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custDataLst>
    <p:tags r:id="rId2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077" autoAdjust="0"/>
  </p:normalViewPr>
  <p:slideViewPr>
    <p:cSldViewPr snapToGrid="0">
      <p:cViewPr varScale="1">
        <p:scale>
          <a:sx n="50" d="100"/>
          <a:sy n="50" d="100"/>
        </p:scale>
        <p:origin x="-1219" y="-7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87" d="100"/>
        <a:sy n="87" d="100"/>
      </p:scale>
      <p:origin x="0" y="-469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5/24/2017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5/24/2017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935793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67702758-6C02-4810-A8B5-1B82164FB8E2}" type="slidenum">
              <a:rPr lang="en-US" altLang="en-US" sz="1200">
                <a:latin typeface="Tahoma" pitchFamily="34" charset="0"/>
              </a:rPr>
              <a:pPr>
                <a:spcBef>
                  <a:spcPct val="0"/>
                </a:spcBef>
              </a:pPr>
              <a:t>10</a:t>
            </a:fld>
            <a:endParaRPr lang="en-US" altLang="en-US" sz="1200">
              <a:latin typeface="Tahoma"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There are more questions to ask about the validity of the results. In particular, did the experimental control groups retain a similar prognosis after the study started? Were the participants aware of what group they were allocated to? Did the clinicians or the assessors (the people judging the output of the study) know which participants were assigned to which group? In some studies, the participants know what group they are in. And in a study of, for example, a particular surgery, the clinicians obviously know which participants are in which group. But we want to make sure that the randomization process works and that the assessors, to the best extent possible, are not aware of the group allocation. We also need to know that the follow-up was complete, that a large proportion of patients were not lost to follow-up.</a:t>
            </a:r>
            <a:endParaRPr lang="en-US" altLang="en-US" dirty="0">
              <a:latin typeface="Arial" charset="0"/>
              <a:cs typeface="Arial" charset="0"/>
            </a:endParaRPr>
          </a:p>
        </p:txBody>
      </p:sp>
    </p:spTree>
    <p:extLst>
      <p:ext uri="{BB962C8B-B14F-4D97-AF65-F5344CB8AC3E}">
        <p14:creationId xmlns:p14="http://schemas.microsoft.com/office/powerpoint/2010/main" val="1520166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AFC0ADDD-7A64-430B-83F4-66ACB3949A28}" type="slidenum">
              <a:rPr lang="en-US" altLang="en-US" sz="1200">
                <a:latin typeface="Tahoma" pitchFamily="34" charset="0"/>
              </a:rPr>
              <a:pPr>
                <a:spcBef>
                  <a:spcPct val="0"/>
                </a:spcBef>
              </a:pPr>
              <a:t>11</a:t>
            </a:fld>
            <a:endParaRPr lang="en-US" altLang="en-US" sz="1200">
              <a:latin typeface="Tahoma"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Once we are confident that the study is valid, we can look at the results. There are two major issues to consider. First, how large was the treatment effect, or how beneficial was it (if indeed it was beneficial)? Next, how precise was the estimate of treatment effect? With the treatment effect, we ask about both the relative risk reduction and the absolute risk reduction. For the precision of the treatment effect, we basically need to know whether it is statistically significant, so we need to know the confidence in our roles, or the </a:t>
            </a:r>
            <a:r>
              <a:rPr lang="x-none" sz="1000" i="1" dirty="0" smtClean="0">
                <a:effectLst/>
                <a:latin typeface="Arial" panose="020B0604020202020204" pitchFamily="34" charset="0"/>
                <a:ea typeface="Calibri" panose="020F0502020204030204" pitchFamily="34" charset="0"/>
                <a:cs typeface="Times New Roman" panose="02020603050405020304" pitchFamily="18" charset="0"/>
              </a:rPr>
              <a:t>p</a:t>
            </a: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 values for the experiments.</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Once we know the treatment effect, we can ask whether the results can be applied to patient care. Were the study participants similar to my patient? If they weren’t, then there may be some issues about the generalizability of the results. Were all the clinically important outcomes considered? Even though there is always a primary outcome in a study, did the researchers look at other outcomes as well so that we can assess the larger perspective of the intervention benefit? And then, are the likely treatment benefits worth the potential harm and costs? We’ll see that RCTs do not always do a good job of accounting for adverse effects, but we must analyze the reports of adverse effects so that we can balance the benefits and harms.</a:t>
            </a:r>
            <a:endParaRPr lang="en-US" altLang="en-US" dirty="0">
              <a:latin typeface="Arial" charset="0"/>
              <a:cs typeface="Arial" charset="0"/>
            </a:endParaRPr>
          </a:p>
        </p:txBody>
      </p:sp>
    </p:spTree>
    <p:extLst>
      <p:ext uri="{BB962C8B-B14F-4D97-AF65-F5344CB8AC3E}">
        <p14:creationId xmlns:p14="http://schemas.microsoft.com/office/powerpoint/2010/main" val="312029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Let’s look at some examples of RCTs. A number of well-known RCTs come from the Women’s Health Initiative, or WHI [W-H-I]. Before the publication of the WHI RCTs, there were many previous non-randomized controlled studies that suggested women who at any time had used postmenopausal hormone replacement therapy, or HRT [H-R-T], which is an estrogen and/or progesterone regimen after menopause, had lower mortality overall and lower mortality from heart disease. In general, RCTs and observational studies had yielded conflicting results. The original WHI study was the RCT that “settled the issue,” showing that HRT provided not only no benefit but also possible harm from increased risk of breast cancer and cardiovascular disease. Further analysis of the previous observational studies found that they were confounded by non-similarities among users and non-users. For example, women of higher socioeconomic status, who were in general healthier, were more likely to use HRT. When these differences were controlled for, the benefit of HRT was no longer seen.</a:t>
            </a:r>
          </a:p>
          <a:p>
            <a:endParaRPr lang="en-US" altLang="en-US" dirty="0">
              <a:latin typeface="Arial" charset="0"/>
              <a:cs typeface="Arial" charset="0"/>
            </a:endParaRP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2E4CBC78-30CB-4D14-83E8-741AFCDA4C4C}" type="slidenum">
              <a:rPr lang="en-US" altLang="en-US" sz="1200">
                <a:latin typeface="Tahoma" pitchFamily="34" charset="0"/>
              </a:rPr>
              <a:pPr>
                <a:spcBef>
                  <a:spcPct val="0"/>
                </a:spcBef>
              </a:pPr>
              <a:t>12</a:t>
            </a:fld>
            <a:endParaRPr lang="en-US" altLang="en-US" sz="1200">
              <a:latin typeface="Tahoma" pitchFamily="34" charset="0"/>
            </a:endParaRPr>
          </a:p>
        </p:txBody>
      </p:sp>
    </p:spTree>
    <p:extLst>
      <p:ext uri="{BB962C8B-B14F-4D97-AF65-F5344CB8AC3E}">
        <p14:creationId xmlns:p14="http://schemas.microsoft.com/office/powerpoint/2010/main" val="2831346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An example of an RCT showing benefit for an intervention comes from a study of whether eradication of </a:t>
            </a:r>
            <a:r>
              <a:rPr lang="en-US" sz="1000" i="1" dirty="0" smtClean="0">
                <a:effectLst/>
                <a:latin typeface="Arial" panose="020B0604020202020204" pitchFamily="34" charset="0"/>
                <a:ea typeface="Times New Roman" panose="02020603050405020304" pitchFamily="18" charset="0"/>
                <a:cs typeface="Times New Roman" panose="02020603050405020304" pitchFamily="18" charset="0"/>
              </a:rPr>
              <a:t>Helicobacter pylori</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a:t>
            </a:r>
            <a:r>
              <a:rPr lang="en-US" sz="1000" dirty="0" err="1" smtClean="0">
                <a:effectLst/>
                <a:latin typeface="Arial" panose="020B0604020202020204" pitchFamily="34" charset="0"/>
                <a:ea typeface="Times New Roman" panose="02020603050405020304" pitchFamily="18" charset="0"/>
                <a:cs typeface="Times New Roman" panose="02020603050405020304" pitchFamily="18" charset="0"/>
              </a:rPr>
              <a:t>hel</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US" sz="1000" dirty="0" err="1" smtClean="0">
                <a:effectLst/>
                <a:latin typeface="Arial" panose="020B0604020202020204" pitchFamily="34" charset="0"/>
                <a:ea typeface="Times New Roman" panose="02020603050405020304" pitchFamily="18" charset="0"/>
                <a:cs typeface="Times New Roman" panose="02020603050405020304" pitchFamily="18" charset="0"/>
              </a:rPr>
              <a:t>i</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US" sz="1000" dirty="0" err="1" smtClean="0">
                <a:effectLst/>
                <a:latin typeface="Arial" panose="020B0604020202020204" pitchFamily="34" charset="0"/>
                <a:ea typeface="Times New Roman" panose="02020603050405020304" pitchFamily="18" charset="0"/>
                <a:cs typeface="Times New Roman" panose="02020603050405020304" pitchFamily="18" charset="0"/>
              </a:rPr>
              <a:t>koh</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-back-</a:t>
            </a:r>
            <a:r>
              <a:rPr lang="en-US" sz="1000" dirty="0" err="1" smtClean="0">
                <a:effectLst/>
                <a:latin typeface="Arial" panose="020B0604020202020204" pitchFamily="34" charset="0"/>
                <a:ea typeface="Times New Roman" panose="02020603050405020304" pitchFamily="18" charset="0"/>
                <a:cs typeface="Times New Roman" panose="02020603050405020304" pitchFamily="18" charset="0"/>
              </a:rPr>
              <a:t>ter</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pie-</a:t>
            </a:r>
            <a:r>
              <a:rPr lang="en-US" sz="1000" dirty="0" err="1" smtClean="0">
                <a:effectLst/>
                <a:latin typeface="Arial" panose="020B0604020202020204" pitchFamily="34" charset="0"/>
                <a:ea typeface="Times New Roman" panose="02020603050405020304" pitchFamily="18" charset="0"/>
                <a:cs typeface="Times New Roman" panose="02020603050405020304" pitchFamily="18" charset="0"/>
              </a:rPr>
              <a:t>lor</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US" sz="1000" dirty="0" err="1" smtClean="0">
                <a:effectLst/>
                <a:latin typeface="Arial" panose="020B0604020202020204" pitchFamily="34" charset="0"/>
                <a:ea typeface="Times New Roman" panose="02020603050405020304" pitchFamily="18" charset="0"/>
                <a:cs typeface="Times New Roman" panose="02020603050405020304" pitchFamily="18" charset="0"/>
              </a:rPr>
              <a:t>ee</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bacteria from the stomach of individuals with gastric cancer (cancer in the stomach) reduces recurrence of the disease. This eradication was done with a combination of antibiotics and resulted in a relative risk reduction of sixty-six percent, or a two-thirds reduction, in the number of cases of recurrence.</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endParaRPr lang="en-US" altLang="en-US" dirty="0">
              <a:latin typeface="Arial" charset="0"/>
              <a:cs typeface="Arial" charset="0"/>
            </a:endParaRP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EBB5F465-0935-43FD-A027-6A6C316969A3}" type="slidenum">
              <a:rPr lang="en-US" altLang="en-US" sz="1200">
                <a:latin typeface="Tahoma" pitchFamily="34" charset="0"/>
              </a:rPr>
              <a:pPr>
                <a:spcBef>
                  <a:spcPct val="0"/>
                </a:spcBef>
              </a:pPr>
              <a:t>13</a:t>
            </a:fld>
            <a:endParaRPr lang="en-US" altLang="en-US" sz="1200">
              <a:latin typeface="Tahoma" pitchFamily="34" charset="0"/>
            </a:endParaRPr>
          </a:p>
        </p:txBody>
      </p:sp>
    </p:spTree>
    <p:extLst>
      <p:ext uri="{BB962C8B-B14F-4D97-AF65-F5344CB8AC3E}">
        <p14:creationId xmlns:p14="http://schemas.microsoft.com/office/powerpoint/2010/main" val="1195573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This concludes Lecture </a:t>
            </a:r>
            <a:r>
              <a:rPr lang="en-US" sz="1000" b="0" dirty="0" smtClean="0">
                <a:effectLst/>
                <a:latin typeface="Arial" panose="020B0604020202020204" pitchFamily="34" charset="0"/>
                <a:ea typeface="Times New Roman" panose="02020603050405020304" pitchFamily="18" charset="0"/>
                <a:cs typeface="Times New Roman" panose="02020603050405020304" pitchFamily="18" charset="0"/>
              </a:rPr>
              <a:t>c</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of </a:t>
            </a:r>
            <a:r>
              <a:rPr lang="en-US" sz="1000" b="1" i="1" dirty="0" smtClean="0">
                <a:effectLst/>
                <a:latin typeface="Arial" panose="020B0604020202020204" pitchFamily="34" charset="0"/>
                <a:ea typeface="Times New Roman" panose="02020603050405020304" pitchFamily="18" charset="0"/>
                <a:cs typeface="Times New Roman" panose="02020603050405020304" pitchFamily="18" charset="0"/>
              </a:rPr>
              <a:t>Evidence-Based Practice</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In summary, the most common type of question in EBM is about intervention, sometimes called </a:t>
            </a:r>
            <a:r>
              <a:rPr lang="en-US" sz="1000" i="1" dirty="0" smtClean="0">
                <a:effectLst/>
                <a:latin typeface="Arial" panose="020B0604020202020204" pitchFamily="34" charset="0"/>
                <a:ea typeface="Times New Roman" panose="02020603050405020304" pitchFamily="18" charset="0"/>
                <a:cs typeface="Times New Roman" panose="02020603050405020304" pitchFamily="18" charset="0"/>
              </a:rPr>
              <a:t>treatment</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or </a:t>
            </a:r>
            <a:r>
              <a:rPr lang="en-US" sz="1000" i="1" dirty="0" smtClean="0">
                <a:effectLst/>
                <a:latin typeface="Arial" panose="020B0604020202020204" pitchFamily="34" charset="0"/>
                <a:ea typeface="Times New Roman" panose="02020603050405020304" pitchFamily="18" charset="0"/>
                <a:cs typeface="Times New Roman" panose="02020603050405020304" pitchFamily="18" charset="0"/>
              </a:rPr>
              <a:t>therapy</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The best evidence for intervention is the RCT, or a systematic review of multiple RCTs on a given topic.</a:t>
            </a:r>
            <a:endParaRPr lang="en-US" altLang="en-US" dirty="0">
              <a:latin typeface="Arial" charset="0"/>
              <a:cs typeface="Arial" charset="0"/>
            </a:endParaRPr>
          </a:p>
        </p:txBody>
      </p:sp>
      <p:sp>
        <p:nvSpPr>
          <p:cNvPr id="4608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endParaRPr lang="en-US" altLang="en-US" sz="1200"/>
          </a:p>
        </p:txBody>
      </p:sp>
      <p:sp>
        <p:nvSpPr>
          <p:cNvPr id="460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313D00A6-95DA-4C5A-A13D-EBE0F1F0DFDC}" type="slidenum">
              <a:rPr lang="en-US" altLang="en-US" sz="1200">
                <a:latin typeface="Tahoma" pitchFamily="34" charset="0"/>
              </a:rPr>
              <a:pPr>
                <a:spcBef>
                  <a:spcPct val="0"/>
                </a:spcBef>
              </a:pPr>
              <a:t>14</a:t>
            </a:fld>
            <a:endParaRPr lang="en-US" altLang="en-US" sz="1200">
              <a:latin typeface="Tahoma" pitchFamily="34" charset="0"/>
            </a:endParaRPr>
          </a:p>
        </p:txBody>
      </p:sp>
    </p:spTree>
    <p:extLst>
      <p:ext uri="{BB962C8B-B14F-4D97-AF65-F5344CB8AC3E}">
        <p14:creationId xmlns:p14="http://schemas.microsoft.com/office/powerpoint/2010/main" val="1037529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charset="0"/>
                <a:cs typeface="Arial" charset="0"/>
              </a:rPr>
              <a:t>No audio.</a:t>
            </a:r>
            <a:endParaRPr lang="en-US" altLang="en-US" dirty="0">
              <a:latin typeface="Arial" charset="0"/>
              <a:cs typeface="Arial" charset="0"/>
            </a:endParaRPr>
          </a:p>
        </p:txBody>
      </p:sp>
      <p:sp>
        <p:nvSpPr>
          <p:cNvPr id="4813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endParaRPr lang="en-US" altLang="en-US" sz="1200"/>
          </a:p>
        </p:txBody>
      </p:sp>
      <p:sp>
        <p:nvSpPr>
          <p:cNvPr id="4813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E7CB434F-1EB8-4A6A-B28F-C8CAE5899A6F}" type="slidenum">
              <a:rPr lang="en-US" altLang="en-US" sz="1200">
                <a:latin typeface="Tahoma" pitchFamily="34" charset="0"/>
              </a:rPr>
              <a:pPr>
                <a:spcBef>
                  <a:spcPct val="0"/>
                </a:spcBef>
              </a:pPr>
              <a:t>15</a:t>
            </a:fld>
            <a:endParaRPr lang="en-US" altLang="en-US" sz="1200">
              <a:latin typeface="Tahoma" pitchFamily="34" charset="0"/>
            </a:endParaRPr>
          </a:p>
        </p:txBody>
      </p:sp>
    </p:spTree>
    <p:extLst>
      <p:ext uri="{BB962C8B-B14F-4D97-AF65-F5344CB8AC3E}">
        <p14:creationId xmlns:p14="http://schemas.microsoft.com/office/powerpoint/2010/main" val="4107056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a:p>
        </p:txBody>
      </p:sp>
    </p:spTree>
    <p:extLst>
      <p:ext uri="{BB962C8B-B14F-4D97-AF65-F5344CB8AC3E}">
        <p14:creationId xmlns:p14="http://schemas.microsoft.com/office/powerpoint/2010/main" val="791373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charset="0"/>
                <a:cs typeface="Arial" charset="0"/>
              </a:rPr>
              <a:t>No </a:t>
            </a:r>
            <a:r>
              <a:rPr lang="en-US" altLang="en-US" dirty="0" smtClean="0">
                <a:latin typeface="Arial" charset="0"/>
                <a:cs typeface="Arial" charset="0"/>
              </a:rPr>
              <a:t>audio.</a:t>
            </a:r>
            <a:endParaRPr lang="en-US" altLang="en-US" dirty="0">
              <a:latin typeface="Arial" charset="0"/>
              <a:cs typeface="Arial"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03175AA2-CD58-4BC8-B61D-1713221606C4}" type="slidenum">
              <a:rPr lang="en-US" altLang="en-US" sz="1200">
                <a:latin typeface="Tahoma" pitchFamily="34" charset="0"/>
              </a:rPr>
              <a:pPr>
                <a:spcBef>
                  <a:spcPct val="0"/>
                </a:spcBef>
              </a:pPr>
              <a:t>17</a:t>
            </a:fld>
            <a:endParaRPr lang="en-US" altLang="en-US" sz="1200">
              <a:latin typeface="Tahoma" pitchFamily="34" charset="0"/>
            </a:endParaRPr>
          </a:p>
        </p:txBody>
      </p:sp>
    </p:spTree>
    <p:extLst>
      <p:ext uri="{BB962C8B-B14F-4D97-AF65-F5344CB8AC3E}">
        <p14:creationId xmlns:p14="http://schemas.microsoft.com/office/powerpoint/2010/main" val="1588389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x-none" sz="1000" kern="1200" dirty="0" smtClean="0">
                <a:solidFill>
                  <a:schemeClr val="tx1"/>
                </a:solidFill>
                <a:effectLst/>
                <a:latin typeface="Arial" pitchFamily="34" charset="0"/>
                <a:ea typeface="+mn-ea"/>
                <a:cs typeface="Arial" pitchFamily="34" charset="0"/>
              </a:rPr>
              <a:t>Welcome to </a:t>
            </a:r>
            <a:r>
              <a:rPr lang="x-none" sz="1000" b="1" i="1" kern="1200" dirty="0" smtClean="0">
                <a:solidFill>
                  <a:schemeClr val="tx1"/>
                </a:solidFill>
                <a:effectLst/>
                <a:latin typeface="Arial" pitchFamily="34" charset="0"/>
                <a:ea typeface="+mn-ea"/>
                <a:cs typeface="Arial" pitchFamily="34" charset="0"/>
              </a:rPr>
              <a:t>The Culture of Health Care: Evidence-Based Practice</a:t>
            </a:r>
            <a:r>
              <a:rPr lang="x-none" sz="1000" kern="1200" dirty="0" smtClean="0">
                <a:solidFill>
                  <a:schemeClr val="tx1"/>
                </a:solidFill>
                <a:effectLst/>
                <a:latin typeface="Arial" pitchFamily="34" charset="0"/>
                <a:ea typeface="+mn-ea"/>
                <a:cs typeface="Arial" pitchFamily="34" charset="0"/>
              </a:rPr>
              <a:t>. This is Lecture </a:t>
            </a:r>
            <a:r>
              <a:rPr lang="x-none" sz="1000" b="0" i="0" kern="1200" dirty="0" smtClean="0">
                <a:solidFill>
                  <a:schemeClr val="tx1"/>
                </a:solidFill>
                <a:effectLst/>
                <a:latin typeface="Arial" pitchFamily="34" charset="0"/>
                <a:ea typeface="+mn-ea"/>
                <a:cs typeface="Arial" pitchFamily="34" charset="0"/>
              </a:rPr>
              <a:t>c</a:t>
            </a:r>
            <a:r>
              <a:rPr lang="x-none" sz="1000" kern="1200" dirty="0" smtClean="0">
                <a:solidFill>
                  <a:schemeClr val="tx1"/>
                </a:solidFill>
                <a:effectLst/>
                <a:latin typeface="Arial" pitchFamily="34" charset="0"/>
                <a:ea typeface="+mn-ea"/>
                <a:cs typeface="Arial" pitchFamily="34" charset="0"/>
              </a:rPr>
              <a:t>.</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The component, </a:t>
            </a:r>
            <a:r>
              <a:rPr lang="en-US" sz="1000" b="1" i="1" kern="1200" dirty="0" smtClean="0">
                <a:solidFill>
                  <a:schemeClr val="tx1"/>
                </a:solidFill>
                <a:effectLst/>
                <a:latin typeface="Arial" pitchFamily="34" charset="0"/>
                <a:ea typeface="+mn-ea"/>
                <a:cs typeface="Arial" pitchFamily="34" charset="0"/>
              </a:rPr>
              <a:t>The Culture of Health Care</a:t>
            </a:r>
            <a:r>
              <a:rPr lang="en-US" sz="1000" i="1" kern="120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addresses job expectations in health care settings. It discusses how care is organized within a practice setting, privacy laws, and professional and ethical issues encountered in the workplace.</a:t>
            </a:r>
            <a:endParaRPr lang="en-US" altLang="en-US" dirty="0">
              <a:latin typeface="Arial" charset="0"/>
              <a:cs typeface="Arial" charset="0"/>
            </a:endParaRPr>
          </a:p>
        </p:txBody>
      </p:sp>
      <p:sp>
        <p:nvSpPr>
          <p:cNvPr id="2150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endParaRPr lang="en-US" altLang="en-US" sz="1200"/>
          </a:p>
        </p:txBody>
      </p:sp>
      <p:sp>
        <p:nvSpPr>
          <p:cNvPr id="2150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C1549A8F-5BB9-4168-A807-C4EB511FEBDB}" type="slidenum">
              <a:rPr lang="en-US" altLang="en-US" sz="1200">
                <a:latin typeface="Tahoma" pitchFamily="34" charset="0"/>
              </a:rPr>
              <a:pPr>
                <a:spcBef>
                  <a:spcPct val="0"/>
                </a:spcBef>
              </a:pPr>
              <a:t>2</a:t>
            </a:fld>
            <a:endParaRPr lang="en-US" altLang="en-US" sz="1200">
              <a:latin typeface="Tahoma" pitchFamily="34" charset="0"/>
            </a:endParaRPr>
          </a:p>
        </p:txBody>
      </p:sp>
    </p:spTree>
    <p:extLst>
      <p:ext uri="{BB962C8B-B14F-4D97-AF65-F5344CB8AC3E}">
        <p14:creationId xmlns:p14="http://schemas.microsoft.com/office/powerpoint/2010/main" val="3320750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By the end of this unit, </a:t>
            </a:r>
            <a:r>
              <a:rPr lang="en-US" sz="1000" b="1" i="1" dirty="0" smtClean="0">
                <a:effectLst/>
                <a:latin typeface="Arial" panose="020B0604020202020204" pitchFamily="34" charset="0"/>
                <a:ea typeface="Calibri" panose="020F0502020204030204" pitchFamily="34" charset="0"/>
                <a:cs typeface="Times New Roman" panose="02020603050405020304" pitchFamily="18" charset="0"/>
              </a:rPr>
              <a:t>Evidence-Based Practice</a:t>
            </a: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a:t>
            </a:r>
            <a:r>
              <a:rPr lang="en-US" sz="1000" i="1" dirty="0" smtClean="0">
                <a:effectLst/>
                <a:latin typeface="Arial" panose="020B0604020202020204" pitchFamily="34" charset="0"/>
                <a:ea typeface="Calibri" panose="020F0502020204030204" pitchFamily="34" charset="0"/>
                <a:cs typeface="Times New Roman" panose="02020603050405020304" pitchFamily="18" charset="0"/>
              </a:rPr>
              <a:t> </a:t>
            </a: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students will be able to:</a:t>
            </a:r>
          </a:p>
          <a:p>
            <a:pPr marL="0" marR="0">
              <a:spcBef>
                <a:spcPts val="0"/>
              </a:spcBef>
              <a:spcAft>
                <a:spcPts val="600"/>
              </a:spcAft>
            </a:pP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Define the key tenets of evidence-based medicine (EBM) and </a:t>
            </a: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its</a:t>
            </a: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 role in the culture of health care</a:t>
            </a: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a:t>
            </a:r>
          </a:p>
          <a:p>
            <a:pPr marL="342900" marR="0" lvl="0" indent="-342900">
              <a:spcBef>
                <a:spcPts val="0"/>
              </a:spcBef>
              <a:spcAft>
                <a:spcPts val="600"/>
              </a:spcAft>
              <a:buFont typeface="Symbol" panose="05050102010706020507" pitchFamily="18" charset="2"/>
              <a:buChar char=""/>
            </a:pP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Construct answerable clinical questions and critically appraise evidence answering them.</a:t>
            </a:r>
          </a:p>
          <a:p>
            <a:pPr marL="342900" marR="0" lvl="0" indent="-342900">
              <a:spcBef>
                <a:spcPts val="0"/>
              </a:spcBef>
              <a:spcAft>
                <a:spcPts val="600"/>
              </a:spcAft>
              <a:buFont typeface="Symbol" panose="05050102010706020507" pitchFamily="18" charset="2"/>
              <a:buChar char=""/>
            </a:pP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Explain how EBM can be applied to intervention studies, including the phrasing of answerable questions, finding evidence to answer them, and applying them to given clinical situations.</a:t>
            </a:r>
          </a:p>
          <a:p>
            <a:pPr marL="342900" marR="0" lvl="0" indent="-342900">
              <a:spcBef>
                <a:spcPts val="0"/>
              </a:spcBef>
              <a:spcAft>
                <a:spcPts val="600"/>
              </a:spcAft>
              <a:buFont typeface="Symbol" panose="05050102010706020507" pitchFamily="18" charset="2"/>
              <a:buChar char=""/>
            </a:pP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Describe how EBM can be applied to key clinical questions of diagnosis, harm, and prognosis.</a:t>
            </a:r>
          </a:p>
          <a:p>
            <a:pPr marL="342900" marR="0" lvl="0" indent="-342900">
              <a:spcBef>
                <a:spcPts val="0"/>
              </a:spcBef>
              <a:spcAft>
                <a:spcPts val="600"/>
              </a:spcAft>
              <a:buFont typeface="Symbol" panose="05050102010706020507" pitchFamily="18" charset="2"/>
              <a:buChar char=""/>
            </a:pPr>
            <a:r>
              <a:rPr lang="en-US" sz="1000" dirty="0" smtClean="0">
                <a:effectLst/>
                <a:latin typeface="Arial" panose="020B0604020202020204" pitchFamily="34" charset="0"/>
                <a:ea typeface="Calibri" panose="020F0502020204030204" pitchFamily="34" charset="0"/>
                <a:cs typeface="Times New Roman" panose="02020603050405020304" pitchFamily="18" charset="0"/>
              </a:rPr>
              <a:t>Discuss the benefits and limitations to summarizing evidence.</a:t>
            </a:r>
          </a:p>
          <a:p>
            <a:pPr marL="342900" marR="0" lvl="0" indent="-342900">
              <a:spcBef>
                <a:spcPts val="0"/>
              </a:spcBef>
              <a:spcAft>
                <a:spcPts val="600"/>
              </a:spcAft>
              <a:buFont typeface="Symbol" panose="05050102010706020507" pitchFamily="18" charset="2"/>
              <a:buChar char=""/>
            </a:pP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Describe how EBM is used in clinical settings through clinical practice guidelines and decision analysis.</a:t>
            </a:r>
            <a:endParaRPr lang="en-US" altLang="en-US" dirty="0"/>
          </a:p>
        </p:txBody>
      </p:sp>
      <p:sp>
        <p:nvSpPr>
          <p:cNvPr id="2355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endParaRPr lang="en-US" altLang="en-US" sz="1200"/>
          </a:p>
        </p:txBody>
      </p:sp>
      <p:sp>
        <p:nvSpPr>
          <p:cNvPr id="2355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6494624A-23F0-4A0F-BEB8-948DF48DAE12}" type="slidenum">
              <a:rPr lang="en-US" altLang="en-US" sz="1200">
                <a:latin typeface="Tahoma" pitchFamily="34" charset="0"/>
              </a:rPr>
              <a:pPr>
                <a:spcBef>
                  <a:spcPct val="0"/>
                </a:spcBef>
              </a:pPr>
              <a:t>3</a:t>
            </a:fld>
            <a:endParaRPr lang="en-US" altLang="en-US" sz="1200">
              <a:latin typeface="Tahoma" pitchFamily="34" charset="0"/>
            </a:endParaRPr>
          </a:p>
        </p:txBody>
      </p:sp>
    </p:spTree>
    <p:extLst>
      <p:ext uri="{BB962C8B-B14F-4D97-AF65-F5344CB8AC3E}">
        <p14:creationId xmlns:p14="http://schemas.microsoft.com/office/powerpoint/2010/main" val="3595917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EC9DC0CD-0B77-4CD3-94A5-9EBC8281E4CB}" type="slidenum">
              <a:rPr lang="en-US" altLang="en-US" sz="1200">
                <a:latin typeface="Tahoma" pitchFamily="34" charset="0"/>
              </a:rPr>
              <a:pPr>
                <a:spcBef>
                  <a:spcPct val="0"/>
                </a:spcBef>
              </a:pPr>
              <a:t>4</a:t>
            </a:fld>
            <a:endParaRPr lang="en-US" altLang="en-US" sz="1200">
              <a:latin typeface="Tahoma"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This lecture discusses interventions and how they are assessed in evidence-based medicine. Questions about interventions address treatment or therapy as well as the other ways we intervene to improve health and eliminate disease.</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When evidence-based medicine is used to assess questions about interventions, the concern is about the benefit of a clinical intervention to treat or prevent disease. This assessment approach can be applied to any intervention, such as drug therapy, diet therapy, surgery, and complementary and alternative medicine. The best evidence for assessing an intervention comes from a randomized controlled trial (RCT) [R-C-T] or, even better, from a meta-analysis of multiple RCTs. A key aspect of an RCT is that patients are similar in all regards with the exception of the intervention applied. This condition is the ideal; however, it’s important to carefully assess this aspect when appraising a study because the ideal conditions are not always present.</a:t>
            </a:r>
            <a:endParaRPr lang="en-US" altLang="en-US" dirty="0">
              <a:latin typeface="Arial" charset="0"/>
              <a:cs typeface="Arial" charset="0"/>
            </a:endParaRPr>
          </a:p>
        </p:txBody>
      </p:sp>
    </p:spTree>
    <p:extLst>
      <p:ext uri="{BB962C8B-B14F-4D97-AF65-F5344CB8AC3E}">
        <p14:creationId xmlns:p14="http://schemas.microsoft.com/office/powerpoint/2010/main" val="1507474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8DCEC12D-110F-4D36-9B6D-F1A00F275C52}" type="slidenum">
              <a:rPr lang="en-US" altLang="en-US" sz="1200">
                <a:latin typeface="Tahoma" pitchFamily="34" charset="0"/>
              </a:rPr>
              <a:pPr>
                <a:spcBef>
                  <a:spcPct val="0"/>
                </a:spcBef>
              </a:pPr>
              <a:t>5</a:t>
            </a:fld>
            <a:endParaRPr lang="en-US" altLang="en-US" sz="1200">
              <a:latin typeface="Tahoma"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RCTs provide the best evidence for interventions because they allow us to reduce bias when participants don’t know what treatment they are getting. For example, most of you probably know someone who touts the benefits of vitamin C in preventing the common cold. Maybe even you do. We all know people who say that since they started taking vitamin C, they never get colds. However, the reality is that there have been more than thirty RCTs that have assessed this intervention. When you eliminate the bias to people knowing whether they are taking either vitamin C or a placebo, there is no difference in the number of colds that people get. </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Another example is the Women’s Health Initiative. Prior to this study by Chlebowski and colleagues, there was strong belief that postmenopausal estrogen replacement therapy was beneficial for women—that it reduced heart disease and cognitive deficits. However, this belief was overturned by this very well designed RCT. </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Another benefit for RCTs is that they tend to focus on clinical endpoints and patient-oriented outcomes, or at least they should. In the 1980s, it was common to prescribe lidocaine [</a:t>
            </a:r>
            <a:r>
              <a:rPr lang="x-none" sz="1000" b="1" dirty="0" smtClean="0">
                <a:effectLst/>
                <a:latin typeface="Arial" panose="020B0604020202020204" pitchFamily="34" charset="0"/>
                <a:ea typeface="Calibri" panose="020F0502020204030204" pitchFamily="34" charset="0"/>
                <a:cs typeface="Times New Roman" panose="02020603050405020304" pitchFamily="18" charset="0"/>
              </a:rPr>
              <a:t>lie</a:t>
            </a: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-duh-keyn] whenever a patient had a myocardial infarction in the belief that suppressing cardiac rhythm abnormalities would prevent complications such as fatal ventricular fibrillation [fahy-bruh-</a:t>
            </a:r>
            <a:r>
              <a:rPr lang="x-none" sz="1000" b="1" dirty="0" smtClean="0">
                <a:effectLst/>
                <a:latin typeface="Arial" panose="020B0604020202020204" pitchFamily="34" charset="0"/>
                <a:ea typeface="Calibri" panose="020F0502020204030204" pitchFamily="34" charset="0"/>
                <a:cs typeface="Times New Roman" panose="02020603050405020304" pitchFamily="18" charset="0"/>
              </a:rPr>
              <a:t>ley</a:t>
            </a: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-shuhn]. However, the Cardiac Arrhythmia [uh-</a:t>
            </a:r>
            <a:r>
              <a:rPr lang="x-none" sz="1000" b="1" dirty="0" smtClean="0">
                <a:effectLst/>
                <a:latin typeface="Arial" panose="020B0604020202020204" pitchFamily="34" charset="0"/>
                <a:ea typeface="Calibri" panose="020F0502020204030204" pitchFamily="34" charset="0"/>
                <a:cs typeface="Times New Roman" panose="02020603050405020304" pitchFamily="18" charset="0"/>
              </a:rPr>
              <a:t>rith</a:t>
            </a: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-mee-uh] Suppression Trial, which randomized people to lidocaine and no lidocaine, showed that not only was there no benefit for lidocaine, but it was actually dangerous, bringing a quick end to that practice. </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There’s a common view that any new intervention is better than the old. One researcher looked at radiation oncology trials and noticed that new treatments were just as likely as not to be successful. Just because something new is introduced doesn’t mean we can’t test it out. However, testing needs to be done in an RCT to demonstrate whether the new approach really is better.</a:t>
            </a:r>
            <a:endParaRPr lang="en-US" altLang="en-US" dirty="0">
              <a:latin typeface="Arial" charset="0"/>
              <a:cs typeface="Arial" charset="0"/>
            </a:endParaRPr>
          </a:p>
        </p:txBody>
      </p:sp>
    </p:spTree>
    <p:extLst>
      <p:ext uri="{BB962C8B-B14F-4D97-AF65-F5344CB8AC3E}">
        <p14:creationId xmlns:p14="http://schemas.microsoft.com/office/powerpoint/2010/main" val="2970798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9073E7E3-CD40-45AA-ABAD-6ECD4B7A2E72}" type="slidenum">
              <a:rPr lang="en-US" altLang="en-US" sz="1200">
                <a:latin typeface="Tahoma" pitchFamily="34" charset="0"/>
              </a:rPr>
              <a:pPr>
                <a:spcBef>
                  <a:spcPct val="0"/>
                </a:spcBef>
              </a:pPr>
              <a:t>6</a:t>
            </a:fld>
            <a:endParaRPr lang="en-US" altLang="en-US" sz="1200">
              <a:latin typeface="Tahoma"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There have been other interesting findings about RCTs over the years. One is that there seems to be an inverse relationship between the quality of the study and the magnitude of the treatment effect—the better the design of the study, the lower the treatment effect, or the benefit, of the treatment. We’ll see how this is actually measured in a moment. It has also been found that evidence of lower quality, particularly non-randomized controlled trials, is more likely to be later overturned than is good, high-quality evidence. However, it should be noted that well-designed observational studies in which you don’t randomize and control people may be just as good as an RCT if the observational studies are well designed and well carried out.</a:t>
            </a:r>
            <a:endParaRPr lang="en-US" altLang="en-US" dirty="0">
              <a:latin typeface="Arial" charset="0"/>
              <a:cs typeface="Arial" charset="0"/>
            </a:endParaRPr>
          </a:p>
        </p:txBody>
      </p:sp>
    </p:spTree>
    <p:extLst>
      <p:ext uri="{BB962C8B-B14F-4D97-AF65-F5344CB8AC3E}">
        <p14:creationId xmlns:p14="http://schemas.microsoft.com/office/powerpoint/2010/main" val="4267612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5BFB4CFD-8687-46F5-A1CD-3AE654E5595E}" type="slidenum">
              <a:rPr lang="en-US" altLang="en-US" sz="1200">
                <a:latin typeface="Tahoma" pitchFamily="34" charset="0"/>
              </a:rPr>
              <a:pPr>
                <a:spcBef>
                  <a:spcPct val="0"/>
                </a:spcBef>
              </a:pPr>
              <a:t>7</a:t>
            </a:fld>
            <a:endParaRPr lang="en-US" altLang="en-US" sz="1200">
              <a:latin typeface="Tahoma"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RCTs have a fascinating history. It is often said that the first RCT was performed by Dr. James Lind, who was a British naval doctor and surgeon in the 1700s. He performed experiments in which he gave citrus fruits, particularly lemons and oranges, to some sailors and didn’t give citrus fruits to others. He noticed, unequivocally, that the sailors who were administered citrus fruits did not develop scurvy, which we now know is caused by vitamin C deficiency. Those who did not get the citrus fruits were much more likely to develop scurvy. </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The first true RCT was performed in the United Kingdom in the 1940s. The trial looked at the treatments for tuberculosis and compared streptomycin [strep-</a:t>
            </a:r>
            <a:r>
              <a:rPr lang="en-US" sz="1000" dirty="0" err="1" smtClean="0">
                <a:effectLst/>
                <a:latin typeface="Arial" panose="020B0604020202020204" pitchFamily="34" charset="0"/>
                <a:ea typeface="Times New Roman" panose="02020603050405020304" pitchFamily="18" charset="0"/>
                <a:cs typeface="Times New Roman" panose="02020603050405020304" pitchFamily="18" charset="0"/>
              </a:rPr>
              <a:t>tuh</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US" sz="1000" b="1" dirty="0" err="1" smtClean="0">
                <a:effectLst/>
                <a:latin typeface="Arial" panose="020B0604020202020204" pitchFamily="34" charset="0"/>
                <a:ea typeface="Times New Roman" panose="02020603050405020304" pitchFamily="18" charset="0"/>
                <a:cs typeface="Times New Roman" panose="02020603050405020304" pitchFamily="18" charset="0"/>
              </a:rPr>
              <a:t>mahy</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-sin]</a:t>
            </a:r>
            <a:r>
              <a:rPr lang="en-US" sz="1000" i="1" dirty="0" smtClean="0">
                <a:effectLst/>
                <a:latin typeface="Arial" panose="020B0604020202020204" pitchFamily="34" charset="0"/>
                <a:ea typeface="Times New Roman" panose="02020603050405020304" pitchFamily="18" charset="0"/>
                <a:cs typeface="Times New Roman" panose="02020603050405020304" pitchFamily="18" charset="0"/>
              </a:rPr>
              <a:t>,</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an early antibiotic for tuberculosis, with a placebo—this study demonstrated clear superiority for the antibiotic.</a:t>
            </a:r>
            <a:endParaRPr lang="en-US" altLang="en-US" dirty="0">
              <a:latin typeface="Arial" charset="0"/>
              <a:cs typeface="Arial" charset="0"/>
            </a:endParaRPr>
          </a:p>
        </p:txBody>
      </p:sp>
    </p:spTree>
    <p:extLst>
      <p:ext uri="{BB962C8B-B14F-4D97-AF65-F5344CB8AC3E}">
        <p14:creationId xmlns:p14="http://schemas.microsoft.com/office/powerpoint/2010/main" val="3778146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E81A5F75-AE32-4182-8599-F29E8BBB6B7D}" type="slidenum">
              <a:rPr lang="en-US" altLang="en-US" sz="1200">
                <a:latin typeface="Tahoma" pitchFamily="34" charset="0"/>
              </a:rPr>
              <a:pPr>
                <a:spcBef>
                  <a:spcPct val="0"/>
                </a:spcBef>
              </a:pPr>
              <a:t>8</a:t>
            </a:fld>
            <a:endParaRPr lang="en-US" altLang="en-US" sz="1200">
              <a:latin typeface="Tahoma"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How do we critically appraise a study about an intervention? In the previous lecture, we discussed three questions that we ask of any study: </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Are the results of the study valid? </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What do the results show? </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00"/>
              </a:spcAft>
              <a:buFont typeface="Symbol" panose="05050102010706020507" pitchFamily="18" charset="2"/>
              <a:buChar char=""/>
            </a:pPr>
            <a:r>
              <a:rPr lang="x-none" sz="1000" dirty="0" smtClean="0">
                <a:effectLst/>
                <a:latin typeface="Arial" panose="020B0604020202020204" pitchFamily="34" charset="0"/>
                <a:ea typeface="Calibri" panose="020F0502020204030204" pitchFamily="34" charset="0"/>
                <a:cs typeface="Times New Roman" panose="02020603050405020304" pitchFamily="18" charset="0"/>
              </a:rPr>
              <a:t>Can the results be applied to patient care? (Or, in the case of a clinician, Can the results be applied to my patient?)</a:t>
            </a:r>
            <a:endParaRPr lang="en-US" sz="1000" dirty="0" smtClean="0">
              <a:effectLst/>
              <a:latin typeface="Arial" panose="020B0604020202020204" pitchFamily="34" charset="0"/>
              <a:ea typeface="Calibri" panose="020F0502020204030204" pitchFamily="34" charset="0"/>
              <a:cs typeface="Times New Roman" panose="02020603050405020304" pitchFamily="18" charset="0"/>
            </a:endParaRPr>
          </a:p>
          <a:p>
            <a:pPr eaLnBrk="1" hangingPunct="1"/>
            <a:endParaRPr lang="en-US" altLang="en-US" dirty="0">
              <a:latin typeface="Arial" charset="0"/>
              <a:cs typeface="Arial" charset="0"/>
            </a:endParaRPr>
          </a:p>
        </p:txBody>
      </p:sp>
    </p:spTree>
    <p:extLst>
      <p:ext uri="{BB962C8B-B14F-4D97-AF65-F5344CB8AC3E}">
        <p14:creationId xmlns:p14="http://schemas.microsoft.com/office/powerpoint/2010/main" val="245067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cs typeface="Arial" charset="0"/>
              </a:defRPr>
            </a:lvl1pPr>
            <a:lvl2pPr marL="742950" indent="-285750">
              <a:spcBef>
                <a:spcPct val="30000"/>
              </a:spcBef>
              <a:defRPr sz="1000">
                <a:solidFill>
                  <a:schemeClr val="tx1"/>
                </a:solidFill>
                <a:latin typeface="Arial" charset="0"/>
                <a:cs typeface="Arial" charset="0"/>
              </a:defRPr>
            </a:lvl2pPr>
            <a:lvl3pPr marL="1143000" indent="-228600">
              <a:spcBef>
                <a:spcPct val="30000"/>
              </a:spcBef>
              <a:defRPr sz="1000">
                <a:solidFill>
                  <a:schemeClr val="tx1"/>
                </a:solidFill>
                <a:latin typeface="Arial" charset="0"/>
                <a:cs typeface="Arial" charset="0"/>
              </a:defRPr>
            </a:lvl3pPr>
            <a:lvl4pPr marL="1600200" indent="-228600">
              <a:spcBef>
                <a:spcPct val="30000"/>
              </a:spcBef>
              <a:defRPr sz="1000">
                <a:solidFill>
                  <a:schemeClr val="tx1"/>
                </a:solidFill>
                <a:latin typeface="Arial" charset="0"/>
                <a:cs typeface="Arial" charset="0"/>
              </a:defRPr>
            </a:lvl4pPr>
            <a:lvl5pPr marL="2057400" indent="-228600">
              <a:spcBef>
                <a:spcPct val="30000"/>
              </a:spcBef>
              <a:defRPr sz="1000">
                <a:solidFill>
                  <a:schemeClr val="tx1"/>
                </a:solidFill>
                <a:latin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cs typeface="Arial" charset="0"/>
              </a:defRPr>
            </a:lvl9pPr>
          </a:lstStyle>
          <a:p>
            <a:pPr>
              <a:spcBef>
                <a:spcPct val="0"/>
              </a:spcBef>
            </a:pPr>
            <a:fld id="{B09EE483-1DCC-41E2-B395-0187CE883EB3}" type="slidenum">
              <a:rPr lang="en-US" altLang="en-US" sz="1200">
                <a:latin typeface="Tahoma" pitchFamily="34" charset="0"/>
              </a:rPr>
              <a:pPr>
                <a:spcBef>
                  <a:spcPct val="0"/>
                </a:spcBef>
              </a:pPr>
              <a:t>9</a:t>
            </a:fld>
            <a:endParaRPr lang="en-US" altLang="en-US" sz="1200">
              <a:latin typeface="Tahoma"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To determine whether results are valid, we ask if the experimental and control groups began the study with a similar prognosis: Were the patient groups identical? Were the patients then randomized into the control or experimental treatment? Was the randomization concealed from the clinician—that is, did the clinician have absolutely no role in the randomization? (If the clinician can bias the randomization, then the clinician will bias the trial.) Were the patients analyzed in the groups to which they were randomized (sometimes called </a:t>
            </a:r>
            <a:r>
              <a:rPr lang="en-US" sz="1000" i="1" dirty="0" smtClean="0">
                <a:effectLst/>
                <a:latin typeface="Arial" panose="020B0604020202020204" pitchFamily="34" charset="0"/>
                <a:ea typeface="Times New Roman" panose="02020603050405020304" pitchFamily="18" charset="0"/>
                <a:cs typeface="Times New Roman" panose="02020603050405020304" pitchFamily="18" charset="0"/>
              </a:rPr>
              <a:t>intent-to-treat analysis</a:t>
            </a:r>
            <a:r>
              <a:rPr lang="en-US" sz="1000" dirty="0" smtClean="0">
                <a:effectLst/>
                <a:latin typeface="Arial" panose="020B0604020202020204" pitchFamily="34" charset="0"/>
                <a:ea typeface="Times New Roman" panose="02020603050405020304" pitchFamily="18" charset="0"/>
                <a:cs typeface="Times New Roman" panose="02020603050405020304" pitchFamily="18" charset="0"/>
              </a:rPr>
              <a:t>)? Were the patients in the treatment and control groups similar with respect to the known prognosis? Sometimes the randomization does not work, and we end up with somewhat different groups, which raises concerns about the validity of the RCT.</a:t>
            </a:r>
            <a:endParaRPr lang="en-US" altLang="en-US" dirty="0">
              <a:latin typeface="Arial" charset="0"/>
              <a:cs typeface="Arial" charset="0"/>
            </a:endParaRPr>
          </a:p>
        </p:txBody>
      </p:sp>
    </p:spTree>
    <p:extLst>
      <p:ext uri="{BB962C8B-B14F-4D97-AF65-F5344CB8AC3E}">
        <p14:creationId xmlns:p14="http://schemas.microsoft.com/office/powerpoint/2010/main" val="40317348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a:t>Click to edit Master text styles</a:t>
            </a:r>
          </a:p>
        </p:txBody>
      </p:sp>
    </p:spTree>
    <p:extLst>
      <p:ext uri="{BB962C8B-B14F-4D97-AF65-F5344CB8AC3E}">
        <p14:creationId xmlns:p14="http://schemas.microsoft.com/office/powerpoint/2010/main" val="4170154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lvl1pPr>
              <a:defRPr>
                <a:latin typeface="+mn-l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F6903DBE-8B72-4120-A3CC-F263FCB6833C}"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c</a:t>
            </a:r>
          </a:p>
        </p:txBody>
      </p:sp>
    </p:spTree>
    <p:extLst>
      <p:ext uri="{BB962C8B-B14F-4D97-AF65-F5344CB8AC3E}">
        <p14:creationId xmlns:p14="http://schemas.microsoft.com/office/powerpoint/2010/main" val="4085423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lvl1pPr>
              <a:defRPr>
                <a:latin typeface="+mn-l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62CA4616-08DE-4096-8244-2C6A21100D03}"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3124200" y="6356350"/>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c</a:t>
            </a:r>
          </a:p>
        </p:txBody>
      </p:sp>
    </p:spTree>
    <p:extLst>
      <p:ext uri="{BB962C8B-B14F-4D97-AF65-F5344CB8AC3E}">
        <p14:creationId xmlns:p14="http://schemas.microsoft.com/office/powerpoint/2010/main" val="2152574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603C7B69-005C-4B1C-847F-25E0F2CD373C}"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c</a:t>
            </a:r>
          </a:p>
        </p:txBody>
      </p:sp>
    </p:spTree>
    <p:extLst>
      <p:ext uri="{BB962C8B-B14F-4D97-AF65-F5344CB8AC3E}">
        <p14:creationId xmlns:p14="http://schemas.microsoft.com/office/powerpoint/2010/main" val="3239774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8.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9.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hyperlink" Target="https://www.ncbi.nlm.nih.gov/pmc/articles/PMC5045228/pdf/vhrm-12-371.pdf" TargetMode="External"/><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hyperlink" Target="http://jackmccallum.com/The%20Truth%20Wears%20Off--Scientific%20Method%20Error.pdf"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9.xml"/><Relationship Id="rId1" Type="http://schemas.openxmlformats.org/officeDocument/2006/relationships/tags" Target="../tags/tag17.xml"/><Relationship Id="rId4" Type="http://schemas.openxmlformats.org/officeDocument/2006/relationships/hyperlink" Target="http://archinte.jamanetwork.com/article.aspx?articleid=1105961"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8462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7"/>
          <p:cNvSpPr>
            <a:spLocks noGrp="1" noChangeArrowheads="1"/>
          </p:cNvSpPr>
          <p:nvPr>
            <p:ph type="title"/>
          </p:nvPr>
        </p:nvSpPr>
        <p:spPr/>
        <p:txBody>
          <a:bodyPr/>
          <a:lstStyle/>
          <a:p>
            <a:r>
              <a:rPr lang="en-US" dirty="0" smtClean="0"/>
              <a:t>Questions to Ask about a Study </a:t>
            </a:r>
            <a:br>
              <a:rPr lang="en-US" dirty="0" smtClean="0"/>
            </a:br>
            <a:r>
              <a:rPr lang="en-US" dirty="0" smtClean="0"/>
              <a:t>on Intervention Continued</a:t>
            </a:r>
            <a:endParaRPr lang="en-US" altLang="en-US" dirty="0"/>
          </a:p>
        </p:txBody>
      </p:sp>
      <p:sp>
        <p:nvSpPr>
          <p:cNvPr id="9219" name="Rectangle 1038"/>
          <p:cNvSpPr>
            <a:spLocks noGrp="1" noChangeArrowheads="1"/>
          </p:cNvSpPr>
          <p:nvPr>
            <p:ph sz="quarter" idx="14"/>
          </p:nvPr>
        </p:nvSpPr>
        <p:spPr/>
        <p:txBody>
          <a:bodyPr/>
          <a:lstStyle/>
          <a:p>
            <a:r>
              <a:rPr lang="en-US" smtClean="0"/>
              <a:t>Are the results valid? Did experimental and control groups retain a similar prognosis after the study started?</a:t>
            </a:r>
          </a:p>
          <a:p>
            <a:pPr lvl="2"/>
            <a:r>
              <a:rPr lang="en-US" smtClean="0"/>
              <a:t>Were patients aware of group allocation?</a:t>
            </a:r>
          </a:p>
          <a:p>
            <a:pPr lvl="2"/>
            <a:r>
              <a:rPr lang="en-US" smtClean="0"/>
              <a:t>Were clinicians aware of group allocation?</a:t>
            </a:r>
          </a:p>
          <a:p>
            <a:pPr lvl="2"/>
            <a:r>
              <a:rPr lang="en-US" smtClean="0"/>
              <a:t>Were assessors aware of group allocation?</a:t>
            </a:r>
          </a:p>
          <a:p>
            <a:pPr lvl="2"/>
            <a:r>
              <a:rPr lang="en-US" smtClean="0"/>
              <a:t>Was follow-up complete?</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4"/>
          <p:cNvSpPr>
            <a:spLocks noGrp="1" noChangeArrowheads="1"/>
          </p:cNvSpPr>
          <p:nvPr>
            <p:ph type="title"/>
          </p:nvPr>
        </p:nvSpPr>
        <p:spPr/>
        <p:txBody>
          <a:bodyPr/>
          <a:lstStyle/>
          <a:p>
            <a:r>
              <a:rPr lang="en-US" dirty="0" smtClean="0"/>
              <a:t>Questions to Ask about a Study </a:t>
            </a:r>
            <a:br>
              <a:rPr lang="en-US" dirty="0" smtClean="0"/>
            </a:br>
            <a:r>
              <a:rPr lang="en-US" dirty="0" smtClean="0"/>
              <a:t>on Intervention Continued 2</a:t>
            </a:r>
            <a:endParaRPr lang="en-US" altLang="en-US" dirty="0"/>
          </a:p>
        </p:txBody>
      </p:sp>
      <p:sp>
        <p:nvSpPr>
          <p:cNvPr id="10243" name="Rectangle 15"/>
          <p:cNvSpPr>
            <a:spLocks noGrp="1" noChangeArrowheads="1"/>
          </p:cNvSpPr>
          <p:nvPr>
            <p:ph sz="quarter" idx="14"/>
          </p:nvPr>
        </p:nvSpPr>
        <p:spPr>
          <a:xfrm>
            <a:off x="457200" y="1600200"/>
            <a:ext cx="8229600" cy="4724400"/>
          </a:xfrm>
        </p:spPr>
        <p:txBody>
          <a:bodyPr/>
          <a:lstStyle/>
          <a:p>
            <a:r>
              <a:rPr lang="en-US" sz="2800" dirty="0" smtClean="0"/>
              <a:t>What are the results?</a:t>
            </a:r>
          </a:p>
          <a:p>
            <a:pPr lvl="1"/>
            <a:r>
              <a:rPr lang="en-US" sz="2400" dirty="0" smtClean="0"/>
              <a:t>How large was the treatment effect?</a:t>
            </a:r>
          </a:p>
          <a:p>
            <a:pPr lvl="2"/>
            <a:r>
              <a:rPr lang="en-US" sz="2000" dirty="0" smtClean="0"/>
              <a:t>What was the relative risk reduction?</a:t>
            </a:r>
          </a:p>
          <a:p>
            <a:pPr lvl="2"/>
            <a:r>
              <a:rPr lang="en-US" sz="2000" dirty="0" smtClean="0"/>
              <a:t>What was the absolute risk reduction?</a:t>
            </a:r>
          </a:p>
          <a:p>
            <a:pPr lvl="1"/>
            <a:r>
              <a:rPr lang="en-US" sz="2400" dirty="0" smtClean="0"/>
              <a:t>How precise was the estimate of treatment effect?</a:t>
            </a:r>
          </a:p>
          <a:p>
            <a:pPr lvl="2"/>
            <a:r>
              <a:rPr lang="en-US" sz="2000" dirty="0" smtClean="0"/>
              <a:t>Were the confidence intervals or p-values stated?</a:t>
            </a:r>
          </a:p>
          <a:p>
            <a:r>
              <a:rPr lang="en-US" sz="2800" dirty="0" smtClean="0"/>
              <a:t>Can the results be applied to patient care?</a:t>
            </a:r>
          </a:p>
          <a:p>
            <a:pPr lvl="1"/>
            <a:r>
              <a:rPr lang="en-US" sz="2400" dirty="0" smtClean="0"/>
              <a:t>Were the study participants similar to my patient?</a:t>
            </a:r>
          </a:p>
          <a:p>
            <a:pPr lvl="1"/>
            <a:r>
              <a:rPr lang="en-US" sz="2400" dirty="0" smtClean="0"/>
              <a:t>Were all clinically important outcomes considered?</a:t>
            </a:r>
          </a:p>
          <a:p>
            <a:pPr lvl="1"/>
            <a:r>
              <a:rPr lang="en-US" sz="2400" dirty="0" smtClean="0"/>
              <a:t>Are the likely treatment benefits worth the potential harm and costs?</a:t>
            </a:r>
            <a:endParaRPr 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Examples of RCTs</a:t>
            </a:r>
            <a:endParaRPr lang="en-US" altLang="en-US" dirty="0"/>
          </a:p>
        </p:txBody>
      </p:sp>
      <p:sp>
        <p:nvSpPr>
          <p:cNvPr id="3" name="Content Placeholder 2"/>
          <p:cNvSpPr>
            <a:spLocks noGrp="1"/>
          </p:cNvSpPr>
          <p:nvPr>
            <p:ph sz="quarter" idx="14"/>
          </p:nvPr>
        </p:nvSpPr>
        <p:spPr/>
        <p:txBody>
          <a:bodyPr/>
          <a:lstStyle/>
          <a:p>
            <a:r>
              <a:rPr lang="en-US" sz="2600" dirty="0" smtClean="0"/>
              <a:t>Women’s Health Initiative (WHI)</a:t>
            </a:r>
          </a:p>
          <a:p>
            <a:pPr lvl="1"/>
            <a:r>
              <a:rPr lang="en-US" sz="2200" dirty="0" smtClean="0"/>
              <a:t>Previous non-RCT studies suggested women who used postmenopausal hormone replacement therapy (HRT) at any time had lower mortality overall and from heart disease</a:t>
            </a:r>
          </a:p>
          <a:p>
            <a:pPr lvl="2"/>
            <a:r>
              <a:rPr lang="en-US" sz="1800" dirty="0" smtClean="0"/>
              <a:t>In general, RCTs and observational studies had yielded conflicting results</a:t>
            </a:r>
          </a:p>
          <a:p>
            <a:pPr lvl="1"/>
            <a:r>
              <a:rPr lang="en-US" sz="2200" dirty="0" smtClean="0"/>
              <a:t>WHI study was RCT that “settled the issue” (Writing Group for the Women's Health Initiative Investigators, 2002; Lowe, 2002), showing no benefit and possible harm from increased risk of breast cancer and cardiovascular disease</a:t>
            </a:r>
          </a:p>
          <a:p>
            <a:pPr lvl="2"/>
            <a:r>
              <a:rPr lang="en-US" sz="1800" dirty="0" smtClean="0"/>
              <a:t>Observational studies found to be confounded by non-similarities between users and non-users (Humphrey, Chan, &amp; Sox, 2002)</a:t>
            </a:r>
          </a:p>
        </p:txBody>
      </p:sp>
      <p:sp>
        <p:nvSpPr>
          <p:cNvPr id="6" name="Slide Number Placeholder 5"/>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t>Examples of RCTs Continued</a:t>
            </a:r>
            <a:endParaRPr lang="en-US" altLang="en-US" dirty="0"/>
          </a:p>
        </p:txBody>
      </p:sp>
      <p:sp>
        <p:nvSpPr>
          <p:cNvPr id="12291" name="Content Placeholder 2"/>
          <p:cNvSpPr>
            <a:spLocks noGrp="1"/>
          </p:cNvSpPr>
          <p:nvPr>
            <p:ph sz="quarter" idx="14"/>
          </p:nvPr>
        </p:nvSpPr>
        <p:spPr>
          <a:xfrm>
            <a:off x="457200" y="1600199"/>
            <a:ext cx="8229600" cy="4766733"/>
          </a:xfrm>
        </p:spPr>
        <p:txBody>
          <a:bodyPr/>
          <a:lstStyle/>
          <a:p>
            <a:r>
              <a:rPr lang="en-US" dirty="0" smtClean="0"/>
              <a:t>Eradication of </a:t>
            </a:r>
            <a:r>
              <a:rPr lang="en-US" i="1" dirty="0" smtClean="0"/>
              <a:t>H. pylori </a:t>
            </a:r>
            <a:r>
              <a:rPr lang="en-US" dirty="0" smtClean="0"/>
              <a:t>to prevent recurrence of gastric cancer (</a:t>
            </a:r>
            <a:r>
              <a:rPr lang="en-US" dirty="0" err="1" smtClean="0"/>
              <a:t>Fukase</a:t>
            </a:r>
            <a:r>
              <a:rPr lang="en-US" dirty="0" smtClean="0"/>
              <a:t> et al., 2008)</a:t>
            </a:r>
          </a:p>
          <a:p>
            <a:r>
              <a:rPr lang="en-US" i="1" dirty="0" smtClean="0"/>
              <a:t>H. pylori </a:t>
            </a:r>
            <a:r>
              <a:rPr lang="en-US" dirty="0" smtClean="0"/>
              <a:t>is bacteria associated with peptic ulcer disease</a:t>
            </a:r>
          </a:p>
          <a:p>
            <a:r>
              <a:rPr lang="en-US" dirty="0" smtClean="0"/>
              <a:t>When eradicated with antibiotics in patients with cancer of stomach, recurrence of cancer is less likely to occur</a:t>
            </a:r>
          </a:p>
          <a:p>
            <a:pPr lvl="1"/>
            <a:r>
              <a:rPr lang="en-US" dirty="0" smtClean="0"/>
              <a:t>Relative risk reduction = 66%</a:t>
            </a:r>
            <a:endParaRPr 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t>Evidence-Based Practice</a:t>
            </a:r>
            <a:br>
              <a:rPr lang="en-US" altLang="en-US" smtClean="0"/>
            </a:br>
            <a:r>
              <a:rPr lang="en-US" altLang="en-US" smtClean="0"/>
              <a:t>Summary – Lecture c</a:t>
            </a:r>
            <a:endParaRPr lang="en-US" altLang="en-US"/>
          </a:p>
        </p:txBody>
      </p:sp>
      <p:sp>
        <p:nvSpPr>
          <p:cNvPr id="22532" name="Text Placeholder 3"/>
          <p:cNvSpPr>
            <a:spLocks noGrp="1"/>
          </p:cNvSpPr>
          <p:nvPr>
            <p:ph type="body" sz="quarter" idx="11"/>
          </p:nvPr>
        </p:nvSpPr>
        <p:spPr/>
        <p:txBody>
          <a:bodyPr/>
          <a:lstStyle/>
          <a:p>
            <a:r>
              <a:rPr lang="en-US" dirty="0" smtClean="0"/>
              <a:t>Most common type of question in EBM is about intervention, sometimes called </a:t>
            </a:r>
            <a:r>
              <a:rPr lang="en-US" i="1" dirty="0" smtClean="0"/>
              <a:t>treatment or therapy</a:t>
            </a:r>
          </a:p>
          <a:p>
            <a:r>
              <a:rPr lang="en-US" dirty="0" smtClean="0"/>
              <a:t>Best evidence for intervention is the RCT or a systematic review of multiple RCTs on a given topic</a:t>
            </a:r>
          </a:p>
          <a:p>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Evidence-Based Practice</a:t>
            </a:r>
            <a:br>
              <a:rPr lang="en-US" altLang="en-US" smtClean="0"/>
            </a:br>
            <a:r>
              <a:rPr lang="en-US" altLang="en-US" smtClean="0"/>
              <a:t>References – Lecture c</a:t>
            </a:r>
            <a:endParaRPr lang="en-US" altLang="en-US" dirty="0"/>
          </a:p>
        </p:txBody>
      </p:sp>
      <p:sp>
        <p:nvSpPr>
          <p:cNvPr id="47110" name="Text Placeholder 5"/>
          <p:cNvSpPr>
            <a:spLocks noGrp="1"/>
          </p:cNvSpPr>
          <p:nvPr>
            <p:ph type="body" sz="quarter" idx="16"/>
          </p:nvPr>
        </p:nvSpPr>
        <p:spPr>
          <a:xfrm>
            <a:off x="457200" y="1600199"/>
            <a:ext cx="8229600" cy="4842933"/>
          </a:xfrm>
        </p:spPr>
        <p:txBody>
          <a:bodyPr/>
          <a:lstStyle/>
          <a:p>
            <a:r>
              <a:rPr lang="en-US" altLang="en-US" dirty="0" smtClean="0"/>
              <a:t>References</a:t>
            </a:r>
          </a:p>
          <a:p>
            <a:r>
              <a:rPr lang="en-US" altLang="en-US" sz="1400" b="0" dirty="0" smtClean="0"/>
              <a:t>Benson, K., &amp; </a:t>
            </a:r>
            <a:r>
              <a:rPr lang="en-US" altLang="en-US" sz="1400" b="0" dirty="0" err="1" smtClean="0"/>
              <a:t>Hartz</a:t>
            </a:r>
            <a:r>
              <a:rPr lang="en-US" altLang="en-US" sz="1400" b="0" dirty="0" smtClean="0"/>
              <a:t>, A. (2000). A comparison of observational studies and randomized, controlled trials. </a:t>
            </a:r>
            <a:r>
              <a:rPr lang="en-US" altLang="en-US" sz="1400" b="0" i="1" dirty="0" smtClean="0"/>
              <a:t>New England Journal of Medicine</a:t>
            </a:r>
            <a:r>
              <a:rPr lang="en-US" altLang="en-US" sz="1400" b="0" dirty="0" smtClean="0"/>
              <a:t>, 342, 1878–1886. </a:t>
            </a:r>
          </a:p>
          <a:p>
            <a:r>
              <a:rPr lang="en-US" altLang="en-US" sz="1400" b="0" dirty="0" smtClean="0"/>
              <a:t>Berlin, J. (2014). Meta-analysis as evidence: Building a better pyramid. </a:t>
            </a:r>
            <a:r>
              <a:rPr lang="en-US" altLang="en-US" sz="1400" b="0" i="1" dirty="0" smtClean="0"/>
              <a:t>JAMA</a:t>
            </a:r>
            <a:r>
              <a:rPr lang="en-US" altLang="en-US" sz="1400" b="0" dirty="0" smtClean="0"/>
              <a:t> 312(6):603–606.</a:t>
            </a:r>
          </a:p>
          <a:p>
            <a:r>
              <a:rPr lang="en-US" altLang="en-US" sz="1400" b="0" dirty="0" err="1" smtClean="0"/>
              <a:t>Chlebowski</a:t>
            </a:r>
            <a:r>
              <a:rPr lang="en-US" altLang="en-US" sz="1400" b="0" dirty="0" smtClean="0"/>
              <a:t>, R. T., </a:t>
            </a:r>
            <a:r>
              <a:rPr lang="en-US" sz="1400" b="0" dirty="0" smtClean="0"/>
              <a:t>Rohan, T. E., Manson, J. E., </a:t>
            </a:r>
            <a:r>
              <a:rPr lang="en-US" sz="1400" b="0" dirty="0" err="1" smtClean="0"/>
              <a:t>Aragaki</a:t>
            </a:r>
            <a:r>
              <a:rPr lang="en-US" sz="1400" b="0" dirty="0" smtClean="0"/>
              <a:t>, A. K., </a:t>
            </a:r>
            <a:r>
              <a:rPr lang="en-US" sz="1400" b="0" dirty="0" err="1" smtClean="0"/>
              <a:t>Kaunitz</a:t>
            </a:r>
            <a:r>
              <a:rPr lang="en-US" sz="1400" b="0" dirty="0" smtClean="0"/>
              <a:t>, A., et al.</a:t>
            </a:r>
            <a:r>
              <a:rPr lang="en-US" altLang="en-US" sz="1400" b="0" dirty="0" smtClean="0"/>
              <a:t> (2015). Breast cancer after use of estrogen plus progestin and estrogen alone: Analyses of data from 2 women’s health initiative randomized clinical trials. </a:t>
            </a:r>
            <a:r>
              <a:rPr lang="en-US" altLang="en-US" sz="1400" b="0" i="1" dirty="0" smtClean="0"/>
              <a:t>JAMA Oncology</a:t>
            </a:r>
            <a:r>
              <a:rPr lang="en-US" altLang="en-US" sz="1400" b="0" dirty="0" smtClean="0"/>
              <a:t>, 1 (3), 296–305.</a:t>
            </a:r>
          </a:p>
          <a:p>
            <a:r>
              <a:rPr lang="en-US" altLang="en-US" sz="1400" b="0" dirty="0" err="1" smtClean="0"/>
              <a:t>Dahabreh</a:t>
            </a:r>
            <a:r>
              <a:rPr lang="en-US" altLang="en-US" sz="1400" b="0" dirty="0" smtClean="0"/>
              <a:t>, I. J., </a:t>
            </a:r>
            <a:r>
              <a:rPr lang="sv-SE" sz="1400" b="0" dirty="0" smtClean="0"/>
              <a:t>Sheldrick, R. C., Paulus, J. K., Chung, M., Varvarigou, V., et al</a:t>
            </a:r>
            <a:r>
              <a:rPr lang="en-US" altLang="en-US" sz="1400" b="0" dirty="0" smtClean="0"/>
              <a:t>. (2012). Do observational studies using propensity score methods agree with randomized trials? A systematic comparison of studies on acute coronary syndromes. </a:t>
            </a:r>
            <a:r>
              <a:rPr lang="en-US" altLang="en-US" sz="1400" b="0" i="1" dirty="0" smtClean="0"/>
              <a:t>European Heart Journal</a:t>
            </a:r>
            <a:r>
              <a:rPr lang="en-US" altLang="en-US" sz="1400" b="0" dirty="0" smtClean="0"/>
              <a:t>, 33 (15), 1893–1901. </a:t>
            </a:r>
          </a:p>
          <a:p>
            <a:r>
              <a:rPr lang="en-US" altLang="en-US" sz="1400" b="0" dirty="0" smtClean="0"/>
              <a:t>Douglas, R., </a:t>
            </a:r>
            <a:r>
              <a:rPr lang="en-US" altLang="en-US" sz="1400" b="0" dirty="0" err="1" smtClean="0"/>
              <a:t>Chalker</a:t>
            </a:r>
            <a:r>
              <a:rPr lang="en-US" altLang="en-US" sz="1400" b="0" dirty="0" smtClean="0"/>
              <a:t>, E., &amp; </a:t>
            </a:r>
            <a:r>
              <a:rPr lang="en-US" altLang="en-US" sz="1400" b="0" dirty="0" err="1" smtClean="0"/>
              <a:t>Treacy</a:t>
            </a:r>
            <a:r>
              <a:rPr lang="en-US" altLang="en-US" sz="1400" b="0" dirty="0" smtClean="0"/>
              <a:t>, B. (2000). Vitamin C for preventing and treating the common cold. </a:t>
            </a:r>
            <a:r>
              <a:rPr lang="en-US" altLang="en-US" sz="1400" b="0" i="1" dirty="0" smtClean="0"/>
              <a:t>Cochrane Database of Systematic Reviews</a:t>
            </a:r>
            <a:r>
              <a:rPr lang="en-US" altLang="en-US" sz="1400" b="0" dirty="0" smtClean="0"/>
              <a:t>, 2, CD000980. </a:t>
            </a:r>
          </a:p>
          <a:p>
            <a:r>
              <a:rPr lang="en-US" altLang="en-US" sz="1400" b="0" dirty="0" smtClean="0"/>
              <a:t>Epstein, A., </a:t>
            </a:r>
            <a:r>
              <a:rPr lang="en-US" sz="1400" b="0" dirty="0" err="1" smtClean="0"/>
              <a:t>Hallstrom</a:t>
            </a:r>
            <a:r>
              <a:rPr lang="en-US" sz="1400" b="0" dirty="0" smtClean="0"/>
              <a:t>, A. P., Rogers, W. J., </a:t>
            </a:r>
            <a:r>
              <a:rPr lang="en-US" sz="1400" b="0" dirty="0" err="1" smtClean="0"/>
              <a:t>Liebson</a:t>
            </a:r>
            <a:r>
              <a:rPr lang="en-US" sz="1400" b="0" dirty="0" smtClean="0"/>
              <a:t>, P. R., Seals, A. A. </a:t>
            </a:r>
            <a:r>
              <a:rPr lang="en-US" altLang="en-US" sz="1400" b="0" dirty="0" smtClean="0"/>
              <a:t>et al. (1993). Mortality following ventricular arrhythmia suppression by </a:t>
            </a:r>
            <a:r>
              <a:rPr lang="en-US" altLang="en-US" sz="1400" b="0" dirty="0" err="1" smtClean="0"/>
              <a:t>encainide</a:t>
            </a:r>
            <a:r>
              <a:rPr lang="en-US" altLang="en-US" sz="1400" b="0" dirty="0" smtClean="0"/>
              <a:t>, flecainide, and </a:t>
            </a:r>
            <a:r>
              <a:rPr lang="en-US" altLang="en-US" sz="1400" b="0" dirty="0" err="1" smtClean="0"/>
              <a:t>moricizine</a:t>
            </a:r>
            <a:r>
              <a:rPr lang="en-US" altLang="en-US" sz="1400" b="0" dirty="0" smtClean="0"/>
              <a:t> after myocardial infarction. The original design concept of the Cardiac Arrhythmia Suppression Trial (CAST). </a:t>
            </a:r>
            <a:r>
              <a:rPr lang="en-US" altLang="en-US" sz="1400" b="0" i="1" dirty="0" smtClean="0"/>
              <a:t>JAMA</a:t>
            </a:r>
            <a:r>
              <a:rPr lang="en-US" altLang="en-US" sz="1400" b="0" dirty="0" smtClean="0"/>
              <a:t>, 270, 2451–2455. </a:t>
            </a:r>
          </a:p>
          <a:p>
            <a:r>
              <a:rPr lang="en-US" altLang="en-US" sz="1400" b="0" dirty="0" err="1" smtClean="0"/>
              <a:t>Fukase</a:t>
            </a:r>
            <a:r>
              <a:rPr lang="en-US" altLang="en-US" sz="1400" b="0" dirty="0" smtClean="0"/>
              <a:t>, K., </a:t>
            </a:r>
            <a:r>
              <a:rPr lang="en-US" sz="1400" b="0" dirty="0" smtClean="0"/>
              <a:t>Kato, M., Kikuchi, S., Inoue, K., </a:t>
            </a:r>
            <a:r>
              <a:rPr lang="en-US" sz="1400" b="0" dirty="0" err="1" smtClean="0"/>
              <a:t>Uemura</a:t>
            </a:r>
            <a:r>
              <a:rPr lang="en-US" sz="1400" b="0" dirty="0" smtClean="0"/>
              <a:t>, N., </a:t>
            </a:r>
            <a:r>
              <a:rPr lang="en-US" altLang="en-US" sz="1400" b="0" dirty="0" smtClean="0"/>
              <a:t>et al. (2008). Effect of eradication of </a:t>
            </a:r>
            <a:r>
              <a:rPr lang="en-US" altLang="en-US" sz="1400" b="0" i="1" dirty="0" smtClean="0"/>
              <a:t>Helicobacter pylori </a:t>
            </a:r>
            <a:r>
              <a:rPr lang="en-US" altLang="en-US" sz="1400" b="0" dirty="0" smtClean="0"/>
              <a:t>on incidence of </a:t>
            </a:r>
            <a:r>
              <a:rPr lang="en-US" altLang="en-US" sz="1400" b="0" dirty="0" err="1" smtClean="0"/>
              <a:t>metachronous</a:t>
            </a:r>
            <a:r>
              <a:rPr lang="en-US" altLang="en-US" sz="1400" b="0" dirty="0" smtClean="0"/>
              <a:t> gastric carcinoma after endoscopic resection of early gastric cancer: An open-label, </a:t>
            </a:r>
            <a:r>
              <a:rPr lang="en-US" altLang="en-US" sz="1400" b="0" dirty="0" err="1" smtClean="0"/>
              <a:t>randomised</a:t>
            </a:r>
            <a:r>
              <a:rPr lang="en-US" altLang="en-US" sz="1400" b="0" dirty="0" smtClean="0"/>
              <a:t> controlled trial. </a:t>
            </a:r>
            <a:r>
              <a:rPr lang="en-US" altLang="en-US" sz="1400" b="0" i="1" dirty="0" smtClean="0"/>
              <a:t>Lancet</a:t>
            </a:r>
            <a:r>
              <a:rPr lang="en-US" altLang="en-US" sz="1400" b="0" dirty="0" smtClean="0"/>
              <a:t>, 372, 392–397.</a:t>
            </a:r>
          </a:p>
        </p:txBody>
      </p:sp>
      <p:sp>
        <p:nvSpPr>
          <p:cNvPr id="9" name="Slide Number Placeholder 8"/>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t>Evidence-Based Practice</a:t>
            </a:r>
            <a:br>
              <a:rPr lang="en-US" altLang="en-US" smtClean="0"/>
            </a:br>
            <a:r>
              <a:rPr lang="en-US" altLang="en-US" smtClean="0"/>
              <a:t>References – Lecture c Continued</a:t>
            </a:r>
            <a:endParaRPr lang="en-US" altLang="en-US" dirty="0"/>
          </a:p>
        </p:txBody>
      </p:sp>
      <p:sp>
        <p:nvSpPr>
          <p:cNvPr id="49155" name="Text Placeholder 2"/>
          <p:cNvSpPr>
            <a:spLocks noGrp="1"/>
          </p:cNvSpPr>
          <p:nvPr>
            <p:ph type="body" sz="quarter" idx="16"/>
          </p:nvPr>
        </p:nvSpPr>
        <p:spPr>
          <a:xfrm>
            <a:off x="457200" y="1600200"/>
            <a:ext cx="8229600" cy="4663440"/>
          </a:xfrm>
        </p:spPr>
        <p:txBody>
          <a:bodyPr/>
          <a:lstStyle/>
          <a:p>
            <a:r>
              <a:rPr lang="en-US" altLang="en-US" dirty="0" smtClean="0"/>
              <a:t>References</a:t>
            </a:r>
          </a:p>
          <a:p>
            <a:r>
              <a:rPr lang="en-US" altLang="en-US" sz="1400" b="0" dirty="0" err="1" smtClean="0"/>
              <a:t>Hemila</a:t>
            </a:r>
            <a:r>
              <a:rPr lang="en-US" altLang="en-US" sz="1400" b="0" dirty="0" smtClean="0"/>
              <a:t>, H., &amp; </a:t>
            </a:r>
            <a:r>
              <a:rPr lang="en-US" altLang="en-US" sz="1400" b="0" dirty="0" err="1" smtClean="0"/>
              <a:t>Chalker</a:t>
            </a:r>
            <a:r>
              <a:rPr lang="en-US" altLang="en-US" sz="1400" b="0" dirty="0" smtClean="0"/>
              <a:t>, E. (2013). Vitamin C for preventing and treating the common cold. </a:t>
            </a:r>
            <a:r>
              <a:rPr lang="en-US" altLang="en-US" sz="1400" b="0" i="1" dirty="0" smtClean="0"/>
              <a:t>Cochrane Database </a:t>
            </a:r>
            <a:r>
              <a:rPr lang="en-US" altLang="en-US" sz="1400" b="0" i="1" dirty="0" err="1" smtClean="0"/>
              <a:t>Syst</a:t>
            </a:r>
            <a:r>
              <a:rPr lang="en-US" altLang="en-US" sz="1400" b="0" i="1" dirty="0" smtClean="0"/>
              <a:t> Rev, 1</a:t>
            </a:r>
            <a:r>
              <a:rPr lang="en-US" altLang="en-US" sz="1400" b="0" dirty="0" smtClean="0"/>
              <a:t>. Art. No.: CD000980. </a:t>
            </a:r>
          </a:p>
          <a:p>
            <a:r>
              <a:rPr lang="en-US" altLang="en-US" sz="1400" b="0" dirty="0" smtClean="0"/>
              <a:t>Humphrey, L., Chan, B., &amp; Sox, H. (2002). Postmenopausal hormone replacement therapy and the primary prevention of cardiovascular disease. </a:t>
            </a:r>
            <a:r>
              <a:rPr lang="en-US" altLang="en-US" sz="1400" b="0" i="1" dirty="0" smtClean="0"/>
              <a:t>Annals of Internal Medicine</a:t>
            </a:r>
            <a:r>
              <a:rPr lang="en-US" altLang="en-US" sz="1400" b="0" dirty="0" smtClean="0"/>
              <a:t>, 137, 273–284.</a:t>
            </a:r>
          </a:p>
          <a:p>
            <a:r>
              <a:rPr lang="en-US" altLang="en-US" sz="1400" b="0" dirty="0" smtClean="0"/>
              <a:t>Ioannidis, J. (2005). Contradicted and initially stronger effects in highly cited clinical research. </a:t>
            </a:r>
            <a:r>
              <a:rPr lang="en-US" altLang="en-US" sz="1400" b="0" i="1" dirty="0" smtClean="0"/>
              <a:t>JAMA</a:t>
            </a:r>
            <a:r>
              <a:rPr lang="en-US" altLang="en-US" sz="1400" b="0" dirty="0" smtClean="0"/>
              <a:t>, 294, 218–228.</a:t>
            </a:r>
          </a:p>
          <a:p>
            <a:r>
              <a:rPr lang="en-US" altLang="en-US" sz="1400" b="0" dirty="0" err="1" smtClean="0"/>
              <a:t>Kovesdy</a:t>
            </a:r>
            <a:r>
              <a:rPr lang="en-US" altLang="en-US" sz="1400" b="0" dirty="0" smtClean="0"/>
              <a:t>, C. P., &amp; </a:t>
            </a:r>
            <a:r>
              <a:rPr lang="en-US" altLang="en-US" sz="1400" b="0" dirty="0" err="1" smtClean="0"/>
              <a:t>Kalantar-Zadeh</a:t>
            </a:r>
            <a:r>
              <a:rPr lang="en-US" altLang="en-US" sz="1400" b="0" dirty="0" smtClean="0"/>
              <a:t>, K. (2012). Observational studies versus randomized controlled trials: Avenues to causal inference in nephrology. </a:t>
            </a:r>
            <a:r>
              <a:rPr lang="en-US" altLang="en-US" sz="1400" b="0" i="1" dirty="0" smtClean="0"/>
              <a:t>Advances in Chronic Kidney Disease</a:t>
            </a:r>
            <a:r>
              <a:rPr lang="en-US" altLang="en-US" sz="1400" b="0" dirty="0" smtClean="0"/>
              <a:t>, 19 (1), 11–18.</a:t>
            </a:r>
          </a:p>
          <a:p>
            <a:r>
              <a:rPr lang="en-US" sz="1400" b="0" dirty="0" err="1"/>
              <a:t>Krog</a:t>
            </a:r>
            <a:r>
              <a:rPr lang="en-US" sz="1400" b="0" dirty="0"/>
              <a:t>, A. H., </a:t>
            </a:r>
            <a:r>
              <a:rPr lang="en-US" sz="1400" b="0" dirty="0" err="1"/>
              <a:t>Sahba</a:t>
            </a:r>
            <a:r>
              <a:rPr lang="en-US" sz="1400" b="0" dirty="0"/>
              <a:t>, M., </a:t>
            </a:r>
            <a:r>
              <a:rPr lang="en-US" sz="1400" b="0" dirty="0" err="1"/>
              <a:t>Pettersen</a:t>
            </a:r>
            <a:r>
              <a:rPr lang="en-US" sz="1400" b="0" dirty="0"/>
              <a:t>, E. M., </a:t>
            </a:r>
            <a:r>
              <a:rPr lang="en-US" sz="1400" b="0" dirty="0" err="1"/>
              <a:t>Sandven</a:t>
            </a:r>
            <a:r>
              <a:rPr lang="en-US" sz="1400" b="0" dirty="0"/>
              <a:t>, I., Thorsby, P. M., </a:t>
            </a:r>
            <a:r>
              <a:rPr lang="en-US" sz="1400" b="0" dirty="0" err="1"/>
              <a:t>Jørgensen</a:t>
            </a:r>
            <a:r>
              <a:rPr lang="en-US" sz="1400" b="0" dirty="0"/>
              <a:t>, J. J., ... &amp; </a:t>
            </a:r>
            <a:r>
              <a:rPr lang="en-US" sz="1400" b="0" dirty="0" err="1"/>
              <a:t>Kazmi</a:t>
            </a:r>
            <a:r>
              <a:rPr lang="en-US" sz="1400" b="0" dirty="0"/>
              <a:t>, S. S. (2016). Comparison of the acute-phase response after laparoscopic versus open </a:t>
            </a:r>
            <a:r>
              <a:rPr lang="en-US" sz="1400" b="0" dirty="0" err="1"/>
              <a:t>aortobifemoral</a:t>
            </a:r>
            <a:r>
              <a:rPr lang="en-US" sz="1400" b="0" dirty="0"/>
              <a:t> bypass surgery: a </a:t>
            </a:r>
            <a:r>
              <a:rPr lang="en-US" sz="1400" b="0" dirty="0" err="1"/>
              <a:t>substudy</a:t>
            </a:r>
            <a:r>
              <a:rPr lang="en-US" sz="1400" b="0" dirty="0"/>
              <a:t> of a randomized controlled trial. Vascular Health and Risk Management, 12, 371.  Retrieved from </a:t>
            </a:r>
            <a:r>
              <a:rPr lang="en-US" sz="1400" b="0" dirty="0">
                <a:hlinkClick r:id="rId3" tooltip="Link to pdf"/>
              </a:rPr>
              <a:t>https://www.ncbi.nlm.nih.gov/pmc/articles/PMC5045228/pdf/vhrm-12-371.pdf</a:t>
            </a:r>
            <a:endParaRPr lang="en-US" altLang="en-US" sz="1400" b="0" dirty="0"/>
          </a:p>
          <a:p>
            <a:r>
              <a:rPr lang="en-US" altLang="en-US" sz="1400" b="0" dirty="0" smtClean="0"/>
              <a:t>Lehrer, J. (2010). The truth wears off. </a:t>
            </a:r>
            <a:r>
              <a:rPr lang="en-US" altLang="en-US" sz="1400" b="0" i="1" dirty="0" smtClean="0"/>
              <a:t>The New Yorker</a:t>
            </a:r>
            <a:r>
              <a:rPr lang="en-US" altLang="en-US" sz="1400" b="0" dirty="0" smtClean="0"/>
              <a:t>, 13 (52), 229.  Retrieved from </a:t>
            </a:r>
            <a:r>
              <a:rPr lang="en-US" altLang="en-US" sz="1400" b="0" dirty="0" smtClean="0">
                <a:hlinkClick r:id="rId4" tooltip="Link to pdf of journal article"/>
              </a:rPr>
              <a:t>http://jackmccallum.com/The%20Truth%20Wears%20Off--Scientific%20Method%20Error.pdf</a:t>
            </a:r>
            <a:endParaRPr lang="en-US" altLang="en-US" sz="1400" b="0" dirty="0" smtClean="0"/>
          </a:p>
          <a:p>
            <a:r>
              <a:rPr lang="en-US" altLang="en-US" sz="1400" b="0" dirty="0" err="1" smtClean="0"/>
              <a:t>Lindemann</a:t>
            </a:r>
            <a:r>
              <a:rPr lang="en-US" altLang="en-US" sz="1400" b="0" dirty="0" smtClean="0"/>
              <a:t>, M. (1999). </a:t>
            </a:r>
            <a:r>
              <a:rPr lang="en-US" altLang="en-US" sz="1400" b="0" i="1" dirty="0" smtClean="0"/>
              <a:t>Medicine and society in early modern Europe</a:t>
            </a:r>
            <a:r>
              <a:rPr lang="en-US" altLang="en-US" sz="1400" b="0" dirty="0" smtClean="0"/>
              <a:t>. Cambridge, UK: Cambridge University Press. </a:t>
            </a:r>
          </a:p>
          <a:p>
            <a:r>
              <a:rPr lang="en-US" altLang="en-US" sz="1400" b="0" dirty="0" smtClean="0"/>
              <a:t>Lowe, J. (2002). Estrogen plus progestin increased coronary heart disease and breast cancer events in postmenopausal women. </a:t>
            </a:r>
            <a:r>
              <a:rPr lang="en-US" altLang="en-US" sz="1400" b="0" i="1" dirty="0" smtClean="0"/>
              <a:t>ACP Journal Club</a:t>
            </a:r>
            <a:r>
              <a:rPr lang="en-US" altLang="en-US" sz="1400" b="0" dirty="0" smtClean="0"/>
              <a:t>, 137, 41. </a:t>
            </a:r>
          </a:p>
        </p:txBody>
      </p:sp>
      <p:sp>
        <p:nvSpPr>
          <p:cNvPr id="9" name="Slide Number Placeholder 8"/>
          <p:cNvSpPr>
            <a:spLocks noGrp="1"/>
          </p:cNvSpPr>
          <p:nvPr>
            <p:ph type="sldNum" sz="quarter" idx="4"/>
          </p:nvPr>
        </p:nvSpPr>
        <p:spPr/>
        <p:txBody>
          <a:bodyPr/>
          <a:lstStyle/>
          <a:p>
            <a:fld id="{F3BF8891-5E06-46C2-89A4-6DB85D39BA35}"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65760" y="274637"/>
            <a:ext cx="8412480" cy="1143000"/>
          </a:xfrm>
        </p:spPr>
        <p:txBody>
          <a:bodyPr/>
          <a:lstStyle/>
          <a:p>
            <a:r>
              <a:rPr lang="en-US" altLang="en-US" dirty="0" smtClean="0"/>
              <a:t>Evidence-Based Practice</a:t>
            </a:r>
            <a:br>
              <a:rPr lang="en-US" altLang="en-US" dirty="0" smtClean="0"/>
            </a:br>
            <a:r>
              <a:rPr lang="en-US" altLang="en-US" dirty="0" smtClean="0"/>
              <a:t>References – Lecture c Continued</a:t>
            </a:r>
            <a:r>
              <a:rPr lang="en-US" altLang="en-US" dirty="0"/>
              <a:t> </a:t>
            </a:r>
            <a:r>
              <a:rPr lang="en-US" altLang="en-US" dirty="0" smtClean="0"/>
              <a:t>2</a:t>
            </a:r>
            <a:endParaRPr lang="en-US" altLang="en-US" dirty="0"/>
          </a:p>
        </p:txBody>
      </p:sp>
      <p:sp>
        <p:nvSpPr>
          <p:cNvPr id="50179" name="Text Placeholder 4"/>
          <p:cNvSpPr>
            <a:spLocks noGrp="1"/>
          </p:cNvSpPr>
          <p:nvPr>
            <p:ph type="body" sz="quarter" idx="16"/>
          </p:nvPr>
        </p:nvSpPr>
        <p:spPr>
          <a:xfrm>
            <a:off x="457200" y="1600199"/>
            <a:ext cx="8229600" cy="4334933"/>
          </a:xfrm>
        </p:spPr>
        <p:txBody>
          <a:bodyPr/>
          <a:lstStyle/>
          <a:p>
            <a:r>
              <a:rPr lang="en-US" altLang="en-US" dirty="0" smtClean="0"/>
              <a:t>References</a:t>
            </a:r>
          </a:p>
          <a:p>
            <a:r>
              <a:rPr lang="en-US" altLang="en-US" sz="1400" b="0" dirty="0"/>
              <a:t>Moher, D., </a:t>
            </a:r>
            <a:r>
              <a:rPr lang="pt-BR" sz="1400" b="0" dirty="0"/>
              <a:t>Pham, B., Jones, A., Cook, D. J., Jadad, A. R., </a:t>
            </a:r>
            <a:r>
              <a:rPr lang="en-US" altLang="en-US" sz="1400" b="0" dirty="0"/>
              <a:t>et al. (1998). Does quality of reports of </a:t>
            </a:r>
            <a:r>
              <a:rPr lang="en-US" altLang="en-US" sz="1400" b="0" dirty="0" err="1"/>
              <a:t>randomised</a:t>
            </a:r>
            <a:r>
              <a:rPr lang="en-US" altLang="en-US" sz="1400" b="0" dirty="0"/>
              <a:t> trials affect estimates of intervention efficacy reported in meta-analyses? </a:t>
            </a:r>
            <a:r>
              <a:rPr lang="en-US" altLang="en-US" sz="1400" b="0" i="1" dirty="0"/>
              <a:t>Lancet</a:t>
            </a:r>
            <a:r>
              <a:rPr lang="en-US" altLang="en-US" sz="1400" b="0" dirty="0"/>
              <a:t>, 352, 609–613.</a:t>
            </a:r>
          </a:p>
          <a:p>
            <a:r>
              <a:rPr lang="en-US" altLang="en-US" sz="1400" b="0" dirty="0" smtClean="0"/>
              <a:t>Prasad, V., Gall, V., &amp; </a:t>
            </a:r>
            <a:r>
              <a:rPr lang="en-US" altLang="en-US" sz="1400" b="0" dirty="0" err="1" smtClean="0"/>
              <a:t>Cifu</a:t>
            </a:r>
            <a:r>
              <a:rPr lang="en-US" altLang="en-US" sz="1400" b="0" dirty="0" smtClean="0"/>
              <a:t>, A. (2011). The frequency of medical reversal. </a:t>
            </a:r>
            <a:r>
              <a:rPr lang="en-US" altLang="en-US" sz="1400" b="0" i="1" dirty="0" smtClean="0"/>
              <a:t>Archives of Internal Medicine</a:t>
            </a:r>
            <a:r>
              <a:rPr lang="en-US" altLang="en-US" sz="1400" b="0" dirty="0" smtClean="0"/>
              <a:t>, 171 (18), 1675–1676. Retrieved from </a:t>
            </a:r>
            <a:r>
              <a:rPr lang="en-US" altLang="en-US" sz="1400" b="0" dirty="0" smtClean="0">
                <a:hlinkClick r:id="rId4" tooltip="Link to journal article"/>
              </a:rPr>
              <a:t>http://archinte.jamanetwork.com/article.aspx?articleid=1105961 </a:t>
            </a:r>
            <a:endParaRPr lang="en-US" altLang="en-US" sz="1400" b="0" dirty="0" smtClean="0"/>
          </a:p>
          <a:p>
            <a:r>
              <a:rPr lang="en-US" altLang="en-US" sz="1400" b="0" dirty="0" err="1" smtClean="0"/>
              <a:t>Santangeli</a:t>
            </a:r>
            <a:r>
              <a:rPr lang="en-US" altLang="en-US" sz="1400" b="0" dirty="0" smtClean="0"/>
              <a:t>, P., </a:t>
            </a:r>
            <a:r>
              <a:rPr lang="en-US" sz="1400" b="0" dirty="0" err="1" smtClean="0"/>
              <a:t>Muser</a:t>
            </a:r>
            <a:r>
              <a:rPr lang="en-US" sz="1400" b="0" dirty="0" smtClean="0"/>
              <a:t>, D., Maeda, S., </a:t>
            </a:r>
            <a:r>
              <a:rPr lang="en-US" sz="1400" b="0" dirty="0" err="1" smtClean="0"/>
              <a:t>Filtz</a:t>
            </a:r>
            <a:r>
              <a:rPr lang="en-US" sz="1400" b="0" dirty="0" smtClean="0"/>
              <a:t>, A., </a:t>
            </a:r>
            <a:r>
              <a:rPr lang="en-US" sz="1400" b="0" dirty="0" err="1" smtClean="0"/>
              <a:t>Zado</a:t>
            </a:r>
            <a:r>
              <a:rPr lang="en-US" sz="1400" b="0" dirty="0" smtClean="0"/>
              <a:t>, E. S., </a:t>
            </a:r>
            <a:r>
              <a:rPr lang="en-US" altLang="en-US" sz="1400" b="0" dirty="0" smtClean="0"/>
              <a:t>et al. (2016, Mar. 4). Comparative effectiveness of antiarrhythmic drugs and catheter ablation for the prevention of recurrent ventricular tachycardia in patients with implantable cardioverter-defibrillators: A systematic review and meta-analysis of randomized controlled trials. </a:t>
            </a:r>
            <a:r>
              <a:rPr lang="en-US" altLang="en-US" sz="1400" b="0" i="1" dirty="0" smtClean="0"/>
              <a:t>Heart Rhythm</a:t>
            </a:r>
            <a:r>
              <a:rPr lang="en-US" altLang="en-US" sz="1400" b="0" dirty="0" smtClean="0"/>
              <a:t>. </a:t>
            </a:r>
          </a:p>
          <a:p>
            <a:r>
              <a:rPr lang="en-US" altLang="en-US" sz="1400" b="0" dirty="0" err="1" smtClean="0"/>
              <a:t>Savović</a:t>
            </a:r>
            <a:r>
              <a:rPr lang="en-US" altLang="en-US" sz="1400" b="0" dirty="0" smtClean="0"/>
              <a:t>, J., Jones, </a:t>
            </a:r>
            <a:r>
              <a:rPr lang="en-US" sz="1400" b="0" dirty="0" smtClean="0"/>
              <a:t>H. E., Altman, D. G., Harris, R. J., </a:t>
            </a:r>
            <a:r>
              <a:rPr lang="en-US" sz="1400" b="0" dirty="0" err="1" smtClean="0"/>
              <a:t>Jüni</a:t>
            </a:r>
            <a:r>
              <a:rPr lang="en-US" sz="1400" b="0" dirty="0" smtClean="0"/>
              <a:t>, P., </a:t>
            </a:r>
            <a:r>
              <a:rPr lang="en-US" altLang="en-US" sz="1400" b="0" dirty="0" smtClean="0"/>
              <a:t>et al. (2012). Influence of reported study design characteristics on intervention effect estimates from randomized, controlled trials. </a:t>
            </a:r>
            <a:r>
              <a:rPr lang="en-US" altLang="en-US" sz="1400" b="0" i="1" dirty="0" smtClean="0"/>
              <a:t>Annals of Internal Medicine</a:t>
            </a:r>
            <a:r>
              <a:rPr lang="en-US" altLang="en-US" sz="1400" b="0" dirty="0" smtClean="0"/>
              <a:t>, 157 (6), 429–438</a:t>
            </a:r>
          </a:p>
          <a:p>
            <a:r>
              <a:rPr lang="en-US" altLang="en-US" sz="1400" b="0" dirty="0" err="1" smtClean="0"/>
              <a:t>Soares</a:t>
            </a:r>
            <a:r>
              <a:rPr lang="en-US" altLang="en-US" sz="1400" b="0" dirty="0" smtClean="0"/>
              <a:t>, H. P., </a:t>
            </a:r>
            <a:r>
              <a:rPr lang="pt-BR" sz="1400" b="0" dirty="0" smtClean="0"/>
              <a:t>Kumar, A., Daniels, S., Swann, S., Cantor, A., </a:t>
            </a:r>
            <a:r>
              <a:rPr lang="en-US" altLang="en-US" sz="1400" b="0" dirty="0" smtClean="0"/>
              <a:t>et al. (2005). Evaluation of new treatments in radiation oncology:  Are they better than standard treatments? </a:t>
            </a:r>
            <a:r>
              <a:rPr lang="en-US" altLang="en-US" sz="1400" b="0" i="1" dirty="0" smtClean="0"/>
              <a:t>JAMA</a:t>
            </a:r>
            <a:r>
              <a:rPr lang="en-US" altLang="en-US" sz="1400" b="0" dirty="0" smtClean="0"/>
              <a:t>, 293, 970–978.</a:t>
            </a:r>
          </a:p>
          <a:p>
            <a:r>
              <a:rPr lang="en-US" altLang="en-US" sz="1400" b="0" dirty="0" smtClean="0"/>
              <a:t>Streptomycin in Tuberculosis Trials Committee. (1948). Streptomycin treatment of pulmonary tuberculosis. </a:t>
            </a:r>
            <a:r>
              <a:rPr lang="en-US" altLang="en-US" sz="1400" b="0" i="1" dirty="0" smtClean="0"/>
              <a:t>British Medical Journal</a:t>
            </a:r>
            <a:r>
              <a:rPr lang="en-US" altLang="en-US" sz="1400" b="0" dirty="0" smtClean="0"/>
              <a:t>, 30, 769–782. </a:t>
            </a:r>
          </a:p>
          <a:p>
            <a:r>
              <a:rPr lang="en-US" altLang="en-US" sz="1400" b="0" dirty="0" smtClean="0"/>
              <a:t>Writing Group for the Women’s Health Initiative Investigators. (2002). Risks and benefits of estrogen plus progestin in healthy postmenopausal women—Principal results from the Women’s Health Initiative randomized controlled trial. </a:t>
            </a:r>
            <a:r>
              <a:rPr lang="en-US" altLang="en-US" sz="1400" b="0" i="1" dirty="0" smtClean="0"/>
              <a:t>JAMA</a:t>
            </a:r>
            <a:r>
              <a:rPr lang="en-US" altLang="en-US" sz="1400" b="0" dirty="0" smtClean="0"/>
              <a:t>, 288, 321–333.</a:t>
            </a:r>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smtClean="0"/>
              <a:t>Evidence-Based Practice</a:t>
            </a:r>
            <a:r>
              <a:rPr lang="en-US" dirty="0"/>
              <a:t/>
            </a:r>
            <a:br>
              <a:rPr lang="en-US" dirty="0"/>
            </a:br>
            <a:r>
              <a:rPr lang="en-US" dirty="0"/>
              <a:t>Lecture </a:t>
            </a:r>
            <a:r>
              <a:rPr lang="en-US" dirty="0" smtClean="0"/>
              <a:t>c</a:t>
            </a:r>
            <a:endParaRPr lang="en-US" dirty="0"/>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dirty="0">
                <a:ea typeface="ＭＳ Ｐゴシック" pitchFamily="34" charset="-128"/>
              </a:rPr>
              <a:t>The Culture of Health care</a:t>
            </a:r>
          </a:p>
        </p:txBody>
      </p:sp>
      <p:sp>
        <p:nvSpPr>
          <p:cNvPr id="20483" name="Text Placeholder 2"/>
          <p:cNvSpPr>
            <a:spLocks noGrp="1"/>
          </p:cNvSpPr>
          <p:nvPr>
            <p:ph type="body" sz="half" idx="2"/>
          </p:nvPr>
        </p:nvSpPr>
        <p:spPr/>
        <p:txBody>
          <a:bodyPr/>
          <a:lstStyle/>
          <a:p>
            <a:pPr eaLnBrk="1" hangingPunct="1"/>
            <a:r>
              <a:rPr lang="en-US" altLang="en-US">
                <a:ea typeface="ＭＳ Ｐゴシック" pitchFamily="34" charset="-128"/>
              </a:rPr>
              <a:t>Evidence-Based Practice</a:t>
            </a:r>
          </a:p>
        </p:txBody>
      </p:sp>
      <p:sp>
        <p:nvSpPr>
          <p:cNvPr id="20484" name="Text Placeholder 3"/>
          <p:cNvSpPr>
            <a:spLocks noGrp="1"/>
          </p:cNvSpPr>
          <p:nvPr>
            <p:ph type="body" sz="quarter" idx="11"/>
          </p:nvPr>
        </p:nvSpPr>
        <p:spPr/>
        <p:txBody>
          <a:bodyPr/>
          <a:lstStyle/>
          <a:p>
            <a:pPr eaLnBrk="1" hangingPunct="1"/>
            <a:r>
              <a:rPr lang="en-US" altLang="en-US" dirty="0">
                <a:ea typeface="ＭＳ Ｐゴシック" pitchFamily="34" charset="-128"/>
              </a:rPr>
              <a:t>Lecture c</a:t>
            </a:r>
          </a:p>
        </p:txBody>
      </p:sp>
      <p:sp>
        <p:nvSpPr>
          <p:cNvPr id="20485" name="Text Placeholder 4"/>
          <p:cNvSpPr>
            <a:spLocks noGrp="1"/>
          </p:cNvSpPr>
          <p:nvPr>
            <p:ph type="body" sz="quarter" idx="12"/>
          </p:nvPr>
        </p:nvSpPr>
        <p:spPr>
          <a:xfrm>
            <a:off x="685800" y="5232399"/>
            <a:ext cx="7772400" cy="1414585"/>
          </a:xfrm>
        </p:spPr>
        <p:txBody>
          <a:bodyPr/>
          <a:lstStyle/>
          <a:p>
            <a:pPr algn="ctr"/>
            <a:r>
              <a:rPr lang="en-US" altLang="en-US" i="1" dirty="0">
                <a:latin typeface="+mn-lt"/>
                <a:ea typeface="Calibri" pitchFamily="34" charset="0"/>
                <a:cs typeface="Times New Roman" pitchFamily="18" charset="0"/>
              </a:rPr>
              <a:t>This material (</a:t>
            </a:r>
            <a:r>
              <a:rPr lang="en-US" altLang="en-US" i="1" dirty="0" smtClean="0">
                <a:latin typeface="+mn-lt"/>
                <a:ea typeface="Calibri" pitchFamily="34" charset="0"/>
                <a:cs typeface="Times New Roman" pitchFamily="18" charset="0"/>
              </a:rPr>
              <a:t>Comp2 </a:t>
            </a:r>
            <a:r>
              <a:rPr lang="en-US" altLang="en-US" i="1" dirty="0">
                <a:latin typeface="+mn-lt"/>
                <a:ea typeface="Calibri" pitchFamily="34" charset="0"/>
                <a:cs typeface="Times New Roman" pitchFamily="18" charset="0"/>
              </a:rPr>
              <a:t>Unit 5)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i="1" dirty="0">
                <a:latin typeface="+mn-lt"/>
                <a:ea typeface="Calibri" pitchFamily="34" charset="0"/>
                <a:cs typeface="Times New Roman" pitchFamily="18" charset="0"/>
              </a:rPr>
              <a:t>This work is licensed under the Creative Commons Attribution-</a:t>
            </a:r>
            <a:r>
              <a:rPr lang="en-US" altLang="en-US" i="1" dirty="0" err="1">
                <a:latin typeface="+mn-lt"/>
                <a:ea typeface="Calibri" pitchFamily="34" charset="0"/>
                <a:cs typeface="Times New Roman" pitchFamily="18" charset="0"/>
              </a:rPr>
              <a:t>NonCommercial</a:t>
            </a:r>
            <a:r>
              <a:rPr lang="en-US" altLang="en-US" i="1" dirty="0">
                <a:latin typeface="+mn-lt"/>
                <a:ea typeface="Calibri" pitchFamily="34" charset="0"/>
                <a:cs typeface="Times New Roman" pitchFamily="18" charset="0"/>
              </a:rPr>
              <a:t>-</a:t>
            </a:r>
            <a:r>
              <a:rPr lang="en-US" altLang="en-US" i="1" dirty="0" err="1">
                <a:latin typeface="+mn-lt"/>
                <a:ea typeface="Calibri" pitchFamily="34" charset="0"/>
                <a:cs typeface="Times New Roman" pitchFamily="18" charset="0"/>
              </a:rPr>
              <a:t>ShareAlike</a:t>
            </a:r>
            <a:r>
              <a:rPr lang="en-US" altLang="en-US" i="1" dirty="0">
                <a:latin typeface="+mn-lt"/>
                <a:ea typeface="Calibri" pitchFamily="34" charset="0"/>
                <a:cs typeface="Times New Roman" pitchFamily="18" charset="0"/>
              </a:rPr>
              <a:t> 4.0 International License. To view a copy of this license, visit </a:t>
            </a:r>
            <a:r>
              <a:rPr lang="en-US" altLang="en-US" dirty="0">
                <a:ea typeface="Calibri" pitchFamily="34" charset="0"/>
                <a:cs typeface="Times New Roman" pitchFamily="18" charset="0"/>
                <a:hlinkClick r:id="rId4" tooltip="Link to Creative Commons CC BY NC SA 4.0 International License"/>
              </a:rPr>
              <a:t>http://creativecommons.org/licenses/by-nc-sa/4.0/</a:t>
            </a:r>
            <a:r>
              <a:rPr lang="en-US" altLang="en-US" i="1" dirty="0" smtClean="0">
                <a:latin typeface="+mn-lt"/>
                <a:ea typeface="Calibri" pitchFamily="34" charset="0"/>
                <a:cs typeface="Times New Roman" pitchFamily="18" charset="0"/>
              </a:rPr>
              <a:t>.</a:t>
            </a:r>
            <a:endParaRPr lang="en-US" altLang="en-US" dirty="0">
              <a:latin typeface="+mn-lt"/>
              <a:ea typeface="Calibri" pitchFamily="34" charset="0"/>
              <a:cs typeface="Arial" charset="0"/>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Evidence-Based Practice</a:t>
            </a:r>
            <a:br>
              <a:rPr lang="en-US" altLang="en-US" smtClean="0"/>
            </a:br>
            <a:r>
              <a:rPr lang="en-US" altLang="en-US" smtClean="0"/>
              <a:t>Learning Objectives</a:t>
            </a:r>
            <a:endParaRPr lang="en-US" altLang="en-US"/>
          </a:p>
        </p:txBody>
      </p:sp>
      <p:sp>
        <p:nvSpPr>
          <p:cNvPr id="15363" name="Text Placeholder 3"/>
          <p:cNvSpPr>
            <a:spLocks noGrp="1"/>
          </p:cNvSpPr>
          <p:nvPr>
            <p:ph sz="quarter" idx="14"/>
          </p:nvPr>
        </p:nvSpPr>
        <p:spPr/>
        <p:txBody>
          <a:bodyPr/>
          <a:lstStyle/>
          <a:p>
            <a:r>
              <a:rPr lang="en-US" sz="2000" dirty="0" smtClean="0"/>
              <a:t>Define the key tenets of evidence-based medicine (EBM) and its role in the culture of health care (Lectures a, b).</a:t>
            </a:r>
          </a:p>
          <a:p>
            <a:r>
              <a:rPr lang="en-US" sz="2000" dirty="0" smtClean="0"/>
              <a:t>Construct answerable clinical questions and critically appraise evidence answering them (Lecture b).</a:t>
            </a:r>
          </a:p>
          <a:p>
            <a:r>
              <a:rPr lang="en-US" sz="2000" dirty="0" smtClean="0"/>
              <a:t>Explain how EBM can be applied to intervention studies, including the phrasing of answerable questions, finding evidence to answer them, and applying them to given clinical situations (Lecture c).</a:t>
            </a:r>
          </a:p>
          <a:p>
            <a:r>
              <a:rPr lang="en-US" sz="2000" dirty="0" smtClean="0"/>
              <a:t>Describe how EBM can be applied to key clinical questions of diagnosis, harm, and prognosis (Lectures d, e).</a:t>
            </a:r>
          </a:p>
          <a:p>
            <a:r>
              <a:rPr lang="en-US" sz="2000" dirty="0" smtClean="0"/>
              <a:t>Discuss the benefits and limitations to summarizing evidence (Lecture f).</a:t>
            </a:r>
          </a:p>
          <a:p>
            <a:r>
              <a:rPr lang="en-US" sz="2000" dirty="0" smtClean="0"/>
              <a:t>Describe how EBM is used in clinical settings through clinical practice guidelines and decision analysis (Lecture g).</a:t>
            </a:r>
            <a:endParaRPr lang="en-US" sz="20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3"/>
          <p:cNvSpPr>
            <a:spLocks noGrp="1" noChangeArrowheads="1"/>
          </p:cNvSpPr>
          <p:nvPr>
            <p:ph type="title"/>
          </p:nvPr>
        </p:nvSpPr>
        <p:spPr/>
        <p:txBody>
          <a:bodyPr/>
          <a:lstStyle/>
          <a:p>
            <a:r>
              <a:rPr lang="en-US" smtClean="0"/>
              <a:t>Using EBM to Assess Questions </a:t>
            </a:r>
            <a:br>
              <a:rPr lang="en-US" smtClean="0"/>
            </a:br>
            <a:r>
              <a:rPr lang="en-US" smtClean="0"/>
              <a:t>about Interventions</a:t>
            </a:r>
            <a:endParaRPr lang="en-US" dirty="0"/>
          </a:p>
        </p:txBody>
      </p:sp>
      <p:sp>
        <p:nvSpPr>
          <p:cNvPr id="3075" name="Rectangle 14"/>
          <p:cNvSpPr>
            <a:spLocks noGrp="1" noChangeArrowheads="1"/>
          </p:cNvSpPr>
          <p:nvPr>
            <p:ph sz="quarter" idx="14"/>
          </p:nvPr>
        </p:nvSpPr>
        <p:spPr/>
        <p:txBody>
          <a:bodyPr/>
          <a:lstStyle/>
          <a:p>
            <a:r>
              <a:rPr lang="en-US" smtClean="0"/>
              <a:t>Questions concerning benefit of a clinical intervention to treat or prevent disease</a:t>
            </a:r>
          </a:p>
          <a:p>
            <a:r>
              <a:rPr lang="en-US" smtClean="0"/>
              <a:t>Can include drug therapy, diet therapy, surgery, alternative medicine, and so on</a:t>
            </a:r>
          </a:p>
          <a:p>
            <a:r>
              <a:rPr lang="en-US" smtClean="0"/>
              <a:t>Best evidence comes from a randomized controlled trial (RCT) or meta-analysis of RCTs</a:t>
            </a:r>
          </a:p>
          <a:p>
            <a:pPr lvl="1"/>
            <a:r>
              <a:rPr lang="en-US" smtClean="0"/>
              <a:t>Patients similar in all regards with exception of intervention applied</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3"/>
          <p:cNvSpPr>
            <a:spLocks noGrp="1" noChangeArrowheads="1"/>
          </p:cNvSpPr>
          <p:nvPr>
            <p:ph type="title"/>
          </p:nvPr>
        </p:nvSpPr>
        <p:spPr/>
        <p:txBody>
          <a:bodyPr/>
          <a:lstStyle/>
          <a:p>
            <a:r>
              <a:rPr lang="en-US" smtClean="0"/>
              <a:t>Why Are RCTs the Best Evidence </a:t>
            </a:r>
            <a:br>
              <a:rPr lang="en-US" smtClean="0"/>
            </a:br>
            <a:r>
              <a:rPr lang="en-US" smtClean="0"/>
              <a:t>for Interventions?</a:t>
            </a:r>
            <a:endParaRPr lang="en-US" dirty="0"/>
          </a:p>
        </p:txBody>
      </p:sp>
      <p:sp>
        <p:nvSpPr>
          <p:cNvPr id="4099" name="Rectangle 14"/>
          <p:cNvSpPr>
            <a:spLocks noGrp="1" noChangeArrowheads="1"/>
          </p:cNvSpPr>
          <p:nvPr>
            <p:ph sz="quarter" idx="14"/>
          </p:nvPr>
        </p:nvSpPr>
        <p:spPr>
          <a:xfrm>
            <a:off x="457200" y="1600200"/>
            <a:ext cx="8229600" cy="4953000"/>
          </a:xfrm>
        </p:spPr>
        <p:txBody>
          <a:bodyPr/>
          <a:lstStyle/>
          <a:p>
            <a:r>
              <a:rPr lang="en-US" sz="2600" dirty="0" smtClean="0"/>
              <a:t>Reduction in bias</a:t>
            </a:r>
          </a:p>
          <a:p>
            <a:pPr lvl="1"/>
            <a:r>
              <a:rPr lang="en-US" sz="2200" dirty="0" smtClean="0"/>
              <a:t>Vitamin C to prevent the common cold (Douglas, </a:t>
            </a:r>
            <a:r>
              <a:rPr lang="en-US" sz="2200" dirty="0" err="1" smtClean="0"/>
              <a:t>Chalker</a:t>
            </a:r>
            <a:r>
              <a:rPr lang="en-US" sz="2200" dirty="0" smtClean="0"/>
              <a:t>, &amp; </a:t>
            </a:r>
            <a:r>
              <a:rPr lang="en-US" sz="2200" dirty="0" err="1" smtClean="0"/>
              <a:t>Treacy</a:t>
            </a:r>
            <a:r>
              <a:rPr lang="en-US" sz="2200" dirty="0" smtClean="0"/>
              <a:t>, 2000; </a:t>
            </a:r>
            <a:r>
              <a:rPr lang="en-US" sz="2200" dirty="0" err="1" smtClean="0"/>
              <a:t>Hemila</a:t>
            </a:r>
            <a:r>
              <a:rPr lang="en-US" sz="2200" dirty="0" smtClean="0"/>
              <a:t>, 2013)</a:t>
            </a:r>
          </a:p>
          <a:p>
            <a:pPr lvl="1"/>
            <a:r>
              <a:rPr lang="en-US" sz="2200" dirty="0" smtClean="0"/>
              <a:t>Women’s Health Initiative (Writing Group for the Women's Health Initiative Investigators, 2002; </a:t>
            </a:r>
            <a:r>
              <a:rPr lang="en-US" sz="2200" dirty="0" err="1" smtClean="0"/>
              <a:t>Chlebowski</a:t>
            </a:r>
            <a:r>
              <a:rPr lang="en-US" sz="2200" dirty="0" smtClean="0"/>
              <a:t> et al., 2015)</a:t>
            </a:r>
          </a:p>
          <a:p>
            <a:r>
              <a:rPr lang="en-US" sz="2600" dirty="0" smtClean="0"/>
              <a:t>Emphasis on clinical end-points and patient-oriented outcomes</a:t>
            </a:r>
          </a:p>
          <a:p>
            <a:pPr lvl="1"/>
            <a:r>
              <a:rPr lang="en-US" sz="2200" dirty="0" smtClean="0"/>
              <a:t>Cardiac Arrhythmia Suppression Trial (Epstein et al., 1993) </a:t>
            </a:r>
          </a:p>
          <a:p>
            <a:r>
              <a:rPr lang="en-US" sz="2600" dirty="0" smtClean="0"/>
              <a:t>“New” treatments are not necessarily better</a:t>
            </a:r>
          </a:p>
          <a:p>
            <a:pPr lvl="1"/>
            <a:r>
              <a:rPr lang="en-US" sz="2200" dirty="0" smtClean="0"/>
              <a:t>In radiation oncology, trials of new treatments are as likely as not to be successful (</a:t>
            </a:r>
            <a:r>
              <a:rPr lang="en-US" sz="2200" dirty="0" err="1" smtClean="0"/>
              <a:t>Soares</a:t>
            </a:r>
            <a:r>
              <a:rPr lang="en-US" sz="2200" dirty="0" smtClean="0"/>
              <a:t> et al., 2005)</a:t>
            </a:r>
            <a:endParaRPr lang="en-US" sz="22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smtClean="0"/>
              <a:t>Other Issues for RCTs</a:t>
            </a:r>
            <a:endParaRPr lang="en-US" altLang="en-US" dirty="0"/>
          </a:p>
        </p:txBody>
      </p:sp>
      <p:sp>
        <p:nvSpPr>
          <p:cNvPr id="5123" name="Rectangle 3"/>
          <p:cNvSpPr>
            <a:spLocks noGrp="1" noChangeArrowheads="1"/>
          </p:cNvSpPr>
          <p:nvPr>
            <p:ph sz="quarter" idx="14"/>
          </p:nvPr>
        </p:nvSpPr>
        <p:spPr/>
        <p:txBody>
          <a:bodyPr/>
          <a:lstStyle/>
          <a:p>
            <a:r>
              <a:rPr lang="en-US" sz="2800" dirty="0" smtClean="0"/>
              <a:t>Quality of study inversely related to magnitude of treatment effect (Moher et al., 1998)</a:t>
            </a:r>
          </a:p>
          <a:p>
            <a:r>
              <a:rPr lang="en-US" sz="2800" dirty="0" smtClean="0"/>
              <a:t>Lower-quality (e.g., non-RCT) studies more likely to be later “overturned” (Ioannidis, 2005; Lehrer, 2010; Prasad, 2011; </a:t>
            </a:r>
            <a:r>
              <a:rPr lang="en-US" altLang="en-US" sz="2800" dirty="0" smtClean="0"/>
              <a:t>Savović,2012</a:t>
            </a:r>
            <a:r>
              <a:rPr lang="en-US" sz="2800" dirty="0" smtClean="0"/>
              <a:t>)</a:t>
            </a:r>
          </a:p>
          <a:p>
            <a:r>
              <a:rPr lang="en-US" sz="2800" dirty="0" smtClean="0"/>
              <a:t>But well-designed observational studies may be just as good (Benson &amp; </a:t>
            </a:r>
            <a:r>
              <a:rPr lang="en-US" sz="2800" dirty="0" err="1" smtClean="0"/>
              <a:t>Hartz</a:t>
            </a:r>
            <a:r>
              <a:rPr lang="en-US" sz="2800" dirty="0" smtClean="0"/>
              <a:t>, 2000; </a:t>
            </a:r>
            <a:r>
              <a:rPr lang="en-US" sz="2800" dirty="0" err="1" smtClean="0"/>
              <a:t>Dehabreh</a:t>
            </a:r>
            <a:r>
              <a:rPr lang="en-US" sz="2800" dirty="0" smtClean="0"/>
              <a:t>, 2012; </a:t>
            </a:r>
            <a:r>
              <a:rPr lang="en-US" sz="2800" dirty="0" err="1" smtClean="0"/>
              <a:t>Kovesdy</a:t>
            </a:r>
            <a:r>
              <a:rPr lang="en-US" sz="2800" dirty="0" smtClean="0"/>
              <a:t>, 2012)</a:t>
            </a:r>
            <a:endParaRPr lang="en-US" sz="28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History of RCTs</a:t>
            </a:r>
            <a:endParaRPr lang="en-US" altLang="en-US" dirty="0"/>
          </a:p>
        </p:txBody>
      </p:sp>
      <p:sp>
        <p:nvSpPr>
          <p:cNvPr id="6147" name="Rectangle 3"/>
          <p:cNvSpPr>
            <a:spLocks noGrp="1" noChangeArrowheads="1"/>
          </p:cNvSpPr>
          <p:nvPr>
            <p:ph sz="quarter" idx="14"/>
          </p:nvPr>
        </p:nvSpPr>
        <p:spPr/>
        <p:txBody>
          <a:bodyPr/>
          <a:lstStyle/>
          <a:p>
            <a:r>
              <a:rPr lang="en-US" sz="2800" dirty="0" smtClean="0"/>
              <a:t>James Lind (1717–1794), British naval doctor and surgeon, demonstrated that lemons and oranges improved health of sailors with scurvy over those who did not receive them (</a:t>
            </a:r>
            <a:r>
              <a:rPr lang="en-US" sz="2800" dirty="0" err="1" smtClean="0"/>
              <a:t>Lindemann</a:t>
            </a:r>
            <a:r>
              <a:rPr lang="en-US" sz="2800" dirty="0" smtClean="0"/>
              <a:t>, 1999)</a:t>
            </a:r>
          </a:p>
          <a:p>
            <a:r>
              <a:rPr lang="en-US" sz="2800" dirty="0" smtClean="0"/>
              <a:t>First true RCT performed in UK in 1940s, demonstrating superiority of streptomycin over placebo for tuberculosis (Streptomycin in Tuberculosis Trials Committee, 1948)</a:t>
            </a:r>
            <a:endParaRPr lang="en-US" sz="28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p:txBody>
          <a:bodyPr/>
          <a:lstStyle/>
          <a:p>
            <a:r>
              <a:rPr lang="en-US" altLang="en-US" smtClean="0"/>
              <a:t>How Do We Critically Appraise an Intervention Study?</a:t>
            </a:r>
            <a:endParaRPr lang="en-US" altLang="en-US" dirty="0"/>
          </a:p>
        </p:txBody>
      </p:sp>
      <p:sp>
        <p:nvSpPr>
          <p:cNvPr id="7171" name="Rectangle 1027"/>
          <p:cNvSpPr>
            <a:spLocks noGrp="1" noChangeArrowheads="1"/>
          </p:cNvSpPr>
          <p:nvPr>
            <p:ph sz="quarter" idx="14"/>
          </p:nvPr>
        </p:nvSpPr>
        <p:spPr/>
        <p:txBody>
          <a:bodyPr/>
          <a:lstStyle/>
          <a:p>
            <a:r>
              <a:rPr lang="en-US" smtClean="0"/>
              <a:t>Remember the questions to be asked of any study</a:t>
            </a:r>
          </a:p>
          <a:p>
            <a:pPr lvl="1"/>
            <a:r>
              <a:rPr lang="en-US" smtClean="0"/>
              <a:t>Are the results valid?</a:t>
            </a:r>
          </a:p>
          <a:p>
            <a:pPr lvl="1"/>
            <a:r>
              <a:rPr lang="en-US" smtClean="0"/>
              <a:t>What are the results?</a:t>
            </a:r>
          </a:p>
          <a:p>
            <a:pPr lvl="1"/>
            <a:r>
              <a:rPr lang="en-US" smtClean="0"/>
              <a:t>Can the results be applied to patient care?</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3"/>
          <p:cNvSpPr>
            <a:spLocks noGrp="1" noChangeArrowheads="1"/>
          </p:cNvSpPr>
          <p:nvPr>
            <p:ph type="title"/>
          </p:nvPr>
        </p:nvSpPr>
        <p:spPr/>
        <p:txBody>
          <a:bodyPr/>
          <a:lstStyle/>
          <a:p>
            <a:r>
              <a:rPr lang="en-US" smtClean="0"/>
              <a:t>Questions to Ask about a Study </a:t>
            </a:r>
            <a:br>
              <a:rPr lang="en-US" smtClean="0"/>
            </a:br>
            <a:r>
              <a:rPr lang="en-US" smtClean="0"/>
              <a:t>on Intervention</a:t>
            </a:r>
            <a:endParaRPr lang="en-US" dirty="0"/>
          </a:p>
        </p:txBody>
      </p:sp>
      <p:sp>
        <p:nvSpPr>
          <p:cNvPr id="8195" name="Rectangle 14"/>
          <p:cNvSpPr>
            <a:spLocks noGrp="1" noChangeArrowheads="1"/>
          </p:cNvSpPr>
          <p:nvPr>
            <p:ph sz="quarter" idx="14"/>
          </p:nvPr>
        </p:nvSpPr>
        <p:spPr/>
        <p:txBody>
          <a:bodyPr/>
          <a:lstStyle/>
          <a:p>
            <a:r>
              <a:rPr lang="en-US" smtClean="0"/>
              <a:t>Are the results valid?</a:t>
            </a:r>
          </a:p>
          <a:p>
            <a:pPr lvl="1"/>
            <a:r>
              <a:rPr lang="en-US" smtClean="0"/>
              <a:t>Did experimental and control groups begin the study with a similar prognosis?</a:t>
            </a:r>
          </a:p>
          <a:p>
            <a:pPr lvl="2"/>
            <a:r>
              <a:rPr lang="en-US" smtClean="0"/>
              <a:t>Were patients randomized?</a:t>
            </a:r>
          </a:p>
          <a:p>
            <a:pPr lvl="2"/>
            <a:r>
              <a:rPr lang="en-US" smtClean="0"/>
              <a:t>Was randomization concealed (blinded or masked)?</a:t>
            </a:r>
          </a:p>
          <a:p>
            <a:pPr lvl="2"/>
            <a:r>
              <a:rPr lang="en-US" smtClean="0"/>
              <a:t>Were patients analyzed in the groups to which they were randomized?</a:t>
            </a:r>
          </a:p>
          <a:p>
            <a:pPr lvl="2"/>
            <a:r>
              <a:rPr lang="en-US" smtClean="0"/>
              <a:t>Were patients in treatment and control groups similar with respect to known prognosis?</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910d252d-9644-4824-9673-78159a0f058c"/>
  <p:tag name="ARTICULATE_SLIDE_NAV" val="8"/>
  <p:tag name="AUDIO_IMPORT" val="C:\Documents and Settings\skidmorn\Desktop\V3_min_mp3s_by_slide\READY\C2U5c\comp2_unit5c_S8-NS.mp3"/>
  <p:tag name="AUDIO_ID" val="277"/>
  <p:tag name="ELAPSEDTIME" val="56.19"/>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1c655807-eb77-4a6c-82f4-a70596ec7196"/>
  <p:tag name="ARTICULATE_SLIDE_NAV" val="9"/>
  <p:tag name="AUDIO_IMPORT" val="C:\Documents and Settings\skidmorn\Desktop\V3_min_mp3s_by_slide\READY\C2U5c\comp2_unit5c_S9-NS.mp3"/>
  <p:tag name="AUDIO_ID" val="278"/>
  <p:tag name="ELAPSEDTIME" val="49.24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a401f3d9-ee96-4410-87b5-2d29edd8fdc0"/>
  <p:tag name="ARTICULATE_SLIDE_NAV" val="10"/>
  <p:tag name="AUDIO_IMPORT" val="C:\Documents and Settings\skidmorn\Desktop\V3_min_mp3s_by_slide\READY\C2U5c\comp2_unit5c_S10-NS.mp3"/>
  <p:tag name="AUDIO_ID" val="262"/>
  <p:tag name="ELAPSEDTIME" val="88.503"/>
</p:tagLst>
</file>

<file path=ppt/tags/tag13.xml><?xml version="1.0" encoding="utf-8"?>
<p:tagLst xmlns:a="http://schemas.openxmlformats.org/drawingml/2006/main" xmlns:r="http://schemas.openxmlformats.org/officeDocument/2006/relationships" xmlns:p="http://schemas.openxmlformats.org/presentationml/2006/main">
  <p:tag name="ARTICULATE_SLIDE_NAV" val="11"/>
  <p:tag name="ARTICULATE_SLIDE_GUID" val="8cde5804-d63b-4b85-ad85-150581e38852"/>
  <p:tag name="AUDIO_IMPORT" val="C:\Documents and Settings\skidmorn\Desktop\V3_min_mp3s_by_slide\READY\C2U5c\comp2_unit5c_S11-NS.mp3"/>
  <p:tag name="AUDIO_ID" val="285"/>
  <p:tag name="ELAPSEDTIME" val="82.391"/>
</p:tagLst>
</file>

<file path=ppt/tags/tag14.xml><?xml version="1.0" encoding="utf-8"?>
<p:tagLst xmlns:a="http://schemas.openxmlformats.org/drawingml/2006/main" xmlns:r="http://schemas.openxmlformats.org/officeDocument/2006/relationships" xmlns:p="http://schemas.openxmlformats.org/presentationml/2006/main">
  <p:tag name="ARTICULATE_SLIDE_NAV" val="12"/>
  <p:tag name="ARTICULATE_SLIDE_GUID" val="a5ea5332-7ba2-4ca4-ae66-6ae087784de8"/>
  <p:tag name="AUDIO_IMPORT" val="C:\Documents and Settings\skidmorn\Desktop\V3_min_mp3s_by_slide\READY\C2U5c\comp2_unit5c_S12-NS.mp3"/>
  <p:tag name="AUDIO_ID" val="286"/>
  <p:tag name="ELAPSEDTIME" val="31.818"/>
</p:tagLst>
</file>

<file path=ppt/tags/tag15.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b2763570-6cb4-4033-acf5-5b578878c251"/>
  <p:tag name="AUDIO_IMPORT" val="C:\Documents and Settings\skidmorn\Desktop\V3_min_mp3s_by_slide\READY\C2U5c\comp2_unit5c_S13-NS.mp3"/>
  <p:tag name="AUDIO_ID" val="289"/>
  <p:tag name="ELAPSEDTIME" val="22.831"/>
</p:tagLst>
</file>

<file path=ppt/tags/tag16.xml><?xml version="1.0" encoding="utf-8"?>
<p:tagLst xmlns:a="http://schemas.openxmlformats.org/drawingml/2006/main" xmlns:r="http://schemas.openxmlformats.org/officeDocument/2006/relationships" xmlns:p="http://schemas.openxmlformats.org/presentationml/2006/main">
  <p:tag name="ARTICULATE_SLIDE_NAV" val="14"/>
  <p:tag name="ARTICULATE_SLIDE_GUID" val="b6b5e023-fcd5-460f-a58a-1063772baf2b"/>
  <p:tag name="AUDIO_IMPORT" val="C:\Documents and Settings\skidmorn\Desktop\V3_min_mp3s_by_slide\READY\C2U5c\comp2_unit5c_S14-NS.mp3"/>
  <p:tag name="AUDIO_ID" val="290"/>
  <p:tag name="ELAPSEDTIME" val="7.515"/>
</p:tagLst>
</file>

<file path=ppt/tags/tag17.xml><?xml version="1.0" encoding="utf-8"?>
<p:tagLst xmlns:a="http://schemas.openxmlformats.org/drawingml/2006/main" xmlns:r="http://schemas.openxmlformats.org/officeDocument/2006/relationships" xmlns:p="http://schemas.openxmlformats.org/presentationml/2006/main">
  <p:tag name="ARTICULATE_SLIDE_NAV" val="15"/>
  <p:tag name="ARTICULATE_SLIDE_GUID" val="502e10a0-c882-439f-82ac-fe11ec214bca"/>
  <p:tag name="AUDIO_IMPORT" val="C:\Documents and Settings\skidmorn\Desktop\V3_min_mp3s_by_slide\READY\C2U5c\comp2_unit5c_S14-NS.mp3"/>
  <p:tag name="AUDIO_ID" val="291"/>
  <p:tag name="ELAPSEDTIME" val="7.515"/>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s72sET2r_files\slide0001_image001.jpg"/>
</p:tagLst>
</file>

<file path=ppt/tags/tag3.xml><?xml version="1.0" encoding="utf-8"?>
<p:tagLst xmlns:a="http://schemas.openxmlformats.org/drawingml/2006/main" xmlns:r="http://schemas.openxmlformats.org/officeDocument/2006/relationships" xmlns:p="http://schemas.openxmlformats.org/presentationml/2006/main">
  <p:tag name="ARTICULATE_SLIDE_NAV" val="1"/>
  <p:tag name="ARTICULATE_SLIDE_GUID" val="cd8225c5-161e-42bc-a4bb-67652c0a46e6"/>
  <p:tag name="AUDIO_IMPORT" val="C:\Documents and Settings\skidmorn\Desktop\V3_min_mp3s_by_slide\READY\C2U5c\comp2_unit5c_S1-V3.mp3"/>
  <p:tag name="AUDIO_ID" val="287"/>
  <p:tag name="ELAPSEDTIME" val="17.137"/>
</p:tagLst>
</file>

<file path=ppt/tags/tag4.xml><?xml version="1.0" encoding="utf-8"?>
<p:tagLst xmlns:a="http://schemas.openxmlformats.org/drawingml/2006/main" xmlns:r="http://schemas.openxmlformats.org/officeDocument/2006/relationships" xmlns:p="http://schemas.openxmlformats.org/presentationml/2006/main">
  <p:tag name="ARTICULATE_SLIDE_NAV" val="2"/>
  <p:tag name="ARTICULATE_SLIDE_GUID" val="9c501218-ebda-4467-b352-25171ca90d2a"/>
  <p:tag name="AUDIO_IMPORT" val="C:\Documents and Settings\skidmorn\Desktop\V3_min_mp3s_by_slide\READY\C2U5c\comp2_unit5c_S2-V3.mp3"/>
  <p:tag name="AUDIO_ID" val="288"/>
  <p:tag name="ELAPSEDTIME" val="55.876"/>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6b10a9cc-b3eb-442a-b4d0-e21bcc1246dc"/>
  <p:tag name="ARTICULATE_SLIDE_NAV" val="3"/>
  <p:tag name="AUDIO_IMPORT" val="C:\Documents and Settings\skidmorn\Desktop\V3_min_mp3s_by_slide\READY\C2U5c\comp2_unit5c_S3-V3.mp3"/>
  <p:tag name="AUDIO_ID" val="257"/>
  <p:tag name="ELAPSEDTIME" val="147.334"/>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6b3551a7-fa9d-446a-bc3f-c2c1254ace7b"/>
  <p:tag name="ARTICULATE_SLIDE_NAV" val="4"/>
  <p:tag name="AUDIO_IMPORT" val="C:\Documents and Settings\skidmorn\Desktop\V3_min_mp3s_by_slide\READY\C2U5c\comp2_unit5c_S4-NS.mp3"/>
  <p:tag name="AUDIO_ID" val="258"/>
  <p:tag name="ELAPSEDTIME" val="129.75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190b239e-26a9-4498-ba0e-6731eb519647"/>
  <p:tag name="ARTICULATE_SLIDE_NAV" val="5"/>
  <p:tag name="AUDIO_IMPORT" val="C:\Documents and Settings\skidmorn\Desktop\V3_min_mp3s_by_slide\READY\C2U5c\comp2_unit5c_S5-NS.mp3"/>
  <p:tag name="AUDIO_ID" val="284"/>
  <p:tag name="ELAPSEDTIME" val="48.43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987296cb-67bf-4285-a63c-59848ce94540"/>
  <p:tag name="ARTICULATE_SLIDE_NAV" val="6"/>
  <p:tag name="AUDIO_IMPORT" val="C:\Documents and Settings\skidmorn\Desktop\V3_min_mp3s_by_slide\READY\C2U5c\comp2_unit5c_S6-NS.mp3"/>
  <p:tag name="AUDIO_ID" val="283"/>
  <p:tag name="ELAPSEDTIME" val="60.422"/>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7ebcbc24-a491-4b2e-bee5-0de17b49c746"/>
  <p:tag name="ARTICULATE_SLIDE_NAV" val="7"/>
  <p:tag name="AUDIO_IMPORT" val="C:\Documents and Settings\skidmorn\Desktop\V3_min_mp3s_by_slide\READY\C2U5c\comp2_unit5c_S7-NS.mp3"/>
  <p:tag name="AUDIO_ID" val="279"/>
  <p:tag name="ELAPSEDTIME" val="27.507"/>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41</TotalTime>
  <Words>3207</Words>
  <Application>Microsoft Office PowerPoint</Application>
  <PresentationFormat>On-screen Show (4:3)</PresentationFormat>
  <Paragraphs>184</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ONC-Template-FINAL DRAFT</vt:lpstr>
      <vt:lpstr>PowerPoint Presentation</vt:lpstr>
      <vt:lpstr>The Culture of Health care</vt:lpstr>
      <vt:lpstr>Evidence-Based Practice Learning Objectives</vt:lpstr>
      <vt:lpstr>Using EBM to Assess Questions  about Interventions</vt:lpstr>
      <vt:lpstr>Why Are RCTs the Best Evidence  for Interventions?</vt:lpstr>
      <vt:lpstr>Other Issues for RCTs</vt:lpstr>
      <vt:lpstr>History of RCTs</vt:lpstr>
      <vt:lpstr>How Do We Critically Appraise an Intervention Study?</vt:lpstr>
      <vt:lpstr>Questions to Ask about a Study  on Intervention</vt:lpstr>
      <vt:lpstr>Questions to Ask about a Study  on Intervention Continued</vt:lpstr>
      <vt:lpstr>Questions to Ask about a Study  on Intervention Continued 2</vt:lpstr>
      <vt:lpstr>Examples of RCTs</vt:lpstr>
      <vt:lpstr>Examples of RCTs Continued</vt:lpstr>
      <vt:lpstr>Evidence-Based Practice Summary – Lecture c</vt:lpstr>
      <vt:lpstr>Evidence-Based Practice References – Lecture c</vt:lpstr>
      <vt:lpstr>Evidence-Based Practice References – Lecture c Continued</vt:lpstr>
      <vt:lpstr>Evidence-Based Practice References – Lecture c Continued 2</vt:lpstr>
      <vt:lpstr>The Culture of Health Care Evidence-Based Practice Lecture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c, Component 2, Unit 5</dc:title>
  <dc:subject>The Culture of Health Care, Evidence-Based Practice, Lecture c</dc:subject>
  <dc:creator>U.S. Department of Health and Human Services, Office of the National Coordinator for Health Information Technology</dc:creator>
  <cp:keywords>evidence-based medicine, comparative effectiveness research, evidence-based practice, syntheses, synopses, background questions, foreground questions, randomized controlled trial, RCT, Women’s Health Initiative, WHI, screening tests, diagnosis, diagnostic decision making, harm, prognosis, cohort study, case-control study, case series, case report, systematic review, meta-analysis, summary statistics, Cochrane Collaboration, Cochrane Database of Systematic Reviews, Cochrane Review, infoPOEMS, PIER, clinical practice guidelines, algorithm, action steps, conditional steps, branch steps, decision analysis, health IT, health IT curriculum, health IT training</cp:keywords>
  <cp:lastModifiedBy>The Department of Health and Human Services</cp:lastModifiedBy>
  <cp:revision>11</cp:revision>
  <dcterms:created xsi:type="dcterms:W3CDTF">2016-04-29T17:19:21Z</dcterms:created>
  <dcterms:modified xsi:type="dcterms:W3CDTF">2017-05-24T18:38:55Z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