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notesSlides/notesSlide9.xml" ContentType="application/vnd.openxmlformats-officedocument.presentationml.notesSlide+xml"/>
  <Override PartName="/ppt/tags/tag7.xml" ContentType="application/vnd.openxmlformats-officedocument.presentationml.tags+xml"/>
  <Override PartName="/ppt/notesSlides/notesSlide10.xml" ContentType="application/vnd.openxmlformats-officedocument.presentationml.notesSlide+xml"/>
  <Override PartName="/ppt/tags/tag8.xml" ContentType="application/vnd.openxmlformats-officedocument.presentationml.tags+xml"/>
  <Override PartName="/ppt/notesSlides/notesSlide11.xml" ContentType="application/vnd.openxmlformats-officedocument.presentationml.notesSlide+xml"/>
  <Override PartName="/ppt/tags/tag9.xml" ContentType="application/vnd.openxmlformats-officedocument.presentationml.tags+xml"/>
  <Override PartName="/ppt/notesSlides/notesSlide12.xml" ContentType="application/vnd.openxmlformats-officedocument.presentationml.notesSlide+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tags/tag12.xml" ContentType="application/vnd.openxmlformats-officedocument.presentationml.tags+xml"/>
  <Override PartName="/ppt/notesSlides/notesSlide15.xml" ContentType="application/vnd.openxmlformats-officedocument.presentationml.notesSlide+xml"/>
  <Override PartName="/ppt/tags/tag13.xml" ContentType="application/vnd.openxmlformats-officedocument.presentationml.tags+xml"/>
  <Override PartName="/ppt/notesSlides/notesSlide16.xml" ContentType="application/vnd.openxmlformats-officedocument.presentationml.notesSlide+xml"/>
  <Override PartName="/ppt/tags/tag14.xml" ContentType="application/vnd.openxmlformats-officedocument.presentationml.tags+xml"/>
  <Override PartName="/ppt/notesSlides/notesSlide17.xml" ContentType="application/vnd.openxmlformats-officedocument.presentationml.notesSlide+xml"/>
  <Override PartName="/ppt/tags/tag15.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79"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custDataLst>
    <p:tags r:id="rId27"/>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280" autoAdjust="0"/>
  </p:normalViewPr>
  <p:slideViewPr>
    <p:cSldViewPr snapToGrid="0">
      <p:cViewPr varScale="1">
        <p:scale>
          <a:sx n="56" d="100"/>
          <a:sy n="56" d="100"/>
        </p:scale>
        <p:origin x="-888" y="-8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cebm.net/"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www.nettingtheevidence.org.uk/" TargetMode="External"/><Relationship Id="rId4" Type="http://schemas.openxmlformats.org/officeDocument/2006/relationships/hyperlink" Target="http://www.cche.net/"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2555009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1FC5EF30-937F-49BD-AD52-5F6DFCDC35AE}" type="slidenum">
              <a:rPr lang="en-US" altLang="en-US" sz="1200">
                <a:latin typeface="Tahoma" panose="020B0604030504040204" pitchFamily="34" charset="0"/>
              </a:rPr>
              <a:pPr>
                <a:spcBef>
                  <a:spcPct val="0"/>
                </a:spcBef>
              </a:pPr>
              <a:t>10</a:t>
            </a:fld>
            <a:endParaRPr lang="en-US" altLang="en-US" sz="1200">
              <a:latin typeface="Tahoma" panose="020B0604030504040204"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dirty="0">
                <a:effectLst/>
                <a:latin typeface="Times New Roman" panose="02020603050405020304" pitchFamily="18" charset="0"/>
                <a:ea typeface="Times New Roman" panose="02020603050405020304" pitchFamily="18" charset="0"/>
              </a:rPr>
              <a:t>Starting at the level of studies, this evidence generally comes from the medical literature, usually by accessing databases such as Medline, which contains bibliographic references to millions of journal articles. Medline can be accessed in many ways, but the most common way, which is freely available, is through PubMed [pub-med], which is maintained by the U.S. National Library of Medicine. Relevant studies are gathered from the literature and critically appraised. Various formulas, such as relative risk, sensitivity, number needed to treat, and odds ratio formulas, are used to derive specific information from the studies.</a:t>
            </a:r>
            <a:endParaRPr lang="en-US" altLang="en-US" dirty="0"/>
          </a:p>
        </p:txBody>
      </p:sp>
    </p:spTree>
    <p:extLst>
      <p:ext uri="{BB962C8B-B14F-4D97-AF65-F5344CB8AC3E}">
        <p14:creationId xmlns:p14="http://schemas.microsoft.com/office/powerpoint/2010/main" val="2546097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77784E2C-A9C1-4DB2-ACA4-CA4B751FF8C9}" type="slidenum">
              <a:rPr lang="en-US" altLang="en-US" sz="1200">
                <a:latin typeface="Tahoma" panose="020B0604030504040204" pitchFamily="34" charset="0"/>
              </a:rPr>
              <a:pPr>
                <a:spcBef>
                  <a:spcPct val="0"/>
                </a:spcBef>
              </a:pPr>
              <a:t>11</a:t>
            </a:fld>
            <a:endParaRPr lang="en-US" altLang="en-US" sz="1200">
              <a:latin typeface="Tahoma" panose="020B0604030504040204"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kern="1200" dirty="0">
                <a:solidFill>
                  <a:schemeClr val="tx1"/>
                </a:solidFill>
                <a:effectLst/>
                <a:latin typeface="Arial" pitchFamily="34" charset="0"/>
                <a:ea typeface="+mn-ea"/>
                <a:cs typeface="Arial" pitchFamily="34" charset="0"/>
              </a:rPr>
              <a:t>The syntheses </a:t>
            </a:r>
            <a:r>
              <a:rPr lang="en-US" sz="1000" i="1" kern="1200" dirty="0">
                <a:solidFill>
                  <a:schemeClr val="tx1"/>
                </a:solidFill>
                <a:effectLst/>
                <a:latin typeface="Arial" pitchFamily="34" charset="0"/>
                <a:ea typeface="+mn-ea"/>
                <a:cs typeface="Arial" pitchFamily="34" charset="0"/>
              </a:rPr>
              <a:t>[</a:t>
            </a:r>
            <a:r>
              <a:rPr lang="en-US" sz="1000" b="1" i="1" kern="1200" dirty="0">
                <a:solidFill>
                  <a:schemeClr val="tx1"/>
                </a:solidFill>
                <a:effectLst/>
                <a:latin typeface="Arial" pitchFamily="34" charset="0"/>
                <a:ea typeface="+mn-ea"/>
                <a:cs typeface="Arial" pitchFamily="34" charset="0"/>
              </a:rPr>
              <a:t>sin</a:t>
            </a:r>
            <a:r>
              <a:rPr lang="en-US" sz="1000" i="1" kern="1200" dirty="0">
                <a:solidFill>
                  <a:schemeClr val="tx1"/>
                </a:solidFill>
                <a:effectLst/>
                <a:latin typeface="Arial" pitchFamily="34" charset="0"/>
                <a:ea typeface="+mn-ea"/>
                <a:cs typeface="Arial" pitchFamily="34" charset="0"/>
              </a:rPr>
              <a:t>-</a:t>
            </a:r>
            <a:r>
              <a:rPr lang="en-US" sz="1000" i="1" kern="1200" dirty="0" err="1">
                <a:solidFill>
                  <a:schemeClr val="tx1"/>
                </a:solidFill>
                <a:effectLst/>
                <a:latin typeface="Arial" pitchFamily="34" charset="0"/>
                <a:ea typeface="+mn-ea"/>
                <a:cs typeface="Arial" pitchFamily="34" charset="0"/>
              </a:rPr>
              <a:t>thuh</a:t>
            </a:r>
            <a:r>
              <a:rPr lang="en-US" sz="1000" i="1" kern="1200" dirty="0">
                <a:solidFill>
                  <a:schemeClr val="tx1"/>
                </a:solidFill>
                <a:effectLst/>
                <a:latin typeface="Arial" pitchFamily="34" charset="0"/>
                <a:ea typeface="+mn-ea"/>
                <a:cs typeface="Arial" pitchFamily="34" charset="0"/>
              </a:rPr>
              <a:t>-</a:t>
            </a:r>
            <a:r>
              <a:rPr lang="en-US" sz="1000" i="1" kern="1200" dirty="0" err="1">
                <a:solidFill>
                  <a:schemeClr val="tx1"/>
                </a:solidFill>
                <a:effectLst/>
                <a:latin typeface="Arial" pitchFamily="34" charset="0"/>
                <a:ea typeface="+mn-ea"/>
                <a:cs typeface="Arial" pitchFamily="34" charset="0"/>
              </a:rPr>
              <a:t>seez</a:t>
            </a:r>
            <a:r>
              <a:rPr lang="en-US" sz="1000" i="1" kern="1200" dirty="0">
                <a:solidFill>
                  <a:schemeClr val="tx1"/>
                </a:solidFill>
                <a:effectLst/>
                <a:latin typeface="Arial" pitchFamily="34" charset="0"/>
                <a:ea typeface="+mn-ea"/>
                <a:cs typeface="Arial" pitchFamily="34" charset="0"/>
              </a:rPr>
              <a:t>]</a:t>
            </a:r>
            <a:r>
              <a:rPr lang="en-US" sz="1000" kern="1200" dirty="0">
                <a:solidFill>
                  <a:schemeClr val="tx1"/>
                </a:solidFill>
                <a:effectLst/>
                <a:latin typeface="Arial" pitchFamily="34" charset="0"/>
                <a:ea typeface="+mn-ea"/>
                <a:cs typeface="Arial" pitchFamily="34" charset="0"/>
              </a:rPr>
              <a:t>, level typically consists of systematic reviews or sometimes evidence reports. These are exhaustive reviews of the data on a given topic. Where appropriate, meta-analysis is applied by combining the results of multiple, similar studies into a single analysis. The combined studies have to be appropriately similar for meta-analysis to be valid, and methodologic means can be used to assess whether studies are similar enough. For example, if there have been fifteen different clinical trials looking at surgery or medical treatment for back pain or a specific type of cancer, and they have similar interventions as well as similar patient groups, then we can combine them in a meta-analysis. Meta-analysis can be done not only for treatments but also for diagnostic tests, prognoses, and so forth. Systematic reviews are available in PubMed and in the specialized PubMed Health database, which is limited to systematic reviews.</a:t>
            </a:r>
            <a:endParaRPr lang="en-US" altLang="en-US" dirty="0"/>
          </a:p>
        </p:txBody>
      </p:sp>
    </p:spTree>
    <p:extLst>
      <p:ext uri="{BB962C8B-B14F-4D97-AF65-F5344CB8AC3E}">
        <p14:creationId xmlns:p14="http://schemas.microsoft.com/office/powerpoint/2010/main" val="2644980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D3BC697-0C4C-43B3-8509-A7CCFCB72FAB}" type="slidenum">
              <a:rPr lang="en-US" altLang="en-US" sz="1200">
                <a:latin typeface="Tahoma" panose="020B0604030504040204" pitchFamily="34" charset="0"/>
              </a:rPr>
              <a:pPr>
                <a:spcBef>
                  <a:spcPct val="0"/>
                </a:spcBef>
              </a:pPr>
              <a:t>12</a:t>
            </a:fld>
            <a:endParaRPr lang="en-US" altLang="en-US" sz="1200">
              <a:latin typeface="Tahoma" panose="020B0604030504040204"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Synopses, then, are summaries of information that is pertinent to the clinical setting. Synopses</a:t>
            </a:r>
            <a:r>
              <a:rPr lang="en-US" sz="900" i="1" dirty="0">
                <a:solidFill>
                  <a:srgbClr val="333333"/>
                </a:solidFill>
                <a:effectLst/>
                <a:latin typeface="Arial" panose="020B0604020202020204" pitchFamily="34" charset="0"/>
                <a:ea typeface="Calibri" panose="020F0502020204030204" pitchFamily="34" charset="0"/>
                <a:cs typeface="Times New Roman" panose="02020603050405020304" pitchFamily="18" charset="0"/>
              </a:rPr>
              <a:t> </a:t>
            </a:r>
            <a:r>
              <a:rPr lang="en-US" sz="1000" dirty="0">
                <a:effectLst/>
                <a:latin typeface="Arial" panose="020B0604020202020204" pitchFamily="34" charset="0"/>
                <a:ea typeface="Calibri" panose="020F0502020204030204" pitchFamily="34" charset="0"/>
                <a:cs typeface="Times New Roman" panose="02020603050405020304" pitchFamily="18" charset="0"/>
              </a:rPr>
              <a:t>provide answers to specific questions. If a clinician in a busy clinical environment has a patient with low back pain, he or she wants to know what the evidence shows for available treatments. The clinician doesn’t necessarily want to know all of the many different studies that have been done or how those studies have been combined. Nor, when many studies have been conducted for a specific topic, does the clinician necessarily want the details of one individual study, because it would be inappropriate and less helpful to focus on only one.</a:t>
            </a:r>
          </a:p>
          <a:p>
            <a:pPr marL="0" marR="0">
              <a:spcBef>
                <a:spcPts val="0"/>
              </a:spcBef>
              <a:spcAft>
                <a:spcPts val="1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Synopses are often written as critically appraised topics, or CATs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katz</a:t>
            </a:r>
            <a:r>
              <a:rPr lang="en-US" sz="1000" dirty="0">
                <a:effectLst/>
                <a:latin typeface="Arial" panose="020B0604020202020204" pitchFamily="34" charset="0"/>
                <a:ea typeface="Calibri" panose="020F0502020204030204" pitchFamily="34" charset="0"/>
                <a:cs typeface="Times New Roman" panose="02020603050405020304" pitchFamily="18" charset="0"/>
              </a:rPr>
              <a:t>] as they are sometimes called. They are available in publications such as the book </a:t>
            </a:r>
            <a:r>
              <a:rPr lang="en-US" sz="1000" i="1" dirty="0">
                <a:effectLst/>
                <a:latin typeface="Arial" panose="020B0604020202020204" pitchFamily="34" charset="0"/>
                <a:ea typeface="Calibri" panose="020F0502020204030204" pitchFamily="34" charset="0"/>
                <a:cs typeface="Times New Roman" panose="02020603050405020304" pitchFamily="18" charset="0"/>
              </a:rPr>
              <a:t>Clinical Evidence</a:t>
            </a:r>
            <a:r>
              <a:rPr lang="en-US" sz="1000" dirty="0">
                <a:effectLst/>
                <a:latin typeface="Arial" panose="020B0604020202020204" pitchFamily="34" charset="0"/>
                <a:ea typeface="Calibri" panose="020F0502020204030204" pitchFamily="34" charset="0"/>
                <a:cs typeface="Times New Roman" panose="02020603050405020304" pitchFamily="18" charset="0"/>
              </a:rPr>
              <a:t>. Other resources are online, such as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InfoPOEMs</a:t>
            </a:r>
            <a:r>
              <a:rPr lang="en-US" sz="1000" dirty="0">
                <a:effectLst/>
                <a:latin typeface="Arial" panose="020B0604020202020204" pitchFamily="34" charset="0"/>
                <a:ea typeface="Calibri" panose="020F0502020204030204" pitchFamily="34" charset="0"/>
                <a:cs typeface="Times New Roman" panose="02020603050405020304" pitchFamily="18" charset="0"/>
              </a:rPr>
              <a:t> (Patient-Oriented Evidence that Matters) and PIER [peer], which we will talk about when we discuss synopses in more detail. Clinical practice guidelines also fall into this synopses category.</a:t>
            </a:r>
          </a:p>
          <a:p>
            <a:pPr marL="0" marR="0">
              <a:spcBef>
                <a:spcPts val="0"/>
              </a:spcBef>
              <a:spcAft>
                <a:spcPts val="1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Times New Roman" panose="02020603050405020304" pitchFamily="18" charset="0"/>
                <a:ea typeface="Times New Roman" panose="02020603050405020304" pitchFamily="18" charset="0"/>
              </a:rPr>
              <a:t>The highest level in the hierarchy, systems, refers to decision support systems accessible through electronic health record systems. Clinical decision support systems are designed to facilitate the decision-making process at the point of care. These systems are most effective when clinicians access evidence-based information when they are making clinical decisions. This is the highest level -- knowing the context of patient care and providing the evidence to the clinician to use in providing clinical care.</a:t>
            </a:r>
            <a:endParaRPr lang="en-US" altLang="en-US" dirty="0"/>
          </a:p>
        </p:txBody>
      </p:sp>
    </p:spTree>
    <p:extLst>
      <p:ext uri="{BB962C8B-B14F-4D97-AF65-F5344CB8AC3E}">
        <p14:creationId xmlns:p14="http://schemas.microsoft.com/office/powerpoint/2010/main" val="4099617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779BC75-1506-44CA-9AB7-FD851426A955}" type="slidenum">
              <a:rPr lang="en-US" altLang="en-US" sz="1200">
                <a:latin typeface="Tahoma" panose="020B0604030504040204" pitchFamily="34" charset="0"/>
              </a:rPr>
              <a:pPr>
                <a:spcBef>
                  <a:spcPct val="0"/>
                </a:spcBef>
              </a:pPr>
              <a:t>13</a:t>
            </a:fld>
            <a:endParaRPr lang="en-US" altLang="en-US" sz="1200">
              <a:latin typeface="Tahoma" panose="020B0604030504040204" pitchFamily="34"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dirty="0">
                <a:effectLst/>
                <a:latin typeface="Times New Roman" panose="02020603050405020304" pitchFamily="18" charset="0"/>
                <a:ea typeface="Times New Roman" panose="02020603050405020304" pitchFamily="18" charset="0"/>
              </a:rPr>
              <a:t>How is evidence-based medicine applied? The steps are listed on this slide. The first step is phrasing a clinical question that is pertinent and answerable. The second step is identifying the evidence to address the question. The third step is critically appraising the evidence to determine if it applies to the patient. We spend less time discussing critical appraisal, although we’ll go into more detail about it when we talk about interventions; however, all of the references listed earlier on slide 4 describe the process of critically appraising the evidence.</a:t>
            </a:r>
            <a:endParaRPr lang="en-US" altLang="en-US" dirty="0"/>
          </a:p>
        </p:txBody>
      </p:sp>
    </p:spTree>
    <p:extLst>
      <p:ext uri="{BB962C8B-B14F-4D97-AF65-F5344CB8AC3E}">
        <p14:creationId xmlns:p14="http://schemas.microsoft.com/office/powerpoint/2010/main" val="639757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2454AFE1-FAEB-4B48-A7E5-0DFB192F0077}" type="slidenum">
              <a:rPr lang="en-US" altLang="en-US" sz="1200">
                <a:latin typeface="Tahoma" panose="020B0604030504040204" pitchFamily="34" charset="0"/>
              </a:rPr>
              <a:pPr>
                <a:spcBef>
                  <a:spcPct val="0"/>
                </a:spcBef>
              </a:pPr>
              <a:t>14</a:t>
            </a:fld>
            <a:endParaRPr lang="en-US" altLang="en-US" sz="1200">
              <a:latin typeface="Tahoma" panose="020B0604030504040204"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dirty="0">
                <a:effectLst/>
                <a:latin typeface="Times New Roman" panose="02020603050405020304" pitchFamily="18" charset="0"/>
                <a:ea typeface="Times New Roman" panose="02020603050405020304" pitchFamily="18" charset="0"/>
              </a:rPr>
              <a:t>The next few slides discuss phrasing the clinical question. One way to view clinical questions is to distinguish between background and foreground questions. Background questions are general kinds of questions that come up in the care of patients, and they are usually answered without using evidence-based medicine techniques. We look them up in a textbook or perhaps seek out a more classic review article rather than a systematic review. Foreground questions are those we ask when we need knowledge about managing patients with specific disorders and we’re contemplating a test or a treatment—these are the questions that are usually answered with evidence-based medicine techniques.</a:t>
            </a:r>
            <a:endParaRPr lang="en-US" altLang="en-US" dirty="0"/>
          </a:p>
        </p:txBody>
      </p:sp>
    </p:spTree>
    <p:extLst>
      <p:ext uri="{BB962C8B-B14F-4D97-AF65-F5344CB8AC3E}">
        <p14:creationId xmlns:p14="http://schemas.microsoft.com/office/powerpoint/2010/main" val="7038371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4DC35DD0-7BAA-4859-8E3F-1BEC83C250A6}" type="slidenum">
              <a:rPr lang="en-US" altLang="en-US" sz="1200">
                <a:latin typeface="Tahoma" panose="020B0604030504040204" pitchFamily="34" charset="0"/>
              </a:rPr>
              <a:pPr>
                <a:spcBef>
                  <a:spcPct val="0"/>
                </a:spcBef>
              </a:pPr>
              <a:t>15</a:t>
            </a:fld>
            <a:endParaRPr lang="en-US" altLang="en-US" sz="1200">
              <a:latin typeface="Tahoma" panose="020B0604030504040204" pitchFamily="34"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Let’s explore background questions further. Sometimes background questions ask for general information that is not specific to a given patient, such as</a:t>
            </a:r>
          </a:p>
          <a:p>
            <a:pPr marL="0" marR="0">
              <a:spcBef>
                <a:spcPts val="0"/>
              </a:spcBef>
              <a:spcAft>
                <a:spcPts val="1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1200"/>
              </a:spcBef>
              <a:spcAft>
                <a:spcPts val="0"/>
              </a:spcAft>
              <a:buFont typeface="Symbol" panose="05050102010706020507" pitchFamily="18" charset="2"/>
              <a:buChar char=""/>
            </a:pPr>
            <a:r>
              <a:rPr lang="x-none" sz="1000" dirty="0">
                <a:effectLst/>
                <a:latin typeface="Arial" panose="020B0604020202020204" pitchFamily="34" charset="0"/>
                <a:ea typeface="Calibri" panose="020F0502020204030204" pitchFamily="34" charset="0"/>
                <a:cs typeface="Times New Roman" panose="02020603050405020304" pitchFamily="18" charset="0"/>
              </a:rPr>
              <a:t>What causes pneumonia?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sz="1000" dirty="0">
                <a:effectLst/>
                <a:latin typeface="Arial" panose="020B0604020202020204" pitchFamily="34" charset="0"/>
                <a:ea typeface="Times New Roman" panose="02020603050405020304" pitchFamily="18" charset="0"/>
                <a:cs typeface="Times New Roman" panose="02020603050405020304" pitchFamily="18" charset="0"/>
              </a:rPr>
              <a:t>What are the usual causes of pneumonia, such as bacteria, viruses, sometimes chemical pneumonia; are there other possible causes?</a:t>
            </a:r>
          </a:p>
          <a:p>
            <a:pPr marL="342900" marR="0" lvl="0" indent="-342900">
              <a:spcBef>
                <a:spcPts val="0"/>
              </a:spcBef>
              <a:spcAft>
                <a:spcPts val="0"/>
              </a:spcAft>
              <a:buFont typeface="Symbol" panose="05050102010706020507" pitchFamily="18" charset="2"/>
              <a:buChar char=""/>
              <a:tabLst>
                <a:tab pos="228600" algn="l"/>
                <a:tab pos="457200" algn="l"/>
              </a:tabLst>
            </a:pPr>
            <a:r>
              <a:rPr lang="en-US" sz="1000" dirty="0">
                <a:effectLst/>
                <a:latin typeface="Arial" panose="020B0604020202020204" pitchFamily="34" charset="0"/>
                <a:ea typeface="Times New Roman" panose="02020603050405020304" pitchFamily="18" charset="0"/>
                <a:cs typeface="Times New Roman" panose="02020603050405020304" pitchFamily="18" charset="0"/>
              </a:rPr>
              <a:t>At what stage of the disease do the complications of type 1 diabetes usually occur? </a:t>
            </a:r>
          </a:p>
          <a:p>
            <a:pPr marL="342900" marR="0" lvl="0" indent="-342900">
              <a:spcBef>
                <a:spcPts val="0"/>
              </a:spcBef>
              <a:spcAft>
                <a:spcPts val="1200"/>
              </a:spcAft>
              <a:buFont typeface="Symbol" panose="05050102010706020507" pitchFamily="18" charset="2"/>
              <a:buChar char=""/>
            </a:pPr>
            <a:r>
              <a:rPr lang="en-US" sz="1000" dirty="0">
                <a:effectLst/>
                <a:latin typeface="Arial" panose="020B0604020202020204" pitchFamily="34" charset="0"/>
                <a:ea typeface="Calibri" panose="020F0502020204030204" pitchFamily="34" charset="0"/>
                <a:cs typeface="Times New Roman" panose="02020603050405020304" pitchFamily="18" charset="0"/>
              </a:rPr>
              <a:t>In what order do complications such as neuropathy, heart disease, and kidney failure generally occur in type 1 diabetes</a:t>
            </a:r>
            <a:r>
              <a:rPr lang="x-none" sz="1000" dirty="0">
                <a:effectLst/>
                <a:latin typeface="Arial" panose="020B0604020202020204" pitchFamily="34" charset="0"/>
                <a:ea typeface="Calibri" panose="020F0502020204030204" pitchFamily="34" charset="0"/>
                <a:cs typeface="Times New Roman" panose="02020603050405020304" pitchFamily="18" charset="0"/>
              </a:rPr>
              <a:t>?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spcBef>
                <a:spcPts val="0"/>
              </a:spcBef>
              <a:spcAft>
                <a:spcPts val="1200"/>
              </a:spcAft>
              <a:buFont typeface="Symbol" panose="05050102010706020507" pitchFamily="18" charset="2"/>
              <a:buNone/>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It turns out that the distinction between background and foreground questions is sometimes blurry. For example, there are new etiologies or causes of disease that you may want to know about either as background or foreground. Your level of training also may determine whether your questions are background or foreground questions. If you’re a sub-specialist, you may tend to ask more background questions, whereas if you’re a student, and nearly everything is new to you, your questions will tend to be foreground questions. Although the distinction is blurry, it is important to understand a clinical question and how to phrase a clinical question to find the best evidence. </a:t>
            </a:r>
          </a:p>
          <a:p>
            <a:pPr marL="0" marR="0">
              <a:spcBef>
                <a:spcPts val="0"/>
              </a:spcBef>
              <a:spcAft>
                <a:spcPts val="1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Times New Roman" panose="02020603050405020304" pitchFamily="18" charset="0"/>
                <a:ea typeface="Times New Roman" panose="02020603050405020304" pitchFamily="18" charset="0"/>
              </a:rPr>
              <a:t>This brings us to foreground questions.</a:t>
            </a:r>
            <a:endParaRPr lang="en-US" altLang="en-US" dirty="0"/>
          </a:p>
        </p:txBody>
      </p:sp>
    </p:spTree>
    <p:extLst>
      <p:ext uri="{BB962C8B-B14F-4D97-AF65-F5344CB8AC3E}">
        <p14:creationId xmlns:p14="http://schemas.microsoft.com/office/powerpoint/2010/main" val="12669149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705A3F0A-11E8-47AD-A384-8CCEC568601F}" type="slidenum">
              <a:rPr lang="en-US" altLang="en-US" sz="1200">
                <a:latin typeface="Tahoma" panose="020B0604030504040204" pitchFamily="34" charset="0"/>
              </a:rPr>
              <a:pPr>
                <a:spcBef>
                  <a:spcPct val="0"/>
                </a:spcBef>
              </a:pPr>
              <a:t>16</a:t>
            </a:fld>
            <a:endParaRPr lang="en-US" altLang="en-US" sz="1200">
              <a:latin typeface="Tahoma" panose="020B0604030504040204"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Foreground questions have three or four essential components. One way to remember these components is the PICO [</a:t>
            </a:r>
            <a:r>
              <a:rPr lang="en-US" sz="1000" b="1" dirty="0">
                <a:effectLst/>
                <a:latin typeface="Arial" panose="020B0604020202020204" pitchFamily="34" charset="0"/>
                <a:ea typeface="Calibri" panose="020F0502020204030204" pitchFamily="34" charset="0"/>
                <a:cs typeface="Times New Roman" panose="02020603050405020304" pitchFamily="18" charset="0"/>
              </a:rPr>
              <a:t>pee</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dirty="0" err="1">
                <a:effectLst/>
                <a:latin typeface="Arial" panose="020B0604020202020204" pitchFamily="34" charset="0"/>
                <a:ea typeface="Calibri" panose="020F0502020204030204" pitchFamily="34" charset="0"/>
                <a:cs typeface="Times New Roman" panose="02020603050405020304" pitchFamily="18" charset="0"/>
              </a:rPr>
              <a:t>koh</a:t>
            </a:r>
            <a:r>
              <a:rPr lang="en-US" sz="1000" dirty="0">
                <a:effectLst/>
                <a:latin typeface="Arial" panose="020B0604020202020204" pitchFamily="34" charset="0"/>
                <a:ea typeface="Calibri" panose="020F0502020204030204" pitchFamily="34" charset="0"/>
                <a:cs typeface="Times New Roman" panose="02020603050405020304" pitchFamily="18" charset="0"/>
              </a:rPr>
              <a:t>] acronym. A complete foreground question has a patient and/or a problem (P). It also has an intervention (I), such as a treatment or a diagnostic test. If applicable, it includes a comparison intervention (C). And then it includes an outcome (O). If the question asks about a treatment, for example, it presents a patient (or patient group) with a specific disease and examines administration of a specific treatment—or intervention. If we are looking for evidence, we try to do a randomized control trial that compares that treatment with a control or a placebo group. Finally, the question searches for some kind of outcome. The treatment is either more effective or less effective than the control or placebo. With a diagnostic test, we may look at how accurate the test is, so we compare against a generally accepted gold standard. If we are investigating prognoses—how patients do—we may not necessarily have a comparison, in which case we follow the natural history of a disease. Here is an example of a foreground question: </a:t>
            </a:r>
          </a:p>
          <a:p>
            <a:pPr marL="0" marR="0">
              <a:spcBef>
                <a:spcPts val="0"/>
              </a:spcBef>
              <a:spcAft>
                <a:spcPts val="1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Times New Roman" panose="02020603050405020304" pitchFamily="18" charset="0"/>
                <a:ea typeface="Times New Roman" panose="02020603050405020304" pitchFamily="18" charset="0"/>
              </a:rPr>
              <a:t>In an elderly patient with congestive heart failure where the heart is not pumping as strongly as it could, are beta blockers, which are a type of drug, helpful in reducing morbidity and mortality without excess side effects?</a:t>
            </a:r>
            <a:endParaRPr lang="en-US" altLang="en-US" dirty="0"/>
          </a:p>
        </p:txBody>
      </p:sp>
    </p:spTree>
    <p:extLst>
      <p:ext uri="{BB962C8B-B14F-4D97-AF65-F5344CB8AC3E}">
        <p14:creationId xmlns:p14="http://schemas.microsoft.com/office/powerpoint/2010/main" val="10732306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7A4A4313-623F-4029-86E9-9C00BFC093C0}" type="slidenum">
              <a:rPr lang="en-US" altLang="en-US" sz="1200">
                <a:latin typeface="Tahoma" panose="020B0604030504040204" pitchFamily="34" charset="0"/>
              </a:rPr>
              <a:pPr>
                <a:spcBef>
                  <a:spcPct val="0"/>
                </a:spcBef>
              </a:pPr>
              <a:t>17</a:t>
            </a:fld>
            <a:endParaRPr lang="en-US" altLang="en-US" sz="1200">
              <a:latin typeface="Tahoma" panose="020B0604030504040204" pitchFamily="3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kern="1200" dirty="0">
                <a:solidFill>
                  <a:schemeClr val="tx1"/>
                </a:solidFill>
                <a:effectLst/>
                <a:latin typeface="Arial" pitchFamily="34" charset="0"/>
                <a:ea typeface="+mn-ea"/>
                <a:cs typeface="Arial" pitchFamily="34" charset="0"/>
              </a:rPr>
              <a:t>Most clinical questions fall into one of four major categories of foreground questions: intervention, diagnoses, harm, and prognosis. The first category is called an </a:t>
            </a:r>
            <a:r>
              <a:rPr lang="en-US" sz="1000" i="1" kern="1200" dirty="0">
                <a:solidFill>
                  <a:schemeClr val="tx1"/>
                </a:solidFill>
                <a:effectLst/>
                <a:latin typeface="Arial" pitchFamily="34" charset="0"/>
                <a:ea typeface="+mn-ea"/>
                <a:cs typeface="Arial" pitchFamily="34" charset="0"/>
              </a:rPr>
              <a:t>intervention</a:t>
            </a:r>
            <a:r>
              <a:rPr lang="en-US" sz="1000" kern="1200" dirty="0">
                <a:solidFill>
                  <a:schemeClr val="tx1"/>
                </a:solidFill>
                <a:effectLst/>
                <a:latin typeface="Arial" pitchFamily="34" charset="0"/>
                <a:ea typeface="+mn-ea"/>
                <a:cs typeface="Arial" pitchFamily="34" charset="0"/>
              </a:rPr>
              <a:t>, although many textbooks call it </a:t>
            </a:r>
            <a:r>
              <a:rPr lang="en-US" sz="1000" i="1" kern="1200" dirty="0">
                <a:solidFill>
                  <a:schemeClr val="tx1"/>
                </a:solidFill>
                <a:effectLst/>
                <a:latin typeface="Arial" pitchFamily="34" charset="0"/>
                <a:ea typeface="+mn-ea"/>
                <a:cs typeface="Arial" pitchFamily="34" charset="0"/>
              </a:rPr>
              <a:t>therapy</a:t>
            </a:r>
            <a:r>
              <a:rPr lang="en-US" sz="1000" kern="1200" dirty="0">
                <a:solidFill>
                  <a:schemeClr val="tx1"/>
                </a:solidFill>
                <a:effectLst/>
                <a:latin typeface="Arial" pitchFamily="34" charset="0"/>
                <a:ea typeface="+mn-ea"/>
                <a:cs typeface="Arial" pitchFamily="34" charset="0"/>
              </a:rPr>
              <a:t>. This category looks at the benefits of an intervention, such as treatment or prevention of disease. Diagnosis is when we look at some way of diagnosing disease, typically with a test. The tests we commonly think of are blood tests, but any type of maneuver on a physical examination is also a diagnostic test, as is an x-ray. Often we want to know what caused a disease, which is sometimes called the etiology of the disease. In the evidence-based-medicine category, this is usually called </a:t>
            </a:r>
            <a:r>
              <a:rPr lang="en-US" sz="1000" i="1" kern="1200" dirty="0">
                <a:solidFill>
                  <a:schemeClr val="tx1"/>
                </a:solidFill>
                <a:effectLst/>
                <a:latin typeface="Arial" pitchFamily="34" charset="0"/>
                <a:ea typeface="+mn-ea"/>
                <a:cs typeface="Arial" pitchFamily="34" charset="0"/>
              </a:rPr>
              <a:t>harm</a:t>
            </a:r>
            <a:r>
              <a:rPr lang="en-US" sz="1000" kern="1200" dirty="0">
                <a:solidFill>
                  <a:schemeClr val="tx1"/>
                </a:solidFill>
                <a:effectLst/>
                <a:latin typeface="Arial" pitchFamily="34" charset="0"/>
                <a:ea typeface="+mn-ea"/>
                <a:cs typeface="Arial" pitchFamily="34" charset="0"/>
              </a:rPr>
              <a:t>. What causes harm to a patient? Sometimes harm is caused to a patient in the form of an intervention, and we may do studies to look at that. And finally, the last question category is prognosis. What is the outcome of the disease course?</a:t>
            </a:r>
            <a:endParaRPr lang="en-US" altLang="en-US" dirty="0"/>
          </a:p>
        </p:txBody>
      </p:sp>
    </p:spTree>
    <p:extLst>
      <p:ext uri="{BB962C8B-B14F-4D97-AF65-F5344CB8AC3E}">
        <p14:creationId xmlns:p14="http://schemas.microsoft.com/office/powerpoint/2010/main" val="1426609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4D38107D-E956-411D-8099-4FF8F1C8B631}" type="slidenum">
              <a:rPr lang="en-US" altLang="en-US" sz="1200">
                <a:latin typeface="Tahoma" panose="020B0604030504040204" pitchFamily="34" charset="0"/>
              </a:rPr>
              <a:pPr>
                <a:spcBef>
                  <a:spcPct val="0"/>
                </a:spcBef>
              </a:pPr>
              <a:t>18</a:t>
            </a:fld>
            <a:endParaRPr lang="en-US" altLang="en-US" sz="1200">
              <a:latin typeface="Tahoma" panose="020B0604030504040204" pitchFamily="34"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When we find a piece of evidence, a study, we ask three questions: </a:t>
            </a:r>
          </a:p>
          <a:p>
            <a:pPr marL="0" marR="0">
              <a:spcBef>
                <a:spcPts val="0"/>
              </a:spcBef>
              <a:spcAft>
                <a:spcPts val="1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Are the results of the study valid?</a:t>
            </a:r>
          </a:p>
          <a:p>
            <a:pPr marL="342900" marR="0" lvl="0" indent="-342900">
              <a:lnSpc>
                <a:spcPct val="115000"/>
              </a:lnSpc>
              <a:spcBef>
                <a:spcPts val="0"/>
              </a:spcBef>
              <a:spcAft>
                <a:spcPts val="0"/>
              </a:spcAft>
              <a:buFont typeface="+mj-lt"/>
              <a:buAutoNum type="arabi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Are the results important—that is, do the results show that some treatment or test is efficacious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ef</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dirty="0" err="1">
                <a:effectLst/>
                <a:latin typeface="Arial" panose="020B0604020202020204" pitchFamily="34" charset="0"/>
                <a:ea typeface="Calibri" panose="020F0502020204030204" pitchFamily="34" charset="0"/>
                <a:cs typeface="Times New Roman" panose="02020603050405020304" pitchFamily="18" charset="0"/>
              </a:rPr>
              <a:t>i</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b="1" dirty="0">
                <a:effectLst/>
                <a:latin typeface="Arial" panose="020B0604020202020204" pitchFamily="34" charset="0"/>
                <a:ea typeface="Calibri" panose="020F0502020204030204" pitchFamily="34" charset="0"/>
                <a:cs typeface="Times New Roman" panose="02020603050405020304" pitchFamily="18" charset="0"/>
              </a:rPr>
              <a:t>kay</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dirty="0" err="1">
                <a:effectLst/>
                <a:latin typeface="Arial" panose="020B0604020202020204" pitchFamily="34" charset="0"/>
                <a:ea typeface="Calibri" panose="020F0502020204030204" pitchFamily="34" charset="0"/>
                <a:cs typeface="Times New Roman" panose="02020603050405020304" pitchFamily="18" charset="0"/>
              </a:rPr>
              <a:t>shus</a:t>
            </a:r>
            <a:r>
              <a:rPr lang="en-US" sz="1000" dirty="0">
                <a:effectLst/>
                <a:latin typeface="Arial" panose="020B0604020202020204" pitchFamily="34" charset="0"/>
                <a:ea typeface="Calibri" panose="020F0502020204030204" pitchFamily="34" charset="0"/>
                <a:cs typeface="Times New Roman" panose="02020603050405020304" pitchFamily="18" charset="0"/>
              </a:rPr>
              <a:t>]? And, </a:t>
            </a:r>
          </a:p>
          <a:p>
            <a:pPr marL="342900" marR="0" lvl="0" indent="-342900">
              <a:lnSpc>
                <a:spcPct val="115000"/>
              </a:lnSpc>
              <a:spcBef>
                <a:spcPts val="0"/>
              </a:spcBef>
              <a:spcAft>
                <a:spcPts val="1200"/>
              </a:spcAft>
              <a:buFont typeface="+mj-lt"/>
              <a:buAutoNum type="arabi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Can the results be applied to patient care? </a:t>
            </a:r>
          </a:p>
          <a:p>
            <a:pPr marL="0" marR="0" lvl="0" indent="0">
              <a:lnSpc>
                <a:spcPct val="115000"/>
              </a:lnSpc>
              <a:spcBef>
                <a:spcPts val="0"/>
              </a:spcBef>
              <a:spcAft>
                <a:spcPts val="1200"/>
              </a:spcAft>
              <a:buFont typeface="+mj-lt"/>
              <a:buNone/>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Times New Roman" panose="02020603050405020304" pitchFamily="18" charset="0"/>
                <a:ea typeface="Times New Roman" panose="02020603050405020304" pitchFamily="18" charset="0"/>
              </a:rPr>
              <a:t>We also have to determine whether the results of a study can be applied to a specific patient. If the study was done with a different age group or a different gender, the results may or may not be applicable. We may ask many sub-questions within these three broad categories, depending on the type of the main question, such as whether it is an intervention, diagnosis, or harm question. We also may ask different questions based on the type of study we are looking at. We may have a systematic review, for example, or we may have a randomized controlled trial. In the next few lectures, we examine the different types of clinical questions, how we look at studies, and how we appraise evidence that answers the clinical questions.</a:t>
            </a:r>
            <a:endParaRPr lang="en-US" altLang="en-US" dirty="0"/>
          </a:p>
        </p:txBody>
      </p:sp>
    </p:spTree>
    <p:extLst>
      <p:ext uri="{BB962C8B-B14F-4D97-AF65-F5344CB8AC3E}">
        <p14:creationId xmlns:p14="http://schemas.microsoft.com/office/powerpoint/2010/main" val="2473659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z="1000" dirty="0">
                <a:effectLst/>
                <a:latin typeface="Times New Roman" panose="02020603050405020304" pitchFamily="18" charset="0"/>
                <a:ea typeface="Times New Roman" panose="02020603050405020304" pitchFamily="18" charset="0"/>
              </a:rPr>
              <a:t>This concludes Lecture </a:t>
            </a:r>
            <a:r>
              <a:rPr lang="en-US" sz="1000" b="0" i="0" dirty="0">
                <a:effectLst/>
                <a:latin typeface="Times New Roman" panose="02020603050405020304" pitchFamily="18" charset="0"/>
                <a:ea typeface="Times New Roman" panose="02020603050405020304" pitchFamily="18" charset="0"/>
              </a:rPr>
              <a:t>b</a:t>
            </a:r>
            <a:r>
              <a:rPr lang="en-US" sz="1000" dirty="0">
                <a:effectLst/>
                <a:latin typeface="Times New Roman" panose="02020603050405020304" pitchFamily="18" charset="0"/>
                <a:ea typeface="Times New Roman" panose="02020603050405020304" pitchFamily="18" charset="0"/>
              </a:rPr>
              <a:t> of </a:t>
            </a:r>
            <a:r>
              <a:rPr lang="en-US" sz="1000" b="1" i="1" dirty="0">
                <a:effectLst/>
                <a:latin typeface="Times New Roman" panose="02020603050405020304" pitchFamily="18" charset="0"/>
                <a:ea typeface="Times New Roman" panose="02020603050405020304" pitchFamily="18" charset="0"/>
              </a:rPr>
              <a:t>Evidence-Based Practice</a:t>
            </a:r>
            <a:r>
              <a:rPr lang="en-US" sz="1000" dirty="0">
                <a:effectLst/>
                <a:latin typeface="Times New Roman" panose="02020603050405020304" pitchFamily="18" charset="0"/>
                <a:ea typeface="Times New Roman" panose="02020603050405020304" pitchFamily="18" charset="0"/>
              </a:rPr>
              <a:t>. In summary, there are many easily accessible resources for EBM. The approach has changed over the years and is best viewed from the 4S model demonstrating the hierarchy of evidence, based on a foundation of studies, brought together where possible by syntheses, summarized in synopses, and implemented in systems that make it actionable. When seeking evidence, it is critical to appropriately phrase the clinical question.</a:t>
            </a:r>
            <a:endParaRPr lang="en-US" altLang="en-US" dirty="0"/>
          </a:p>
        </p:txBody>
      </p:sp>
      <p:sp>
        <p:nvSpPr>
          <p:cNvPr id="5530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sz="1200">
              <a:latin typeface="Tahoma" panose="020B0604030504040204" pitchFamily="34" charset="0"/>
            </a:endParaRPr>
          </a:p>
        </p:txBody>
      </p:sp>
      <p:sp>
        <p:nvSpPr>
          <p:cNvPr id="5530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4C88C3C8-F16C-4C40-9021-9481B97A0C31}" type="slidenum">
              <a:rPr lang="en-US" altLang="en-US" sz="1200">
                <a:latin typeface="Tahoma" panose="020B0604030504040204" pitchFamily="34" charset="0"/>
              </a:rPr>
              <a:pPr>
                <a:spcBef>
                  <a:spcPct val="0"/>
                </a:spcBef>
              </a:pPr>
              <a:t>19</a:t>
            </a:fld>
            <a:endParaRPr lang="en-US" altLang="en-US" sz="1200">
              <a:latin typeface="Tahoma" panose="020B0604030504040204" pitchFamily="34" charset="0"/>
            </a:endParaRPr>
          </a:p>
        </p:txBody>
      </p:sp>
    </p:spTree>
    <p:extLst>
      <p:ext uri="{BB962C8B-B14F-4D97-AF65-F5344CB8AC3E}">
        <p14:creationId xmlns:p14="http://schemas.microsoft.com/office/powerpoint/2010/main" val="2024072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Welcome to </a:t>
            </a:r>
            <a:r>
              <a:rPr lang="en-US" sz="1000" b="1" i="1" kern="1200" dirty="0">
                <a:solidFill>
                  <a:schemeClr val="tx1"/>
                </a:solidFill>
                <a:effectLst/>
                <a:latin typeface="Arial" pitchFamily="34" charset="0"/>
                <a:ea typeface="+mn-ea"/>
                <a:cs typeface="Arial" pitchFamily="34" charset="0"/>
              </a:rPr>
              <a:t>The Culture of Health Care: Evidence-Based Practice</a:t>
            </a:r>
            <a:r>
              <a:rPr lang="en-US" sz="1000" kern="1200" dirty="0">
                <a:solidFill>
                  <a:schemeClr val="tx1"/>
                </a:solidFill>
                <a:effectLst/>
                <a:latin typeface="Arial" pitchFamily="34" charset="0"/>
                <a:ea typeface="+mn-ea"/>
                <a:cs typeface="Arial" pitchFamily="34" charset="0"/>
              </a:rPr>
              <a:t>. This is Lecture </a:t>
            </a:r>
            <a:r>
              <a:rPr lang="en-US" sz="1000" b="0" kern="1200" dirty="0">
                <a:solidFill>
                  <a:schemeClr val="tx1"/>
                </a:solidFill>
                <a:effectLst/>
                <a:latin typeface="Arial" pitchFamily="34" charset="0"/>
                <a:ea typeface="+mn-ea"/>
                <a:cs typeface="Arial" pitchFamily="34" charset="0"/>
              </a:rPr>
              <a:t>b</a:t>
            </a:r>
            <a:r>
              <a:rPr lang="en-US" sz="1000" kern="1200" dirty="0">
                <a:solidFill>
                  <a:schemeClr val="tx1"/>
                </a:solidFill>
                <a:effectLst/>
                <a:latin typeface="Arial" pitchFamily="34" charset="0"/>
                <a:ea typeface="+mn-ea"/>
                <a:cs typeface="Arial" pitchFamily="34" charset="0"/>
              </a:rPr>
              <a:t>.</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component, </a:t>
            </a:r>
            <a:r>
              <a:rPr lang="en-US" sz="1000" b="1" i="1" kern="1200" dirty="0">
                <a:solidFill>
                  <a:schemeClr val="tx1"/>
                </a:solidFill>
                <a:effectLst/>
                <a:latin typeface="Arial" pitchFamily="34" charset="0"/>
                <a:ea typeface="+mn-ea"/>
                <a:cs typeface="Arial" pitchFamily="34" charset="0"/>
              </a:rPr>
              <a:t>The Culture of Health Care</a:t>
            </a:r>
            <a:r>
              <a:rPr lang="en-US" sz="1000" i="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addresses job expectations in health care settings. It discusses how care is organized within a practice setting, privacy laws, and professional and ethical issues encountered in the workplace.</a:t>
            </a:r>
            <a:endParaRPr lang="en-US" altLang="en-US" dirty="0"/>
          </a:p>
        </p:txBody>
      </p:sp>
      <p:sp>
        <p:nvSpPr>
          <p:cNvPr id="2048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sz="1200">
              <a:latin typeface="Tahoma" panose="020B0604030504040204" pitchFamily="34" charset="0"/>
            </a:endParaRPr>
          </a:p>
        </p:txBody>
      </p:sp>
      <p:sp>
        <p:nvSpPr>
          <p:cNvPr id="2048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4CB48822-F292-488C-9A73-778C08320EAF}" type="slidenum">
              <a:rPr lang="en-US" altLang="en-US" sz="1200">
                <a:latin typeface="Tahoma" panose="020B0604030504040204" pitchFamily="34" charset="0"/>
              </a:rPr>
              <a:pPr>
                <a:spcBef>
                  <a:spcPct val="0"/>
                </a:spcBef>
              </a:pPr>
              <a:t>2</a:t>
            </a:fld>
            <a:endParaRPr lang="en-US" altLang="en-US" sz="1200">
              <a:latin typeface="Tahoma" panose="020B0604030504040204" pitchFamily="34" charset="0"/>
            </a:endParaRPr>
          </a:p>
        </p:txBody>
      </p:sp>
    </p:spTree>
    <p:extLst>
      <p:ext uri="{BB962C8B-B14F-4D97-AF65-F5344CB8AC3E}">
        <p14:creationId xmlns:p14="http://schemas.microsoft.com/office/powerpoint/2010/main" val="10498703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No audio.</a:t>
            </a:r>
          </a:p>
        </p:txBody>
      </p:sp>
      <p:sp>
        <p:nvSpPr>
          <p:cNvPr id="5734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sz="1200">
              <a:latin typeface="Tahoma" panose="020B0604030504040204" pitchFamily="34" charset="0"/>
            </a:endParaRPr>
          </a:p>
        </p:txBody>
      </p:sp>
      <p:sp>
        <p:nvSpPr>
          <p:cNvPr id="5734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DC5416B7-89AE-43EB-B117-512D325B8290}" type="slidenum">
              <a:rPr lang="en-US" altLang="en-US" sz="1200">
                <a:latin typeface="Tahoma" panose="020B0604030504040204" pitchFamily="34" charset="0"/>
              </a:rPr>
              <a:pPr>
                <a:spcBef>
                  <a:spcPct val="0"/>
                </a:spcBef>
              </a:pPr>
              <a:t>20</a:t>
            </a:fld>
            <a:endParaRPr lang="en-US" altLang="en-US" sz="1200">
              <a:latin typeface="Tahoma" panose="020B0604030504040204" pitchFamily="34" charset="0"/>
            </a:endParaRPr>
          </a:p>
        </p:txBody>
      </p:sp>
    </p:spTree>
    <p:extLst>
      <p:ext uri="{BB962C8B-B14F-4D97-AF65-F5344CB8AC3E}">
        <p14:creationId xmlns:p14="http://schemas.microsoft.com/office/powerpoint/2010/main" val="3356093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No audio.</a:t>
            </a: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F1793DD9-7A3C-4923-8614-83239A795B08}" type="slidenum">
              <a:rPr lang="en-US" altLang="en-US" sz="1200">
                <a:latin typeface="Tahoma" panose="020B0604030504040204" pitchFamily="34" charset="0"/>
              </a:rPr>
              <a:pPr>
                <a:spcBef>
                  <a:spcPct val="0"/>
                </a:spcBef>
              </a:pPr>
              <a:t>21</a:t>
            </a:fld>
            <a:endParaRPr lang="en-US" altLang="en-US" sz="1200">
              <a:latin typeface="Tahoma" panose="020B0604030504040204" pitchFamily="34" charset="0"/>
            </a:endParaRPr>
          </a:p>
        </p:txBody>
      </p:sp>
    </p:spTree>
    <p:extLst>
      <p:ext uri="{BB962C8B-B14F-4D97-AF65-F5344CB8AC3E}">
        <p14:creationId xmlns:p14="http://schemas.microsoft.com/office/powerpoint/2010/main" val="16994645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22</a:t>
            </a:fld>
            <a:endParaRPr lang="en-US" altLang="en-US"/>
          </a:p>
        </p:txBody>
      </p:sp>
    </p:spTree>
    <p:extLst>
      <p:ext uri="{BB962C8B-B14F-4D97-AF65-F5344CB8AC3E}">
        <p14:creationId xmlns:p14="http://schemas.microsoft.com/office/powerpoint/2010/main" val="13282103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23</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The objectives for </a:t>
            </a:r>
            <a:r>
              <a:rPr lang="en-US" sz="1000" b="1" i="1" kern="1200" dirty="0">
                <a:solidFill>
                  <a:schemeClr val="tx1"/>
                </a:solidFill>
                <a:effectLst/>
                <a:latin typeface="Arial" pitchFamily="34" charset="0"/>
                <a:ea typeface="+mn-ea"/>
                <a:cs typeface="Arial" pitchFamily="34" charset="0"/>
              </a:rPr>
              <a:t>Evidence-Based Practice</a:t>
            </a:r>
            <a:r>
              <a:rPr lang="en-US" sz="1000" kern="1200" dirty="0">
                <a:solidFill>
                  <a:schemeClr val="tx1"/>
                </a:solidFill>
                <a:effectLst/>
                <a:latin typeface="Arial" pitchFamily="34" charset="0"/>
                <a:ea typeface="+mn-ea"/>
                <a:cs typeface="Arial" pitchFamily="34" charset="0"/>
              </a:rPr>
              <a:t> are to:</a:t>
            </a:r>
          </a:p>
          <a:p>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Define the key tenets of evidence-based medicine (EBM) and its role in the culture of health care</a:t>
            </a:r>
            <a:r>
              <a:rPr lang="en-US" sz="1000" kern="1200" dirty="0">
                <a:solidFill>
                  <a:schemeClr val="tx1"/>
                </a:solidFill>
                <a:effectLst/>
                <a:latin typeface="Arial" pitchFamily="34" charset="0"/>
                <a:ea typeface="+mn-ea"/>
                <a:cs typeface="Arial" pitchFamily="34" charset="0"/>
              </a:rPr>
              <a:t>.</a:t>
            </a:r>
          </a:p>
          <a:p>
            <a:pPr marL="1714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Construct answerable clinical questions and critically appraise evidence answering them.</a:t>
            </a:r>
          </a:p>
          <a:p>
            <a:pPr marL="1714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Explain how EBM can be applied to intervention studies, including the phrasing of answerable questions, finding evidence to answer them, and applying them to given clinical situations.</a:t>
            </a:r>
          </a:p>
          <a:p>
            <a:pPr marL="1714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Describe how EBM can be applied to key clinical questions of diagnosis, harm, and prognosis.</a:t>
            </a:r>
          </a:p>
          <a:p>
            <a:pPr marL="1714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Discuss the benefits and limitations to summarizing evidence.</a:t>
            </a:r>
          </a:p>
          <a:p>
            <a:pPr marL="17145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Describe how EBM is used in clinical settings through clinical practice guidelines and decision analysis.</a:t>
            </a:r>
            <a:endParaRPr lang="en-US" altLang="en-US" dirty="0"/>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D3066ED6-69C7-4B5F-A496-0769E5A97D33}" type="slidenum">
              <a:rPr lang="en-US" altLang="en-US" sz="1200">
                <a:latin typeface="Tahoma" panose="020B0604030504040204" pitchFamily="34" charset="0"/>
              </a:rPr>
              <a:pPr>
                <a:spcBef>
                  <a:spcPct val="0"/>
                </a:spcBef>
              </a:pPr>
              <a:t>3</a:t>
            </a:fld>
            <a:endParaRPr lang="en-US" altLang="en-US" sz="1200">
              <a:latin typeface="Tahoma" panose="020B0604030504040204" pitchFamily="34" charset="0"/>
            </a:endParaRPr>
          </a:p>
        </p:txBody>
      </p:sp>
    </p:spTree>
    <p:extLst>
      <p:ext uri="{BB962C8B-B14F-4D97-AF65-F5344CB8AC3E}">
        <p14:creationId xmlns:p14="http://schemas.microsoft.com/office/powerpoint/2010/main" val="3774543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BFA376D4-E516-4861-ACBE-812143C0108D}" type="slidenum">
              <a:rPr lang="en-US" altLang="en-US" sz="1200">
                <a:latin typeface="Tahoma" panose="020B0604030504040204" pitchFamily="34" charset="0"/>
              </a:rPr>
              <a:pPr>
                <a:spcBef>
                  <a:spcPct val="0"/>
                </a:spcBef>
              </a:pPr>
              <a:t>4</a:t>
            </a:fld>
            <a:endParaRPr lang="en-US" altLang="en-US" sz="1200">
              <a:latin typeface="Tahoma" panose="020B0604030504040204" pitchFamily="34"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kern="1200" dirty="0">
                <a:solidFill>
                  <a:schemeClr val="tx1"/>
                </a:solidFill>
                <a:effectLst/>
                <a:latin typeface="Arial" pitchFamily="34" charset="0"/>
                <a:ea typeface="+mn-ea"/>
                <a:cs typeface="Arial" pitchFamily="34" charset="0"/>
              </a:rPr>
              <a:t>This lecture presents some definitions of evidence-based medicine and describes some of its applications. This diagram appeared in a paper by Mulrow [</a:t>
            </a:r>
            <a:r>
              <a:rPr lang="en-US" sz="1000" b="1" kern="1200" dirty="0" err="1">
                <a:solidFill>
                  <a:schemeClr val="tx1"/>
                </a:solidFill>
                <a:effectLst/>
                <a:latin typeface="Arial" pitchFamily="34" charset="0"/>
                <a:ea typeface="+mn-ea"/>
                <a:cs typeface="Arial" pitchFamily="34" charset="0"/>
              </a:rPr>
              <a:t>muhl</a:t>
            </a:r>
            <a:r>
              <a:rPr lang="en-US" sz="1000" kern="1200" dirty="0">
                <a:solidFill>
                  <a:schemeClr val="tx1"/>
                </a:solidFill>
                <a:effectLst/>
                <a:latin typeface="Arial" pitchFamily="34" charset="0"/>
                <a:ea typeface="+mn-ea"/>
                <a:cs typeface="Arial" pitchFamily="34" charset="0"/>
              </a:rPr>
              <a:t>-row] and colleagues in 1997. It puts the use of evidence in the proper context. Basically, evidence is one of three aspects of what goes into making a clinical decision. First, we need to know what the research shows: the results of studies such as randomized trials and systematic reviews. But there are other factors that go into making a clinical decision. A second aspect is factors about the patient and/or the physician, such as cultural beliefs, personal values, experience, and education. Patients may have preferences. In addition, the patient’s physical reaction to treatment and medications may also play a significant role in clinical decision making. Physicians may have limitations in their skills, particularly if they practice in rural areas or places where the entire spectrum of medical services is not available. The third aspect of making clinical decisions is constraints. Formal policies and laws as well as community standards may influence decisions. Time may also be a constraint—for example, if a patient is acutely ill, there may not be enough time to do what the absolute best evidence would support. Then, of course, reimbursement issues—such as what medications, treatments, and tests are covered by a patient’s insurance—present further constraints on clinical decision making.</a:t>
            </a:r>
            <a:endParaRPr lang="en-US" altLang="en-US" dirty="0"/>
          </a:p>
        </p:txBody>
      </p:sp>
    </p:spTree>
    <p:extLst>
      <p:ext uri="{BB962C8B-B14F-4D97-AF65-F5344CB8AC3E}">
        <p14:creationId xmlns:p14="http://schemas.microsoft.com/office/powerpoint/2010/main" val="3016944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Many resources are available to support evidence-based medicine. They not only describe how to practice it but also demystify a lot of the ideas and techniques behind it. One of these is a book by Straus </a:t>
            </a:r>
            <a:r>
              <a:rPr lang="en-US" sz="900" dirty="0">
                <a:solidFill>
                  <a:srgbClr val="333333"/>
                </a:solidFill>
                <a:effectLst/>
                <a:latin typeface="Arial" panose="020B0604020202020204" pitchFamily="34" charset="0"/>
                <a:ea typeface="Calibri" panose="020F0502020204030204" pitchFamily="34" charset="0"/>
                <a:cs typeface="Times New Roman" panose="02020603050405020304" pitchFamily="18" charset="0"/>
              </a:rPr>
              <a:t>[</a:t>
            </a:r>
            <a:r>
              <a:rPr lang="en-US" sz="900" dirty="0" err="1">
                <a:solidFill>
                  <a:srgbClr val="333333"/>
                </a:solidFill>
                <a:effectLst/>
                <a:latin typeface="Arial" panose="020B0604020202020204" pitchFamily="34" charset="0"/>
                <a:ea typeface="Calibri" panose="020F0502020204030204" pitchFamily="34" charset="0"/>
                <a:cs typeface="Times New Roman" panose="02020603050405020304" pitchFamily="18" charset="0"/>
              </a:rPr>
              <a:t>strous</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i="1" dirty="0">
                <a:effectLst/>
                <a:latin typeface="Arial" panose="020B0604020202020204" pitchFamily="34" charset="0"/>
                <a:ea typeface="Calibri" panose="020F0502020204030204" pitchFamily="34" charset="0"/>
                <a:cs typeface="Times New Roman" panose="02020603050405020304" pitchFamily="18" charset="0"/>
              </a:rPr>
              <a:t> </a:t>
            </a:r>
            <a:r>
              <a:rPr lang="en-US" sz="1000" dirty="0">
                <a:effectLst/>
                <a:latin typeface="Arial" panose="020B0604020202020204" pitchFamily="34" charset="0"/>
                <a:ea typeface="Calibri" panose="020F0502020204030204" pitchFamily="34" charset="0"/>
                <a:cs typeface="Times New Roman" panose="02020603050405020304" pitchFamily="18" charset="0"/>
              </a:rPr>
              <a:t>and colleagues, informally known as the “Sackett Book” because it was the original book on evidence-based medicine authored by David Sackett of McMaster University before he retired. Straus is now the editor of the book, which is in its fourth edition. </a:t>
            </a:r>
          </a:p>
          <a:p>
            <a:pPr marL="0" marR="0">
              <a:spcBef>
                <a:spcPts val="0"/>
              </a:spcBef>
              <a:spcAft>
                <a:spcPts val="1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Two books by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Guyatt</a:t>
            </a:r>
            <a:r>
              <a:rPr lang="en-US" sz="1000" dirty="0">
                <a:effectLst/>
                <a:latin typeface="Arial" panose="020B0604020202020204" pitchFamily="34" charset="0"/>
                <a:ea typeface="Calibri" panose="020F0502020204030204" pitchFamily="34" charset="0"/>
                <a:cs typeface="Times New Roman" panose="02020603050405020304" pitchFamily="18" charset="0"/>
              </a:rPr>
              <a:t> and colleagues, including several authors from McMaster University, originated as a series of articles published in the </a:t>
            </a:r>
            <a:r>
              <a:rPr lang="en-US" sz="1000" i="1" dirty="0">
                <a:effectLst/>
                <a:latin typeface="Arial" panose="020B0604020202020204" pitchFamily="34" charset="0"/>
                <a:ea typeface="Calibri" panose="020F0502020204030204" pitchFamily="34" charset="0"/>
                <a:cs typeface="Times New Roman" panose="02020603050405020304" pitchFamily="18" charset="0"/>
              </a:rPr>
              <a:t>Journal of the American Medical Association</a:t>
            </a:r>
            <a:r>
              <a:rPr lang="en-US" sz="1000" dirty="0">
                <a:effectLst/>
                <a:latin typeface="Arial" panose="020B0604020202020204" pitchFamily="34" charset="0"/>
                <a:ea typeface="Calibri" panose="020F0502020204030204" pitchFamily="34" charset="0"/>
                <a:cs typeface="Times New Roman" panose="02020603050405020304" pitchFamily="18" charset="0"/>
              </a:rPr>
              <a:t> or </a:t>
            </a:r>
            <a:r>
              <a:rPr lang="en-US" sz="1000" i="1" dirty="0">
                <a:effectLst/>
                <a:latin typeface="Arial" panose="020B0604020202020204" pitchFamily="34" charset="0"/>
                <a:ea typeface="Calibri" panose="020F0502020204030204" pitchFamily="34" charset="0"/>
                <a:cs typeface="Times New Roman" panose="02020603050405020304" pitchFamily="18" charset="0"/>
              </a:rPr>
              <a:t>JAMA</a:t>
            </a:r>
            <a:r>
              <a:rPr lang="en-US" sz="1000" dirty="0">
                <a:effectLst/>
                <a:latin typeface="Arial" panose="020B0604020202020204" pitchFamily="34" charset="0"/>
                <a:ea typeface="Calibri" panose="020F0502020204030204" pitchFamily="34" charset="0"/>
                <a:cs typeface="Times New Roman" panose="02020603050405020304" pitchFamily="18" charset="0"/>
              </a:rPr>
              <a:t> [</a:t>
            </a:r>
            <a:r>
              <a:rPr lang="en-US" sz="1000" b="1" dirty="0">
                <a:effectLst/>
                <a:latin typeface="Arial" panose="020B0604020202020204" pitchFamily="34" charset="0"/>
                <a:ea typeface="Calibri" panose="020F0502020204030204" pitchFamily="34" charset="0"/>
                <a:cs typeface="Times New Roman" panose="02020603050405020304" pitchFamily="18" charset="0"/>
              </a:rPr>
              <a:t>jam-</a:t>
            </a:r>
            <a:r>
              <a:rPr lang="en-US" sz="1000" dirty="0">
                <a:effectLst/>
                <a:latin typeface="Arial" panose="020B0604020202020204" pitchFamily="34" charset="0"/>
                <a:ea typeface="Calibri" panose="020F0502020204030204" pitchFamily="34" charset="0"/>
                <a:cs typeface="Times New Roman" panose="02020603050405020304" pitchFamily="18" charset="0"/>
              </a:rPr>
              <a:t>uh] under the broad heading of “Users’ Guides to the Medical Literature.” In 2015, the third edition of these two books came out. The first, subtitled </a:t>
            </a:r>
            <a:r>
              <a:rPr lang="en-US" sz="1000" i="1" dirty="0">
                <a:effectLst/>
                <a:latin typeface="Arial" panose="020B0604020202020204" pitchFamily="34" charset="0"/>
                <a:ea typeface="Calibri" panose="020F0502020204030204" pitchFamily="34" charset="0"/>
                <a:cs typeface="Times New Roman" panose="02020603050405020304" pitchFamily="18" charset="0"/>
              </a:rPr>
              <a:t>A Manual for Evidence-Based Clinical Practice</a:t>
            </a:r>
            <a:r>
              <a:rPr lang="en-US" sz="1000" dirty="0">
                <a:effectLst/>
                <a:latin typeface="Arial" panose="020B0604020202020204" pitchFamily="34" charset="0"/>
                <a:ea typeface="Calibri" panose="020F0502020204030204" pitchFamily="34" charset="0"/>
                <a:cs typeface="Times New Roman" panose="02020603050405020304" pitchFamily="18" charset="0"/>
              </a:rPr>
              <a:t>, is an encyclopedic reference to the clinical applications of EMB. The second, subtitled </a:t>
            </a:r>
            <a:r>
              <a:rPr lang="en-US" sz="1000" i="1" dirty="0">
                <a:effectLst/>
                <a:latin typeface="Arial" panose="020B0604020202020204" pitchFamily="34" charset="0"/>
                <a:ea typeface="Calibri" panose="020F0502020204030204" pitchFamily="34" charset="0"/>
                <a:cs typeface="Times New Roman" panose="02020603050405020304" pitchFamily="18" charset="0"/>
              </a:rPr>
              <a:t>Essentials of Evidence-Based Clinical Practice</a:t>
            </a:r>
            <a:r>
              <a:rPr lang="en-US" sz="1000" dirty="0">
                <a:effectLst/>
                <a:latin typeface="Arial" panose="020B0604020202020204" pitchFamily="34" charset="0"/>
                <a:ea typeface="Calibri" panose="020F0502020204030204" pitchFamily="34" charset="0"/>
                <a:cs typeface="Times New Roman" panose="02020603050405020304" pitchFamily="18" charset="0"/>
              </a:rPr>
              <a:t>, is a condensed handbook that covers the most clinically relevant content of its parent manual.</a:t>
            </a:r>
          </a:p>
          <a:p>
            <a:pPr marL="0" marR="0">
              <a:spcBef>
                <a:spcPts val="0"/>
              </a:spcBef>
              <a:spcAft>
                <a:spcPts val="1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Plenty of websites also offer information on evidence-based medicine, some of which are listed here:</a:t>
            </a:r>
          </a:p>
          <a:p>
            <a:pPr marL="342900" marR="0" lvl="0" indent="-342900">
              <a:spcBef>
                <a:spcPts val="1200"/>
              </a:spcBef>
              <a:spcAft>
                <a:spcPts val="0"/>
              </a:spcAft>
              <a:buFont typeface="Symbol" panose="05050102010706020507" pitchFamily="18" charset="2"/>
              <a:buChar char=""/>
            </a:pPr>
            <a:r>
              <a:rPr lang="en-US" sz="1000" u="sng"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3"/>
              </a:rPr>
              <a:t>http://</a:t>
            </a:r>
            <a:r>
              <a:rPr lang="x-none" sz="1000" u="sng"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3"/>
              </a:rPr>
              <a:t>www.cebm.net</a:t>
            </a:r>
            <a:r>
              <a:rPr lang="x-none" sz="1000" dirty="0">
                <a:effectLst/>
                <a:latin typeface="Arial" panose="020B0604020202020204" pitchFamily="34" charset="0"/>
                <a:ea typeface="Calibri" panose="020F0502020204030204" pitchFamily="34" charset="0"/>
                <a:cs typeface="Times New Roman" panose="02020603050405020304" pitchFamily="18" charset="0"/>
              </a:rPr>
              <a:t> [</a:t>
            </a:r>
            <a:r>
              <a:rPr lang="en-US" sz="1000" dirty="0">
                <a:effectLst/>
                <a:latin typeface="Arial" panose="020B0604020202020204" pitchFamily="34" charset="0"/>
                <a:ea typeface="Calibri" panose="020F0502020204030204" pitchFamily="34" charset="0"/>
                <a:cs typeface="Times New Roman" panose="02020603050405020304" pitchFamily="18" charset="0"/>
              </a:rPr>
              <a:t>H-T-T-P-colon-forward-slash-forward-slash-</a:t>
            </a:r>
            <a:r>
              <a:rPr lang="x-none" sz="1000" dirty="0">
                <a:effectLst/>
                <a:latin typeface="Arial" panose="020B0604020202020204" pitchFamily="34" charset="0"/>
                <a:ea typeface="Calibri" panose="020F0502020204030204" pitchFamily="34" charset="0"/>
                <a:cs typeface="Times New Roman" panose="02020603050405020304" pitchFamily="18" charset="0"/>
              </a:rPr>
              <a:t>W-W-W-dot-C-E-B-M-dot-net]</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228600" algn="l"/>
                <a:tab pos="457200" algn="l"/>
              </a:tabLst>
            </a:pPr>
            <a:r>
              <a:rPr lang="en-US" sz="10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4"/>
              </a:rPr>
              <a:t>http://www.cche.net</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000" dirty="0">
                <a:effectLst/>
                <a:latin typeface="Arial" panose="020B0604020202020204" pitchFamily="34" charset="0"/>
                <a:ea typeface="Calibri" panose="020F0502020204030204" pitchFamily="34" charset="0"/>
                <a:cs typeface="Times New Roman" panose="02020603050405020304" pitchFamily="18" charset="0"/>
              </a:rPr>
              <a:t>H-T-T-P-colon-forward-slash-forward-slash-</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W-W-W-dot-C-C-H-E-dot-net]</a:t>
            </a:r>
          </a:p>
          <a:p>
            <a:pPr marL="342900" marR="0" lvl="0" indent="-342900">
              <a:spcBef>
                <a:spcPts val="0"/>
              </a:spcBef>
              <a:spcAft>
                <a:spcPts val="0"/>
              </a:spcAft>
              <a:buFont typeface="Symbol" panose="05050102010706020507" pitchFamily="18" charset="2"/>
              <a:buChar char=""/>
              <a:tabLst>
                <a:tab pos="228600" algn="l"/>
                <a:tab pos="457200" algn="l"/>
              </a:tabLst>
            </a:pPr>
            <a:r>
              <a:rPr lang="en-US" sz="1000" u="sng" dirty="0">
                <a:solidFill>
                  <a:schemeClr val="accent6"/>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http://www.nettingtheevidence.org.uk</a:t>
            </a:r>
            <a:r>
              <a:rPr lang="en-US" sz="1000" dirty="0">
                <a:solidFill>
                  <a:schemeClr val="accent6"/>
                </a:solidFill>
                <a:effectLst/>
                <a:latin typeface="Times New Roman" panose="02020603050405020304" pitchFamily="18" charset="0"/>
                <a:ea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rPr>
              <a:t>[</a:t>
            </a:r>
            <a:r>
              <a:rPr lang="en-US" sz="1000" dirty="0">
                <a:effectLst/>
                <a:latin typeface="Arial" panose="020B0604020202020204" pitchFamily="34" charset="0"/>
                <a:ea typeface="Calibri" panose="020F0502020204030204" pitchFamily="34" charset="0"/>
                <a:cs typeface="Times New Roman" panose="02020603050405020304" pitchFamily="18" charset="0"/>
              </a:rPr>
              <a:t>H-T-T-P-colon-forward-slash-forward-slash-</a:t>
            </a:r>
            <a:r>
              <a:rPr lang="en-US" sz="1000" dirty="0">
                <a:effectLst/>
                <a:latin typeface="Times New Roman" panose="02020603050405020304" pitchFamily="18" charset="0"/>
                <a:ea typeface="Times New Roman" panose="02020603050405020304" pitchFamily="18" charset="0"/>
              </a:rPr>
              <a:t>W-W-W-dot-netting-the-evidence-dot-org-dot-U-K]</a:t>
            </a:r>
            <a:endParaRPr lang="en-US" altLang="en-US" dirty="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F038B35-7B37-4FE1-8BAC-3CE8E5DA30BF}" type="slidenum">
              <a:rPr lang="en-US" altLang="en-US">
                <a:latin typeface="Tahoma" panose="020B0604030504040204" pitchFamily="34" charset="0"/>
              </a:rPr>
              <a:pPr/>
              <a:t>5</a:t>
            </a:fld>
            <a:endParaRPr lang="en-US" altLang="en-US">
              <a:latin typeface="Tahoma" panose="020B0604030504040204" pitchFamily="34" charset="0"/>
            </a:endParaRPr>
          </a:p>
        </p:txBody>
      </p:sp>
    </p:spTree>
    <p:extLst>
      <p:ext uri="{BB962C8B-B14F-4D97-AF65-F5344CB8AC3E}">
        <p14:creationId xmlns:p14="http://schemas.microsoft.com/office/powerpoint/2010/main" val="1242112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E9B14376-6503-48B8-88C1-E3258B3E80F5}" type="slidenum">
              <a:rPr lang="en-US" altLang="en-US" sz="1200">
                <a:latin typeface="Tahoma" panose="020B0604030504040204" pitchFamily="34" charset="0"/>
              </a:rPr>
              <a:pPr>
                <a:spcBef>
                  <a:spcPct val="0"/>
                </a:spcBef>
              </a:pPr>
              <a:t>6</a:t>
            </a:fld>
            <a:endParaRPr lang="en-US" altLang="en-US" sz="1200">
              <a:latin typeface="Tahoma" panose="020B0604030504040204" pitchFamily="34"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Evidence-based medicine has been evolving for nearly three decades. A paper in 1999 by Hersh observed this trend, referring to the initial approach to evidence-based medicine as “first-generation EBM.” The concept was that a clinician would actually find and critically appraise evidence as he or she was applying it in the clinical setting. The clinician would go out, find the article, critically appraise it, and then make the clinical decision. It became readily apparent, however, that the process took too much time, especially in the busy clinical setting, and that not all clinicians had the expertise to really understand study design, the nuances of statistics, and so forth. The more recent approach—the next generation of evidence-based medicine—focuses on synthesizing [sin-</a:t>
            </a:r>
            <a:r>
              <a:rPr lang="en-US" altLang="en-US" dirty="0" err="1"/>
              <a:t>thuh</a:t>
            </a:r>
            <a:r>
              <a:rPr lang="en-US" altLang="en-US" dirty="0"/>
              <a:t>-</a:t>
            </a:r>
            <a:r>
              <a:rPr lang="en-US" altLang="en-US" dirty="0" err="1"/>
              <a:t>si</a:t>
            </a:r>
            <a:r>
              <a:rPr lang="en-US" altLang="en-US" dirty="0"/>
              <a:t>-zing] and synopsizing [</a:t>
            </a:r>
            <a:r>
              <a:rPr lang="en-US" altLang="en-US" dirty="0" err="1"/>
              <a:t>si</a:t>
            </a:r>
            <a:r>
              <a:rPr lang="en-US" altLang="en-US" dirty="0"/>
              <a:t>-</a:t>
            </a:r>
            <a:r>
              <a:rPr lang="en-US" altLang="en-US" dirty="0" err="1"/>
              <a:t>nop</a:t>
            </a:r>
            <a:r>
              <a:rPr lang="en-US" altLang="en-US" dirty="0"/>
              <a:t>-</a:t>
            </a:r>
            <a:r>
              <a:rPr lang="en-US" altLang="en-US" dirty="0" err="1"/>
              <a:t>si</a:t>
            </a:r>
            <a:r>
              <a:rPr lang="en-US" altLang="en-US" dirty="0"/>
              <a:t>-zing] evidence and making it available to clinicians. The goal is to provide up-to-date information, accessible online, that assists the clinician in decision making. </a:t>
            </a:r>
            <a:r>
              <a:rPr lang="en-US" altLang="en-US" dirty="0" err="1"/>
              <a:t>Slawson</a:t>
            </a:r>
            <a:r>
              <a:rPr lang="en-US" altLang="en-US" dirty="0"/>
              <a:t> takes this a step further, arguing that we should not be discussing the different kinds of evidence and how to critically appraise it, but instead, we should put more emphasis on teaching clinicians better information management, or information-seeking skills.</a:t>
            </a:r>
          </a:p>
        </p:txBody>
      </p:sp>
    </p:spTree>
    <p:extLst>
      <p:ext uri="{BB962C8B-B14F-4D97-AF65-F5344CB8AC3E}">
        <p14:creationId xmlns:p14="http://schemas.microsoft.com/office/powerpoint/2010/main" val="3379906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A75E13F6-8147-4F62-8062-ABADB171F8FE}" type="slidenum">
              <a:rPr lang="en-US" altLang="en-US" sz="1200">
                <a:latin typeface="Tahoma" panose="020B0604030504040204" pitchFamily="34" charset="0"/>
              </a:rPr>
              <a:pPr>
                <a:spcBef>
                  <a:spcPct val="0"/>
                </a:spcBef>
              </a:pPr>
              <a:t>7</a:t>
            </a:fld>
            <a:endParaRPr lang="en-US" altLang="en-US" sz="1200">
              <a:latin typeface="Tahoma" panose="020B0604030504040204"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Another viewpoint concerning evidence comes from Brian Haynes, whose name you will see throughout this unit. The kinds of questions that we think about when we apply evidence or when we assess a treatment or a diagnostic test are Can it work? Does it work? and Is it worth it?</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first question we ask about a study is, Can it work? Studies that investigate whether something works are typically called efficacy [</a:t>
            </a:r>
            <a:r>
              <a:rPr lang="en-US" sz="1000" b="1" kern="1200" dirty="0" err="1">
                <a:solidFill>
                  <a:schemeClr val="tx1"/>
                </a:solidFill>
                <a:effectLst/>
                <a:latin typeface="Arial" pitchFamily="34" charset="0"/>
                <a:ea typeface="+mn-ea"/>
                <a:cs typeface="Arial" pitchFamily="34" charset="0"/>
              </a:rPr>
              <a:t>ef</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i</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kuh</a:t>
            </a:r>
            <a:r>
              <a:rPr lang="en-US" sz="1000" kern="1200" dirty="0">
                <a:solidFill>
                  <a:schemeClr val="tx1"/>
                </a:solidFill>
                <a:effectLst/>
                <a:latin typeface="Arial" pitchFamily="34" charset="0"/>
                <a:ea typeface="+mn-ea"/>
                <a:cs typeface="Arial" pitchFamily="34" charset="0"/>
              </a:rPr>
              <a:t>-see] studies. These studies take place under ideal conditions, such as in a randomized controlled trial. The participants are followed closely, and a great deal of data about them is collected. Efficacy studies help us determine whether tests or treatments work. Evidence-based medicine focuses primarily on those kinds of studies.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next question is, Does it work? Often called effectiveness studies, these studies investigate whether something works in the real world when put in the hands of a much larger segment of the clinical provider population.</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final question in this framework is, Is it worth it? To answer this question, cost-benefit or cost-effectiveness studies are done to see whether the benefits are worthwhile in relation to the cost of a test or a treatment.</a:t>
            </a:r>
            <a:endParaRPr lang="en-US" altLang="en-US" dirty="0"/>
          </a:p>
        </p:txBody>
      </p:sp>
    </p:spTree>
    <p:extLst>
      <p:ext uri="{BB962C8B-B14F-4D97-AF65-F5344CB8AC3E}">
        <p14:creationId xmlns:p14="http://schemas.microsoft.com/office/powerpoint/2010/main" val="4054605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D6FFB5DE-5EB8-4099-9149-9B518DC2FC59}" type="slidenum">
              <a:rPr lang="en-US" altLang="en-US" sz="1200">
                <a:latin typeface="Tahoma" panose="020B0604030504040204" pitchFamily="34" charset="0"/>
              </a:rPr>
              <a:pPr>
                <a:spcBef>
                  <a:spcPct val="0"/>
                </a:spcBef>
              </a:pPr>
              <a:t>8</a:t>
            </a:fld>
            <a:endParaRPr lang="en-US" altLang="en-US" sz="1200">
              <a:latin typeface="Tahoma" panose="020B0604030504040204" pitchFamily="34"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Another way to look at evidence is to look at the hierarchy of evidence. One approach shows the different types of evidence that clinicians use for decision making. This model was developed by Haynes and originally started as the “4S” model, the simplest version. He subsequently divided some of the levels into additional levels and updated the model to “5S” and then “6S,” but the basic 4S model is the most popular.</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foundation, or first level, of evidence is studies—original research that’s published in medical journals. For many topics, especially common diseases and common treatments, there are numerous studies, so we need to synthesize them. Thus the next level in the hierarchy is syntheses [</a:t>
            </a:r>
            <a:r>
              <a:rPr lang="en-US" sz="1000" b="1" kern="1200" dirty="0">
                <a:solidFill>
                  <a:schemeClr val="tx1"/>
                </a:solidFill>
                <a:effectLst/>
                <a:latin typeface="Arial" pitchFamily="34" charset="0"/>
                <a:ea typeface="+mn-ea"/>
                <a:cs typeface="Arial" pitchFamily="34" charset="0"/>
              </a:rPr>
              <a:t>sin</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thuh</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seez</a:t>
            </a:r>
            <a:r>
              <a:rPr lang="en-US" sz="1000" kern="1200" dirty="0">
                <a:solidFill>
                  <a:schemeClr val="tx1"/>
                </a:solidFill>
                <a:effectLst/>
                <a:latin typeface="Arial" pitchFamily="34" charset="0"/>
                <a:ea typeface="+mn-ea"/>
                <a:cs typeface="Arial" pitchFamily="34" charset="0"/>
              </a:rPr>
              <a:t>]. The best syntheses are </a:t>
            </a:r>
            <a:r>
              <a:rPr lang="en-US" sz="1000" i="1" kern="1200" dirty="0">
                <a:solidFill>
                  <a:schemeClr val="tx1"/>
                </a:solidFill>
                <a:effectLst/>
                <a:latin typeface="Arial" pitchFamily="34" charset="0"/>
                <a:ea typeface="+mn-ea"/>
                <a:cs typeface="Arial" pitchFamily="34" charset="0"/>
              </a:rPr>
              <a:t>systematic reviews</a:t>
            </a:r>
            <a:r>
              <a:rPr lang="en-US" sz="1000" kern="1200" dirty="0">
                <a:solidFill>
                  <a:schemeClr val="tx1"/>
                </a:solidFill>
                <a:effectLst/>
                <a:latin typeface="Arial" pitchFamily="34" charset="0"/>
                <a:ea typeface="+mn-ea"/>
                <a:cs typeface="Arial" pitchFamily="34" charset="0"/>
              </a:rPr>
              <a:t>. Also called evidence reports, they systematically review all of the evidence for a given clinical question.</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Syntheses, however, can be quite lengthy, and a busy clinician usually needs to understand the gist of the evidence. Thus the next level in the hierarchy is synopses [</a:t>
            </a:r>
            <a:r>
              <a:rPr lang="en-US" sz="1000" kern="1200" dirty="0" err="1">
                <a:solidFill>
                  <a:schemeClr val="tx1"/>
                </a:solidFill>
                <a:effectLst/>
                <a:latin typeface="Arial" pitchFamily="34" charset="0"/>
                <a:ea typeface="+mn-ea"/>
                <a:cs typeface="Arial" pitchFamily="34" charset="0"/>
              </a:rPr>
              <a:t>si-</a:t>
            </a:r>
            <a:r>
              <a:rPr lang="en-US" sz="1000" b="1" kern="1200" dirty="0" err="1">
                <a:solidFill>
                  <a:schemeClr val="tx1"/>
                </a:solidFill>
                <a:effectLst/>
                <a:latin typeface="Arial" pitchFamily="34" charset="0"/>
                <a:ea typeface="+mn-ea"/>
                <a:cs typeface="Arial" pitchFamily="34" charset="0"/>
              </a:rPr>
              <a:t>nop</a:t>
            </a:r>
            <a:r>
              <a:rPr lang="en-US" sz="1000" kern="1200" dirty="0" err="1">
                <a:solidFill>
                  <a:schemeClr val="tx1"/>
                </a:solidFill>
                <a:effectLst/>
                <a:latin typeface="Arial" pitchFamily="34" charset="0"/>
                <a:ea typeface="+mn-ea"/>
                <a:cs typeface="Arial" pitchFamily="34" charset="0"/>
              </a:rPr>
              <a:t>-seez</a:t>
            </a:r>
            <a:r>
              <a:rPr lang="en-US" sz="1000" kern="1200" dirty="0">
                <a:solidFill>
                  <a:schemeClr val="tx1"/>
                </a:solidFill>
                <a:effectLst/>
                <a:latin typeface="Arial" pitchFamily="34" charset="0"/>
                <a:ea typeface="+mn-ea"/>
                <a:cs typeface="Arial" pitchFamily="34" charset="0"/>
              </a:rPr>
              <a:t>], which are sometimes called evidence-based abstractions, where key points are abstracted from comprehensive syntheses.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Finally, the highest level of evidence is systems, where there is actionable knowledge, or knowledge taken from the synopses that can be put into a logical form and used ideally by electronic systems to automatically guide decision making.</a:t>
            </a:r>
            <a:endParaRPr lang="en-US" altLang="en-US" dirty="0"/>
          </a:p>
        </p:txBody>
      </p:sp>
    </p:spTree>
    <p:extLst>
      <p:ext uri="{BB962C8B-B14F-4D97-AF65-F5344CB8AC3E}">
        <p14:creationId xmlns:p14="http://schemas.microsoft.com/office/powerpoint/2010/main" val="57060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46F59CDB-0DD9-47DD-A96E-79862E060514}" type="slidenum">
              <a:rPr lang="en-US" altLang="en-US" sz="1200">
                <a:latin typeface="Tahoma" panose="020B0604030504040204" pitchFamily="34" charset="0"/>
              </a:rPr>
              <a:pPr>
                <a:spcBef>
                  <a:spcPct val="0"/>
                </a:spcBef>
              </a:pPr>
              <a:t>9</a:t>
            </a:fld>
            <a:endParaRPr lang="en-US" altLang="en-US" sz="1200">
              <a:latin typeface="Tahoma" panose="020B0604030504040204"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dirty="0">
                <a:effectLst/>
                <a:latin typeface="Times New Roman" panose="02020603050405020304" pitchFamily="18" charset="0"/>
                <a:ea typeface="Times New Roman" panose="02020603050405020304" pitchFamily="18" charset="0"/>
              </a:rPr>
              <a:t>Where does the evidence come from? Depending on the level, there are different types of evidence, and in the slides that follow we discuss a number of these in detail.</a:t>
            </a:r>
            <a:endParaRPr lang="en-US" altLang="en-US" dirty="0"/>
          </a:p>
        </p:txBody>
      </p:sp>
    </p:spTree>
    <p:extLst>
      <p:ext uri="{BB962C8B-B14F-4D97-AF65-F5344CB8AC3E}">
        <p14:creationId xmlns:p14="http://schemas.microsoft.com/office/powerpoint/2010/main" val="2856607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a:t>Click to edit Master title style</a:t>
            </a:r>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a:t>Click to edit Master text styles</a:t>
            </a:r>
          </a:p>
        </p:txBody>
      </p:sp>
    </p:spTree>
    <p:extLst>
      <p:ext uri="{BB962C8B-B14F-4D97-AF65-F5344CB8AC3E}">
        <p14:creationId xmlns:p14="http://schemas.microsoft.com/office/powerpoint/2010/main" val="2918483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8229600" cy="4206240"/>
          </a:xfrm>
          <a:prstGeom prst="rect">
            <a:avLst/>
          </a:prstGeom>
        </p:spPr>
        <p:txBody>
          <a:bodyPr/>
          <a:lstStyle>
            <a:lvl1pPr>
              <a:defRPr>
                <a:latin typeface="+mn-l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
          <p:cNvSpPr>
            <a:spLocks noGrp="1"/>
          </p:cNvSpPr>
          <p:nvPr>
            <p:ph type="sldNum" sz="quarter" idx="15"/>
          </p:nvPr>
        </p:nvSpPr>
        <p:spPr>
          <a:xfrm>
            <a:off x="6858000" y="6356350"/>
            <a:ext cx="1828800" cy="365125"/>
          </a:xfrm>
        </p:spPr>
        <p:txBody>
          <a:bodyPr/>
          <a:lstStyle>
            <a:lvl1pPr>
              <a:defRPr smtClean="0"/>
            </a:lvl1pPr>
          </a:lstStyle>
          <a:p>
            <a:pPr>
              <a:defRPr/>
            </a:pPr>
            <a:fld id="{8EC1E0A6-19AE-437A-8BE0-3778DD44B763}" type="slidenum">
              <a:rPr lang="en-US" altLang="en-US"/>
              <a:pPr>
                <a:defRPr/>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6" name="Footer Placeholder 5"/>
          <p:cNvSpPr>
            <a:spLocks noGrp="1"/>
          </p:cNvSpPr>
          <p:nvPr>
            <p:ph type="ftr" sz="quarter" idx="17"/>
          </p:nvPr>
        </p:nvSpPr>
        <p:spPr>
          <a:xfrm>
            <a:off x="281940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0424504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smtClean="0"/>
            </a:lvl1pPr>
          </a:lstStyle>
          <a:p>
            <a:pPr>
              <a:defRPr/>
            </a:pPr>
            <a:fld id="{1CC41F53-9D4F-4E89-BDE7-8FF77B11A722}" type="slidenum">
              <a:rPr lang="en-US" altLang="en-US"/>
              <a:pPr>
                <a:defRPr/>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8"/>
          </p:nvPr>
        </p:nvSpPr>
        <p:spPr>
          <a:xfrm>
            <a:off x="281940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874280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cs typeface="Arial" charset="0"/>
              </a:defRPr>
            </a:lvl1pPr>
          </a:lstStyle>
          <a:p>
            <a:pPr>
              <a:defRPr/>
            </a:pPr>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cs typeface="Arial" charset="0"/>
              </a:defRPr>
            </a:lvl1pPr>
          </a:lstStyle>
          <a:p>
            <a:pPr>
              <a:defRPr/>
            </a:pPr>
            <a:endParaRPr lang="en-US"/>
          </a:p>
        </p:txBody>
      </p:sp>
      <p:sp>
        <p:nvSpPr>
          <p:cNvPr id="9" name="Slide Number Placeholder 5"/>
          <p:cNvSpPr>
            <a:spLocks noGrp="1"/>
          </p:cNvSpPr>
          <p:nvPr>
            <p:ph type="sldNum" sz="quarter" idx="12"/>
          </p:nvPr>
        </p:nvSpPr>
        <p:spPr/>
        <p:txBody>
          <a:bodyPr/>
          <a:lstStyle>
            <a:lvl1pPr>
              <a:defRPr smtClean="0"/>
            </a:lvl1pPr>
          </a:lstStyle>
          <a:p>
            <a:pPr>
              <a:defRPr/>
            </a:pPr>
            <a:fld id="{6197C7AE-94F1-4045-B33E-A263F3FD03D7}" type="slidenum">
              <a:rPr lang="en-US" altLang="en-US"/>
              <a:pPr>
                <a:defRPr/>
              </a:pPr>
              <a:t>‹#›</a:t>
            </a:fld>
            <a:endParaRPr lang="en-US" altLang="en-US"/>
          </a:p>
        </p:txBody>
      </p:sp>
    </p:spTree>
    <p:extLst>
      <p:ext uri="{BB962C8B-B14F-4D97-AF65-F5344CB8AC3E}">
        <p14:creationId xmlns:p14="http://schemas.microsoft.com/office/powerpoint/2010/main" val="2096254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a:t>Click to edit Master text styles</a:t>
            </a:r>
          </a:p>
          <a:p>
            <a:pPr lvl="1"/>
            <a:r>
              <a:rPr lang="en-US" dirty="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smtClean="0"/>
            </a:lvl1pPr>
          </a:lstStyle>
          <a:p>
            <a:pPr>
              <a:defRPr/>
            </a:pPr>
            <a:fld id="{7C93FC45-106C-45EF-A865-472AC3322BA0}" type="slidenum">
              <a:rPr lang="en-US" altLang="en-US"/>
              <a:pPr>
                <a:defRPr/>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4"/>
          </p:nvPr>
        </p:nvSpPr>
        <p:spPr>
          <a:xfrm>
            <a:off x="281940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8614097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a:t>Click to edit Master text styles</a:t>
            </a:r>
          </a:p>
          <a:p>
            <a:pPr lvl="1"/>
            <a:r>
              <a:rPr lang="en-US" dirty="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a:t>Click to edit Master text styles</a:t>
            </a:r>
          </a:p>
          <a:p>
            <a:pPr lvl="1"/>
            <a:r>
              <a:rPr lang="en-US" dirty="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a:t>Click to edit Master text styles</a:t>
            </a:r>
          </a:p>
          <a:p>
            <a:pPr lvl="1"/>
            <a:r>
              <a:rPr lang="en-US" dirty="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smtClean="0"/>
            </a:lvl1pPr>
          </a:lstStyle>
          <a:p>
            <a:pPr>
              <a:defRPr/>
            </a:pPr>
            <a:fld id="{AE86FA9D-55B8-4BE8-BD88-DEE4B5683738}" type="slidenum">
              <a:rPr lang="en-US" altLang="en-US"/>
              <a:pPr>
                <a:defRPr/>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11" name="Footer Placeholder 5"/>
          <p:cNvSpPr>
            <a:spLocks noGrp="1"/>
          </p:cNvSpPr>
          <p:nvPr>
            <p:ph type="ftr" sz="quarter" idx="24"/>
          </p:nvPr>
        </p:nvSpPr>
        <p:spPr>
          <a:xfrm>
            <a:off x="281940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579117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 id="2147484278" r:id="rId17"/>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hyperlink" Target="http://pubmed.gov/"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hyperlink" Target="http://www.ncbi.nlm.nih.gov/pubmedhealth"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cebm.net/" TargetMode="External"/><Relationship Id="rId2" Type="http://schemas.openxmlformats.org/officeDocument/2006/relationships/notesSlide" Target="../notesSlides/notesSlide20.xml"/><Relationship Id="rId1" Type="http://schemas.openxmlformats.org/officeDocument/2006/relationships/slideLayout" Target="../slideLayouts/slideLayout9.xml"/><Relationship Id="rId5" Type="http://schemas.openxmlformats.org/officeDocument/2006/relationships/hyperlink" Target="http://www.nettingtheevidence.org.uk/" TargetMode="External"/><Relationship Id="rId4" Type="http://schemas.openxmlformats.org/officeDocument/2006/relationships/hyperlink" Target="http://www.cche.ne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ncbi.nlm.nih.gov/pubmedhealth/researchers/" TargetMode="External"/><Relationship Id="rId2" Type="http://schemas.openxmlformats.org/officeDocument/2006/relationships/notesSlide" Target="../notesSlides/notesSlide21.xml"/><Relationship Id="rId1" Type="http://schemas.openxmlformats.org/officeDocument/2006/relationships/slideLayout" Target="../slideLayouts/slideLayout9.xml"/><Relationship Id="rId4" Type="http://schemas.openxmlformats.org/officeDocument/2006/relationships/hyperlink" Target="http://www.ncbi.nlm.nih.gov/pubmed"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www.cebm.ne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www.nettingtheevidence.org.uk/" TargetMode="External"/><Relationship Id="rId4" Type="http://schemas.openxmlformats.org/officeDocument/2006/relationships/hyperlink" Target="http://www.cche.net/"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2797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dirty="0"/>
              <a:t>Studies</a:t>
            </a:r>
          </a:p>
        </p:txBody>
      </p:sp>
      <p:sp>
        <p:nvSpPr>
          <p:cNvPr id="35843" name="Rectangle 3"/>
          <p:cNvSpPr>
            <a:spLocks noGrp="1" noChangeArrowheads="1"/>
          </p:cNvSpPr>
          <p:nvPr>
            <p:ph sz="quarter" idx="14"/>
          </p:nvPr>
        </p:nvSpPr>
        <p:spPr>
          <a:xfrm>
            <a:off x="457200" y="1600199"/>
            <a:ext cx="8229600" cy="4836695"/>
          </a:xfrm>
        </p:spPr>
        <p:txBody>
          <a:bodyPr/>
          <a:lstStyle/>
          <a:p>
            <a:r>
              <a:rPr lang="en-US" altLang="en-US" sz="3000" dirty="0"/>
              <a:t>Accessed (usually) in literature databases such as Medline</a:t>
            </a:r>
          </a:p>
          <a:p>
            <a:pPr lvl="1"/>
            <a:r>
              <a:rPr lang="en-US" altLang="en-US" sz="2600" dirty="0"/>
              <a:t>Most common and freely available system for accessing medical literature is PubMed, available at </a:t>
            </a:r>
            <a:r>
              <a:rPr lang="en-US" altLang="en-US" sz="2600" dirty="0">
                <a:hlinkClick r:id="rId4" tooltip="Link to PubMed on the US National Library of Medicine National Institutes of Health website"/>
              </a:rPr>
              <a:t>http://pubmed.gov</a:t>
            </a:r>
            <a:endParaRPr lang="en-US" altLang="en-US" sz="2600" dirty="0"/>
          </a:p>
          <a:p>
            <a:r>
              <a:rPr lang="en-US" altLang="en-US" sz="3000" dirty="0"/>
              <a:t>Retrieved from journals</a:t>
            </a:r>
          </a:p>
          <a:p>
            <a:pPr lvl="1"/>
            <a:r>
              <a:rPr lang="en-US" altLang="en-US" sz="2600" dirty="0"/>
              <a:t>Many now available electronically</a:t>
            </a:r>
          </a:p>
          <a:p>
            <a:r>
              <a:rPr lang="en-US" altLang="en-US" sz="3000" dirty="0"/>
              <a:t>Application of critical appraisal and formulas</a:t>
            </a:r>
          </a:p>
          <a:p>
            <a:pPr lvl="1"/>
            <a:r>
              <a:rPr lang="en-US" altLang="en-US" sz="2600" dirty="0"/>
              <a:t>For example, relative risk, number needed to treat, sensitivity, odds ratio</a:t>
            </a:r>
          </a:p>
        </p:txBody>
      </p:sp>
      <p:sp>
        <p:nvSpPr>
          <p:cNvPr id="2" name="Slide Number Placeholder 1"/>
          <p:cNvSpPr>
            <a:spLocks noGrp="1"/>
          </p:cNvSpPr>
          <p:nvPr>
            <p:ph type="sldNum" sz="quarter" idx="4"/>
          </p:nvPr>
        </p:nvSpPr>
        <p:spPr/>
        <p:txBody>
          <a:bodyPr/>
          <a:lstStyle/>
          <a:p>
            <a:fld id="{8EC1E0A6-19AE-437A-8BE0-3778DD44B763}" type="slidenum">
              <a:rPr lang="en-US" altLang="en-US" smtClean="0"/>
              <a:pPr/>
              <a:t>10</a:t>
            </a:fld>
            <a:endParaRPr lang="en-US" altLang="en-US"/>
          </a:p>
        </p:txBody>
      </p:sp>
    </p:spTree>
    <p:custDataLst>
      <p:tags r:id="rId1"/>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a:t>Syntheses</a:t>
            </a:r>
          </a:p>
        </p:txBody>
      </p:sp>
      <p:sp>
        <p:nvSpPr>
          <p:cNvPr id="10243" name="Rectangle 3"/>
          <p:cNvSpPr>
            <a:spLocks noGrp="1" noChangeArrowheads="1"/>
          </p:cNvSpPr>
          <p:nvPr>
            <p:ph sz="quarter" idx="14"/>
          </p:nvPr>
        </p:nvSpPr>
        <p:spPr>
          <a:xfrm>
            <a:off x="457200" y="1600200"/>
            <a:ext cx="8229600" cy="4812632"/>
          </a:xfrm>
        </p:spPr>
        <p:txBody>
          <a:bodyPr/>
          <a:lstStyle/>
          <a:p>
            <a:r>
              <a:rPr lang="en-US" sz="3000" dirty="0"/>
              <a:t>Systematic reviews</a:t>
            </a:r>
          </a:p>
          <a:p>
            <a:pPr lvl="1"/>
            <a:r>
              <a:rPr lang="en-US" sz="2600" dirty="0"/>
              <a:t>Exhaustive, systematic review of data on a topic</a:t>
            </a:r>
          </a:p>
          <a:p>
            <a:pPr lvl="2"/>
            <a:r>
              <a:rPr lang="en-US" sz="2200" dirty="0"/>
              <a:t>Not a simple literature review or overview of papers one knows about</a:t>
            </a:r>
          </a:p>
          <a:p>
            <a:pPr lvl="1"/>
            <a:r>
              <a:rPr lang="en-US" sz="2600" dirty="0"/>
              <a:t>Application, where appropriate, of meta-analysis, the combination of results from multiple studies in a single analysis</a:t>
            </a:r>
          </a:p>
          <a:p>
            <a:pPr lvl="2"/>
            <a:r>
              <a:rPr lang="en-US" sz="2200" dirty="0"/>
              <a:t>Studies must be appropriately similar, and there are methodological means to assess that</a:t>
            </a:r>
          </a:p>
          <a:p>
            <a:pPr lvl="1"/>
            <a:r>
              <a:rPr lang="en-US" sz="2600" dirty="0"/>
              <a:t>Available in PubMed or in specialized </a:t>
            </a:r>
            <a:r>
              <a:rPr lang="en-US" sz="2600" dirty="0" err="1"/>
              <a:t>Pubmed</a:t>
            </a:r>
            <a:r>
              <a:rPr lang="en-US" sz="2600" dirty="0"/>
              <a:t> Health </a:t>
            </a:r>
            <a:r>
              <a:rPr lang="en-US" sz="2600" dirty="0">
                <a:hlinkClick r:id="rId4" tooltip="Link to Pubmed Health homepage"/>
              </a:rPr>
              <a:t>http://www.ncbi.nlm.nih.gov/pubmedhealth</a:t>
            </a:r>
            <a:endParaRPr lang="en-US" sz="2600" dirty="0"/>
          </a:p>
        </p:txBody>
      </p:sp>
      <p:sp>
        <p:nvSpPr>
          <p:cNvPr id="2" name="Slide Number Placeholder 1"/>
          <p:cNvSpPr>
            <a:spLocks noGrp="1"/>
          </p:cNvSpPr>
          <p:nvPr>
            <p:ph type="sldNum" sz="quarter" idx="4"/>
          </p:nvPr>
        </p:nvSpPr>
        <p:spPr/>
        <p:txBody>
          <a:bodyPr/>
          <a:lstStyle/>
          <a:p>
            <a:fld id="{8EC1E0A6-19AE-437A-8BE0-3778DD44B763}" type="slidenum">
              <a:rPr lang="en-US" altLang="en-US" smtClean="0"/>
              <a:pPr/>
              <a:t>11</a:t>
            </a:fld>
            <a:endParaRPr lang="en-US" altLang="en-US"/>
          </a:p>
        </p:txBody>
      </p:sp>
    </p:spTree>
    <p:custDataLst>
      <p:tags r:id="rId1"/>
    </p:custData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t>Synopses and Systems</a:t>
            </a:r>
          </a:p>
        </p:txBody>
      </p:sp>
      <p:sp>
        <p:nvSpPr>
          <p:cNvPr id="39939" name="Rectangle 3"/>
          <p:cNvSpPr>
            <a:spLocks noGrp="1" noChangeArrowheads="1"/>
          </p:cNvSpPr>
          <p:nvPr>
            <p:ph sz="quarter" idx="14"/>
          </p:nvPr>
        </p:nvSpPr>
        <p:spPr/>
        <p:txBody>
          <a:bodyPr/>
          <a:lstStyle/>
          <a:p>
            <a:r>
              <a:rPr lang="en-US" altLang="en-US" sz="3000" dirty="0"/>
              <a:t>Synopses—Highly summarized information appropriate for clinical setting, such as</a:t>
            </a:r>
          </a:p>
          <a:p>
            <a:pPr lvl="1"/>
            <a:r>
              <a:rPr lang="en-US" altLang="en-US" sz="2600" dirty="0"/>
              <a:t>Critically appraised topics (CATs)</a:t>
            </a:r>
          </a:p>
          <a:p>
            <a:pPr lvl="1"/>
            <a:r>
              <a:rPr lang="en-US" altLang="en-US" sz="2600" dirty="0"/>
              <a:t>Clinical Evidence, </a:t>
            </a:r>
            <a:r>
              <a:rPr lang="en-US" altLang="en-US" sz="2600" dirty="0" err="1"/>
              <a:t>InfoPOEMS</a:t>
            </a:r>
            <a:r>
              <a:rPr lang="en-US" altLang="en-US" sz="2600" dirty="0"/>
              <a:t>, PIER</a:t>
            </a:r>
          </a:p>
          <a:p>
            <a:pPr lvl="1"/>
            <a:r>
              <a:rPr lang="en-US" altLang="en-US" sz="2600" dirty="0"/>
              <a:t>Clinical practice guidelines</a:t>
            </a:r>
          </a:p>
          <a:p>
            <a:r>
              <a:rPr lang="en-US" altLang="en-US" sz="3000" dirty="0"/>
              <a:t>Systems—Decision support within electronic health record systems</a:t>
            </a:r>
          </a:p>
          <a:p>
            <a:pPr lvl="1"/>
            <a:r>
              <a:rPr lang="en-US" altLang="en-US" sz="2600" dirty="0"/>
              <a:t>Best way to provide evidence to clinicians at point of clinical decision making</a:t>
            </a:r>
          </a:p>
        </p:txBody>
      </p:sp>
      <p:sp>
        <p:nvSpPr>
          <p:cNvPr id="2" name="Slide Number Placeholder 1"/>
          <p:cNvSpPr>
            <a:spLocks noGrp="1"/>
          </p:cNvSpPr>
          <p:nvPr>
            <p:ph type="sldNum" sz="quarter" idx="4"/>
          </p:nvPr>
        </p:nvSpPr>
        <p:spPr/>
        <p:txBody>
          <a:bodyPr/>
          <a:lstStyle/>
          <a:p>
            <a:fld id="{8EC1E0A6-19AE-437A-8BE0-3778DD44B763}" type="slidenum">
              <a:rPr lang="en-US" altLang="en-US" smtClean="0"/>
              <a:pPr/>
              <a:t>12</a:t>
            </a:fld>
            <a:endParaRPr lang="en-US" altLang="en-US"/>
          </a:p>
        </p:txBody>
      </p:sp>
    </p:spTree>
    <p:custDataLst>
      <p:tags r:id="rId1"/>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11480" y="274638"/>
            <a:ext cx="8321040" cy="1143000"/>
          </a:xfrm>
        </p:spPr>
        <p:txBody>
          <a:bodyPr/>
          <a:lstStyle/>
          <a:p>
            <a:r>
              <a:rPr lang="en-US" dirty="0"/>
              <a:t>Overview of the Application of EBM</a:t>
            </a:r>
          </a:p>
        </p:txBody>
      </p:sp>
      <p:sp>
        <p:nvSpPr>
          <p:cNvPr id="41987" name="Rectangle 3"/>
          <p:cNvSpPr>
            <a:spLocks noGrp="1" noChangeArrowheads="1"/>
          </p:cNvSpPr>
          <p:nvPr>
            <p:ph sz="quarter" idx="14"/>
          </p:nvPr>
        </p:nvSpPr>
        <p:spPr/>
        <p:txBody>
          <a:bodyPr/>
          <a:lstStyle/>
          <a:p>
            <a:r>
              <a:rPr lang="en-US" altLang="en-US" dirty="0"/>
              <a:t>Steps include</a:t>
            </a:r>
          </a:p>
          <a:p>
            <a:pPr lvl="1"/>
            <a:r>
              <a:rPr lang="en-US" altLang="en-US" dirty="0"/>
              <a:t>Phrasing a clinical question that is pertinent and answerable</a:t>
            </a:r>
          </a:p>
          <a:p>
            <a:pPr lvl="1"/>
            <a:r>
              <a:rPr lang="en-US" altLang="en-US" dirty="0"/>
              <a:t>Identifying evidence to address the question</a:t>
            </a:r>
          </a:p>
          <a:p>
            <a:pPr lvl="1"/>
            <a:r>
              <a:rPr lang="en-US" altLang="en-US" dirty="0"/>
              <a:t>Critically appraising the evidence to determine whether it applies to the patient</a:t>
            </a:r>
          </a:p>
        </p:txBody>
      </p:sp>
      <p:sp>
        <p:nvSpPr>
          <p:cNvPr id="2" name="Slide Number Placeholder 1"/>
          <p:cNvSpPr>
            <a:spLocks noGrp="1"/>
          </p:cNvSpPr>
          <p:nvPr>
            <p:ph type="sldNum" sz="quarter" idx="4"/>
          </p:nvPr>
        </p:nvSpPr>
        <p:spPr/>
        <p:txBody>
          <a:bodyPr/>
          <a:lstStyle/>
          <a:p>
            <a:fld id="{8EC1E0A6-19AE-437A-8BE0-3778DD44B763}" type="slidenum">
              <a:rPr lang="en-US" altLang="en-US" smtClean="0"/>
              <a:pPr/>
              <a:t>13</a:t>
            </a:fld>
            <a:endParaRPr lang="en-US" altLang="en-US"/>
          </a:p>
        </p:txBody>
      </p:sp>
    </p:spTree>
    <p:custDataLst>
      <p:tags r:id="rId1"/>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Phrasing the Clinical Question</a:t>
            </a:r>
            <a:endParaRPr lang="en-US" altLang="en-US" dirty="0"/>
          </a:p>
        </p:txBody>
      </p:sp>
      <p:sp>
        <p:nvSpPr>
          <p:cNvPr id="44035" name="Rectangle 3"/>
          <p:cNvSpPr>
            <a:spLocks noGrp="1" noChangeArrowheads="1"/>
          </p:cNvSpPr>
          <p:nvPr>
            <p:ph sz="quarter" idx="14"/>
          </p:nvPr>
        </p:nvSpPr>
        <p:spPr/>
        <p:txBody>
          <a:bodyPr/>
          <a:lstStyle/>
          <a:p>
            <a:r>
              <a:rPr lang="en-US" altLang="en-US" dirty="0"/>
              <a:t>Background vs. foreground questions</a:t>
            </a:r>
          </a:p>
          <a:p>
            <a:pPr lvl="1"/>
            <a:r>
              <a:rPr lang="en-US" altLang="en-US" dirty="0"/>
              <a:t>Background questions ask for general knowledge about a disorder</a:t>
            </a:r>
          </a:p>
          <a:p>
            <a:pPr lvl="2"/>
            <a:r>
              <a:rPr lang="en-US" altLang="en-US" dirty="0"/>
              <a:t>Usually answered with textbooks and classical review articles</a:t>
            </a:r>
          </a:p>
          <a:p>
            <a:pPr lvl="1"/>
            <a:r>
              <a:rPr lang="en-US" altLang="en-US" dirty="0"/>
              <a:t>Foreground questions ask for knowledge about managing patients with a disorder</a:t>
            </a:r>
          </a:p>
          <a:p>
            <a:pPr lvl="2"/>
            <a:r>
              <a:rPr lang="en-US" altLang="en-US" dirty="0"/>
              <a:t>Usually answered using EBM techniques</a:t>
            </a:r>
          </a:p>
        </p:txBody>
      </p:sp>
      <p:sp>
        <p:nvSpPr>
          <p:cNvPr id="2" name="Slide Number Placeholder 1"/>
          <p:cNvSpPr>
            <a:spLocks noGrp="1"/>
          </p:cNvSpPr>
          <p:nvPr>
            <p:ph type="sldNum" sz="quarter" idx="4"/>
          </p:nvPr>
        </p:nvSpPr>
        <p:spPr/>
        <p:txBody>
          <a:bodyPr/>
          <a:lstStyle/>
          <a:p>
            <a:fld id="{8EC1E0A6-19AE-437A-8BE0-3778DD44B763}" type="slidenum">
              <a:rPr lang="en-US" altLang="en-US" smtClean="0"/>
              <a:pPr/>
              <a:t>14</a:t>
            </a:fld>
            <a:endParaRPr lang="en-US" altLang="en-US"/>
          </a:p>
        </p:txBody>
      </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a:t>Background Questions</a:t>
            </a:r>
          </a:p>
        </p:txBody>
      </p:sp>
      <p:sp>
        <p:nvSpPr>
          <p:cNvPr id="46083" name="Rectangle 3"/>
          <p:cNvSpPr>
            <a:spLocks noGrp="1" noChangeArrowheads="1"/>
          </p:cNvSpPr>
          <p:nvPr>
            <p:ph sz="quarter" idx="14"/>
          </p:nvPr>
        </p:nvSpPr>
        <p:spPr>
          <a:xfrm>
            <a:off x="457200" y="1600199"/>
            <a:ext cx="8229600" cy="4944979"/>
          </a:xfrm>
        </p:spPr>
        <p:txBody>
          <a:bodyPr/>
          <a:lstStyle/>
          <a:p>
            <a:r>
              <a:rPr lang="en-US" altLang="en-US" sz="3000" dirty="0"/>
              <a:t>General information not specific to a given patient</a:t>
            </a:r>
          </a:p>
          <a:p>
            <a:r>
              <a:rPr lang="en-US" altLang="en-US" sz="3000" dirty="0"/>
              <a:t>Examples</a:t>
            </a:r>
          </a:p>
          <a:p>
            <a:pPr lvl="1"/>
            <a:r>
              <a:rPr lang="en-US" altLang="en-US" sz="2600" dirty="0"/>
              <a:t>What causes pneumonia?</a:t>
            </a:r>
          </a:p>
          <a:p>
            <a:pPr lvl="1"/>
            <a:r>
              <a:rPr lang="en-US" altLang="en-US" sz="2600" dirty="0"/>
              <a:t>When do complications of type I diabetes usually occur?</a:t>
            </a:r>
          </a:p>
          <a:p>
            <a:r>
              <a:rPr lang="en-US" altLang="en-US" sz="3000" dirty="0"/>
              <a:t>Distinction from foreground questions can be blurry</a:t>
            </a:r>
          </a:p>
          <a:p>
            <a:pPr lvl="1"/>
            <a:r>
              <a:rPr lang="en-US" altLang="en-US" sz="2600" dirty="0"/>
              <a:t>New etiologies of disease</a:t>
            </a:r>
          </a:p>
          <a:p>
            <a:pPr lvl="1"/>
            <a:r>
              <a:rPr lang="en-US" altLang="en-US" sz="2600" dirty="0"/>
              <a:t>Level of training (e.g., specialist vs. student)</a:t>
            </a:r>
          </a:p>
        </p:txBody>
      </p:sp>
      <p:sp>
        <p:nvSpPr>
          <p:cNvPr id="2" name="Slide Number Placeholder 1"/>
          <p:cNvSpPr>
            <a:spLocks noGrp="1"/>
          </p:cNvSpPr>
          <p:nvPr>
            <p:ph type="sldNum" sz="quarter" idx="4"/>
          </p:nvPr>
        </p:nvSpPr>
        <p:spPr/>
        <p:txBody>
          <a:bodyPr/>
          <a:lstStyle/>
          <a:p>
            <a:fld id="{8EC1E0A6-19AE-437A-8BE0-3778DD44B763}" type="slidenum">
              <a:rPr lang="en-US" altLang="en-US" smtClean="0"/>
              <a:pPr/>
              <a:t>15</a:t>
            </a:fld>
            <a:endParaRPr lang="en-US" altLang="en-US"/>
          </a:p>
        </p:txBody>
      </p:sp>
    </p:spTree>
    <p:custDataLst>
      <p:tags r:id="rId1"/>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dirty="0"/>
              <a:t>Foreground Questions</a:t>
            </a:r>
          </a:p>
        </p:txBody>
      </p:sp>
      <p:sp>
        <p:nvSpPr>
          <p:cNvPr id="48131" name="Rectangle 3"/>
          <p:cNvSpPr>
            <a:spLocks noGrp="1" noChangeArrowheads="1"/>
          </p:cNvSpPr>
          <p:nvPr>
            <p:ph sz="quarter" idx="14"/>
          </p:nvPr>
        </p:nvSpPr>
        <p:spPr>
          <a:xfrm>
            <a:off x="457200" y="1600199"/>
            <a:ext cx="8229600" cy="4836695"/>
          </a:xfrm>
        </p:spPr>
        <p:txBody>
          <a:bodyPr/>
          <a:lstStyle/>
          <a:p>
            <a:r>
              <a:rPr lang="en-US" altLang="en-US" sz="3000" dirty="0"/>
              <a:t>Have three or four essential components (PICO)</a:t>
            </a:r>
          </a:p>
          <a:p>
            <a:pPr lvl="1"/>
            <a:r>
              <a:rPr lang="en-US" altLang="en-US" sz="2600" dirty="0"/>
              <a:t>Patient and/or problem</a:t>
            </a:r>
          </a:p>
          <a:p>
            <a:pPr lvl="1"/>
            <a:r>
              <a:rPr lang="en-US" altLang="en-US" sz="2600" dirty="0"/>
              <a:t>Intervention</a:t>
            </a:r>
          </a:p>
          <a:p>
            <a:pPr lvl="1"/>
            <a:r>
              <a:rPr lang="en-US" altLang="en-US" sz="2600" dirty="0"/>
              <a:t>Comparison intervention (if appropriate)</a:t>
            </a:r>
          </a:p>
          <a:p>
            <a:pPr lvl="1"/>
            <a:r>
              <a:rPr lang="en-US" altLang="en-US" sz="2600" dirty="0"/>
              <a:t>Outcomes</a:t>
            </a:r>
          </a:p>
          <a:p>
            <a:r>
              <a:rPr lang="en-US" altLang="en-US" sz="3000" dirty="0"/>
              <a:t>Example</a:t>
            </a:r>
          </a:p>
          <a:p>
            <a:pPr lvl="1"/>
            <a:r>
              <a:rPr lang="en-US" altLang="en-US" sz="2600" dirty="0"/>
              <a:t>In an elderly patient with congestive heart failure, are beta blockers helpful in reducing morbidity and mortality without excess side effects?</a:t>
            </a:r>
          </a:p>
        </p:txBody>
      </p:sp>
      <p:sp>
        <p:nvSpPr>
          <p:cNvPr id="2" name="Slide Number Placeholder 1"/>
          <p:cNvSpPr>
            <a:spLocks noGrp="1"/>
          </p:cNvSpPr>
          <p:nvPr>
            <p:ph type="sldNum" sz="quarter" idx="4"/>
          </p:nvPr>
        </p:nvSpPr>
        <p:spPr/>
        <p:txBody>
          <a:bodyPr/>
          <a:lstStyle/>
          <a:p>
            <a:fld id="{8EC1E0A6-19AE-437A-8BE0-3778DD44B763}" type="slidenum">
              <a:rPr lang="en-US" altLang="en-US" smtClean="0"/>
              <a:pPr/>
              <a:t>16</a:t>
            </a:fld>
            <a:endParaRPr lang="en-US" altLang="en-US"/>
          </a:p>
        </p:txBody>
      </p:sp>
    </p:spTree>
    <p:custDataLst>
      <p:tags r:id="rId1"/>
    </p:custData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dirty="0"/>
              <a:t>Four Categories of Foreground Questions</a:t>
            </a:r>
          </a:p>
        </p:txBody>
      </p:sp>
      <p:sp>
        <p:nvSpPr>
          <p:cNvPr id="50179" name="Rectangle 3"/>
          <p:cNvSpPr>
            <a:spLocks noGrp="1" noChangeArrowheads="1"/>
          </p:cNvSpPr>
          <p:nvPr>
            <p:ph sz="quarter" idx="14"/>
          </p:nvPr>
        </p:nvSpPr>
        <p:spPr/>
        <p:txBody>
          <a:bodyPr/>
          <a:lstStyle/>
          <a:p>
            <a:r>
              <a:rPr lang="en-US" altLang="en-US"/>
              <a:t>Intervention (or therapy)—Benefit of treatment or prevention</a:t>
            </a:r>
          </a:p>
          <a:p>
            <a:r>
              <a:rPr lang="en-US" altLang="en-US"/>
              <a:t>Diagnosis—Test diagnosing disease</a:t>
            </a:r>
          </a:p>
          <a:p>
            <a:r>
              <a:rPr lang="en-US" altLang="en-US"/>
              <a:t>Harm—Etiology or cause of disease</a:t>
            </a:r>
          </a:p>
          <a:p>
            <a:r>
              <a:rPr lang="en-US" altLang="en-US"/>
              <a:t>Prognosis—Outcome of disease course</a:t>
            </a:r>
          </a:p>
        </p:txBody>
      </p:sp>
      <p:sp>
        <p:nvSpPr>
          <p:cNvPr id="2" name="Slide Number Placeholder 1"/>
          <p:cNvSpPr>
            <a:spLocks noGrp="1"/>
          </p:cNvSpPr>
          <p:nvPr>
            <p:ph type="sldNum" sz="quarter" idx="4"/>
          </p:nvPr>
        </p:nvSpPr>
        <p:spPr/>
        <p:txBody>
          <a:bodyPr/>
          <a:lstStyle/>
          <a:p>
            <a:fld id="{8EC1E0A6-19AE-437A-8BE0-3778DD44B763}" type="slidenum">
              <a:rPr lang="en-US" altLang="en-US" smtClean="0"/>
              <a:pPr/>
              <a:t>17</a:t>
            </a:fld>
            <a:endParaRPr lang="en-US" altLang="en-US"/>
          </a:p>
        </p:txBody>
      </p:sp>
    </p:spTree>
    <p:custDataLst>
      <p:tags r:id="rId1"/>
    </p:custData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a:t>Questions to Ask about the Results from Any Study</a:t>
            </a:r>
          </a:p>
        </p:txBody>
      </p:sp>
      <p:sp>
        <p:nvSpPr>
          <p:cNvPr id="52227" name="Rectangle 3"/>
          <p:cNvSpPr>
            <a:spLocks noGrp="1" noChangeArrowheads="1"/>
          </p:cNvSpPr>
          <p:nvPr>
            <p:ph sz="quarter" idx="14"/>
          </p:nvPr>
        </p:nvSpPr>
        <p:spPr/>
        <p:txBody>
          <a:bodyPr/>
          <a:lstStyle/>
          <a:p>
            <a:r>
              <a:rPr lang="en-US" altLang="en-US" dirty="0"/>
              <a:t>Are the results valid?</a:t>
            </a:r>
          </a:p>
          <a:p>
            <a:r>
              <a:rPr lang="en-US" altLang="en-US" dirty="0"/>
              <a:t>Are the results important?</a:t>
            </a:r>
          </a:p>
          <a:p>
            <a:r>
              <a:rPr lang="en-US" altLang="en-US" dirty="0"/>
              <a:t>Can the results be applied to patient care?</a:t>
            </a:r>
          </a:p>
          <a:p>
            <a:pPr marL="0" indent="0">
              <a:buNone/>
            </a:pPr>
            <a:r>
              <a:rPr lang="en-US" altLang="en-US" dirty="0"/>
              <a:t>Specific sub-questions depend on type of question and study</a:t>
            </a:r>
          </a:p>
        </p:txBody>
      </p:sp>
      <p:sp>
        <p:nvSpPr>
          <p:cNvPr id="2" name="Slide Number Placeholder 1"/>
          <p:cNvSpPr>
            <a:spLocks noGrp="1"/>
          </p:cNvSpPr>
          <p:nvPr>
            <p:ph type="sldNum" sz="quarter" idx="4"/>
          </p:nvPr>
        </p:nvSpPr>
        <p:spPr/>
        <p:txBody>
          <a:bodyPr/>
          <a:lstStyle/>
          <a:p>
            <a:fld id="{8EC1E0A6-19AE-437A-8BE0-3778DD44B763}" type="slidenum">
              <a:rPr lang="en-US" altLang="en-US" smtClean="0"/>
              <a:pPr/>
              <a:t>18</a:t>
            </a:fld>
            <a:endParaRPr lang="en-US" altLang="en-US"/>
          </a:p>
        </p:txBody>
      </p:sp>
    </p:spTree>
    <p:custDataLst>
      <p:tags r:id="rId1"/>
    </p:custData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dirty="0"/>
              <a:t>Evidence-Based Practice</a:t>
            </a:r>
            <a:br>
              <a:rPr lang="en-US" altLang="en-US" dirty="0"/>
            </a:br>
            <a:r>
              <a:rPr lang="en-US" altLang="en-US" dirty="0"/>
              <a:t>Summary – Lecture b</a:t>
            </a:r>
          </a:p>
        </p:txBody>
      </p:sp>
      <p:sp>
        <p:nvSpPr>
          <p:cNvPr id="54275" name="Text Placeholder 3"/>
          <p:cNvSpPr>
            <a:spLocks noGrp="1"/>
          </p:cNvSpPr>
          <p:nvPr>
            <p:ph type="body" sz="quarter" idx="11"/>
          </p:nvPr>
        </p:nvSpPr>
        <p:spPr>
          <a:xfrm>
            <a:off x="457200" y="1600199"/>
            <a:ext cx="8229600" cy="5101389"/>
          </a:xfrm>
        </p:spPr>
        <p:txBody>
          <a:bodyPr/>
          <a:lstStyle/>
          <a:p>
            <a:r>
              <a:rPr lang="en-US" altLang="en-US" sz="2800" dirty="0"/>
              <a:t>There are many easily accessible resources for EBM</a:t>
            </a:r>
          </a:p>
          <a:p>
            <a:r>
              <a:rPr lang="en-US" altLang="en-US" sz="2800" dirty="0"/>
              <a:t>Approach has changed over the years</a:t>
            </a:r>
          </a:p>
          <a:p>
            <a:r>
              <a:rPr lang="en-US" altLang="en-US" sz="2800" dirty="0"/>
              <a:t>Can be best viewed from the 4S model demonstrating the hierarchy of evidence, based on a foundation of studies, brought together where possible by syntheses, summarized in synopses, and implemented in systems that make it actionable</a:t>
            </a:r>
          </a:p>
          <a:p>
            <a:r>
              <a:rPr lang="en-US" altLang="en-US" sz="2800" dirty="0"/>
              <a:t>When seeking evidence, it is critical to appropriately phrase the clinical question</a:t>
            </a:r>
          </a:p>
        </p:txBody>
      </p:sp>
      <p:sp>
        <p:nvSpPr>
          <p:cNvPr id="2" name="Slide Number Placeholder 1"/>
          <p:cNvSpPr>
            <a:spLocks noGrp="1"/>
          </p:cNvSpPr>
          <p:nvPr>
            <p:ph type="sldNum" sz="quarter" idx="4"/>
          </p:nvPr>
        </p:nvSpPr>
        <p:spPr/>
        <p:txBody>
          <a:bodyPr/>
          <a:lstStyle/>
          <a:p>
            <a:fld id="{7C93FC45-106C-45EF-A865-472AC3322BA0}" type="slidenum">
              <a:rPr lang="en-US" altLang="en-US" smtClean="0"/>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a:ea typeface="MS PGothic" panose="020B0600070205080204" pitchFamily="34" charset="-128"/>
              </a:rPr>
              <a:t>The Culture of Health Care</a:t>
            </a:r>
          </a:p>
        </p:txBody>
      </p:sp>
      <p:sp>
        <p:nvSpPr>
          <p:cNvPr id="19459" name="Text Placeholder 2"/>
          <p:cNvSpPr>
            <a:spLocks noGrp="1"/>
          </p:cNvSpPr>
          <p:nvPr>
            <p:ph type="body" sz="half" idx="2"/>
          </p:nvPr>
        </p:nvSpPr>
        <p:spPr/>
        <p:txBody>
          <a:bodyPr/>
          <a:lstStyle/>
          <a:p>
            <a:pPr eaLnBrk="1" hangingPunct="1"/>
            <a:r>
              <a:rPr lang="en-US" altLang="en-US">
                <a:ea typeface="MS PGothic" panose="020B0600070205080204" pitchFamily="34" charset="-128"/>
              </a:rPr>
              <a:t>Evidence-Based Practice</a:t>
            </a:r>
          </a:p>
        </p:txBody>
      </p:sp>
      <p:sp>
        <p:nvSpPr>
          <p:cNvPr id="19460" name="Text Placeholder 3"/>
          <p:cNvSpPr>
            <a:spLocks noGrp="1"/>
          </p:cNvSpPr>
          <p:nvPr>
            <p:ph type="body" sz="quarter" idx="11"/>
          </p:nvPr>
        </p:nvSpPr>
        <p:spPr/>
        <p:txBody>
          <a:bodyPr/>
          <a:lstStyle/>
          <a:p>
            <a:pPr eaLnBrk="1" hangingPunct="1"/>
            <a:r>
              <a:rPr lang="en-US" altLang="en-US">
                <a:ea typeface="MS PGothic" panose="020B0600070205080204" pitchFamily="34" charset="-128"/>
              </a:rPr>
              <a:t>Lecture b</a:t>
            </a:r>
          </a:p>
        </p:txBody>
      </p:sp>
      <p:sp>
        <p:nvSpPr>
          <p:cNvPr id="19461" name="Text Placeholder 4"/>
          <p:cNvSpPr>
            <a:spLocks noGrp="1"/>
          </p:cNvSpPr>
          <p:nvPr>
            <p:ph type="body" sz="quarter" idx="12"/>
          </p:nvPr>
        </p:nvSpPr>
        <p:spPr/>
        <p:txBody>
          <a:bodyPr/>
          <a:lstStyle/>
          <a:p>
            <a:pPr algn="ctr" eaLnBrk="1" hangingPunct="1"/>
            <a:r>
              <a:rPr altLang="en-US" i="1" dirty="0">
                <a:ea typeface="Calibri" panose="020F0502020204030204" pitchFamily="34" charset="0"/>
                <a:cs typeface="Times New Roman" panose="02020603050405020304" pitchFamily="18" charset="0"/>
              </a:rPr>
              <a:t>This material (Comp 2 Unit 5)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altLang="en-US" i="1" dirty="0">
                <a:ea typeface="Calibri" panose="020F0502020204030204" pitchFamily="34" charset="0"/>
                <a:cs typeface="Times New Roman" panose="02020603050405020304" pitchFamily="18" charset="0"/>
              </a:rPr>
              <a:t>This work is licensed under the Creative Commons Attribution-</a:t>
            </a:r>
            <a:r>
              <a:rPr altLang="en-US" i="1" dirty="0" err="1">
                <a:ea typeface="Calibri" panose="020F0502020204030204" pitchFamily="34" charset="0"/>
                <a:cs typeface="Times New Roman" panose="02020603050405020304" pitchFamily="18" charset="0"/>
              </a:rPr>
              <a:t>NonCommercial</a:t>
            </a:r>
            <a:r>
              <a:rPr altLang="en-US" i="1" dirty="0">
                <a:ea typeface="Calibri" panose="020F0502020204030204" pitchFamily="34" charset="0"/>
                <a:cs typeface="Times New Roman" panose="02020603050405020304" pitchFamily="18" charset="0"/>
              </a:rPr>
              <a:t>-</a:t>
            </a:r>
            <a:r>
              <a:rPr altLang="en-US" i="1" dirty="0" err="1">
                <a:ea typeface="Calibri" panose="020F0502020204030204" pitchFamily="34" charset="0"/>
                <a:cs typeface="Times New Roman" panose="02020603050405020304" pitchFamily="18" charset="0"/>
              </a:rPr>
              <a:t>ShareAlike</a:t>
            </a:r>
            <a:r>
              <a:rPr altLang="en-US" i="1" dirty="0">
                <a:ea typeface="Calibri" panose="020F0502020204030204" pitchFamily="34" charset="0"/>
                <a:cs typeface="Times New Roman" panose="02020603050405020304" pitchFamily="18" charset="0"/>
              </a:rPr>
              <a:t> 4.0 International License. To view a copy of this license, visit </a:t>
            </a:r>
            <a:r>
              <a:rPr lang="en-US" altLang="en-US" dirty="0">
                <a:ea typeface="Calibri" pitchFamily="34" charset="0"/>
                <a:cs typeface="Times New Roman" pitchFamily="18" charset="0"/>
                <a:hlinkClick r:id="rId3" tooltip="Link to Creative Commons CC BY NC SA 4.0 International License"/>
              </a:rPr>
              <a:t>http://creativecommons.org/licenses/by-nc-sa/4.0/</a:t>
            </a:r>
            <a:r>
              <a:rPr lang="en-US" altLang="en-US" dirty="0">
                <a:ea typeface="Calibri" pitchFamily="34" charset="0"/>
                <a:cs typeface="Times New Roman" pitchFamily="18"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a:t>Evidence-Based Practice</a:t>
            </a:r>
            <a:br>
              <a:rPr lang="en-US" altLang="en-US"/>
            </a:br>
            <a:r>
              <a:rPr lang="en-US" altLang="en-US"/>
              <a:t>References – Lecture b</a:t>
            </a:r>
          </a:p>
        </p:txBody>
      </p:sp>
      <p:sp>
        <p:nvSpPr>
          <p:cNvPr id="56323" name="Text Placeholder 5"/>
          <p:cNvSpPr>
            <a:spLocks noGrp="1"/>
          </p:cNvSpPr>
          <p:nvPr>
            <p:ph type="body" sz="quarter" idx="16"/>
          </p:nvPr>
        </p:nvSpPr>
        <p:spPr>
          <a:xfrm>
            <a:off x="457200" y="1600199"/>
            <a:ext cx="8229600" cy="4872789"/>
          </a:xfrm>
        </p:spPr>
        <p:txBody>
          <a:bodyPr/>
          <a:lstStyle/>
          <a:p>
            <a:r>
              <a:rPr lang="en-US" altLang="en-US" dirty="0"/>
              <a:t>References</a:t>
            </a:r>
          </a:p>
          <a:p>
            <a:r>
              <a:rPr lang="en-US" altLang="en-US" sz="1400" b="0" i="1" dirty="0"/>
              <a:t>Centre for Evidence-Based Medicine. </a:t>
            </a:r>
            <a:r>
              <a:rPr lang="en-US" altLang="en-US" sz="1400" b="0" dirty="0"/>
              <a:t>(</a:t>
            </a:r>
            <a:r>
              <a:rPr lang="en-US" altLang="en-US" sz="1400" b="0" dirty="0" err="1"/>
              <a:t>n.d.</a:t>
            </a:r>
            <a:r>
              <a:rPr lang="en-US" altLang="en-US" sz="1400" b="0" dirty="0"/>
              <a:t>). Retrieved from </a:t>
            </a:r>
            <a:r>
              <a:rPr lang="en-US" altLang="en-US" sz="1400" b="0" dirty="0">
                <a:hlinkClick r:id="rId3" tooltip="Link to Centre for Evidence Based Medicine homepage"/>
              </a:rPr>
              <a:t>http://www.cebm.net</a:t>
            </a:r>
            <a:endParaRPr lang="en-US" altLang="en-US" sz="1400" b="0" dirty="0"/>
          </a:p>
          <a:p>
            <a:r>
              <a:rPr lang="en-US" altLang="en-US" sz="1400" b="0" i="1" dirty="0"/>
              <a:t>Centre for Health Evidence. </a:t>
            </a:r>
            <a:r>
              <a:rPr lang="en-US" altLang="en-US" sz="1400" b="0" dirty="0"/>
              <a:t>(</a:t>
            </a:r>
            <a:r>
              <a:rPr lang="en-US" altLang="en-US" sz="1400" b="0" dirty="0" err="1"/>
              <a:t>n.d.</a:t>
            </a:r>
            <a:r>
              <a:rPr lang="en-US" altLang="en-US" sz="1400" b="0" dirty="0"/>
              <a:t>). Retrieved from </a:t>
            </a:r>
            <a:r>
              <a:rPr lang="en-US" altLang="en-US" sz="1400" b="0" dirty="0">
                <a:hlinkClick r:id="rId4" tooltip="Link to Centre for Health Evidence homepage"/>
              </a:rPr>
              <a:t>http://www.cche.net</a:t>
            </a:r>
            <a:endParaRPr lang="en-US" altLang="en-US" sz="1400" b="0" dirty="0"/>
          </a:p>
          <a:p>
            <a:r>
              <a:rPr lang="en-US" altLang="en-US" sz="1400" b="0" dirty="0"/>
              <a:t>Clancy, C., &amp; Eisenberg, J. (1998). Outcomes research: Measuring the end results of health care. </a:t>
            </a:r>
            <a:r>
              <a:rPr lang="en-US" altLang="en-US" sz="1400" b="0" i="1" dirty="0"/>
              <a:t>Science</a:t>
            </a:r>
            <a:r>
              <a:rPr lang="en-US" altLang="en-US" sz="1400" b="0" dirty="0"/>
              <a:t>, 282, 245–246.</a:t>
            </a:r>
          </a:p>
          <a:p>
            <a:r>
              <a:rPr lang="en-US" altLang="en-US" sz="1400" b="0" dirty="0" err="1"/>
              <a:t>DiCenso</a:t>
            </a:r>
            <a:r>
              <a:rPr lang="en-US" altLang="en-US" sz="1400" b="0" dirty="0"/>
              <a:t>, A., Bayley, L., &amp; Haynes, R. (2009). ACP Journal Club. Editorial: Accessing </a:t>
            </a:r>
            <a:r>
              <a:rPr lang="en-US" altLang="en-US" sz="1400" b="0" dirty="0" err="1"/>
              <a:t>preappraised</a:t>
            </a:r>
            <a:r>
              <a:rPr lang="en-US" altLang="en-US" sz="1400" b="0" dirty="0"/>
              <a:t> evidence: Fine-tuning the 5S model into a 6S model. </a:t>
            </a:r>
            <a:r>
              <a:rPr lang="en-US" altLang="en-US" sz="1400" b="0" i="1" dirty="0"/>
              <a:t>Annals of Internal Medicine</a:t>
            </a:r>
            <a:r>
              <a:rPr lang="en-US" altLang="en-US" sz="1400" b="0" dirty="0"/>
              <a:t>, 151(6), JC3-2, JC3-3. </a:t>
            </a:r>
          </a:p>
          <a:p>
            <a:r>
              <a:rPr lang="en-US" altLang="en-US" sz="1400" b="0" dirty="0"/>
              <a:t>Netting the Evidence. (2009, November 11). [Web blog]. Evidence-based medicine. Retrieved from </a:t>
            </a:r>
            <a:r>
              <a:rPr lang="en-US" altLang="en-US" sz="1400" b="0" dirty="0">
                <a:hlinkClick r:id="rId5" tooltip="Link to Netting the Evidence blog"/>
              </a:rPr>
              <a:t>http://www.nettingtheevidence.org.uk</a:t>
            </a:r>
            <a:endParaRPr lang="en-US" altLang="en-US" sz="1400" b="0" dirty="0"/>
          </a:p>
          <a:p>
            <a:r>
              <a:rPr lang="en-US" altLang="en-US" sz="1400" b="0" dirty="0" err="1"/>
              <a:t>Guyatt</a:t>
            </a:r>
            <a:r>
              <a:rPr lang="en-US" altLang="en-US" sz="1400" b="0" dirty="0"/>
              <a:t>, G., et al. (2015). </a:t>
            </a:r>
            <a:r>
              <a:rPr lang="en-US" altLang="en-US" sz="1400" b="0" i="1" dirty="0"/>
              <a:t>Users’ guides to the medical literature: A manual for evidence-based clinical practice</a:t>
            </a:r>
            <a:r>
              <a:rPr lang="en-US" altLang="en-US" sz="1400" b="0" dirty="0"/>
              <a:t>, 3rd ed. American Medical Association </a:t>
            </a:r>
          </a:p>
          <a:p>
            <a:r>
              <a:rPr lang="en-US" altLang="en-US" sz="1400" b="0" dirty="0" err="1"/>
              <a:t>Guyatt</a:t>
            </a:r>
            <a:r>
              <a:rPr lang="en-US" altLang="en-US" sz="1400" b="0" dirty="0"/>
              <a:t>, G., et al. (2015). </a:t>
            </a:r>
            <a:r>
              <a:rPr lang="en-US" altLang="en-US" sz="1400" b="0" i="1" dirty="0"/>
              <a:t>Users' guides to the medical literature: Essentials of evidence-based clinical practice</a:t>
            </a:r>
            <a:r>
              <a:rPr lang="en-US" altLang="en-US" sz="1400" b="0" dirty="0"/>
              <a:t>, 3rd ed. New York: McGraw-Hill.</a:t>
            </a:r>
          </a:p>
          <a:p>
            <a:r>
              <a:rPr lang="en-US" altLang="en-US" sz="1400" b="0" dirty="0"/>
              <a:t>Haynes, R. (1999). Can it work? Does it work? Is it worth it? </a:t>
            </a:r>
            <a:r>
              <a:rPr lang="en-US" altLang="en-US" sz="1400" b="0" i="1" dirty="0"/>
              <a:t>British Medical Journal</a:t>
            </a:r>
            <a:r>
              <a:rPr lang="en-US" altLang="en-US" sz="1400" b="0" dirty="0"/>
              <a:t>, 319, 652–653. </a:t>
            </a:r>
          </a:p>
          <a:p>
            <a:r>
              <a:rPr lang="en-US" altLang="en-US" sz="1400" b="0" dirty="0"/>
              <a:t>Haynes, R. (2001). Of studies, syntheses, synopses, and systems: The "4S" evolution of services for finding current best evidence. </a:t>
            </a:r>
            <a:r>
              <a:rPr lang="en-US" altLang="en-US" sz="1400" b="0" i="1" dirty="0"/>
              <a:t>ACP Journal Club</a:t>
            </a:r>
            <a:r>
              <a:rPr lang="en-US" altLang="en-US" sz="1400" b="0" dirty="0"/>
              <a:t>, 134, A11–A13.</a:t>
            </a:r>
          </a:p>
          <a:p>
            <a:r>
              <a:rPr lang="en-US" altLang="en-US" sz="1400" b="0" dirty="0"/>
              <a:t>Haynes, R. (2006). Of studies, syntheses, synopses, summaries, and systems: The "5S" evolution of information services for evidence-based healthcare decisions. </a:t>
            </a:r>
            <a:r>
              <a:rPr lang="en-US" altLang="en-US" sz="1400" b="0" i="1" dirty="0"/>
              <a:t>Evidence-Based Medicine</a:t>
            </a:r>
            <a:r>
              <a:rPr lang="en-US" altLang="en-US" sz="1400" b="0" dirty="0"/>
              <a:t>, 11, 162–164.</a:t>
            </a:r>
          </a:p>
        </p:txBody>
      </p:sp>
      <p:sp>
        <p:nvSpPr>
          <p:cNvPr id="2" name="Slide Number Placeholder 1"/>
          <p:cNvSpPr>
            <a:spLocks noGrp="1"/>
          </p:cNvSpPr>
          <p:nvPr>
            <p:ph type="sldNum" sz="quarter" idx="4"/>
          </p:nvPr>
        </p:nvSpPr>
        <p:spPr/>
        <p:txBody>
          <a:bodyPr/>
          <a:lstStyle/>
          <a:p>
            <a:fld id="{AE86FA9D-55B8-4BE8-BD88-DEE4B5683738}" type="slidenum">
              <a:rPr lang="en-US" altLang="en-US" smtClean="0"/>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4" name="Title 1"/>
          <p:cNvSpPr>
            <a:spLocks noGrp="1"/>
          </p:cNvSpPr>
          <p:nvPr>
            <p:ph type="title"/>
          </p:nvPr>
        </p:nvSpPr>
        <p:spPr/>
        <p:txBody>
          <a:bodyPr/>
          <a:lstStyle/>
          <a:p>
            <a:r>
              <a:rPr lang="en-US" altLang="en-US"/>
              <a:t>Evidence-Based Practice</a:t>
            </a:r>
            <a:br>
              <a:rPr lang="en-US" altLang="en-US"/>
            </a:br>
            <a:r>
              <a:rPr lang="en-US" altLang="en-US"/>
              <a:t>References – Lecture b Continued</a:t>
            </a:r>
            <a:endParaRPr lang="en-US" altLang="en-US" dirty="0"/>
          </a:p>
        </p:txBody>
      </p:sp>
      <p:sp>
        <p:nvSpPr>
          <p:cNvPr id="58370" name="Text Placeholder 6"/>
          <p:cNvSpPr>
            <a:spLocks noGrp="1"/>
          </p:cNvSpPr>
          <p:nvPr>
            <p:ph type="body" sz="quarter" idx="16"/>
          </p:nvPr>
        </p:nvSpPr>
        <p:spPr>
          <a:xfrm>
            <a:off x="457200" y="1600200"/>
            <a:ext cx="8229600" cy="3332018"/>
          </a:xfrm>
        </p:spPr>
        <p:txBody>
          <a:bodyPr/>
          <a:lstStyle/>
          <a:p>
            <a:r>
              <a:rPr lang="en-US" altLang="en-US" dirty="0"/>
              <a:t>References</a:t>
            </a:r>
          </a:p>
          <a:p>
            <a:r>
              <a:rPr lang="en-US" altLang="en-US" sz="1400" b="0" dirty="0" err="1"/>
              <a:t>Hersch</a:t>
            </a:r>
            <a:r>
              <a:rPr lang="en-US" altLang="en-US" sz="1400" b="0" dirty="0"/>
              <a:t>, W. (2009). </a:t>
            </a:r>
            <a:r>
              <a:rPr lang="en-US" altLang="en-US" sz="1400" b="0" i="1" dirty="0"/>
              <a:t>Information retrieval: A health and biomedical perspective</a:t>
            </a:r>
            <a:r>
              <a:rPr lang="en-US" altLang="en-US" sz="1400" b="0" dirty="0"/>
              <a:t>.  New York: Springer </a:t>
            </a:r>
            <a:r>
              <a:rPr lang="en-US" altLang="en-US" sz="1400" b="0" dirty="0" err="1"/>
              <a:t>Verlag</a:t>
            </a:r>
            <a:r>
              <a:rPr lang="en-US" altLang="en-US" sz="1400" b="0" dirty="0"/>
              <a:t>.</a:t>
            </a:r>
          </a:p>
          <a:p>
            <a:r>
              <a:rPr lang="en-US" altLang="en-US" sz="1400" b="0" dirty="0"/>
              <a:t>Mulrow, C., Cook, D., &amp; Davidoff, F. (1997). Systematic reviews: Critical links in the great chain of evidence. </a:t>
            </a:r>
            <a:r>
              <a:rPr lang="en-US" altLang="en-US" sz="1400" b="0" i="1" dirty="0"/>
              <a:t>Annals of Internal Medicine</a:t>
            </a:r>
            <a:r>
              <a:rPr lang="en-US" altLang="en-US" sz="1400" b="0" dirty="0"/>
              <a:t>, 126, 389–391. </a:t>
            </a:r>
          </a:p>
          <a:p>
            <a:r>
              <a:rPr lang="en-US" altLang="en-US" sz="1400" b="0" dirty="0" err="1"/>
              <a:t>Slawson</a:t>
            </a:r>
            <a:r>
              <a:rPr lang="en-US" altLang="en-US" sz="1400" b="0" dirty="0"/>
              <a:t>, D., &amp; Shaughnessy, A. (2005). Teaching evidence-based medicine: Should we be teaching information management instead? </a:t>
            </a:r>
            <a:r>
              <a:rPr lang="en-US" altLang="en-US" sz="1400" b="0" i="1" dirty="0"/>
              <a:t>Academic Medicine</a:t>
            </a:r>
            <a:r>
              <a:rPr lang="en-US" altLang="en-US" sz="1400" b="0" dirty="0"/>
              <a:t>, 80, 685–689. </a:t>
            </a:r>
          </a:p>
          <a:p>
            <a:r>
              <a:rPr lang="en-US" altLang="en-US" sz="1400" b="0" dirty="0"/>
              <a:t>Straus, S., &amp; </a:t>
            </a:r>
            <a:r>
              <a:rPr lang="en-US" altLang="en-US" sz="1400" b="0" dirty="0" err="1"/>
              <a:t>Glasziou</a:t>
            </a:r>
            <a:r>
              <a:rPr lang="en-US" altLang="en-US" sz="1400" b="0" dirty="0"/>
              <a:t>, P. (2011). </a:t>
            </a:r>
            <a:r>
              <a:rPr lang="en-US" altLang="en-US" sz="1400" b="0" i="1" dirty="0"/>
              <a:t>Evidence-based medicine:  How to practice and teach it</a:t>
            </a:r>
            <a:r>
              <a:rPr lang="en-US" altLang="en-US" sz="1400" b="0" dirty="0"/>
              <a:t>, 4th edition. Edinburgh: Elsevier Churchill Livingstone.</a:t>
            </a:r>
          </a:p>
          <a:p>
            <a:r>
              <a:rPr lang="en-US" altLang="en-US" sz="1400" b="0" dirty="0"/>
              <a:t>U.S. National Library of Medicine. (</a:t>
            </a:r>
            <a:r>
              <a:rPr lang="en-US" altLang="en-US" sz="1400" b="0" dirty="0" err="1"/>
              <a:t>n.d.</a:t>
            </a:r>
            <a:r>
              <a:rPr lang="en-US" altLang="en-US" sz="1400" b="0" dirty="0"/>
              <a:t>). PubMed Health. For Researchers. Retrieved from </a:t>
            </a:r>
            <a:r>
              <a:rPr lang="en-US" altLang="en-US" sz="1400" b="0" dirty="0">
                <a:hlinkClick r:id="rId3" tooltip="Link to website"/>
              </a:rPr>
              <a:t>https://www.ncbi.nlm.nih.gov/pubmedhealth/researchers/</a:t>
            </a:r>
            <a:endParaRPr lang="en-US" altLang="en-US" sz="1400" b="0" dirty="0"/>
          </a:p>
          <a:p>
            <a:r>
              <a:rPr lang="en-US" altLang="en-US" sz="1400" b="0" dirty="0"/>
              <a:t>U.S. National Library of Medicine. (</a:t>
            </a:r>
            <a:r>
              <a:rPr lang="en-US" altLang="en-US" sz="1400" b="0" dirty="0" err="1"/>
              <a:t>n.d.</a:t>
            </a:r>
            <a:r>
              <a:rPr lang="en-US" altLang="en-US" sz="1400" b="0" dirty="0"/>
              <a:t>). PubMed. Retrieved from </a:t>
            </a:r>
            <a:r>
              <a:rPr lang="en-US" altLang="en-US" sz="1400" b="0" dirty="0">
                <a:hlinkClick r:id="rId4" tooltip="Link to Pubmed homepage"/>
              </a:rPr>
              <a:t>http://www.ncbi.nlm.nih.gov/pubmed</a:t>
            </a:r>
            <a:endParaRPr lang="en-US" altLang="en-US" sz="1400" b="0" dirty="0"/>
          </a:p>
          <a:p>
            <a:endParaRPr lang="en-US" altLang="en-US" dirty="0"/>
          </a:p>
        </p:txBody>
      </p:sp>
      <p:sp>
        <p:nvSpPr>
          <p:cNvPr id="2" name="Slide Number Placeholder 1"/>
          <p:cNvSpPr>
            <a:spLocks noGrp="1"/>
          </p:cNvSpPr>
          <p:nvPr>
            <p:ph type="sldNum" sz="quarter" idx="4"/>
          </p:nvPr>
        </p:nvSpPr>
        <p:spPr/>
        <p:txBody>
          <a:bodyPr/>
          <a:lstStyle/>
          <a:p>
            <a:fld id="{AE86FA9D-55B8-4BE8-BD88-DEE4B5683738}" type="slidenum">
              <a:rPr lang="en-US" altLang="en-US" smtClean="0"/>
              <a:pPr/>
              <a:t>21</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365760" y="274637"/>
            <a:ext cx="8412480" cy="1143000"/>
          </a:xfrm>
        </p:spPr>
        <p:txBody>
          <a:bodyPr/>
          <a:lstStyle/>
          <a:p>
            <a:r>
              <a:rPr lang="en-US" altLang="en-US" dirty="0"/>
              <a:t>Evidence-Based Practice</a:t>
            </a:r>
            <a:br>
              <a:rPr lang="en-US" altLang="en-US" dirty="0"/>
            </a:br>
            <a:r>
              <a:rPr lang="en-US" altLang="en-US" dirty="0"/>
              <a:t>References – Lecture b Continued 2</a:t>
            </a:r>
          </a:p>
        </p:txBody>
      </p:sp>
      <p:sp>
        <p:nvSpPr>
          <p:cNvPr id="60419" name="Text Placeholder 2"/>
          <p:cNvSpPr>
            <a:spLocks noGrp="1"/>
          </p:cNvSpPr>
          <p:nvPr>
            <p:ph type="body" sz="quarter" idx="16"/>
          </p:nvPr>
        </p:nvSpPr>
        <p:spPr>
          <a:xfrm>
            <a:off x="457200" y="1600199"/>
            <a:ext cx="8229600" cy="2537847"/>
          </a:xfrm>
        </p:spPr>
        <p:txBody>
          <a:bodyPr/>
          <a:lstStyle/>
          <a:p>
            <a:r>
              <a:rPr lang="en-US" altLang="en-US" dirty="0"/>
              <a:t>Charts, Tables, Figures</a:t>
            </a:r>
          </a:p>
          <a:p>
            <a:pPr lvl="1"/>
            <a:r>
              <a:rPr lang="en-US" altLang="en-US" dirty="0"/>
              <a:t>5.1 Figure:  Adapted from Mulrow, C., Cook, D., &amp; Davidoff, F. (1997). Systematic reviews: Critical links in the great chain of evidence. </a:t>
            </a:r>
            <a:r>
              <a:rPr lang="en-US" altLang="en-US" i="1" dirty="0"/>
              <a:t>Annals of Internal Medicine</a:t>
            </a:r>
            <a:r>
              <a:rPr lang="en-US" altLang="en-US" dirty="0"/>
              <a:t>, 126, 389–391. </a:t>
            </a:r>
          </a:p>
          <a:p>
            <a:pPr lvl="1"/>
            <a:r>
              <a:rPr lang="en-US" altLang="en-US" dirty="0"/>
              <a:t>5.2 Figure: Adapted from Haynes’s “4S” model of the Hierarchy of Evidence: Haynes, R. (2001). Of studies, syntheses, synopses, and systems: The "4S" evolution of services for finding current best evidence. </a:t>
            </a:r>
            <a:r>
              <a:rPr lang="en-US" altLang="en-US" i="1" dirty="0"/>
              <a:t>ACP Journal Club</a:t>
            </a:r>
            <a:r>
              <a:rPr lang="en-US" altLang="en-US" dirty="0"/>
              <a:t>, 134, A11–A13. </a:t>
            </a:r>
          </a:p>
          <a:p>
            <a:pPr lvl="1"/>
            <a:r>
              <a:rPr lang="en-US" altLang="en-US" dirty="0"/>
              <a:t>5.3 Figure: Adapted from Haynes’s “4S” model of the Hierarchy of Evidence with types and sources of evidence: Haynes, R. (2001). Of studies, syntheses, synopses, and systems: The "4S" evolution of services for finding current best evidence. </a:t>
            </a:r>
            <a:r>
              <a:rPr lang="en-US" altLang="en-US" i="1" dirty="0"/>
              <a:t>ACP Journal Club</a:t>
            </a:r>
            <a:r>
              <a:rPr lang="en-US" altLang="en-US" dirty="0"/>
              <a:t>, 134, A11–A13.</a:t>
            </a:r>
          </a:p>
        </p:txBody>
      </p:sp>
      <p:sp>
        <p:nvSpPr>
          <p:cNvPr id="2" name="Slide Number Placeholder 1"/>
          <p:cNvSpPr>
            <a:spLocks noGrp="1"/>
          </p:cNvSpPr>
          <p:nvPr>
            <p:ph type="sldNum" sz="quarter" idx="4"/>
          </p:nvPr>
        </p:nvSpPr>
        <p:spPr/>
        <p:txBody>
          <a:bodyPr/>
          <a:lstStyle/>
          <a:p>
            <a:fld id="{AE86FA9D-55B8-4BE8-BD88-DEE4B5683738}" type="slidenum">
              <a:rPr lang="en-US" altLang="en-US" smtClean="0"/>
              <a:pPr/>
              <a:t>22</a:t>
            </a:fld>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a:t>Evidence-Based Practice</a:t>
            </a:r>
            <a:br>
              <a:rPr lang="en-US" dirty="0"/>
            </a:br>
            <a:r>
              <a:rPr lang="en-US" dirty="0"/>
              <a:t>Lecture b</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23</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a:t>Evidence-Based Practice</a:t>
            </a:r>
            <a:br>
              <a:rPr lang="en-US" altLang="en-US" dirty="0"/>
            </a:br>
            <a:r>
              <a:rPr lang="en-US" altLang="en-US" dirty="0"/>
              <a:t>Learning Objectives</a:t>
            </a:r>
          </a:p>
        </p:txBody>
      </p:sp>
      <p:sp>
        <p:nvSpPr>
          <p:cNvPr id="21507" name="Content Placeholder 2"/>
          <p:cNvSpPr>
            <a:spLocks noGrp="1"/>
          </p:cNvSpPr>
          <p:nvPr>
            <p:ph sz="quarter" idx="14"/>
          </p:nvPr>
        </p:nvSpPr>
        <p:spPr/>
        <p:txBody>
          <a:bodyPr/>
          <a:lstStyle/>
          <a:p>
            <a:r>
              <a:rPr lang="en-US" altLang="en-US" sz="2000" dirty="0"/>
              <a:t>Define the key tenets of evidence-based medicine (EBM) and its role in the culture of health care (Lectures a, b).</a:t>
            </a:r>
          </a:p>
          <a:p>
            <a:r>
              <a:rPr lang="en-US" altLang="en-US" sz="2000" dirty="0"/>
              <a:t>Construct answerable clinical questions and critically appraise evidence answering them (Lecture b).</a:t>
            </a:r>
          </a:p>
          <a:p>
            <a:r>
              <a:rPr lang="en-US" altLang="en-US" sz="2000" dirty="0"/>
              <a:t>Explain how EBM can be applied to intervention studies, including the phrasing of answerable questions, finding evidence to answer them, and applying them to given clinical situations (Lecture c).</a:t>
            </a:r>
          </a:p>
          <a:p>
            <a:r>
              <a:rPr lang="en-US" altLang="en-US" sz="2000" dirty="0"/>
              <a:t>Describe how EBM can be applied to key clinical questions of diagnosis, harm, and prognosis (Lectures d, e).</a:t>
            </a:r>
          </a:p>
          <a:p>
            <a:r>
              <a:rPr lang="en-US" altLang="en-US" sz="2000" dirty="0"/>
              <a:t>Discuss the benefits and limitations to summarizing evidence (Lecture f).</a:t>
            </a:r>
          </a:p>
          <a:p>
            <a:r>
              <a:rPr lang="en-US" altLang="en-US" sz="2000" dirty="0"/>
              <a:t>Describe how EBM is used in clinical settings through clinical practice guidelines and decision analysis (Lecture g).</a:t>
            </a:r>
          </a:p>
        </p:txBody>
      </p:sp>
      <p:sp>
        <p:nvSpPr>
          <p:cNvPr id="7" name="Slide Number Placeholder 6"/>
          <p:cNvSpPr>
            <a:spLocks noGrp="1"/>
          </p:cNvSpPr>
          <p:nvPr>
            <p:ph type="sldNum" sz="quarter" idx="4"/>
          </p:nvPr>
        </p:nvSpPr>
        <p:spPr/>
        <p:txBody>
          <a:bodyPr/>
          <a:lstStyle/>
          <a:p>
            <a:fld id="{F3BF8891-5E06-46C2-89A4-6DB85D39BA3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r>
              <a:rPr lang="en-US"/>
              <a:t>Making Evidence-Based Clinical Decisions (Mulrow, 1997)</a:t>
            </a:r>
            <a:endParaRPr lang="en-US" dirty="0"/>
          </a:p>
        </p:txBody>
      </p:sp>
      <p:pic>
        <p:nvPicPr>
          <p:cNvPr id="4" name="Picture Placeholder 3" descr="Diagram (Mulrow, 1997).&#10;&#10;Depicting evidence as one of three aspects of what goes into making a clinical decision: Evidence; Patient/Physician Factors; and Constraints.&#10;&#10;Evidence: Patient data, Basic, clinical and epidemiologic research, Randomized trials, systematic revieues, &#10;&#10;Patient Physician Factors: Cultural beliefs, personal values, experience, education. " title="Figure 5.1: Making Evidence Based Clinical Decisions (Mulrow, 1997)"/>
          <p:cNvPicPr>
            <a:picLocks noGrp="1" noChangeAspect="1"/>
          </p:cNvPicPr>
          <p:nvPr>
            <p:ph type="pic" sz="quarter" idx="14"/>
          </p:nvPr>
        </p:nvPicPr>
        <p:blipFill>
          <a:blip r:embed="rId4"/>
          <a:stretch>
            <a:fillRect/>
          </a:stretch>
        </p:blipFill>
        <p:spPr>
          <a:xfrm>
            <a:off x="2011458" y="1788764"/>
            <a:ext cx="5121084" cy="4749196"/>
          </a:xfrm>
        </p:spPr>
      </p:pic>
      <p:sp>
        <p:nvSpPr>
          <p:cNvPr id="23555" name="Text Placeholder 7"/>
          <p:cNvSpPr>
            <a:spLocks noGrp="1"/>
          </p:cNvSpPr>
          <p:nvPr>
            <p:ph type="body" sz="quarter" idx="32"/>
          </p:nvPr>
        </p:nvSpPr>
        <p:spPr>
          <a:xfrm>
            <a:off x="457198" y="6278880"/>
            <a:ext cx="3104149" cy="533400"/>
          </a:xfrm>
        </p:spPr>
        <p:txBody>
          <a:bodyPr/>
          <a:lstStyle/>
          <a:p>
            <a:pPr marL="349250" indent="-349250"/>
            <a:r>
              <a:rPr lang="en-US" altLang="en-US" dirty="0"/>
              <a:t>5.1  Figure:  Adapted from Mulrow, Cook, &amp; Davidoff, 1997</a:t>
            </a:r>
          </a:p>
        </p:txBody>
      </p:sp>
      <p:sp>
        <p:nvSpPr>
          <p:cNvPr id="2" name="Slide Number Placeholder 1"/>
          <p:cNvSpPr>
            <a:spLocks noGrp="1"/>
          </p:cNvSpPr>
          <p:nvPr>
            <p:ph type="sldNum" sz="quarter" idx="4"/>
          </p:nvPr>
        </p:nvSpPr>
        <p:spPr/>
        <p:txBody>
          <a:bodyPr/>
          <a:lstStyle/>
          <a:p>
            <a:fld id="{1CC41F53-9D4F-4E89-BDE7-8FF77B11A722}" type="slidenum">
              <a:rPr lang="en-US" altLang="en-US" smtClean="0"/>
              <a:pPr/>
              <a:t>4</a:t>
            </a:fld>
            <a:endParaRPr lang="en-US" altLang="en-US"/>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US" altLang="en-US"/>
              <a:t>Best Resources for EBM</a:t>
            </a:r>
            <a:endParaRPr lang="en-US" altLang="en-US" dirty="0"/>
          </a:p>
        </p:txBody>
      </p:sp>
      <p:sp>
        <p:nvSpPr>
          <p:cNvPr id="8" name="Rectangle 3"/>
          <p:cNvSpPr>
            <a:spLocks noGrp="1" noChangeArrowheads="1"/>
          </p:cNvSpPr>
          <p:nvPr>
            <p:ph sz="quarter" idx="14"/>
          </p:nvPr>
        </p:nvSpPr>
        <p:spPr>
          <a:xfrm>
            <a:off x="457200" y="1600199"/>
            <a:ext cx="8229600" cy="5125453"/>
          </a:xfrm>
        </p:spPr>
        <p:txBody>
          <a:bodyPr/>
          <a:lstStyle/>
          <a:p>
            <a:r>
              <a:rPr lang="en-US" sz="2200" dirty="0"/>
              <a:t>Three major books:</a:t>
            </a:r>
          </a:p>
          <a:p>
            <a:pPr lvl="1"/>
            <a:r>
              <a:rPr lang="en-US" sz="1800" i="1" dirty="0"/>
              <a:t>Evidence-Based Medicine: How to Practice and Teach It</a:t>
            </a:r>
            <a:r>
              <a:rPr lang="en-US" sz="1800" dirty="0"/>
              <a:t>, 4th edition, Straus, Richardson, </a:t>
            </a:r>
            <a:r>
              <a:rPr lang="en-US" sz="1800" dirty="0" err="1"/>
              <a:t>Glasziou</a:t>
            </a:r>
            <a:r>
              <a:rPr lang="en-US" sz="1800" dirty="0"/>
              <a:t>, and Haynes (2010) </a:t>
            </a:r>
          </a:p>
          <a:p>
            <a:pPr lvl="2"/>
            <a:r>
              <a:rPr lang="en-US" sz="1400" dirty="0"/>
              <a:t>Informally known as the “Sackett Book” for original author David Sackett</a:t>
            </a:r>
          </a:p>
          <a:p>
            <a:pPr lvl="1"/>
            <a:r>
              <a:rPr lang="en-US" sz="1800" i="1" dirty="0"/>
              <a:t>Users’ Guides to the Medical Literature: A Manual for Evidence-Based Clinical Practice</a:t>
            </a:r>
            <a:r>
              <a:rPr lang="en-US" sz="1800" dirty="0"/>
              <a:t>, 3rd edition, </a:t>
            </a:r>
            <a:r>
              <a:rPr lang="en-US" sz="1800" dirty="0" err="1"/>
              <a:t>Guyatt</a:t>
            </a:r>
            <a:r>
              <a:rPr lang="en-US" sz="1800" dirty="0"/>
              <a:t>, Rennie, Meade, and Cook (2015) </a:t>
            </a:r>
          </a:p>
          <a:p>
            <a:pPr lvl="2"/>
            <a:r>
              <a:rPr lang="en-US" sz="1400" dirty="0"/>
              <a:t>Encyclopedic guide to principles and applications of EBM</a:t>
            </a:r>
          </a:p>
          <a:p>
            <a:pPr lvl="1"/>
            <a:r>
              <a:rPr lang="en-US" sz="1800" i="1" dirty="0"/>
              <a:t>Users’ Guides to the Medical Literature: Essentials of Evidence-Based Clinical Practice</a:t>
            </a:r>
            <a:r>
              <a:rPr lang="en-US" sz="1800" dirty="0"/>
              <a:t>, 3rd edition, </a:t>
            </a:r>
            <a:r>
              <a:rPr lang="en-US" sz="1800" dirty="0" err="1"/>
              <a:t>Guyatt</a:t>
            </a:r>
            <a:r>
              <a:rPr lang="en-US" sz="1800" dirty="0"/>
              <a:t>, Rennie, Meade, and Cook (2015)</a:t>
            </a:r>
          </a:p>
          <a:p>
            <a:pPr lvl="2"/>
            <a:r>
              <a:rPr lang="en-US" sz="1400" dirty="0"/>
              <a:t>Handbook of the most clinically relevant content of the larger manual</a:t>
            </a:r>
          </a:p>
          <a:p>
            <a:r>
              <a:rPr lang="en-US" sz="2200" dirty="0"/>
              <a:t>Web sites:</a:t>
            </a:r>
          </a:p>
          <a:p>
            <a:pPr lvl="1"/>
            <a:r>
              <a:rPr lang="en-US" sz="1800" dirty="0"/>
              <a:t>Centre for Evidence-based Medicine: </a:t>
            </a:r>
            <a:r>
              <a:rPr lang="en-US" sz="1800" dirty="0">
                <a:hlinkClick r:id="rId3" tooltip="Link to Centre for Evidence-based Medicine homepage"/>
              </a:rPr>
              <a:t>http://www.cebm.net</a:t>
            </a:r>
            <a:endParaRPr lang="en-US" sz="1800" dirty="0"/>
          </a:p>
          <a:p>
            <a:pPr lvl="1"/>
            <a:r>
              <a:rPr lang="en-US" sz="1800" dirty="0"/>
              <a:t>Centre for Health Evidence: </a:t>
            </a:r>
            <a:r>
              <a:rPr lang="en-US" sz="1800" dirty="0">
                <a:hlinkClick r:id="rId4" tooltip="Link to Centre for Health Evidence homepage"/>
              </a:rPr>
              <a:t>http://www.cche.net</a:t>
            </a:r>
            <a:endParaRPr lang="en-US" sz="1800" dirty="0"/>
          </a:p>
          <a:p>
            <a:pPr lvl="1"/>
            <a:r>
              <a:rPr lang="en-US" sz="1800" dirty="0">
                <a:hlinkClick r:id="rId5" tooltip="Link to Netting the evidence blog"/>
              </a:rPr>
              <a:t>http://www.nettingtheevidence.org.uk</a:t>
            </a:r>
            <a:endParaRPr lang="en-US" sz="1800" dirty="0"/>
          </a:p>
        </p:txBody>
      </p:sp>
      <p:sp>
        <p:nvSpPr>
          <p:cNvPr id="2" name="Slide Number Placeholder 1"/>
          <p:cNvSpPr>
            <a:spLocks noGrp="1"/>
          </p:cNvSpPr>
          <p:nvPr>
            <p:ph type="sldNum" sz="quarter" idx="4"/>
          </p:nvPr>
        </p:nvSpPr>
        <p:spPr/>
        <p:txBody>
          <a:bodyPr/>
          <a:lstStyle/>
          <a:p>
            <a:fld id="{8EC1E0A6-19AE-437A-8BE0-3778DD44B763}" type="slidenum">
              <a:rPr lang="en-US" altLang="en-US" smtClean="0"/>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3"/>
          <p:cNvSpPr>
            <a:spLocks noGrp="1" noChangeArrowheads="1"/>
          </p:cNvSpPr>
          <p:nvPr>
            <p:ph type="title"/>
          </p:nvPr>
        </p:nvSpPr>
        <p:spPr/>
        <p:txBody>
          <a:bodyPr/>
          <a:lstStyle/>
          <a:p>
            <a:r>
              <a:rPr lang="en-US"/>
              <a:t>The Changing Nature of EBM </a:t>
            </a:r>
            <a:br>
              <a:rPr lang="en-US"/>
            </a:br>
            <a:r>
              <a:rPr lang="en-US"/>
              <a:t>(Hersh, 1999)</a:t>
            </a:r>
            <a:endParaRPr lang="en-US" dirty="0"/>
          </a:p>
        </p:txBody>
      </p:sp>
      <p:sp>
        <p:nvSpPr>
          <p:cNvPr id="27651" name="Rectangle 14"/>
          <p:cNvSpPr>
            <a:spLocks noGrp="1" noChangeArrowheads="1"/>
          </p:cNvSpPr>
          <p:nvPr>
            <p:ph sz="quarter" idx="14"/>
          </p:nvPr>
        </p:nvSpPr>
        <p:spPr/>
        <p:txBody>
          <a:bodyPr/>
          <a:lstStyle/>
          <a:p>
            <a:r>
              <a:rPr lang="en-US" altLang="en-US" sz="2800" dirty="0"/>
              <a:t>Initial approach ( “first generation”) was for clinician to find and critically appraise evidence</a:t>
            </a:r>
          </a:p>
          <a:p>
            <a:pPr lvl="1"/>
            <a:r>
              <a:rPr lang="en-US" altLang="en-US" sz="2400" dirty="0"/>
              <a:t>Too time consuming; clinicians lack expertise</a:t>
            </a:r>
          </a:p>
          <a:p>
            <a:r>
              <a:rPr lang="en-US" altLang="en-US" sz="2800" dirty="0"/>
              <a:t>More recent approach ( “next generation”) is synthesis and synopsis of evidence for clinician</a:t>
            </a:r>
          </a:p>
          <a:p>
            <a:pPr lvl="1"/>
            <a:r>
              <a:rPr lang="en-US" altLang="en-US" sz="2400" dirty="0"/>
              <a:t>Access to online, up-to-date information makes easier</a:t>
            </a:r>
          </a:p>
          <a:p>
            <a:r>
              <a:rPr lang="en-US" altLang="en-US" sz="2800" dirty="0" err="1"/>
              <a:t>Slawson</a:t>
            </a:r>
            <a:r>
              <a:rPr lang="en-US" altLang="en-US" sz="2800" dirty="0"/>
              <a:t> &amp; Shaughnessy (2005) argue for more emphasis on teaching information management (seeking) than on techniques of EBM</a:t>
            </a:r>
          </a:p>
        </p:txBody>
      </p:sp>
      <p:sp>
        <p:nvSpPr>
          <p:cNvPr id="2" name="Slide Number Placeholder 1"/>
          <p:cNvSpPr>
            <a:spLocks noGrp="1"/>
          </p:cNvSpPr>
          <p:nvPr>
            <p:ph type="sldNum" sz="quarter" idx="4"/>
          </p:nvPr>
        </p:nvSpPr>
        <p:spPr/>
        <p:txBody>
          <a:bodyPr/>
          <a:lstStyle/>
          <a:p>
            <a:fld id="{8EC1E0A6-19AE-437A-8BE0-3778DD44B763}" type="slidenum">
              <a:rPr lang="en-US" altLang="en-US" smtClean="0"/>
              <a:pPr/>
              <a:t>6</a:t>
            </a:fld>
            <a:endParaRPr lang="en-US" altLang="en-US"/>
          </a:p>
        </p:txBody>
      </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1"/>
          <p:cNvSpPr>
            <a:spLocks noGrp="1" noChangeArrowheads="1"/>
          </p:cNvSpPr>
          <p:nvPr>
            <p:ph type="title"/>
          </p:nvPr>
        </p:nvSpPr>
        <p:spPr/>
        <p:txBody>
          <a:bodyPr/>
          <a:lstStyle/>
          <a:p>
            <a:r>
              <a:rPr lang="en-US"/>
              <a:t>Another Viewpoint Concerning Evidence (Haynes, 1999)</a:t>
            </a:r>
            <a:endParaRPr lang="en-US" dirty="0"/>
          </a:p>
        </p:txBody>
      </p:sp>
      <p:sp>
        <p:nvSpPr>
          <p:cNvPr id="29699" name="Rectangle 12"/>
          <p:cNvSpPr>
            <a:spLocks noGrp="1" noChangeArrowheads="1"/>
          </p:cNvSpPr>
          <p:nvPr>
            <p:ph sz="quarter" idx="14"/>
          </p:nvPr>
        </p:nvSpPr>
        <p:spPr>
          <a:xfrm>
            <a:off x="457200" y="1600199"/>
            <a:ext cx="8229600" cy="4824663"/>
          </a:xfrm>
        </p:spPr>
        <p:txBody>
          <a:bodyPr/>
          <a:lstStyle/>
          <a:p>
            <a:r>
              <a:rPr lang="en-US" altLang="en-US" sz="2600" dirty="0"/>
              <a:t>Can it work?</a:t>
            </a:r>
          </a:p>
          <a:p>
            <a:pPr lvl="1"/>
            <a:r>
              <a:rPr lang="en-US" altLang="en-US" sz="2200" dirty="0"/>
              <a:t>Efficacy studies take place under “ideal” circumstances</a:t>
            </a:r>
          </a:p>
          <a:p>
            <a:pPr lvl="1"/>
            <a:r>
              <a:rPr lang="en-US" altLang="en-US" sz="2200" dirty="0"/>
              <a:t>This unit looks mainly at such studies</a:t>
            </a:r>
          </a:p>
          <a:p>
            <a:r>
              <a:rPr lang="en-US" altLang="en-US" sz="2600" dirty="0"/>
              <a:t>Does it work?</a:t>
            </a:r>
          </a:p>
          <a:p>
            <a:pPr lvl="1"/>
            <a:r>
              <a:rPr lang="en-US" altLang="en-US" sz="2200" dirty="0"/>
              <a:t>Effectiveness studies ascertain whether something works in the “real world”</a:t>
            </a:r>
          </a:p>
          <a:p>
            <a:pPr lvl="1"/>
            <a:r>
              <a:rPr lang="en-US" altLang="en-US" sz="2200" dirty="0"/>
              <a:t>Sometimes called “outcomes research” (Clancy &amp; Eisenberg, 1998)</a:t>
            </a:r>
          </a:p>
          <a:p>
            <a:r>
              <a:rPr lang="en-US" altLang="en-US" sz="2600" dirty="0"/>
              <a:t>Is it worth it?</a:t>
            </a:r>
          </a:p>
          <a:p>
            <a:pPr lvl="1"/>
            <a:r>
              <a:rPr lang="en-US" altLang="en-US" sz="2200" dirty="0"/>
              <a:t>Cost-benefit or cost-effectiveness studies determine whether benefits worthwhile in relation to cost or other resources</a:t>
            </a:r>
          </a:p>
        </p:txBody>
      </p:sp>
      <p:sp>
        <p:nvSpPr>
          <p:cNvPr id="2" name="Slide Number Placeholder 1"/>
          <p:cNvSpPr>
            <a:spLocks noGrp="1"/>
          </p:cNvSpPr>
          <p:nvPr>
            <p:ph type="sldNum" sz="quarter" idx="4"/>
          </p:nvPr>
        </p:nvSpPr>
        <p:spPr/>
        <p:txBody>
          <a:bodyPr/>
          <a:lstStyle/>
          <a:p>
            <a:fld id="{8EC1E0A6-19AE-437A-8BE0-3778DD44B763}" type="slidenum">
              <a:rPr lang="en-US" altLang="en-US" smtClean="0"/>
              <a:pPr/>
              <a:t>7</a:t>
            </a:fld>
            <a:endParaRPr lang="en-US" altLang="en-US"/>
          </a:p>
        </p:txBody>
      </p:sp>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t>Hierarchy of Evidence—The 4S Model (Haynes, 2001)</a:t>
            </a:r>
          </a:p>
        </p:txBody>
      </p:sp>
      <p:sp>
        <p:nvSpPr>
          <p:cNvPr id="20" name="Content Placeholder 19"/>
          <p:cNvSpPr>
            <a:spLocks noGrp="1"/>
          </p:cNvSpPr>
          <p:nvPr>
            <p:ph sz="quarter" idx="14"/>
          </p:nvPr>
        </p:nvSpPr>
        <p:spPr>
          <a:xfrm>
            <a:off x="457200" y="1600200"/>
            <a:ext cx="4041648" cy="1660358"/>
          </a:xfrm>
        </p:spPr>
        <p:txBody>
          <a:bodyPr/>
          <a:lstStyle/>
          <a:p>
            <a:pPr marL="0" indent="0">
              <a:buNone/>
            </a:pPr>
            <a:r>
              <a:rPr lang="en-US" sz="2400" dirty="0"/>
              <a:t>Subsequently updated to 5S (Haynes, 2005) and 6S (</a:t>
            </a:r>
            <a:r>
              <a:rPr lang="en-US" sz="2400" dirty="0" err="1"/>
              <a:t>DiCenso</a:t>
            </a:r>
            <a:r>
              <a:rPr lang="en-US" sz="2400" dirty="0"/>
              <a:t>, 2009) models, but 4S is preferred</a:t>
            </a:r>
          </a:p>
          <a:p>
            <a:endParaRPr lang="en-US" dirty="0"/>
          </a:p>
        </p:txBody>
      </p:sp>
      <p:pic>
        <p:nvPicPr>
          <p:cNvPr id="5" name="Content Placeholder 4" descr="Adapted from Hayne’s “4S” model of the Hierarchy of Evidence&#10;(Haynes, 2005) This is a pyramid. Systems-actionable knowledge at the apex; Synopses-evidence-based abstractions below that; Syntheses-systematic reviews and evidence reports below that; with Studies-original articls published in journals at the bottom." title="Figure 5.2"/>
          <p:cNvPicPr>
            <a:picLocks noGrp="1" noChangeAspect="1"/>
          </p:cNvPicPr>
          <p:nvPr>
            <p:ph sz="quarter" idx="18"/>
          </p:nvPr>
        </p:nvPicPr>
        <p:blipFill>
          <a:blip r:embed="rId4"/>
          <a:stretch>
            <a:fillRect/>
          </a:stretch>
        </p:blipFill>
        <p:spPr>
          <a:xfrm>
            <a:off x="1011627" y="2118001"/>
            <a:ext cx="7120745" cy="4145639"/>
          </a:xfrm>
        </p:spPr>
      </p:pic>
      <p:sp>
        <p:nvSpPr>
          <p:cNvPr id="4" name="Text Placeholder 3"/>
          <p:cNvSpPr>
            <a:spLocks noGrp="1"/>
          </p:cNvSpPr>
          <p:nvPr>
            <p:ph type="body" sz="quarter" idx="33"/>
          </p:nvPr>
        </p:nvSpPr>
        <p:spPr>
          <a:xfrm>
            <a:off x="1011628" y="6278880"/>
            <a:ext cx="7086706" cy="533400"/>
          </a:xfrm>
        </p:spPr>
        <p:txBody>
          <a:bodyPr/>
          <a:lstStyle/>
          <a:p>
            <a:r>
              <a:rPr lang="en-US" altLang="en-US" dirty="0"/>
              <a:t>5.2   Figure: adapted from Haynes’s “4S” model of the Hierarchy of Evidence, 2001</a:t>
            </a:r>
          </a:p>
        </p:txBody>
      </p:sp>
      <p:sp>
        <p:nvSpPr>
          <p:cNvPr id="2" name="Slide Number Placeholder 1"/>
          <p:cNvSpPr>
            <a:spLocks noGrp="1"/>
          </p:cNvSpPr>
          <p:nvPr>
            <p:ph type="sldNum" sz="quarter" idx="4"/>
          </p:nvPr>
        </p:nvSpPr>
        <p:spPr/>
        <p:txBody>
          <a:bodyPr/>
          <a:lstStyle/>
          <a:p>
            <a:fld id="{6197C7AE-94F1-4045-B33E-A263F3FD03D7}" type="slidenum">
              <a:rPr lang="en-US" altLang="en-US" smtClean="0"/>
              <a:pPr/>
              <a:t>8</a:t>
            </a:fld>
            <a:endParaRPr lang="en-US" altLang="en-US"/>
          </a:p>
        </p:txBody>
      </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3"/>
          <p:cNvSpPr>
            <a:spLocks noGrp="1" noChangeArrowheads="1"/>
          </p:cNvSpPr>
          <p:nvPr>
            <p:ph type="title"/>
          </p:nvPr>
        </p:nvSpPr>
        <p:spPr/>
        <p:txBody>
          <a:bodyPr/>
          <a:lstStyle/>
          <a:p>
            <a:r>
              <a:rPr lang="en-US" altLang="en-US"/>
              <a:t>Where the Evidence Comes From</a:t>
            </a:r>
          </a:p>
        </p:txBody>
      </p:sp>
      <p:pic>
        <p:nvPicPr>
          <p:cNvPr id="8" name="Picture Placeholder 7" descr="Adapted from Haynes &quot;S4&quot; model of the Hierarchy of Evidence (2001) with a pyramid with the listed evidence from top to bottom - each type of evidence is connected to specific types of information noted below:&#10;&#10;Systems: Guidelines, rules&#10;Synopses: Textbooks, compendia, guidelines&#10;Syntheses: Systematic reviews&#10;Studies: MEDLINE, Journal articles, etcetera" title="Figure 5.3"/>
          <p:cNvPicPr>
            <a:picLocks noGrp="1" noChangeAspect="1"/>
          </p:cNvPicPr>
          <p:nvPr>
            <p:ph type="pic" sz="quarter" idx="14"/>
          </p:nvPr>
        </p:nvPicPr>
        <p:blipFill>
          <a:blip r:embed="rId4"/>
          <a:stretch>
            <a:fillRect/>
          </a:stretch>
        </p:blipFill>
        <p:spPr>
          <a:xfrm>
            <a:off x="453795" y="1927854"/>
            <a:ext cx="8236410" cy="3810330"/>
          </a:xfrm>
          <a:prstGeom prst="rect">
            <a:avLst/>
          </a:prstGeom>
        </p:spPr>
      </p:pic>
      <p:sp>
        <p:nvSpPr>
          <p:cNvPr id="33795" name="Text Placeholder 29"/>
          <p:cNvSpPr>
            <a:spLocks noGrp="1"/>
          </p:cNvSpPr>
          <p:nvPr>
            <p:ph type="body" sz="quarter" idx="32"/>
          </p:nvPr>
        </p:nvSpPr>
        <p:spPr>
          <a:xfrm>
            <a:off x="453795" y="5881838"/>
            <a:ext cx="8232032" cy="533400"/>
          </a:xfrm>
        </p:spPr>
        <p:txBody>
          <a:bodyPr/>
          <a:lstStyle/>
          <a:p>
            <a:r>
              <a:rPr lang="en-US" altLang="en-US" dirty="0"/>
              <a:t>5.3  Figure: Adapted from Haynes’s “S4” model of the Hierarchy of Evidence, 2001 with types and sources of evidence</a:t>
            </a:r>
          </a:p>
        </p:txBody>
      </p:sp>
      <p:sp>
        <p:nvSpPr>
          <p:cNvPr id="2" name="Slide Number Placeholder 1"/>
          <p:cNvSpPr>
            <a:spLocks noGrp="1"/>
          </p:cNvSpPr>
          <p:nvPr>
            <p:ph type="sldNum" sz="quarter" idx="4"/>
          </p:nvPr>
        </p:nvSpPr>
        <p:spPr/>
        <p:txBody>
          <a:bodyPr/>
          <a:lstStyle/>
          <a:p>
            <a:fld id="{1CC41F53-9D4F-4E89-BDE7-8FF77B11A722}" type="slidenum">
              <a:rPr lang="en-US" altLang="en-US" smtClean="0"/>
              <a:pPr/>
              <a:t>9</a:t>
            </a:fld>
            <a:endParaRPr lang="en-US" altLang="en-US"/>
          </a:p>
        </p:txBody>
      </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ELAPSEDTIME" val="108.135"/>
  <p:tag name="ARTICULATE_SLIDE_GUID" val="9a755361-342a-4057-be1e-786ea6f95a95"/>
  <p:tag name="ARTICULATE_SLIDE_NAV" val="11"/>
</p:tagLst>
</file>

<file path=ppt/tags/tag11.xml><?xml version="1.0" encoding="utf-8"?>
<p:tagLst xmlns:a="http://schemas.openxmlformats.org/drawingml/2006/main" xmlns:r="http://schemas.openxmlformats.org/officeDocument/2006/relationships" xmlns:p="http://schemas.openxmlformats.org/presentationml/2006/main">
  <p:tag name="ELAPSEDTIME" val="52.625"/>
  <p:tag name="ARTICULATE_SLIDE_GUID" val="e237c7ee-5472-4781-a374-378739ddbb33"/>
  <p:tag name="ARTICULATE_SLIDE_NAV" val="12"/>
</p:tagLst>
</file>

<file path=ppt/tags/tag12.xml><?xml version="1.0" encoding="utf-8"?>
<p:tagLst xmlns:a="http://schemas.openxmlformats.org/drawingml/2006/main" xmlns:r="http://schemas.openxmlformats.org/officeDocument/2006/relationships" xmlns:p="http://schemas.openxmlformats.org/presentationml/2006/main">
  <p:tag name="ELAPSEDTIME" val="88.94801"/>
  <p:tag name="ARTICULATE_SLIDE_GUID" val="555df3e9-f230-4ce9-b548-d37e3e8ebd41"/>
  <p:tag name="ARTICULATE_SLIDE_NAV" val="13"/>
</p:tagLst>
</file>

<file path=ppt/tags/tag13.xml><?xml version="1.0" encoding="utf-8"?>
<p:tagLst xmlns:a="http://schemas.openxmlformats.org/drawingml/2006/main" xmlns:r="http://schemas.openxmlformats.org/officeDocument/2006/relationships" xmlns:p="http://schemas.openxmlformats.org/presentationml/2006/main">
  <p:tag name="ELAPSEDTIME" val="163.735"/>
  <p:tag name="ARTICULATE_SLIDE_GUID" val="7bec2339-2053-440b-ae07-4c7981714855"/>
  <p:tag name="ARTICULATE_SLIDE_NAV" val="14"/>
</p:tagLst>
</file>

<file path=ppt/tags/tag14.xml><?xml version="1.0" encoding="utf-8"?>
<p:tagLst xmlns:a="http://schemas.openxmlformats.org/drawingml/2006/main" xmlns:r="http://schemas.openxmlformats.org/officeDocument/2006/relationships" xmlns:p="http://schemas.openxmlformats.org/presentationml/2006/main">
  <p:tag name="ELAPSEDTIME" val="108.125"/>
  <p:tag name="ARTICULATE_SLIDE_GUID" val="1a8ab773-ee8a-4c2f-a4d0-8009c3dcfd61"/>
  <p:tag name="ARTICULATE_SLIDE_NAV" val="15"/>
</p:tagLst>
</file>

<file path=ppt/tags/tag15.xml><?xml version="1.0" encoding="utf-8"?>
<p:tagLst xmlns:a="http://schemas.openxmlformats.org/drawingml/2006/main" xmlns:r="http://schemas.openxmlformats.org/officeDocument/2006/relationships" xmlns:p="http://schemas.openxmlformats.org/presentationml/2006/main">
  <p:tag name="ELAPSEDTIME" val="85.874"/>
  <p:tag name="ARTICULATE_SLIDE_GUID" val="340a853c-55eb-4e2e-b66b-75788c0f30b4"/>
  <p:tag name="ARTICULATE_SLIDE_NAV" val="16"/>
</p:tagLst>
</file>

<file path=ppt/tags/tag2.xml><?xml version="1.0" encoding="utf-8"?>
<p:tagLst xmlns:a="http://schemas.openxmlformats.org/drawingml/2006/main" xmlns:r="http://schemas.openxmlformats.org/officeDocument/2006/relationships" xmlns:p="http://schemas.openxmlformats.org/presentationml/2006/main">
  <p:tag name="ELAPSEDTIME" val="84.42101"/>
  <p:tag name="ARTICULATE_SLIDE_GUID" val="4a3056ae-5809-4a3d-b2d8-ef576a8580bd"/>
  <p:tag name="ARTICULATE_SLIDE_NAV" val="2"/>
</p:tagLst>
</file>

<file path=ppt/tags/tag3.xml><?xml version="1.0" encoding="utf-8"?>
<p:tagLst xmlns:a="http://schemas.openxmlformats.org/drawingml/2006/main" xmlns:r="http://schemas.openxmlformats.org/officeDocument/2006/relationships" xmlns:p="http://schemas.openxmlformats.org/presentationml/2006/main">
  <p:tag name="ELAPSEDTIME" val="136.827"/>
  <p:tag name="ARTICULATE_SLIDE_GUID" val="e6eca79a-a743-4bb3-9ff7-4046aac00295"/>
  <p:tag name="ARTICULATE_SLIDE_NAV" val="4"/>
</p:tagLst>
</file>

<file path=ppt/tags/tag4.xml><?xml version="1.0" encoding="utf-8"?>
<p:tagLst xmlns:a="http://schemas.openxmlformats.org/drawingml/2006/main" xmlns:r="http://schemas.openxmlformats.org/officeDocument/2006/relationships" xmlns:p="http://schemas.openxmlformats.org/presentationml/2006/main">
  <p:tag name="ELAPSEDTIME" val="113.954"/>
  <p:tag name="ARTICULATE_SLIDE_GUID" val="47228995-1995-4f49-bc29-278b6041a0ce"/>
  <p:tag name="ARTICULATE_SLIDE_NAV" val="5"/>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58494b29-7e2e-4342-850d-91cfc9f1e2f2"/>
  <p:tag name="AUDIO_ID" val="278"/>
  <p:tag name="ELAPSEDTIME" val="128.7"/>
  <p:tag name="ARTICULATE_SLIDE_NAV" val="6"/>
</p:tagLst>
</file>

<file path=ppt/tags/tag6.xml><?xml version="1.0" encoding="utf-8"?>
<p:tagLst xmlns:a="http://schemas.openxmlformats.org/drawingml/2006/main" xmlns:r="http://schemas.openxmlformats.org/officeDocument/2006/relationships" xmlns:p="http://schemas.openxmlformats.org/presentationml/2006/main">
  <p:tag name="ELAPSEDTIME" val="37.815"/>
  <p:tag name="ARTICULATE_SLIDE_GUID" val="a258d35d-9804-49fb-b450-6366a3c0864a"/>
  <p:tag name="ARTICULATE_SLIDE_NAV" val="7"/>
</p:tagLst>
</file>

<file path=ppt/tags/tag7.xml><?xml version="1.0" encoding="utf-8"?>
<p:tagLst xmlns:a="http://schemas.openxmlformats.org/drawingml/2006/main" xmlns:r="http://schemas.openxmlformats.org/officeDocument/2006/relationships" xmlns:p="http://schemas.openxmlformats.org/presentationml/2006/main">
  <p:tag name="ELAPSEDTIME" val="51.404"/>
  <p:tag name="ARTICULATE_SLIDE_GUID" val="43dacbff-92a0-4b5a-aa3c-bb8405f394e5"/>
  <p:tag name="ARTICULATE_SLIDE_NAV" val="8"/>
</p:tagLst>
</file>

<file path=ppt/tags/tag8.xml><?xml version="1.0" encoding="utf-8"?>
<p:tagLst xmlns:a="http://schemas.openxmlformats.org/drawingml/2006/main" xmlns:r="http://schemas.openxmlformats.org/officeDocument/2006/relationships" xmlns:p="http://schemas.openxmlformats.org/presentationml/2006/main">
  <p:tag name="ELAPSEDTIME" val="94.72601"/>
  <p:tag name="ARTICULATE_SLIDE_GUID" val="4a93105e-a305-47fa-b383-359513d8ae23"/>
  <p:tag name="ARTICULATE_SLIDE_NAV" val="9"/>
</p:tagLst>
</file>

<file path=ppt/tags/tag9.xml><?xml version="1.0" encoding="utf-8"?>
<p:tagLst xmlns:a="http://schemas.openxmlformats.org/drawingml/2006/main" xmlns:r="http://schemas.openxmlformats.org/officeDocument/2006/relationships" xmlns:p="http://schemas.openxmlformats.org/presentationml/2006/main">
  <p:tag name="ELAPSEDTIME" val="110.559"/>
  <p:tag name="ARTICULATE_SLIDE_GUID" val="da4bca5a-eea3-4275-ab8c-12cb8d3085d0"/>
  <p:tag name="ARTICULATE_SLIDE_NAV" val="10"/>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324</TotalTime>
  <Words>4928</Words>
  <Application>Microsoft Office PowerPoint</Application>
  <PresentationFormat>On-screen Show (4:3)</PresentationFormat>
  <Paragraphs>255</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ONC-Template-FINAL DRAFT</vt:lpstr>
      <vt:lpstr>PowerPoint Presentation</vt:lpstr>
      <vt:lpstr>The Culture of Health Care</vt:lpstr>
      <vt:lpstr>Evidence-Based Practice Learning Objectives</vt:lpstr>
      <vt:lpstr>Making Evidence-Based Clinical Decisions (Mulrow, 1997)</vt:lpstr>
      <vt:lpstr>Best Resources for EBM</vt:lpstr>
      <vt:lpstr>The Changing Nature of EBM  (Hersh, 1999)</vt:lpstr>
      <vt:lpstr>Another Viewpoint Concerning Evidence (Haynes, 1999)</vt:lpstr>
      <vt:lpstr>Hierarchy of Evidence—The 4S Model (Haynes, 2001)</vt:lpstr>
      <vt:lpstr>Where the Evidence Comes From</vt:lpstr>
      <vt:lpstr>Studies</vt:lpstr>
      <vt:lpstr>Syntheses</vt:lpstr>
      <vt:lpstr>Synopses and Systems</vt:lpstr>
      <vt:lpstr>Overview of the Application of EBM</vt:lpstr>
      <vt:lpstr>Phrasing the Clinical Question</vt:lpstr>
      <vt:lpstr>Background Questions</vt:lpstr>
      <vt:lpstr>Foreground Questions</vt:lpstr>
      <vt:lpstr>Four Categories of Foreground Questions</vt:lpstr>
      <vt:lpstr>Questions to Ask about the Results from Any Study</vt:lpstr>
      <vt:lpstr>Evidence-Based Practice Summary – Lecture b</vt:lpstr>
      <vt:lpstr>Evidence-Based Practice References – Lecture b</vt:lpstr>
      <vt:lpstr>Evidence-Based Practice References – Lecture b Continued</vt:lpstr>
      <vt:lpstr>Evidence-Based Practice References – Lecture b Continued 2</vt:lpstr>
      <vt:lpstr>The Culture of Health Care Evidence-Based Practice Lecture 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2, Unit 5</dc:title>
  <dc:subject>The Culture of Health Care, Evidence-Based Practice, Lecture b</dc:subject>
  <dc:creator>U.S. Department of Health and Human Services, Office of the National Coordinator for Health Information Technology</dc:creator>
  <cp:keywords>evidence-based medicine, comparative effectiveness research, evidence-based practice, syntheses, synopses, background questions, foreground questions, randomized controlled trial, RCT, Women’s Health Initiative, WHI, screening tests, diagnosis, diagnostic decision making, harm, prognosis, cohort study, case-control study, case series, case report, systematic review, meta-analysis, summary statistics, Cochrane Collaboration, Cochrane Database of Systematic Reviews, Cochrane Review, infoPOEMS, PIER, clinical practice guidelines, algorithm, action steps, conditional steps, branch steps, decision analysis, health IT, health IT curriculum, health IT training</cp:keywords>
  <cp:lastModifiedBy>The Department of Health and Human Services</cp:lastModifiedBy>
  <cp:revision>24</cp:revision>
  <dcterms:created xsi:type="dcterms:W3CDTF">2016-04-13T20:40:50Z</dcterms:created>
  <dcterms:modified xsi:type="dcterms:W3CDTF">2017-05-19T19:45:05Z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