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0077" autoAdjust="0"/>
  </p:normalViewPr>
  <p:slideViewPr>
    <p:cSldViewPr snapToGrid="0">
      <p:cViewPr varScale="1">
        <p:scale>
          <a:sx n="56" d="100"/>
          <a:sy n="56" d="100"/>
        </p:scale>
        <p:origin x="-888"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86" d="100"/>
        <a:sy n="86" d="100"/>
      </p:scale>
      <p:origin x="0" y="-1188"/>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18403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80B2773-BD24-44D9-B98F-1EA5898F9D19}" type="slidenum">
              <a:rPr lang="en-US" altLang="en-US">
                <a:latin typeface="Tahoma" pitchFamily="34" charset="0"/>
              </a:rPr>
              <a:pPr/>
              <a:t>10</a:t>
            </a:fld>
            <a:endParaRPr lang="en-US" altLang="en-US">
              <a:latin typeface="Tahoma"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The next lecture in this unit begins with definitions and applications of EBM. We then look at the major questions that EBM tries to answer: clinical questions about intervention, diagnosis, harm, and prognosis. We look at techniques for summarizing evidence, such as systematic reviews and medical analyses that bring multiple studies together to give us a comprehensive picture of the research topic. We then look at some approaches to putting evidence into practice, including clinical guidelines and decision analysis.</a:t>
            </a:r>
          </a:p>
        </p:txBody>
      </p:sp>
    </p:spTree>
    <p:extLst>
      <p:ext uri="{BB962C8B-B14F-4D97-AF65-F5344CB8AC3E}">
        <p14:creationId xmlns:p14="http://schemas.microsoft.com/office/powerpoint/2010/main" val="2101118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This concludes Lecture a, of </a:t>
            </a:r>
            <a:r>
              <a:rPr lang="en-US" sz="1000" b="1" i="1" kern="1200" dirty="0">
                <a:solidFill>
                  <a:schemeClr val="tx1"/>
                </a:solidFill>
                <a:effectLst/>
                <a:latin typeface="Arial" pitchFamily="34" charset="0"/>
                <a:ea typeface="+mn-ea"/>
                <a:cs typeface="Arial" pitchFamily="34" charset="0"/>
              </a:rPr>
              <a:t>Evidence-Based Practice</a:t>
            </a:r>
            <a:r>
              <a:rPr lang="en-US" sz="1000" kern="1200" dirty="0">
                <a:solidFill>
                  <a:schemeClr val="tx1"/>
                </a:solidFill>
                <a:effectLst/>
                <a:latin typeface="Arial" pitchFamily="34" charset="0"/>
                <a:ea typeface="+mn-ea"/>
                <a:cs typeface="Arial" pitchFamily="34" charset="0"/>
              </a:rPr>
              <a:t>. In summary, EBM is an approach to informing clinical decision making that applies the best evidence available. It allows clinical experience or the art of medicine-- to be integrated with the best clinical science and makes medical literature more clinically applicable and relevant.</a:t>
            </a:r>
          </a:p>
          <a:p>
            <a:endParaRPr lang="en-US" altLang="en-US" dirty="0">
              <a:latin typeface="Arial" charset="0"/>
              <a:cs typeface="Arial" charset="0"/>
            </a:endParaRPr>
          </a:p>
        </p:txBody>
      </p:sp>
      <p:sp>
        <p:nvSpPr>
          <p:cNvPr id="3482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482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C8B51DC-AE8F-41BA-A278-FC5C8563CB00}" type="slidenum">
              <a:rPr lang="en-US" altLang="en-US">
                <a:latin typeface="Tahoma" pitchFamily="34" charset="0"/>
              </a:rPr>
              <a:pPr/>
              <a:t>11</a:t>
            </a:fld>
            <a:endParaRPr lang="en-US" altLang="en-US">
              <a:latin typeface="Tahoma" pitchFamily="34" charset="0"/>
            </a:endParaRPr>
          </a:p>
        </p:txBody>
      </p:sp>
    </p:spTree>
    <p:extLst>
      <p:ext uri="{BB962C8B-B14F-4D97-AF65-F5344CB8AC3E}">
        <p14:creationId xmlns:p14="http://schemas.microsoft.com/office/powerpoint/2010/main" val="631278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charset="0"/>
                <a:cs typeface="Arial" charset="0"/>
              </a:rPr>
              <a:t>No audio.</a:t>
            </a:r>
          </a:p>
        </p:txBody>
      </p:sp>
      <p:sp>
        <p:nvSpPr>
          <p:cNvPr id="368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686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F0E764E-31F7-48FC-9D65-B27C95245011}" type="slidenum">
              <a:rPr lang="en-US" altLang="en-US">
                <a:latin typeface="Tahoma" pitchFamily="34" charset="0"/>
              </a:rPr>
              <a:pPr/>
              <a:t>12</a:t>
            </a:fld>
            <a:endParaRPr lang="en-US" altLang="en-US">
              <a:latin typeface="Tahoma" pitchFamily="34" charset="0"/>
            </a:endParaRPr>
          </a:p>
        </p:txBody>
      </p:sp>
    </p:spTree>
    <p:extLst>
      <p:ext uri="{BB962C8B-B14F-4D97-AF65-F5344CB8AC3E}">
        <p14:creationId xmlns:p14="http://schemas.microsoft.com/office/powerpoint/2010/main" val="2067295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4175368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Welcome to </a:t>
            </a:r>
            <a:r>
              <a:rPr lang="en-US" sz="1000" b="1" i="1" kern="1200" dirty="0">
                <a:solidFill>
                  <a:schemeClr val="tx1"/>
                </a:solidFill>
                <a:effectLst/>
                <a:latin typeface="Arial" pitchFamily="34" charset="0"/>
                <a:ea typeface="+mn-ea"/>
                <a:cs typeface="Arial" pitchFamily="34" charset="0"/>
              </a:rPr>
              <a:t>The Culture of Health Care: Evidence-Based Practice</a:t>
            </a:r>
            <a:r>
              <a:rPr lang="en-US" sz="1000" kern="1200" dirty="0">
                <a:solidFill>
                  <a:schemeClr val="tx1"/>
                </a:solidFill>
                <a:effectLst/>
                <a:latin typeface="Arial" pitchFamily="34" charset="0"/>
                <a:ea typeface="+mn-ea"/>
                <a:cs typeface="Arial" pitchFamily="34" charset="0"/>
              </a:rPr>
              <a:t>. This is Lecture </a:t>
            </a:r>
            <a:r>
              <a:rPr lang="en-US" sz="1000" b="0" i="0" kern="1200" dirty="0">
                <a:solidFill>
                  <a:schemeClr val="tx1"/>
                </a:solidFill>
                <a:effectLst/>
                <a:latin typeface="Arial" pitchFamily="34" charset="0"/>
                <a:ea typeface="+mn-ea"/>
                <a:cs typeface="Arial" pitchFamily="34" charset="0"/>
              </a:rPr>
              <a:t>a</a:t>
            </a:r>
            <a:r>
              <a:rPr lang="en-US" sz="1000" kern="1200" dirty="0">
                <a:solidFill>
                  <a:schemeClr val="tx1"/>
                </a:solidFill>
                <a:effectLst/>
                <a:latin typeface="Arial" pitchFamily="34" charset="0"/>
                <a:ea typeface="+mn-ea"/>
                <a:cs typeface="Arial" pitchFamily="34" charset="0"/>
              </a:rPr>
              <a: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kern="1200" dirty="0">
                <a:solidFill>
                  <a:schemeClr val="tx1"/>
                </a:solidFill>
                <a:effectLst/>
                <a:latin typeface="Arial" pitchFamily="34" charset="0"/>
                <a:ea typeface="+mn-ea"/>
                <a:cs typeface="Arial" pitchFamily="34" charset="0"/>
              </a:rPr>
              <a:t>, addresses job expectations in health care settings. It discusses how care is organized within a practice setting, privacy laws, and professional and ethical issues encountered in the workplace.</a:t>
            </a:r>
          </a:p>
          <a:p>
            <a:endParaRPr lang="en-US" altLang="en-US" dirty="0">
              <a:latin typeface="Arial" charset="0"/>
              <a:cs typeface="Arial" charset="0"/>
            </a:endParaRPr>
          </a:p>
        </p:txBody>
      </p:sp>
      <p:sp>
        <p:nvSpPr>
          <p:cNvPr id="163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1638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955A909-9BE7-4452-AC00-BB362CD6A6E0}" type="slidenum">
              <a:rPr lang="en-US" altLang="en-US">
                <a:latin typeface="Tahoma" pitchFamily="34" charset="0"/>
              </a:rPr>
              <a:pPr/>
              <a:t>2</a:t>
            </a:fld>
            <a:endParaRPr lang="en-US" altLang="en-US">
              <a:latin typeface="Tahoma" pitchFamily="34" charset="0"/>
            </a:endParaRPr>
          </a:p>
        </p:txBody>
      </p:sp>
    </p:spTree>
    <p:extLst>
      <p:ext uri="{BB962C8B-B14F-4D97-AF65-F5344CB8AC3E}">
        <p14:creationId xmlns:p14="http://schemas.microsoft.com/office/powerpoint/2010/main" val="12852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The objectives for </a:t>
            </a:r>
            <a:r>
              <a:rPr lang="en-US" sz="1000" b="1" i="1" kern="1200" dirty="0">
                <a:solidFill>
                  <a:schemeClr val="tx1"/>
                </a:solidFill>
                <a:effectLst/>
                <a:latin typeface="Arial" pitchFamily="34" charset="0"/>
                <a:ea typeface="+mn-ea"/>
                <a:cs typeface="Arial" pitchFamily="34" charset="0"/>
              </a:rPr>
              <a:t>Evidence-Based Practice</a:t>
            </a:r>
            <a:r>
              <a:rPr lang="en-US" sz="1000" b="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are to:</a:t>
            </a:r>
          </a:p>
          <a:p>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Define the key tenets of evidence-based medicine (EBM) and </a:t>
            </a:r>
            <a:r>
              <a:rPr lang="en-US" sz="1000" kern="1200" dirty="0">
                <a:solidFill>
                  <a:schemeClr val="tx1"/>
                </a:solidFill>
                <a:effectLst/>
                <a:latin typeface="Arial" pitchFamily="34" charset="0"/>
                <a:ea typeface="+mn-ea"/>
                <a:cs typeface="Arial" pitchFamily="34" charset="0"/>
              </a:rPr>
              <a:t>its </a:t>
            </a:r>
            <a:r>
              <a:rPr lang="x-none" sz="1000" kern="1200" dirty="0">
                <a:solidFill>
                  <a:schemeClr val="tx1"/>
                </a:solidFill>
                <a:effectLst/>
                <a:latin typeface="Arial" pitchFamily="34" charset="0"/>
                <a:ea typeface="+mn-ea"/>
                <a:cs typeface="Arial" pitchFamily="34" charset="0"/>
              </a:rPr>
              <a:t>role in the culture of health care</a:t>
            </a:r>
            <a:r>
              <a:rPr lang="en-US" sz="1000" kern="1200" dirty="0">
                <a:solidFill>
                  <a:schemeClr val="tx1"/>
                </a:solidFill>
                <a:effectLst/>
                <a:latin typeface="Arial" pitchFamily="34" charset="0"/>
                <a:ea typeface="+mn-ea"/>
                <a:cs typeface="Arial" pitchFamily="34" charset="0"/>
              </a:rPr>
              <a:t>.</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Construct answerable clinical questions and critically appraise evidence answering them.</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Explain how EBM can be applied to intervention studies, including the phrasing of answerable questions, finding evidence to answer them, and applying them to given clinical situations.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how EBM can be applied to key clinical questions of diagnosis, harm, and prognosis.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Discuss the benefits and limitations to summarizing evidence.</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how EBM is used in clinical settings through clinical practice guidelines and decision analysis.</a:t>
            </a:r>
          </a:p>
        </p:txBody>
      </p:sp>
      <p:sp>
        <p:nvSpPr>
          <p:cNvPr id="1843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1843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2FA3E98-4593-406C-A502-77F2DC06E855}" type="slidenum">
              <a:rPr lang="en-US" altLang="en-US">
                <a:latin typeface="Tahoma" pitchFamily="34" charset="0"/>
              </a:rPr>
              <a:pPr/>
              <a:t>3</a:t>
            </a:fld>
            <a:endParaRPr lang="en-US" altLang="en-US">
              <a:latin typeface="Tahoma" pitchFamily="34" charset="0"/>
            </a:endParaRPr>
          </a:p>
        </p:txBody>
      </p:sp>
    </p:spTree>
    <p:extLst>
      <p:ext uri="{BB962C8B-B14F-4D97-AF65-F5344CB8AC3E}">
        <p14:creationId xmlns:p14="http://schemas.microsoft.com/office/powerpoint/2010/main" val="2528435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65D25DF-37F3-4443-8D40-D492541E3BF0}" type="slidenum">
              <a:rPr lang="en-US" altLang="en-US">
                <a:latin typeface="Tahoma" pitchFamily="34" charset="0"/>
              </a:rPr>
              <a:pPr/>
              <a:t>4</a:t>
            </a:fld>
            <a:endParaRPr lang="en-US" altLang="en-US">
              <a:latin typeface="Tahoma"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This lecture is an introduction to the unit topic, evidence-based medicine.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Evidence-based medicine, or EBM [E-B-M],</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is a set of tools and a disciplined approach to informing clinical decision making. We apply the best scientific evidence available to various clinical questions. We learn to seek out the best evidence and to use it appropriately, but we must remember that the absence of evidence is not evidence of absence. Although this caveat is attributed to Martin Rees, a cosmologist and astrophysicist, its applicability to medicine is pertinent. It means we must consider not only the evidence we have but also evidence that may be missing and how that missing evidence might influence our decision making. EBM allows clinical experience—or the art of medicine—to be integrated with the best science, making the medical literature more clinically applicable and relevant.</a:t>
            </a:r>
          </a:p>
          <a:p>
            <a:endParaRPr lang="en-US" altLang="en-US" dirty="0">
              <a:latin typeface="Arial" charset="0"/>
              <a:cs typeface="Arial" charset="0"/>
            </a:endParaRPr>
          </a:p>
        </p:txBody>
      </p:sp>
    </p:spTree>
    <p:extLst>
      <p:ext uri="{BB962C8B-B14F-4D97-AF65-F5344CB8AC3E}">
        <p14:creationId xmlns:p14="http://schemas.microsoft.com/office/powerpoint/2010/main" val="3755979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5C3E74D-F959-4306-85DD-8FD3210C8BB1}" type="slidenum">
              <a:rPr lang="en-US" altLang="en-US">
                <a:latin typeface="Tahoma" pitchFamily="34" charset="0"/>
              </a:rPr>
              <a:pPr/>
              <a:t>5</a:t>
            </a:fld>
            <a:endParaRPr lang="en-US" altLang="en-US">
              <a:latin typeface="Tahoma"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So what’s the big deal about evidence-based medicine? Why aren’t we evidence-based in everything we do? Some interesting writings from the popular press talk about how we humans arrive at decisions and how we apply evidence not just in medicine but in everything we do. Thomas Kida’s book </a:t>
            </a:r>
            <a:r>
              <a:rPr lang="en-US" sz="1000" i="1" kern="1200" dirty="0">
                <a:solidFill>
                  <a:schemeClr val="tx1"/>
                </a:solidFill>
                <a:effectLst/>
                <a:latin typeface="Arial" pitchFamily="34" charset="0"/>
                <a:ea typeface="+mn-ea"/>
                <a:cs typeface="Arial" pitchFamily="34" charset="0"/>
              </a:rPr>
              <a:t>Don’t Believe Everything You Think</a:t>
            </a:r>
            <a:r>
              <a:rPr lang="en-US" sz="1000" kern="1200" dirty="0">
                <a:solidFill>
                  <a:schemeClr val="tx1"/>
                </a:solidFill>
                <a:effectLst/>
                <a:latin typeface="Arial" pitchFamily="34" charset="0"/>
                <a:ea typeface="+mn-ea"/>
                <a:cs typeface="Arial" pitchFamily="34" charset="0"/>
              </a:rPr>
              <a:t> describes six ways that humans come to false beliefs. One is that we tend to prefer stories over statistics. Another is that we often seek to confirm and not to question our ideas. Yet another issue is that humans rarely appreciate the role of chance and coincidence in shaping events, although those of us exposed to EBM are hopefully a little better at that. Sometimes we misperceive what’s going on in the world around us. Sometimes we oversimplify our thinking, and human memories are often inaccurate. We don’t always remember events exactly as they occurred, especially over time.</a:t>
            </a:r>
          </a:p>
          <a:p>
            <a:pPr eaLnBrk="1" hangingPunct="1"/>
            <a:endParaRPr lang="en-US" altLang="en-US" dirty="0">
              <a:latin typeface="Arial" charset="0"/>
              <a:cs typeface="Arial" charset="0"/>
            </a:endParaRPr>
          </a:p>
        </p:txBody>
      </p:sp>
    </p:spTree>
    <p:extLst>
      <p:ext uri="{BB962C8B-B14F-4D97-AF65-F5344CB8AC3E}">
        <p14:creationId xmlns:p14="http://schemas.microsoft.com/office/powerpoint/2010/main" val="3101758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C6ED7BC-D310-4DDB-A26E-259D058376C3}" type="slidenum">
              <a:rPr lang="en-US" altLang="en-US">
                <a:latin typeface="Tahoma" pitchFamily="34" charset="0"/>
              </a:rPr>
              <a:pPr/>
              <a:t>6</a:t>
            </a:fld>
            <a:endParaRPr lang="en-US" altLang="en-US">
              <a:latin typeface="Tahoma" pitchFamily="34"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There’s a growing advocacy for the practice of medicine to be more evidence based. The Institute of Medicine, in its report</a:t>
            </a:r>
            <a:r>
              <a:rPr lang="en-US" sz="1000" i="1" kern="1200" dirty="0">
                <a:solidFill>
                  <a:schemeClr val="tx1"/>
                </a:solidFill>
                <a:effectLst/>
                <a:latin typeface="Arial" pitchFamily="34" charset="0"/>
                <a:ea typeface="+mn-ea"/>
                <a:cs typeface="Arial" pitchFamily="34" charset="0"/>
              </a:rPr>
              <a:t> Crossing the Quality Chasm</a:t>
            </a:r>
            <a:r>
              <a:rPr lang="en-US" sz="1000" kern="1200" dirty="0">
                <a:solidFill>
                  <a:schemeClr val="tx1"/>
                </a:solidFill>
                <a:effectLst/>
                <a:latin typeface="Arial" pitchFamily="34" charset="0"/>
                <a:ea typeface="+mn-ea"/>
                <a:cs typeface="Arial" pitchFamily="34" charset="0"/>
              </a:rPr>
              <a:t> [</a:t>
            </a:r>
            <a:r>
              <a:rPr lang="en-US" sz="1000" kern="1200" dirty="0" err="1">
                <a:solidFill>
                  <a:schemeClr val="tx1"/>
                </a:solidFill>
                <a:effectLst/>
                <a:latin typeface="Arial" pitchFamily="34" charset="0"/>
                <a:ea typeface="+mn-ea"/>
                <a:cs typeface="Arial" pitchFamily="34" charset="0"/>
              </a:rPr>
              <a:t>kazm</a:t>
            </a:r>
            <a:r>
              <a:rPr lang="en-US" sz="1000" kern="1200" dirty="0">
                <a:solidFill>
                  <a:schemeClr val="tx1"/>
                </a:solidFill>
                <a:effectLst/>
                <a:latin typeface="Arial" pitchFamily="34" charset="0"/>
                <a:ea typeface="+mn-ea"/>
                <a:cs typeface="Arial" pitchFamily="34" charset="0"/>
              </a:rPr>
              <a:t>], names effectiveness as one of the six attributes of the high-quality 21st-century health care system, citing the use of EBM principles. Another report in this series talks about the “learning health care system” in which we learn from what we do. Naturally, the main way to learn from what we do is to collect data and analyze it, which can be done without computer-based information systems. However, information systems greatly facilitate the ability to analyze data—including the ability to perform data comparisons and trend analyses. Information systems also significantly increase the speed at which analysis can be done. Improved data analysis capabilities have opened new ways for us to learn what works and what doesn’t work in health care.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EBM entails many methodological details and challenges. We cover some of them in this unit. More detailed descriptions of these challenges are found in a 2007 supplement to the journal </a:t>
            </a:r>
            <a:r>
              <a:rPr lang="en-US" sz="1000" i="1" kern="1200" dirty="0">
                <a:solidFill>
                  <a:schemeClr val="tx1"/>
                </a:solidFill>
                <a:effectLst/>
                <a:latin typeface="Arial" pitchFamily="34" charset="0"/>
                <a:ea typeface="+mn-ea"/>
                <a:cs typeface="Arial" pitchFamily="34" charset="0"/>
              </a:rPr>
              <a:t>Medical Care</a:t>
            </a:r>
            <a:r>
              <a:rPr lang="en-US" sz="1000" kern="1200" dirty="0">
                <a:solidFill>
                  <a:schemeClr val="tx1"/>
                </a:solidFill>
                <a:effectLst/>
                <a:latin typeface="Arial" pitchFamily="34" charset="0"/>
                <a:ea typeface="+mn-ea"/>
                <a:cs typeface="Arial" pitchFamily="34" charset="0"/>
              </a:rPr>
              <a:t>, and key points of EBM are presented in a 2015 </a:t>
            </a:r>
            <a:r>
              <a:rPr lang="en-US" sz="1000" i="1" kern="1200" dirty="0">
                <a:solidFill>
                  <a:schemeClr val="tx1"/>
                </a:solidFill>
                <a:effectLst/>
                <a:latin typeface="Arial" pitchFamily="34" charset="0"/>
                <a:ea typeface="+mn-ea"/>
                <a:cs typeface="Arial" pitchFamily="34" charset="0"/>
              </a:rPr>
              <a:t>JAMA</a:t>
            </a:r>
            <a:r>
              <a:rPr lang="en-US" sz="1000" kern="1200" dirty="0">
                <a:solidFill>
                  <a:schemeClr val="tx1"/>
                </a:solidFill>
                <a:effectLst/>
                <a:latin typeface="Arial" pitchFamily="34" charset="0"/>
                <a:ea typeface="+mn-ea"/>
                <a:cs typeface="Arial" pitchFamily="34" charset="0"/>
              </a:rPr>
              <a:t> article, “Everything You Ever Wanted to Know about Evidence-Based Medicine.” </a:t>
            </a:r>
          </a:p>
        </p:txBody>
      </p:sp>
    </p:spTree>
    <p:extLst>
      <p:ext uri="{BB962C8B-B14F-4D97-AF65-F5344CB8AC3E}">
        <p14:creationId xmlns:p14="http://schemas.microsoft.com/office/powerpoint/2010/main" val="977371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This unit explores the details of EBM, but it should be noted that there’s some cultural pushback to this concept. Not everyone agrees with the EBM approach and instead prefer other approaches for gaining knowledge, such as experience and observation. There are also some valid criticisms of EBM. EBM, in some sense, challenges physician-patient autonomy by having a very rigid view of what evidence is to be applied in decision making for patient care. EBM tends to focus on large-scale, randomized control trials that homogenize or take away individual differences. Finally, there are concerns about manipulation of clinical trial data and reports that don’t undermine the principles of EBM but show that, in practice, it has some shortcomings.</a:t>
            </a:r>
          </a:p>
          <a:p>
            <a:endParaRPr lang="en-US" altLang="en-US" dirty="0">
              <a:latin typeface="Arial" charset="0"/>
              <a:cs typeface="Arial"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05F841E7-C288-4EA0-AC5A-0AE705D9C899}" type="slidenum">
              <a:rPr lang="en-US" altLang="en-US">
                <a:latin typeface="Tahoma" pitchFamily="34" charset="0"/>
              </a:rPr>
              <a:pPr/>
              <a:t>7</a:t>
            </a:fld>
            <a:endParaRPr lang="en-US" altLang="en-US">
              <a:latin typeface="Tahoma" pitchFamily="34" charset="0"/>
            </a:endParaRPr>
          </a:p>
        </p:txBody>
      </p:sp>
    </p:spTree>
    <p:extLst>
      <p:ext uri="{BB962C8B-B14F-4D97-AF65-F5344CB8AC3E}">
        <p14:creationId xmlns:p14="http://schemas.microsoft.com/office/powerpoint/2010/main" val="2899381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One of the new focuses of the EBM community is </a:t>
            </a:r>
            <a:r>
              <a:rPr lang="en-US" sz="1000" i="1" kern="1200" dirty="0">
                <a:solidFill>
                  <a:schemeClr val="tx1"/>
                </a:solidFill>
                <a:effectLst/>
                <a:latin typeface="Arial" pitchFamily="34" charset="0"/>
                <a:ea typeface="+mn-ea"/>
                <a:cs typeface="Arial" pitchFamily="34" charset="0"/>
              </a:rPr>
              <a:t>comparative effectiveness research</a:t>
            </a:r>
            <a:r>
              <a:rPr lang="en-US" sz="1000" kern="1200" dirty="0">
                <a:solidFill>
                  <a:schemeClr val="tx1"/>
                </a:solidFill>
                <a:effectLst/>
                <a:latin typeface="Arial" pitchFamily="34" charset="0"/>
                <a:ea typeface="+mn-ea"/>
                <a:cs typeface="Arial" pitchFamily="34" charset="0"/>
              </a:rPr>
              <a:t>, or CER [C-E-R]. Like health information technology, CER has achieved highly visible prominence through its funding in the American Recovery and Reinvestment Act, or ARRA [</a:t>
            </a:r>
            <a:r>
              <a:rPr lang="en-US" sz="1000" b="1" kern="1200" dirty="0">
                <a:solidFill>
                  <a:schemeClr val="tx1"/>
                </a:solidFill>
                <a:effectLst/>
                <a:latin typeface="Arial" pitchFamily="34" charset="0"/>
                <a:ea typeface="+mn-ea"/>
                <a:cs typeface="Arial" pitchFamily="34" charset="0"/>
              </a:rPr>
              <a:t>err</a:t>
            </a:r>
            <a:r>
              <a:rPr lang="en-US" sz="1000" kern="1200" dirty="0">
                <a:solidFill>
                  <a:schemeClr val="tx1"/>
                </a:solidFill>
                <a:effectLst/>
                <a:latin typeface="Arial" pitchFamily="34" charset="0"/>
                <a:ea typeface="+mn-ea"/>
                <a:cs typeface="Arial" pitchFamily="34" charset="0"/>
              </a:rPr>
              <a:t>-uh]. Completely aside from all the health information technology (IT [</a:t>
            </a:r>
            <a:r>
              <a:rPr lang="en-US" sz="1000" b="1" kern="1200" dirty="0">
                <a:solidFill>
                  <a:schemeClr val="tx1"/>
                </a:solidFill>
                <a:effectLst/>
                <a:latin typeface="Arial" pitchFamily="34" charset="0"/>
                <a:ea typeface="+mn-ea"/>
                <a:cs typeface="Arial" pitchFamily="34" charset="0"/>
              </a:rPr>
              <a:t>eye-tee</a:t>
            </a:r>
            <a:r>
              <a:rPr lang="en-US" sz="1000" kern="1200" dirty="0">
                <a:solidFill>
                  <a:schemeClr val="tx1"/>
                </a:solidFill>
                <a:effectLst/>
                <a:latin typeface="Arial" pitchFamily="34" charset="0"/>
                <a:ea typeface="+mn-ea"/>
                <a:cs typeface="Arial" pitchFamily="34" charset="0"/>
              </a:rPr>
              <a:t>]) funding, the stimulus bill allocated one-point-one billion dollars for CER. ARRA also stipulated that two reports be prepared to inform the operational plan for CER. These reports were published in June 2009—one by the Federal Coordinating Council for CER and the other by the Institute of Medicine, prioritizing research topics.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Federal Coordinating Council report defined CER, which is covered in the next slide. The report called for emphasis not only on the research that needs to be done but also on other aspects around CER, such as human and scientific capital. CER requires developing individuals with the expertise to do the research; scientific methodology to carry it out; data infrastructure, including registries, data warehouses, and other electronic data sources, to support it; and a mechanism to disseminate this research to decision makers, patients, clinicians, and policymakers. The Institute of Medicine</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report prioritized 100 top research objectives that address not only common diseases that require a lot of resources to treat but also issues around health care delivery and health disparities.</a:t>
            </a:r>
          </a:p>
          <a:p>
            <a:endParaRPr lang="en-US" altLang="en-US" dirty="0">
              <a:latin typeface="Arial" charset="0"/>
              <a:cs typeface="Arial" charset="0"/>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A244694-9B9A-4FF9-BDFB-160E750AB4BA}" type="slidenum">
              <a:rPr lang="en-US" altLang="en-US">
                <a:latin typeface="Tahoma" pitchFamily="34" charset="0"/>
              </a:rPr>
              <a:pPr/>
              <a:t>8</a:t>
            </a:fld>
            <a:endParaRPr lang="en-US" altLang="en-US">
              <a:latin typeface="Tahoma" pitchFamily="34" charset="0"/>
            </a:endParaRPr>
          </a:p>
        </p:txBody>
      </p:sp>
    </p:spTree>
    <p:extLst>
      <p:ext uri="{BB962C8B-B14F-4D97-AF65-F5344CB8AC3E}">
        <p14:creationId xmlns:p14="http://schemas.microsoft.com/office/powerpoint/2010/main" val="152397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Some key points of the Federal Coordinating Council’s definition of comparative effectiveness research are summarized here. CER is research comparing different interventions and strategies to prevent, diagnose, treat, and monitor health conditions. The key aspect of CER is that it directly compares two or more existing treatments or interventions to determine the effectiveness, benefits, and risks of each. For example, CER might compare two sleep medications head to head to determine which is best under specific conditions—what it </a:t>
            </a:r>
            <a:r>
              <a:rPr lang="en-US" sz="1000" i="1" kern="1200" dirty="0">
                <a:solidFill>
                  <a:schemeClr val="tx1"/>
                </a:solidFill>
                <a:effectLst/>
                <a:latin typeface="Arial" pitchFamily="34" charset="0"/>
                <a:ea typeface="+mn-ea"/>
                <a:cs typeface="Arial" pitchFamily="34" charset="0"/>
              </a:rPr>
              <a:t>wouldn’t</a:t>
            </a:r>
            <a:r>
              <a:rPr lang="en-US" sz="1000" kern="1200" dirty="0">
                <a:solidFill>
                  <a:schemeClr val="tx1"/>
                </a:solidFill>
                <a:effectLst/>
                <a:latin typeface="Arial" pitchFamily="34" charset="0"/>
                <a:ea typeface="+mn-ea"/>
                <a:cs typeface="Arial" pitchFamily="34" charset="0"/>
              </a:rPr>
              <a:t> do is draw conclusions from separate studies comparing each sleep medication with a placebo.</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Beyond the research, [quote] “CER must assess a comprehensive array of health-related outcomes for diverse patient populations.”[end quote] In other words, CER must consider factors such as gender and ethnic diversity as well as patients who have chronic conditions or multiple conditions that interact with each other. Finally, one point relevant especially to informatics [in-</a:t>
            </a:r>
            <a:r>
              <a:rPr lang="en-US" sz="1000" kern="1200" dirty="0" err="1">
                <a:solidFill>
                  <a:schemeClr val="tx1"/>
                </a:solidFill>
                <a:effectLst/>
                <a:latin typeface="Arial" pitchFamily="34" charset="0"/>
                <a:ea typeface="+mn-ea"/>
                <a:cs typeface="Arial" pitchFamily="34" charset="0"/>
              </a:rPr>
              <a:t>fer</a:t>
            </a:r>
            <a:r>
              <a:rPr lang="en-US" sz="1000" kern="1200" dirty="0">
                <a:solidFill>
                  <a:schemeClr val="tx1"/>
                </a:solidFill>
                <a:effectLst/>
                <a:latin typeface="Arial" pitchFamily="34" charset="0"/>
                <a:ea typeface="+mn-ea"/>
                <a:cs typeface="Arial" pitchFamily="34" charset="0"/>
              </a:rPr>
              <a:t>-</a:t>
            </a:r>
            <a:r>
              <a:rPr lang="en-US" sz="1000" b="1" kern="1200" dirty="0">
                <a:solidFill>
                  <a:schemeClr val="tx1"/>
                </a:solidFill>
                <a:effectLst/>
                <a:latin typeface="Arial" pitchFamily="34" charset="0"/>
                <a:ea typeface="+mn-ea"/>
                <a:cs typeface="Arial" pitchFamily="34" charset="0"/>
              </a:rPr>
              <a:t>mat</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iks</a:t>
            </a:r>
            <a:r>
              <a:rPr lang="en-US" sz="1000" kern="1200" dirty="0">
                <a:solidFill>
                  <a:schemeClr val="tx1"/>
                </a:solidFill>
                <a:effectLst/>
                <a:latin typeface="Arial" pitchFamily="34" charset="0"/>
                <a:ea typeface="+mn-ea"/>
                <a:cs typeface="Arial" pitchFamily="34" charset="0"/>
              </a:rPr>
              <a:t>] is that CER necessitates the development, expansion, and use of a variety of data sources, such as clinical trial and electronic health records, as well as methods, such as data mining algorithms, that gather useful information while also adhering to confidentiality laws.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Furthering the agenda of CER is a mandate in the federal health reform legislation (the Affordable Care Act, or ACA [ay-see-ay]) for the funding of the Patient-Centered Outcomes Research Institute, or PCORI [pee-core-</a:t>
            </a:r>
            <a:r>
              <a:rPr lang="en-US" sz="1000" kern="1200" dirty="0" err="1">
                <a:solidFill>
                  <a:schemeClr val="tx1"/>
                </a:solidFill>
                <a:effectLst/>
                <a:latin typeface="Arial" pitchFamily="34" charset="0"/>
                <a:ea typeface="+mn-ea"/>
                <a:cs typeface="Arial" pitchFamily="34" charset="0"/>
              </a:rPr>
              <a:t>ee</a:t>
            </a:r>
            <a:r>
              <a:rPr lang="en-US" sz="1000" kern="1200" dirty="0">
                <a:solidFill>
                  <a:schemeClr val="tx1"/>
                </a:solidFill>
                <a:effectLst/>
                <a:latin typeface="Arial" pitchFamily="34" charset="0"/>
                <a:ea typeface="+mn-ea"/>
                <a:cs typeface="Arial" pitchFamily="34" charset="0"/>
              </a:rPr>
              <a:t>] (www.pcori.org), an independent body with multiple stakeholder representation, to advance and carry out research in CER. PCORI’s latest reports and research materials are publically available on the organization’s website.</a:t>
            </a:r>
          </a:p>
          <a:p>
            <a:endParaRPr lang="en-US" altLang="en-US" dirty="0">
              <a:latin typeface="Arial" charset="0"/>
              <a:cs typeface="Arial" charset="0"/>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EA9CD71-85C1-4AF9-89BB-B1446A856583}" type="slidenum">
              <a:rPr lang="en-US" altLang="en-US">
                <a:latin typeface="Tahoma" pitchFamily="34" charset="0"/>
              </a:rPr>
              <a:pPr/>
              <a:t>9</a:t>
            </a:fld>
            <a:endParaRPr lang="en-US" altLang="en-US">
              <a:latin typeface="Tahoma" pitchFamily="34" charset="0"/>
            </a:endParaRPr>
          </a:p>
        </p:txBody>
      </p:sp>
    </p:spTree>
    <p:extLst>
      <p:ext uri="{BB962C8B-B14F-4D97-AF65-F5344CB8AC3E}">
        <p14:creationId xmlns:p14="http://schemas.microsoft.com/office/powerpoint/2010/main" val="1070898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a:t>Click to edit Master text styles</a:t>
            </a:r>
          </a:p>
        </p:txBody>
      </p:sp>
    </p:spTree>
    <p:extLst>
      <p:ext uri="{BB962C8B-B14F-4D97-AF65-F5344CB8AC3E}">
        <p14:creationId xmlns:p14="http://schemas.microsoft.com/office/powerpoint/2010/main" val="2291639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lvl1pPr>
              <a:defRPr>
                <a:latin typeface="+mn-l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DB34AC62-A034-4430-8605-9E77FAAD612A}"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082480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4114800" cy="3425952"/>
          </a:xfrm>
          <a:prstGeom prst="rect">
            <a:avLst/>
          </a:prstGeom>
        </p:spPr>
        <p:txBody>
          <a:bodyPr/>
          <a:lstStyle>
            <a:lvl1pPr>
              <a:defRPr>
                <a:latin typeface="+mn-l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a:t>Click to edit Master text styles</a:t>
            </a:r>
          </a:p>
        </p:txBody>
      </p:sp>
      <p:sp>
        <p:nvSpPr>
          <p:cNvPr id="9" name="Slide Number Placeholder 2"/>
          <p:cNvSpPr>
            <a:spLocks noGrp="1"/>
          </p:cNvSpPr>
          <p:nvPr>
            <p:ph type="sldNum" sz="quarter" idx="24"/>
          </p:nvPr>
        </p:nvSpPr>
        <p:spPr>
          <a:xfrm>
            <a:off x="6858000" y="6356350"/>
            <a:ext cx="1828800" cy="365125"/>
          </a:xfrm>
        </p:spPr>
        <p:txBody>
          <a:bodyPr/>
          <a:lstStyle>
            <a:lvl1pPr>
              <a:defRPr/>
            </a:lvl1pPr>
          </a:lstStyle>
          <a:p>
            <a:fld id="{AEC4915C-AE03-401F-A179-89E483434E8A}" type="slidenum">
              <a:rPr lang="en-US" altLang="en-US"/>
              <a:pPr/>
              <a:t>‹#›</a:t>
            </a:fld>
            <a:endParaRPr lang="en-US" altLang="en-US"/>
          </a:p>
        </p:txBody>
      </p:sp>
      <p:sp>
        <p:nvSpPr>
          <p:cNvPr id="12" name="Date Placeholder 4"/>
          <p:cNvSpPr>
            <a:spLocks noGrp="1"/>
          </p:cNvSpPr>
          <p:nvPr>
            <p:ph type="dt" sz="half" idx="25"/>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3" name="Footer Placeholder 5"/>
          <p:cNvSpPr>
            <a:spLocks noGrp="1"/>
          </p:cNvSpPr>
          <p:nvPr>
            <p:ph type="ftr" sz="quarter" idx="26"/>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672739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US"/>
              <a:t>Health IT Workforce Curriculum                                         Version 3.0/Spring 2012 </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C749155-95AD-42A3-B032-23935A85E941}" type="slidenum">
              <a:rPr lang="en-US" altLang="en-US"/>
              <a:pPr/>
              <a:t>‹#›</a:t>
            </a:fld>
            <a:endParaRPr lang="en-US" altLang="en-US"/>
          </a:p>
        </p:txBody>
      </p:sp>
    </p:spTree>
    <p:extLst>
      <p:ext uri="{BB962C8B-B14F-4D97-AF65-F5344CB8AC3E}">
        <p14:creationId xmlns:p14="http://schemas.microsoft.com/office/powerpoint/2010/main" val="21888500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554BD962-8594-4B77-865E-8DD61CA6C4CA}"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795240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www.onlinejacc.org/content/68/2/214"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hyperlink" Target="http://www.med.upenn.edu/sleepctr/documents/FederalCoordinatingCoucilforCER_2009.pdf" TargetMode="External"/><Relationship Id="rId5" Type="http://schemas.openxmlformats.org/officeDocument/2006/relationships/hyperlink" Target="http://www.ncbi.nlm.nih.gov/pubmed/15036077" TargetMode="External"/><Relationship Id="rId4" Type="http://schemas.openxmlformats.org/officeDocument/2006/relationships/hyperlink" Target="http://www.nap.edu/catalog.php?record_id=12648"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iom.nationalacademies.org/Reports/2001/Crossing-the-Quality-Chasm-A-New-Health-System-for-the-21st-Century.aspx" TargetMode="External"/><Relationship Id="rId2" Type="http://schemas.openxmlformats.org/officeDocument/2006/relationships/notesSlide" Target="../notesSlides/notesSlide13.xml"/><Relationship Id="rId1" Type="http://schemas.openxmlformats.org/officeDocument/2006/relationships/slideLayout" Target="../slideLayouts/slideLayout9.xml"/><Relationship Id="rId5" Type="http://schemas.openxmlformats.org/officeDocument/2006/relationships/hyperlink" Target="http://www.nejm.org/doi/full/10.1056/NEJMp1109407" TargetMode="External"/><Relationship Id="rId4" Type="http://schemas.openxmlformats.org/officeDocument/2006/relationships/hyperlink" Target="http://www.onlinejacc.org/content/68/2/204"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www.pcor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995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1"/>
          <p:cNvSpPr>
            <a:spLocks noGrp="1" noChangeArrowheads="1"/>
          </p:cNvSpPr>
          <p:nvPr>
            <p:ph type="title"/>
          </p:nvPr>
        </p:nvSpPr>
        <p:spPr/>
        <p:txBody>
          <a:bodyPr/>
          <a:lstStyle/>
          <a:p>
            <a:r>
              <a:rPr lang="en-US" altLang="en-US" dirty="0"/>
              <a:t>Unit Topics</a:t>
            </a:r>
          </a:p>
        </p:txBody>
      </p:sp>
      <p:sp>
        <p:nvSpPr>
          <p:cNvPr id="20483" name="Rectangle 12"/>
          <p:cNvSpPr>
            <a:spLocks noGrp="1" noChangeArrowheads="1"/>
          </p:cNvSpPr>
          <p:nvPr>
            <p:ph sz="quarter" idx="14"/>
          </p:nvPr>
        </p:nvSpPr>
        <p:spPr/>
        <p:txBody>
          <a:bodyPr/>
          <a:lstStyle/>
          <a:p>
            <a:pPr marL="514350" indent="-514350">
              <a:buFont typeface="+mj-lt"/>
              <a:buAutoNum type="arabicPeriod"/>
            </a:pPr>
            <a:r>
              <a:rPr lang="en-US" dirty="0"/>
              <a:t>Definitions and Application of EBM</a:t>
            </a:r>
          </a:p>
          <a:p>
            <a:pPr marL="514350" indent="-514350">
              <a:buFont typeface="+mj-lt"/>
              <a:buAutoNum type="arabicPeriod"/>
            </a:pPr>
            <a:r>
              <a:rPr lang="en-US" dirty="0"/>
              <a:t>Intervention</a:t>
            </a:r>
          </a:p>
          <a:p>
            <a:pPr marL="514350" indent="-514350">
              <a:buFont typeface="+mj-lt"/>
              <a:buAutoNum type="arabicPeriod"/>
            </a:pPr>
            <a:r>
              <a:rPr lang="en-US" dirty="0"/>
              <a:t>Diagnosis</a:t>
            </a:r>
          </a:p>
          <a:p>
            <a:pPr marL="514350" indent="-514350">
              <a:buFont typeface="+mj-lt"/>
              <a:buAutoNum type="arabicPeriod"/>
            </a:pPr>
            <a:r>
              <a:rPr lang="en-US" dirty="0"/>
              <a:t>Harm and Prognosis</a:t>
            </a:r>
          </a:p>
          <a:p>
            <a:pPr marL="514350" indent="-514350">
              <a:buFont typeface="+mj-lt"/>
              <a:buAutoNum type="arabicPeriod"/>
            </a:pPr>
            <a:r>
              <a:rPr lang="en-US" dirty="0"/>
              <a:t>Summarizing Evidence</a:t>
            </a:r>
          </a:p>
          <a:p>
            <a:pPr marL="514350" indent="-514350">
              <a:buFont typeface="+mj-lt"/>
              <a:buAutoNum type="arabicPeriod"/>
            </a:pPr>
            <a:r>
              <a:rPr lang="en-US" dirty="0"/>
              <a:t>Putting Evidence into Practice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Evidence-Based Practice</a:t>
            </a:r>
            <a:br>
              <a:rPr lang="en-US" altLang="en-US"/>
            </a:br>
            <a:r>
              <a:rPr lang="en-US" altLang="en-US"/>
              <a:t>Summary – Lecture a</a:t>
            </a:r>
          </a:p>
        </p:txBody>
      </p:sp>
      <p:sp>
        <p:nvSpPr>
          <p:cNvPr id="22532" name="Text Placeholder 3"/>
          <p:cNvSpPr>
            <a:spLocks noGrp="1"/>
          </p:cNvSpPr>
          <p:nvPr>
            <p:ph type="body" sz="quarter" idx="11"/>
          </p:nvPr>
        </p:nvSpPr>
        <p:spPr/>
        <p:txBody>
          <a:bodyPr/>
          <a:lstStyle/>
          <a:p>
            <a:r>
              <a:rPr lang="en-US"/>
              <a:t>EBM is an approach to informing clinical decision making that applies the best evidence available</a:t>
            </a:r>
          </a:p>
          <a:p>
            <a:r>
              <a:rPr lang="en-US"/>
              <a:t>Allows clinical experience (art) to be integrated with best clinical science</a:t>
            </a:r>
          </a:p>
          <a:p>
            <a:r>
              <a:rPr lang="en-US"/>
              <a:t>Makes medical literature more clinically applicable and relevant</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t>Evidence-Based Practice</a:t>
            </a:r>
            <a:br>
              <a:rPr lang="en-US" altLang="en-US"/>
            </a:br>
            <a:r>
              <a:rPr lang="en-US" altLang="en-US"/>
              <a:t>References – Lecture a</a:t>
            </a:r>
            <a:endParaRPr lang="en-US" altLang="en-US" dirty="0"/>
          </a:p>
        </p:txBody>
      </p:sp>
      <p:sp>
        <p:nvSpPr>
          <p:cNvPr id="35846" name="Text Placeholder 5"/>
          <p:cNvSpPr>
            <a:spLocks noGrp="1"/>
          </p:cNvSpPr>
          <p:nvPr>
            <p:ph type="body" sz="quarter" idx="16"/>
          </p:nvPr>
        </p:nvSpPr>
        <p:spPr>
          <a:xfrm>
            <a:off x="456227" y="1316736"/>
            <a:ext cx="8229600" cy="5184648"/>
          </a:xfrm>
        </p:spPr>
        <p:txBody>
          <a:bodyPr/>
          <a:lstStyle/>
          <a:p>
            <a:r>
              <a:rPr lang="en-US" altLang="en-US" dirty="0"/>
              <a:t>References</a:t>
            </a:r>
          </a:p>
          <a:p>
            <a:r>
              <a:rPr lang="en-US" sz="1400" b="0" dirty="0"/>
              <a:t>Brush, J. E., &amp; </a:t>
            </a:r>
            <a:r>
              <a:rPr lang="en-US" sz="1400" b="0" dirty="0" err="1"/>
              <a:t>Halperin</a:t>
            </a:r>
            <a:r>
              <a:rPr lang="en-US" sz="1400" b="0" dirty="0"/>
              <a:t>, J. L. (2016). A baby in the bathwater: Preserving evidence-based medicine. Journal of the American College of Cardiology, 68(2), 214-216. Retrieved from </a:t>
            </a:r>
            <a:r>
              <a:rPr lang="en-US" sz="1400" b="0" dirty="0">
                <a:hlinkClick r:id="rId3" tooltip="Link to website"/>
              </a:rPr>
              <a:t>http://www.onlinejacc.org/content/68/2/214</a:t>
            </a:r>
            <a:endParaRPr lang="en-US" altLang="en-US" sz="1400" b="0" dirty="0"/>
          </a:p>
          <a:p>
            <a:r>
              <a:rPr lang="en-US" altLang="en-US" sz="1400" b="0" dirty="0" smtClean="0"/>
              <a:t>Committee </a:t>
            </a:r>
            <a:r>
              <a:rPr lang="en-US" altLang="en-US" sz="1400" b="0" dirty="0"/>
              <a:t>on Comparative Effectiveness Research Prioritization, Board on Health Care Services, &amp; Institute of Medicine (2009). </a:t>
            </a:r>
            <a:r>
              <a:rPr lang="en-US" altLang="en-US" sz="1400" b="0" i="1" dirty="0"/>
              <a:t>Initial National Priorities for Comparative Effectiveness Research</a:t>
            </a:r>
            <a:r>
              <a:rPr lang="en-US" altLang="en-US" sz="1400" b="0" dirty="0"/>
              <a:t>. Washington, DC: National Academies Press. Retrieved from </a:t>
            </a:r>
            <a:r>
              <a:rPr lang="en-US" altLang="en-US" sz="1400" b="0" dirty="0">
                <a:hlinkClick r:id="rId4" tooltip="Link to Initial National Priorities for Comparative Effectiveness Research article"/>
              </a:rPr>
              <a:t>http://www.nap.edu/catalog.php?record_id=12648</a:t>
            </a:r>
            <a:endParaRPr lang="en-US" altLang="en-US" sz="1400" b="0" dirty="0"/>
          </a:p>
          <a:p>
            <a:r>
              <a:rPr lang="en-US" altLang="en-US" sz="1400" b="0" dirty="0"/>
              <a:t>Cohen, A., </a:t>
            </a:r>
            <a:r>
              <a:rPr lang="en-US" altLang="en-US" sz="1400" b="0" dirty="0" err="1"/>
              <a:t>Stavri</a:t>
            </a:r>
            <a:r>
              <a:rPr lang="en-US" altLang="en-US" sz="1400" b="0" dirty="0"/>
              <a:t>, P., &amp; Hersh, W. (2004). A categorization and analysis of the criticisms of evidence-based medicine. </a:t>
            </a:r>
            <a:r>
              <a:rPr lang="en-US" altLang="en-US" sz="1400" b="0" i="1" dirty="0"/>
              <a:t>International Journal of Medical Informatics</a:t>
            </a:r>
            <a:r>
              <a:rPr lang="en-US" altLang="en-US" sz="1400" b="0" dirty="0"/>
              <a:t>, 73, 35–43. Retrieved from </a:t>
            </a:r>
            <a:r>
              <a:rPr lang="en-US" altLang="en-US" sz="1400" b="0" dirty="0">
                <a:hlinkClick r:id="rId5" tooltip="Link to A categorization and analysis of the criticisms of evidence-based medicine journal article"/>
              </a:rPr>
              <a:t>http://www.ncbi.nlm.nih.gov/pubmed/15036077</a:t>
            </a:r>
            <a:endParaRPr lang="en-US" altLang="en-US" sz="1400" b="0" dirty="0"/>
          </a:p>
          <a:p>
            <a:r>
              <a:rPr lang="en-US" altLang="en-US" sz="1400" b="0" dirty="0"/>
              <a:t>Descriptions of methodological details and challenges for EBM. (2007). </a:t>
            </a:r>
            <a:r>
              <a:rPr lang="en-US" altLang="en-US" sz="1400" b="0" i="1" dirty="0"/>
              <a:t>In Medical Care</a:t>
            </a:r>
            <a:r>
              <a:rPr lang="en-US" altLang="en-US" sz="1400" b="0" dirty="0"/>
              <a:t>, 47, </a:t>
            </a:r>
            <a:r>
              <a:rPr lang="en-US" altLang="en-US" sz="1400" b="0" dirty="0" err="1"/>
              <a:t>Suppl</a:t>
            </a:r>
            <a:r>
              <a:rPr lang="en-US" altLang="en-US" sz="1400" b="0" dirty="0"/>
              <a:t> 2(10).</a:t>
            </a:r>
          </a:p>
          <a:p>
            <a:r>
              <a:rPr lang="en-US" altLang="en-US" sz="1400" b="0" dirty="0"/>
              <a:t>Eden, J., Wheatley, B., McNeil, B., &amp; Sox, H. (Eds.). (2008). </a:t>
            </a:r>
            <a:r>
              <a:rPr lang="en-US" altLang="en-US" sz="1400" b="0" i="1" dirty="0"/>
              <a:t>Knowing what works in health care: A roadmap for the nation</a:t>
            </a:r>
            <a:r>
              <a:rPr lang="en-US" altLang="en-US" sz="1400" b="0" dirty="0"/>
              <a:t>. Washington, DC: National Academies Press.</a:t>
            </a:r>
          </a:p>
          <a:p>
            <a:r>
              <a:rPr lang="en-US" altLang="en-US" sz="1400" b="0" dirty="0"/>
              <a:t>Federal Coordinating Council for Comparative Effectiveness Research. (2009). </a:t>
            </a:r>
            <a:r>
              <a:rPr lang="en-US" altLang="en-US" sz="1400" b="0" i="1" dirty="0"/>
              <a:t>Report to the President and the Congress</a:t>
            </a:r>
            <a:r>
              <a:rPr lang="en-US" altLang="en-US" sz="1400" b="0" dirty="0"/>
              <a:t>. Washington, DC: Department of Health and Human Services. Retrieved from </a:t>
            </a:r>
            <a:r>
              <a:rPr lang="en-US" altLang="en-US" sz="1400" b="0" dirty="0">
                <a:hlinkClick r:id="rId6" tooltip="Link to Federal Coordinating Council for Comparative Effectiveness Research report."/>
              </a:rPr>
              <a:t>http://www.med.upenn.edu/sleepctr/documents/FederalCoordinatingCoucilforCER_2009.pdf</a:t>
            </a:r>
            <a:r>
              <a:rPr lang="en-US" altLang="en-US" sz="1400" b="0" dirty="0"/>
              <a:t>  </a:t>
            </a:r>
          </a:p>
          <a:p>
            <a:r>
              <a:rPr lang="en-US" altLang="en-US" sz="1400" b="0" dirty="0" err="1"/>
              <a:t>Guyatt</a:t>
            </a:r>
            <a:r>
              <a:rPr lang="en-US" altLang="en-US" sz="1400" b="0" dirty="0"/>
              <a:t>, G., &amp; </a:t>
            </a:r>
            <a:r>
              <a:rPr lang="en-US" altLang="en-US" sz="1400" b="0" dirty="0" err="1"/>
              <a:t>Voelker</a:t>
            </a:r>
            <a:r>
              <a:rPr lang="en-US" altLang="en-US" sz="1400" b="0" dirty="0"/>
              <a:t>, R. (2015). Everything you ever wanted to know about evidence-based medicine. </a:t>
            </a:r>
            <a:r>
              <a:rPr lang="en-US" altLang="en-US" sz="1400" b="0" i="1" dirty="0"/>
              <a:t>JAMA</a:t>
            </a:r>
            <a:r>
              <a:rPr lang="en-US" altLang="en-US" sz="1400" b="0" dirty="0"/>
              <a:t>, 313(18): 1783–1785. doi:10.1001/jama.2015.2845.</a:t>
            </a:r>
            <a:r>
              <a:rPr lang="en-US" sz="1400" b="0" dirty="0"/>
              <a:t> </a:t>
            </a:r>
          </a:p>
          <a:p>
            <a:r>
              <a:rPr lang="en-US" sz="1400" b="0" dirty="0" err="1"/>
              <a:t>Hersch</a:t>
            </a:r>
            <a:r>
              <a:rPr lang="en-US" sz="1400" b="0" dirty="0"/>
              <a:t>, W. (2009). </a:t>
            </a:r>
            <a:r>
              <a:rPr lang="en-US" sz="1400" b="0" i="1" dirty="0"/>
              <a:t>Information retrieval: A health and biomedical perspective</a:t>
            </a:r>
            <a:r>
              <a:rPr lang="en-US" sz="1400" b="0" dirty="0"/>
              <a:t>. New York: Springer </a:t>
            </a:r>
            <a:r>
              <a:rPr lang="en-US" sz="1400" b="0" dirty="0" err="1"/>
              <a:t>Verlag</a:t>
            </a:r>
            <a:r>
              <a:rPr lang="en-US" sz="1400" b="0" dirty="0"/>
              <a:t>.</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333"/>
            <a:ext cx="8229600" cy="1143000"/>
          </a:xfrm>
        </p:spPr>
        <p:txBody>
          <a:bodyPr/>
          <a:lstStyle/>
          <a:p>
            <a:r>
              <a:rPr lang="en-US" altLang="en-US" dirty="0">
                <a:ea typeface="ＭＳ Ｐゴシック" pitchFamily="34" charset="-128"/>
              </a:rPr>
              <a:t>Evidence-Based Practice</a:t>
            </a:r>
            <a:br>
              <a:rPr lang="en-US" altLang="en-US" dirty="0">
                <a:ea typeface="ＭＳ Ｐゴシック" pitchFamily="34" charset="-128"/>
              </a:rPr>
            </a:br>
            <a:r>
              <a:rPr lang="en-US" altLang="en-US" dirty="0">
                <a:ea typeface="ＭＳ Ｐゴシック" pitchFamily="34" charset="-128"/>
              </a:rPr>
              <a:t>References – Lecture a Continued</a:t>
            </a:r>
            <a:endParaRPr lang="en-US" dirty="0"/>
          </a:p>
        </p:txBody>
      </p:sp>
      <p:sp>
        <p:nvSpPr>
          <p:cNvPr id="3" name="Text Placeholder 2"/>
          <p:cNvSpPr>
            <a:spLocks noGrp="1"/>
          </p:cNvSpPr>
          <p:nvPr>
            <p:ph type="body" sz="quarter" idx="16"/>
          </p:nvPr>
        </p:nvSpPr>
        <p:spPr>
          <a:xfrm>
            <a:off x="457200" y="1216469"/>
            <a:ext cx="8228627" cy="5394643"/>
          </a:xfrm>
        </p:spPr>
        <p:txBody>
          <a:bodyPr/>
          <a:lstStyle/>
          <a:p>
            <a:r>
              <a:rPr lang="en-US" dirty="0"/>
              <a:t>References</a:t>
            </a:r>
          </a:p>
          <a:p>
            <a:r>
              <a:rPr lang="en-US" sz="1400" b="0" dirty="0"/>
              <a:t>Hoffmann, T., </a:t>
            </a:r>
            <a:r>
              <a:rPr lang="en-US" sz="1400" b="0" dirty="0" err="1"/>
              <a:t>Montori</a:t>
            </a:r>
            <a:r>
              <a:rPr lang="en-US" sz="1400" b="0" dirty="0"/>
              <a:t>, V., &amp; Del Mar, C. (2014). The connection between evidence-based medicine and shared decision making. </a:t>
            </a:r>
            <a:r>
              <a:rPr lang="en-US" sz="1400" b="0" i="1" dirty="0"/>
              <a:t>JAMA</a:t>
            </a:r>
            <a:r>
              <a:rPr lang="en-US" sz="1400" b="0" dirty="0"/>
              <a:t>, 312(13): 1295–1296. doi:10.1001/jama.2014.10186 </a:t>
            </a:r>
          </a:p>
          <a:p>
            <a:r>
              <a:rPr lang="en-US" sz="1400" b="0" dirty="0"/>
              <a:t>Institute of Medicine. (2001). </a:t>
            </a:r>
            <a:r>
              <a:rPr lang="en-US" sz="1400" b="0" i="1" dirty="0"/>
              <a:t>Crossing the quality chasm: A new health system for the 21st century</a:t>
            </a:r>
            <a:r>
              <a:rPr lang="en-US" sz="1400" b="0" dirty="0"/>
              <a:t>. Washington, DC: National Academies Press. Retrieved from </a:t>
            </a:r>
            <a:r>
              <a:rPr lang="en-US" sz="1400" b="0" dirty="0">
                <a:hlinkClick r:id="rId3" tooltip="Link to the Institute of Medicine's book, Crossing the quality chasm"/>
              </a:rPr>
              <a:t>http://iom.nationalacademies.org/Reports/2001/Crossing-the-Quality-Chasm-A-New-Health-System-for-the-21st-Century.aspx</a:t>
            </a:r>
            <a:r>
              <a:rPr lang="en-US" sz="1400" b="0" dirty="0"/>
              <a:t>    </a:t>
            </a:r>
          </a:p>
          <a:p>
            <a:r>
              <a:rPr lang="en-US" sz="1400" b="0" dirty="0"/>
              <a:t>Johnson, L. B., &amp; Warren, B. E. (2011). Evidence-based practice and health advocacy organizations. </a:t>
            </a:r>
            <a:r>
              <a:rPr lang="en-US" sz="1400" b="0" i="1" dirty="0"/>
              <a:t>JAMA</a:t>
            </a:r>
            <a:r>
              <a:rPr lang="en-US" sz="1400" b="0" dirty="0"/>
              <a:t>, 306(13): 1443–1445.  doi:10.1001/jama.2011.1405</a:t>
            </a:r>
          </a:p>
          <a:p>
            <a:r>
              <a:rPr lang="en-US" sz="1400" b="0" dirty="0"/>
              <a:t>Kida, T. (2006). </a:t>
            </a:r>
            <a:r>
              <a:rPr lang="en-US" sz="1400" b="0" i="1" dirty="0"/>
              <a:t>Don’t believe everything you think: The 6 basic mistakes we make in thinking</a:t>
            </a:r>
            <a:r>
              <a:rPr lang="en-US" sz="1400" b="0" dirty="0"/>
              <a:t>. Amherst, NY: Prometheus Books. </a:t>
            </a:r>
          </a:p>
          <a:p>
            <a:r>
              <a:rPr lang="en-US" sz="1400" b="0" dirty="0"/>
              <a:t>Luce, B., Kramer, J., Goodman, S., Connor, J., Tunis, S., </a:t>
            </a:r>
            <a:r>
              <a:rPr lang="en-US" sz="1400" b="0" dirty="0" err="1"/>
              <a:t>Whicher</a:t>
            </a:r>
            <a:r>
              <a:rPr lang="en-US" sz="1400" b="0" dirty="0"/>
              <a:t>, D., &amp; Schwartz, J. (2009). Rethinking randomized clinical trials for comparative effectiveness research: the need for transformational change. </a:t>
            </a:r>
            <a:r>
              <a:rPr lang="en-US" sz="1400" b="0" i="1" dirty="0"/>
              <a:t>Annals of Internal Medicine</a:t>
            </a:r>
            <a:r>
              <a:rPr lang="en-US" sz="1400" b="0" dirty="0"/>
              <a:t>, 151, 206–209. </a:t>
            </a:r>
          </a:p>
          <a:p>
            <a:r>
              <a:rPr lang="en-US" sz="1400" b="0" dirty="0" err="1"/>
              <a:t>Ohman</a:t>
            </a:r>
            <a:r>
              <a:rPr lang="en-US" sz="1400" b="0" dirty="0"/>
              <a:t>, E., &amp; </a:t>
            </a:r>
            <a:r>
              <a:rPr lang="en-US" sz="1400" b="0" dirty="0" err="1"/>
              <a:t>Califf</a:t>
            </a:r>
            <a:r>
              <a:rPr lang="en-US" sz="1400" b="0" dirty="0"/>
              <a:t>, R. (2010). When can </a:t>
            </a:r>
            <a:r>
              <a:rPr lang="en-US" sz="1400" b="0" dirty="0" err="1"/>
              <a:t>noninferior</a:t>
            </a:r>
            <a:r>
              <a:rPr lang="en-US" sz="1400" b="0" dirty="0"/>
              <a:t> be superior: The multidimensional nature of clinical decision-making calls for innovative approaches to clinical trials. </a:t>
            </a:r>
            <a:r>
              <a:rPr lang="en-US" sz="1400" b="0" i="1" dirty="0"/>
              <a:t>Journal of the American College of Cardiology,</a:t>
            </a:r>
            <a:r>
              <a:rPr lang="en-US" sz="1400" b="0" dirty="0"/>
              <a:t> 55(6): 555–557 </a:t>
            </a:r>
          </a:p>
          <a:p>
            <a:r>
              <a:rPr lang="en-US" sz="1400" b="0" dirty="0"/>
              <a:t>Sheridan, D. J., &amp; Julian, D. G. (2016). Achievements and limitations of evidence-based medicine. Journal of the American College of Cardiology, 68(2), 204-213. Retrieved from </a:t>
            </a:r>
            <a:r>
              <a:rPr lang="en-US" sz="1400" b="0" dirty="0">
                <a:hlinkClick r:id="rId4" tooltip="Link to website"/>
              </a:rPr>
              <a:t>http://www.onlinejacc.org/content/68/2/204</a:t>
            </a:r>
            <a:endParaRPr lang="en-US" sz="1400" b="0" dirty="0"/>
          </a:p>
          <a:p>
            <a:r>
              <a:rPr lang="en-US" sz="1400" b="0" dirty="0" smtClean="0"/>
              <a:t>Washington</a:t>
            </a:r>
            <a:r>
              <a:rPr lang="en-US" sz="1400" b="0" dirty="0"/>
              <a:t>, A., &amp; </a:t>
            </a:r>
            <a:r>
              <a:rPr lang="en-US" sz="1400" b="0" dirty="0" err="1"/>
              <a:t>Lipstein</a:t>
            </a:r>
            <a:r>
              <a:rPr lang="en-US" sz="1400" b="0" dirty="0"/>
              <a:t>, S. (2011). The patient-centered outcomes research institute — Promoting better information, decisions, and health. </a:t>
            </a:r>
            <a:r>
              <a:rPr lang="en-US" sz="1400" b="0" i="1" dirty="0"/>
              <a:t>New England Journal of Medicine</a:t>
            </a:r>
            <a:r>
              <a:rPr lang="en-US" sz="1400" b="0" dirty="0"/>
              <a:t>, 365, e31. Retrieved from </a:t>
            </a:r>
            <a:r>
              <a:rPr lang="en-US" sz="1400" b="0" dirty="0">
                <a:hlinkClick r:id="rId5" tooltip="Link to journal article, The patient-centered outcomes research institute - Promoting better information descicions and health"/>
              </a:rPr>
              <a:t>http://www.nejm.org/doi/full/10.1056/NEJMp1109407</a:t>
            </a:r>
            <a:r>
              <a:rPr lang="en-US" sz="1400" b="0" dirty="0"/>
              <a:t> </a:t>
            </a:r>
          </a:p>
          <a:p>
            <a:endParaRPr lang="en-US" sz="1400" b="0" dirty="0"/>
          </a:p>
        </p:txBody>
      </p:sp>
      <p:sp>
        <p:nvSpPr>
          <p:cNvPr id="6" name="Slide Number Placeholder 5"/>
          <p:cNvSpPr>
            <a:spLocks noGrp="1"/>
          </p:cNvSpPr>
          <p:nvPr>
            <p:ph type="sldNum" sz="quarter" idx="4"/>
          </p:nvPr>
        </p:nvSpPr>
        <p:spPr/>
        <p:txBody>
          <a:bodyPr/>
          <a:lstStyle/>
          <a:p>
            <a:fld id="{554BD962-8594-4B77-865E-8DD61CA6C4CA}" type="slidenum">
              <a:rPr lang="en-US" altLang="en-US" smtClean="0"/>
              <a:pPr/>
              <a:t>13</a:t>
            </a:fld>
            <a:endParaRPr lang="en-US" altLang="en-US"/>
          </a:p>
        </p:txBody>
      </p:sp>
    </p:spTree>
    <p:extLst>
      <p:ext uri="{BB962C8B-B14F-4D97-AF65-F5344CB8AC3E}">
        <p14:creationId xmlns:p14="http://schemas.microsoft.com/office/powerpoint/2010/main" val="1589858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Evidence-Based Practice</a:t>
            </a:r>
            <a:br>
              <a:rPr lang="en-US" dirty="0"/>
            </a:br>
            <a:r>
              <a:rPr lang="en-US" dirty="0"/>
              <a:t>Lecture a</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dirty="0">
                <a:ea typeface="ＭＳ Ｐゴシック" pitchFamily="34" charset="-128"/>
              </a:rPr>
              <a:t>The Culture of Health Care</a:t>
            </a:r>
          </a:p>
        </p:txBody>
      </p:sp>
      <p:sp>
        <p:nvSpPr>
          <p:cNvPr id="15363" name="Text Placeholder 2"/>
          <p:cNvSpPr>
            <a:spLocks noGrp="1"/>
          </p:cNvSpPr>
          <p:nvPr>
            <p:ph type="body" sz="half" idx="2"/>
          </p:nvPr>
        </p:nvSpPr>
        <p:spPr/>
        <p:txBody>
          <a:bodyPr/>
          <a:lstStyle/>
          <a:p>
            <a:pPr eaLnBrk="1" hangingPunct="1"/>
            <a:r>
              <a:rPr lang="en-US" altLang="en-US" dirty="0">
                <a:ea typeface="ＭＳ Ｐゴシック" pitchFamily="34" charset="-128"/>
              </a:rPr>
              <a:t>Evidence-Based Practice</a:t>
            </a:r>
          </a:p>
        </p:txBody>
      </p:sp>
      <p:sp>
        <p:nvSpPr>
          <p:cNvPr id="15364" name="Text Placeholder 3"/>
          <p:cNvSpPr>
            <a:spLocks noGrp="1"/>
          </p:cNvSpPr>
          <p:nvPr>
            <p:ph type="body" sz="quarter" idx="11"/>
          </p:nvPr>
        </p:nvSpPr>
        <p:spPr/>
        <p:txBody>
          <a:bodyPr/>
          <a:lstStyle/>
          <a:p>
            <a:pPr eaLnBrk="1" hangingPunct="1"/>
            <a:r>
              <a:rPr lang="en-US" altLang="en-US" dirty="0">
                <a:ea typeface="ＭＳ Ｐゴシック" pitchFamily="34" charset="-128"/>
              </a:rPr>
              <a:t>Lecture a</a:t>
            </a:r>
          </a:p>
        </p:txBody>
      </p:sp>
      <p:sp>
        <p:nvSpPr>
          <p:cNvPr id="15365" name="Text Placeholder 4"/>
          <p:cNvSpPr>
            <a:spLocks noGrp="1"/>
          </p:cNvSpPr>
          <p:nvPr>
            <p:ph type="body" sz="quarter" idx="12"/>
          </p:nvPr>
        </p:nvSpPr>
        <p:spPr/>
        <p:txBody>
          <a:bodyPr/>
          <a:lstStyle/>
          <a:p>
            <a:pPr algn="ctr"/>
            <a:r>
              <a:rPr lang="en-US" altLang="en-US" i="1" dirty="0">
                <a:ea typeface="Calibri" pitchFamily="34" charset="0"/>
                <a:cs typeface="Times New Roman" pitchFamily="18" charset="0"/>
              </a:rPr>
              <a:t>This material (Comp 2 Unit 5)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pPr algn="ctr"/>
            <a:r>
              <a:rPr lang="en-US" altLang="en-US" i="1" dirty="0">
                <a:ea typeface="Calibri" pitchFamily="34" charset="0"/>
                <a:cs typeface="Times New Roman" pitchFamily="18" charset="0"/>
              </a:rPr>
              <a:t>This work is licensed under the Creative Commons Attribution-</a:t>
            </a:r>
            <a:r>
              <a:rPr lang="en-US" altLang="en-US" i="1" dirty="0" err="1">
                <a:ea typeface="Calibri" pitchFamily="34" charset="0"/>
                <a:cs typeface="Times New Roman" pitchFamily="18" charset="0"/>
              </a:rPr>
              <a:t>NonCommercial</a:t>
            </a:r>
            <a:r>
              <a:rPr lang="en-US" altLang="en-US" i="1" dirty="0">
                <a:ea typeface="Calibri" pitchFamily="34" charset="0"/>
                <a:cs typeface="Times New Roman" pitchFamily="18" charset="0"/>
              </a:rPr>
              <a:t>-</a:t>
            </a:r>
            <a:r>
              <a:rPr lang="en-US" altLang="en-US" i="1" dirty="0" err="1">
                <a:ea typeface="Calibri" pitchFamily="34" charset="0"/>
                <a:cs typeface="Times New Roman" pitchFamily="18" charset="0"/>
              </a:rPr>
              <a:t>ShareAlike</a:t>
            </a:r>
            <a:r>
              <a:rPr lang="en-US" altLang="en-US" i="1" dirty="0">
                <a:ea typeface="Calibri" pitchFamily="34" charset="0"/>
                <a:cs typeface="Times New Roman" pitchFamily="18" charset="0"/>
              </a:rPr>
              <a:t> 4.0 International License. To view a copy of this license, visit </a:t>
            </a:r>
            <a:r>
              <a:rPr lang="en-US" altLang="en-US" i="1" dirty="0">
                <a:ea typeface="Calibri" pitchFamily="34" charset="0"/>
                <a:cs typeface="Times New Roman" pitchFamily="18" charset="0"/>
                <a:hlinkClick r:id="rId3" tooltip="Link to Creative Commons CC BY NC SA 4.0 International License"/>
              </a:rPr>
              <a:t>http://creativecommons.org/licenses/by-nc-sa/4.0</a:t>
            </a:r>
            <a:r>
              <a:rPr lang="en-US" altLang="en-US" dirty="0">
                <a:ea typeface="Calibri" pitchFamily="34" charset="0"/>
                <a:cs typeface="Times New Roman" pitchFamily="18" charset="0"/>
                <a:hlinkClick r:id="rId3" tooltip="Link to Creative Commons CC BY NC SA 4.0 International License"/>
              </a:rPr>
              <a:t>/</a:t>
            </a:r>
            <a:r>
              <a:rPr lang="en-US" altLang="en-US" dirty="0">
                <a:ea typeface="Calibri" pitchFamily="34" charset="0"/>
                <a:cs typeface="Times New Roman" pitchFamily="18" charset="0"/>
              </a:rPr>
              <a:t>. </a:t>
            </a:r>
            <a:endParaRPr lang="en-US" altLang="en-US" i="1" dirty="0">
              <a:ea typeface="Calibri" pitchFamily="34"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t>Evidence-Based Practice</a:t>
            </a:r>
            <a:br>
              <a:rPr lang="en-US" altLang="en-US" dirty="0"/>
            </a:br>
            <a:r>
              <a:rPr lang="en-US" altLang="en-US" dirty="0"/>
              <a:t>Learning Objectives</a:t>
            </a:r>
          </a:p>
        </p:txBody>
      </p:sp>
      <p:sp>
        <p:nvSpPr>
          <p:cNvPr id="15363" name="Text Placeholder 3"/>
          <p:cNvSpPr>
            <a:spLocks noGrp="1"/>
          </p:cNvSpPr>
          <p:nvPr>
            <p:ph sz="quarter" idx="14"/>
          </p:nvPr>
        </p:nvSpPr>
        <p:spPr/>
        <p:txBody>
          <a:bodyPr/>
          <a:lstStyle/>
          <a:p>
            <a:r>
              <a:rPr lang="en-US" sz="2000" dirty="0"/>
              <a:t>Define the key tenets of evidence-based medicine (EBM) and its role in the culture of health care (Lectures a, b).</a:t>
            </a:r>
          </a:p>
          <a:p>
            <a:r>
              <a:rPr lang="en-US" sz="2000" dirty="0"/>
              <a:t>Construct answerable clinical questions and critically appraise evidence answering them (Lecture b).</a:t>
            </a:r>
          </a:p>
          <a:p>
            <a:r>
              <a:rPr lang="en-US" sz="2000" dirty="0"/>
              <a:t>Explain how EBM can be applied to intervention studies, including the phrasing of answerable questions, finding evidence to answer them, and applying them to given clinical situations (Lecture c).</a:t>
            </a:r>
          </a:p>
          <a:p>
            <a:r>
              <a:rPr lang="en-US" sz="2000" dirty="0"/>
              <a:t>Describe how EBM can be applied to key clinical questions of diagnosis, harm, and prognosis (Lectures d, e).</a:t>
            </a:r>
          </a:p>
          <a:p>
            <a:r>
              <a:rPr lang="en-US" sz="2000" dirty="0"/>
              <a:t>Discuss the benefits and limitations to summarizing evidence (Lecture f).</a:t>
            </a:r>
          </a:p>
          <a:p>
            <a:r>
              <a:rPr lang="en-US" sz="2000" dirty="0"/>
              <a:t>Describe how EBM is used in clinical settings through clinical practice guidelines and decision analysis (Lecture g).</a:t>
            </a:r>
          </a:p>
        </p:txBody>
      </p:sp>
      <p:sp>
        <p:nvSpPr>
          <p:cNvPr id="7" name="Slide Number Placeholder 6"/>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p:txBody>
          <a:bodyPr/>
          <a:lstStyle/>
          <a:p>
            <a:r>
              <a:rPr lang="en-US"/>
              <a:t>What Is Evidence-Based Medicine (EBM)?</a:t>
            </a:r>
            <a:endParaRPr lang="en-US" dirty="0"/>
          </a:p>
        </p:txBody>
      </p:sp>
      <p:sp>
        <p:nvSpPr>
          <p:cNvPr id="9219" name="Rectangle 7"/>
          <p:cNvSpPr>
            <a:spLocks noGrp="1" noChangeArrowheads="1"/>
          </p:cNvSpPr>
          <p:nvPr>
            <p:ph sz="quarter" idx="14"/>
          </p:nvPr>
        </p:nvSpPr>
        <p:spPr/>
        <p:txBody>
          <a:bodyPr/>
          <a:lstStyle/>
          <a:p>
            <a:r>
              <a:rPr lang="en-US" sz="3000" dirty="0"/>
              <a:t>A set of tools and a disciplined approach to informing clinical decision making</a:t>
            </a:r>
          </a:p>
          <a:p>
            <a:pPr lvl="1"/>
            <a:r>
              <a:rPr lang="en-US" sz="2600" dirty="0"/>
              <a:t>Applies the best evidence available</a:t>
            </a:r>
          </a:p>
          <a:p>
            <a:pPr lvl="1"/>
            <a:r>
              <a:rPr lang="en-US" sz="2600" dirty="0"/>
              <a:t>But remember the caveat: “Absence of evidence is not evidence of absence” (Martin Rees)</a:t>
            </a:r>
          </a:p>
          <a:p>
            <a:r>
              <a:rPr lang="en-US" sz="3000" dirty="0"/>
              <a:t>Allows clinical experience (art) to be integrated with best clinical science</a:t>
            </a:r>
          </a:p>
          <a:p>
            <a:r>
              <a:rPr lang="en-US" sz="3000" dirty="0"/>
              <a:t>Makes medical literature more clinically applicable and relevant  </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Why Are We Not Evidence-Based?</a:t>
            </a:r>
            <a:endParaRPr lang="en-US" altLang="en-US" dirty="0"/>
          </a:p>
        </p:txBody>
      </p:sp>
      <p:sp>
        <p:nvSpPr>
          <p:cNvPr id="10243" name="Rectangle 3"/>
          <p:cNvSpPr>
            <a:spLocks noGrp="1" noChangeArrowheads="1"/>
          </p:cNvSpPr>
          <p:nvPr>
            <p:ph sz="quarter" idx="14"/>
          </p:nvPr>
        </p:nvSpPr>
        <p:spPr/>
        <p:txBody>
          <a:bodyPr/>
          <a:lstStyle/>
          <a:p>
            <a:r>
              <a:rPr lang="en-US" sz="3000" dirty="0"/>
              <a:t>Thomas Kida (2006) lists six ways we arrive at false beliefs:</a:t>
            </a:r>
          </a:p>
          <a:p>
            <a:pPr lvl="1"/>
            <a:r>
              <a:rPr lang="en-US" sz="2600" dirty="0"/>
              <a:t>We prefer stories to statistics.</a:t>
            </a:r>
          </a:p>
          <a:p>
            <a:pPr lvl="1"/>
            <a:r>
              <a:rPr lang="en-US" sz="2600" dirty="0"/>
              <a:t>We seek to confirm, not to question, our ideas.</a:t>
            </a:r>
          </a:p>
          <a:p>
            <a:pPr lvl="1"/>
            <a:r>
              <a:rPr lang="en-US" sz="2600" dirty="0"/>
              <a:t>We rarely appreciate the role of chance and coincidence in shaping events.</a:t>
            </a:r>
          </a:p>
          <a:p>
            <a:pPr lvl="1"/>
            <a:r>
              <a:rPr lang="en-US" sz="2600" dirty="0"/>
              <a:t>We sometimes misperceive the world around us.</a:t>
            </a:r>
          </a:p>
          <a:p>
            <a:pPr lvl="1"/>
            <a:r>
              <a:rPr lang="en-US" sz="2600" dirty="0"/>
              <a:t>We tend to oversimplify our thinking.</a:t>
            </a:r>
          </a:p>
          <a:p>
            <a:pPr lvl="1"/>
            <a:r>
              <a:rPr lang="en-US" sz="2600" dirty="0"/>
              <a:t>Our memories are often inaccurate.</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Growing Advocacy for Medicine Being More Evidence-Based</a:t>
            </a:r>
            <a:endParaRPr lang="en-US" dirty="0"/>
          </a:p>
        </p:txBody>
      </p:sp>
      <p:sp>
        <p:nvSpPr>
          <p:cNvPr id="11267" name="Rectangle 3"/>
          <p:cNvSpPr>
            <a:spLocks noGrp="1" noChangeArrowheads="1"/>
          </p:cNvSpPr>
          <p:nvPr>
            <p:ph sz="quarter" idx="14"/>
          </p:nvPr>
        </p:nvSpPr>
        <p:spPr/>
        <p:txBody>
          <a:bodyPr/>
          <a:lstStyle/>
          <a:p>
            <a:r>
              <a:rPr lang="en-US" sz="2800" dirty="0"/>
              <a:t>“Effectiveness” was one of six attributes advocated in IOM’s </a:t>
            </a:r>
            <a:r>
              <a:rPr lang="en-US" sz="2800" i="1" dirty="0"/>
              <a:t>Crossing the Quality Chasm</a:t>
            </a:r>
          </a:p>
          <a:p>
            <a:pPr marL="914400" indent="0">
              <a:buNone/>
            </a:pPr>
            <a:r>
              <a:rPr lang="en-US" sz="1400" dirty="0"/>
              <a:t>(Source: Institute of Medicine, 2001)</a:t>
            </a:r>
          </a:p>
          <a:p>
            <a:r>
              <a:rPr lang="en-US" sz="2800" dirty="0"/>
              <a:t>Report advocates in detail the use of informatics for a “learning health care system” </a:t>
            </a:r>
          </a:p>
          <a:p>
            <a:pPr marL="914400" indent="0">
              <a:buNone/>
            </a:pPr>
            <a:r>
              <a:rPr lang="en-US" sz="1400" dirty="0"/>
              <a:t>(Source: Eden, Wheatley, McNeil, &amp; Sox, 2008)</a:t>
            </a:r>
          </a:p>
          <a:p>
            <a:r>
              <a:rPr lang="en-US" sz="2800" dirty="0"/>
              <a:t>“Descriptions of Methodological Details and Challenges for EBM,” in </a:t>
            </a:r>
            <a:r>
              <a:rPr lang="en-US" sz="2800" i="1" dirty="0"/>
              <a:t>Medical Care </a:t>
            </a:r>
          </a:p>
          <a:p>
            <a:pPr marL="914400" indent="0">
              <a:buNone/>
            </a:pPr>
            <a:r>
              <a:rPr lang="en-US" sz="1400" dirty="0"/>
              <a:t>(Source: Medical Care, 2007)</a:t>
            </a:r>
          </a:p>
          <a:p>
            <a:r>
              <a:rPr lang="en-US" sz="2800" dirty="0"/>
              <a:t>EBM key points in </a:t>
            </a:r>
            <a:r>
              <a:rPr lang="en-US" sz="2800" i="1" dirty="0"/>
              <a:t>JAMA</a:t>
            </a:r>
            <a:r>
              <a:rPr lang="en-US" sz="2800" dirty="0"/>
              <a:t> </a:t>
            </a:r>
          </a:p>
          <a:p>
            <a:pPr marL="0" indent="0">
              <a:buNone/>
              <a:tabLst>
                <a:tab pos="914400" algn="l"/>
              </a:tabLst>
            </a:pPr>
            <a:r>
              <a:rPr lang="en-US" sz="1400" dirty="0"/>
              <a:t>	(Source: </a:t>
            </a:r>
            <a:r>
              <a:rPr lang="en-US" sz="1400" dirty="0" err="1"/>
              <a:t>Guyatt</a:t>
            </a:r>
            <a:r>
              <a:rPr lang="en-US" sz="1400" dirty="0"/>
              <a:t> &amp; </a:t>
            </a:r>
            <a:r>
              <a:rPr lang="en-US" sz="1400" dirty="0" err="1"/>
              <a:t>Voelker</a:t>
            </a:r>
            <a:r>
              <a:rPr lang="en-US" sz="1400" dirty="0"/>
              <a:t>, 2015)</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“Cultural” Pushback on EBM</a:t>
            </a:r>
            <a:endParaRPr lang="en-US" altLang="en-US" dirty="0"/>
          </a:p>
        </p:txBody>
      </p:sp>
      <p:sp>
        <p:nvSpPr>
          <p:cNvPr id="17411" name="Content Placeholder 2"/>
          <p:cNvSpPr>
            <a:spLocks noGrp="1"/>
          </p:cNvSpPr>
          <p:nvPr>
            <p:ph sz="quarter" idx="14"/>
          </p:nvPr>
        </p:nvSpPr>
        <p:spPr/>
        <p:txBody>
          <a:bodyPr/>
          <a:lstStyle/>
          <a:p>
            <a:r>
              <a:rPr lang="en-US" sz="2800" dirty="0"/>
              <a:t>Not everyone agrees with the experimentally oriented approach of EBM</a:t>
            </a:r>
            <a:endParaRPr lang="en-US" sz="3000" dirty="0"/>
          </a:p>
          <a:p>
            <a:pPr marL="0" indent="0">
              <a:buNone/>
              <a:tabLst>
                <a:tab pos="914400" algn="l"/>
              </a:tabLst>
            </a:pPr>
            <a:r>
              <a:rPr lang="en-US" sz="1400" dirty="0"/>
              <a:t>	(Source: </a:t>
            </a:r>
            <a:r>
              <a:rPr lang="en-US" sz="1400" dirty="0" err="1"/>
              <a:t>Luce</a:t>
            </a:r>
            <a:r>
              <a:rPr lang="en-US" sz="1400" dirty="0"/>
              <a:t> et al., 2009)</a:t>
            </a:r>
          </a:p>
          <a:p>
            <a:r>
              <a:rPr lang="en-US" sz="2800" dirty="0"/>
              <a:t>Some criticisms of EBM are valid</a:t>
            </a:r>
          </a:p>
          <a:p>
            <a:pPr marL="0" indent="0">
              <a:buNone/>
              <a:tabLst>
                <a:tab pos="914400" algn="l"/>
              </a:tabLst>
            </a:pPr>
            <a:r>
              <a:rPr lang="en-US" sz="1400" dirty="0"/>
              <a:t>	(Source: Cohen, </a:t>
            </a:r>
            <a:r>
              <a:rPr lang="en-US" sz="1400" dirty="0" err="1"/>
              <a:t>Stavri</a:t>
            </a:r>
            <a:r>
              <a:rPr lang="en-US" sz="1400" dirty="0"/>
              <a:t>, &amp; Hersh, 2004)</a:t>
            </a:r>
          </a:p>
          <a:p>
            <a:pPr lvl="1"/>
            <a:r>
              <a:rPr lang="en-US" sz="2400" dirty="0"/>
              <a:t>Challenges physician-patient autonomy</a:t>
            </a:r>
          </a:p>
          <a:p>
            <a:pPr lvl="1"/>
            <a:r>
              <a:rPr lang="en-US" sz="2400" dirty="0"/>
              <a:t>Focuses on large-scale, randomized controlled trials that homogenize individual differences</a:t>
            </a:r>
          </a:p>
          <a:p>
            <a:pPr lvl="1"/>
            <a:r>
              <a:rPr lang="en-US" sz="2400" dirty="0"/>
              <a:t>Concerns about manipulations of clinical trials data and reports</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274638"/>
            <a:ext cx="8412480" cy="1143000"/>
          </a:xfrm>
        </p:spPr>
        <p:txBody>
          <a:bodyPr/>
          <a:lstStyle/>
          <a:p>
            <a:r>
              <a:rPr lang="en-US" dirty="0"/>
              <a:t>The New EBM Mantra: Comparative Effectiveness Research (CER)</a:t>
            </a:r>
          </a:p>
        </p:txBody>
      </p:sp>
      <p:sp>
        <p:nvSpPr>
          <p:cNvPr id="12291" name="Content Placeholder 2"/>
          <p:cNvSpPr>
            <a:spLocks noGrp="1"/>
          </p:cNvSpPr>
          <p:nvPr>
            <p:ph sz="quarter" idx="14"/>
          </p:nvPr>
        </p:nvSpPr>
        <p:spPr>
          <a:xfrm>
            <a:off x="457200" y="1600199"/>
            <a:ext cx="8229600" cy="5012635"/>
          </a:xfrm>
        </p:spPr>
        <p:txBody>
          <a:bodyPr/>
          <a:lstStyle/>
          <a:p>
            <a:r>
              <a:rPr lang="en-US" sz="2800" dirty="0"/>
              <a:t>Achieved prominence when American Recovery and Reinvestment Act (ARRA) allocated $1.1 billion for CER</a:t>
            </a:r>
          </a:p>
          <a:p>
            <a:pPr lvl="1"/>
            <a:r>
              <a:rPr lang="en-US" sz="2400" dirty="0"/>
              <a:t>Required preparation of two reports to inform operational plan:</a:t>
            </a:r>
          </a:p>
          <a:p>
            <a:pPr lvl="2"/>
            <a:r>
              <a:rPr lang="en-US" sz="2000" dirty="0"/>
              <a:t>Federal Coordinating Council for Comparative Effectiveness Research (2009)</a:t>
            </a:r>
          </a:p>
          <a:p>
            <a:pPr lvl="3"/>
            <a:r>
              <a:rPr lang="en-US" sz="1600" dirty="0"/>
              <a:t>Defined CER (next slide)</a:t>
            </a:r>
          </a:p>
          <a:p>
            <a:pPr lvl="3"/>
            <a:r>
              <a:rPr lang="en-US" sz="1600" dirty="0"/>
              <a:t>Called for development not only of research but also of human and scientific capital, data infrastructure, and dissemination</a:t>
            </a:r>
          </a:p>
          <a:p>
            <a:pPr lvl="2"/>
            <a:r>
              <a:rPr lang="en-US" sz="2000" dirty="0"/>
              <a:t>IOM report for prioritizing research (</a:t>
            </a:r>
            <a:r>
              <a:rPr lang="en-US" altLang="en-US" sz="2000" dirty="0"/>
              <a:t>Committee on Comparative Effectiveness Research Prioritization, Board on Health Care Services, &amp; Institute of Medicine</a:t>
            </a:r>
            <a:r>
              <a:rPr lang="en-US" sz="2000" dirty="0"/>
              <a:t>, 2009)</a:t>
            </a:r>
          </a:p>
          <a:p>
            <a:pPr lvl="3"/>
            <a:r>
              <a:rPr lang="en-US" sz="1600" dirty="0"/>
              <a:t>Identified top 100 research priorities</a:t>
            </a:r>
          </a:p>
        </p:txBody>
      </p:sp>
      <p:sp>
        <p:nvSpPr>
          <p:cNvPr id="6" name="Slide Number Placeholder 5"/>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a:t>CER</a:t>
            </a:r>
            <a:endParaRPr lang="en-US" altLang="en-US" dirty="0"/>
          </a:p>
        </p:txBody>
      </p:sp>
      <p:sp>
        <p:nvSpPr>
          <p:cNvPr id="3" name="Content Placeholder 2" descr="This is just a box around the text"/>
          <p:cNvSpPr>
            <a:spLocks noGrp="1"/>
          </p:cNvSpPr>
          <p:nvPr>
            <p:ph sz="quarter" idx="14"/>
          </p:nvPr>
        </p:nvSpPr>
        <p:spPr/>
        <p:txBody>
          <a:bodyPr/>
          <a:lstStyle/>
          <a:p>
            <a:r>
              <a:rPr lang="en-US" sz="2400" dirty="0"/>
              <a:t>Definition of CER from Federal Coordinating Council report</a:t>
            </a:r>
          </a:p>
          <a:p>
            <a:pPr lvl="1"/>
            <a:r>
              <a:rPr lang="en-US" sz="2000" dirty="0"/>
              <a:t>“Research comparing different interventions and strategies to prevent, diagnose, treat and monitor health conditions”</a:t>
            </a:r>
          </a:p>
          <a:p>
            <a:pPr lvl="1"/>
            <a:r>
              <a:rPr lang="en-US" sz="2000" dirty="0"/>
              <a:t>“Must assess a comprehensive array of health-related outcomes for diverse patient populations”</a:t>
            </a:r>
          </a:p>
          <a:p>
            <a:pPr lvl="1"/>
            <a:r>
              <a:rPr lang="en-US" sz="2000" dirty="0"/>
              <a:t>“Necessitates the development, expansion, and use of a variety of data sources and methods” (informatics!)</a:t>
            </a:r>
          </a:p>
          <a:p>
            <a:r>
              <a:rPr lang="en-US" sz="2400" dirty="0"/>
              <a:t>Healthcare reform legislation (Affordable Care Act, ACA) allocated funding for Patient-Centered Outcomes Research Institute (PCORI, </a:t>
            </a:r>
            <a:r>
              <a:rPr lang="en-US" sz="2400" dirty="0">
                <a:hlinkClick r:id="rId4" tooltip="Link to Patient-Centered Outcomes Research Institute homepage"/>
              </a:rPr>
              <a:t>http://www.pcori.org</a:t>
            </a:r>
            <a:r>
              <a:rPr lang="en-US" sz="2400" dirty="0"/>
              <a:t>)</a:t>
            </a:r>
          </a:p>
          <a:p>
            <a:pPr lvl="1"/>
            <a:r>
              <a:rPr lang="en-US" sz="2000" dirty="0"/>
              <a:t>Independent body with multiple stakeholder representation to advance and carry out research in CER (Washington, 2011)</a:t>
            </a:r>
          </a:p>
        </p:txBody>
      </p:sp>
      <p:sp>
        <p:nvSpPr>
          <p:cNvPr id="6" name="Slide Number Placeholder 5"/>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c86fe50f-05fb-4995-be7a-6f5c1cc0eb37"/>
  <p:tag name="AUDIO_ID" val="264"/>
  <p:tag name="ELAPSEDTIME" val="88.8"/>
  <p:tag name="ARTICULATE_SLIDE_NAV" val="2"/>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8e2419f1-3030-4b4a-804f-966b41fe8b0e"/>
  <p:tag name="AUDIO_ID" val="265"/>
  <p:tag name="ELAPSEDTIME" val="115.7"/>
  <p:tag name="ARTICULATE_SLIDE_NAV" val="3"/>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dadeb059-b03e-46d0-aa80-c3c1752574d2"/>
  <p:tag name="AUDIO_ID" val="266"/>
  <p:tag name="ELAPSEDTIME" val="77.5"/>
  <p:tag name="ARTICULATE_SLIDE_NAV" val="4"/>
</p:tagLst>
</file>

<file path=ppt/tags/tag5.xml><?xml version="1.0" encoding="utf-8"?>
<p:tagLst xmlns:a="http://schemas.openxmlformats.org/drawingml/2006/main" xmlns:r="http://schemas.openxmlformats.org/officeDocument/2006/relationships" xmlns:p="http://schemas.openxmlformats.org/presentationml/2006/main">
  <p:tag name="AUDIO_ID" val="269"/>
  <p:tag name="ELAPSEDTIME" val="70.8"/>
  <p:tag name="ARTICULATE_SLIDE_GUID" val="8d7c0900-f8cb-41f2-841a-dc27c6126edc"/>
  <p:tag name="ARTICULATE_SLIDE_NAV" val="5"/>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a4ee778c-51b6-4315-8bfc-a2650e4562be"/>
  <p:tag name="AUDIO_ID" val="267"/>
  <p:tag name="ELAPSEDTIME" val="107.1"/>
  <p:tag name="ARTICULATE_SLIDE_NAV" val="6"/>
</p:tagLst>
</file>

<file path=ppt/tags/tag7.xml><?xml version="1.0" encoding="utf-8"?>
<p:tagLst xmlns:a="http://schemas.openxmlformats.org/drawingml/2006/main" xmlns:r="http://schemas.openxmlformats.org/officeDocument/2006/relationships" xmlns:p="http://schemas.openxmlformats.org/presentationml/2006/main">
  <p:tag name="AUDIO_ID" val="268"/>
  <p:tag name="ELAPSEDTIME" val="186.6"/>
  <p:tag name="ARTICULATE_SLIDE_GUID" val="9abdc7d7-b0e9-4d69-b305-ec4f1d33d557"/>
  <p:tag name="ARTICULATE_SLIDE_NAV" val="7"/>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78087acc-0c73-4cf9-bcfe-4ddba58047e1"/>
  <p:tag name="AUDIO_ID" val="263"/>
  <p:tag name="ELAPSEDTIME" val="52.3"/>
  <p:tag name="ARTICULATE_SLIDE_NAV" val="8"/>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(3)</Template>
  <TotalTime>4548</TotalTime>
  <Words>2646</Words>
  <Application>Microsoft Office PowerPoint</Application>
  <PresentationFormat>On-screen Show (4:3)</PresentationFormat>
  <Paragraphs>153</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ONC-Template-FINAL DRAFT</vt:lpstr>
      <vt:lpstr>PowerPoint Presentation</vt:lpstr>
      <vt:lpstr>The Culture of Health Care</vt:lpstr>
      <vt:lpstr>Evidence-Based Practice Learning Objectives</vt:lpstr>
      <vt:lpstr>What Is Evidence-Based Medicine (EBM)?</vt:lpstr>
      <vt:lpstr>Why Are We Not Evidence-Based?</vt:lpstr>
      <vt:lpstr>Growing Advocacy for Medicine Being More Evidence-Based</vt:lpstr>
      <vt:lpstr>“Cultural” Pushback on EBM</vt:lpstr>
      <vt:lpstr>The New EBM Mantra: Comparative Effectiveness Research (CER)</vt:lpstr>
      <vt:lpstr>CER</vt:lpstr>
      <vt:lpstr>Unit Topics</vt:lpstr>
      <vt:lpstr>Evidence-Based Practice Summary – Lecture a</vt:lpstr>
      <vt:lpstr>Evidence-Based Practice References – Lecture a</vt:lpstr>
      <vt:lpstr>Evidence-Based Practice References – Lecture a Continued</vt:lpstr>
      <vt:lpstr>The Culture of Health Care Evidence-Based Practice Lecture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2, Unit 5</dc:title>
  <dc:subject>The Culture of Health Care, Evidence-Based Practice, Lecture a</dc:subject>
  <dc:creator>U.S. Department of Health and Human Services, Office of the National Coordinator for Health Information Technology</dc:creator>
  <cp:keywords>evidence-based medicine, comparative effectiveness research, evidence-based practice, syntheses, synopses, background questions, foreground questions, randomized controlled trial, RCT, Women’s Health Initiative, WHI, screening tests, diagnosis, diagnostic decision making, harm, prognosis, cohort study, case-control study, case series, case report, systematic review, meta-analysis, summary statistics, Cochrane Collaboration, Cochrane Database of Systematic Reviews, Cochrane Review, infoPOEMS, PIER, clinical practice guidelines, algorithm, action steps, conditional steps, branch steps, decision analysis, health IT, health IT curriculum, health IT training</cp:keywords>
  <cp:lastModifiedBy>The Department of Health and Human Services</cp:lastModifiedBy>
  <cp:revision>17</cp:revision>
  <dcterms:created xsi:type="dcterms:W3CDTF">2016-04-12T18:58:33Z</dcterms:created>
  <dcterms:modified xsi:type="dcterms:W3CDTF">2017-05-22T16:33:16Z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