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73"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custDataLst>
    <p:tags r:id="rId2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69" autoAdjust="0"/>
    <p:restoredTop sz="94655" autoAdjust="0"/>
  </p:normalViewPr>
  <p:slideViewPr>
    <p:cSldViewPr snapToGrid="0">
      <p:cViewPr varScale="1">
        <p:scale>
          <a:sx n="56" d="100"/>
          <a:sy n="56" d="100"/>
        </p:scale>
        <p:origin x="-1018" y="-82"/>
      </p:cViewPr>
      <p:guideLst>
        <p:guide orient="horz" pos="2160"/>
        <p:guide orient="horz" pos="3888"/>
        <p:guide orient="horz" pos="1008"/>
        <p:guide pos="2880"/>
        <p:guide pos="2875"/>
      </p:guideLst>
    </p:cSldViewPr>
  </p:slideViewPr>
  <p:outlineViewPr>
    <p:cViewPr>
      <p:scale>
        <a:sx n="33" d="100"/>
        <a:sy n="33" d="100"/>
      </p:scale>
      <p:origin x="0" y="-736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5/22/2017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2538996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A less obvious person with whom the clinician must communicate is himself or herself. As Sherlock Holmes said, “Nothing clears up a case so much as stating it to another person”; this comment refers to the cognitive processing that occurs as we organize and articulate information. Even if the clinician doesn’t verbally explain the case to another person, he or she understands the case better by creating a written or documented record. Cognition is aided by imposing structure and order, and may also be impacted in some way by the methods and technology used in the documentation process, such as dictating, writing, typing, or using macros and smart text.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Creating clinical notes not only aids the clinician’s processing of the case, but it’s also a means of communicating with himself or herself in the future as well as sharing valuable patient information with other clinicians and caregivers. Today’s note, if well written, becomes an excellent basis for reestablishing the state of affairs at the next patient encounter, which may be many months or even years away.</a:t>
            </a: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729E99F8-800C-4D16-9D8F-574AA28B7EE5}" type="slidenum">
              <a:rPr lang="en-US" altLang="en-US"/>
              <a:pPr>
                <a:spcBef>
                  <a:spcPct val="0"/>
                </a:spcBef>
              </a:pPr>
              <a:t>10</a:t>
            </a:fld>
            <a:endParaRPr lang="en-US" altLang="en-US"/>
          </a:p>
        </p:txBody>
      </p:sp>
    </p:spTree>
    <p:extLst>
      <p:ext uri="{BB962C8B-B14F-4D97-AF65-F5344CB8AC3E}">
        <p14:creationId xmlns:p14="http://schemas.microsoft.com/office/powerpoint/2010/main" val="366468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Clinicians often need to communicate about the patient with other colleagues or consultants. Discussions with colleagues, for example, may involve signing out a patient over the weekend or transferring the patient to another person’s care for the future. The communicating clinician needs to consider the format, content, and level of detail of the communication, which will vary depending on the purpose. On-call, overnight coverage requires less information and detail than the permanent transfer of patient care responsibility.</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“Experts share knowledge, not only of their domain but of the structure and goals of their discourse,” according to Evans. This shared knowledge can make communication between colleagues quite efficient. When calling upon consultants to address specific issues, it’s essential to ask a clear question, which facilitates a useful reply. How much information and which information to share depends on who is being consulted; for example, neurologists, psychiatrists, cardiologists, or radiologists each need different information to address the problem in their specialty. Simply communicating every piece of data will force the consultant to find a needle in a haystack of irrelevant information.</a:t>
            </a:r>
          </a:p>
          <a:p>
            <a:endParaRPr lang="en-US" altLang="en-US" dirty="0"/>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D32E2D0A-1E2C-412D-9FF0-FA255316708B}" type="slidenum">
              <a:rPr lang="en-US" altLang="en-US"/>
              <a:pPr>
                <a:spcBef>
                  <a:spcPct val="0"/>
                </a:spcBef>
              </a:pPr>
              <a:t>11</a:t>
            </a:fld>
            <a:endParaRPr lang="en-US" altLang="en-US"/>
          </a:p>
        </p:txBody>
      </p:sp>
    </p:spTree>
    <p:extLst>
      <p:ext uri="{BB962C8B-B14F-4D97-AF65-F5344CB8AC3E}">
        <p14:creationId xmlns:p14="http://schemas.microsoft.com/office/powerpoint/2010/main" val="2005514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Another group that the clinician must inform about a patient’s diagnosis and management plan is the insurance companies. In most cases, before payment is authorized, insurance companies require a diagnosis expressed as an International Classification of Diseases, or ICD-10 [I-C-D ten] code, even if the diagnosis is not yet known. They also require a description of the services provided or procedures performed expressed as a Current Procedural Terminology, or CPT [C-P-T] code. Based on CPT, the Health Care Common Procedure Coding System, or HCPCS [hick picks], is a set of health care procedure codes used for Medicare billing for the Centers for Medicare and Medicaid Services (or CMS) as well as for Medicaid billing and some insurance companies.</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Beyond these codes, which may not always describe exactly what the clinician is thinking, there’s frequently a need to provide certain details that support a given diagnosis or treatment in order to justify payment.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Electronic clinical documentation may also use other classifications, such as SNOMED CT [snow med C – T]. [quote] “The Systematized [</a:t>
            </a:r>
            <a:r>
              <a:rPr lang="en-US" sz="1000" b="1" kern="1200" dirty="0">
                <a:solidFill>
                  <a:schemeClr val="tx1"/>
                </a:solidFill>
                <a:effectLst/>
                <a:latin typeface="Arial" pitchFamily="34" charset="0"/>
                <a:ea typeface="MS PGothic" panose="020B0600070205080204" pitchFamily="34" charset="-128"/>
                <a:cs typeface="Arial" pitchFamily="34" charset="0"/>
              </a:rPr>
              <a:t>sis</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te</a:t>
            </a:r>
            <a:r>
              <a:rPr lang="en-US" sz="1000" kern="1200" dirty="0">
                <a:solidFill>
                  <a:schemeClr val="tx1"/>
                </a:solidFill>
                <a:effectLst/>
                <a:latin typeface="Arial" pitchFamily="34" charset="0"/>
                <a:ea typeface="MS PGothic" panose="020B0600070205080204" pitchFamily="34" charset="-128"/>
                <a:cs typeface="Arial" pitchFamily="34" charset="0"/>
              </a:rPr>
              <a:t>-me-</a:t>
            </a:r>
            <a:r>
              <a:rPr lang="en-US" sz="1000" kern="1200" dirty="0" err="1">
                <a:solidFill>
                  <a:schemeClr val="tx1"/>
                </a:solidFill>
                <a:effectLst/>
                <a:latin typeface="Arial" pitchFamily="34" charset="0"/>
                <a:ea typeface="MS PGothic" panose="020B0600070205080204" pitchFamily="34" charset="-128"/>
                <a:cs typeface="Arial" pitchFamily="34" charset="0"/>
              </a:rPr>
              <a:t>tized</a:t>
            </a:r>
            <a:r>
              <a:rPr lang="en-US" sz="1000" kern="1200" dirty="0">
                <a:solidFill>
                  <a:schemeClr val="tx1"/>
                </a:solidFill>
                <a:effectLst/>
                <a:latin typeface="Arial" pitchFamily="34" charset="0"/>
                <a:ea typeface="MS PGothic" panose="020B0600070205080204" pitchFamily="34" charset="-128"/>
                <a:cs typeface="Arial" pitchFamily="34" charset="0"/>
              </a:rPr>
              <a:t>] Nomenclature [</a:t>
            </a:r>
            <a:r>
              <a:rPr lang="en-US" sz="1000" b="1" kern="1200" dirty="0">
                <a:solidFill>
                  <a:schemeClr val="tx1"/>
                </a:solidFill>
                <a:effectLst/>
                <a:latin typeface="Arial" pitchFamily="34" charset="0"/>
                <a:ea typeface="MS PGothic" panose="020B0600070205080204" pitchFamily="34" charset="-128"/>
                <a:cs typeface="Arial" pitchFamily="34" charset="0"/>
              </a:rPr>
              <a:t>no</a:t>
            </a:r>
            <a:r>
              <a:rPr lang="en-US" sz="1000" kern="1200" dirty="0">
                <a:solidFill>
                  <a:schemeClr val="tx1"/>
                </a:solidFill>
                <a:effectLst/>
                <a:latin typeface="Arial" pitchFamily="34" charset="0"/>
                <a:ea typeface="MS PGothic" panose="020B0600070205080204" pitchFamily="34" charset="-128"/>
                <a:cs typeface="Arial" pitchFamily="34" charset="0"/>
              </a:rPr>
              <a:t>-men-</a:t>
            </a:r>
            <a:r>
              <a:rPr lang="en-US" sz="1000" kern="1200" dirty="0" err="1">
                <a:solidFill>
                  <a:schemeClr val="tx1"/>
                </a:solidFill>
                <a:effectLst/>
                <a:latin typeface="Arial" pitchFamily="34" charset="0"/>
                <a:ea typeface="MS PGothic" panose="020B0600070205080204" pitchFamily="34" charset="-128"/>
                <a:cs typeface="Arial" pitchFamily="34" charset="0"/>
              </a:rPr>
              <a:t>klay</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cher</a:t>
            </a:r>
            <a:r>
              <a:rPr lang="en-US" sz="1000" kern="1200" dirty="0">
                <a:solidFill>
                  <a:schemeClr val="tx1"/>
                </a:solidFill>
                <a:effectLst/>
                <a:latin typeface="Arial" pitchFamily="34" charset="0"/>
                <a:ea typeface="MS PGothic" panose="020B0600070205080204" pitchFamily="34" charset="-128"/>
                <a:cs typeface="Arial" pitchFamily="34" charset="0"/>
              </a:rPr>
              <a:t>] of Medicine, is a systematic, computer-</a:t>
            </a:r>
            <a:r>
              <a:rPr lang="en-US" sz="1000" kern="1200" dirty="0" err="1">
                <a:solidFill>
                  <a:schemeClr val="tx1"/>
                </a:solidFill>
                <a:effectLst/>
                <a:latin typeface="Arial" pitchFamily="34" charset="0"/>
                <a:ea typeface="MS PGothic" panose="020B0600070205080204" pitchFamily="34" charset="-128"/>
                <a:cs typeface="Arial" pitchFamily="34" charset="0"/>
              </a:rPr>
              <a:t>processable</a:t>
            </a:r>
            <a:r>
              <a:rPr lang="en-US" sz="1000" kern="1200" dirty="0">
                <a:solidFill>
                  <a:schemeClr val="tx1"/>
                </a:solidFill>
                <a:effectLst/>
                <a:latin typeface="Arial" pitchFamily="34" charset="0"/>
                <a:ea typeface="MS PGothic" panose="020B0600070205080204" pitchFamily="34" charset="-128"/>
                <a:cs typeface="Arial" pitchFamily="34" charset="0"/>
              </a:rPr>
              <a:t> collection of medical terms, in human and veterinary medicine, to provide codes, terms, synonyms, and definitions which cover anatomy, diseases, findings, procedures, microorganisms, and substances.” [end quote] </a:t>
            </a:r>
          </a:p>
          <a:p>
            <a:endParaRPr lang="en-US" altLang="en-US" dirty="0"/>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6968973D-4BE9-4BC5-9251-ACB9437149CB}" type="slidenum">
              <a:rPr lang="en-US" altLang="en-US"/>
              <a:pPr>
                <a:spcBef>
                  <a:spcPct val="0"/>
                </a:spcBef>
              </a:pPr>
              <a:t>12</a:t>
            </a:fld>
            <a:endParaRPr lang="en-US" altLang="en-US"/>
          </a:p>
        </p:txBody>
      </p:sp>
    </p:spTree>
    <p:extLst>
      <p:ext uri="{BB962C8B-B14F-4D97-AF65-F5344CB8AC3E}">
        <p14:creationId xmlns:p14="http://schemas.microsoft.com/office/powerpoint/2010/main" val="875532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There are still other audiences with whom the clinician may communicate. Although the hope is that it won’t be necessary, there may come a time when lawyers examine the patient record to look for information that supports their client, and the clinician should keep this possibility in mind as he or she creates the record. Government and private regulatory agencies may use the medical record to determine whether the clinical processes of care are appropriate and for other various audits. Others may use the medical record in aggregate for data-mining purposes to learn about diseases, treatments, or practice patterns. Still others will use the record in aggregate to perform clinical or outcomes research, quality and performance improvement reviews, and patient-safety studies. A major challenge for the clinician is to create appropriate communications for all of these audiences at the same time.</a:t>
            </a:r>
          </a:p>
          <a:p>
            <a:endParaRPr lang="en-US" altLang="en-US" dirty="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B1A88614-5F2A-4FF7-AA9E-E0AE16A2A939}" type="slidenum">
              <a:rPr lang="en-US" altLang="en-US"/>
              <a:pPr>
                <a:spcBef>
                  <a:spcPct val="0"/>
                </a:spcBef>
              </a:pPr>
              <a:t>13</a:t>
            </a:fld>
            <a:endParaRPr lang="en-US" altLang="en-US"/>
          </a:p>
        </p:txBody>
      </p:sp>
    </p:spTree>
    <p:extLst>
      <p:ext uri="{BB962C8B-B14F-4D97-AF65-F5344CB8AC3E}">
        <p14:creationId xmlns:p14="http://schemas.microsoft.com/office/powerpoint/2010/main" val="1219745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concludes Lecture e of </a:t>
            </a:r>
            <a:r>
              <a:rPr lang="en-US" sz="1000" b="1" i="1" kern="1200" dirty="0">
                <a:solidFill>
                  <a:schemeClr val="tx1"/>
                </a:solidFill>
                <a:effectLst/>
                <a:latin typeface="Arial" pitchFamily="34" charset="0"/>
                <a:ea typeface="MS PGothic" panose="020B0600070205080204" pitchFamily="34" charset="-128"/>
                <a:cs typeface="Arial" pitchFamily="34" charset="0"/>
              </a:rPr>
              <a:t>Health Care Processes and Decision Making</a:t>
            </a:r>
            <a:r>
              <a:rPr lang="en-US" sz="1000" kern="1200" dirty="0">
                <a:solidFill>
                  <a:schemeClr val="tx1"/>
                </a:solidFill>
                <a:effectLst/>
                <a:latin typeface="Arial" pitchFamily="34" charset="0"/>
                <a:ea typeface="MS PGothic" panose="020B0600070205080204" pitchFamily="34" charset="-128"/>
                <a:cs typeface="Arial" pitchFamily="34" charset="0"/>
              </a:rPr>
              <a:t>. In summary, this lecture examined how clinicians communicate their plan with the patient and others who need the information. </a:t>
            </a: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7681E02A-0DF8-4A53-808C-EC1A228D74C9}" type="slidenum">
              <a:rPr lang="en-US" altLang="en-US"/>
              <a:pPr>
                <a:spcBef>
                  <a:spcPct val="0"/>
                </a:spcBef>
              </a:pPr>
              <a:t>14</a:t>
            </a:fld>
            <a:endParaRPr lang="en-US" altLang="en-US"/>
          </a:p>
        </p:txBody>
      </p:sp>
    </p:spTree>
    <p:extLst>
      <p:ext uri="{BB962C8B-B14F-4D97-AF65-F5344CB8AC3E}">
        <p14:creationId xmlns:p14="http://schemas.microsoft.com/office/powerpoint/2010/main" val="3148253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concludes the unit </a:t>
            </a:r>
            <a:r>
              <a:rPr lang="en-US" sz="1000" b="1" i="1" kern="1200" dirty="0">
                <a:solidFill>
                  <a:schemeClr val="tx1"/>
                </a:solidFill>
                <a:effectLst/>
                <a:latin typeface="Arial" pitchFamily="34" charset="0"/>
                <a:ea typeface="MS PGothic" panose="020B0600070205080204" pitchFamily="34" charset="-128"/>
                <a:cs typeface="Arial" pitchFamily="34" charset="0"/>
              </a:rPr>
              <a:t>Health Care Processes and Decision Making</a:t>
            </a:r>
            <a:r>
              <a:rPr lang="en-US" sz="1000" kern="1200" dirty="0">
                <a:solidFill>
                  <a:schemeClr val="tx1"/>
                </a:solidFill>
                <a:effectLst/>
                <a:latin typeface="Arial" pitchFamily="34" charset="0"/>
                <a:ea typeface="MS PGothic" panose="020B0600070205080204" pitchFamily="34" charset="-128"/>
                <a:cs typeface="Arial" pitchFamily="34" charset="0"/>
              </a:rPr>
              <a:t>.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This unit described the process used by clinicians to gather patient data, analyze it, use distinct techniques for reaching a diagnosis, and develop a plan to treat the patient.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role and nature of a clinician were defined, the classic paradigm of the clinical process was outlined, and some alternate paradigms were discussed. Information gathering and processing were examined along with a discussion of the structure of the history and physical, correlated with a hierarchy.</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Diagnostic thinking was then examined with a focus on techniques for making a diagnosis, such as using a systematic or pathophysiologic approach. This discussion expanded to topographic, temporal, and clinically contextual patterns of data for use in diagnosis; the use of heuristics; and mathematical approaches to assist in clinical decision making.</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Models that clinicians use to choose therapy and formulate a management plan were discussed, closing with an examination of how clinicians communicate their plan with the patient and others who need the information.</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999FDC67-9430-4C6A-B2AB-0CCE94CEAEE7}" type="slidenum">
              <a:rPr lang="en-US" altLang="en-US"/>
              <a:pPr>
                <a:spcBef>
                  <a:spcPct val="0"/>
                </a:spcBef>
              </a:pPr>
              <a:t>15</a:t>
            </a:fld>
            <a:endParaRPr lang="en-US" altLang="en-US"/>
          </a:p>
        </p:txBody>
      </p:sp>
    </p:spTree>
    <p:extLst>
      <p:ext uri="{BB962C8B-B14F-4D97-AF65-F5344CB8AC3E}">
        <p14:creationId xmlns:p14="http://schemas.microsoft.com/office/powerpoint/2010/main" val="5059928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No audio.</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9614ECF4-503C-409D-A47F-E24B4CC67D6C}" type="slidenum">
              <a:rPr lang="en-US" altLang="en-US"/>
              <a:pPr>
                <a:spcBef>
                  <a:spcPct val="0"/>
                </a:spcBef>
              </a:pPr>
              <a:t>16</a:t>
            </a:fld>
            <a:endParaRPr lang="en-US" altLang="en-US"/>
          </a:p>
        </p:txBody>
      </p:sp>
    </p:spTree>
    <p:extLst>
      <p:ext uri="{BB962C8B-B14F-4D97-AF65-F5344CB8AC3E}">
        <p14:creationId xmlns:p14="http://schemas.microsoft.com/office/powerpoint/2010/main" val="17600488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17</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Welcome to </a:t>
            </a:r>
            <a:r>
              <a:rPr lang="en-US" sz="1000" b="1" i="1" kern="1200" dirty="0">
                <a:solidFill>
                  <a:schemeClr val="tx1"/>
                </a:solidFill>
                <a:effectLst/>
                <a:latin typeface="Arial" pitchFamily="34" charset="0"/>
                <a:ea typeface="MS PGothic" panose="020B0600070205080204" pitchFamily="34" charset="-128"/>
                <a:cs typeface="Arial" pitchFamily="34" charset="0"/>
              </a:rPr>
              <a:t>The Culture of Health Care: Health Care Processes and Decision Making</a:t>
            </a:r>
            <a:r>
              <a:rPr lang="en-US" sz="1000" kern="1200" dirty="0">
                <a:solidFill>
                  <a:schemeClr val="tx1"/>
                </a:solidFill>
                <a:effectLst/>
                <a:latin typeface="Arial" pitchFamily="34" charset="0"/>
                <a:ea typeface="MS PGothic" panose="020B0600070205080204" pitchFamily="34" charset="-128"/>
                <a:cs typeface="Arial" pitchFamily="34" charset="0"/>
              </a:rPr>
              <a:t>. This is Lecture </a:t>
            </a:r>
            <a:r>
              <a:rPr lang="en-US" sz="1000" b="0" i="0" kern="1200" dirty="0">
                <a:solidFill>
                  <a:schemeClr val="tx1"/>
                </a:solidFill>
                <a:effectLst/>
                <a:latin typeface="Arial" pitchFamily="34" charset="0"/>
                <a:ea typeface="MS PGothic" panose="020B0600070205080204" pitchFamily="34" charset="-128"/>
                <a:cs typeface="Arial" pitchFamily="34" charset="0"/>
              </a:rPr>
              <a:t>e</a:t>
            </a:r>
            <a:r>
              <a:rPr lang="en-US" sz="1000" kern="1200" dirty="0">
                <a:solidFill>
                  <a:schemeClr val="tx1"/>
                </a:solidFill>
                <a:effectLst/>
                <a:latin typeface="Arial" pitchFamily="34" charset="0"/>
                <a:ea typeface="MS PGothic" panose="020B0600070205080204" pitchFamily="34" charset="-128"/>
                <a:cs typeface="Arial" pitchFamily="34" charset="0"/>
              </a:rPr>
              <a:t>.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component, </a:t>
            </a:r>
            <a:r>
              <a:rPr lang="en-US" sz="1000" b="1" i="1" kern="1200" dirty="0">
                <a:solidFill>
                  <a:schemeClr val="tx1"/>
                </a:solidFill>
                <a:effectLst/>
                <a:latin typeface="Arial" pitchFamily="34" charset="0"/>
                <a:ea typeface="MS PGothic" panose="020B0600070205080204" pitchFamily="34" charset="-128"/>
                <a:cs typeface="Arial" pitchFamily="34" charset="0"/>
              </a:rPr>
              <a:t>The Culture of Health Care</a:t>
            </a:r>
            <a:r>
              <a:rPr lang="en-US" sz="1000" kern="1200" dirty="0">
                <a:solidFill>
                  <a:schemeClr val="tx1"/>
                </a:solidFill>
                <a:effectLst/>
                <a:latin typeface="Arial" pitchFamily="34" charset="0"/>
                <a:ea typeface="MS PGothic" panose="020B0600070205080204" pitchFamily="34" charset="-128"/>
                <a:cs typeface="Arial" pitchFamily="34" charset="0"/>
              </a:rPr>
              <a:t>, addresses job expectations in health care settings. It discusses how care is organized within a practice setting, privacy laws, and professional and ethical issues encountered in the workplace.</a:t>
            </a:r>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E1D18270-C34B-4BE1-9E44-7EFBFE91481F}" type="slidenum">
              <a:rPr lang="en-US" altLang="en-US"/>
              <a:pPr>
                <a:spcBef>
                  <a:spcPct val="0"/>
                </a:spcBef>
              </a:pPr>
              <a:t>2</a:t>
            </a:fld>
            <a:endParaRPr lang="en-US" altLang="en-US"/>
          </a:p>
        </p:txBody>
      </p:sp>
    </p:spTree>
    <p:extLst>
      <p:ext uri="{BB962C8B-B14F-4D97-AF65-F5344CB8AC3E}">
        <p14:creationId xmlns:p14="http://schemas.microsoft.com/office/powerpoint/2010/main" val="2916336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objectives for </a:t>
            </a:r>
            <a:r>
              <a:rPr lang="en-US" sz="1000" b="1" i="1" kern="1200" dirty="0">
                <a:solidFill>
                  <a:schemeClr val="tx1"/>
                </a:solidFill>
                <a:effectLst/>
                <a:latin typeface="Arial" pitchFamily="34" charset="0"/>
                <a:ea typeface="MS PGothic" panose="020B0600070205080204" pitchFamily="34" charset="-128"/>
                <a:cs typeface="Arial" pitchFamily="34" charset="0"/>
              </a:rPr>
              <a:t>Health Care Processes and Decision Making </a:t>
            </a:r>
            <a:r>
              <a:rPr lang="en-US" sz="1000" kern="1200" dirty="0">
                <a:solidFill>
                  <a:schemeClr val="tx1"/>
                </a:solidFill>
                <a:effectLst/>
                <a:latin typeface="Arial" pitchFamily="34" charset="0"/>
                <a:ea typeface="MS PGothic" panose="020B0600070205080204" pitchFamily="34" charset="-128"/>
                <a:cs typeface="Arial" pitchFamily="34" charset="0"/>
              </a:rPr>
              <a:t>are to:</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Describe the elements of the “classic paradigm” of the clinical process.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List the types of information used by clinicians when they care for patients.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Describe the steps required to manage information during the patient-clinician interaction.</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List the different information structures or formats used to organize clinical information.</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Describe different paradigms and elements of clinical decision making.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Explain the differences among observations, findings, syndromes, and diseases.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Describe techniques or approaches used by clinicians to reach a diagnosis.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List the major factors that clinicians consider when devising a management plan for a patient’s condition, in addition to the diagnosis and recommended treatment.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Describe the role of EHRs and technology in the clinical decision-making process</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5A397F38-81BC-4023-9CFC-5FFAE6F57865}" type="slidenum">
              <a:rPr lang="en-US" altLang="en-US"/>
              <a:pPr>
                <a:spcBef>
                  <a:spcPct val="0"/>
                </a:spcBef>
              </a:pPr>
              <a:t>3</a:t>
            </a:fld>
            <a:endParaRPr lang="en-US" altLang="en-US"/>
          </a:p>
        </p:txBody>
      </p:sp>
    </p:spTree>
    <p:extLst>
      <p:ext uri="{BB962C8B-B14F-4D97-AF65-F5344CB8AC3E}">
        <p14:creationId xmlns:p14="http://schemas.microsoft.com/office/powerpoint/2010/main" val="456578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final lecture discusses communication of the management plan to all those who might need the information.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It’s not clear how far back the practice of keeping medical records goes, but it dates at least to this quote from Sir William Osler [</a:t>
            </a:r>
            <a:r>
              <a:rPr lang="en-US" sz="1000" b="1" kern="1200" dirty="0" err="1">
                <a:solidFill>
                  <a:schemeClr val="tx1"/>
                </a:solidFill>
                <a:effectLst/>
                <a:latin typeface="Arial" pitchFamily="34" charset="0"/>
                <a:ea typeface="MS PGothic" panose="020B0600070205080204" pitchFamily="34" charset="-128"/>
                <a:cs typeface="Arial" pitchFamily="34" charset="0"/>
              </a:rPr>
              <a:t>ohs</a:t>
            </a:r>
            <a:r>
              <a:rPr lang="en-US" sz="1000" kern="1200" dirty="0" err="1">
                <a:solidFill>
                  <a:schemeClr val="tx1"/>
                </a:solidFill>
                <a:effectLst/>
                <a:latin typeface="Arial" pitchFamily="34" charset="0"/>
                <a:ea typeface="MS PGothic" panose="020B0600070205080204" pitchFamily="34" charset="-128"/>
                <a:cs typeface="Arial" pitchFamily="34" charset="0"/>
              </a:rPr>
              <a:t>-ler</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i="1"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a:solidFill>
                  <a:schemeClr val="tx1"/>
                </a:solidFill>
                <a:effectLst/>
                <a:latin typeface="Arial" pitchFamily="34" charset="0"/>
                <a:ea typeface="MS PGothic" panose="020B0600070205080204" pitchFamily="34" charset="-128"/>
                <a:cs typeface="Arial" pitchFamily="34" charset="0"/>
              </a:rPr>
              <a:t> who advised medical students, [quote] “Never ask a new patient a question without notebook and pencil in hand” [end quote]. </a:t>
            </a: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0BA48132-6532-441A-B4BB-A7C93EEDC510}" type="slidenum">
              <a:rPr lang="en-US" altLang="en-US"/>
              <a:pPr>
                <a:spcBef>
                  <a:spcPct val="0"/>
                </a:spcBef>
              </a:pPr>
              <a:t>4</a:t>
            </a:fld>
            <a:endParaRPr lang="en-US" altLang="en-US"/>
          </a:p>
        </p:txBody>
      </p:sp>
    </p:spTree>
    <p:extLst>
      <p:ext uri="{BB962C8B-B14F-4D97-AF65-F5344CB8AC3E}">
        <p14:creationId xmlns:p14="http://schemas.microsoft.com/office/powerpoint/2010/main" val="2171191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To begin this discussion, consider a patient who has come to see a clinician to establish care. In the course of the visit, a problem list has been generated that includes diabetes causing frequent urination, excessive thirst, an increased appetite, and high blood sugar. The list also includes high blood pressure based on three previously recorded blood pressures that were abnormal and evidence on an electrocardiogram that the heart is being affected. Furthermore, low-density lipoprotein [lip-oh-</a:t>
            </a:r>
            <a:r>
              <a:rPr lang="en-US" sz="1000" b="1" kern="1200" dirty="0" err="1">
                <a:solidFill>
                  <a:schemeClr val="tx1"/>
                </a:solidFill>
                <a:effectLst/>
                <a:latin typeface="Arial" pitchFamily="34" charset="0"/>
                <a:ea typeface="MS PGothic" panose="020B0600070205080204" pitchFamily="34" charset="-128"/>
                <a:cs typeface="Arial" pitchFamily="34" charset="0"/>
              </a:rPr>
              <a:t>proh</a:t>
            </a:r>
            <a:r>
              <a:rPr lang="en-US" sz="1000" kern="1200" dirty="0">
                <a:solidFill>
                  <a:schemeClr val="tx1"/>
                </a:solidFill>
                <a:effectLst/>
                <a:latin typeface="Arial" pitchFamily="34" charset="0"/>
                <a:ea typeface="MS PGothic" panose="020B0600070205080204" pitchFamily="34" charset="-128"/>
                <a:cs typeface="Arial" pitchFamily="34" charset="0"/>
              </a:rPr>
              <a:t>-teen], or LDL [L-D-L], levels are far above the goal at 194, and the triglyceride level is high based on a test result of 250. The patient is also overweight, with a body mass index of 34.</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As the clinician develops a management plan with the patient for each of these problems, it becomes important to communicate these problems and the evolving plan to others.</a:t>
            </a: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FAF10D5B-445A-4B82-95AF-A099DCBDD915}" type="slidenum">
              <a:rPr lang="en-US" altLang="en-US"/>
              <a:pPr>
                <a:spcBef>
                  <a:spcPct val="0"/>
                </a:spcBef>
              </a:pPr>
              <a:t>5</a:t>
            </a:fld>
            <a:endParaRPr lang="en-US" altLang="en-US"/>
          </a:p>
        </p:txBody>
      </p:sp>
    </p:spTree>
    <p:extLst>
      <p:ext uri="{BB962C8B-B14F-4D97-AF65-F5344CB8AC3E}">
        <p14:creationId xmlns:p14="http://schemas.microsoft.com/office/powerpoint/2010/main" val="2490975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audience for these messages will include people and entities that play a role in the patient’s care. The patient, of course, needs to receive this information, but also on occasion family, friends, or even the public need to be informed. Physicians and other clinical staff may be involved, including nurses, laboratory technicians, and therapists who treat the patient.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clinician is part of this process in terms of keeping notes for his or her own future actions and communicating with colleagues and consultants when a diagnosis is uncertain or a referral is needed. One or more insurance companies will also need some information in order to provide payment or, in some cases, to authorize services or review services not normally covered by the insurance plan.</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There’s also the possibility—although we hope it’s never realized—that attorneys may need to review the patient’s record for information to support their client in the event of a conflict.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 variety of governmental and professional regulatory agencies have an interest in making sure the health care system is functioning and health care professionals are acting appropriately.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 addition to these entities, researchers may use the information in the clinical record for data mining and for performance measures in quality improvement.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patient record created by the clinician therefore will be used by a diverse set of audiences, each with a different focus and different goals. The next question is to determine the appropriate message for each of these audiences. </a:t>
            </a: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D320E19E-5BF4-4CB1-986F-9DCFDB3DA11C}" type="slidenum">
              <a:rPr lang="en-US" altLang="en-US"/>
              <a:pPr>
                <a:spcBef>
                  <a:spcPct val="0"/>
                </a:spcBef>
              </a:pPr>
              <a:t>6</a:t>
            </a:fld>
            <a:endParaRPr lang="en-US" altLang="en-US"/>
          </a:p>
        </p:txBody>
      </p:sp>
    </p:spTree>
    <p:extLst>
      <p:ext uri="{BB962C8B-B14F-4D97-AF65-F5344CB8AC3E}">
        <p14:creationId xmlns:p14="http://schemas.microsoft.com/office/powerpoint/2010/main" val="3369678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First on the agenda is communicating with the patient and potentially with the patient’s family or significant caregivers. Patient education is necessary to explain what’s wrong, how it came about, what can be done, and if applicable, ways to prevent recurrence in the future. Patients need specific instructions about what to do and what not to do, and these instructions must be put in a language and format that the patient can use effectively. Often patients need reassurance about what will happen, motivation to become more engaged in their care, or a sense of hope when the prognosis is grave. Whatever the problem, whatever the prognosis, patients may need acknowledgment, acceptance, and a clear understanding that the clinician will be there for them. Communicating the plan to the patient may involve any or all of these goals.  </a:t>
            </a:r>
          </a:p>
          <a:p>
            <a:endParaRPr lang="en-US" altLang="en-US" dirty="0"/>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E11141E9-DA40-4890-9BAB-2EF5C6481486}" type="slidenum">
              <a:rPr lang="en-US" altLang="en-US"/>
              <a:pPr>
                <a:spcBef>
                  <a:spcPct val="0"/>
                </a:spcBef>
              </a:pPr>
              <a:t>7</a:t>
            </a:fld>
            <a:endParaRPr lang="en-US" altLang="en-US"/>
          </a:p>
        </p:txBody>
      </p:sp>
    </p:spTree>
    <p:extLst>
      <p:ext uri="{BB962C8B-B14F-4D97-AF65-F5344CB8AC3E}">
        <p14:creationId xmlns:p14="http://schemas.microsoft.com/office/powerpoint/2010/main" val="3407993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Very often, other individuals, such as significant others, parents, children, siblings, best friends, and possibly even the landlord, are interested in or need to know about the patient’s problem and the treatment plan. Which individuals are given information depends on the patient and his or her relationships. Several questions arise. What does each of these individuals need to know? What is best for the patient in terms of information sharing with his or her family and friends? What is best for the family members? What information can legally be disclosed? What can ethically be disclosed? Privacy laws clearly define limits that help answer some of these questions; however, in clinical practice, the answers are often individualized depending on the needs and the condition of the patient and the needs of his or her loved ones.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Therefore, the second part of the communication plan is figuring out what to communicate to the patient’s family and friends and how to do so. Disclosure can be an important part of patient management and may have a significant impact on outcomes.</a:t>
            </a:r>
          </a:p>
          <a:p>
            <a:endParaRPr lang="en-US" altLang="en-US" dirty="0"/>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82F8CB1A-8ABA-4900-87FC-959F7D4C0413}" type="slidenum">
              <a:rPr lang="en-US" altLang="en-US"/>
              <a:pPr>
                <a:spcBef>
                  <a:spcPct val="0"/>
                </a:spcBef>
              </a:pPr>
              <a:t>8</a:t>
            </a:fld>
            <a:endParaRPr lang="en-US" altLang="en-US"/>
          </a:p>
        </p:txBody>
      </p:sp>
    </p:spTree>
    <p:extLst>
      <p:ext uri="{BB962C8B-B14F-4D97-AF65-F5344CB8AC3E}">
        <p14:creationId xmlns:p14="http://schemas.microsoft.com/office/powerpoint/2010/main" val="3952600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There’s also often a whole host of clinical staff who need differing amounts of information about the patient, the problem, and the management plan in order to carry out their roles in the process. Staff members may include nurses, pharmacists, dieticians, physical therapists, occupational therapists, respiratory therapists, laboratory technicians, x-ray technicians, and more. Each of these people will need information specific to their task because they can contribute more effectively when they have an understanding of the patient’s condition. An x-ray technician who understands the suspected problem will make better decisions in performing x-rays or radiation therapy. Physical therapists will be able to provide effective treatments and provide consideration to the patient with an understanding of the clinical goals, the patient’s diagnoses, and level of mobility. A dietician will need information about the patient’s various diagnoses, habits, and social background as well as the clinical goals in order to ensure the patient receives the most appropriate diet and nutrition education. All members of the team need some, but not necessarily all, of the patient information to help them contribute. There has been an increased emphasis on care coordination in health care, which can lead to better health outcomes for patients as well as increasing efficiency. </a:t>
            </a:r>
          </a:p>
          <a:p>
            <a:endParaRPr lang="en-US" altLang="en-US" dirty="0"/>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fontAlgn="base">
              <a:spcBef>
                <a:spcPct val="0"/>
              </a:spcBef>
              <a:spcAft>
                <a:spcPct val="0"/>
              </a:spcAft>
            </a:pPr>
            <a:endParaRPr lang="en-US" altLang="en-US"/>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ea typeface="MS PGothic" pitchFamily="34" charset="-128"/>
                <a:cs typeface="Arial" pitchFamily="34" charset="0"/>
              </a:defRPr>
            </a:lvl1pPr>
            <a:lvl2pPr marL="742950" indent="-285750">
              <a:spcBef>
                <a:spcPct val="30000"/>
              </a:spcBef>
              <a:defRPr sz="1000">
                <a:solidFill>
                  <a:schemeClr val="tx1"/>
                </a:solidFill>
                <a:latin typeface="Arial" pitchFamily="34" charset="0"/>
                <a:ea typeface="Arial" pitchFamily="34" charset="0"/>
                <a:cs typeface="Arial" pitchFamily="34" charset="0"/>
              </a:defRPr>
            </a:lvl2pPr>
            <a:lvl3pPr marL="1143000" indent="-228600">
              <a:spcBef>
                <a:spcPct val="30000"/>
              </a:spcBef>
              <a:defRPr sz="1000">
                <a:solidFill>
                  <a:schemeClr val="tx1"/>
                </a:solidFill>
                <a:latin typeface="Arial" pitchFamily="34" charset="0"/>
                <a:ea typeface="Arial" pitchFamily="34" charset="0"/>
                <a:cs typeface="Arial" pitchFamily="34" charset="0"/>
              </a:defRPr>
            </a:lvl3pPr>
            <a:lvl4pPr marL="1600200" indent="-228600">
              <a:spcBef>
                <a:spcPct val="30000"/>
              </a:spcBef>
              <a:defRPr sz="1000">
                <a:solidFill>
                  <a:schemeClr val="tx1"/>
                </a:solidFill>
                <a:latin typeface="Arial" pitchFamily="34" charset="0"/>
                <a:ea typeface="Arial" pitchFamily="34" charset="0"/>
                <a:cs typeface="Arial" pitchFamily="34" charset="0"/>
              </a:defRPr>
            </a:lvl4pPr>
            <a:lvl5pPr marL="2057400" indent="-228600">
              <a:spcBef>
                <a:spcPct val="30000"/>
              </a:spcBef>
              <a:defRPr sz="10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ea typeface="Arial" pitchFamily="34" charset="0"/>
                <a:cs typeface="Arial" pitchFamily="34" charset="0"/>
              </a:defRPr>
            </a:lvl9pPr>
          </a:lstStyle>
          <a:p>
            <a:pPr>
              <a:spcBef>
                <a:spcPct val="0"/>
              </a:spcBef>
            </a:pPr>
            <a:fld id="{AF3AF6F0-E72B-4C1F-BFFD-F4BB033566BE}" type="slidenum">
              <a:rPr lang="en-US" altLang="en-US"/>
              <a:pPr>
                <a:spcBef>
                  <a:spcPct val="0"/>
                </a:spcBef>
              </a:pPr>
              <a:t>9</a:t>
            </a:fld>
            <a:endParaRPr lang="en-US" altLang="en-US"/>
          </a:p>
        </p:txBody>
      </p:sp>
    </p:spTree>
    <p:extLst>
      <p:ext uri="{BB962C8B-B14F-4D97-AF65-F5344CB8AC3E}">
        <p14:creationId xmlns:p14="http://schemas.microsoft.com/office/powerpoint/2010/main" val="34805295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nchorCtr="0"/>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16113984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smtClean="0"/>
            </a:lvl1pPr>
          </a:lstStyle>
          <a:p>
            <a:pPr>
              <a:defRPr/>
            </a:pPr>
            <a:fld id="{BAA99057-05C4-4607-883D-16C7DD64FA95}" type="slidenum">
              <a:rPr lang="en-US" altLang="en-US"/>
              <a:pPr>
                <a:defRPr/>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
        <p:nvSpPr>
          <p:cNvPr id="6" name="Footer Placeholder 5"/>
          <p:cNvSpPr>
            <a:spLocks noGrp="1"/>
          </p:cNvSpPr>
          <p:nvPr>
            <p:ph type="ftr" sz="quarter" idx="14"/>
          </p:nvPr>
        </p:nvSpPr>
        <p:spPr>
          <a:xfrm>
            <a:off x="281940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Tree>
    <p:extLst>
      <p:ext uri="{BB962C8B-B14F-4D97-AF65-F5344CB8AC3E}">
        <p14:creationId xmlns:p14="http://schemas.microsoft.com/office/powerpoint/2010/main" val="9288251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smtClean="0"/>
            </a:lvl1pPr>
          </a:lstStyle>
          <a:p>
            <a:pPr>
              <a:defRPr/>
            </a:pPr>
            <a:fld id="{929A484C-F550-41C9-BB21-2BAE7FD7FC91}" type="slidenum">
              <a:rPr lang="en-US" altLang="en-US"/>
              <a:pPr>
                <a:defRPr/>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
        <p:nvSpPr>
          <p:cNvPr id="9" name="Footer Placeholder 5"/>
          <p:cNvSpPr>
            <a:spLocks noGrp="1"/>
          </p:cNvSpPr>
          <p:nvPr>
            <p:ph type="ftr" sz="quarter" idx="21"/>
          </p:nvPr>
        </p:nvSpPr>
        <p:spPr>
          <a:xfrm>
            <a:off x="281940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Tree>
    <p:extLst>
      <p:ext uri="{BB962C8B-B14F-4D97-AF65-F5344CB8AC3E}">
        <p14:creationId xmlns:p14="http://schemas.microsoft.com/office/powerpoint/2010/main" val="819791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
          <p:cNvSpPr>
            <a:spLocks noGrp="1"/>
          </p:cNvSpPr>
          <p:nvPr>
            <p:ph type="sldNum" sz="quarter" idx="15"/>
          </p:nvPr>
        </p:nvSpPr>
        <p:spPr>
          <a:xfrm>
            <a:off x="6858000" y="6356350"/>
            <a:ext cx="1828800" cy="365125"/>
          </a:xfrm>
        </p:spPr>
        <p:txBody>
          <a:bodyPr/>
          <a:lstStyle>
            <a:lvl1pPr>
              <a:defRPr smtClean="0"/>
            </a:lvl1pPr>
          </a:lstStyle>
          <a:p>
            <a:pPr>
              <a:defRPr/>
            </a:pPr>
            <a:fld id="{83980979-4FB5-42EC-96D5-7DB3CB77CC17}" type="slidenum">
              <a:rPr lang="en-US" altLang="en-US"/>
              <a:pPr>
                <a:defRPr/>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
        <p:nvSpPr>
          <p:cNvPr id="6" name="Footer Placeholder 5"/>
          <p:cNvSpPr>
            <a:spLocks noGrp="1"/>
          </p:cNvSpPr>
          <p:nvPr>
            <p:ph type="ftr" sz="quarter" idx="17"/>
          </p:nvPr>
        </p:nvSpPr>
        <p:spPr>
          <a:xfrm>
            <a:off x="281940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Tree>
    <p:extLst>
      <p:ext uri="{BB962C8B-B14F-4D97-AF65-F5344CB8AC3E}">
        <p14:creationId xmlns:p14="http://schemas.microsoft.com/office/powerpoint/2010/main" val="2319728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smtClean="0"/>
            </a:lvl1pPr>
          </a:lstStyle>
          <a:p>
            <a:pPr>
              <a:defRPr/>
            </a:pPr>
            <a:fld id="{49E46A7F-51A2-4388-97DF-01BE6AB3BF5C}" type="slidenum">
              <a:rPr lang="en-US" altLang="en-US"/>
              <a:pPr>
                <a:defRPr/>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
        <p:nvSpPr>
          <p:cNvPr id="7" name="Footer Placeholder 5"/>
          <p:cNvSpPr>
            <a:spLocks noGrp="1"/>
          </p:cNvSpPr>
          <p:nvPr>
            <p:ph type="ftr" sz="quarter" idx="14"/>
          </p:nvPr>
        </p:nvSpPr>
        <p:spPr>
          <a:xfrm>
            <a:off x="281940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Tree>
    <p:extLst>
      <p:ext uri="{BB962C8B-B14F-4D97-AF65-F5344CB8AC3E}">
        <p14:creationId xmlns:p14="http://schemas.microsoft.com/office/powerpoint/2010/main" val="37918721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smtClean="0"/>
            </a:lvl1pPr>
          </a:lstStyle>
          <a:p>
            <a:pPr>
              <a:defRPr/>
            </a:pPr>
            <a:fld id="{82CBFF6E-58AA-495F-92DA-282638EBE72F}" type="slidenum">
              <a:rPr lang="en-US" altLang="en-US"/>
              <a:pPr>
                <a:defRPr/>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
        <p:nvSpPr>
          <p:cNvPr id="11" name="Footer Placeholder 5"/>
          <p:cNvSpPr>
            <a:spLocks noGrp="1"/>
          </p:cNvSpPr>
          <p:nvPr>
            <p:ph type="ftr" sz="quarter" idx="24"/>
          </p:nvPr>
        </p:nvSpPr>
        <p:spPr>
          <a:xfrm>
            <a:off x="281940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Tree>
    <p:extLst>
      <p:ext uri="{BB962C8B-B14F-4D97-AF65-F5344CB8AC3E}">
        <p14:creationId xmlns:p14="http://schemas.microsoft.com/office/powerpoint/2010/main" val="306858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 id="2147484278" r:id="rId17"/>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hyperlink" Target="http://www.aha.org/advocacy-issues/communicatingpts/index.shtml" TargetMode="External"/><Relationship Id="rId7" Type="http://schemas.openxmlformats.org/officeDocument/2006/relationships/hyperlink" Target="https://commons.wikimedia.org/wiki/Category:William_Osler#/media/File:Sir_William_Osler.jpg" TargetMode="External"/><Relationship Id="rId2" Type="http://schemas.openxmlformats.org/officeDocument/2006/relationships/notesSlide" Target="../notesSlides/notesSlide16.xml"/><Relationship Id="rId1" Type="http://schemas.openxmlformats.org/officeDocument/2006/relationships/slideLayout" Target="../slideLayouts/slideLayout9.xml"/><Relationship Id="rId6" Type="http://schemas.openxmlformats.org/officeDocument/2006/relationships/hyperlink" Target="http://searchhealthit.techtarget.com/definition/SNOMED-CT" TargetMode="External"/><Relationship Id="rId5" Type="http://schemas.openxmlformats.org/officeDocument/2006/relationships/hyperlink" Target="https://en.wikipedia.org/wiki/Systematized_Nomenclature_of_Medicine" TargetMode="External"/><Relationship Id="rId4" Type="http://schemas.openxmlformats.org/officeDocument/2006/relationships/hyperlink" Target="http://www.snomed.org/snomed-ct"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6739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t>Oneself</a:t>
            </a:r>
            <a:endParaRPr lang="en-US" altLang="en-US" dirty="0"/>
          </a:p>
        </p:txBody>
      </p:sp>
      <p:sp>
        <p:nvSpPr>
          <p:cNvPr id="20483" name="Content Placeholder 2"/>
          <p:cNvSpPr>
            <a:spLocks noGrp="1"/>
          </p:cNvSpPr>
          <p:nvPr>
            <p:ph sz="quarter" idx="14"/>
          </p:nvPr>
        </p:nvSpPr>
        <p:spPr/>
        <p:txBody>
          <a:bodyPr/>
          <a:lstStyle/>
          <a:p>
            <a:r>
              <a:rPr lang="ja-JP" altLang="en-US" dirty="0"/>
              <a:t>“</a:t>
            </a:r>
            <a:r>
              <a:rPr lang="en-US" altLang="ja-JP" dirty="0"/>
              <a:t>Nothing clears up a case so much as stating it to another person</a:t>
            </a:r>
            <a:r>
              <a:rPr lang="ja-JP" altLang="en-US" dirty="0"/>
              <a:t>”</a:t>
            </a:r>
            <a:r>
              <a:rPr lang="en-US" altLang="ja-JP" dirty="0"/>
              <a:t> </a:t>
            </a:r>
            <a:r>
              <a:rPr lang="en-US" altLang="ja-JP" sz="2400" dirty="0"/>
              <a:t>(Sherlock Holmes, fictional character of Sir Arthur Conan Doyle, 1893)</a:t>
            </a:r>
          </a:p>
          <a:p>
            <a:r>
              <a:rPr lang="en-US" altLang="en-US" dirty="0"/>
              <a:t>Processing effect of recording case</a:t>
            </a:r>
          </a:p>
          <a:p>
            <a:r>
              <a:rPr lang="en-US" altLang="en-US" dirty="0"/>
              <a:t>Effect of structure and order</a:t>
            </a:r>
          </a:p>
          <a:p>
            <a:r>
              <a:rPr lang="en-US" altLang="en-US" dirty="0"/>
              <a:t>Impact of recording technology</a:t>
            </a:r>
          </a:p>
          <a:p>
            <a:r>
              <a:rPr lang="en-US" altLang="en-US" dirty="0"/>
              <a:t>Prospective memory—notes to myself, a la </a:t>
            </a:r>
            <a:r>
              <a:rPr lang="ja-JP" altLang="en-US" dirty="0"/>
              <a:t>“</a:t>
            </a:r>
            <a:r>
              <a:rPr lang="en-US" altLang="ja-JP" dirty="0"/>
              <a:t>memento</a:t>
            </a:r>
            <a:r>
              <a:rPr lang="ja-JP" altLang="en-US" dirty="0"/>
              <a:t>”</a:t>
            </a:r>
            <a:endParaRPr lang="en-US" altLang="en-US" dirty="0"/>
          </a:p>
        </p:txBody>
      </p:sp>
      <p:sp>
        <p:nvSpPr>
          <p:cNvPr id="20484" name="Slide Number Placeholder 3"/>
          <p:cNvSpPr>
            <a:spLocks noGrp="1"/>
          </p:cNvSpPr>
          <p:nvPr>
            <p:ph type="sldNum" sz="quarter" idx="4"/>
          </p:nvPr>
        </p:nvSpPr>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429D7B28-6363-4849-A40F-8BB75D370529}"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a:t>Other Clinicians</a:t>
            </a:r>
            <a:endParaRPr lang="en-US" altLang="en-US" dirty="0"/>
          </a:p>
        </p:txBody>
      </p:sp>
      <p:sp>
        <p:nvSpPr>
          <p:cNvPr id="21507" name="Content Placeholder 7"/>
          <p:cNvSpPr>
            <a:spLocks noGrp="1"/>
          </p:cNvSpPr>
          <p:nvPr>
            <p:ph sz="quarter" idx="14"/>
          </p:nvPr>
        </p:nvSpPr>
        <p:spPr>
          <a:xfrm>
            <a:off x="457200" y="1600200"/>
            <a:ext cx="4041648" cy="4979894"/>
          </a:xfrm>
        </p:spPr>
        <p:txBody>
          <a:bodyPr/>
          <a:lstStyle/>
          <a:p>
            <a:pPr marL="0" indent="0">
              <a:buNone/>
            </a:pPr>
            <a:r>
              <a:rPr lang="en-US" altLang="en-US" sz="2800" b="1" dirty="0"/>
              <a:t>Colleagues</a:t>
            </a:r>
          </a:p>
          <a:p>
            <a:r>
              <a:rPr lang="en-US" altLang="en-US" sz="2400" dirty="0"/>
              <a:t>Future responsibility for patient</a:t>
            </a:r>
          </a:p>
          <a:p>
            <a:r>
              <a:rPr lang="en-US" altLang="en-US" sz="2400" dirty="0"/>
              <a:t>Format</a:t>
            </a:r>
          </a:p>
          <a:p>
            <a:r>
              <a:rPr lang="en-US" altLang="en-US" sz="2400" dirty="0"/>
              <a:t>Content</a:t>
            </a:r>
          </a:p>
          <a:p>
            <a:r>
              <a:rPr lang="en-US" altLang="en-US" sz="2400" dirty="0"/>
              <a:t>Detail</a:t>
            </a:r>
          </a:p>
          <a:p>
            <a:r>
              <a:rPr lang="ja-JP" altLang="en-US" sz="2400" dirty="0"/>
              <a:t>“</a:t>
            </a:r>
            <a:r>
              <a:rPr lang="en-US" altLang="ja-JP" sz="2400" dirty="0"/>
              <a:t>Experts share knowledge not only of their domain, but of the structure and goals of their discourse</a:t>
            </a:r>
            <a:r>
              <a:rPr lang="ja-JP" altLang="en-US" sz="2400" dirty="0"/>
              <a:t>”</a:t>
            </a:r>
            <a:r>
              <a:rPr lang="en-US" altLang="ja-JP" sz="2400" dirty="0"/>
              <a:t> (Evans, 1989)</a:t>
            </a:r>
          </a:p>
          <a:p>
            <a:endParaRPr lang="en-US" altLang="en-US" dirty="0"/>
          </a:p>
        </p:txBody>
      </p:sp>
      <p:sp>
        <p:nvSpPr>
          <p:cNvPr id="21509" name="Content Placeholder 8"/>
          <p:cNvSpPr>
            <a:spLocks noGrp="1"/>
          </p:cNvSpPr>
          <p:nvPr>
            <p:ph sz="quarter" idx="18"/>
          </p:nvPr>
        </p:nvSpPr>
        <p:spPr>
          <a:xfrm>
            <a:off x="4648200" y="1600200"/>
            <a:ext cx="4041648" cy="3706906"/>
          </a:xfrm>
        </p:spPr>
        <p:txBody>
          <a:bodyPr/>
          <a:lstStyle/>
          <a:p>
            <a:pPr marL="0" indent="0">
              <a:buNone/>
            </a:pPr>
            <a:r>
              <a:rPr lang="en-US" altLang="en-US" sz="2800" b="1" dirty="0"/>
              <a:t>Consultants</a:t>
            </a:r>
          </a:p>
          <a:p>
            <a:r>
              <a:rPr lang="en-US" altLang="en-US" sz="2400" dirty="0"/>
              <a:t>Ask a clear question—get a much better answer</a:t>
            </a:r>
          </a:p>
          <a:p>
            <a:r>
              <a:rPr lang="en-US" altLang="en-US" sz="2400" dirty="0"/>
              <a:t>What to share—what to leave out</a:t>
            </a:r>
          </a:p>
          <a:p>
            <a:pPr lvl="1"/>
            <a:r>
              <a:rPr lang="en-US" altLang="en-US" sz="2000" dirty="0"/>
              <a:t>Neurologist</a:t>
            </a:r>
          </a:p>
          <a:p>
            <a:pPr lvl="1"/>
            <a:r>
              <a:rPr lang="en-US" altLang="en-US" sz="2000" dirty="0"/>
              <a:t>Psychiatrist</a:t>
            </a:r>
          </a:p>
          <a:p>
            <a:pPr lvl="1"/>
            <a:r>
              <a:rPr lang="en-US" altLang="en-US" sz="2000" dirty="0"/>
              <a:t>Cardiologist</a:t>
            </a:r>
          </a:p>
          <a:p>
            <a:pPr lvl="1"/>
            <a:r>
              <a:rPr lang="en-US" altLang="en-US" sz="2000" dirty="0"/>
              <a:t>Radiologist</a:t>
            </a:r>
          </a:p>
        </p:txBody>
      </p:sp>
      <p:sp>
        <p:nvSpPr>
          <p:cNvPr id="21511" name="Slide Number Placeholder 2"/>
          <p:cNvSpPr>
            <a:spLocks noGrp="1"/>
          </p:cNvSpPr>
          <p:nvPr>
            <p:ph type="sldNum" sz="quarter" idx="4"/>
          </p:nvPr>
        </p:nvSpPr>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D9F1589D-A195-4D12-AB0E-E883B6048735}"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Insurance Companies</a:t>
            </a:r>
          </a:p>
        </p:txBody>
      </p:sp>
      <p:sp>
        <p:nvSpPr>
          <p:cNvPr id="22531" name="Content Placeholder 2"/>
          <p:cNvSpPr>
            <a:spLocks noGrp="1"/>
          </p:cNvSpPr>
          <p:nvPr>
            <p:ph sz="quarter" idx="14"/>
          </p:nvPr>
        </p:nvSpPr>
        <p:spPr>
          <a:xfrm>
            <a:off x="457200" y="1600200"/>
            <a:ext cx="8229600" cy="4663440"/>
          </a:xfrm>
        </p:spPr>
        <p:txBody>
          <a:bodyPr/>
          <a:lstStyle/>
          <a:p>
            <a:r>
              <a:rPr lang="en-US" altLang="en-US" sz="2800" dirty="0"/>
              <a:t>Documentation of the illness</a:t>
            </a:r>
          </a:p>
          <a:p>
            <a:pPr lvl="1"/>
            <a:r>
              <a:rPr lang="en-US" altLang="en-US" sz="2400" dirty="0"/>
              <a:t>ICD10 </a:t>
            </a:r>
          </a:p>
          <a:p>
            <a:r>
              <a:rPr lang="en-US" altLang="en-US" sz="2800" dirty="0"/>
              <a:t>Documentation of the procedure</a:t>
            </a:r>
          </a:p>
          <a:p>
            <a:pPr lvl="1"/>
            <a:r>
              <a:rPr lang="en-US" altLang="en-US" sz="2400" dirty="0"/>
              <a:t>CPT </a:t>
            </a:r>
          </a:p>
          <a:p>
            <a:r>
              <a:rPr lang="en-US" altLang="en-US" sz="2800" dirty="0"/>
              <a:t>Documentation of supplies, injections, services, etc., to Medicare beneficiaries</a:t>
            </a:r>
          </a:p>
          <a:p>
            <a:pPr lvl="1"/>
            <a:r>
              <a:rPr lang="en-US" altLang="en-US" sz="2400" dirty="0"/>
              <a:t>HCPCS</a:t>
            </a:r>
          </a:p>
          <a:p>
            <a:r>
              <a:rPr lang="en-US" altLang="en-US" sz="2800" dirty="0"/>
              <a:t>Documentation of the process</a:t>
            </a:r>
          </a:p>
          <a:p>
            <a:pPr lvl="1"/>
            <a:r>
              <a:rPr lang="en-US" altLang="en-US" sz="2400" dirty="0"/>
              <a:t>Details to support diagnosis, treatment plan</a:t>
            </a:r>
          </a:p>
          <a:p>
            <a:pPr lvl="1"/>
            <a:r>
              <a:rPr lang="en-US" altLang="en-US" sz="2400" dirty="0"/>
              <a:t>SNOMED CT</a:t>
            </a:r>
          </a:p>
          <a:p>
            <a:endParaRPr lang="en-US" altLang="en-US" dirty="0"/>
          </a:p>
        </p:txBody>
      </p:sp>
      <p:sp>
        <p:nvSpPr>
          <p:cNvPr id="22532" name="Slide Number Placeholder 3"/>
          <p:cNvSpPr>
            <a:spLocks noGrp="1"/>
          </p:cNvSpPr>
          <p:nvPr>
            <p:ph type="sldNum" sz="quarter" idx="4"/>
          </p:nvPr>
        </p:nvSpPr>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DF475747-C140-4E86-A0D5-ECB9D1EA4C79}"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How Much Detail, in What Form?</a:t>
            </a:r>
            <a:endParaRPr lang="en-US" altLang="en-US" dirty="0"/>
          </a:p>
        </p:txBody>
      </p:sp>
      <p:sp>
        <p:nvSpPr>
          <p:cNvPr id="23555" name="Content Placeholder 2"/>
          <p:cNvSpPr>
            <a:spLocks noGrp="1"/>
          </p:cNvSpPr>
          <p:nvPr>
            <p:ph sz="quarter" idx="14"/>
          </p:nvPr>
        </p:nvSpPr>
        <p:spPr/>
        <p:txBody>
          <a:bodyPr/>
          <a:lstStyle/>
          <a:p>
            <a:r>
              <a:rPr lang="en-US" altLang="en-US"/>
              <a:t>Lawyers</a:t>
            </a:r>
          </a:p>
          <a:p>
            <a:r>
              <a:rPr lang="en-US" altLang="en-US"/>
              <a:t>Regulatory agencies</a:t>
            </a:r>
          </a:p>
          <a:p>
            <a:r>
              <a:rPr lang="en-US" altLang="en-US"/>
              <a:t>Data mining</a:t>
            </a:r>
          </a:p>
          <a:p>
            <a:r>
              <a:rPr lang="en-US" altLang="en-US"/>
              <a:t>Clinical and outcomes research</a:t>
            </a:r>
          </a:p>
          <a:p>
            <a:r>
              <a:rPr lang="en-US" altLang="en-US"/>
              <a:t>Quality and performance improvement</a:t>
            </a:r>
          </a:p>
          <a:p>
            <a:r>
              <a:rPr lang="en-US" altLang="en-US"/>
              <a:t>Patient safety</a:t>
            </a:r>
          </a:p>
          <a:p>
            <a:endParaRPr lang="en-US" altLang="en-US" dirty="0"/>
          </a:p>
        </p:txBody>
      </p:sp>
      <p:sp>
        <p:nvSpPr>
          <p:cNvPr id="23556" name="Slide Number Placeholder 3"/>
          <p:cNvSpPr>
            <a:spLocks noGrp="1"/>
          </p:cNvSpPr>
          <p:nvPr>
            <p:ph type="sldNum" sz="quarter" idx="4"/>
          </p:nvPr>
        </p:nvSpPr>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EEE48663-8077-4441-A4AC-FA006820FFD5}"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Health Care Processes and </a:t>
            </a:r>
            <a:br>
              <a:rPr lang="en-US" altLang="en-US"/>
            </a:br>
            <a:r>
              <a:rPr lang="en-US" altLang="en-US"/>
              <a:t>Decision Making</a:t>
            </a:r>
            <a:br>
              <a:rPr lang="en-US" altLang="en-US"/>
            </a:br>
            <a:r>
              <a:rPr lang="en-US" altLang="en-US"/>
              <a:t>Summary – Lecture e</a:t>
            </a:r>
          </a:p>
        </p:txBody>
      </p:sp>
      <p:sp>
        <p:nvSpPr>
          <p:cNvPr id="24579" name="Text Placeholder 2"/>
          <p:cNvSpPr>
            <a:spLocks noGrp="1"/>
          </p:cNvSpPr>
          <p:nvPr>
            <p:ph type="body" sz="quarter" idx="11"/>
          </p:nvPr>
        </p:nvSpPr>
        <p:spPr/>
        <p:txBody>
          <a:bodyPr/>
          <a:lstStyle/>
          <a:p>
            <a:pPr marL="0" indent="0">
              <a:buNone/>
            </a:pPr>
            <a:r>
              <a:rPr lang="en-US" altLang="en-US" dirty="0"/>
              <a:t>This lecture examined</a:t>
            </a:r>
          </a:p>
          <a:p>
            <a:r>
              <a:rPr lang="en-US" altLang="en-US" sz="2800" dirty="0"/>
              <a:t>How clinicians gather patient data</a:t>
            </a:r>
          </a:p>
          <a:p>
            <a:r>
              <a:rPr lang="en-US" altLang="en-US" sz="2800" dirty="0"/>
              <a:t>How they analyze it and utilize specific techniques to reach a diagnosis and formulate a plan </a:t>
            </a:r>
          </a:p>
          <a:p>
            <a:r>
              <a:rPr lang="en-US" altLang="en-US" sz="2800" dirty="0"/>
              <a:t>How clinicians communicate their plan with the patient and others who need information </a:t>
            </a:r>
          </a:p>
        </p:txBody>
      </p:sp>
      <p:sp>
        <p:nvSpPr>
          <p:cNvPr id="24580" name="Slide Number Placeholder 3"/>
          <p:cNvSpPr>
            <a:spLocks noGrp="1"/>
          </p:cNvSpPr>
          <p:nvPr>
            <p:ph type="sldNum" sz="quarter" idx="4"/>
          </p:nvPr>
        </p:nvSpPr>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9E141576-E260-4464-86AD-5EF34A58688D}"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Health Care Processes and </a:t>
            </a:r>
            <a:br>
              <a:rPr lang="en-US" altLang="en-US" dirty="0"/>
            </a:br>
            <a:r>
              <a:rPr lang="en-US" altLang="en-US" dirty="0"/>
              <a:t>Decision Making</a:t>
            </a:r>
            <a:br>
              <a:rPr lang="en-US" altLang="en-US" dirty="0"/>
            </a:br>
            <a:r>
              <a:rPr lang="en-US" altLang="en-US" dirty="0"/>
              <a:t>Summary – Lecture e Continued</a:t>
            </a:r>
          </a:p>
        </p:txBody>
      </p:sp>
      <p:sp>
        <p:nvSpPr>
          <p:cNvPr id="25603" name="Content Placeholder 2"/>
          <p:cNvSpPr>
            <a:spLocks noGrp="1"/>
          </p:cNvSpPr>
          <p:nvPr>
            <p:ph type="body" sz="quarter" idx="11"/>
          </p:nvPr>
        </p:nvSpPr>
        <p:spPr/>
        <p:txBody>
          <a:bodyPr/>
          <a:lstStyle/>
          <a:p>
            <a:pPr marL="0" indent="0">
              <a:buNone/>
            </a:pPr>
            <a:r>
              <a:rPr lang="en-US" dirty="0"/>
              <a:t>This unit examined the process of diagnosis and determination of a care plan:</a:t>
            </a:r>
          </a:p>
          <a:p>
            <a:r>
              <a:rPr lang="en-US" sz="2800" dirty="0"/>
              <a:t>Role and nature of a clinician; classic and alternate paradigms</a:t>
            </a:r>
          </a:p>
          <a:p>
            <a:r>
              <a:rPr lang="en-US" sz="2800" dirty="0"/>
              <a:t>Information gathering, process, analysis</a:t>
            </a:r>
          </a:p>
          <a:p>
            <a:r>
              <a:rPr lang="en-US" sz="2800" dirty="0"/>
              <a:t>Diagnostic thinking and techniques</a:t>
            </a:r>
          </a:p>
          <a:p>
            <a:r>
              <a:rPr lang="en-US" sz="2800" dirty="0"/>
              <a:t>Models used to choose therapy and formulate a management plan</a:t>
            </a:r>
          </a:p>
          <a:p>
            <a:r>
              <a:rPr lang="en-US" sz="2800" dirty="0"/>
              <a:t>Communication of the management plan</a:t>
            </a:r>
          </a:p>
        </p:txBody>
      </p:sp>
      <p:sp>
        <p:nvSpPr>
          <p:cNvPr id="25604" name="Slide Number Placeholder 3"/>
          <p:cNvSpPr>
            <a:spLocks noGrp="1"/>
          </p:cNvSpPr>
          <p:nvPr>
            <p:ph type="sldNum" sz="quarter" idx="4"/>
          </p:nvPr>
        </p:nvSpPr>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89DC96EF-DBAF-4382-B0C5-0C361DEFB4A6}"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tLang="en-US" dirty="0">
                <a:ea typeface="MS PGothic" pitchFamily="34" charset="-128"/>
              </a:rPr>
              <a:t>Health Care Processes and </a:t>
            </a:r>
            <a:br>
              <a:rPr lang="en-US" altLang="en-US" dirty="0">
                <a:ea typeface="MS PGothic" pitchFamily="34" charset="-128"/>
              </a:rPr>
            </a:br>
            <a:r>
              <a:rPr lang="en-US" altLang="en-US" dirty="0">
                <a:ea typeface="MS PGothic" pitchFamily="34" charset="-128"/>
              </a:rPr>
              <a:t>Decision Making </a:t>
            </a:r>
            <a:br>
              <a:rPr lang="en-US" altLang="en-US" dirty="0">
                <a:ea typeface="MS PGothic" pitchFamily="34" charset="-128"/>
              </a:rPr>
            </a:br>
            <a:r>
              <a:rPr lang="en-US" altLang="en-US" dirty="0">
                <a:ea typeface="MS PGothic" pitchFamily="34" charset="-128"/>
              </a:rPr>
              <a:t>References – Lecture e</a:t>
            </a:r>
          </a:p>
        </p:txBody>
      </p:sp>
      <p:sp>
        <p:nvSpPr>
          <p:cNvPr id="43012" name="Text Placeholder 5"/>
          <p:cNvSpPr>
            <a:spLocks noGrp="1"/>
          </p:cNvSpPr>
          <p:nvPr>
            <p:ph type="body" sz="quarter" idx="16"/>
          </p:nvPr>
        </p:nvSpPr>
        <p:spPr bwMode="auto">
          <a:xfrm>
            <a:off x="457200" y="1600199"/>
            <a:ext cx="8229600" cy="3843687"/>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defRPr/>
            </a:pPr>
            <a:r>
              <a:rPr lang="en-US" altLang="en-US" dirty="0"/>
              <a:t>References</a:t>
            </a:r>
          </a:p>
          <a:p>
            <a:pPr>
              <a:defRPr/>
            </a:pPr>
            <a:r>
              <a:rPr lang="en-US" altLang="en-US" sz="1400" b="0" dirty="0"/>
              <a:t>American Hospital Association. (</a:t>
            </a:r>
            <a:r>
              <a:rPr lang="en-US" altLang="en-US" sz="1400" b="0" dirty="0" err="1"/>
              <a:t>n.d.</a:t>
            </a:r>
            <a:r>
              <a:rPr lang="en-US" altLang="en-US" sz="1400" b="0" dirty="0"/>
              <a:t>) Communicating with patients. Retrieved from </a:t>
            </a:r>
            <a:r>
              <a:rPr lang="en-US" altLang="en-US" sz="1400" b="0" dirty="0">
                <a:hlinkClick r:id="rId3" tooltip="Link to website"/>
              </a:rPr>
              <a:t>http://www.aha.org/advocacy-issues/communicatingpts/index.shtml</a:t>
            </a:r>
            <a:endParaRPr lang="en-US" altLang="en-US" sz="1400" b="0" dirty="0"/>
          </a:p>
          <a:p>
            <a:pPr eaLnBrk="1" hangingPunct="1">
              <a:defRPr/>
            </a:pPr>
            <a:r>
              <a:rPr lang="en-US" altLang="en-US" sz="1400" b="0" dirty="0"/>
              <a:t>Doyle, A. C. (1893). Silver Blaze. In </a:t>
            </a:r>
            <a:r>
              <a:rPr lang="en-US" altLang="en-US" sz="1400" b="0" i="1" dirty="0"/>
              <a:t>The memoirs of Sherlock Holmes</a:t>
            </a:r>
            <a:r>
              <a:rPr lang="en-US" altLang="en-US" sz="1400" b="0" dirty="0"/>
              <a:t>. London: George </a:t>
            </a:r>
            <a:r>
              <a:rPr lang="en-US" altLang="en-US" sz="1400" b="0" dirty="0" err="1"/>
              <a:t>Newnes</a:t>
            </a:r>
            <a:r>
              <a:rPr lang="en-US" altLang="en-US" sz="1400" b="0" dirty="0"/>
              <a:t> Pub.</a:t>
            </a:r>
          </a:p>
          <a:p>
            <a:pPr eaLnBrk="1" hangingPunct="1">
              <a:defRPr/>
            </a:pPr>
            <a:r>
              <a:rPr lang="en-US" altLang="en-US" sz="1400" b="0" dirty="0"/>
              <a:t>Evans, D. A., &amp; Gadd, C. S. (1989). Managing coherence and context in medical problem solving discourse. In D. A. Evans &amp; V. L. Patel (Eds.). (1989). </a:t>
            </a:r>
            <a:r>
              <a:rPr lang="en-US" altLang="en-US" sz="1400" b="0" i="1" dirty="0"/>
              <a:t>Cognitive science in medicine: Biomedical modeling. </a:t>
            </a:r>
            <a:r>
              <a:rPr lang="en-US" altLang="en-US" sz="1400" b="0" dirty="0"/>
              <a:t>Cambridge, MA: MIT Press. (p. 214). </a:t>
            </a:r>
          </a:p>
          <a:p>
            <a:pPr eaLnBrk="1" hangingPunct="1">
              <a:defRPr/>
            </a:pPr>
            <a:r>
              <a:rPr lang="en-US" altLang="en-US" sz="1400" b="0" dirty="0"/>
              <a:t>Feldman M., &amp; Christensen, J. (2014). </a:t>
            </a:r>
            <a:r>
              <a:rPr lang="en-US" altLang="en-US" sz="1400" b="0" i="1" dirty="0"/>
              <a:t>Behavioral medicine: A guide for clinical practice</a:t>
            </a:r>
            <a:r>
              <a:rPr lang="en-US" altLang="en-US" sz="1400" b="0" dirty="0"/>
              <a:t>, 4</a:t>
            </a:r>
            <a:r>
              <a:rPr lang="en-US" altLang="en-US" sz="1400" b="0" baseline="30000" dirty="0"/>
              <a:t>th</a:t>
            </a:r>
            <a:r>
              <a:rPr lang="en-US" altLang="en-US" sz="1400" b="0" dirty="0"/>
              <a:t> ed. New York: McGraw-Hill Medical </a:t>
            </a:r>
          </a:p>
          <a:p>
            <a:pPr>
              <a:defRPr/>
            </a:pPr>
            <a:r>
              <a:rPr lang="en-US" altLang="en-US" sz="1400" b="0" dirty="0"/>
              <a:t>International Health Terminology Standards Development Organization. (2016). SNOWMED CT. Retrieved from </a:t>
            </a:r>
            <a:r>
              <a:rPr lang="en-US" sz="1400" b="0" dirty="0">
                <a:hlinkClick r:id="rId4" tooltip="Link to website"/>
              </a:rPr>
              <a:t>http://www.snomed.org/snomed-ct</a:t>
            </a:r>
            <a:r>
              <a:rPr lang="en-US" sz="1400" b="0" dirty="0"/>
              <a:t> </a:t>
            </a:r>
          </a:p>
          <a:p>
            <a:pPr>
              <a:defRPr/>
            </a:pPr>
            <a:r>
              <a:rPr lang="en-US" altLang="en-US" sz="1400" b="0" dirty="0"/>
              <a:t>Systematized Nomenclature of Medicine. In </a:t>
            </a:r>
            <a:r>
              <a:rPr lang="en-US" altLang="en-US" sz="1400" b="0" i="1" dirty="0"/>
              <a:t>Wikipedia</a:t>
            </a:r>
            <a:r>
              <a:rPr lang="en-US" altLang="en-US" sz="1400" b="0" dirty="0"/>
              <a:t>. Retrieved from </a:t>
            </a:r>
            <a:r>
              <a:rPr lang="en-US" altLang="en-US" sz="1400" b="0" dirty="0">
                <a:hlinkClick r:id="rId5" tooltip="Link to Wikipedia entry on Systematized Nomenclature of Medicine"/>
              </a:rPr>
              <a:t>https://en.wikipedia.org/wiki/Systematized_Nomenclature_of_Medicine</a:t>
            </a:r>
            <a:endParaRPr lang="en-US" altLang="en-US" sz="1400" b="0" dirty="0"/>
          </a:p>
          <a:p>
            <a:pPr>
              <a:defRPr/>
            </a:pPr>
            <a:r>
              <a:rPr lang="en-US" altLang="en-US" sz="1400" b="0" dirty="0" err="1"/>
              <a:t>TechTarget</a:t>
            </a:r>
            <a:r>
              <a:rPr lang="en-US" altLang="en-US" sz="1400" b="0" dirty="0"/>
              <a:t>. (2016). Definition: </a:t>
            </a:r>
            <a:r>
              <a:rPr lang="en-US" sz="1400" b="0" dirty="0"/>
              <a:t>SNOMED CT (Systematized Nomenclature of Medicine -- Clinical Terms)</a:t>
            </a:r>
            <a:r>
              <a:rPr lang="en-US" altLang="en-US" sz="1400" b="0" dirty="0"/>
              <a:t>.</a:t>
            </a:r>
            <a:r>
              <a:rPr lang="en-US" altLang="en-US" sz="1400" b="0" i="1" dirty="0"/>
              <a:t> </a:t>
            </a:r>
            <a:r>
              <a:rPr lang="en-US" altLang="en-US" sz="1400" b="0" dirty="0"/>
              <a:t>Retrieved from </a:t>
            </a:r>
            <a:r>
              <a:rPr lang="en-US" altLang="en-US" sz="1400" b="0" dirty="0">
                <a:hlinkClick r:id="rId6" tooltip="Link to definition of SNOMED-CT"/>
              </a:rPr>
              <a:t>http://searchhealthit.techtarget.com/definition/SNOMED-CT</a:t>
            </a:r>
            <a:endParaRPr lang="en-US" altLang="en-US" sz="1400" b="0" dirty="0"/>
          </a:p>
          <a:p>
            <a:pPr eaLnBrk="1" hangingPunct="1">
              <a:defRPr/>
            </a:pPr>
            <a:endParaRPr lang="en-US" altLang="en-US" dirty="0"/>
          </a:p>
          <a:p>
            <a:pPr eaLnBrk="1" hangingPunct="1">
              <a:defRPr/>
            </a:pPr>
            <a:endParaRPr lang="en-US" altLang="en-US" dirty="0"/>
          </a:p>
        </p:txBody>
      </p:sp>
      <p:sp>
        <p:nvSpPr>
          <p:cNvPr id="3" name="Text Placeholder 2"/>
          <p:cNvSpPr>
            <a:spLocks noGrp="1"/>
          </p:cNvSpPr>
          <p:nvPr>
            <p:ph type="body" sz="quarter" idx="21"/>
          </p:nvPr>
        </p:nvSpPr>
        <p:spPr>
          <a:xfrm>
            <a:off x="457200" y="5614736"/>
            <a:ext cx="8229600" cy="1026695"/>
          </a:xfrm>
        </p:spPr>
        <p:txBody>
          <a:bodyPr/>
          <a:lstStyle/>
          <a:p>
            <a:pPr marL="0" indent="0">
              <a:defRPr/>
            </a:pPr>
            <a:r>
              <a:rPr lang="en-US" altLang="en-US" dirty="0"/>
              <a:t>Images</a:t>
            </a:r>
          </a:p>
          <a:p>
            <a:r>
              <a:rPr lang="en-US" altLang="en-US" sz="1400" b="0" dirty="0"/>
              <a:t>Slide 3: Corner, T. C. (1905). Retrieved from </a:t>
            </a:r>
            <a:r>
              <a:rPr lang="en-US" altLang="en-US" sz="1400" b="0" u="sng" dirty="0">
                <a:hlinkClick r:id="rId7" tooltip="Link to the Commons where this article can be found"/>
              </a:rPr>
              <a:t>https://commons.wikimedia.org/wiki/ </a:t>
            </a:r>
            <a:r>
              <a:rPr lang="en-US" altLang="en-US" sz="1400" b="0" u="sng" dirty="0" err="1">
                <a:hlinkClick r:id="rId7" tooltip="Link to the Commons where this article can be found"/>
              </a:rPr>
              <a:t>Category:William_Osler</a:t>
            </a:r>
            <a:r>
              <a:rPr lang="en-US" altLang="en-US" sz="1400" b="0" u="sng" dirty="0">
                <a:hlinkClick r:id="rId7" tooltip="Link to the Commons where this article can be found"/>
              </a:rPr>
              <a:t>#/media/</a:t>
            </a:r>
            <a:r>
              <a:rPr lang="en-US" altLang="en-US" sz="1400" b="0" u="sng" dirty="0" err="1">
                <a:hlinkClick r:id="rId7" tooltip="Link to the Commons where this article can be found"/>
              </a:rPr>
              <a:t>File:Sir_William_Osler.jpg</a:t>
            </a:r>
            <a:r>
              <a:rPr lang="en-US" altLang="en-US" sz="1400" b="0" dirty="0"/>
              <a:t>. Public domain image (PD-US).</a:t>
            </a:r>
          </a:p>
        </p:txBody>
      </p:sp>
      <p:sp>
        <p:nvSpPr>
          <p:cNvPr id="2662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73DE7075-A775-4BF9-BA53-FE043AB92531}" type="slidenum">
              <a:rPr lang="en-US" altLang="en-US">
                <a:solidFill>
                  <a:srgbClr val="898989"/>
                </a:solidFill>
              </a:rPr>
              <a:pPr/>
              <a:t>16</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a:t>Health Care Processes and Decision Making</a:t>
            </a:r>
            <a:br>
              <a:rPr lang="en-US" dirty="0"/>
            </a:br>
            <a:r>
              <a:rPr lang="en-US" dirty="0"/>
              <a:t>Lecture e</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tLang="en-US">
                <a:ea typeface="MS PGothic" pitchFamily="34" charset="-128"/>
              </a:rPr>
              <a:t>The Culture of Health Care</a:t>
            </a:r>
          </a:p>
        </p:txBody>
      </p:sp>
      <p:sp>
        <p:nvSpPr>
          <p:cNvPr id="12291" name="Text Placeholder 2"/>
          <p:cNvSpPr>
            <a:spLocks noGrp="1"/>
          </p:cNvSpPr>
          <p:nvPr>
            <p:ph type="body" sz="half" idx="2"/>
          </p:nvPr>
        </p:nvSpPr>
        <p:spPr bwMode="auto">
          <a:xfrm>
            <a:off x="411480" y="3517900"/>
            <a:ext cx="832104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ea typeface="MS PGothic" pitchFamily="34" charset="-128"/>
              </a:rPr>
              <a:t>Health Care Processes and Decision Making</a:t>
            </a:r>
          </a:p>
        </p:txBody>
      </p:sp>
      <p:sp>
        <p:nvSpPr>
          <p:cNvPr id="12292" name="Text Placeholder 3"/>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t>Lecture e</a:t>
            </a:r>
          </a:p>
        </p:txBody>
      </p:sp>
      <p:sp>
        <p:nvSpPr>
          <p:cNvPr id="12293" name="Text Placeholder 4"/>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altLang="en-US" i="1" dirty="0">
                <a:ea typeface="Calibri" pitchFamily="34" charset="0"/>
                <a:cs typeface="Times New Roman" pitchFamily="18" charset="0"/>
              </a:rPr>
              <a:t>This material (Comp 2 Unit 4)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i="1" dirty="0">
                <a:ea typeface="Calibri" pitchFamily="34" charset="0"/>
                <a:cs typeface="Times New Roman" pitchFamily="18" charset="0"/>
              </a:rPr>
              <a:t>This work is licensed under the Creative Commons Attribution-</a:t>
            </a:r>
            <a:r>
              <a:rPr lang="en-US" altLang="en-US" i="1" dirty="0" err="1">
                <a:ea typeface="Calibri" pitchFamily="34" charset="0"/>
                <a:cs typeface="Times New Roman" pitchFamily="18" charset="0"/>
              </a:rPr>
              <a:t>NonCommercial</a:t>
            </a:r>
            <a:r>
              <a:rPr lang="en-US" altLang="en-US" i="1" dirty="0">
                <a:ea typeface="Calibri" pitchFamily="34" charset="0"/>
                <a:cs typeface="Times New Roman" pitchFamily="18" charset="0"/>
              </a:rPr>
              <a:t>-</a:t>
            </a:r>
            <a:r>
              <a:rPr lang="en-US" altLang="en-US" i="1" dirty="0" err="1">
                <a:ea typeface="Calibri" pitchFamily="34" charset="0"/>
                <a:cs typeface="Times New Roman" pitchFamily="18" charset="0"/>
              </a:rPr>
              <a:t>ShareAlike</a:t>
            </a:r>
            <a:r>
              <a:rPr lang="en-US" altLang="en-US" i="1" dirty="0">
                <a:ea typeface="Calibri" pitchFamily="34" charset="0"/>
                <a:cs typeface="Times New Roman" pitchFamily="18" charset="0"/>
              </a:rPr>
              <a:t> 4.0 International License. To view a copy of this license, visit </a:t>
            </a:r>
            <a:r>
              <a:rPr lang="en-US" altLang="en-US" dirty="0">
                <a:ea typeface="Calibri" panose="020F0502020204030204" pitchFamily="34" charset="0"/>
                <a:cs typeface="Times New Roman" panose="02020603050405020304" pitchFamily="18" charset="0"/>
                <a:hlinkClick r:id="rId3" tooltip="Link to Creative Commons CC BY NC SA 4.0 International License"/>
              </a:rPr>
              <a:t>http://creativecommons.org/licenses/by-nc-sa/4.0/</a:t>
            </a:r>
            <a:r>
              <a:rPr lang="en-US" altLang="en-US" i="1" dirty="0">
                <a:ea typeface="Calibri" pitchFamily="34" charset="0"/>
                <a:cs typeface="Times New Roman" pitchFamily="18" charset="0"/>
              </a:rPr>
              <a:t>.</a:t>
            </a:r>
            <a:endParaRPr lang="en-US" altLang="en-US" dirty="0">
              <a:ea typeface="Calibri" pitchFamily="34"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a:t>Health Care Processes and Decision Making</a:t>
            </a:r>
            <a:br>
              <a:rPr lang="en-US" altLang="en-US"/>
            </a:br>
            <a:r>
              <a:rPr lang="en-US" altLang="en-US"/>
              <a:t>Learning Objectives</a:t>
            </a:r>
            <a:endParaRPr lang="en-US" altLang="en-US" dirty="0"/>
          </a:p>
        </p:txBody>
      </p:sp>
      <p:sp>
        <p:nvSpPr>
          <p:cNvPr id="16388" name="Text Placeholder 3"/>
          <p:cNvSpPr>
            <a:spLocks noGrp="1"/>
          </p:cNvSpPr>
          <p:nvPr>
            <p:ph sz="quarter" idx="14"/>
          </p:nvPr>
        </p:nvSpPr>
        <p:spPr>
          <a:xfrm>
            <a:off x="411480" y="1600200"/>
            <a:ext cx="8321040" cy="4572000"/>
          </a:xfrm>
        </p:spPr>
        <p:txBody>
          <a:bodyPr/>
          <a:lstStyle/>
          <a:p>
            <a:r>
              <a:rPr lang="en-US" altLang="en-US" sz="1600" dirty="0"/>
              <a:t>Describe the elements of the “classic paradigm” of the clinical process (Lecture a).</a:t>
            </a:r>
          </a:p>
          <a:p>
            <a:r>
              <a:rPr lang="en-US" altLang="en-US" sz="1600" dirty="0"/>
              <a:t>List the types of information used by clinicians when they care for patients (Lecture a).</a:t>
            </a:r>
          </a:p>
          <a:p>
            <a:r>
              <a:rPr lang="en-US" altLang="en-US" sz="1600" dirty="0"/>
              <a:t>Describe the steps required to manage information during the patient-clinician interaction (Lectures a, b, c).</a:t>
            </a:r>
          </a:p>
          <a:p>
            <a:r>
              <a:rPr lang="en-US" altLang="en-US" sz="1600" dirty="0"/>
              <a:t>List the different information structures or formats used to organize clinical information (Lecture b).</a:t>
            </a:r>
          </a:p>
          <a:p>
            <a:r>
              <a:rPr lang="en-US" altLang="en-US" sz="1600" dirty="0"/>
              <a:t>Describe different paradigms and elements of clinical decision making (Lectures a, b).</a:t>
            </a:r>
          </a:p>
          <a:p>
            <a:r>
              <a:rPr lang="en-US" altLang="en-US" sz="1600" dirty="0"/>
              <a:t>Explain the differences among observations, findings, syndromes, and diseases (Lectures a, b, c).</a:t>
            </a:r>
          </a:p>
          <a:p>
            <a:r>
              <a:rPr lang="en-US" altLang="en-US" sz="1600" dirty="0"/>
              <a:t>Describe techniques or approaches used by clinicians to reach a diagnosis (Lectures a, b, c, d, e).</a:t>
            </a:r>
          </a:p>
          <a:p>
            <a:r>
              <a:rPr lang="en-US" altLang="en-US" sz="1600" dirty="0"/>
              <a:t>List the major types of factors that clinicians consider when devising a management plan for a patient’s condition, in addition to the diagnosis and recommended treatment (Lecture e).</a:t>
            </a:r>
          </a:p>
          <a:p>
            <a:r>
              <a:rPr lang="en-US" altLang="en-US" sz="1600" dirty="0"/>
              <a:t>Describe the role of EHRs and technology in the clinical decision-making process. (Lectures a, b, c, d, e).</a:t>
            </a:r>
          </a:p>
        </p:txBody>
      </p:sp>
      <p:sp>
        <p:nvSpPr>
          <p:cNvPr id="13315" name="Slide Number Placeholder 2"/>
          <p:cNvSpPr>
            <a:spLocks noGrp="1"/>
          </p:cNvSpPr>
          <p:nvPr>
            <p:ph type="sldNum" sz="quarter" idx="4"/>
          </p:nvPr>
        </p:nvSpPr>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FE18E74E-1443-4CF5-8F87-561F84230425}" type="slidenum">
              <a:rPr lang="en-US" altLang="en-US" smtClean="0"/>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t>Keeping Track of Care</a:t>
            </a:r>
            <a:endParaRPr lang="en-US" altLang="en-US" dirty="0"/>
          </a:p>
        </p:txBody>
      </p:sp>
      <p:pic>
        <p:nvPicPr>
          <p:cNvPr id="7" name="Content Placeholder 6" descr="Image of a portrait of Sir William Osler.&#10;(Corner, 1905)&#10;Public domain image (PD-US)" title="Picture: Oil Painting reproduction of Sir William Osler"/>
          <p:cNvPicPr>
            <a:picLocks noGrp="1" noChangeAspect="1"/>
          </p:cNvPicPr>
          <p:nvPr>
            <p:ph sz="quarter" idx="14"/>
          </p:nvPr>
        </p:nvPicPr>
        <p:blipFill>
          <a:blip r:embed="rId3"/>
          <a:stretch>
            <a:fillRect/>
          </a:stretch>
        </p:blipFill>
        <p:spPr>
          <a:xfrm>
            <a:off x="941762" y="1636581"/>
            <a:ext cx="3072650" cy="4499238"/>
          </a:xfrm>
        </p:spPr>
      </p:pic>
      <p:sp>
        <p:nvSpPr>
          <p:cNvPr id="4" name="Text Placeholder 3"/>
          <p:cNvSpPr>
            <a:spLocks noGrp="1"/>
          </p:cNvSpPr>
          <p:nvPr>
            <p:ph type="body" sz="quarter" idx="32"/>
          </p:nvPr>
        </p:nvSpPr>
        <p:spPr/>
        <p:txBody>
          <a:bodyPr/>
          <a:lstStyle/>
          <a:p>
            <a:r>
              <a:rPr lang="en-US" altLang="en-US" dirty="0"/>
              <a:t>(Corner, 1905. PD-US)</a:t>
            </a:r>
          </a:p>
        </p:txBody>
      </p:sp>
      <p:sp>
        <p:nvSpPr>
          <p:cNvPr id="3" name="Content Placeholder 2"/>
          <p:cNvSpPr>
            <a:spLocks noGrp="1"/>
          </p:cNvSpPr>
          <p:nvPr>
            <p:ph sz="quarter" idx="18"/>
          </p:nvPr>
        </p:nvSpPr>
        <p:spPr/>
        <p:txBody>
          <a:bodyPr/>
          <a:lstStyle/>
          <a:p>
            <a:pPr marL="0" indent="0" algn="ctr">
              <a:spcAft>
                <a:spcPts val="1800"/>
              </a:spcAft>
              <a:buNone/>
            </a:pPr>
            <a:r>
              <a:rPr lang="en-US" altLang="ja-JP"/>
              <a:t>“Never ask a new patient a question without note-book and pencil in hand....”</a:t>
            </a:r>
          </a:p>
          <a:p>
            <a:pPr marL="0" indent="0" algn="ctr">
              <a:buNone/>
            </a:pPr>
            <a:r>
              <a:rPr lang="en-US" altLang="en-US"/>
              <a:t>Sir William Osler </a:t>
            </a:r>
          </a:p>
          <a:p>
            <a:pPr marL="0" indent="0" algn="ctr">
              <a:buNone/>
            </a:pPr>
            <a:r>
              <a:rPr lang="en-US" altLang="en-US"/>
              <a:t>(1849–1919)</a:t>
            </a:r>
            <a:endParaRPr lang="en-US" altLang="en-US" dirty="0"/>
          </a:p>
        </p:txBody>
      </p:sp>
      <p:sp>
        <p:nvSpPr>
          <p:cNvPr id="14343" name="Slide Number Placeholder 3"/>
          <p:cNvSpPr>
            <a:spLocks noGrp="1"/>
          </p:cNvSpPr>
          <p:nvPr>
            <p:ph type="sldNum" sz="quarter" idx="4"/>
          </p:nvPr>
        </p:nvSpPr>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53BDBDE0-E33E-4957-AB69-418C4F318417}" type="slidenum">
              <a:rPr lang="en-US" altLang="en-US" smtClean="0"/>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a:t>Problem List: Building Relationship, Negotiating Plans</a:t>
            </a:r>
            <a:endParaRPr lang="en-US" altLang="en-US" dirty="0"/>
          </a:p>
        </p:txBody>
      </p:sp>
      <p:sp>
        <p:nvSpPr>
          <p:cNvPr id="15364" name="Content Placeholder 5"/>
          <p:cNvSpPr>
            <a:spLocks noGrp="1"/>
          </p:cNvSpPr>
          <p:nvPr>
            <p:ph sz="quarter" idx="14"/>
          </p:nvPr>
        </p:nvSpPr>
        <p:spPr>
          <a:xfrm>
            <a:off x="457200" y="1600200"/>
            <a:ext cx="8229600" cy="4800600"/>
          </a:xfrm>
        </p:spPr>
        <p:txBody>
          <a:bodyPr/>
          <a:lstStyle/>
          <a:p>
            <a:r>
              <a:rPr lang="en-US" altLang="en-US" sz="2800" dirty="0"/>
              <a:t>Diabetes</a:t>
            </a:r>
          </a:p>
          <a:p>
            <a:pPr lvl="1"/>
            <a:r>
              <a:rPr lang="en-US" altLang="en-US" sz="2400" dirty="0"/>
              <a:t>Polyuria, polydipsia, polyphagia</a:t>
            </a:r>
          </a:p>
          <a:p>
            <a:pPr lvl="1"/>
            <a:r>
              <a:rPr lang="en-US" altLang="en-US" sz="2400" dirty="0"/>
              <a:t>Hyperglycemia</a:t>
            </a:r>
          </a:p>
          <a:p>
            <a:r>
              <a:rPr lang="en-US" altLang="en-US" sz="2800" dirty="0"/>
              <a:t>HTN</a:t>
            </a:r>
          </a:p>
          <a:p>
            <a:pPr lvl="1"/>
            <a:r>
              <a:rPr lang="en-US" altLang="en-US" sz="2400" dirty="0"/>
              <a:t>High BP x 3</a:t>
            </a:r>
          </a:p>
          <a:p>
            <a:pPr lvl="1"/>
            <a:r>
              <a:rPr lang="en-US" altLang="en-US" sz="2400" dirty="0"/>
              <a:t>EKG shows left ventricular hypertrophy</a:t>
            </a:r>
          </a:p>
          <a:p>
            <a:r>
              <a:rPr lang="en-US" altLang="en-US" sz="2800" dirty="0"/>
              <a:t>Hyperlipidemia</a:t>
            </a:r>
          </a:p>
          <a:p>
            <a:pPr lvl="1"/>
            <a:r>
              <a:rPr lang="en-US" altLang="en-US" sz="2400" dirty="0"/>
              <a:t>LDL 194</a:t>
            </a:r>
          </a:p>
          <a:p>
            <a:pPr lvl="1"/>
            <a:r>
              <a:rPr lang="en-US" altLang="en-US" sz="2400" dirty="0"/>
              <a:t>Triglycerides 250</a:t>
            </a:r>
          </a:p>
          <a:p>
            <a:r>
              <a:rPr lang="en-US" altLang="en-US" sz="2800" dirty="0"/>
              <a:t>Body Mass Index  34</a:t>
            </a:r>
          </a:p>
        </p:txBody>
      </p:sp>
      <p:sp>
        <p:nvSpPr>
          <p:cNvPr id="15363" name="Slide Number Placeholder 2"/>
          <p:cNvSpPr>
            <a:spLocks noGrp="1"/>
          </p:cNvSpPr>
          <p:nvPr>
            <p:ph type="sldNum" sz="quarter" idx="4"/>
          </p:nvPr>
        </p:nvSpPr>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696A78BA-4F00-455E-A1E0-EAE7CD873213}"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Who Is the Audience?</a:t>
            </a:r>
            <a:br>
              <a:rPr lang="en-US" altLang="en-US" dirty="0"/>
            </a:br>
            <a:r>
              <a:rPr lang="en-US" altLang="en-US" dirty="0"/>
              <a:t>What Is the Message for Each?</a:t>
            </a:r>
          </a:p>
        </p:txBody>
      </p:sp>
      <p:sp>
        <p:nvSpPr>
          <p:cNvPr id="16387" name="Content Placeholder 7" descr="This is 2 columns which contain lists of people who are the audience"/>
          <p:cNvSpPr>
            <a:spLocks noGrp="1"/>
          </p:cNvSpPr>
          <p:nvPr>
            <p:ph sz="quarter" idx="14"/>
          </p:nvPr>
        </p:nvSpPr>
        <p:spPr>
          <a:xfrm>
            <a:off x="457200" y="1600199"/>
            <a:ext cx="4041648" cy="4836459"/>
          </a:xfrm>
        </p:spPr>
        <p:txBody>
          <a:bodyPr/>
          <a:lstStyle/>
          <a:p>
            <a:r>
              <a:rPr lang="en-US" altLang="en-US" sz="2800" dirty="0"/>
              <a:t>Patient</a:t>
            </a:r>
          </a:p>
          <a:p>
            <a:r>
              <a:rPr lang="en-US" altLang="en-US" sz="2800" dirty="0"/>
              <a:t>Family, friends, the public</a:t>
            </a:r>
          </a:p>
          <a:p>
            <a:r>
              <a:rPr lang="en-US" altLang="en-US" sz="2800" dirty="0"/>
              <a:t>Clinical staff—nurses, lab staff, x-ray, therapists, pharmacists, dietician</a:t>
            </a:r>
          </a:p>
          <a:p>
            <a:r>
              <a:rPr lang="en-US" altLang="en-US" sz="2800" dirty="0"/>
              <a:t>Yourself—now and later</a:t>
            </a:r>
          </a:p>
          <a:p>
            <a:r>
              <a:rPr lang="en-US" altLang="en-US" sz="2800" dirty="0"/>
              <a:t>Colleagues</a:t>
            </a:r>
          </a:p>
        </p:txBody>
      </p:sp>
      <p:sp>
        <p:nvSpPr>
          <p:cNvPr id="16389" name="Content Placeholder 8"/>
          <p:cNvSpPr>
            <a:spLocks noGrp="1"/>
          </p:cNvSpPr>
          <p:nvPr>
            <p:ph sz="quarter" idx="18"/>
          </p:nvPr>
        </p:nvSpPr>
        <p:spPr>
          <a:xfrm>
            <a:off x="4648200" y="1600200"/>
            <a:ext cx="4041648" cy="4836458"/>
          </a:xfrm>
        </p:spPr>
        <p:txBody>
          <a:bodyPr/>
          <a:lstStyle/>
          <a:p>
            <a:r>
              <a:rPr lang="en-US" altLang="en-US" sz="2800" dirty="0"/>
              <a:t>Consultants</a:t>
            </a:r>
          </a:p>
          <a:p>
            <a:r>
              <a:rPr lang="en-US" altLang="en-US" sz="2800" dirty="0"/>
              <a:t>Insurance companies</a:t>
            </a:r>
          </a:p>
          <a:p>
            <a:r>
              <a:rPr lang="en-US" altLang="en-US" sz="2800" dirty="0"/>
              <a:t>Lawyers (plaintiff and defendant)</a:t>
            </a:r>
          </a:p>
          <a:p>
            <a:r>
              <a:rPr lang="en-US" altLang="en-US" sz="2800" dirty="0"/>
              <a:t>Compliance officers, regulators</a:t>
            </a:r>
          </a:p>
          <a:p>
            <a:r>
              <a:rPr lang="en-US" altLang="en-US" sz="2800" dirty="0"/>
              <a:t>Researchers, data miners</a:t>
            </a:r>
          </a:p>
          <a:p>
            <a:r>
              <a:rPr lang="en-US" altLang="en-US" sz="2800" dirty="0"/>
              <a:t>Performance measures</a:t>
            </a:r>
          </a:p>
        </p:txBody>
      </p:sp>
      <p:sp>
        <p:nvSpPr>
          <p:cNvPr id="16391" name="Slide Number Placeholder 2"/>
          <p:cNvSpPr>
            <a:spLocks noGrp="1"/>
          </p:cNvSpPr>
          <p:nvPr>
            <p:ph type="sldNum" sz="quarter" idx="4"/>
          </p:nvPr>
        </p:nvSpPr>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70CFEC15-B640-405A-8289-34CB7DCC7CBF}"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a:t>Communicating with Patient</a:t>
            </a:r>
          </a:p>
        </p:txBody>
      </p:sp>
      <p:sp>
        <p:nvSpPr>
          <p:cNvPr id="17411" name="Content Placeholder 2"/>
          <p:cNvSpPr>
            <a:spLocks noGrp="1"/>
          </p:cNvSpPr>
          <p:nvPr>
            <p:ph sz="quarter" idx="14"/>
          </p:nvPr>
        </p:nvSpPr>
        <p:spPr/>
        <p:txBody>
          <a:bodyPr/>
          <a:lstStyle/>
          <a:p>
            <a:r>
              <a:rPr lang="en-US" altLang="en-US"/>
              <a:t>Patient education—what’</a:t>
            </a:r>
            <a:r>
              <a:rPr lang="en-US" altLang="ja-JP"/>
              <a:t>s wrong</a:t>
            </a:r>
          </a:p>
          <a:p>
            <a:r>
              <a:rPr lang="en-US" altLang="en-US"/>
              <a:t>Instructions—what to do</a:t>
            </a:r>
          </a:p>
          <a:p>
            <a:r>
              <a:rPr lang="en-US" altLang="en-US"/>
              <a:t>Reassurance—what will happen</a:t>
            </a:r>
          </a:p>
          <a:p>
            <a:r>
              <a:rPr lang="en-US" altLang="en-US"/>
              <a:t>Motivation, hope</a:t>
            </a:r>
          </a:p>
          <a:p>
            <a:r>
              <a:rPr lang="en-US" altLang="en-US"/>
              <a:t>Acknowledgment, acceptance</a:t>
            </a:r>
          </a:p>
          <a:p>
            <a:r>
              <a:rPr lang="ja-JP" altLang="en-US"/>
              <a:t>“</a:t>
            </a:r>
            <a:r>
              <a:rPr lang="en-US" altLang="ja-JP"/>
              <a:t>I’ll be there for you</a:t>
            </a:r>
            <a:r>
              <a:rPr lang="ja-JP" altLang="en-US"/>
              <a:t>”</a:t>
            </a:r>
            <a:endParaRPr lang="en-US" altLang="en-US" dirty="0"/>
          </a:p>
        </p:txBody>
      </p:sp>
      <p:sp>
        <p:nvSpPr>
          <p:cNvPr id="17412" name="Slide Number Placeholder 3"/>
          <p:cNvSpPr>
            <a:spLocks noGrp="1"/>
          </p:cNvSpPr>
          <p:nvPr>
            <p:ph type="sldNum" sz="quarter" idx="4"/>
          </p:nvPr>
        </p:nvSpPr>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D31DAFED-966C-44E9-963A-09C063BB5957}"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Family, Friends, the Public</a:t>
            </a:r>
            <a:endParaRPr lang="en-US" altLang="en-US" dirty="0"/>
          </a:p>
        </p:txBody>
      </p:sp>
      <p:sp>
        <p:nvSpPr>
          <p:cNvPr id="18435" name="Content Placeholder 2"/>
          <p:cNvSpPr>
            <a:spLocks noGrp="1"/>
          </p:cNvSpPr>
          <p:nvPr>
            <p:ph sz="quarter" idx="14"/>
          </p:nvPr>
        </p:nvSpPr>
        <p:spPr/>
        <p:txBody>
          <a:bodyPr/>
          <a:lstStyle/>
          <a:p>
            <a:r>
              <a:rPr lang="en-US" altLang="en-US"/>
              <a:t>What do they need to know?</a:t>
            </a:r>
          </a:p>
          <a:p>
            <a:r>
              <a:rPr lang="en-US" altLang="en-US"/>
              <a:t>What will be best for the patient?</a:t>
            </a:r>
          </a:p>
          <a:p>
            <a:r>
              <a:rPr lang="en-US" altLang="en-US"/>
              <a:t>What will be best for the family member?</a:t>
            </a:r>
          </a:p>
          <a:p>
            <a:r>
              <a:rPr lang="en-US" altLang="en-US"/>
              <a:t>What can I legally tell?  </a:t>
            </a:r>
          </a:p>
          <a:p>
            <a:r>
              <a:rPr lang="en-US" altLang="en-US"/>
              <a:t>What can I ethically tell?</a:t>
            </a:r>
            <a:endParaRPr lang="en-US" altLang="en-US" dirty="0"/>
          </a:p>
        </p:txBody>
      </p:sp>
      <p:sp>
        <p:nvSpPr>
          <p:cNvPr id="18436" name="Slide Number Placeholder 3"/>
          <p:cNvSpPr>
            <a:spLocks noGrp="1"/>
          </p:cNvSpPr>
          <p:nvPr>
            <p:ph type="sldNum" sz="quarter" idx="4"/>
          </p:nvPr>
        </p:nvSpPr>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DC0689AB-560D-442E-842C-80D53C6B9C9D}"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Clinical Staff</a:t>
            </a:r>
          </a:p>
        </p:txBody>
      </p:sp>
      <p:sp>
        <p:nvSpPr>
          <p:cNvPr id="19459" name="Content Placeholder 2"/>
          <p:cNvSpPr>
            <a:spLocks noGrp="1"/>
          </p:cNvSpPr>
          <p:nvPr>
            <p:ph sz="quarter" idx="14"/>
          </p:nvPr>
        </p:nvSpPr>
        <p:spPr/>
        <p:txBody>
          <a:bodyPr/>
          <a:lstStyle/>
          <a:p>
            <a:r>
              <a:rPr lang="en-US" altLang="en-US"/>
              <a:t>Nurses</a:t>
            </a:r>
          </a:p>
          <a:p>
            <a:r>
              <a:rPr lang="en-US" altLang="en-US"/>
              <a:t>Pharmacists</a:t>
            </a:r>
          </a:p>
          <a:p>
            <a:r>
              <a:rPr lang="en-US" altLang="en-US"/>
              <a:t>Dieticians</a:t>
            </a:r>
          </a:p>
          <a:p>
            <a:r>
              <a:rPr lang="en-US" altLang="en-US"/>
              <a:t>Therapists: Physical, occupational, respiratory, massage, acupuncture</a:t>
            </a:r>
          </a:p>
          <a:p>
            <a:r>
              <a:rPr lang="en-US" altLang="en-US"/>
              <a:t>Lab technicians</a:t>
            </a:r>
          </a:p>
          <a:p>
            <a:r>
              <a:rPr lang="en-US" altLang="en-US"/>
              <a:t>Diagnostic imaging staff</a:t>
            </a:r>
            <a:endParaRPr lang="en-US" altLang="en-US" dirty="0"/>
          </a:p>
        </p:txBody>
      </p:sp>
      <p:sp>
        <p:nvSpPr>
          <p:cNvPr id="19460" name="Slide Number Placeholder 3"/>
          <p:cNvSpPr>
            <a:spLocks noGrp="1"/>
          </p:cNvSpPr>
          <p:nvPr>
            <p:ph type="sldNum" sz="quarter" idx="4"/>
          </p:nvPr>
        </p:nvSpPr>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C3778268-1983-4457-9311-DDC19740D546}" type="slidenum">
              <a:rPr lang="en-US" altLang="en-US" smtClean="0"/>
              <a:pPr/>
              <a:t>9</a:t>
            </a:fld>
            <a:endParaRPr lang="en-US"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207</TotalTime>
  <Words>3392</Words>
  <Application>Microsoft Office PowerPoint</Application>
  <PresentationFormat>On-screen Show (4:3)</PresentationFormat>
  <Paragraphs>220</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ONC-Template-FINAL DRAFT</vt:lpstr>
      <vt:lpstr>PowerPoint Presentation</vt:lpstr>
      <vt:lpstr>The Culture of Health Care</vt:lpstr>
      <vt:lpstr>Health Care Processes and Decision Making Learning Objectives</vt:lpstr>
      <vt:lpstr>Keeping Track of Care</vt:lpstr>
      <vt:lpstr>Problem List: Building Relationship, Negotiating Plans</vt:lpstr>
      <vt:lpstr>Who Is the Audience? What Is the Message for Each?</vt:lpstr>
      <vt:lpstr>Communicating with Patient</vt:lpstr>
      <vt:lpstr>Family, Friends, the Public</vt:lpstr>
      <vt:lpstr>Clinical Staff</vt:lpstr>
      <vt:lpstr>Oneself</vt:lpstr>
      <vt:lpstr>Other Clinicians</vt:lpstr>
      <vt:lpstr>Insurance Companies</vt:lpstr>
      <vt:lpstr>How Much Detail, in What Form?</vt:lpstr>
      <vt:lpstr>Health Care Processes and  Decision Making Summary – Lecture e</vt:lpstr>
      <vt:lpstr>Health Care Processes and  Decision Making Summary – Lecture e Continued</vt:lpstr>
      <vt:lpstr>Health Care Processes and  Decision Making  References – Lecture e</vt:lpstr>
      <vt:lpstr>The Culture of Health Care Health Care Processes and Decision Making Lecture 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e, Component 2, Unit 4</dc:title>
  <dc:subject>The Culture of Health Care, Health Care Processes and Decision Making, Lecture e</dc:subject>
  <dc:creator>U.S. Department of Health and Human Services, Office of the National Coordinator for Health Information Technology</dc:creator>
  <cp:keywords>paradigm, central theorem of health informatics, health informatics, clinician, stories, clinical data, surgical collaboration, clinical process, structured data, problem list, diagnostic thinking, diagnosis, systematic approach, pathophysiologic approach, data patterns heuristics, Bayes, decision analysis, management plan, SOAP, insurance companies, William Osler, health IT, health IT curriculum, health IT training</cp:keywords>
  <cp:lastModifiedBy>The Department of Health and Human Services</cp:lastModifiedBy>
  <cp:revision>21</cp:revision>
  <dcterms:created xsi:type="dcterms:W3CDTF">2016-04-18T18:03:42Z</dcterms:created>
  <dcterms:modified xsi:type="dcterms:W3CDTF">2017-05-22T16:52:21Z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