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55542" autoAdjust="0"/>
  </p:normalViewPr>
  <p:slideViewPr>
    <p:cSldViewPr snapToGrid="0">
      <p:cViewPr varScale="1">
        <p:scale>
          <a:sx n="28" d="100"/>
          <a:sy n="28" d="100"/>
        </p:scale>
        <p:origin x="-1680" y="-7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512230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Although not widely used in day-to-day clinical work, mathematical approaches to assist with diagnosis are employed informally in the clinic and formally in decision-support systems and guidelines. Bayes’ theorem has been widely used to help determine the probability of a condition given its prevalence in the population and the findings in a given patient. The mnemonics </a:t>
            </a:r>
            <a:r>
              <a:rPr lang="en-US" sz="1000" kern="1200" dirty="0" err="1">
                <a:solidFill>
                  <a:schemeClr val="tx1"/>
                </a:solidFill>
                <a:effectLst/>
                <a:latin typeface="Arial" pitchFamily="34" charset="0"/>
                <a:ea typeface="MS PGothic" panose="020B0600070205080204" pitchFamily="34" charset="-128"/>
                <a:cs typeface="Arial" pitchFamily="34" charset="0"/>
              </a:rPr>
              <a:t>SpIN</a:t>
            </a:r>
            <a:r>
              <a:rPr lang="en-US" sz="1000" kern="1200" dirty="0">
                <a:solidFill>
                  <a:schemeClr val="tx1"/>
                </a:solidFill>
                <a:effectLst/>
                <a:latin typeface="Arial" pitchFamily="34" charset="0"/>
                <a:ea typeface="MS PGothic" panose="020B0600070205080204" pitchFamily="34" charset="-128"/>
                <a:cs typeface="Arial" pitchFamily="34" charset="0"/>
              </a:rPr>
              <a:t> and </a:t>
            </a:r>
            <a:r>
              <a:rPr lang="en-US" sz="1000" kern="1200" dirty="0" err="1">
                <a:solidFill>
                  <a:schemeClr val="tx1"/>
                </a:solidFill>
                <a:effectLst/>
                <a:latin typeface="Arial" pitchFamily="34" charset="0"/>
                <a:ea typeface="MS PGothic" panose="020B0600070205080204" pitchFamily="34" charset="-128"/>
                <a:cs typeface="Arial" pitchFamily="34" charset="0"/>
              </a:rPr>
              <a:t>SnOUT</a:t>
            </a:r>
            <a:r>
              <a:rPr lang="en-US" sz="1000" kern="1200" dirty="0">
                <a:solidFill>
                  <a:schemeClr val="tx1"/>
                </a:solidFill>
                <a:effectLst/>
                <a:latin typeface="Arial" pitchFamily="34" charset="0"/>
                <a:ea typeface="MS PGothic" panose="020B0600070205080204" pitchFamily="34" charset="-128"/>
                <a:cs typeface="Arial" pitchFamily="34" charset="0"/>
              </a:rPr>
              <a:t> are reminders that the </a:t>
            </a:r>
            <a:r>
              <a:rPr lang="en-US" sz="1000" i="1" kern="1200" dirty="0">
                <a:solidFill>
                  <a:schemeClr val="tx1"/>
                </a:solidFill>
                <a:effectLst/>
                <a:latin typeface="Arial" pitchFamily="34" charset="0"/>
                <a:ea typeface="MS PGothic" panose="020B0600070205080204" pitchFamily="34" charset="-128"/>
                <a:cs typeface="Arial" pitchFamily="34" charset="0"/>
              </a:rPr>
              <a:t>specificity</a:t>
            </a:r>
            <a:r>
              <a:rPr lang="en-US" sz="1000" kern="1200" dirty="0">
                <a:solidFill>
                  <a:schemeClr val="tx1"/>
                </a:solidFill>
                <a:effectLst/>
                <a:latin typeface="Arial" pitchFamily="34" charset="0"/>
                <a:ea typeface="MS PGothic" panose="020B0600070205080204" pitchFamily="34" charset="-128"/>
                <a:cs typeface="Arial" pitchFamily="34" charset="0"/>
              </a:rPr>
              <a:t> of a test indicates how useful it is for ruling a condition </a:t>
            </a:r>
            <a:r>
              <a:rPr lang="en-US" sz="1000" i="1" kern="1200" dirty="0">
                <a:solidFill>
                  <a:schemeClr val="tx1"/>
                </a:solidFill>
                <a:effectLst/>
                <a:latin typeface="Arial" pitchFamily="34" charset="0"/>
                <a:ea typeface="MS PGothic" panose="020B0600070205080204" pitchFamily="34" charset="-128"/>
                <a:cs typeface="Arial" pitchFamily="34" charset="0"/>
              </a:rPr>
              <a:t>in</a:t>
            </a:r>
            <a:r>
              <a:rPr lang="en-US" sz="1000" kern="1200" dirty="0">
                <a:solidFill>
                  <a:schemeClr val="tx1"/>
                </a:solidFill>
                <a:effectLst/>
                <a:latin typeface="Arial" pitchFamily="34" charset="0"/>
                <a:ea typeface="MS PGothic" panose="020B0600070205080204" pitchFamily="34" charset="-128"/>
                <a:cs typeface="Arial" pitchFamily="34" charset="0"/>
              </a:rPr>
              <a:t>, and the </a:t>
            </a:r>
            <a:r>
              <a:rPr lang="en-US" sz="1000" i="1" kern="1200" dirty="0">
                <a:solidFill>
                  <a:schemeClr val="tx1"/>
                </a:solidFill>
                <a:effectLst/>
                <a:latin typeface="Arial" pitchFamily="34" charset="0"/>
                <a:ea typeface="MS PGothic" panose="020B0600070205080204" pitchFamily="34" charset="-128"/>
                <a:cs typeface="Arial" pitchFamily="34" charset="0"/>
              </a:rPr>
              <a:t>sensitivity</a:t>
            </a:r>
            <a:r>
              <a:rPr lang="en-US" sz="1000" kern="1200" dirty="0">
                <a:solidFill>
                  <a:schemeClr val="tx1"/>
                </a:solidFill>
                <a:effectLst/>
                <a:latin typeface="Arial" pitchFamily="34" charset="0"/>
                <a:ea typeface="MS PGothic" panose="020B0600070205080204" pitchFamily="34" charset="-128"/>
                <a:cs typeface="Arial" pitchFamily="34" charset="0"/>
              </a:rPr>
              <a:t> of the test indicates how useful it is for ruling a condition </a:t>
            </a:r>
            <a:r>
              <a:rPr lang="en-US" sz="1000" i="1" kern="1200" dirty="0">
                <a:solidFill>
                  <a:schemeClr val="tx1"/>
                </a:solidFill>
                <a:effectLst/>
                <a:latin typeface="Arial" pitchFamily="34" charset="0"/>
                <a:ea typeface="MS PGothic" panose="020B0600070205080204" pitchFamily="34" charset="-128"/>
                <a:cs typeface="Arial" pitchFamily="34" charset="0"/>
              </a:rPr>
              <a:t>out</a:t>
            </a:r>
            <a:r>
              <a:rPr lang="en-US" sz="1000" kern="1200" dirty="0">
                <a:solidFill>
                  <a:schemeClr val="tx1"/>
                </a:solidFill>
                <a:effectLst/>
                <a:latin typeface="Arial" pitchFamily="34" charset="0"/>
                <a:ea typeface="MS PGothic" panose="020B0600070205080204" pitchFamily="34" charset="-128"/>
                <a:cs typeface="Arial" pitchFamily="34" charset="0"/>
              </a:rPr>
              <a: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Mathematical approaches are also used to derive decision rules for determining the likelihood of conditions. An example is the use of Wells criteria for determining the likelihood of a pulmonary embolus [</a:t>
            </a:r>
            <a:r>
              <a:rPr lang="en-US" sz="1000" b="1" kern="1200" dirty="0" err="1">
                <a:solidFill>
                  <a:schemeClr val="tx1"/>
                </a:solidFill>
                <a:effectLst/>
                <a:latin typeface="Arial" pitchFamily="34" charset="0"/>
                <a:ea typeface="MS PGothic" panose="020B0600070205080204" pitchFamily="34" charset="-128"/>
                <a:cs typeface="Arial" pitchFamily="34" charset="0"/>
              </a:rPr>
              <a:t>em</a:t>
            </a:r>
            <a:r>
              <a:rPr lang="en-US" sz="1000" kern="1200" dirty="0" err="1">
                <a:solidFill>
                  <a:schemeClr val="tx1"/>
                </a:solidFill>
                <a:effectLst/>
                <a:latin typeface="Arial" pitchFamily="34" charset="0"/>
                <a:ea typeface="MS PGothic" panose="020B0600070205080204" pitchFamily="34" charset="-128"/>
                <a:cs typeface="Arial" pitchFamily="34" charset="0"/>
              </a:rPr>
              <a:t>-buh-luhs</a:t>
            </a:r>
            <a:r>
              <a:rPr lang="en-US" sz="1000" kern="1200" dirty="0">
                <a:solidFill>
                  <a:schemeClr val="tx1"/>
                </a:solidFill>
                <a:effectLst/>
                <a:latin typeface="Arial" pitchFamily="34" charset="0"/>
                <a:ea typeface="MS PGothic" panose="020B0600070205080204" pitchFamily="34" charset="-128"/>
                <a:cs typeface="Arial" pitchFamily="34" charset="0"/>
              </a:rPr>
              <a:t>], or blood clot. Many clinicians use pocket calculators or online calculators to determine the Wells score to help them decide whether to do further testing for pulmonary embolus. Simple scoring rules (</a:t>
            </a:r>
            <a:r>
              <a:rPr lang="en-US" sz="1000" kern="1200" dirty="0" err="1">
                <a:solidFill>
                  <a:schemeClr val="tx1"/>
                </a:solidFill>
                <a:effectLst/>
                <a:latin typeface="Arial" pitchFamily="34" charset="0"/>
                <a:ea typeface="MS PGothic" panose="020B0600070205080204" pitchFamily="34" charset="-128"/>
                <a:cs typeface="Arial" pitchFamily="34" charset="0"/>
              </a:rPr>
              <a:t>Centor</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err="1">
                <a:solidFill>
                  <a:schemeClr val="tx1"/>
                </a:solidFill>
                <a:effectLst/>
                <a:latin typeface="Arial" pitchFamily="34" charset="0"/>
                <a:ea typeface="MS PGothic" panose="020B0600070205080204" pitchFamily="34" charset="-128"/>
                <a:cs typeface="Arial" pitchFamily="34" charset="0"/>
              </a:rPr>
              <a:t>sen</a:t>
            </a:r>
            <a:r>
              <a:rPr lang="en-US" sz="1000" kern="1200" dirty="0">
                <a:solidFill>
                  <a:schemeClr val="tx1"/>
                </a:solidFill>
                <a:effectLst/>
                <a:latin typeface="Arial" pitchFamily="34" charset="0"/>
                <a:ea typeface="MS PGothic" panose="020B0600070205080204" pitchFamily="34" charset="-128"/>
                <a:cs typeface="Arial" pitchFamily="34" charset="0"/>
              </a:rPr>
              <a:t>-tor] criteria) also help determine the probability of streptococcal [strep-</a:t>
            </a:r>
            <a:r>
              <a:rPr lang="en-US" sz="1000" kern="1200" dirty="0" err="1">
                <a:solidFill>
                  <a:schemeClr val="tx1"/>
                </a:solidFill>
                <a:effectLst/>
                <a:latin typeface="Arial" pitchFamily="34" charset="0"/>
                <a:ea typeface="MS PGothic" panose="020B0600070205080204" pitchFamily="34" charset="-128"/>
                <a:cs typeface="Arial" pitchFamily="34" charset="0"/>
              </a:rPr>
              <a:t>tuh</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err="1">
                <a:solidFill>
                  <a:schemeClr val="tx1"/>
                </a:solidFill>
                <a:effectLst/>
                <a:latin typeface="Arial" pitchFamily="34" charset="0"/>
                <a:ea typeface="MS PGothic" panose="020B0600070205080204" pitchFamily="34" charset="-128"/>
                <a:cs typeface="Arial" pitchFamily="34" charset="0"/>
              </a:rPr>
              <a:t>kok</a:t>
            </a:r>
            <a:r>
              <a:rPr lang="en-US" sz="1000" kern="1200" dirty="0">
                <a:solidFill>
                  <a:schemeClr val="tx1"/>
                </a:solidFill>
                <a:effectLst/>
                <a:latin typeface="Arial" pitchFamily="34" charset="0"/>
                <a:ea typeface="MS PGothic" panose="020B0600070205080204" pitchFamily="34" charset="-128"/>
                <a:cs typeface="Arial" pitchFamily="34" charset="0"/>
              </a:rPr>
              <a:t>-uh l]</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pharyngitis [far-in-</a:t>
            </a:r>
            <a:r>
              <a:rPr lang="en-US" sz="1000" b="1" kern="1200" dirty="0" err="1">
                <a:solidFill>
                  <a:schemeClr val="tx1"/>
                </a:solidFill>
                <a:effectLst/>
                <a:latin typeface="Arial" pitchFamily="34" charset="0"/>
                <a:ea typeface="MS PGothic" panose="020B0600070205080204" pitchFamily="34" charset="-128"/>
                <a:cs typeface="Arial" pitchFamily="34" charset="0"/>
              </a:rPr>
              <a:t>jahy</a:t>
            </a:r>
            <a:r>
              <a:rPr lang="en-US" sz="1000" kern="1200" dirty="0">
                <a:solidFill>
                  <a:schemeClr val="tx1"/>
                </a:solidFill>
                <a:effectLst/>
                <a:latin typeface="Arial" pitchFamily="34" charset="0"/>
                <a:ea typeface="MS PGothic" panose="020B0600070205080204" pitchFamily="34" charset="-128"/>
                <a:cs typeface="Arial" pitchFamily="34" charset="0"/>
              </a:rPr>
              <a:t>-tis]</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which can lead to more appropriate antibiotic prescribing. Finally, formal decision analysis is applied to clinical problems in order to set policy and create guidelines. These techniques are especially amenable to providing decision support with computer systems because calculations that may be difficult to do in one's head are trivial for a computer if the correct data is available.</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9CC5F85-6A63-4BC6-870D-AE71E2904B5F}" type="slidenum">
              <a:rPr lang="en-US" altLang="en-US"/>
              <a:pPr>
                <a:spcBef>
                  <a:spcPct val="0"/>
                </a:spcBef>
              </a:pPr>
              <a:t>10</a:t>
            </a:fld>
            <a:endParaRPr lang="en-US" altLang="en-US"/>
          </a:p>
        </p:txBody>
      </p:sp>
    </p:spTree>
    <p:extLst>
      <p:ext uri="{BB962C8B-B14F-4D97-AF65-F5344CB8AC3E}">
        <p14:creationId xmlns:p14="http://schemas.microsoft.com/office/powerpoint/2010/main" val="71793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Information systems and technology are tools that facilitate the clinician’s ability to collect and analyze patient data. As discussed earlier, data collection is a cyclical or iterative process, and data may come from many sources, including other providers, the patient’s personal health record, and even a patient’s mobile application. Electronic health records and clinical information systems facilitate both the data collection process and display of the data to support clinicians with data analysis so they can quickly arrive at the most appropriate patient diagnosis based on available information.</a:t>
            </a:r>
          </a:p>
          <a:p>
            <a:r>
              <a:rPr lang="en-US" sz="1000" kern="1200" dirty="0">
                <a:solidFill>
                  <a:schemeClr val="tx1"/>
                </a:solidFill>
                <a:effectLst/>
                <a:latin typeface="Arial" pitchFamily="34" charset="0"/>
                <a:ea typeface="MS PGothic" panose="020B0600070205080204" pitchFamily="34" charset="-128"/>
                <a:cs typeface="Arial" pitchFamily="34" charset="0"/>
              </a:rPr>
              <a:t> </a:t>
            </a:r>
          </a:p>
          <a:p>
            <a:r>
              <a:rPr lang="en-US" sz="1000" kern="1200" dirty="0">
                <a:solidFill>
                  <a:schemeClr val="tx1"/>
                </a:solidFill>
                <a:effectLst/>
                <a:latin typeface="Arial" pitchFamily="34" charset="0"/>
                <a:ea typeface="MS PGothic" panose="020B0600070205080204" pitchFamily="34" charset="-128"/>
                <a:cs typeface="Arial" pitchFamily="34" charset="0"/>
              </a:rPr>
              <a:t>Clinical decision support systems are designed to facilitate the decision-making process at the point of care by providing access to additional information and medical knowledge. For example, these systems may provide access to a “library,” or a robust resource of signs and symptoms information with commonly associated diseases and diagnoses. Some also may provide associated treatments and plan of care activities. The goal of decision support systems is to facilitate the clinician’s efforts in diagnosing patients, but they don’t replace the experienced clinician who makes a final determination based on his or her direct patient interaction and working knowledge.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Electronic systems and technology are tools that facilitate and support the clinician’s decision-making process. While they don’t replace any of the techniques for diagnostic thinking presented in this unit, the overall benefits of using these information systems include improved patient care outcomes and care quality as well as improved patient safety. </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4A68D18-50DA-4326-A6D0-D98405DF8191}" type="slidenum">
              <a:rPr lang="en-US" altLang="en-US"/>
              <a:pPr>
                <a:spcBef>
                  <a:spcPct val="0"/>
                </a:spcBef>
              </a:pPr>
              <a:t>11</a:t>
            </a:fld>
            <a:endParaRPr lang="en-US" altLang="en-US"/>
          </a:p>
        </p:txBody>
      </p:sp>
    </p:spTree>
    <p:extLst>
      <p:ext uri="{BB962C8B-B14F-4D97-AF65-F5344CB8AC3E}">
        <p14:creationId xmlns:p14="http://schemas.microsoft.com/office/powerpoint/2010/main" val="3417769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This concludes Lecture c of </a:t>
            </a:r>
            <a:r>
              <a:rPr lang="en-US" sz="1000" b="1" i="1" kern="1200" dirty="0">
                <a:solidFill>
                  <a:schemeClr val="tx1"/>
                </a:solidFill>
                <a:effectLst/>
                <a:latin typeface="Arial" pitchFamily="34" charset="0"/>
                <a:ea typeface="MS PGothic" panose="020B0600070205080204" pitchFamily="34" charset="-128"/>
                <a:cs typeface="Arial" pitchFamily="34" charset="0"/>
              </a:rPr>
              <a:t>Health Care Processes and Decision Making</a:t>
            </a:r>
            <a:r>
              <a:rPr lang="en-US" sz="1000" kern="1200" dirty="0">
                <a:solidFill>
                  <a:schemeClr val="tx1"/>
                </a:solidFill>
                <a:effectLst/>
                <a:latin typeface="Arial" pitchFamily="34" charset="0"/>
                <a:ea typeface="MS PGothic" panose="020B0600070205080204" pitchFamily="34" charset="-128"/>
                <a:cs typeface="Arial" pitchFamily="34" charset="0"/>
              </a:rPr>
              <a:t>. In summary, this lecture examined diagnostic thinking and looked at techniques for making a diagnosis, such as using a systematic or a pathophysiologic approach. Also discussed were topographic, temporal, and clinically contextual patterns of data for use in diagnosis; the use of heuristics; and mathematical approaches to assist in clinical decision making.</a:t>
            </a:r>
          </a:p>
          <a:p>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98616C6-F6F3-4C0F-8881-33AFB82ECCC0}" type="slidenum">
              <a:rPr lang="en-US" altLang="en-US"/>
              <a:pPr>
                <a:spcBef>
                  <a:spcPct val="0"/>
                </a:spcBef>
              </a:pPr>
              <a:t>12</a:t>
            </a:fld>
            <a:endParaRPr lang="en-US" altLang="en-US"/>
          </a:p>
        </p:txBody>
      </p:sp>
    </p:spTree>
    <p:extLst>
      <p:ext uri="{BB962C8B-B14F-4D97-AF65-F5344CB8AC3E}">
        <p14:creationId xmlns:p14="http://schemas.microsoft.com/office/powerpoint/2010/main" val="3224897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3D14C34-9E8C-4707-A74F-D1E190F654BB}" type="slidenum">
              <a:rPr lang="en-US" altLang="en-US"/>
              <a:pPr>
                <a:spcBef>
                  <a:spcPct val="0"/>
                </a:spcBef>
              </a:pPr>
              <a:t>13</a:t>
            </a:fld>
            <a:endParaRPr lang="en-US" altLang="en-US"/>
          </a:p>
        </p:txBody>
      </p:sp>
    </p:spTree>
    <p:extLst>
      <p:ext uri="{BB962C8B-B14F-4D97-AF65-F5344CB8AC3E}">
        <p14:creationId xmlns:p14="http://schemas.microsoft.com/office/powerpoint/2010/main" val="1810450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Welcome to</a:t>
            </a:r>
            <a:r>
              <a:rPr lang="en-US" sz="1000" b="1" i="1" kern="1200" dirty="0">
                <a:solidFill>
                  <a:schemeClr val="tx1"/>
                </a:solidFill>
                <a:effectLst/>
                <a:latin typeface="Arial" pitchFamily="34" charset="0"/>
                <a:ea typeface="MS PGothic" panose="020B0600070205080204" pitchFamily="34" charset="-128"/>
                <a:cs typeface="Arial" pitchFamily="34" charset="0"/>
              </a:rPr>
              <a:t> The Culture of Health Care: Health Care Processes and Decision Making</a:t>
            </a:r>
            <a:r>
              <a:rPr lang="en-US" sz="1000" kern="1200" dirty="0">
                <a:solidFill>
                  <a:schemeClr val="tx1"/>
                </a:solidFill>
                <a:effectLst/>
                <a:latin typeface="Arial" pitchFamily="34" charset="0"/>
                <a:ea typeface="MS PGothic" panose="020B0600070205080204" pitchFamily="34" charset="-128"/>
                <a:cs typeface="Arial" pitchFamily="34" charset="0"/>
              </a:rPr>
              <a:t>. This is Lecture </a:t>
            </a:r>
            <a:r>
              <a:rPr lang="en-US" sz="1000" b="0" kern="1200" dirty="0">
                <a:solidFill>
                  <a:schemeClr val="tx1"/>
                </a:solidFill>
                <a:effectLst/>
                <a:latin typeface="Arial" pitchFamily="34" charset="0"/>
                <a:ea typeface="MS PGothic" panose="020B0600070205080204" pitchFamily="34" charset="-128"/>
                <a:cs typeface="Arial" pitchFamily="34" charset="0"/>
              </a:rPr>
              <a:t>c</a:t>
            </a:r>
            <a:r>
              <a:rPr lang="en-US" sz="1000" kern="1200" dirty="0">
                <a:solidFill>
                  <a:schemeClr val="tx1"/>
                </a:solidFill>
                <a:effectLst/>
                <a:latin typeface="Arial" pitchFamily="34" charset="0"/>
                <a:ea typeface="MS PGothic" panose="020B0600070205080204" pitchFamily="34" charset="-128"/>
                <a:cs typeface="Arial" pitchFamily="34" charset="0"/>
              </a:rPr>
              <a: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component,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a:t>
            </a:r>
            <a:r>
              <a:rPr lang="en-US" sz="1000" kern="1200" dirty="0">
                <a:solidFill>
                  <a:schemeClr val="tx1"/>
                </a:solidFill>
                <a:effectLst/>
                <a:latin typeface="Arial" pitchFamily="34" charset="0"/>
                <a:ea typeface="MS PGothic" panose="020B0600070205080204" pitchFamily="34" charset="-128"/>
                <a:cs typeface="Arial" pitchFamily="34" charset="0"/>
              </a:rPr>
              <a:t>, addresses job expectations in health care settings. It discusses how care is organized within a practice setting, privacy laws, and professional and ethical issues encountered in the workplace.</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C605B2B-EB74-4994-91DC-0D2F50F8731F}" type="slidenum">
              <a:rPr lang="en-US" altLang="en-US"/>
              <a:pPr>
                <a:spcBef>
                  <a:spcPct val="0"/>
                </a:spcBef>
              </a:pPr>
              <a:t>2</a:t>
            </a:fld>
            <a:endParaRPr lang="en-US" altLang="en-US"/>
          </a:p>
        </p:txBody>
      </p:sp>
    </p:spTree>
    <p:extLst>
      <p:ext uri="{BB962C8B-B14F-4D97-AF65-F5344CB8AC3E}">
        <p14:creationId xmlns:p14="http://schemas.microsoft.com/office/powerpoint/2010/main" val="174071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Objectives for </a:t>
            </a:r>
            <a:r>
              <a:rPr lang="en-US" sz="1000" b="1" i="1" kern="1200" dirty="0">
                <a:solidFill>
                  <a:schemeClr val="tx1"/>
                </a:solidFill>
                <a:effectLst/>
                <a:latin typeface="Arial" pitchFamily="34" charset="0"/>
                <a:ea typeface="MS PGothic" panose="020B0600070205080204" pitchFamily="34" charset="-128"/>
                <a:cs typeface="Arial" pitchFamily="34" charset="0"/>
              </a:rPr>
              <a:t>Health Care Processes and Decision Making</a:t>
            </a:r>
            <a:r>
              <a:rPr lang="en-US" sz="1000" b="1" i="0"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are to:</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the elements of the “classic paradigm” of the clinical process.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List the types of information used by clinicians when they care for patients.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the steps required to manage information during the patient-clinician interaction.</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List the different information structures or formats used to organize clinical information.</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different paradigms and elements of clinical decision making.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Explain the differences among observations, findings, syndromes, and diseases.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techniques or approaches used by clinicians to reach a diagnosis.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List the major factors that clinicians consider when devising a management plan for a patient’s condition, in addition to the diagnosis and recommended treatment.</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the role of EHRs and technology in the clinical decision-making process.</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ADBD09C-6338-431E-A310-FD03CF0020B6}" type="slidenum">
              <a:rPr lang="en-US" altLang="en-US"/>
              <a:pPr>
                <a:spcBef>
                  <a:spcPct val="0"/>
                </a:spcBef>
              </a:pPr>
              <a:t>3</a:t>
            </a:fld>
            <a:endParaRPr lang="en-US" altLang="en-US"/>
          </a:p>
        </p:txBody>
      </p:sp>
    </p:spTree>
    <p:extLst>
      <p:ext uri="{BB962C8B-B14F-4D97-AF65-F5344CB8AC3E}">
        <p14:creationId xmlns:p14="http://schemas.microsoft.com/office/powerpoint/2010/main" val="2515608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lecture will discuss how clinicians arrive at a specific diagnosis to guide treatment.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previous lecture concluded with the problem list depicted on this slide, derived from an analysis of information gathered about a man with swelling in his ankles. On the right are the beginnings of the differential diagnosis.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Consider first the weight gain and edema [</a:t>
            </a:r>
            <a:r>
              <a:rPr lang="en-US" sz="1000" kern="1200" dirty="0" err="1">
                <a:solidFill>
                  <a:schemeClr val="tx1"/>
                </a:solidFill>
                <a:effectLst/>
                <a:latin typeface="Arial" pitchFamily="34" charset="0"/>
                <a:ea typeface="MS PGothic" panose="020B0600070205080204" pitchFamily="34" charset="-128"/>
                <a:cs typeface="Arial" pitchFamily="34" charset="0"/>
              </a:rPr>
              <a:t>ih</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a:solidFill>
                  <a:schemeClr val="tx1"/>
                </a:solidFill>
                <a:effectLst/>
                <a:latin typeface="Arial" pitchFamily="34" charset="0"/>
                <a:ea typeface="MS PGothic" panose="020B0600070205080204" pitchFamily="34" charset="-128"/>
                <a:cs typeface="Arial" pitchFamily="34" charset="0"/>
              </a:rPr>
              <a:t>dee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muh</a:t>
            </a:r>
            <a:r>
              <a:rPr lang="en-US" sz="1000" kern="1200" dirty="0">
                <a:solidFill>
                  <a:schemeClr val="tx1"/>
                </a:solidFill>
                <a:effectLst/>
                <a:latin typeface="Arial" pitchFamily="34" charset="0"/>
                <a:ea typeface="MS PGothic" panose="020B0600070205080204" pitchFamily="34" charset="-128"/>
                <a:cs typeface="Arial" pitchFamily="34" charset="0"/>
              </a:rPr>
              <a:t>], which the man reported in his history. Edema could be caused by several conditions of different organ systems. Edema may result from heart disease, for example, caused by long-standing high blood pressure. It may also result from liver disease, such as cirrhosis [</a:t>
            </a:r>
            <a:r>
              <a:rPr lang="en-US" sz="1000" kern="1200" dirty="0" err="1">
                <a:solidFill>
                  <a:schemeClr val="tx1"/>
                </a:solidFill>
                <a:effectLst/>
                <a:latin typeface="Arial" pitchFamily="34" charset="0"/>
                <a:ea typeface="MS PGothic" panose="020B0600070205080204" pitchFamily="34" charset="-128"/>
                <a:cs typeface="Arial" pitchFamily="34" charset="0"/>
              </a:rPr>
              <a:t>si</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err="1">
                <a:solidFill>
                  <a:schemeClr val="tx1"/>
                </a:solidFill>
                <a:effectLst/>
                <a:latin typeface="Arial" pitchFamily="34" charset="0"/>
                <a:ea typeface="MS PGothic" panose="020B0600070205080204" pitchFamily="34" charset="-128"/>
                <a:cs typeface="Arial" pitchFamily="34" charset="0"/>
              </a:rPr>
              <a:t>roh</a:t>
            </a:r>
            <a:r>
              <a:rPr lang="en-US" sz="1000" kern="1200" dirty="0">
                <a:solidFill>
                  <a:schemeClr val="tx1"/>
                </a:solidFill>
                <a:effectLst/>
                <a:latin typeface="Arial" pitchFamily="34" charset="0"/>
                <a:ea typeface="MS PGothic" panose="020B0600070205080204" pitchFamily="34" charset="-128"/>
                <a:cs typeface="Arial" pitchFamily="34" charset="0"/>
              </a:rPr>
              <a:t>-sis] due to chronic alcoholism. It could also be a case of kidney disease, such as nephrotic [</a:t>
            </a:r>
            <a:r>
              <a:rPr lang="en-US" sz="1000" kern="1200" dirty="0" err="1">
                <a:solidFill>
                  <a:schemeClr val="tx1"/>
                </a:solidFill>
                <a:effectLst/>
                <a:latin typeface="Arial" pitchFamily="34" charset="0"/>
                <a:ea typeface="MS PGothic" panose="020B0600070205080204" pitchFamily="34" charset="-128"/>
                <a:cs typeface="Arial" pitchFamily="34" charset="0"/>
              </a:rPr>
              <a:t>nuh-</a:t>
            </a:r>
            <a:r>
              <a:rPr lang="en-US" sz="1000" b="1" kern="1200" dirty="0" err="1">
                <a:solidFill>
                  <a:schemeClr val="tx1"/>
                </a:solidFill>
                <a:effectLst/>
                <a:latin typeface="Arial" pitchFamily="34" charset="0"/>
                <a:ea typeface="MS PGothic" panose="020B0600070205080204" pitchFamily="34" charset="-128"/>
                <a:cs typeface="Arial" pitchFamily="34" charset="0"/>
              </a:rPr>
              <a:t>frot</a:t>
            </a:r>
            <a:r>
              <a:rPr lang="en-US" sz="1000" kern="1200" dirty="0" err="1">
                <a:solidFill>
                  <a:schemeClr val="tx1"/>
                </a:solidFill>
                <a:effectLst/>
                <a:latin typeface="Arial" pitchFamily="34" charset="0"/>
                <a:ea typeface="MS PGothic" panose="020B0600070205080204" pitchFamily="34" charset="-128"/>
                <a:cs typeface="Arial" pitchFamily="34" charset="0"/>
              </a:rPr>
              <a:t>-ik</a:t>
            </a:r>
            <a:r>
              <a:rPr lang="en-US" sz="1000" kern="1200" dirty="0">
                <a:solidFill>
                  <a:schemeClr val="tx1"/>
                </a:solidFill>
                <a:effectLst/>
                <a:latin typeface="Arial" pitchFamily="34" charset="0"/>
                <a:ea typeface="MS PGothic" panose="020B0600070205080204" pitchFamily="34" charset="-128"/>
                <a:cs typeface="Arial" pitchFamily="34" charset="0"/>
              </a:rPr>
              <a:t>] syndrome. In some countries, edema such as this might be the result of severe malnutrition, although this form is rare in the United States.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slide also includes the differential diagnosis for shortness of breath, or dyspnea [</a:t>
            </a:r>
            <a:r>
              <a:rPr lang="en-US" sz="1000" b="1" kern="1200" dirty="0" err="1">
                <a:solidFill>
                  <a:schemeClr val="tx1"/>
                </a:solidFill>
                <a:effectLst/>
                <a:latin typeface="Arial" pitchFamily="34" charset="0"/>
                <a:ea typeface="MS PGothic" panose="020B0600070205080204" pitchFamily="34" charset="-128"/>
                <a:cs typeface="Arial" pitchFamily="34" charset="0"/>
              </a:rPr>
              <a:t>disp</a:t>
            </a:r>
            <a:r>
              <a:rPr lang="en-US" sz="1000" kern="1200" dirty="0">
                <a:solidFill>
                  <a:schemeClr val="tx1"/>
                </a:solidFill>
                <a:effectLst/>
                <a:latin typeface="Arial" pitchFamily="34" charset="0"/>
                <a:ea typeface="MS PGothic" panose="020B0600070205080204" pitchFamily="34" charset="-128"/>
                <a:cs typeface="Arial" pitchFamily="34" charset="0"/>
              </a:rPr>
              <a:t>-nee-uh]</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This condition may result from diseases of many organ systems, such as heart disease, lung disease, anemia or low blood count, physical restriction due to a large abdomen in obese patients, or deconditioning due to inactivity. Some medical conditions or categories of conditions exist on both lists; for example, hypertension could cause both edema and dyspnea, and these may be clues to what’s wrong with this man.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These data allow the clinician to guess about the condition in question, but this kind of reasoning goes only so far in reaching an accurate diagnosis. To think about the problem in a more structured way, some rules and procedures are needed.</a:t>
            </a:r>
          </a:p>
          <a:p>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A3F2A58-978D-451A-8160-115D143BFBEA}" type="slidenum">
              <a:rPr lang="en-US" altLang="en-US"/>
              <a:pPr>
                <a:spcBef>
                  <a:spcPct val="0"/>
                </a:spcBef>
              </a:pPr>
              <a:t>4</a:t>
            </a:fld>
            <a:endParaRPr lang="en-US" altLang="en-US"/>
          </a:p>
        </p:txBody>
      </p:sp>
    </p:spTree>
    <p:extLst>
      <p:ext uri="{BB962C8B-B14F-4D97-AF65-F5344CB8AC3E}">
        <p14:creationId xmlns:p14="http://schemas.microsoft.com/office/powerpoint/2010/main" val="1588651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slide lists categories of techniques or processes that clinicians use to help them think about a diagnosis. These include systematic approaches that run through every organ system, such as the mnemonic [</a:t>
            </a:r>
            <a:r>
              <a:rPr lang="en-US" sz="1000" kern="1200" dirty="0" err="1">
                <a:solidFill>
                  <a:schemeClr val="tx1"/>
                </a:solidFill>
                <a:effectLst/>
                <a:latin typeface="Arial" pitchFamily="34" charset="0"/>
                <a:ea typeface="MS PGothic" panose="020B0600070205080204" pitchFamily="34" charset="-128"/>
                <a:cs typeface="Arial" pitchFamily="34" charset="0"/>
              </a:rPr>
              <a:t>ni</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a:solidFill>
                  <a:schemeClr val="tx1"/>
                </a:solidFill>
                <a:effectLst/>
                <a:latin typeface="Arial" pitchFamily="34" charset="0"/>
                <a:ea typeface="MS PGothic" panose="020B0600070205080204" pitchFamily="34" charset="-128"/>
                <a:cs typeface="Arial" pitchFamily="34" charset="0"/>
              </a:rPr>
              <a:t>mon</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ik</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“vindicate.” This memory aid helps students to remember diagnoses in a systematic fashion, in which V stands for vascular diseases, I for inflammatory diseases, N for neoplastic diseases, D for degenerative or deficiency diseases, I for idiopathic diseases and also for intoxications, C for congenital conditions, A for autoimmune or allergic diseases, T for traumatic events, and E for endocrine diseases.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approach is the anatomic approach</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in which a clinician uses his or her knowledge of anatomy to think through the potential causes of the problem. For example, chest pain can result from a disorder in any number of structures, from the skin to the esophagus to the windpipe. Simply by thinking through this anatomy, a clinician can generate a fairly complete differential diagnosis of all the possible diseases that might cause chest pain.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third approach is pathophysiologic [</a:t>
            </a:r>
            <a:r>
              <a:rPr lang="en-US" sz="1000" b="1" kern="1200" dirty="0">
                <a:solidFill>
                  <a:schemeClr val="tx1"/>
                </a:solidFill>
                <a:effectLst/>
                <a:latin typeface="Arial" pitchFamily="34" charset="0"/>
                <a:ea typeface="MS PGothic" panose="020B0600070205080204" pitchFamily="34" charset="-128"/>
                <a:cs typeface="Arial" pitchFamily="34" charset="0"/>
              </a:rPr>
              <a:t>path</a:t>
            </a:r>
            <a:r>
              <a:rPr lang="en-US" sz="1000" kern="1200" dirty="0">
                <a:solidFill>
                  <a:schemeClr val="tx1"/>
                </a:solidFill>
                <a:effectLst/>
                <a:latin typeface="Arial" pitchFamily="34" charset="0"/>
                <a:ea typeface="MS PGothic" panose="020B0600070205080204" pitchFamily="34" charset="-128"/>
                <a:cs typeface="Arial" pitchFamily="34" charset="0"/>
              </a:rPr>
              <a:t>-oh-</a:t>
            </a:r>
            <a:r>
              <a:rPr lang="en-US" sz="1000" kern="1200" dirty="0" err="1">
                <a:solidFill>
                  <a:schemeClr val="tx1"/>
                </a:solidFill>
                <a:effectLst/>
                <a:latin typeface="Arial" pitchFamily="34" charset="0"/>
                <a:ea typeface="MS PGothic" panose="020B0600070205080204" pitchFamily="34" charset="-128"/>
                <a:cs typeface="Arial" pitchFamily="34" charset="0"/>
              </a:rPr>
              <a:t>fiz</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ee</a:t>
            </a:r>
            <a:r>
              <a:rPr lang="en-US" sz="1000" kern="1200" dirty="0">
                <a:solidFill>
                  <a:schemeClr val="tx1"/>
                </a:solidFill>
                <a:effectLst/>
                <a:latin typeface="Arial" pitchFamily="34" charset="0"/>
                <a:ea typeface="MS PGothic" panose="020B0600070205080204" pitchFamily="34" charset="-128"/>
                <a:cs typeface="Arial" pitchFamily="34" charset="0"/>
              </a:rPr>
              <a:t>-uh-</a:t>
            </a:r>
            <a:r>
              <a:rPr lang="en-US" sz="1000" b="1" kern="1200" dirty="0">
                <a:solidFill>
                  <a:schemeClr val="tx1"/>
                </a:solidFill>
                <a:effectLst/>
                <a:latin typeface="Arial" pitchFamily="34" charset="0"/>
                <a:ea typeface="MS PGothic" panose="020B0600070205080204" pitchFamily="34" charset="-128"/>
                <a:cs typeface="Arial" pitchFamily="34" charset="0"/>
              </a:rPr>
              <a:t>la</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jik</a:t>
            </a:r>
            <a:r>
              <a:rPr lang="en-US" sz="1000" kern="1200" dirty="0">
                <a:solidFill>
                  <a:schemeClr val="tx1"/>
                </a:solidFill>
                <a:effectLst/>
                <a:latin typeface="Arial" pitchFamily="34" charset="0"/>
                <a:ea typeface="MS PGothic" panose="020B0600070205080204" pitchFamily="34" charset="-128"/>
                <a:cs typeface="Arial" pitchFamily="34" charset="0"/>
              </a:rPr>
              <a:t>]. The clinician uses his or her knowledge of physiology to think through the potential causes of the problem.</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common approach is pattern recognition, which is used by clinicians who have sufficient experience with the condition to recognize that a particular case fits it or doesn’t fit it.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Other mnemonics may have nothing to do with the content but are helpful in remembering useful groupings. The mnemonic “PT Barnum Loves Kids,” for example, reminds the clinician that the causes of cancer that spread to the bone include prostate, thyroid, breast, lung, and kidney.</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Clinicians also make use of heuristics [</a:t>
            </a:r>
            <a:r>
              <a:rPr lang="en-US" sz="1000" kern="1200" dirty="0" err="1">
                <a:solidFill>
                  <a:schemeClr val="tx1"/>
                </a:solidFill>
                <a:effectLst/>
                <a:latin typeface="Arial" pitchFamily="34" charset="0"/>
                <a:ea typeface="MS PGothic" panose="020B0600070205080204" pitchFamily="34" charset="-128"/>
                <a:cs typeface="Arial" pitchFamily="34" charset="0"/>
              </a:rPr>
              <a:t>hyoo-</a:t>
            </a:r>
            <a:r>
              <a:rPr lang="en-US" sz="1000" b="1" kern="1200" dirty="0" err="1">
                <a:solidFill>
                  <a:schemeClr val="tx1"/>
                </a:solidFill>
                <a:effectLst/>
                <a:latin typeface="Arial" pitchFamily="34" charset="0"/>
                <a:ea typeface="MS PGothic" panose="020B0600070205080204" pitchFamily="34" charset="-128"/>
                <a:cs typeface="Arial" pitchFamily="34" charset="0"/>
              </a:rPr>
              <a:t>ris</a:t>
            </a:r>
            <a:r>
              <a:rPr lang="en-US" sz="1000" kern="1200" dirty="0" err="1">
                <a:solidFill>
                  <a:schemeClr val="tx1"/>
                </a:solidFill>
                <a:effectLst/>
                <a:latin typeface="Arial" pitchFamily="34" charset="0"/>
                <a:ea typeface="MS PGothic" panose="020B0600070205080204" pitchFamily="34" charset="-128"/>
                <a:cs typeface="Arial" pitchFamily="34" charset="0"/>
              </a:rPr>
              <a:t>-tiks</a:t>
            </a:r>
            <a:r>
              <a:rPr lang="en-US" sz="1000" kern="1200" dirty="0">
                <a:solidFill>
                  <a:schemeClr val="tx1"/>
                </a:solidFill>
                <a:effectLst/>
                <a:latin typeface="Arial" pitchFamily="34" charset="0"/>
                <a:ea typeface="MS PGothic" panose="020B0600070205080204" pitchFamily="34" charset="-128"/>
                <a:cs typeface="Arial" pitchFamily="34" charset="0"/>
              </a:rPr>
              <a:t>], such as the old saying “When you hear hoof beats, look for horses, not zebras,” which is a reminder to always think of the simplest explanation first.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Clinicians sometimes make informal use of techniques based on Bayes’ [</a:t>
            </a:r>
            <a:r>
              <a:rPr lang="en-US" sz="1000" kern="1200" dirty="0" err="1">
                <a:solidFill>
                  <a:schemeClr val="tx1"/>
                </a:solidFill>
                <a:effectLst/>
                <a:latin typeface="Arial" pitchFamily="34" charset="0"/>
                <a:ea typeface="MS PGothic" panose="020B0600070205080204" pitchFamily="34" charset="-128"/>
                <a:cs typeface="Arial" pitchFamily="34" charset="0"/>
              </a:rPr>
              <a:t>bayz</a:t>
            </a:r>
            <a:r>
              <a:rPr lang="en-US" sz="1000" kern="1200" dirty="0">
                <a:solidFill>
                  <a:schemeClr val="tx1"/>
                </a:solidFill>
                <a:effectLst/>
                <a:latin typeface="Arial" pitchFamily="34" charset="0"/>
                <a:ea typeface="MS PGothic" panose="020B0600070205080204" pitchFamily="34" charset="-128"/>
                <a:cs typeface="Arial" pitchFamily="34" charset="0"/>
              </a:rPr>
              <a:t>] theorem, which can calculate the probability of a condition based on the findings that are present and the background probability of the condition.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Finally, the temporal pattern of illness helps to explain the underlying pathophysiology [</a:t>
            </a:r>
            <a:r>
              <a:rPr lang="en-US" sz="1000" b="1" kern="1200" dirty="0">
                <a:solidFill>
                  <a:schemeClr val="tx1"/>
                </a:solidFill>
                <a:effectLst/>
                <a:latin typeface="Arial" pitchFamily="34" charset="0"/>
                <a:ea typeface="MS PGothic" panose="020B0600070205080204" pitchFamily="34" charset="-128"/>
                <a:cs typeface="Arial" pitchFamily="34" charset="0"/>
              </a:rPr>
              <a:t>path</a:t>
            </a:r>
            <a:r>
              <a:rPr lang="en-US" sz="1000" kern="1200" dirty="0">
                <a:solidFill>
                  <a:schemeClr val="tx1"/>
                </a:solidFill>
                <a:effectLst/>
                <a:latin typeface="Arial" pitchFamily="34" charset="0"/>
                <a:ea typeface="MS PGothic" panose="020B0600070205080204" pitchFamily="34" charset="-128"/>
                <a:cs typeface="Arial" pitchFamily="34" charset="0"/>
              </a:rPr>
              <a:t>-oh-</a:t>
            </a:r>
            <a:r>
              <a:rPr lang="en-US" sz="1000" kern="1200" dirty="0" err="1">
                <a:solidFill>
                  <a:schemeClr val="tx1"/>
                </a:solidFill>
                <a:effectLst/>
                <a:latin typeface="Arial" pitchFamily="34" charset="0"/>
                <a:ea typeface="MS PGothic" panose="020B0600070205080204" pitchFamily="34" charset="-128"/>
                <a:cs typeface="Arial" pitchFamily="34" charset="0"/>
              </a:rPr>
              <a:t>fiz</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err="1">
                <a:solidFill>
                  <a:schemeClr val="tx1"/>
                </a:solidFill>
                <a:effectLst/>
                <a:latin typeface="Arial" pitchFamily="34" charset="0"/>
                <a:ea typeface="MS PGothic" panose="020B0600070205080204" pitchFamily="34" charset="-128"/>
                <a:cs typeface="Arial" pitchFamily="34" charset="0"/>
              </a:rPr>
              <a:t>ol</a:t>
            </a:r>
            <a:r>
              <a:rPr lang="en-US" sz="1000" kern="1200" dirty="0">
                <a:solidFill>
                  <a:schemeClr val="tx1"/>
                </a:solidFill>
                <a:effectLst/>
                <a:latin typeface="Arial" pitchFamily="34" charset="0"/>
                <a:ea typeface="MS PGothic" panose="020B0600070205080204" pitchFamily="34" charset="-128"/>
                <a:cs typeface="Arial" pitchFamily="34" charset="0"/>
              </a:rPr>
              <a:t>-uh-</a:t>
            </a:r>
            <a:r>
              <a:rPr lang="en-US" sz="1000" kern="1200" dirty="0" err="1">
                <a:solidFill>
                  <a:schemeClr val="tx1"/>
                </a:solidFill>
                <a:effectLst/>
                <a:latin typeface="Arial" pitchFamily="34" charset="0"/>
                <a:ea typeface="MS PGothic" panose="020B0600070205080204" pitchFamily="34" charset="-128"/>
                <a:cs typeface="Arial" pitchFamily="34" charset="0"/>
              </a:rPr>
              <a:t>jee</a:t>
            </a:r>
            <a:r>
              <a:rPr lang="en-US" sz="1000" kern="1200" dirty="0">
                <a:solidFill>
                  <a:schemeClr val="tx1"/>
                </a:solidFill>
                <a:effectLst/>
                <a:latin typeface="Arial" pitchFamily="34" charset="0"/>
                <a:ea typeface="MS PGothic" panose="020B0600070205080204" pitchFamily="34" charset="-128"/>
                <a:cs typeface="Arial" pitchFamily="34" charset="0"/>
              </a:rPr>
              <a:t>]. For example, the same symptoms occurring suddenly are likely to be caused by a different process than symptoms that evolve over months.</a:t>
            </a:r>
          </a:p>
          <a:p>
            <a:endParaRPr lang="en-US" altLang="en-US" dirty="0">
              <a:latin typeface="Arial" charset="0"/>
              <a:cs typeface="Arial" charset="0"/>
            </a:endParaRP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29660A6-3796-4EAD-ABC2-9A0C82B15997}" type="slidenum">
              <a:rPr lang="en-US" altLang="en-US"/>
              <a:pPr>
                <a:spcBef>
                  <a:spcPct val="0"/>
                </a:spcBef>
              </a:pPr>
              <a:t>5</a:t>
            </a:fld>
            <a:endParaRPr lang="en-US" altLang="en-US"/>
          </a:p>
        </p:txBody>
      </p:sp>
    </p:spTree>
    <p:extLst>
      <p:ext uri="{BB962C8B-B14F-4D97-AF65-F5344CB8AC3E}">
        <p14:creationId xmlns:p14="http://schemas.microsoft.com/office/powerpoint/2010/main" val="533032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Here are two examples of systematic approaches to facilitate brainstorming and help expand the differential diagnosis. On the left is the mnemonic</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“vindicate</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which helps clinicians remember vascular, infectious, neoplastic, drug-induced, and other causes of disease. In each category are many subcategories; for example, infectious diseases include viral, bacterial, parasitic, and fungal diseases. These groupings take advantage of fundamental properties of human memory, enabling us to remember more individual items when they are grouped than we could remember in a simple list. On the right is another systematic approach based not on the process but on the organ system involved, such as neurologic diseases, cardiovascular diseases, and pulmonary diseases. Clinicians may use either or both of these approaches to help them think through a case when a comprehensive approach is needed.</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869E72C-A95C-42EB-9852-A98B73B668F6}" type="slidenum">
              <a:rPr lang="en-US" altLang="en-US"/>
              <a:pPr>
                <a:spcBef>
                  <a:spcPct val="0"/>
                </a:spcBef>
              </a:pPr>
              <a:t>6</a:t>
            </a:fld>
            <a:endParaRPr lang="en-US" altLang="en-US"/>
          </a:p>
        </p:txBody>
      </p:sp>
    </p:spTree>
    <p:extLst>
      <p:ext uri="{BB962C8B-B14F-4D97-AF65-F5344CB8AC3E}">
        <p14:creationId xmlns:p14="http://schemas.microsoft.com/office/powerpoint/2010/main" val="1072644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slide illustrates how a differential diagnosis may be generated by recalling the underlying physiology. In this case, when evaluating a patient with jaundice, a clinician may recall all the steps in the formation and excretion of bilirubin [</a:t>
            </a:r>
            <a:r>
              <a:rPr lang="en-US" sz="1000" b="1" kern="1200" dirty="0" err="1">
                <a:solidFill>
                  <a:schemeClr val="tx1"/>
                </a:solidFill>
                <a:effectLst/>
                <a:latin typeface="Arial" pitchFamily="34" charset="0"/>
                <a:ea typeface="MS PGothic" panose="020B0600070205080204" pitchFamily="34" charset="-128"/>
                <a:cs typeface="Arial" pitchFamily="34" charset="0"/>
              </a:rPr>
              <a:t>bil</a:t>
            </a:r>
            <a:r>
              <a:rPr lang="en-US" sz="1000" kern="1200" dirty="0">
                <a:solidFill>
                  <a:schemeClr val="tx1"/>
                </a:solidFill>
                <a:effectLst/>
                <a:latin typeface="Arial" pitchFamily="34" charset="0"/>
                <a:ea typeface="MS PGothic" panose="020B0600070205080204" pitchFamily="34" charset="-128"/>
                <a:cs typeface="Arial" pitchFamily="34" charset="0"/>
              </a:rPr>
              <a:t>-uh-</a:t>
            </a:r>
            <a:r>
              <a:rPr lang="en-US" sz="1000" kern="1200" dirty="0" err="1">
                <a:solidFill>
                  <a:schemeClr val="tx1"/>
                </a:solidFill>
                <a:effectLst/>
                <a:latin typeface="Arial" pitchFamily="34" charset="0"/>
                <a:ea typeface="MS PGothic" panose="020B0600070205080204" pitchFamily="34" charset="-128"/>
                <a:cs typeface="Arial" pitchFamily="34" charset="0"/>
              </a:rPr>
              <a:t>roo</a:t>
            </a:r>
            <a:r>
              <a:rPr lang="en-US" sz="1000" kern="1200" dirty="0">
                <a:solidFill>
                  <a:schemeClr val="tx1"/>
                </a:solidFill>
                <a:effectLst/>
                <a:latin typeface="Arial" pitchFamily="34" charset="0"/>
                <a:ea typeface="MS PGothic" panose="020B0600070205080204" pitchFamily="34" charset="-128"/>
                <a:cs typeface="Arial" pitchFamily="34" charset="0"/>
              </a:rPr>
              <a:t>-bin], from hemoglobin [</a:t>
            </a:r>
            <a:r>
              <a:rPr lang="en-US" sz="1000" b="1" kern="1200" dirty="0" err="1">
                <a:solidFill>
                  <a:schemeClr val="tx1"/>
                </a:solidFill>
                <a:effectLst/>
                <a:latin typeface="Arial" pitchFamily="34" charset="0"/>
                <a:ea typeface="MS PGothic" panose="020B0600070205080204" pitchFamily="34" charset="-128"/>
                <a:cs typeface="Arial" pitchFamily="34" charset="0"/>
              </a:rPr>
              <a:t>hee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muh</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gloh</a:t>
            </a:r>
            <a:r>
              <a:rPr lang="en-US" sz="1000" kern="1200" dirty="0">
                <a:solidFill>
                  <a:schemeClr val="tx1"/>
                </a:solidFill>
                <a:effectLst/>
                <a:latin typeface="Arial" pitchFamily="34" charset="0"/>
                <a:ea typeface="MS PGothic" panose="020B0600070205080204" pitchFamily="34" charset="-128"/>
                <a:cs typeface="Arial" pitchFamily="34" charset="0"/>
              </a:rPr>
              <a:t>-bin] in the red blood cells to the excretion of urobilinogen [</a:t>
            </a:r>
            <a:r>
              <a:rPr lang="en-US" sz="1000" kern="1200" dirty="0" err="1">
                <a:solidFill>
                  <a:schemeClr val="tx1"/>
                </a:solidFill>
                <a:effectLst/>
                <a:latin typeface="Arial" pitchFamily="34" charset="0"/>
                <a:ea typeface="MS PGothic" panose="020B0600070205080204" pitchFamily="34" charset="-128"/>
                <a:cs typeface="Arial" pitchFamily="34" charset="0"/>
              </a:rPr>
              <a:t>yer</a:t>
            </a:r>
            <a:r>
              <a:rPr lang="en-US" sz="1000" kern="1200" dirty="0">
                <a:solidFill>
                  <a:schemeClr val="tx1"/>
                </a:solidFill>
                <a:effectLst/>
                <a:latin typeface="Arial" pitchFamily="34" charset="0"/>
                <a:ea typeface="MS PGothic" panose="020B0600070205080204" pitchFamily="34" charset="-128"/>
                <a:cs typeface="Arial" pitchFamily="34" charset="0"/>
              </a:rPr>
              <a:t>-uh-</a:t>
            </a:r>
            <a:r>
              <a:rPr lang="en-US" sz="1000" kern="1200" dirty="0" err="1">
                <a:solidFill>
                  <a:schemeClr val="tx1"/>
                </a:solidFill>
                <a:effectLst/>
                <a:latin typeface="Arial" pitchFamily="34" charset="0"/>
                <a:ea typeface="MS PGothic" panose="020B0600070205080204" pitchFamily="34" charset="-128"/>
                <a:cs typeface="Arial" pitchFamily="34" charset="0"/>
              </a:rPr>
              <a:t>buh</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err="1">
                <a:solidFill>
                  <a:schemeClr val="tx1"/>
                </a:solidFill>
                <a:effectLst/>
                <a:latin typeface="Arial" pitchFamily="34" charset="0"/>
                <a:ea typeface="MS PGothic" panose="020B0600070205080204" pitchFamily="34" charset="-128"/>
                <a:cs typeface="Arial" pitchFamily="34" charset="0"/>
              </a:rPr>
              <a:t>lihn</a:t>
            </a:r>
            <a:r>
              <a:rPr lang="en-US" sz="1000" kern="1200" dirty="0">
                <a:solidFill>
                  <a:schemeClr val="tx1"/>
                </a:solidFill>
                <a:effectLst/>
                <a:latin typeface="Arial" pitchFamily="34" charset="0"/>
                <a:ea typeface="MS PGothic" panose="020B0600070205080204" pitchFamily="34" charset="-128"/>
                <a:cs typeface="Arial" pitchFamily="34" charset="0"/>
              </a:rPr>
              <a:t>-uh-</a:t>
            </a:r>
            <a:r>
              <a:rPr lang="en-US" sz="1000" kern="1200" dirty="0" err="1">
                <a:solidFill>
                  <a:schemeClr val="tx1"/>
                </a:solidFill>
                <a:effectLst/>
                <a:latin typeface="Arial" pitchFamily="34" charset="0"/>
                <a:ea typeface="MS PGothic" panose="020B0600070205080204" pitchFamily="34" charset="-128"/>
                <a:cs typeface="Arial" pitchFamily="34" charset="0"/>
              </a:rPr>
              <a:t>jin</a:t>
            </a:r>
            <a:r>
              <a:rPr lang="en-US" sz="1000" kern="1200" dirty="0">
                <a:solidFill>
                  <a:schemeClr val="tx1"/>
                </a:solidFill>
                <a:effectLst/>
                <a:latin typeface="Arial" pitchFamily="34" charset="0"/>
                <a:ea typeface="MS PGothic" panose="020B0600070205080204" pitchFamily="34" charset="-128"/>
                <a:cs typeface="Arial" pitchFamily="34" charset="0"/>
              </a:rPr>
              <a: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By remembering all of the steps involved in the physiology, a clinician can construct a fairly complete differential diagnosis for this problem. More often, rather than a highly detailed differential diagnosis, clinicians think in terms of the major groups: disorders of red blood cells, disorders of the liver, and disorders of the gallbladder and biliary [</a:t>
            </a:r>
            <a:r>
              <a:rPr lang="en-US" sz="1000" b="1" kern="1200" dirty="0" err="1">
                <a:solidFill>
                  <a:schemeClr val="tx1"/>
                </a:solidFill>
                <a:effectLst/>
                <a:latin typeface="Arial" pitchFamily="34" charset="0"/>
                <a:ea typeface="MS PGothic" panose="020B0600070205080204" pitchFamily="34" charset="-128"/>
                <a:cs typeface="Arial" pitchFamily="34" charset="0"/>
              </a:rPr>
              <a:t>bil</a:t>
            </a:r>
            <a:r>
              <a:rPr lang="en-US" sz="1000" kern="1200" dirty="0" err="1">
                <a:solidFill>
                  <a:schemeClr val="tx1"/>
                </a:solidFill>
                <a:effectLst/>
                <a:latin typeface="Arial" pitchFamily="34" charset="0"/>
                <a:ea typeface="MS PGothic" panose="020B0600070205080204" pitchFamily="34" charset="-128"/>
                <a:cs typeface="Arial" pitchFamily="34" charset="0"/>
              </a:rPr>
              <a:t>-yuh-ree</a:t>
            </a:r>
            <a:r>
              <a:rPr lang="en-US" sz="1000" kern="1200" dirty="0">
                <a:solidFill>
                  <a:schemeClr val="tx1"/>
                </a:solidFill>
                <a:effectLst/>
                <a:latin typeface="Arial" pitchFamily="34" charset="0"/>
                <a:ea typeface="MS PGothic" panose="020B0600070205080204" pitchFamily="34" charset="-128"/>
                <a:cs typeface="Arial" pitchFamily="34" charset="0"/>
              </a:rPr>
              <a:t>] system. By thinking first in terms of these large groups, the clinician may then pursue further information to simplify the problem by eliminating entire categories of disease.</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B32A185-E5AA-4987-8A29-6A069FB561BF}" type="slidenum">
              <a:rPr lang="en-US" altLang="en-US"/>
              <a:pPr>
                <a:spcBef>
                  <a:spcPct val="0"/>
                </a:spcBef>
              </a:pPr>
              <a:t>7</a:t>
            </a:fld>
            <a:endParaRPr lang="en-US" altLang="en-US"/>
          </a:p>
        </p:txBody>
      </p:sp>
    </p:spTree>
    <p:extLst>
      <p:ext uri="{BB962C8B-B14F-4D97-AF65-F5344CB8AC3E}">
        <p14:creationId xmlns:p14="http://schemas.microsoft.com/office/powerpoint/2010/main" val="406591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Especially in neurologic diagnoses, clinicians may use the topographic pattern, the temporal pattern, and the clinical context.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topographic pattern refers to mapping symptoms to the specific location in the brain or nervous system responsible for that function. For example, the patient’s neurologic symptoms and signs on physical examination can be correlated with the exact location in the nervous system that might be responsible for these symptoms. The same is true for diseases of the nervous system that occur outside of the brain, such as in the spinal cord.</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analyzing the temporal pattern, a clinician looks at the pace that symptoms appear or resolve to understand the underlying pathophysiological [</a:t>
            </a:r>
            <a:r>
              <a:rPr lang="en-US" sz="1000" b="1" kern="1200" dirty="0">
                <a:solidFill>
                  <a:schemeClr val="tx1"/>
                </a:solidFill>
                <a:effectLst/>
                <a:latin typeface="Arial" pitchFamily="34" charset="0"/>
                <a:ea typeface="MS PGothic" panose="020B0600070205080204" pitchFamily="34" charset="-128"/>
                <a:cs typeface="Arial" pitchFamily="34" charset="0"/>
              </a:rPr>
              <a:t>path</a:t>
            </a:r>
            <a:r>
              <a:rPr lang="en-US" sz="1000" kern="1200" dirty="0">
                <a:solidFill>
                  <a:schemeClr val="tx1"/>
                </a:solidFill>
                <a:effectLst/>
                <a:latin typeface="Arial" pitchFamily="34" charset="0"/>
                <a:ea typeface="MS PGothic" panose="020B0600070205080204" pitchFamily="34" charset="-128"/>
                <a:cs typeface="Arial" pitchFamily="34" charset="0"/>
              </a:rPr>
              <a:t>-oh-</a:t>
            </a:r>
            <a:r>
              <a:rPr lang="en-US" sz="1000" kern="1200" dirty="0" err="1">
                <a:solidFill>
                  <a:schemeClr val="tx1"/>
                </a:solidFill>
                <a:effectLst/>
                <a:latin typeface="Arial" pitchFamily="34" charset="0"/>
                <a:ea typeface="MS PGothic" panose="020B0600070205080204" pitchFamily="34" charset="-128"/>
                <a:cs typeface="Arial" pitchFamily="34" charset="0"/>
              </a:rPr>
              <a:t>fiz</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ee</a:t>
            </a:r>
            <a:r>
              <a:rPr lang="en-US" sz="1000" kern="1200" dirty="0">
                <a:solidFill>
                  <a:schemeClr val="tx1"/>
                </a:solidFill>
                <a:effectLst/>
                <a:latin typeface="Arial" pitchFamily="34" charset="0"/>
                <a:ea typeface="MS PGothic" panose="020B0600070205080204" pitchFamily="34" charset="-128"/>
                <a:cs typeface="Arial" pitchFamily="34" charset="0"/>
              </a:rPr>
              <a:t>-uh-</a:t>
            </a:r>
            <a:r>
              <a:rPr lang="en-US" sz="1000" b="1" kern="1200" dirty="0" err="1">
                <a:solidFill>
                  <a:schemeClr val="tx1"/>
                </a:solidFill>
                <a:effectLst/>
                <a:latin typeface="Arial" pitchFamily="34" charset="0"/>
                <a:ea typeface="MS PGothic" panose="020B0600070205080204" pitchFamily="34" charset="-128"/>
                <a:cs typeface="Arial" pitchFamily="34" charset="0"/>
              </a:rPr>
              <a:t>loj</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ik-uhl</a:t>
            </a:r>
            <a:r>
              <a:rPr lang="en-US" sz="1000" kern="1200" dirty="0">
                <a:solidFill>
                  <a:schemeClr val="tx1"/>
                </a:solidFill>
                <a:effectLst/>
                <a:latin typeface="Arial" pitchFamily="34" charset="0"/>
                <a:ea typeface="MS PGothic" panose="020B0600070205080204" pitchFamily="34" charset="-128"/>
                <a:cs typeface="Arial" pitchFamily="34" charset="0"/>
              </a:rPr>
              <a:t>] process that might be causing the problem.</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Given exactly the same set of symptoms—for example, numbness and weakness in the right arm and right side of the face—the clinician can infer what kind of process might be involved by considering the pace at which these symptoms appear. Seizures are essentially an electrical process and take place over a matter of minutes. So when a patient reports symptoms that appear and then disappear within minutes, it may well have been a seizure. Vascular events include stroke, transient ischemic [</a:t>
            </a:r>
            <a:r>
              <a:rPr lang="en-US" sz="1000" kern="1200" dirty="0" err="1">
                <a:solidFill>
                  <a:schemeClr val="tx1"/>
                </a:solidFill>
                <a:effectLst/>
                <a:latin typeface="Arial" pitchFamily="34" charset="0"/>
                <a:ea typeface="MS PGothic" panose="020B0600070205080204" pitchFamily="34" charset="-128"/>
                <a:cs typeface="Arial" pitchFamily="34" charset="0"/>
              </a:rPr>
              <a:t>ih-</a:t>
            </a:r>
            <a:r>
              <a:rPr lang="en-US" sz="1000" b="1" kern="1200" dirty="0" err="1">
                <a:solidFill>
                  <a:schemeClr val="tx1"/>
                </a:solidFill>
                <a:effectLst/>
                <a:latin typeface="Arial" pitchFamily="34" charset="0"/>
                <a:ea typeface="MS PGothic" panose="020B0600070205080204" pitchFamily="34" charset="-128"/>
                <a:cs typeface="Arial" pitchFamily="34" charset="0"/>
              </a:rPr>
              <a:t>skee</a:t>
            </a:r>
            <a:r>
              <a:rPr lang="en-US" sz="1000" kern="1200" dirty="0" err="1">
                <a:solidFill>
                  <a:schemeClr val="tx1"/>
                </a:solidFill>
                <a:effectLst/>
                <a:latin typeface="Arial" pitchFamily="34" charset="0"/>
                <a:ea typeface="MS PGothic" panose="020B0600070205080204" pitchFamily="34" charset="-128"/>
                <a:cs typeface="Arial" pitchFamily="34" charset="0"/>
              </a:rPr>
              <a:t>-mik</a:t>
            </a:r>
            <a:r>
              <a:rPr lang="en-US" sz="1000" kern="1200" dirty="0">
                <a:solidFill>
                  <a:schemeClr val="tx1"/>
                </a:solidFill>
                <a:effectLst/>
                <a:latin typeface="Arial" pitchFamily="34" charset="0"/>
                <a:ea typeface="MS PGothic" panose="020B0600070205080204" pitchFamily="34" charset="-128"/>
                <a:cs typeface="Arial" pitchFamily="34" charset="0"/>
              </a:rPr>
              <a:t>] attack, and migraine, and these events generally take place over minutes to hours. Therefore, if a patient presents with the same symptoms but they appear over many minutes or last several hours, they may be due to a vascular process. If these symptoms go away entirely, it may be a transient ischemic attack. If some symptoms persist indefinitely with permanent damage, then it’s a stroke. When symptoms appear over many hours to days or even weeks, this suggests an infectious cause. A brain abscess [</a:t>
            </a:r>
            <a:r>
              <a:rPr lang="en-US" sz="1000" b="1" kern="1200" dirty="0">
                <a:solidFill>
                  <a:schemeClr val="tx1"/>
                </a:solidFill>
                <a:effectLst/>
                <a:latin typeface="Arial" pitchFamily="34" charset="0"/>
                <a:ea typeface="MS PGothic" panose="020B0600070205080204" pitchFamily="34" charset="-128"/>
                <a:cs typeface="Arial" pitchFamily="34" charset="0"/>
              </a:rPr>
              <a:t>ab-</a:t>
            </a:r>
            <a:r>
              <a:rPr lang="en-US" sz="1000" kern="1200" dirty="0" err="1">
                <a:solidFill>
                  <a:schemeClr val="tx1"/>
                </a:solidFill>
                <a:effectLst/>
                <a:latin typeface="Arial" pitchFamily="34" charset="0"/>
                <a:ea typeface="MS PGothic" panose="020B0600070205080204" pitchFamily="34" charset="-128"/>
                <a:cs typeface="Arial" pitchFamily="34" charset="0"/>
              </a:rPr>
              <a:t>sess</a:t>
            </a:r>
            <a:r>
              <a:rPr lang="en-US" sz="1000" kern="1200" dirty="0">
                <a:solidFill>
                  <a:schemeClr val="tx1"/>
                </a:solidFill>
                <a:effectLst/>
                <a:latin typeface="Arial" pitchFamily="34" charset="0"/>
                <a:ea typeface="MS PGothic" panose="020B0600070205080204" pitchFamily="34" charset="-128"/>
                <a:cs typeface="Arial" pitchFamily="34" charset="0"/>
              </a:rPr>
              <a:t>], for example, might cause the same symptoms of numbness, tingling, and weakness, but it evolves over several hours or days. If these same symptoms were to appear gradually over many months, in a pattern of more or less relentless progression, then they may be due to a neoplasm or cancerous growth. Neurodegenerative diseases occur slowly over many months or years. An example of such a disease that would cause the same set of neurologic symptoms would be amyotrophic [uh-</a:t>
            </a:r>
            <a:r>
              <a:rPr lang="en-US" sz="1000" b="1" kern="1200" dirty="0">
                <a:solidFill>
                  <a:schemeClr val="tx1"/>
                </a:solidFill>
                <a:effectLst/>
                <a:latin typeface="Arial" pitchFamily="34" charset="0"/>
                <a:ea typeface="MS PGothic" panose="020B0600070205080204" pitchFamily="34" charset="-128"/>
                <a:cs typeface="Arial" pitchFamily="34" charset="0"/>
              </a:rPr>
              <a:t>my-</a:t>
            </a:r>
            <a:r>
              <a:rPr lang="en-US" sz="1000" kern="1200" dirty="0">
                <a:solidFill>
                  <a:schemeClr val="tx1"/>
                </a:solidFill>
                <a:effectLst/>
                <a:latin typeface="Arial" pitchFamily="34" charset="0"/>
                <a:ea typeface="MS PGothic" panose="020B0600070205080204" pitchFamily="34" charset="-128"/>
                <a:cs typeface="Arial" pitchFamily="34" charset="0"/>
              </a:rPr>
              <a:t>oh-</a:t>
            </a:r>
            <a:r>
              <a:rPr lang="en-US" sz="1000" b="1" kern="1200" dirty="0" err="1">
                <a:solidFill>
                  <a:schemeClr val="tx1"/>
                </a:solidFill>
                <a:effectLst/>
                <a:latin typeface="Arial" pitchFamily="34" charset="0"/>
                <a:ea typeface="MS PGothic" panose="020B0600070205080204" pitchFamily="34" charset="-128"/>
                <a:cs typeface="Arial" pitchFamily="34" charset="0"/>
              </a:rPr>
              <a:t>troh</a:t>
            </a:r>
            <a:r>
              <a:rPr lang="en-US" sz="1000" b="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fik</a:t>
            </a:r>
            <a:r>
              <a:rPr lang="en-US" sz="1000" kern="1200" dirty="0">
                <a:solidFill>
                  <a:schemeClr val="tx1"/>
                </a:solidFill>
                <a:effectLst/>
                <a:latin typeface="Arial" pitchFamily="34" charset="0"/>
                <a:ea typeface="MS PGothic" panose="020B0600070205080204" pitchFamily="34" charset="-128"/>
                <a:cs typeface="Arial" pitchFamily="34" charset="0"/>
              </a:rPr>
              <a:t>] lateral sclerosis [</a:t>
            </a:r>
            <a:r>
              <a:rPr lang="en-US" sz="1000" kern="1200" dirty="0" err="1">
                <a:solidFill>
                  <a:schemeClr val="tx1"/>
                </a:solidFill>
                <a:effectLst/>
                <a:latin typeface="Arial" pitchFamily="34" charset="0"/>
                <a:ea typeface="MS PGothic" panose="020B0600070205080204" pitchFamily="34" charset="-128"/>
                <a:cs typeface="Arial" pitchFamily="34" charset="0"/>
              </a:rPr>
              <a:t>skli</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err="1">
                <a:solidFill>
                  <a:schemeClr val="tx1"/>
                </a:solidFill>
                <a:effectLst/>
                <a:latin typeface="Arial" pitchFamily="34" charset="0"/>
                <a:ea typeface="MS PGothic" panose="020B0600070205080204" pitchFamily="34" charset="-128"/>
                <a:cs typeface="Arial" pitchFamily="34" charset="0"/>
              </a:rPr>
              <a:t>roh</a:t>
            </a:r>
            <a:r>
              <a:rPr lang="en-US" sz="1000" kern="1200" dirty="0">
                <a:solidFill>
                  <a:schemeClr val="tx1"/>
                </a:solidFill>
                <a:effectLst/>
                <a:latin typeface="Arial" pitchFamily="34" charset="0"/>
                <a:ea typeface="MS PGothic" panose="020B0600070205080204" pitchFamily="34" charset="-128"/>
                <a:cs typeface="Arial" pitchFamily="34" charset="0"/>
              </a:rPr>
              <a:t>-sis]</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Finally, some conditions are characterized by waxing and waning symptoms, superimposed on an underlying yet slowly progressive worsening of symptoms; this suggests a disease such as multiple sclerosis. In short, the neurologic diagnosis depends on combining the topography of the condition, indicating which part of the brain is involved, with the temporal pattern, which suggests what kind of process may be causing the trouble.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Finally, the clinical context helps clinicians understand what non-neurologic process might be causing the condition. For example, a patient who has a fever is more likely to have an infection, whereas a patient with a comorbid [</a:t>
            </a:r>
            <a:r>
              <a:rPr lang="en-US" sz="1000" kern="1200" dirty="0" err="1">
                <a:solidFill>
                  <a:schemeClr val="tx1"/>
                </a:solidFill>
                <a:effectLst/>
                <a:latin typeface="Arial" pitchFamily="34" charset="0"/>
                <a:ea typeface="MS PGothic" panose="020B0600070205080204" pitchFamily="34" charset="-128"/>
                <a:cs typeface="Arial" pitchFamily="34" charset="0"/>
              </a:rPr>
              <a:t>ko-</a:t>
            </a:r>
            <a:r>
              <a:rPr lang="en-US" sz="1000" b="1" kern="1200" dirty="0" err="1">
                <a:solidFill>
                  <a:schemeClr val="tx1"/>
                </a:solidFill>
                <a:effectLst/>
                <a:latin typeface="Arial" pitchFamily="34" charset="0"/>
                <a:ea typeface="MS PGothic" panose="020B0600070205080204" pitchFamily="34" charset="-128"/>
                <a:cs typeface="Arial" pitchFamily="34" charset="0"/>
              </a:rPr>
              <a:t>mor-</a:t>
            </a:r>
            <a:r>
              <a:rPr lang="en-US" sz="1000" kern="1200" dirty="0" err="1">
                <a:solidFill>
                  <a:schemeClr val="tx1"/>
                </a:solidFill>
                <a:effectLst/>
                <a:latin typeface="Arial" pitchFamily="34" charset="0"/>
                <a:ea typeface="MS PGothic" panose="020B0600070205080204" pitchFamily="34" charset="-128"/>
                <a:cs typeface="Arial" pitchFamily="34" charset="0"/>
              </a:rPr>
              <a:t>bihd</a:t>
            </a:r>
            <a:r>
              <a:rPr lang="en-US" sz="1000" kern="1200" dirty="0">
                <a:solidFill>
                  <a:schemeClr val="tx1"/>
                </a:solidFill>
                <a:effectLst/>
                <a:latin typeface="Arial" pitchFamily="34" charset="0"/>
                <a:ea typeface="MS PGothic" panose="020B0600070205080204" pitchFamily="34" charset="-128"/>
                <a:cs typeface="Arial" pitchFamily="34" charset="0"/>
              </a:rPr>
              <a:t>] illness, such as </a:t>
            </a:r>
            <a:r>
              <a:rPr lang="en-US" sz="1000" kern="1200" dirty="0" err="1">
                <a:solidFill>
                  <a:schemeClr val="tx1"/>
                </a:solidFill>
                <a:effectLst/>
                <a:latin typeface="Arial" pitchFamily="34" charset="0"/>
                <a:ea typeface="MS PGothic" panose="020B0600070205080204" pitchFamily="34" charset="-128"/>
                <a:cs typeface="Arial" pitchFamily="34" charset="0"/>
              </a:rPr>
              <a:t>valvular</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b="1" kern="1200" dirty="0" err="1">
                <a:solidFill>
                  <a:schemeClr val="tx1"/>
                </a:solidFill>
                <a:effectLst/>
                <a:latin typeface="Arial" pitchFamily="34" charset="0"/>
                <a:ea typeface="MS PGothic" panose="020B0600070205080204" pitchFamily="34" charset="-128"/>
                <a:cs typeface="Arial" pitchFamily="34" charset="0"/>
              </a:rPr>
              <a:t>val</a:t>
            </a:r>
            <a:r>
              <a:rPr lang="en-US" sz="1000" kern="1200" dirty="0" err="1">
                <a:solidFill>
                  <a:schemeClr val="tx1"/>
                </a:solidFill>
                <a:effectLst/>
                <a:latin typeface="Arial" pitchFamily="34" charset="0"/>
                <a:ea typeface="MS PGothic" panose="020B0600070205080204" pitchFamily="34" charset="-128"/>
                <a:cs typeface="Arial" pitchFamily="34" charset="0"/>
              </a:rPr>
              <a:t>-vyuh-ler</a:t>
            </a:r>
            <a:r>
              <a:rPr lang="en-US" sz="1000" kern="1200" dirty="0">
                <a:solidFill>
                  <a:schemeClr val="tx1"/>
                </a:solidFill>
                <a:effectLst/>
                <a:latin typeface="Arial" pitchFamily="34" charset="0"/>
                <a:ea typeface="MS PGothic" panose="020B0600070205080204" pitchFamily="34" charset="-128"/>
                <a:cs typeface="Arial" pitchFamily="34" charset="0"/>
              </a:rPr>
              <a:t>] heart disease, is more likely to have a heart condition as the cause, and a patient who smokes cigarettes is more likely to have cancer as the cause.</a:t>
            </a:r>
          </a:p>
          <a:p>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CFA2E51-3B0D-42B3-BAEF-F61AD6603E83}" type="slidenum">
              <a:rPr lang="en-US" altLang="en-US"/>
              <a:pPr>
                <a:spcBef>
                  <a:spcPct val="0"/>
                </a:spcBef>
              </a:pPr>
              <a:t>8</a:t>
            </a:fld>
            <a:endParaRPr lang="en-US" altLang="en-US"/>
          </a:p>
        </p:txBody>
      </p:sp>
    </p:spTree>
    <p:extLst>
      <p:ext uri="{BB962C8B-B14F-4D97-AF65-F5344CB8AC3E}">
        <p14:creationId xmlns:p14="http://schemas.microsoft.com/office/powerpoint/2010/main" val="2409177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As mentioned earlier, another approach that clinicians use for more efficient diagnostic reasoning is to employ heuristics</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or rules of thumb. This slide considers three examples of heuristics. The first is, “Err on the side of life,” which suggests emphasizing those conditions that are most life threatening or most conducive to treatment. The second expression is, “When you hear hoof beats, look for horses, not zebras,” which advocates thinking about the common diseases first because they are much more likely to occur. The third heuristic is, “You are more likely to see an uncommon case of a common disease than an uncommon disease,” which means that even if it seems like a rare condition, in terms of probability, it’s more likely to be a common one. There are drawbacks to using heuristics because they can lead to cognitive errors and biases; however, they provide a fast and frugal reference point, facilitating an appropriate working diagnosis with a minimum of resources, including time and attention.</a:t>
            </a:r>
          </a:p>
          <a:p>
            <a:endParaRPr lang="en-US" altLang="en-US" dirty="0">
              <a:latin typeface="Arial" charset="0"/>
              <a:cs typeface="Arial" charset="0"/>
            </a:endParaRP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D4EA6F8-8740-4672-AD8D-224B0899BD57}" type="slidenum">
              <a:rPr lang="en-US" altLang="en-US"/>
              <a:pPr>
                <a:spcBef>
                  <a:spcPct val="0"/>
                </a:spcBef>
              </a:pPr>
              <a:t>9</a:t>
            </a:fld>
            <a:endParaRPr lang="en-US" altLang="en-US"/>
          </a:p>
        </p:txBody>
      </p:sp>
    </p:spTree>
    <p:extLst>
      <p:ext uri="{BB962C8B-B14F-4D97-AF65-F5344CB8AC3E}">
        <p14:creationId xmlns:p14="http://schemas.microsoft.com/office/powerpoint/2010/main" val="8675314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79221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pPr>
              <a:defRPr/>
            </a:pPr>
            <a:fld id="{D1114539-FDC8-4432-99C5-DB4900DF8CBC}" type="slidenum">
              <a:rPr lang="en-US" altLang="en-US"/>
              <a:pPr>
                <a:defRPr/>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025314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a:t>Click to edit Master text styles</a:t>
            </a:r>
          </a:p>
        </p:txBody>
      </p:sp>
      <p:sp>
        <p:nvSpPr>
          <p:cNvPr id="9" name="Slide Number Placeholder 5"/>
          <p:cNvSpPr>
            <a:spLocks noGrp="1"/>
          </p:cNvSpPr>
          <p:nvPr>
            <p:ph type="sldNum" sz="quarter" idx="24"/>
          </p:nvPr>
        </p:nvSpPr>
        <p:spPr/>
        <p:txBody>
          <a:bodyPr/>
          <a:lstStyle>
            <a:lvl1pPr>
              <a:defRPr/>
            </a:lvl1pPr>
          </a:lstStyle>
          <a:p>
            <a:pPr>
              <a:defRPr/>
            </a:pPr>
            <a:fld id="{BD8BD84C-41F1-473D-8575-1685A01FCFCB}" type="slidenum">
              <a:rPr lang="en-US" altLang="en-US"/>
              <a:pPr>
                <a:defRPr/>
              </a:pPr>
              <a:t>‹#›</a:t>
            </a:fld>
            <a:endParaRPr lang="en-US" altLang="en-US"/>
          </a:p>
        </p:txBody>
      </p:sp>
      <p:sp>
        <p:nvSpPr>
          <p:cNvPr id="12" name="Date Placeholder 4"/>
          <p:cNvSpPr>
            <a:spLocks noGrp="1"/>
          </p:cNvSpPr>
          <p:nvPr>
            <p:ph type="dt" sz="half" idx="25"/>
          </p:nvPr>
        </p:nvSpPr>
        <p:spPr>
          <a:xfrm>
            <a:off x="457200" y="6248400"/>
            <a:ext cx="2133600" cy="54927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129361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5"/>
          <p:cNvSpPr>
            <a:spLocks noGrp="1"/>
          </p:cNvSpPr>
          <p:nvPr>
            <p:ph type="sldNum" sz="quarter" idx="12"/>
          </p:nvPr>
        </p:nvSpPr>
        <p:spPr/>
        <p:txBody>
          <a:bodyPr/>
          <a:lstStyle>
            <a:lvl1pPr>
              <a:defRPr/>
            </a:lvl1pPr>
          </a:lstStyle>
          <a:p>
            <a:pPr>
              <a:defRPr/>
            </a:pPr>
            <a:fld id="{40229672-DDF5-4B4B-9EFE-591496504AF6}" type="slidenum">
              <a:rPr lang="en-US" altLang="en-US"/>
              <a:pPr>
                <a:defRPr/>
              </a:pPr>
              <a:t>‹#›</a:t>
            </a:fld>
            <a:endParaRPr lang="en-US" altLang="en-US"/>
          </a:p>
        </p:txBody>
      </p:sp>
      <p:sp>
        <p:nvSpPr>
          <p:cNvPr id="6" name="Date Placeholder 4"/>
          <p:cNvSpPr>
            <a:spLocks noGrp="1"/>
          </p:cNvSpPr>
          <p:nvPr>
            <p:ph type="dt" sz="half" idx="13"/>
          </p:nvPr>
        </p:nvSpPr>
        <p:spPr>
          <a:xfrm>
            <a:off x="457200" y="6248400"/>
            <a:ext cx="2133600" cy="54927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373698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pPr>
              <a:defRPr/>
            </a:pPr>
            <a:fld id="{4E4B96F9-CD0F-42EC-BA65-EAEB70C005DB}" type="slidenum">
              <a:rPr lang="en-US" altLang="en-US"/>
              <a:pPr>
                <a:defRPr/>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endParaRPr lang="en-US"/>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81288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636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a:t>Mathematical Approaches</a:t>
            </a:r>
          </a:p>
        </p:txBody>
      </p:sp>
      <p:sp>
        <p:nvSpPr>
          <p:cNvPr id="26627" name="Content Placeholder 5"/>
          <p:cNvSpPr>
            <a:spLocks noGrp="1"/>
          </p:cNvSpPr>
          <p:nvPr>
            <p:ph sz="quarter" idx="14"/>
          </p:nvPr>
        </p:nvSpPr>
        <p:spPr/>
        <p:txBody>
          <a:bodyPr/>
          <a:lstStyle/>
          <a:p>
            <a:r>
              <a:rPr lang="en-US" altLang="en-US"/>
              <a:t>Bayes</a:t>
            </a:r>
            <a:r>
              <a:rPr lang="ja-JP" altLang="en-US"/>
              <a:t>’</a:t>
            </a:r>
            <a:r>
              <a:rPr lang="en-US" altLang="ja-JP"/>
              <a:t> theorem</a:t>
            </a:r>
          </a:p>
          <a:p>
            <a:pPr lvl="1"/>
            <a:r>
              <a:rPr lang="en-US" altLang="en-US"/>
              <a:t>Mnemonics: SpIN and SnOUT</a:t>
            </a:r>
          </a:p>
          <a:p>
            <a:r>
              <a:rPr lang="en-US" altLang="en-US"/>
              <a:t>Decision Rules</a:t>
            </a:r>
          </a:p>
          <a:p>
            <a:pPr lvl="1"/>
            <a:r>
              <a:rPr lang="en-US" altLang="en-US"/>
              <a:t>Wells criteria for pulmonary embolism</a:t>
            </a:r>
          </a:p>
          <a:p>
            <a:pPr lvl="1"/>
            <a:r>
              <a:rPr lang="en-US" altLang="en-US"/>
              <a:t>Centor criteria for strep throat</a:t>
            </a:r>
          </a:p>
          <a:p>
            <a:r>
              <a:rPr lang="en-US" altLang="en-US"/>
              <a:t>Decision analysis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65760" y="274638"/>
            <a:ext cx="8412480" cy="1143000"/>
          </a:xfrm>
        </p:spPr>
        <p:txBody>
          <a:bodyPr/>
          <a:lstStyle/>
          <a:p>
            <a:pPr eaLnBrk="1" hangingPunct="1"/>
            <a:r>
              <a:rPr lang="en-US" altLang="en-US" dirty="0">
                <a:ea typeface="MS PGothic" pitchFamily="34" charset="-128"/>
              </a:rPr>
              <a:t>Health Care Processes and Decision Making Information System Tools</a:t>
            </a:r>
            <a:endParaRPr lang="en-US" altLang="en-US" sz="2800" dirty="0">
              <a:ea typeface="MS PGothic" pitchFamily="34" charset="-128"/>
            </a:endParaRPr>
          </a:p>
        </p:txBody>
      </p:sp>
      <p:sp>
        <p:nvSpPr>
          <p:cNvPr id="27651" name="Text Placeholder 3"/>
          <p:cNvSpPr>
            <a:spLocks noGrp="1"/>
          </p:cNvSpPr>
          <p:nvPr>
            <p:ph sz="quarter" idx="14"/>
          </p:nvPr>
        </p:nvSpPr>
        <p:spPr/>
        <p:txBody>
          <a:bodyPr/>
          <a:lstStyle/>
          <a:p>
            <a:pPr eaLnBrk="1" hangingPunct="1"/>
            <a:r>
              <a:rPr lang="en-US" altLang="en-US" dirty="0"/>
              <a:t>Electronic health records</a:t>
            </a:r>
          </a:p>
          <a:p>
            <a:pPr eaLnBrk="1" hangingPunct="1"/>
            <a:r>
              <a:rPr lang="en-US" altLang="en-US" dirty="0"/>
              <a:t>Clinical information systems </a:t>
            </a:r>
          </a:p>
          <a:p>
            <a:pPr eaLnBrk="1" hangingPunct="1"/>
            <a:r>
              <a:rPr lang="en-US" altLang="en-US" dirty="0"/>
              <a:t>Clinical support Systems </a:t>
            </a:r>
          </a:p>
          <a:p>
            <a:pPr eaLnBrk="1" hangingPunct="1"/>
            <a:r>
              <a:rPr lang="en-US" altLang="en-US" dirty="0"/>
              <a:t>Other electronic tools, such as email, apps, health information exchange, source data, personal health records, electronic medical resources</a:t>
            </a:r>
          </a:p>
          <a:p>
            <a:pPr eaLnBrk="1" hangingPunct="1"/>
            <a:endParaRPr lang="en-US" altLang="en-US" dirty="0"/>
          </a:p>
        </p:txBody>
      </p:sp>
      <p:sp>
        <p:nvSpPr>
          <p:cNvPr id="2765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4A8400D8-3BF2-4ECA-99D1-2D608FCA810E}" type="slidenum">
              <a:rPr lang="en-US" altLang="en-US" sz="1000">
                <a:solidFill>
                  <a:srgbClr val="898989"/>
                </a:solidFill>
              </a:rPr>
              <a:pPr>
                <a:spcBef>
                  <a:spcPct val="0"/>
                </a:spcBef>
                <a:buFontTx/>
                <a:buNone/>
              </a:pPr>
              <a:t>11</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Health Care Processes and Decision Making</a:t>
            </a:r>
            <a:br>
              <a:rPr lang="en-US" altLang="en-US"/>
            </a:br>
            <a:r>
              <a:rPr lang="en-US" altLang="en-US"/>
              <a:t>Summary – Lecture c</a:t>
            </a:r>
            <a:endParaRPr lang="en-US" altLang="en-US" dirty="0"/>
          </a:p>
        </p:txBody>
      </p:sp>
      <p:sp>
        <p:nvSpPr>
          <p:cNvPr id="28675" name="Text Placeholder 3"/>
          <p:cNvSpPr>
            <a:spLocks noGrp="1"/>
          </p:cNvSpPr>
          <p:nvPr>
            <p:ph type="body" sz="quarter" idx="11"/>
          </p:nvPr>
        </p:nvSpPr>
        <p:spPr>
          <a:xfrm>
            <a:off x="457200" y="1883664"/>
            <a:ext cx="8229600" cy="4896853"/>
          </a:xfrm>
        </p:spPr>
        <p:txBody>
          <a:bodyPr/>
          <a:lstStyle/>
          <a:p>
            <a:r>
              <a:rPr lang="en-US" altLang="en-US" sz="3000" dirty="0"/>
              <a:t>Diagnostic thinking:</a:t>
            </a:r>
          </a:p>
          <a:p>
            <a:pPr lvl="1"/>
            <a:r>
              <a:rPr lang="en-US" altLang="en-US" sz="2600" dirty="0"/>
              <a:t>Techniques for making a diagnosis</a:t>
            </a:r>
          </a:p>
          <a:p>
            <a:pPr lvl="2"/>
            <a:r>
              <a:rPr lang="en-US" altLang="en-US" sz="2200" dirty="0"/>
              <a:t>Systematic approaches</a:t>
            </a:r>
          </a:p>
          <a:p>
            <a:pPr lvl="2"/>
            <a:r>
              <a:rPr lang="en-US" altLang="en-US" sz="2200" dirty="0"/>
              <a:t>Pathophysiologic approaches</a:t>
            </a:r>
          </a:p>
          <a:p>
            <a:pPr lvl="1"/>
            <a:r>
              <a:rPr lang="en-US" altLang="en-US" sz="2600" dirty="0"/>
              <a:t>Patterns of data in diagnosis</a:t>
            </a:r>
          </a:p>
          <a:p>
            <a:pPr lvl="2"/>
            <a:r>
              <a:rPr lang="en-US" altLang="en-US" sz="2200" dirty="0"/>
              <a:t>Topographic</a:t>
            </a:r>
          </a:p>
          <a:p>
            <a:pPr lvl="2"/>
            <a:r>
              <a:rPr lang="en-US" altLang="en-US" sz="2200" dirty="0"/>
              <a:t>Temporal</a:t>
            </a:r>
          </a:p>
          <a:p>
            <a:pPr lvl="2"/>
            <a:r>
              <a:rPr lang="en-US" altLang="en-US" sz="2200" dirty="0"/>
              <a:t>Clinical context</a:t>
            </a:r>
          </a:p>
          <a:p>
            <a:pPr lvl="1"/>
            <a:r>
              <a:rPr lang="en-US" altLang="en-US" sz="2600" dirty="0"/>
              <a:t>Heuristics </a:t>
            </a:r>
          </a:p>
          <a:p>
            <a:pPr lvl="1"/>
            <a:r>
              <a:rPr lang="en-US" altLang="en-US" sz="2600" dirty="0"/>
              <a:t>Mathematical approaches to assist in clinical decision making</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Health Care Processes and </a:t>
            </a:r>
            <a:br>
              <a:rPr lang="en-US" altLang="en-US" dirty="0"/>
            </a:br>
            <a:r>
              <a:rPr lang="en-US" altLang="en-US" dirty="0"/>
              <a:t>Decision Making</a:t>
            </a:r>
            <a:br>
              <a:rPr lang="en-US" altLang="en-US" dirty="0"/>
            </a:br>
            <a:r>
              <a:rPr lang="en-US" altLang="en-US" dirty="0"/>
              <a:t>References – Lecture c</a:t>
            </a:r>
          </a:p>
        </p:txBody>
      </p:sp>
      <p:sp>
        <p:nvSpPr>
          <p:cNvPr id="29699" name="Text Placeholder 5"/>
          <p:cNvSpPr>
            <a:spLocks noGrp="1"/>
          </p:cNvSpPr>
          <p:nvPr>
            <p:ph type="body" sz="quarter" idx="16"/>
          </p:nvPr>
        </p:nvSpPr>
        <p:spPr>
          <a:xfrm>
            <a:off x="457200" y="1600199"/>
            <a:ext cx="8229600" cy="3104147"/>
          </a:xfrm>
        </p:spPr>
        <p:txBody>
          <a:bodyPr/>
          <a:lstStyle/>
          <a:p>
            <a:r>
              <a:rPr lang="en-US" altLang="en-US" dirty="0"/>
              <a:t>References</a:t>
            </a:r>
          </a:p>
          <a:p>
            <a:r>
              <a:rPr lang="en-US" altLang="en-US" sz="1400" b="0" dirty="0" err="1"/>
              <a:t>Bolstad</a:t>
            </a:r>
            <a:r>
              <a:rPr lang="en-US" altLang="en-US" sz="1400" b="0" dirty="0"/>
              <a:t>, W. M. (2007). Introduction to Bayesian Statistics, 2nd ed. Wiley </a:t>
            </a:r>
            <a:r>
              <a:rPr lang="en-US" altLang="en-US" sz="1400" b="0" dirty="0" err="1"/>
              <a:t>Interscience</a:t>
            </a:r>
            <a:r>
              <a:rPr lang="en-US" altLang="en-US" sz="1400" b="0" dirty="0"/>
              <a:t>.</a:t>
            </a:r>
          </a:p>
          <a:p>
            <a:r>
              <a:rPr lang="en-US" altLang="en-US" sz="1400" b="0" dirty="0" err="1"/>
              <a:t>Elstein</a:t>
            </a:r>
            <a:r>
              <a:rPr lang="en-US" altLang="en-US" sz="1400" b="0" dirty="0"/>
              <a:t>, A. S, &amp; Schwartz, A. C. (2002). Clinical problem solving and diagnostic decision making: Selective review of the cognitive literature. </a:t>
            </a:r>
            <a:r>
              <a:rPr lang="en-US" altLang="en-US" sz="1400" b="0" i="1" dirty="0"/>
              <a:t>BMJ</a:t>
            </a:r>
            <a:r>
              <a:rPr lang="en-US" altLang="en-US" sz="1400" b="0" dirty="0"/>
              <a:t>  324 (7339): 729.</a:t>
            </a:r>
          </a:p>
          <a:p>
            <a:r>
              <a:rPr lang="en-US" altLang="en-US" sz="1400" b="0" dirty="0"/>
              <a:t>Kassirer, P., Wong, J., &amp; Kopelman, R. (2010).  </a:t>
            </a:r>
            <a:r>
              <a:rPr lang="en-US" altLang="en-US" sz="1400" b="0" i="1" dirty="0"/>
              <a:t>Learning clinical reasoning</a:t>
            </a:r>
            <a:r>
              <a:rPr lang="en-US" altLang="en-US" sz="1400" b="0" dirty="0"/>
              <a:t>‎ (2nd </a:t>
            </a:r>
            <a:r>
              <a:rPr lang="en-US" altLang="en-US" sz="1400" b="0" dirty="0" err="1"/>
              <a:t>ed</a:t>
            </a:r>
            <a:r>
              <a:rPr lang="en-US" altLang="en-US" sz="1400" b="0" dirty="0"/>
              <a:t>). Philadelphia: Wolters Kluwer, 332. </a:t>
            </a:r>
          </a:p>
          <a:p>
            <a:r>
              <a:rPr lang="en-US" altLang="en-US" sz="1400" b="0" dirty="0"/>
              <a:t>Lee, P. (2013). </a:t>
            </a:r>
            <a:r>
              <a:rPr lang="en-US" altLang="en-US" sz="1400" b="0" i="1" dirty="0"/>
              <a:t>Bayesian statistics: An introduction</a:t>
            </a:r>
            <a:r>
              <a:rPr lang="en-US" altLang="en-US" sz="1400" b="0" dirty="0"/>
              <a:t>. Hoboken, NJ: Wiley.</a:t>
            </a:r>
          </a:p>
          <a:p>
            <a:r>
              <a:rPr lang="en-US" altLang="en-US" sz="1400" b="0" dirty="0"/>
              <a:t>Norman, G. R., &amp; Eva, K. W. (2010). Diagnostic error and clinical reasoning. </a:t>
            </a:r>
            <a:r>
              <a:rPr lang="en-US" altLang="en-US" sz="1400" b="0" i="1" dirty="0"/>
              <a:t>Medical Education </a:t>
            </a:r>
            <a:r>
              <a:rPr lang="en-US" altLang="en-US" sz="1400" b="0" dirty="0"/>
              <a:t>44 (1): 94–100.</a:t>
            </a:r>
          </a:p>
          <a:p>
            <a:r>
              <a:rPr lang="en-US" altLang="en-US" sz="1400" b="0" dirty="0"/>
              <a:t>Trowbridge, R., </a:t>
            </a:r>
            <a:r>
              <a:rPr lang="en-US" altLang="en-US" sz="1400" b="0" dirty="0" err="1"/>
              <a:t>Rencic</a:t>
            </a:r>
            <a:r>
              <a:rPr lang="en-US" altLang="en-US" sz="1400" b="0" dirty="0"/>
              <a:t>, J, and </a:t>
            </a:r>
            <a:r>
              <a:rPr lang="en-US" altLang="en-US" sz="1400" b="0" dirty="0" err="1"/>
              <a:t>Durning</a:t>
            </a:r>
            <a:r>
              <a:rPr lang="en-US" altLang="en-US" sz="1400" b="0" dirty="0"/>
              <a:t>, S. (2015) </a:t>
            </a:r>
            <a:r>
              <a:rPr lang="en-US" sz="1400" b="0" i="1" dirty="0"/>
              <a:t>Teaching Clinical Reasoning (</a:t>
            </a:r>
            <a:r>
              <a:rPr lang="en-US" sz="1400" b="0" i="1" dirty="0" err="1"/>
              <a:t>Acp</a:t>
            </a:r>
            <a:r>
              <a:rPr lang="en-US" sz="1400" b="0" i="1" dirty="0"/>
              <a:t> Teaching Medicine)</a:t>
            </a:r>
            <a:r>
              <a:rPr lang="en-US" sz="1400" b="0" dirty="0"/>
              <a:t>. Philadelphia, PA: American College of Physicians.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Health Care Processes and Decision Making</a:t>
            </a:r>
            <a:br>
              <a:rPr lang="en-US" dirty="0"/>
            </a:br>
            <a:r>
              <a:rPr lang="en-US" dirty="0"/>
              <a:t>Lecture c</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a:ea typeface="MS PGothic" pitchFamily="34" charset="-128"/>
              </a:rPr>
              <a:t>The Culture of Health Care</a:t>
            </a:r>
          </a:p>
        </p:txBody>
      </p:sp>
      <p:sp>
        <p:nvSpPr>
          <p:cNvPr id="18435" name="Text Placeholder 2"/>
          <p:cNvSpPr>
            <a:spLocks noGrp="1"/>
          </p:cNvSpPr>
          <p:nvPr>
            <p:ph type="body" sz="half" idx="2"/>
          </p:nvPr>
        </p:nvSpPr>
        <p:spPr>
          <a:xfrm>
            <a:off x="411480" y="3517900"/>
            <a:ext cx="8321040" cy="762000"/>
          </a:xfrm>
        </p:spPr>
        <p:txBody>
          <a:bodyPr/>
          <a:lstStyle/>
          <a:p>
            <a:pPr eaLnBrk="1" hangingPunct="1"/>
            <a:r>
              <a:rPr lang="en-US" altLang="en-US" dirty="0">
                <a:ea typeface="MS PGothic" pitchFamily="34" charset="-128"/>
              </a:rPr>
              <a:t>Health Care Processes and Decision Making</a:t>
            </a:r>
          </a:p>
        </p:txBody>
      </p:sp>
      <p:sp>
        <p:nvSpPr>
          <p:cNvPr id="18436" name="Text Placeholder 3"/>
          <p:cNvSpPr>
            <a:spLocks noGrp="1"/>
          </p:cNvSpPr>
          <p:nvPr>
            <p:ph type="body" sz="quarter" idx="11"/>
          </p:nvPr>
        </p:nvSpPr>
        <p:spPr/>
        <p:txBody>
          <a:bodyPr/>
          <a:lstStyle/>
          <a:p>
            <a:pPr eaLnBrk="1" hangingPunct="1"/>
            <a:r>
              <a:rPr lang="en-US" altLang="en-US"/>
              <a:t>Lecture c</a:t>
            </a:r>
          </a:p>
        </p:txBody>
      </p:sp>
      <p:sp>
        <p:nvSpPr>
          <p:cNvPr id="18437" name="Text Placeholder 4"/>
          <p:cNvSpPr>
            <a:spLocks noGrp="1"/>
          </p:cNvSpPr>
          <p:nvPr>
            <p:ph type="body" sz="quarter" idx="12"/>
          </p:nvPr>
        </p:nvSpPr>
        <p:spPr/>
        <p:txBody>
          <a:bodyPr/>
          <a:lstStyle/>
          <a:p>
            <a:pPr algn="ctr"/>
            <a:r>
              <a:rPr lang="en-US" altLang="en-US" i="1" dirty="0">
                <a:ea typeface="Calibri" pitchFamily="34" charset="0"/>
                <a:cs typeface="Times New Roman" pitchFamily="18" charset="0"/>
              </a:rPr>
              <a:t>This material (Comp 2 Unit 4)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i="1" dirty="0">
                <a:ea typeface="Calibri" pitchFamily="34" charset="0"/>
                <a:cs typeface="Times New Roman" pitchFamily="18" charset="0"/>
              </a:rPr>
              <a:t>This work is licensed under the Creative Commons Attribution-</a:t>
            </a:r>
            <a:r>
              <a:rPr lang="en-US" altLang="en-US" i="1" dirty="0" err="1">
                <a:ea typeface="Calibri" pitchFamily="34" charset="0"/>
                <a:cs typeface="Times New Roman" pitchFamily="18" charset="0"/>
              </a:rPr>
              <a:t>NonCommercial</a:t>
            </a:r>
            <a:r>
              <a:rPr lang="en-US" altLang="en-US" i="1" dirty="0">
                <a:ea typeface="Calibri" pitchFamily="34" charset="0"/>
                <a:cs typeface="Times New Roman" pitchFamily="18" charset="0"/>
              </a:rPr>
              <a:t>-</a:t>
            </a:r>
            <a:r>
              <a:rPr lang="en-US" altLang="en-US" i="1" dirty="0" err="1">
                <a:ea typeface="Calibri" pitchFamily="34" charset="0"/>
                <a:cs typeface="Times New Roman" pitchFamily="18" charset="0"/>
              </a:rPr>
              <a:t>ShareAlike</a:t>
            </a:r>
            <a:r>
              <a:rPr lang="en-US" altLang="en-US" i="1" dirty="0">
                <a:ea typeface="Calibri" pitchFamily="34" charset="0"/>
                <a:cs typeface="Times New Roman" pitchFamily="18" charset="0"/>
              </a:rPr>
              <a:t> 4.0 International License. To view a copy of this license, visit </a:t>
            </a:r>
            <a:r>
              <a:rPr lang="en-US" altLang="en-US" dirty="0">
                <a:ea typeface="Calibri" panose="020F0502020204030204" pitchFamily="34" charset="0"/>
                <a:cs typeface="Times New Roman" panose="02020603050405020304" pitchFamily="18" charset="0"/>
                <a:hlinkClick r:id="rId3" tooltip="Link to Creative Commons CC BY NC SA 4.0 International License"/>
              </a:rPr>
              <a:t>http://creativecommons.org/licenses/by-nc-sa/4.0/</a:t>
            </a:r>
            <a:r>
              <a:rPr lang="en-US" altLang="en-US" i="1" dirty="0">
                <a:ea typeface="Calibri" pitchFamily="34" charset="0"/>
                <a:cs typeface="Times New Roman"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Health Care Process and </a:t>
            </a:r>
            <a:br>
              <a:rPr lang="en-US" altLang="en-US" dirty="0"/>
            </a:br>
            <a:r>
              <a:rPr lang="en-US" altLang="en-US" dirty="0"/>
              <a:t>Decision Making</a:t>
            </a:r>
            <a:br>
              <a:rPr lang="en-US" altLang="en-US" dirty="0"/>
            </a:br>
            <a:r>
              <a:rPr lang="en-US" altLang="en-US" dirty="0"/>
              <a:t>Learning Objectives</a:t>
            </a:r>
          </a:p>
        </p:txBody>
      </p:sp>
      <p:sp>
        <p:nvSpPr>
          <p:cNvPr id="19459" name="Text Placeholder 3"/>
          <p:cNvSpPr>
            <a:spLocks noGrp="1"/>
          </p:cNvSpPr>
          <p:nvPr>
            <p:ph sz="quarter" idx="14"/>
          </p:nvPr>
        </p:nvSpPr>
        <p:spPr>
          <a:xfrm>
            <a:off x="411480" y="1600200"/>
            <a:ext cx="8321040" cy="4572000"/>
          </a:xfrm>
        </p:spPr>
        <p:txBody>
          <a:bodyPr/>
          <a:lstStyle/>
          <a:p>
            <a:r>
              <a:rPr lang="en-US" altLang="en-US" sz="1600" dirty="0"/>
              <a:t>Describe the elements of the “classic paradigm” of the clinical process (Lecture a).</a:t>
            </a:r>
          </a:p>
          <a:p>
            <a:r>
              <a:rPr lang="en-US" altLang="en-US" sz="1600" dirty="0"/>
              <a:t>List the types of information used by clinicians when they care for patients (Lecture a).</a:t>
            </a:r>
          </a:p>
          <a:p>
            <a:r>
              <a:rPr lang="en-US" altLang="en-US" sz="1600" dirty="0"/>
              <a:t>Describe the steps required to manage information during the patient-clinician interaction (Lectures a, b, c).</a:t>
            </a:r>
          </a:p>
          <a:p>
            <a:r>
              <a:rPr lang="en-US" altLang="en-US" sz="1600" dirty="0"/>
              <a:t>List the different information structures or formats used to organize clinical information (Lecture b).</a:t>
            </a:r>
          </a:p>
          <a:p>
            <a:r>
              <a:rPr lang="en-US" altLang="en-US" sz="1600" dirty="0"/>
              <a:t>Describe different paradigms and elements of clinical decision making (Lectures a, b).</a:t>
            </a:r>
          </a:p>
          <a:p>
            <a:r>
              <a:rPr lang="en-US" altLang="en-US" sz="1600" dirty="0"/>
              <a:t>Explain the differences among observations, findings, syndromes, and diseases (Lectures a, b, c).</a:t>
            </a:r>
          </a:p>
          <a:p>
            <a:r>
              <a:rPr lang="en-US" altLang="en-US" sz="1600" dirty="0"/>
              <a:t>Describe techniques or approaches used by clinicians to reach a diagnosis (Lectures a, b, c, d, e).</a:t>
            </a:r>
          </a:p>
          <a:p>
            <a:r>
              <a:rPr lang="en-US" altLang="en-US" sz="1600" dirty="0"/>
              <a:t>List the major types of factors that clinicians consider when devising a management plan for a patient’s condition, in addition to the diagnosis and recommended treatment (Lecture e).</a:t>
            </a:r>
          </a:p>
          <a:p>
            <a:r>
              <a:rPr lang="en-US" altLang="en-US" sz="1600" dirty="0"/>
              <a:t>Describe the role of EHRs and technology in the clinical decision-making process (Lectures a, b, c, d, e).</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Diagnostic Thinking</a:t>
            </a:r>
            <a:endParaRPr lang="en-US" altLang="en-US" dirty="0"/>
          </a:p>
        </p:txBody>
      </p:sp>
      <p:sp>
        <p:nvSpPr>
          <p:cNvPr id="20483" name="Rectangle 3"/>
          <p:cNvSpPr>
            <a:spLocks noGrp="1" noChangeArrowheads="1"/>
          </p:cNvSpPr>
          <p:nvPr>
            <p:ph sz="quarter" idx="14"/>
          </p:nvPr>
        </p:nvSpPr>
        <p:spPr>
          <a:xfrm>
            <a:off x="457200" y="1600200"/>
            <a:ext cx="4041648" cy="5041232"/>
          </a:xfrm>
        </p:spPr>
        <p:txBody>
          <a:bodyPr/>
          <a:lstStyle/>
          <a:p>
            <a:r>
              <a:rPr lang="en-US" altLang="en-US" sz="2600" dirty="0"/>
              <a:t>Weight gain + edema</a:t>
            </a:r>
          </a:p>
          <a:p>
            <a:r>
              <a:rPr lang="en-US" altLang="en-US" sz="2600" dirty="0"/>
              <a:t>Exertional dyspnea but clear lungs</a:t>
            </a:r>
          </a:p>
          <a:p>
            <a:r>
              <a:rPr lang="en-US" altLang="en-US" sz="2600" dirty="0"/>
              <a:t>Pallor</a:t>
            </a:r>
          </a:p>
          <a:p>
            <a:r>
              <a:rPr lang="en-US" altLang="en-US" sz="2600" dirty="0"/>
              <a:t>High BP + history of HTN</a:t>
            </a:r>
          </a:p>
          <a:p>
            <a:r>
              <a:rPr lang="en-US" altLang="en-US" sz="2600" dirty="0"/>
              <a:t>Tachycardia</a:t>
            </a:r>
          </a:p>
          <a:p>
            <a:r>
              <a:rPr lang="en-US" altLang="en-US" sz="2600" dirty="0"/>
              <a:t>S4 gallop</a:t>
            </a:r>
          </a:p>
          <a:p>
            <a:r>
              <a:rPr lang="en-US" altLang="en-US" sz="2600" dirty="0"/>
              <a:t>Risk factors for CAD</a:t>
            </a:r>
          </a:p>
          <a:p>
            <a:r>
              <a:rPr lang="en-US" altLang="en-US" sz="2600" dirty="0"/>
              <a:t>Ex-smoker </a:t>
            </a:r>
          </a:p>
          <a:p>
            <a:endParaRPr lang="en-US" altLang="en-US" dirty="0"/>
          </a:p>
        </p:txBody>
      </p:sp>
      <p:sp>
        <p:nvSpPr>
          <p:cNvPr id="20485" name="Content Placeholder 18"/>
          <p:cNvSpPr>
            <a:spLocks noGrp="1"/>
          </p:cNvSpPr>
          <p:nvPr>
            <p:ph sz="quarter" idx="18"/>
          </p:nvPr>
        </p:nvSpPr>
        <p:spPr>
          <a:xfrm>
            <a:off x="4648200" y="1600200"/>
            <a:ext cx="4041648" cy="5041232"/>
          </a:xfrm>
        </p:spPr>
        <p:txBody>
          <a:bodyPr/>
          <a:lstStyle/>
          <a:p>
            <a:r>
              <a:rPr lang="en-US" altLang="en-US" sz="2600" dirty="0"/>
              <a:t>Edema – cause?</a:t>
            </a:r>
          </a:p>
          <a:p>
            <a:pPr lvl="1"/>
            <a:r>
              <a:rPr lang="en-US" altLang="en-US" sz="2200" dirty="0"/>
              <a:t>Heart</a:t>
            </a:r>
          </a:p>
          <a:p>
            <a:pPr lvl="1"/>
            <a:r>
              <a:rPr lang="en-US" altLang="en-US" sz="2200" dirty="0"/>
              <a:t>Liver</a:t>
            </a:r>
          </a:p>
          <a:p>
            <a:pPr lvl="1"/>
            <a:r>
              <a:rPr lang="en-US" altLang="en-US" sz="2200" dirty="0"/>
              <a:t>Kidneys</a:t>
            </a:r>
          </a:p>
          <a:p>
            <a:pPr lvl="1"/>
            <a:r>
              <a:rPr lang="en-US" altLang="en-US" sz="2200" dirty="0"/>
              <a:t>Nutrition</a:t>
            </a:r>
          </a:p>
          <a:p>
            <a:r>
              <a:rPr lang="en-US" altLang="en-US" sz="2600" dirty="0"/>
              <a:t>Dyspnea</a:t>
            </a:r>
          </a:p>
          <a:p>
            <a:pPr lvl="1"/>
            <a:r>
              <a:rPr lang="en-US" altLang="en-US" sz="2200" dirty="0"/>
              <a:t>Heart</a:t>
            </a:r>
          </a:p>
          <a:p>
            <a:pPr lvl="1"/>
            <a:r>
              <a:rPr lang="en-US" altLang="en-US" sz="2200" dirty="0"/>
              <a:t>Lungs</a:t>
            </a:r>
          </a:p>
          <a:p>
            <a:pPr lvl="1"/>
            <a:r>
              <a:rPr lang="en-US" altLang="en-US" sz="2200" dirty="0"/>
              <a:t>Anemia</a:t>
            </a:r>
          </a:p>
          <a:p>
            <a:pPr lvl="1"/>
            <a:r>
              <a:rPr lang="en-US" altLang="en-US" sz="2200" dirty="0"/>
              <a:t>Restriction</a:t>
            </a:r>
          </a:p>
          <a:p>
            <a:pPr lvl="1"/>
            <a:r>
              <a:rPr lang="en-US" altLang="en-US" sz="2200" dirty="0"/>
              <a:t>Deconditioning</a:t>
            </a:r>
          </a:p>
          <a:p>
            <a:r>
              <a:rPr lang="en-US" altLang="en-US" sz="2600" dirty="0"/>
              <a:t>Tachycardia</a:t>
            </a:r>
          </a:p>
          <a:p>
            <a:pPr lvl="1"/>
            <a:endParaRPr lang="en-US" alt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Techniques for Diagnosis</a:t>
            </a:r>
            <a:endParaRPr lang="en-US" altLang="en-US" dirty="0"/>
          </a:p>
        </p:txBody>
      </p:sp>
      <p:sp>
        <p:nvSpPr>
          <p:cNvPr id="21507" name="Content Placeholder 10"/>
          <p:cNvSpPr>
            <a:spLocks noGrp="1"/>
          </p:cNvSpPr>
          <p:nvPr>
            <p:ph sz="quarter" idx="14"/>
          </p:nvPr>
        </p:nvSpPr>
        <p:spPr/>
        <p:txBody>
          <a:bodyPr/>
          <a:lstStyle/>
          <a:p>
            <a:r>
              <a:rPr lang="en-GB" altLang="en-US" sz="2600" dirty="0"/>
              <a:t>Heuristics</a:t>
            </a:r>
          </a:p>
          <a:p>
            <a:pPr lvl="1"/>
            <a:r>
              <a:rPr lang="en-GB" altLang="en-US" sz="2200" dirty="0"/>
              <a:t>When you hear hoof beats, look for horses, not zebras</a:t>
            </a:r>
          </a:p>
          <a:p>
            <a:r>
              <a:rPr lang="en-GB" altLang="en-US" sz="2600" dirty="0"/>
              <a:t>Mathematics</a:t>
            </a:r>
          </a:p>
          <a:p>
            <a:pPr lvl="1"/>
            <a:r>
              <a:rPr lang="en-GB" altLang="en-US" sz="2200" dirty="0"/>
              <a:t>Bayes’ theorem</a:t>
            </a:r>
          </a:p>
          <a:p>
            <a:r>
              <a:rPr lang="en-GB" altLang="en-US" sz="2600" dirty="0"/>
              <a:t>Temporal patterns</a:t>
            </a:r>
          </a:p>
          <a:p>
            <a:pPr lvl="1"/>
            <a:r>
              <a:rPr lang="en-GB" altLang="en-US" sz="2200" dirty="0"/>
              <a:t>Acute, subacute, and so on</a:t>
            </a:r>
          </a:p>
        </p:txBody>
      </p:sp>
      <p:sp>
        <p:nvSpPr>
          <p:cNvPr id="21509" name="Rectangle 6"/>
          <p:cNvSpPr>
            <a:spLocks noGrp="1" noChangeArrowheads="1"/>
          </p:cNvSpPr>
          <p:nvPr>
            <p:ph sz="quarter" idx="18"/>
          </p:nvPr>
        </p:nvSpPr>
        <p:spPr>
          <a:xfrm>
            <a:off x="4648200" y="1600200"/>
            <a:ext cx="4041648" cy="5257800"/>
          </a:xfrm>
        </p:spPr>
        <p:txBody>
          <a:bodyPr/>
          <a:lstStyle/>
          <a:p>
            <a:r>
              <a:rPr lang="en-GB" altLang="en-US" sz="2600" dirty="0"/>
              <a:t>Systematic</a:t>
            </a:r>
          </a:p>
          <a:p>
            <a:pPr lvl="1"/>
            <a:r>
              <a:rPr lang="en-GB" altLang="en-US" sz="2200" dirty="0"/>
              <a:t>e.g., VINDICATE: organ systems</a:t>
            </a:r>
          </a:p>
          <a:p>
            <a:r>
              <a:rPr lang="en-GB" altLang="en-US" sz="2600" dirty="0"/>
              <a:t>Anatomic</a:t>
            </a:r>
          </a:p>
          <a:p>
            <a:pPr lvl="1"/>
            <a:r>
              <a:rPr lang="en-GB" altLang="en-US" sz="2200" dirty="0"/>
              <a:t>e.g., chest anatomy</a:t>
            </a:r>
          </a:p>
          <a:p>
            <a:r>
              <a:rPr lang="en-GB" altLang="en-US" sz="2600" dirty="0"/>
              <a:t>Pathophysiologic</a:t>
            </a:r>
          </a:p>
          <a:p>
            <a:pPr lvl="1"/>
            <a:r>
              <a:rPr lang="en-GB" altLang="en-US" sz="2200" dirty="0"/>
              <a:t>e.g., bilirubin metabolism</a:t>
            </a:r>
          </a:p>
          <a:p>
            <a:r>
              <a:rPr lang="en-GB" altLang="en-US" sz="2600" dirty="0"/>
              <a:t>Pattern recognition </a:t>
            </a:r>
          </a:p>
          <a:p>
            <a:pPr lvl="1"/>
            <a:r>
              <a:rPr lang="en-GB" altLang="en-US" sz="2400" dirty="0"/>
              <a:t>e.g., NDM (naturalistic decision making)</a:t>
            </a:r>
          </a:p>
          <a:p>
            <a:r>
              <a:rPr lang="en-GB" altLang="en-US" sz="2600" dirty="0"/>
              <a:t>Mnemonic</a:t>
            </a:r>
          </a:p>
          <a:p>
            <a:pPr lvl="1"/>
            <a:r>
              <a:rPr lang="en-GB" altLang="en-US" sz="2200" dirty="0"/>
              <a:t>“PT Barnum Loves Kids”</a:t>
            </a:r>
          </a:p>
        </p:txBody>
      </p:sp>
      <p:sp>
        <p:nvSpPr>
          <p:cNvPr id="10" name="Slide Number Placeholder 9"/>
          <p:cNvSpPr>
            <a:spLocks noGrp="1"/>
          </p:cNvSpPr>
          <p:nvPr>
            <p:ph type="sldNum" sz="quarter" idx="4"/>
          </p:nvPr>
        </p:nvSpPr>
        <p:spPr/>
        <p:txBody>
          <a:bodyPr/>
          <a:lstStyle/>
          <a:p>
            <a:fld id="{F3BF8891-5E06-46C2-89A4-6DB85D39BA35}"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Systematic Approach</a:t>
            </a:r>
            <a:br>
              <a:rPr lang="en-US" altLang="en-US" dirty="0"/>
            </a:br>
            <a:r>
              <a:rPr lang="en-US" altLang="en-US" sz="3200" dirty="0"/>
              <a:t>Brainstorming to Expand Differential</a:t>
            </a:r>
          </a:p>
        </p:txBody>
      </p:sp>
      <p:sp>
        <p:nvSpPr>
          <p:cNvPr id="22531" name="Content Placeholder 9"/>
          <p:cNvSpPr>
            <a:spLocks noGrp="1"/>
          </p:cNvSpPr>
          <p:nvPr>
            <p:ph sz="quarter" idx="14"/>
          </p:nvPr>
        </p:nvSpPr>
        <p:spPr/>
        <p:txBody>
          <a:bodyPr/>
          <a:lstStyle/>
          <a:p>
            <a:r>
              <a:rPr lang="en-US" altLang="en-US" sz="2600" dirty="0"/>
              <a:t>VINDICATE (processes)</a:t>
            </a:r>
          </a:p>
          <a:p>
            <a:pPr lvl="1"/>
            <a:r>
              <a:rPr lang="en-GB" altLang="en-US" sz="2200" b="1" dirty="0"/>
              <a:t>V</a:t>
            </a:r>
            <a:r>
              <a:rPr lang="en-GB" altLang="en-US" sz="2200" dirty="0"/>
              <a:t>ascular</a:t>
            </a:r>
          </a:p>
          <a:p>
            <a:pPr lvl="1"/>
            <a:r>
              <a:rPr lang="en-GB" altLang="en-US" sz="2200" b="1" dirty="0"/>
              <a:t>I</a:t>
            </a:r>
            <a:r>
              <a:rPr lang="en-GB" altLang="en-US" sz="2200" dirty="0"/>
              <a:t>nfectious</a:t>
            </a:r>
          </a:p>
          <a:p>
            <a:pPr lvl="1"/>
            <a:r>
              <a:rPr lang="en-GB" altLang="en-US" sz="2200" b="1" dirty="0"/>
              <a:t>N</a:t>
            </a:r>
            <a:r>
              <a:rPr lang="en-GB" altLang="en-US" sz="2200" dirty="0"/>
              <a:t>eoplastic</a:t>
            </a:r>
          </a:p>
          <a:p>
            <a:pPr lvl="1"/>
            <a:r>
              <a:rPr lang="en-GB" altLang="en-US" sz="2200" b="1" dirty="0"/>
              <a:t>D</a:t>
            </a:r>
            <a:r>
              <a:rPr lang="en-GB" altLang="en-US" sz="2200" dirty="0"/>
              <a:t>rugs</a:t>
            </a:r>
          </a:p>
          <a:p>
            <a:pPr lvl="1"/>
            <a:r>
              <a:rPr lang="en-GB" altLang="en-US" sz="2200" b="1" dirty="0"/>
              <a:t>I</a:t>
            </a:r>
            <a:r>
              <a:rPr lang="en-GB" altLang="en-US" sz="2200" dirty="0"/>
              <a:t>nflammatory/idiopathic </a:t>
            </a:r>
          </a:p>
          <a:p>
            <a:pPr lvl="1"/>
            <a:r>
              <a:rPr lang="en-GB" altLang="en-US" sz="2200" b="1" dirty="0"/>
              <a:t>C</a:t>
            </a:r>
            <a:r>
              <a:rPr lang="en-GB" altLang="en-US" sz="2200" dirty="0"/>
              <a:t>ongenital</a:t>
            </a:r>
          </a:p>
          <a:p>
            <a:pPr lvl="1"/>
            <a:r>
              <a:rPr lang="en-GB" altLang="en-US" sz="2200" b="1" dirty="0"/>
              <a:t>A</a:t>
            </a:r>
            <a:r>
              <a:rPr lang="en-GB" altLang="en-US" sz="2200" dirty="0"/>
              <a:t>utoimmune</a:t>
            </a:r>
          </a:p>
          <a:p>
            <a:pPr lvl="1"/>
            <a:r>
              <a:rPr lang="en-GB" altLang="en-US" sz="2200" b="1" dirty="0"/>
              <a:t>T</a:t>
            </a:r>
            <a:r>
              <a:rPr lang="en-GB" altLang="en-US" sz="2200" dirty="0"/>
              <a:t>rauma</a:t>
            </a:r>
          </a:p>
          <a:p>
            <a:pPr lvl="1"/>
            <a:r>
              <a:rPr lang="en-GB" altLang="en-US" sz="2200" b="1" dirty="0"/>
              <a:t>E</a:t>
            </a:r>
            <a:r>
              <a:rPr lang="en-GB" altLang="en-US" sz="2200" dirty="0"/>
              <a:t>ndocrine/metabolic</a:t>
            </a:r>
            <a:endParaRPr lang="en-US" altLang="en-US" sz="2200" dirty="0"/>
          </a:p>
          <a:p>
            <a:endParaRPr lang="en-US" altLang="en-US" sz="2200" dirty="0"/>
          </a:p>
        </p:txBody>
      </p:sp>
      <p:sp>
        <p:nvSpPr>
          <p:cNvPr id="22532" name="Content Placeholder 10"/>
          <p:cNvSpPr>
            <a:spLocks noGrp="1"/>
          </p:cNvSpPr>
          <p:nvPr>
            <p:ph sz="quarter" idx="18"/>
          </p:nvPr>
        </p:nvSpPr>
        <p:spPr/>
        <p:txBody>
          <a:bodyPr/>
          <a:lstStyle/>
          <a:p>
            <a:r>
              <a:rPr lang="en-US" altLang="en-US" sz="2600" dirty="0"/>
              <a:t>Organ (systems)</a:t>
            </a:r>
          </a:p>
          <a:p>
            <a:pPr lvl="1"/>
            <a:r>
              <a:rPr lang="en-US" altLang="en-US" sz="2200" dirty="0"/>
              <a:t>Neuro</a:t>
            </a:r>
          </a:p>
          <a:p>
            <a:pPr lvl="1"/>
            <a:r>
              <a:rPr lang="en-US" altLang="en-US" sz="2200" dirty="0"/>
              <a:t>CV</a:t>
            </a:r>
          </a:p>
          <a:p>
            <a:pPr lvl="1"/>
            <a:r>
              <a:rPr lang="en-US" altLang="en-US" sz="2200" dirty="0"/>
              <a:t>Pulmonary</a:t>
            </a:r>
          </a:p>
          <a:p>
            <a:pPr lvl="1"/>
            <a:r>
              <a:rPr lang="en-US" altLang="en-US" sz="2200" dirty="0"/>
              <a:t>Renal</a:t>
            </a:r>
          </a:p>
          <a:p>
            <a:pPr lvl="1"/>
            <a:r>
              <a:rPr lang="en-US" altLang="en-US" sz="2200" dirty="0" err="1"/>
              <a:t>Heme</a:t>
            </a:r>
            <a:endParaRPr lang="en-US" altLang="en-US" sz="2200" dirty="0"/>
          </a:p>
          <a:p>
            <a:pPr lvl="1"/>
            <a:r>
              <a:rPr lang="en-US" altLang="en-US" sz="2200" dirty="0"/>
              <a:t>GI</a:t>
            </a:r>
          </a:p>
          <a:p>
            <a:pPr lvl="1"/>
            <a:r>
              <a:rPr lang="en-US" altLang="en-US" sz="2200" dirty="0"/>
              <a:t>Bones</a:t>
            </a:r>
          </a:p>
          <a:p>
            <a:pPr lvl="1"/>
            <a:r>
              <a:rPr lang="en-US" altLang="en-US" sz="2200" dirty="0"/>
              <a:t>Joints</a:t>
            </a:r>
          </a:p>
          <a:p>
            <a:pPr lvl="1"/>
            <a:r>
              <a:rPr lang="en-US" altLang="en-US" sz="2200" dirty="0"/>
              <a:t>Skin</a:t>
            </a:r>
          </a:p>
        </p:txBody>
      </p:sp>
      <p:sp>
        <p:nvSpPr>
          <p:cNvPr id="10" name="Slide Number Placeholder 9"/>
          <p:cNvSpPr>
            <a:spLocks noGrp="1"/>
          </p:cNvSpPr>
          <p:nvPr>
            <p:ph type="sldNum" sz="quarter" idx="4"/>
          </p:nvPr>
        </p:nvSpPr>
        <p:spPr/>
        <p:txBody>
          <a:bodyPr/>
          <a:lstStyle/>
          <a:p>
            <a:fld id="{F3BF8891-5E06-46C2-89A4-6DB85D39BA3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a:t>Pathophysiologic Approach</a:t>
            </a:r>
            <a:br>
              <a:rPr lang="en-US" altLang="en-US" dirty="0"/>
            </a:br>
            <a:r>
              <a:rPr lang="en-US" altLang="en-US" dirty="0"/>
              <a:t> </a:t>
            </a:r>
            <a:r>
              <a:rPr lang="en-US" altLang="en-US" sz="3200" dirty="0"/>
              <a:t>All the Causes of Jaundice</a:t>
            </a:r>
          </a:p>
        </p:txBody>
      </p:sp>
      <p:sp>
        <p:nvSpPr>
          <p:cNvPr id="23555" name="Content Placeholder 5"/>
          <p:cNvSpPr>
            <a:spLocks noGrp="1"/>
          </p:cNvSpPr>
          <p:nvPr>
            <p:ph sz="quarter" idx="14"/>
          </p:nvPr>
        </p:nvSpPr>
        <p:spPr>
          <a:xfrm>
            <a:off x="457200" y="1600199"/>
            <a:ext cx="8229600" cy="5005137"/>
          </a:xfrm>
        </p:spPr>
        <p:txBody>
          <a:bodyPr/>
          <a:lstStyle/>
          <a:p>
            <a:r>
              <a:rPr lang="en-US" altLang="en-US" sz="2800" dirty="0"/>
              <a:t>Erythrocyte</a:t>
            </a:r>
          </a:p>
          <a:p>
            <a:pPr lvl="1"/>
            <a:r>
              <a:rPr lang="en-US" altLang="en-US" sz="2400" dirty="0"/>
              <a:t>Disorder of erythropoiesis</a:t>
            </a:r>
          </a:p>
          <a:p>
            <a:pPr lvl="1"/>
            <a:r>
              <a:rPr lang="en-US" altLang="en-US" sz="2400" dirty="0"/>
              <a:t>Disorder of hemolysis</a:t>
            </a:r>
          </a:p>
          <a:p>
            <a:r>
              <a:rPr lang="en-US" altLang="en-US" sz="2800" dirty="0"/>
              <a:t>Liver</a:t>
            </a:r>
          </a:p>
          <a:p>
            <a:pPr lvl="1"/>
            <a:r>
              <a:rPr lang="en-US" altLang="en-US" sz="2400" dirty="0"/>
              <a:t>Disorder of uptake</a:t>
            </a:r>
          </a:p>
          <a:p>
            <a:pPr lvl="1"/>
            <a:r>
              <a:rPr lang="en-US" altLang="en-US" sz="2400" dirty="0"/>
              <a:t>Disorder of conjugation</a:t>
            </a:r>
          </a:p>
          <a:p>
            <a:pPr lvl="1"/>
            <a:r>
              <a:rPr lang="en-US" altLang="en-US" sz="2400" dirty="0"/>
              <a:t>Disorder of secretion</a:t>
            </a:r>
          </a:p>
          <a:p>
            <a:r>
              <a:rPr lang="en-US" altLang="en-US" sz="2800" dirty="0"/>
              <a:t>Biliary obstruction</a:t>
            </a:r>
          </a:p>
          <a:p>
            <a:pPr lvl="1"/>
            <a:r>
              <a:rPr lang="en-US" altLang="en-US" sz="2400" dirty="0"/>
              <a:t>Intrahepatic obstruction</a:t>
            </a:r>
          </a:p>
          <a:p>
            <a:pPr lvl="1"/>
            <a:r>
              <a:rPr lang="en-US" altLang="en-US" sz="2400" dirty="0"/>
              <a:t>Bile duct obstruction</a:t>
            </a:r>
          </a:p>
          <a:p>
            <a:pPr lvl="1"/>
            <a:r>
              <a:rPr lang="en-US" altLang="en-US" sz="2400" dirty="0"/>
              <a:t>Pancreas obstruction (cancer)</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Patterns of Data in Diagnosis</a:t>
            </a:r>
            <a:br>
              <a:rPr lang="en-US" altLang="en-US" dirty="0"/>
            </a:br>
            <a:r>
              <a:rPr lang="en-US" altLang="en-US" sz="3200" dirty="0"/>
              <a:t>Especially Neurologic Diagnosis</a:t>
            </a:r>
          </a:p>
        </p:txBody>
      </p:sp>
      <p:sp>
        <p:nvSpPr>
          <p:cNvPr id="24579" name="Content Placeholder 5"/>
          <p:cNvSpPr>
            <a:spLocks noGrp="1"/>
          </p:cNvSpPr>
          <p:nvPr>
            <p:ph sz="quarter" idx="14"/>
          </p:nvPr>
        </p:nvSpPr>
        <p:spPr>
          <a:xfrm>
            <a:off x="457200" y="1600200"/>
            <a:ext cx="8229600" cy="4663440"/>
          </a:xfrm>
        </p:spPr>
        <p:txBody>
          <a:bodyPr/>
          <a:lstStyle/>
          <a:p>
            <a:r>
              <a:rPr lang="en-US" altLang="en-US" sz="2800" dirty="0"/>
              <a:t>Topographic pattern</a:t>
            </a:r>
          </a:p>
          <a:p>
            <a:pPr lvl="1"/>
            <a:r>
              <a:rPr lang="en-US" altLang="en-US" sz="2400" dirty="0"/>
              <a:t>Locate lesion in nervous system</a:t>
            </a:r>
          </a:p>
          <a:p>
            <a:pPr lvl="1"/>
            <a:r>
              <a:rPr lang="en-US" altLang="en-US" sz="2400" dirty="0"/>
              <a:t>Peripheral nerves, plexus, spine, brain</a:t>
            </a:r>
          </a:p>
          <a:p>
            <a:r>
              <a:rPr lang="en-US" altLang="en-US" sz="2800" dirty="0"/>
              <a:t>Temporal pattern</a:t>
            </a:r>
          </a:p>
          <a:p>
            <a:pPr lvl="1"/>
            <a:r>
              <a:rPr lang="en-US" altLang="en-US" sz="2400" dirty="0"/>
              <a:t>Pace of appearance and resolution of symptoms</a:t>
            </a:r>
          </a:p>
          <a:p>
            <a:pPr lvl="1"/>
            <a:r>
              <a:rPr lang="en-US" altLang="en-US" sz="2400" dirty="0"/>
              <a:t>Pathophysiologic process</a:t>
            </a:r>
          </a:p>
          <a:p>
            <a:r>
              <a:rPr lang="en-US" altLang="en-US" sz="2800" dirty="0"/>
              <a:t>Clinical context—the company it keeps</a:t>
            </a:r>
          </a:p>
          <a:p>
            <a:pPr lvl="1"/>
            <a:r>
              <a:rPr lang="en-US" altLang="en-US" sz="2400" dirty="0"/>
              <a:t>Other symptoms (e.g., fever)</a:t>
            </a:r>
          </a:p>
          <a:p>
            <a:pPr lvl="1"/>
            <a:r>
              <a:rPr lang="en-US" altLang="en-US" sz="2400" dirty="0"/>
              <a:t>Comorbidities (e.g., </a:t>
            </a:r>
            <a:r>
              <a:rPr lang="en-US" altLang="en-US" sz="2400" dirty="0" err="1"/>
              <a:t>valvular</a:t>
            </a:r>
            <a:r>
              <a:rPr lang="en-US" altLang="en-US" sz="2400" dirty="0"/>
              <a:t> heart disease)</a:t>
            </a:r>
          </a:p>
          <a:p>
            <a:pPr lvl="1"/>
            <a:r>
              <a:rPr lang="en-US" altLang="en-US" sz="2400" dirty="0"/>
              <a:t>Past history (e.g., smoking)</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Heuristics: Rules of Thumb</a:t>
            </a:r>
          </a:p>
        </p:txBody>
      </p:sp>
      <p:sp>
        <p:nvSpPr>
          <p:cNvPr id="25603" name="Rectangle 6"/>
          <p:cNvSpPr>
            <a:spLocks noGrp="1" noChangeArrowheads="1"/>
          </p:cNvSpPr>
          <p:nvPr>
            <p:ph sz="quarter" idx="14"/>
          </p:nvPr>
        </p:nvSpPr>
        <p:spPr/>
        <p:txBody>
          <a:bodyPr/>
          <a:lstStyle/>
          <a:p>
            <a:r>
              <a:rPr lang="en-US" altLang="en-US" sz="2800" dirty="0"/>
              <a:t>Err on the side of life</a:t>
            </a:r>
          </a:p>
          <a:p>
            <a:r>
              <a:rPr lang="en-US" altLang="en-US" sz="2800" dirty="0"/>
              <a:t>When you hear hoof beats, look for horses, not zebras (unless you are at the zoo…)</a:t>
            </a:r>
          </a:p>
          <a:p>
            <a:r>
              <a:rPr lang="en-US" altLang="en-US" sz="2800" dirty="0"/>
              <a:t>You are more likely to see an uncommon case of a common disease than an uncommon disease</a:t>
            </a:r>
          </a:p>
          <a:p>
            <a:pPr lvl="1"/>
            <a:endParaRPr lang="en-US" altLang="en-US" dirty="0"/>
          </a:p>
        </p:txBody>
      </p:sp>
      <p:sp>
        <p:nvSpPr>
          <p:cNvPr id="25605" name="Content Placeholder 7"/>
          <p:cNvSpPr>
            <a:spLocks noGrp="1"/>
          </p:cNvSpPr>
          <p:nvPr>
            <p:ph sz="quarter" idx="18"/>
          </p:nvPr>
        </p:nvSpPr>
        <p:spPr/>
        <p:txBody>
          <a:bodyPr/>
          <a:lstStyle/>
          <a:p>
            <a:r>
              <a:rPr lang="en-US" altLang="en-US" sz="2800" dirty="0"/>
              <a:t>Weaknesses</a:t>
            </a:r>
          </a:p>
          <a:p>
            <a:pPr lvl="1"/>
            <a:r>
              <a:rPr lang="en-US" altLang="en-US" sz="2400" dirty="0"/>
              <a:t>Cognitive errors</a:t>
            </a:r>
          </a:p>
          <a:p>
            <a:pPr lvl="1"/>
            <a:r>
              <a:rPr lang="en-US" altLang="en-US" sz="2400" dirty="0"/>
              <a:t>Heuristics and biases</a:t>
            </a:r>
          </a:p>
          <a:p>
            <a:r>
              <a:rPr lang="en-US" altLang="en-US" sz="2800" dirty="0"/>
              <a:t>Strength:</a:t>
            </a:r>
          </a:p>
          <a:p>
            <a:pPr lvl="1"/>
            <a:r>
              <a:rPr lang="ja-JP" altLang="en-US" sz="2400" dirty="0"/>
              <a:t>“</a:t>
            </a:r>
            <a:r>
              <a:rPr lang="en-US" altLang="ja-JP" sz="2400" dirty="0"/>
              <a:t>Fast and frugal heuristics</a:t>
            </a:r>
            <a:r>
              <a:rPr lang="ja-JP" altLang="en-US" sz="2400" dirty="0"/>
              <a:t>”</a:t>
            </a:r>
            <a:endParaRPr lang="en-US" altLang="ja-JP" sz="2400"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61</TotalTime>
  <Words>3522</Words>
  <Application>Microsoft Office PowerPoint</Application>
  <PresentationFormat>On-screen Show (4:3)</PresentationFormat>
  <Paragraphs>231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ONC-Template-FINAL DRAFT</vt:lpstr>
      <vt:lpstr>PowerPoint Presentation</vt:lpstr>
      <vt:lpstr>The Culture of Health Care</vt:lpstr>
      <vt:lpstr>Health Care Process and  Decision Making Learning Objectives</vt:lpstr>
      <vt:lpstr>Diagnostic Thinking</vt:lpstr>
      <vt:lpstr>Techniques for Diagnosis</vt:lpstr>
      <vt:lpstr>Systematic Approach Brainstorming to Expand Differential</vt:lpstr>
      <vt:lpstr>Pathophysiologic Approach  All the Causes of Jaundice</vt:lpstr>
      <vt:lpstr>Patterns of Data in Diagnosis Especially Neurologic Diagnosis</vt:lpstr>
      <vt:lpstr>Heuristics: Rules of Thumb</vt:lpstr>
      <vt:lpstr>Mathematical Approaches</vt:lpstr>
      <vt:lpstr>Health Care Processes and Decision Making Information System Tools</vt:lpstr>
      <vt:lpstr>Health Care Processes and Decision Making Summary – Lecture c</vt:lpstr>
      <vt:lpstr>Health Care Processes and  Decision Making References – Lecture c</vt:lpstr>
      <vt:lpstr>The Culture of Health Care Health Care Processes and Decision Making Lecture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c, Component 2, Unit 4</dc:title>
  <dc:subject>The Culture of Health Care, Health Care Processes and Decision Making, Lecture c</dc:subject>
  <dc:creator>U.S. Department of Health and Human Services, Office of the National Coordinator for Health Information Technology</dc:creator>
  <cp:keywords>paradigm, central theorem of health informatics, health informatics, clinician, stories, clinical data, surgical collaboration, clinical process, structured data, problem list, diagnostic thinking, diagnosis, systematic approach, pathophysiologic approach, data patterns heuristics, Bayes, decision analysis, management plan, SOAP, insurance companies, William Osler, health IT, health IT curriculum, health IT training</cp:keywords>
  <cp:lastModifiedBy>The Department of Health and Human Services</cp:lastModifiedBy>
  <cp:revision>14</cp:revision>
  <dcterms:created xsi:type="dcterms:W3CDTF">2016-04-15T17:11:47Z</dcterms:created>
  <dcterms:modified xsi:type="dcterms:W3CDTF">2017-05-22T16:49:50Z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