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notesSlides/notesSlide6.xml" ContentType="application/vnd.openxmlformats-officedocument.presentationml.notesSlide+xml"/>
  <Override PartName="/ppt/tags/tag9.xml" ContentType="application/vnd.openxmlformats-officedocument.presentationml.tags+xml"/>
  <Override PartName="/ppt/notesSlides/notesSlide7.xml" ContentType="application/vnd.openxmlformats-officedocument.presentationml.notesSlide+xml"/>
  <Override PartName="/ppt/tags/tag10.xml" ContentType="application/vnd.openxmlformats-officedocument.presentationml.tags+xml"/>
  <Override PartName="/ppt/notesSlides/notesSlide8.xml" ContentType="application/vnd.openxmlformats-officedocument.presentationml.notesSlide+xml"/>
  <Override PartName="/ppt/tags/tag11.xml" ContentType="application/vnd.openxmlformats-officedocument.presentationml.tags+xml"/>
  <Override PartName="/ppt/notesSlides/notesSlide9.xml" ContentType="application/vnd.openxmlformats-officedocument.presentationml.notesSlide+xml"/>
  <Override PartName="/ppt/tags/tag12.xml" ContentType="application/vnd.openxmlformats-officedocument.presentationml.tags+xml"/>
  <Override PartName="/ppt/notesSlides/notesSlide10.xml" ContentType="application/vnd.openxmlformats-officedocument.presentationml.notesSlide+xml"/>
  <Override PartName="/ppt/tags/tag13.xml" ContentType="application/vnd.openxmlformats-officedocument.presentationml.tags+xml"/>
  <Override PartName="/ppt/notesSlides/notesSlide11.xml" ContentType="application/vnd.openxmlformats-officedocument.presentationml.notesSlide+xml"/>
  <Override PartName="/ppt/tags/tag14.xml" ContentType="application/vnd.openxmlformats-officedocument.presentationml.tags+xml"/>
  <Override PartName="/ppt/notesSlides/notesSlide12.xml" ContentType="application/vnd.openxmlformats-officedocument.presentationml.notesSlide+xml"/>
  <Override PartName="/ppt/tags/tag15.xml" ContentType="application/vnd.openxmlformats-officedocument.presentationml.tags+xml"/>
  <Override PartName="/ppt/notesSlides/notesSlide13.xml" ContentType="application/vnd.openxmlformats-officedocument.presentationml.notesSlide+xml"/>
  <Override PartName="/ppt/tags/tag16.xml" ContentType="application/vnd.openxmlformats-officedocument.presentationml.tags+xml"/>
  <Override PartName="/ppt/notesSlides/notesSlide14.xml" ContentType="application/vnd.openxmlformats-officedocument.presentationml.notesSlide+xml"/>
  <Override PartName="/ppt/tags/tag17.xml" ContentType="application/vnd.openxmlformats-officedocument.presentationml.tags+xml"/>
  <Override PartName="/ppt/notesSlides/notesSlide15.xml" ContentType="application/vnd.openxmlformats-officedocument.presentationml.notesSlide+xml"/>
  <Override PartName="/ppt/tags/tag18.xml" ContentType="application/vnd.openxmlformats-officedocument.presentationml.tags+xml"/>
  <Override PartName="/ppt/notesSlides/notesSlide16.xml" ContentType="application/vnd.openxmlformats-officedocument.presentationml.notesSlide+xml"/>
  <Override PartName="/ppt/tags/tag19.xml" ContentType="application/vnd.openxmlformats-officedocument.presentationml.tags+xml"/>
  <Override PartName="/ppt/notesSlides/notesSlide17.xml" ContentType="application/vnd.openxmlformats-officedocument.presentationml.notesSlide+xml"/>
  <Override PartName="/ppt/tags/tag20.xml" ContentType="application/vnd.openxmlformats-officedocument.presentationml.tags+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1"/>
  </p:notesMasterIdLst>
  <p:handoutMasterIdLst>
    <p:handoutMasterId r:id="rId22"/>
  </p:handoutMasterIdLst>
  <p:sldIdLst>
    <p:sldId id="275"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custDataLst>
    <p:tags r:id="rId23"/>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guide id="3" orient="horz" pos="3888">
          <p15:clr>
            <a:srgbClr val="A4A3A4"/>
          </p15:clr>
        </p15:guide>
        <p15:guide id="4" orient="horz" pos="1008">
          <p15:clr>
            <a:srgbClr val="A4A3A4"/>
          </p15:clr>
        </p15:guide>
        <p15:guide id="5" pos="2875">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58" autoAdjust="0"/>
    <p:restoredTop sz="54282" autoAdjust="0"/>
  </p:normalViewPr>
  <p:slideViewPr>
    <p:cSldViewPr snapToGrid="0">
      <p:cViewPr varScale="1">
        <p:scale>
          <a:sx n="27" d="100"/>
          <a:sy n="27" d="100"/>
        </p:scale>
        <p:origin x="-1728" y="-86"/>
      </p:cViewPr>
      <p:guideLst>
        <p:guide orient="horz" pos="2160"/>
        <p:guide orient="horz" pos="3888"/>
        <p:guide orient="horz" pos="1008"/>
        <p:guide pos="2880"/>
        <p:guide pos="2875"/>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5" d="100"/>
          <a:sy n="65" d="100"/>
        </p:scale>
        <p:origin x="3082"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sz="quarter"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ABCA4999-9D00-47A8-9172-7A0E836D01C0}" type="datetimeFigureOut">
              <a:rPr lang="en-US"/>
              <a:pPr>
                <a:defRPr/>
              </a:pPr>
              <a:t>5/22/2017</a:t>
            </a:fld>
            <a:endParaRPr lang="en-US" dirty="0"/>
          </a:p>
        </p:txBody>
      </p:sp>
      <p:sp>
        <p:nvSpPr>
          <p:cNvPr id="4" name="Footer Placeholder 3"/>
          <p:cNvSpPr>
            <a:spLocks noGrp="1"/>
          </p:cNvSpPr>
          <p:nvPr>
            <p:ph type="ftr" sz="quarter" idx="2"/>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3"/>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E856E8BC-1459-4626-A984-3A50D548E39A}" type="slidenum">
              <a:rPr lang="en-US" altLang="en-US"/>
              <a:pPr/>
              <a:t>‹#›</a:t>
            </a:fld>
            <a:endParaRPr lang="en-US" altLang="en-US"/>
          </a:p>
        </p:txBody>
      </p:sp>
    </p:spTree>
    <p:extLst>
      <p:ext uri="{BB962C8B-B14F-4D97-AF65-F5344CB8AC3E}">
        <p14:creationId xmlns:p14="http://schemas.microsoft.com/office/powerpoint/2010/main" val="173078698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FBFBF557-BCE6-4061-898E-5E42FC7DBA3C}" type="datetimeFigureOut">
              <a:rPr lang="en-US"/>
              <a:pPr>
                <a:defRPr/>
              </a:pPr>
              <a:t>5/22/2017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7" name="Slide Number Placeholder 6"/>
          <p:cNvSpPr>
            <a:spLocks noGrp="1"/>
          </p:cNvSpPr>
          <p:nvPr>
            <p:ph type="sldNum" sz="quarter" idx="5"/>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BC67021A-487C-4D8E-B66A-9A323BD1E9A7}" type="slidenum">
              <a:rPr lang="en-US" altLang="en-US"/>
              <a:pPr/>
              <a:t>‹#›</a:t>
            </a:fld>
            <a:endParaRPr lang="en-US" altLang="en-US"/>
          </a:p>
        </p:txBody>
      </p:sp>
    </p:spTree>
    <p:extLst>
      <p:ext uri="{BB962C8B-B14F-4D97-AF65-F5344CB8AC3E}">
        <p14:creationId xmlns:p14="http://schemas.microsoft.com/office/powerpoint/2010/main" val="19541059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000" kern="1200" dirty="0" smtClean="0">
                <a:solidFill>
                  <a:schemeClr val="tx1"/>
                </a:solidFill>
                <a:effectLst/>
                <a:latin typeface="Arial" pitchFamily="34" charset="0"/>
                <a:ea typeface="+mn-ea"/>
                <a:cs typeface="Arial" pitchFamily="34" charset="0"/>
              </a:rPr>
              <a:t>No audio. Recording preparation.</a:t>
            </a:r>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a:t>
            </a:fld>
            <a:endParaRPr lang="en-US" altLang="en-US"/>
          </a:p>
        </p:txBody>
      </p:sp>
    </p:spTree>
    <p:extLst>
      <p:ext uri="{BB962C8B-B14F-4D97-AF65-F5344CB8AC3E}">
        <p14:creationId xmlns:p14="http://schemas.microsoft.com/office/powerpoint/2010/main" val="772897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Knowing this structure, we can return to the story presented earlier, of the man who came to the office with swollen ankles. In this slide, the key elements of the story are highlighted, indicating the symptoms reported by the patient, which are colored red, and the observations of the clinician, colored blue. Having selected these key elements, the next task in the clinical process is to reorganize the information into a conventional format. </a:t>
            </a:r>
          </a:p>
          <a:p>
            <a:endParaRPr lang="en-US" altLang="en-US" smtClean="0"/>
          </a:p>
        </p:txBody>
      </p:sp>
      <p:sp>
        <p:nvSpPr>
          <p:cNvPr id="5325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pPr>
            <a:endParaRPr lang="en-US" altLang="en-US" smtClean="0"/>
          </a:p>
        </p:txBody>
      </p:sp>
      <p:sp>
        <p:nvSpPr>
          <p:cNvPr id="5325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02EA1F8D-74DE-4B9E-BC46-1A2669A7A526}" type="slidenum">
              <a:rPr lang="en-US" altLang="en-US"/>
              <a:pPr>
                <a:spcBef>
                  <a:spcPct val="0"/>
                </a:spcBef>
              </a:pPr>
              <a:t>10</a:t>
            </a:fld>
            <a:endParaRPr lang="en-US" altLang="en-US"/>
          </a:p>
        </p:txBody>
      </p:sp>
    </p:spTree>
    <p:extLst>
      <p:ext uri="{BB962C8B-B14F-4D97-AF65-F5344CB8AC3E}">
        <p14:creationId xmlns:p14="http://schemas.microsoft.com/office/powerpoint/2010/main" val="39189938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This slide gives structure to the data by placing selected items in the conventional order of the history and physical. This is the first step in processing the information to make sense of it. The next step in analyzing the findings is to look for patterns and meaning in this data. Clinical information systems and EHRs ideally should facilitate the data collection process, resulting in the display of patient data in a structured format.</a:t>
            </a:r>
          </a:p>
          <a:p>
            <a:endParaRPr lang="en-US" altLang="en-US" smtClean="0"/>
          </a:p>
        </p:txBody>
      </p:sp>
      <p:sp>
        <p:nvSpPr>
          <p:cNvPr id="5427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pPr>
            <a:endParaRPr lang="en-US" altLang="en-US" smtClean="0"/>
          </a:p>
        </p:txBody>
      </p:sp>
      <p:sp>
        <p:nvSpPr>
          <p:cNvPr id="5427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9ADEEAFE-63C6-4FC7-ACDF-40FCF5DFAFED}" type="slidenum">
              <a:rPr lang="en-US" altLang="en-US"/>
              <a:pPr>
                <a:spcBef>
                  <a:spcPct val="0"/>
                </a:spcBef>
              </a:pPr>
              <a:t>11</a:t>
            </a:fld>
            <a:endParaRPr lang="en-US" altLang="en-US"/>
          </a:p>
        </p:txBody>
      </p:sp>
    </p:spTree>
    <p:extLst>
      <p:ext uri="{BB962C8B-B14F-4D97-AF65-F5344CB8AC3E}">
        <p14:creationId xmlns:p14="http://schemas.microsoft.com/office/powerpoint/2010/main" val="4050296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The first step in analyzing the clinical data is to give it some structure—to rearrange the information to fit the standard format of the history and physical. The next step is to try to find patterns and meaning in the data, connecting the patient’s symptoms and signs to what the clinician knows about the pathophysiology [</a:t>
            </a:r>
            <a:r>
              <a:rPr lang="en-US" altLang="en-US" b="1" smtClean="0"/>
              <a:t>path</a:t>
            </a:r>
            <a:r>
              <a:rPr lang="en-US" altLang="en-US" smtClean="0"/>
              <a:t>-oh-fiz-ee-</a:t>
            </a:r>
            <a:r>
              <a:rPr lang="en-US" altLang="en-US" b="1" smtClean="0"/>
              <a:t>ol</a:t>
            </a:r>
            <a:r>
              <a:rPr lang="en-US" altLang="en-US" smtClean="0"/>
              <a:t>-uh-jee] and manifestations of disease. </a:t>
            </a:r>
          </a:p>
          <a:p>
            <a:endParaRPr lang="en-US" altLang="en-US" smtClean="0"/>
          </a:p>
        </p:txBody>
      </p:sp>
      <p:sp>
        <p:nvSpPr>
          <p:cNvPr id="5530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pPr>
            <a:endParaRPr lang="en-US" altLang="en-US" smtClean="0"/>
          </a:p>
        </p:txBody>
      </p:sp>
      <p:sp>
        <p:nvSpPr>
          <p:cNvPr id="5530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92AEDDE7-D1EF-47C8-9670-8EAEC47B3B2F}" type="slidenum">
              <a:rPr lang="en-US" altLang="en-US"/>
              <a:pPr>
                <a:spcBef>
                  <a:spcPct val="0"/>
                </a:spcBef>
              </a:pPr>
              <a:t>12</a:t>
            </a:fld>
            <a:endParaRPr lang="en-US" altLang="en-US"/>
          </a:p>
        </p:txBody>
      </p:sp>
    </p:spTree>
    <p:extLst>
      <p:ext uri="{BB962C8B-B14F-4D97-AF65-F5344CB8AC3E}">
        <p14:creationId xmlns:p14="http://schemas.microsoft.com/office/powerpoint/2010/main" val="1640151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One way to understand how clinicians organize and reduce clinical information to make sense of it is to use a hierarchy of clinical data. One such hierarchy was described by Evans and Gadd [gad]. Moving from the bottom of this table to the top, information is aggregated into progressively higher-level groupings. Starting at the bottom is what has been called the “</a:t>
            </a:r>
            <a:r>
              <a:rPr lang="en-US" altLang="en-US" dirty="0" err="1" smtClean="0"/>
              <a:t>empirium</a:t>
            </a:r>
            <a:r>
              <a:rPr lang="en-US" altLang="en-US" dirty="0" smtClean="0"/>
              <a:t>” [</a:t>
            </a:r>
            <a:r>
              <a:rPr lang="en-US" altLang="en-US" dirty="0" err="1" smtClean="0"/>
              <a:t>em</a:t>
            </a:r>
            <a:r>
              <a:rPr lang="en-US" altLang="en-US" dirty="0" smtClean="0"/>
              <a:t>-</a:t>
            </a:r>
            <a:r>
              <a:rPr lang="en-US" altLang="en-US" b="1" dirty="0" smtClean="0"/>
              <a:t>peer</a:t>
            </a:r>
            <a:r>
              <a:rPr lang="en-US" altLang="en-US" dirty="0" smtClean="0"/>
              <a:t>-</a:t>
            </a:r>
            <a:r>
              <a:rPr lang="en-US" altLang="en-US" dirty="0" err="1" smtClean="0"/>
              <a:t>ee</a:t>
            </a:r>
            <a:r>
              <a:rPr lang="en-US" altLang="en-US" dirty="0" smtClean="0"/>
              <a:t>-yum], which includes all of the available information at the time the patient was assessed, including information about the patient, the staff, and the clinical setting. A lot of this information is often unimportant, but some of it may be relevant under the right circumstances. For example, the level of lighting in the room is not usually mentioned, but when the clinician walks into an examination room and encounters a patient lying down on the exam table with the lights off, it may suggest certain medical conditions that cause a person to avoid light, such as migraine or meningitis. So most of the information in the </a:t>
            </a:r>
            <a:r>
              <a:rPr lang="en-US" altLang="en-US" dirty="0" err="1" smtClean="0"/>
              <a:t>empirium</a:t>
            </a:r>
            <a:r>
              <a:rPr lang="en-US" altLang="en-US" dirty="0" smtClean="0"/>
              <a:t> may be ignored, but a subset of this information must be taken into account to understand the patient and the problem. This information is called </a:t>
            </a:r>
            <a:r>
              <a:rPr lang="en-US" altLang="en-US" i="1" dirty="0" smtClean="0"/>
              <a:t>observations</a:t>
            </a:r>
            <a:r>
              <a:rPr lang="en-US" altLang="en-US" dirty="0" smtClean="0"/>
              <a:t>. </a:t>
            </a:r>
          </a:p>
          <a:p>
            <a:endParaRPr lang="en-US" altLang="en-US" dirty="0" smtClean="0"/>
          </a:p>
          <a:p>
            <a:r>
              <a:rPr lang="en-US" altLang="en-US" dirty="0" smtClean="0"/>
              <a:t>Observations are everything that the clinician noticed and documented by recording a complete history and physical. These include the signs and symptoms that are part of the current problem as well as the many pieces of information collected in a standardized fashion from patients, such as blood pressure and pulse. Moving up a level in the hierarchy, a subset of these observations is selected by the clinician on the basis of their relevance to the patient’s care for the current active problems that the clinician or the patient has identified. These are referred to as </a:t>
            </a:r>
            <a:r>
              <a:rPr lang="en-US" altLang="en-US" i="1" dirty="0" smtClean="0"/>
              <a:t>findings</a:t>
            </a:r>
            <a:r>
              <a:rPr lang="en-US" altLang="en-US" dirty="0" smtClean="0"/>
              <a:t>. Whereas a comprehensive history and physical contains all the observations a clinician has made, the story told to a colleague is likely to contain only the findings. The relevant findings are highly dependent on context; what is relevant to the psychiatrist may be less important to the orthopedist; what is relevant in the primary care setting may be less important in the emergency department. It’s not entirely predictable which of the available observations will be considered to be findings, except by knowing and understanding the context. </a:t>
            </a:r>
          </a:p>
          <a:p>
            <a:endParaRPr lang="en-US" altLang="en-US" dirty="0" smtClean="0"/>
          </a:p>
          <a:p>
            <a:r>
              <a:rPr lang="en-US" altLang="en-US" dirty="0" smtClean="0"/>
              <a:t>The next analytic step is to consider facets, or groups of findings that are related by the underlying pathophysiology or disordered biologic process. For example, in a serious infection, the body is stimulated to warm itself above normal temperature. As body temperature increases, a person experiences uncontrollable shaking chills, called a </a:t>
            </a:r>
            <a:r>
              <a:rPr lang="en-US" altLang="en-US" i="1" dirty="0" smtClean="0"/>
              <a:t>rigor</a:t>
            </a:r>
            <a:r>
              <a:rPr lang="en-US" altLang="en-US" dirty="0" smtClean="0"/>
              <a:t>. Once these chills have raised the body temperature, the person experiences a feverish feeling and may notice that his or her skin is hot. Later, when the body resets its temperature set point, perhaps by the benefit of aspirin, the body attempts to cool itself, and the skin may become flushed and sweaty. Therefore, shaking chills, high fever, and sweats are connected by a common pathophysiologic [</a:t>
            </a:r>
            <a:r>
              <a:rPr lang="en-US" altLang="en-US" b="1" dirty="0" smtClean="0"/>
              <a:t>path</a:t>
            </a:r>
            <a:r>
              <a:rPr lang="en-US" altLang="en-US" dirty="0" smtClean="0"/>
              <a:t>-oh-</a:t>
            </a:r>
            <a:r>
              <a:rPr lang="en-US" altLang="en-US" dirty="0" err="1" smtClean="0"/>
              <a:t>fiz</a:t>
            </a:r>
            <a:r>
              <a:rPr lang="en-US" altLang="en-US" dirty="0" smtClean="0"/>
              <a:t>-</a:t>
            </a:r>
            <a:r>
              <a:rPr lang="en-US" altLang="en-US" dirty="0" err="1" smtClean="0"/>
              <a:t>ee</a:t>
            </a:r>
            <a:r>
              <a:rPr lang="en-US" altLang="en-US" dirty="0" smtClean="0"/>
              <a:t>-uh-</a:t>
            </a:r>
            <a:r>
              <a:rPr lang="en-US" altLang="en-US" b="1" dirty="0" smtClean="0"/>
              <a:t>la</a:t>
            </a:r>
            <a:r>
              <a:rPr lang="en-US" altLang="en-US" dirty="0" smtClean="0"/>
              <a:t>-</a:t>
            </a:r>
            <a:r>
              <a:rPr lang="en-US" altLang="en-US" dirty="0" err="1" smtClean="0"/>
              <a:t>jik</a:t>
            </a:r>
            <a:r>
              <a:rPr lang="en-US" altLang="en-US" dirty="0" smtClean="0"/>
              <a:t>] process that can be grouped into what Evans and Gadd call a </a:t>
            </a:r>
            <a:r>
              <a:rPr lang="en-US" altLang="en-US" i="1" dirty="0" smtClean="0"/>
              <a:t>facet</a:t>
            </a:r>
            <a:r>
              <a:rPr lang="en-US" altLang="en-US" dirty="0" smtClean="0"/>
              <a:t>. Not all findings can be grouped with other findings, but by grouping some of them, the clinician can reduce the total amount of information and make it more manageable while giving it some meaning.</a:t>
            </a:r>
          </a:p>
          <a:p>
            <a:endParaRPr lang="en-US" altLang="en-US" dirty="0" smtClean="0"/>
          </a:p>
          <a:p>
            <a:r>
              <a:rPr lang="en-US" altLang="en-US" dirty="0" smtClean="0"/>
              <a:t>A still higher level of organization is called a </a:t>
            </a:r>
            <a:r>
              <a:rPr lang="en-US" altLang="en-US" i="1" dirty="0" smtClean="0"/>
              <a:t>syndrome</a:t>
            </a:r>
            <a:r>
              <a:rPr lang="en-US" altLang="en-US" dirty="0" smtClean="0"/>
              <a:t>. This is often a grouping of findings and facets; for example, fever, chills, and sweats, taken together with the report of cough and sputum production, pain on one side of the chest that is worse with coughing or breathing, and abnormal findings on that side of the chest when listening with a stethoscope suggest the syndrome of pneumonia. A syndrome is a constellation of findings that tend to occur together, usually because of mechanistic or pathophysiologic connections. It’s important to understand the difference between a syndrome and a disease. The findings already described suggest the possibility of pneumonia, a syndrome. If the clinician can further determine which kind of pneumonia it is—for example, streptococcal [strep-</a:t>
            </a:r>
            <a:r>
              <a:rPr lang="en-US" altLang="en-US" dirty="0" err="1" smtClean="0"/>
              <a:t>tuh</a:t>
            </a:r>
            <a:r>
              <a:rPr lang="en-US" altLang="en-US" dirty="0" smtClean="0"/>
              <a:t>-</a:t>
            </a:r>
            <a:r>
              <a:rPr lang="en-US" altLang="en-US" b="1" dirty="0" err="1" smtClean="0"/>
              <a:t>kok</a:t>
            </a:r>
            <a:r>
              <a:rPr lang="en-US" altLang="en-US" dirty="0" smtClean="0"/>
              <a:t>-uh</a:t>
            </a:r>
            <a:r>
              <a:rPr lang="en-US" altLang="en-US" b="1" i="1" dirty="0" smtClean="0"/>
              <a:t> </a:t>
            </a:r>
            <a:r>
              <a:rPr lang="en-US" altLang="en-US" dirty="0" smtClean="0"/>
              <a:t>l] pneumonia caused by bacteria called </a:t>
            </a:r>
            <a:r>
              <a:rPr lang="en-US" altLang="en-US" i="1" dirty="0" smtClean="0"/>
              <a:t>Streptococcus</a:t>
            </a:r>
            <a:r>
              <a:rPr lang="en-US" altLang="en-US" dirty="0" smtClean="0"/>
              <a:t> [strep-</a:t>
            </a:r>
            <a:r>
              <a:rPr lang="en-US" altLang="en-US" dirty="0" err="1" smtClean="0"/>
              <a:t>tuh</a:t>
            </a:r>
            <a:r>
              <a:rPr lang="en-US" altLang="en-US" dirty="0" smtClean="0"/>
              <a:t>-</a:t>
            </a:r>
            <a:r>
              <a:rPr lang="en-US" altLang="en-US" b="1" dirty="0" err="1" smtClean="0"/>
              <a:t>kok</a:t>
            </a:r>
            <a:r>
              <a:rPr lang="en-US" altLang="en-US" dirty="0" err="1" smtClean="0"/>
              <a:t>-os</a:t>
            </a:r>
            <a:r>
              <a:rPr lang="en-US" altLang="en-US" dirty="0" smtClean="0"/>
              <a:t>], the disease will be known. The key here is that many diseases can produce the same syndrome. Many different germs can cause the pneumonia syndrome, which produces the same symptoms in the patient regardless of the germ that triggered the syndrome. Many kinds of heart damage can cause heart failure syndrome, which results in the same symptoms regardless of the causative disease. Therefore, </a:t>
            </a:r>
            <a:r>
              <a:rPr lang="en-US" altLang="en-US" i="1" dirty="0" smtClean="0"/>
              <a:t>disease</a:t>
            </a:r>
            <a:r>
              <a:rPr lang="en-US" altLang="en-US" dirty="0" smtClean="0"/>
              <a:t> is a more precise term than </a:t>
            </a:r>
            <a:r>
              <a:rPr lang="en-US" altLang="en-US" i="1" dirty="0" smtClean="0"/>
              <a:t>syndrome</a:t>
            </a:r>
            <a:r>
              <a:rPr lang="en-US" altLang="en-US" dirty="0" smtClean="0"/>
              <a:t> because disease implies that the clinician understands not only what findings are present but also what the cause is. </a:t>
            </a:r>
          </a:p>
          <a:p>
            <a:endParaRPr lang="en-US" altLang="en-US" dirty="0" smtClean="0"/>
          </a:p>
          <a:p>
            <a:r>
              <a:rPr lang="en-US" altLang="en-US" dirty="0" smtClean="0"/>
              <a:t>Finally, at the top of this hierarchy is what Evans and Gadd call a </a:t>
            </a:r>
            <a:r>
              <a:rPr lang="en-US" altLang="en-US" i="1" dirty="0" smtClean="0"/>
              <a:t>global complex</a:t>
            </a:r>
            <a:r>
              <a:rPr lang="en-US" altLang="en-US" dirty="0" smtClean="0"/>
              <a:t>, which is a combination of syndromes or diseases that tend to occur together in the same patient. A common example is portal hypertension from alcoholic cirrhosis [</a:t>
            </a:r>
            <a:r>
              <a:rPr lang="en-US" altLang="en-US" dirty="0" err="1" smtClean="0"/>
              <a:t>si</a:t>
            </a:r>
            <a:r>
              <a:rPr lang="en-US" altLang="en-US" dirty="0" smtClean="0"/>
              <a:t>-</a:t>
            </a:r>
            <a:r>
              <a:rPr lang="en-US" altLang="en-US" b="1" dirty="0" err="1" smtClean="0"/>
              <a:t>roh</a:t>
            </a:r>
            <a:r>
              <a:rPr lang="en-US" altLang="en-US" dirty="0" smtClean="0"/>
              <a:t>-sis], which is a global complex involving a whole host of syndromes that affect many different organ systems and cause many different symptoms, all connected to one underlying pathophysiologic process. Clinical discourse contains many examples of communications about patients at various levels of this hierarchy, indicating the varying degrees of understanding or certainty about what is wrong. </a:t>
            </a:r>
          </a:p>
          <a:p>
            <a:endParaRPr lang="en-US" altLang="en-US" dirty="0" smtClean="0"/>
          </a:p>
        </p:txBody>
      </p:sp>
      <p:sp>
        <p:nvSpPr>
          <p:cNvPr id="5632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pPr>
            <a:endParaRPr lang="en-US" altLang="en-US" smtClean="0"/>
          </a:p>
        </p:txBody>
      </p:sp>
      <p:sp>
        <p:nvSpPr>
          <p:cNvPr id="5632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901FAE15-5112-44B1-8D98-B9F0D70A9D34}" type="slidenum">
              <a:rPr lang="en-US" altLang="en-US"/>
              <a:pPr>
                <a:spcBef>
                  <a:spcPct val="0"/>
                </a:spcBef>
              </a:pPr>
              <a:t>13</a:t>
            </a:fld>
            <a:endParaRPr lang="en-US" altLang="en-US"/>
          </a:p>
        </p:txBody>
      </p:sp>
    </p:spTree>
    <p:extLst>
      <p:ext uri="{BB962C8B-B14F-4D97-AF65-F5344CB8AC3E}">
        <p14:creationId xmlns:p14="http://schemas.microsoft.com/office/powerpoint/2010/main" val="1227677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This slide depicts how this hierarchy might work for the man who had swelling in his ankles. Starting at the </a:t>
            </a:r>
            <a:r>
              <a:rPr lang="en-US" altLang="en-US" dirty="0" err="1" smtClean="0"/>
              <a:t>empirium</a:t>
            </a:r>
            <a:r>
              <a:rPr lang="en-US" altLang="en-US" dirty="0" smtClean="0"/>
              <a:t> are all the observations the clinician might have made, which are too numerous to mention here. In the second level from the bottom are the observations, including the man’s history of weight gain, the tight-fitting pants, his high blood pressure, and so forth. The clinician often uses a specialized shorthand to note observations, usually to save time. For example, HTN [H-T-N] is hypertension, VS [V-S] stands for vital signs, and EXT [E-X-T] refers to extremities.</a:t>
            </a:r>
          </a:p>
          <a:p>
            <a:endParaRPr lang="en-US" altLang="en-US" dirty="0" smtClean="0"/>
          </a:p>
          <a:p>
            <a:r>
              <a:rPr lang="en-US" altLang="en-US" dirty="0" smtClean="0"/>
              <a:t>Moving up another level, the findings include a subset of those observations that seem to be key to understanding his problem, specifically his weight gain, shortness of breath when he exerts himself (dyspnea [</a:t>
            </a:r>
            <a:r>
              <a:rPr lang="en-US" altLang="en-US" b="1" dirty="0" err="1" smtClean="0"/>
              <a:t>disp</a:t>
            </a:r>
            <a:r>
              <a:rPr lang="en-US" altLang="en-US" dirty="0" smtClean="0"/>
              <a:t>-nee-uh] on exertion, or D-O-E), and history of high blood pressure.</a:t>
            </a:r>
          </a:p>
          <a:p>
            <a:endParaRPr lang="en-US" altLang="en-US" dirty="0" smtClean="0"/>
          </a:p>
          <a:p>
            <a:r>
              <a:rPr lang="en-US" altLang="en-US" dirty="0" smtClean="0"/>
              <a:t>The category of facets allows a grouping of some of the findings. For example, his weight gain seems to go together with edema [</a:t>
            </a:r>
            <a:r>
              <a:rPr lang="en-US" altLang="en-US" dirty="0" err="1" smtClean="0"/>
              <a:t>ih</a:t>
            </a:r>
            <a:r>
              <a:rPr lang="en-US" altLang="en-US" dirty="0" smtClean="0"/>
              <a:t>-</a:t>
            </a:r>
            <a:r>
              <a:rPr lang="en-US" altLang="en-US" b="1" dirty="0" smtClean="0"/>
              <a:t>dee</a:t>
            </a:r>
            <a:r>
              <a:rPr lang="en-US" altLang="en-US" dirty="0" smtClean="0"/>
              <a:t>-</a:t>
            </a:r>
            <a:r>
              <a:rPr lang="en-US" altLang="en-US" dirty="0" err="1" smtClean="0"/>
              <a:t>muh</a:t>
            </a:r>
            <a:r>
              <a:rPr lang="en-US" altLang="en-US" dirty="0" smtClean="0"/>
              <a:t>], as shown with his fluid retention. The high blood pressure goes together with an abnormal heart sound, called an S4, which occurs in patients with hypertension. His pale skin might be connected with his rapid pulse, but it’s dangerous to decide that two things are connected when they might not be, so those findings are left separate for now.</a:t>
            </a:r>
          </a:p>
          <a:p>
            <a:endParaRPr lang="en-US" altLang="en-US" dirty="0" smtClean="0"/>
          </a:p>
          <a:p>
            <a:r>
              <a:rPr lang="en-US" altLang="en-US" dirty="0" smtClean="0"/>
              <a:t>Next, the clinician can try to group these findings and facets into syndromes. For example, pale skin suggests that the man might be anemic, so he may need a complete blood count to test for anemia. His history of high blood pressure, weight gain, shortness of breath on exertion, and swelling in his ankles all suggest that he may have the syndrome of heart failure.</a:t>
            </a:r>
          </a:p>
          <a:p>
            <a:endParaRPr lang="en-US" altLang="en-US" dirty="0" smtClean="0"/>
          </a:p>
          <a:p>
            <a:r>
              <a:rPr lang="en-US" altLang="en-US" dirty="0" smtClean="0"/>
              <a:t>The next level is to consider diseases. If the patient has heart failure, it could be due to high blood pressure, alcoholism, coronary artery disease, or perhaps the ingestion of some toxin. This leads to what clinicians call the </a:t>
            </a:r>
            <a:r>
              <a:rPr lang="en-US" altLang="en-US" i="1" dirty="0" smtClean="0"/>
              <a:t>differential diagnosis</a:t>
            </a:r>
            <a:r>
              <a:rPr lang="en-US" altLang="en-US" dirty="0" smtClean="0"/>
              <a:t>. At this stage, the clinician has begun to make sense of the symptoms and signs, reducing the data by organizing it into meaningful groupings. Now the clinician can begin treatment and diagnostic testing. </a:t>
            </a:r>
          </a:p>
          <a:p>
            <a:endParaRPr lang="en-US" altLang="en-US" dirty="0" smtClean="0"/>
          </a:p>
        </p:txBody>
      </p:sp>
      <p:sp>
        <p:nvSpPr>
          <p:cNvPr id="5734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pPr>
            <a:endParaRPr lang="en-US" altLang="en-US" smtClean="0"/>
          </a:p>
        </p:txBody>
      </p:sp>
      <p:sp>
        <p:nvSpPr>
          <p:cNvPr id="5734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242A12B3-4EEC-4AA8-9CD7-32F8B78ED416}" type="slidenum">
              <a:rPr lang="en-US" altLang="en-US"/>
              <a:pPr>
                <a:spcBef>
                  <a:spcPct val="0"/>
                </a:spcBef>
              </a:pPr>
              <a:t>14</a:t>
            </a:fld>
            <a:endParaRPr lang="en-US" altLang="en-US"/>
          </a:p>
        </p:txBody>
      </p:sp>
    </p:spTree>
    <p:extLst>
      <p:ext uri="{BB962C8B-B14F-4D97-AF65-F5344CB8AC3E}">
        <p14:creationId xmlns:p14="http://schemas.microsoft.com/office/powerpoint/2010/main" val="3890877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After the data is structured using the history and physical, then organized into meaningful groups, a </a:t>
            </a:r>
            <a:r>
              <a:rPr lang="en-US" altLang="en-US" i="1" smtClean="0"/>
              <a:t>problem list</a:t>
            </a:r>
            <a:r>
              <a:rPr lang="en-US" altLang="en-US" smtClean="0"/>
              <a:t>, shown here in the left column, can be created. A problem list is essentially the clinician’s to-do list for patient care. The problem is expressed as a disease when a specific disease is known. It is expressed as a syndrome when the exact cause of the syndrome is unknown. In some cases, only symptoms or problems are listed because the clinician has insufficient information to say any more than that the patient is, for example, short of breath. Of course, the problem list evolves over time as more information becomes available; the problem list created at the first patient visit may be different from the list that exists after examination and treatment and from the list that’s used with discharge of the patient.</a:t>
            </a:r>
          </a:p>
          <a:p>
            <a:endParaRPr lang="en-US" altLang="en-US" smtClean="0"/>
          </a:p>
          <a:p>
            <a:r>
              <a:rPr lang="en-US" altLang="en-US" smtClean="0"/>
              <a:t>On this slide, the patient’s symptoms listed in the left column form the basis for a problem list. In the right column are some rules for creating problem lists. First, related items that don’t need to be listed separately should be grouped if (but only if) they are part of the same process. </a:t>
            </a:r>
          </a:p>
          <a:p>
            <a:endParaRPr lang="en-US" altLang="en-US" smtClean="0"/>
          </a:p>
          <a:p>
            <a:r>
              <a:rPr lang="en-US" altLang="en-US" smtClean="0"/>
              <a:t>Second, items should be included that need attention or action, but items that do not need further attention should not be included because they clutter the page and the mind. Should the tonsillectomy be recorded in the problem list? Should the patient’s gender or the fact that he smoked be included? Whether or not to include information depends on the context of the clinical visit. </a:t>
            </a:r>
          </a:p>
          <a:p>
            <a:endParaRPr lang="en-US" altLang="en-US" smtClean="0"/>
          </a:p>
          <a:p>
            <a:r>
              <a:rPr lang="en-US" altLang="en-US" smtClean="0"/>
              <a:t>Third, each problem should be expressed at the level at which it’s understood and no more. To do otherwise can lead to the diagnostic error of premature closure, whereby the clinician stops pursuing a cause before really understanding it. Premature closure can lead to inappropriate diagnosis and treatment.</a:t>
            </a:r>
          </a:p>
          <a:p>
            <a:endParaRPr lang="en-US" altLang="en-US" smtClean="0"/>
          </a:p>
        </p:txBody>
      </p:sp>
      <p:sp>
        <p:nvSpPr>
          <p:cNvPr id="5837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pPr>
            <a:endParaRPr lang="en-US" altLang="en-US" smtClean="0"/>
          </a:p>
        </p:txBody>
      </p:sp>
      <p:sp>
        <p:nvSpPr>
          <p:cNvPr id="5837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29FB6104-B14D-4314-B630-41CFD1AE830B}" type="slidenum">
              <a:rPr lang="en-US" altLang="en-US"/>
              <a:pPr>
                <a:spcBef>
                  <a:spcPct val="0"/>
                </a:spcBef>
              </a:pPr>
              <a:t>15</a:t>
            </a:fld>
            <a:endParaRPr lang="en-US" altLang="en-US"/>
          </a:p>
        </p:txBody>
      </p:sp>
    </p:spTree>
    <p:extLst>
      <p:ext uri="{BB962C8B-B14F-4D97-AF65-F5344CB8AC3E}">
        <p14:creationId xmlns:p14="http://schemas.microsoft.com/office/powerpoint/2010/main" val="18589782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This concludes Lecture b of </a:t>
            </a:r>
            <a:r>
              <a:rPr lang="en-US" altLang="en-US" b="1" i="1" dirty="0" smtClean="0"/>
              <a:t>Health Care Processes and Decision Making</a:t>
            </a:r>
            <a:r>
              <a:rPr lang="en-US" altLang="en-US" dirty="0" smtClean="0"/>
              <a:t>. In summary, this lecture examined information gathering and processing. The structure of the history and physical was discussed and correlated with a hierarchy. Levels of the hierarchy were examined in the context of a case study. </a:t>
            </a:r>
          </a:p>
          <a:p>
            <a:pPr eaLnBrk="1" hangingPunct="1">
              <a:spcBef>
                <a:spcPct val="0"/>
              </a:spcBef>
            </a:pPr>
            <a:endParaRPr lang="en-US" altLang="en-US" dirty="0" smtClean="0"/>
          </a:p>
        </p:txBody>
      </p:sp>
      <p:sp>
        <p:nvSpPr>
          <p:cNvPr id="5939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pPr>
            <a:endParaRPr lang="en-US" altLang="en-US" smtClean="0"/>
          </a:p>
        </p:txBody>
      </p:sp>
      <p:sp>
        <p:nvSpPr>
          <p:cNvPr id="5939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0F46849C-97B3-43C8-9D09-E6FA3E7B8EE1}" type="slidenum">
              <a:rPr lang="en-US" altLang="en-US"/>
              <a:pPr>
                <a:spcBef>
                  <a:spcPct val="0"/>
                </a:spcBef>
              </a:pPr>
              <a:t>16</a:t>
            </a:fld>
            <a:endParaRPr lang="en-US" altLang="en-US"/>
          </a:p>
        </p:txBody>
      </p:sp>
    </p:spTree>
    <p:extLst>
      <p:ext uri="{BB962C8B-B14F-4D97-AF65-F5344CB8AC3E}">
        <p14:creationId xmlns:p14="http://schemas.microsoft.com/office/powerpoint/2010/main" val="17736849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No audio.</a:t>
            </a:r>
          </a:p>
        </p:txBody>
      </p:sp>
      <p:sp>
        <p:nvSpPr>
          <p:cNvPr id="6042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pPr>
            <a:endParaRPr lang="en-US" altLang="en-US" smtClean="0"/>
          </a:p>
        </p:txBody>
      </p:sp>
      <p:sp>
        <p:nvSpPr>
          <p:cNvPr id="6042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43E33C48-242C-4E3C-96C2-7C68CAB87E09}" type="slidenum">
              <a:rPr lang="en-US" altLang="en-US"/>
              <a:pPr>
                <a:spcBef>
                  <a:spcPct val="0"/>
                </a:spcBef>
              </a:pPr>
              <a:t>17</a:t>
            </a:fld>
            <a:endParaRPr lang="en-US" altLang="en-US"/>
          </a:p>
        </p:txBody>
      </p:sp>
    </p:spTree>
    <p:extLst>
      <p:ext uri="{BB962C8B-B14F-4D97-AF65-F5344CB8AC3E}">
        <p14:creationId xmlns:p14="http://schemas.microsoft.com/office/powerpoint/2010/main" val="26435674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No audio.</a:t>
            </a:r>
          </a:p>
        </p:txBody>
      </p:sp>
      <p:sp>
        <p:nvSpPr>
          <p:cNvPr id="6144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pPr>
            <a:endParaRPr lang="en-US" altLang="en-US" smtClean="0"/>
          </a:p>
        </p:txBody>
      </p:sp>
      <p:sp>
        <p:nvSpPr>
          <p:cNvPr id="6144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33D33D6B-6790-4D70-928D-5C22657638A5}" type="slidenum">
              <a:rPr lang="en-US" altLang="en-US"/>
              <a:pPr>
                <a:spcBef>
                  <a:spcPct val="0"/>
                </a:spcBef>
              </a:pPr>
              <a:t>18</a:t>
            </a:fld>
            <a:endParaRPr lang="en-US" altLang="en-US"/>
          </a:p>
        </p:txBody>
      </p:sp>
    </p:spTree>
    <p:extLst>
      <p:ext uri="{BB962C8B-B14F-4D97-AF65-F5344CB8AC3E}">
        <p14:creationId xmlns:p14="http://schemas.microsoft.com/office/powerpoint/2010/main" val="16441911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audio.</a:t>
            </a:r>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19</a:t>
            </a:fld>
            <a:endParaRPr lang="en-US" altLang="en-US"/>
          </a:p>
        </p:txBody>
      </p:sp>
    </p:spTree>
    <p:extLst>
      <p:ext uri="{BB962C8B-B14F-4D97-AF65-F5344CB8AC3E}">
        <p14:creationId xmlns:p14="http://schemas.microsoft.com/office/powerpoint/2010/main" val="11737721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Welcome to</a:t>
            </a:r>
            <a:r>
              <a:rPr lang="en-US" altLang="en-US" b="1" i="1" dirty="0" smtClean="0"/>
              <a:t> The Culture of Health Care: Health Care Processes and Decision Making. </a:t>
            </a:r>
            <a:r>
              <a:rPr lang="en-US" altLang="en-US" dirty="0" smtClean="0"/>
              <a:t>This is Lecture </a:t>
            </a:r>
            <a:r>
              <a:rPr lang="en-US" altLang="en-US" b="0" i="0" dirty="0" smtClean="0"/>
              <a:t>b</a:t>
            </a:r>
            <a:r>
              <a:rPr lang="en-US" altLang="en-US" dirty="0" smtClean="0"/>
              <a:t>.</a:t>
            </a:r>
          </a:p>
          <a:p>
            <a:endParaRPr lang="en-US" altLang="en-US" b="1" i="1" dirty="0" smtClean="0"/>
          </a:p>
          <a:p>
            <a:r>
              <a:rPr lang="en-US" altLang="en-US" dirty="0" smtClean="0"/>
              <a:t>The component, </a:t>
            </a:r>
            <a:r>
              <a:rPr lang="en-US" altLang="en-US" b="1" i="1" dirty="0" smtClean="0"/>
              <a:t>The Culture of Health Care</a:t>
            </a:r>
            <a:r>
              <a:rPr lang="en-US" altLang="en-US" dirty="0" smtClean="0"/>
              <a:t>, addresses job expectations in healthcare settings. It discusses how care is organized within a practice setting, privacy laws, and professional and ethical issues encountered in the workplace.</a:t>
            </a:r>
          </a:p>
          <a:p>
            <a:endParaRPr lang="en-US" altLang="en-US" dirty="0" smtClean="0"/>
          </a:p>
        </p:txBody>
      </p:sp>
      <p:sp>
        <p:nvSpPr>
          <p:cNvPr id="4506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pPr>
            <a:endParaRPr lang="en-US" altLang="en-US" smtClean="0"/>
          </a:p>
        </p:txBody>
      </p:sp>
      <p:sp>
        <p:nvSpPr>
          <p:cNvPr id="4506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32CC6AF0-685B-4C13-929A-F2FE43BEB573}" type="slidenum">
              <a:rPr lang="en-US" altLang="en-US"/>
              <a:pPr>
                <a:spcBef>
                  <a:spcPct val="0"/>
                </a:spcBef>
              </a:pPr>
              <a:t>2</a:t>
            </a:fld>
            <a:endParaRPr lang="en-US" altLang="en-US"/>
          </a:p>
        </p:txBody>
      </p:sp>
    </p:spTree>
    <p:extLst>
      <p:ext uri="{BB962C8B-B14F-4D97-AF65-F5344CB8AC3E}">
        <p14:creationId xmlns:p14="http://schemas.microsoft.com/office/powerpoint/2010/main" val="40611235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defRPr/>
            </a:pPr>
            <a:r>
              <a:rPr lang="en-US" dirty="0" smtClean="0"/>
              <a:t>The Objectives for </a:t>
            </a:r>
            <a:r>
              <a:rPr lang="en-US" b="1" i="1" dirty="0" smtClean="0"/>
              <a:t>Health Care Processes and Decision Making </a:t>
            </a:r>
            <a:r>
              <a:rPr lang="en-US" dirty="0" smtClean="0"/>
              <a:t>are to:</a:t>
            </a:r>
          </a:p>
          <a:p>
            <a:pPr>
              <a:defRPr/>
            </a:pPr>
            <a:endParaRPr lang="en-US" dirty="0" smtClean="0"/>
          </a:p>
          <a:p>
            <a:pPr marL="400050" indent="-171450">
              <a:buFont typeface="Arial" panose="020B0604020202020204" pitchFamily="34" charset="0"/>
              <a:buChar char="•"/>
              <a:defRPr/>
            </a:pPr>
            <a:r>
              <a:rPr lang="en-US" dirty="0" smtClean="0"/>
              <a:t>Describe the elements of the “classic paradigm” of the clinical process.</a:t>
            </a:r>
          </a:p>
          <a:p>
            <a:pPr marL="400050" indent="-171450">
              <a:buFont typeface="Arial" panose="020B0604020202020204" pitchFamily="34" charset="0"/>
              <a:buChar char="•"/>
              <a:defRPr/>
            </a:pPr>
            <a:r>
              <a:rPr lang="en-US" dirty="0" smtClean="0"/>
              <a:t>List the types of information used by clinicians when they care for patients.</a:t>
            </a:r>
          </a:p>
          <a:p>
            <a:pPr marL="400050" indent="-171450">
              <a:buFont typeface="Arial" panose="020B0604020202020204" pitchFamily="34" charset="0"/>
              <a:buChar char="•"/>
              <a:defRPr/>
            </a:pPr>
            <a:r>
              <a:rPr lang="en-US" dirty="0" smtClean="0"/>
              <a:t>Describe the steps required to manage information during the patient-clinician interaction.</a:t>
            </a:r>
          </a:p>
          <a:p>
            <a:pPr marL="400050" indent="-171450">
              <a:buFont typeface="Arial" panose="020B0604020202020204" pitchFamily="34" charset="0"/>
              <a:buChar char="•"/>
              <a:defRPr/>
            </a:pPr>
            <a:r>
              <a:rPr lang="en-US" dirty="0" smtClean="0"/>
              <a:t>List the different information structures or formats used to organize clinical information.</a:t>
            </a:r>
          </a:p>
          <a:p>
            <a:pPr marL="400050" indent="-171450">
              <a:buFont typeface="Arial" panose="020B0604020202020204" pitchFamily="34" charset="0"/>
              <a:buChar char="•"/>
              <a:defRPr/>
            </a:pPr>
            <a:r>
              <a:rPr lang="en-US" dirty="0" smtClean="0"/>
              <a:t>Describe different paradigms and elements of clinical decision making. </a:t>
            </a:r>
          </a:p>
          <a:p>
            <a:pPr marL="400050" indent="-171450">
              <a:buFont typeface="Arial" panose="020B0604020202020204" pitchFamily="34" charset="0"/>
              <a:buChar char="•"/>
              <a:defRPr/>
            </a:pPr>
            <a:r>
              <a:rPr lang="en-US" dirty="0" smtClean="0"/>
              <a:t>Explain the differences among observations, findings, syndromes, and diseases.</a:t>
            </a:r>
          </a:p>
          <a:p>
            <a:pPr marL="400050" indent="-171450">
              <a:buFont typeface="Arial" panose="020B0604020202020204" pitchFamily="34" charset="0"/>
              <a:buChar char="•"/>
              <a:defRPr/>
            </a:pPr>
            <a:r>
              <a:rPr lang="en-US" dirty="0" smtClean="0"/>
              <a:t>Describe techniques or approaches used by clinicians to reach a diagnosis.</a:t>
            </a:r>
          </a:p>
          <a:p>
            <a:pPr marL="400050" indent="-171450">
              <a:buFont typeface="Arial" panose="020B0604020202020204" pitchFamily="34" charset="0"/>
              <a:buChar char="•"/>
              <a:defRPr/>
            </a:pPr>
            <a:r>
              <a:rPr lang="en-US" dirty="0" smtClean="0"/>
              <a:t>List the major factors that clinicians consider when devising a management plan for a patient’s condition in addition to the diagnosis and recommended treatment. </a:t>
            </a:r>
          </a:p>
          <a:p>
            <a:pPr marL="400050" indent="-171450">
              <a:buFont typeface="Arial" panose="020B0604020202020204" pitchFamily="34" charset="0"/>
              <a:buChar char="•"/>
              <a:defRPr/>
            </a:pPr>
            <a:r>
              <a:rPr lang="en-US" dirty="0" smtClean="0"/>
              <a:t>Describe the role of EHRs and technology in the clinical decision-making process.</a:t>
            </a:r>
          </a:p>
          <a:p>
            <a:pPr>
              <a:buFont typeface="Wingdings" panose="05000000000000000000" pitchFamily="2" charset="2"/>
              <a:buChar char="§"/>
              <a:defRPr/>
            </a:pPr>
            <a:endParaRPr lang="en-US" altLang="en-US" dirty="0" smtClean="0"/>
          </a:p>
        </p:txBody>
      </p:sp>
      <p:sp>
        <p:nvSpPr>
          <p:cNvPr id="4608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pPr>
            <a:endParaRPr lang="en-US" altLang="en-US" smtClean="0"/>
          </a:p>
        </p:txBody>
      </p:sp>
      <p:sp>
        <p:nvSpPr>
          <p:cNvPr id="4608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F5AAD33B-62A7-466E-8E93-34C93C2F988A}" type="slidenum">
              <a:rPr lang="en-US" altLang="en-US"/>
              <a:pPr>
                <a:spcBef>
                  <a:spcPct val="0"/>
                </a:spcBef>
              </a:pPr>
              <a:t>3</a:t>
            </a:fld>
            <a:endParaRPr lang="en-US" altLang="en-US"/>
          </a:p>
        </p:txBody>
      </p:sp>
    </p:spTree>
    <p:extLst>
      <p:ext uri="{BB962C8B-B14F-4D97-AF65-F5344CB8AC3E}">
        <p14:creationId xmlns:p14="http://schemas.microsoft.com/office/powerpoint/2010/main" val="17386611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This lecture discusses the clinical process as it unfolds between the patient and clinician, focusing on the process of gathering data. </a:t>
            </a:r>
          </a:p>
          <a:p>
            <a:endParaRPr lang="en-US" altLang="en-US" smtClean="0"/>
          </a:p>
          <a:p>
            <a:r>
              <a:rPr lang="en-US" altLang="en-US" smtClean="0"/>
              <a:t>Consider the story depicted on this slide. This is the case of a man who came to the clinic because he felt his ankles were swelling. The clinic assistant says, “Blood pressure 225 over 140,” as she brings in a man with his shoes untied and loosened and with his ankles bulging over the top. He looks healthy enough, but he’s a little pale. He says, “I’m a little short of breath after walking in from the parking lot,” but his lungs sound clear, and he’s only breathing 12 times a minute. “Do you smoke?” you ask. “I used to,” he replies, “but I quit three years ago.” He says he’s been gaining weight lately, and his clothes are fitting tight. You check his heart, which has an S4 gallop, but no murmur.</a:t>
            </a:r>
          </a:p>
          <a:p>
            <a:endParaRPr lang="en-US" altLang="en-US" smtClean="0"/>
          </a:p>
          <a:p>
            <a:r>
              <a:rPr lang="en-US" altLang="en-US" smtClean="0"/>
              <a:t>You ask about his clothes: “First my shoes, then later my pants, felt too tight,” he says. You check his abdomen, which shows no tenderness, masses, or enlarged organs. Then he recalls that he was on medication for blood pressure a few years back, but stopped taking it because he felt “slowed down.” You check his pulse, which is 120, and on his legs you notice significant pitting to the mid-shin. “Have you ever been sick before?” you ask. “No, never in all my thirty-nine years,” he replies, “except once when I got a rash from aspirin. Oh yeah, and to have my tonsils out.”</a:t>
            </a:r>
          </a:p>
          <a:p>
            <a:endParaRPr lang="en-US" altLang="en-US" smtClean="0"/>
          </a:p>
        </p:txBody>
      </p:sp>
      <p:sp>
        <p:nvSpPr>
          <p:cNvPr id="4710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pPr>
            <a:endParaRPr lang="en-US" altLang="en-US" smtClean="0"/>
          </a:p>
        </p:txBody>
      </p:sp>
      <p:sp>
        <p:nvSpPr>
          <p:cNvPr id="4710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07BC0609-E8DD-4927-BCC4-1015FC792ACE}" type="slidenum">
              <a:rPr lang="en-US" altLang="en-US"/>
              <a:pPr>
                <a:spcBef>
                  <a:spcPct val="0"/>
                </a:spcBef>
              </a:pPr>
              <a:t>4</a:t>
            </a:fld>
            <a:endParaRPr lang="en-US" altLang="en-US"/>
          </a:p>
        </p:txBody>
      </p:sp>
    </p:spTree>
    <p:extLst>
      <p:ext uri="{BB962C8B-B14F-4D97-AF65-F5344CB8AC3E}">
        <p14:creationId xmlns:p14="http://schemas.microsoft.com/office/powerpoint/2010/main" val="24799061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While trying to understand the clinical process of taking care of patients such as this man with leg swelling, one danger is that creating a model can accidentally introduce attributes that are not part of the process itself. These may be artifacts of the model. </a:t>
            </a:r>
          </a:p>
          <a:p>
            <a:endParaRPr lang="en-US" altLang="en-US" smtClean="0"/>
          </a:p>
          <a:p>
            <a:r>
              <a:rPr lang="en-US" altLang="en-US" smtClean="0"/>
              <a:t>To further illustrate this point, consider that the clinical process is often described or initially learned as depicted on this slide, beginning with the patient’s history, followed by the physical examination, then followed by a step in which all the data are gathered to form an assessment, and concluding with the creation of the patient’s management plan of care. This so-called “complete history and physical” appears to be a discrete, linear, orderly, and structured process. Although it can be performed this way, observation of clinicians in real life suggests that the process often does not follow this rigid pattern at all. </a:t>
            </a:r>
          </a:p>
        </p:txBody>
      </p:sp>
      <p:sp>
        <p:nvSpPr>
          <p:cNvPr id="4813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pPr>
            <a:endParaRPr lang="en-US" altLang="en-US" smtClean="0"/>
          </a:p>
        </p:txBody>
      </p:sp>
      <p:sp>
        <p:nvSpPr>
          <p:cNvPr id="4813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71C8F738-09F7-4FEB-A94E-D90124BAF2EA}" type="slidenum">
              <a:rPr lang="en-US" altLang="en-US"/>
              <a:pPr>
                <a:spcBef>
                  <a:spcPct val="0"/>
                </a:spcBef>
              </a:pPr>
              <a:t>5</a:t>
            </a:fld>
            <a:endParaRPr lang="en-US" altLang="en-US"/>
          </a:p>
        </p:txBody>
      </p:sp>
    </p:spTree>
    <p:extLst>
      <p:ext uri="{BB962C8B-B14F-4D97-AF65-F5344CB8AC3E}">
        <p14:creationId xmlns:p14="http://schemas.microsoft.com/office/powerpoint/2010/main" val="12986305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Because the complete history and physical is not really linear and orderly, clinicians often employ an iterative </a:t>
            </a:r>
            <a:r>
              <a:rPr lang="en-US" altLang="en-US" dirty="0" err="1" smtClean="0"/>
              <a:t>hypothetico</a:t>
            </a:r>
            <a:r>
              <a:rPr lang="en-US" altLang="en-US" dirty="0" smtClean="0"/>
              <a:t>-deductive [hi-</a:t>
            </a:r>
            <a:r>
              <a:rPr lang="en-US" altLang="en-US" dirty="0" err="1" smtClean="0"/>
              <a:t>puh</a:t>
            </a:r>
            <a:r>
              <a:rPr lang="en-US" altLang="en-US" dirty="0" smtClean="0"/>
              <a:t>-</a:t>
            </a:r>
            <a:r>
              <a:rPr lang="en-US" altLang="en-US" b="1" dirty="0" err="1" smtClean="0"/>
              <a:t>thet</a:t>
            </a:r>
            <a:r>
              <a:rPr lang="en-US" altLang="en-US" dirty="0" smtClean="0"/>
              <a:t>-</a:t>
            </a:r>
            <a:r>
              <a:rPr lang="en-US" altLang="en-US" dirty="0" err="1" smtClean="0"/>
              <a:t>i</a:t>
            </a:r>
            <a:r>
              <a:rPr lang="en-US" altLang="en-US" dirty="0" smtClean="0"/>
              <a:t>-</a:t>
            </a:r>
            <a:r>
              <a:rPr lang="en-US" altLang="en-US" dirty="0" err="1" smtClean="0"/>
              <a:t>koh</a:t>
            </a:r>
            <a:r>
              <a:rPr lang="en-US" altLang="en-US" dirty="0" smtClean="0"/>
              <a:t>-dee-</a:t>
            </a:r>
            <a:r>
              <a:rPr lang="en-US" altLang="en-US" b="1" dirty="0" err="1" smtClean="0"/>
              <a:t>duhkt</a:t>
            </a:r>
            <a:r>
              <a:rPr lang="en-US" altLang="en-US" dirty="0" smtClean="0"/>
              <a:t>-iv] reasoning process. In this process, the experiences reported by the patient, which are called </a:t>
            </a:r>
            <a:r>
              <a:rPr lang="en-US" altLang="en-US" i="1" dirty="0" smtClean="0"/>
              <a:t>symptoms</a:t>
            </a:r>
            <a:r>
              <a:rPr lang="en-US" altLang="en-US" dirty="0" smtClean="0"/>
              <a:t>, and the observations made by the clinician, which are called </a:t>
            </a:r>
            <a:r>
              <a:rPr lang="en-US" altLang="en-US" i="1" dirty="0" smtClean="0"/>
              <a:t>signs</a:t>
            </a:r>
            <a:r>
              <a:rPr lang="en-US" altLang="en-US" dirty="0" smtClean="0"/>
              <a:t>, are gathered simultaneously, not one after the other in a linear fashion. Furthermore, making sense of this information, assessing it, and formulating hypotheses about it, begin not after gathering all the data but within a very short time after the initial process begins—in as little as 20 or 30 seconds. Symptoms and signs are uncovered, and a set of working candidate diagnoses are considered. These hypotheses are then tested with further questioning, which can eliminate some or corroborate others. The process proceeds in an iterative hypothesis-testing cycle until enough certainty has been reached that the clinician can take action. </a:t>
            </a:r>
            <a:r>
              <a:rPr lang="en-US" altLang="en-US" dirty="0" err="1" smtClean="0"/>
              <a:t>Elstein</a:t>
            </a:r>
            <a:r>
              <a:rPr lang="en-US" altLang="en-US" dirty="0" smtClean="0"/>
              <a:t> [</a:t>
            </a:r>
            <a:r>
              <a:rPr lang="en-US" altLang="en-US" b="1" dirty="0" smtClean="0"/>
              <a:t>el</a:t>
            </a:r>
            <a:r>
              <a:rPr lang="en-US" altLang="en-US" dirty="0" smtClean="0"/>
              <a:t>-</a:t>
            </a:r>
            <a:r>
              <a:rPr lang="en-US" altLang="en-US" dirty="0" err="1" smtClean="0"/>
              <a:t>steen</a:t>
            </a:r>
            <a:r>
              <a:rPr lang="en-US" altLang="en-US" dirty="0" smtClean="0"/>
              <a:t>] described some of the cognitive properties of this process, such as narrowing of the cognitive space of possibilities. For simplicity, however, it’s sufficient to say that the clinician uses an iterative, cyclical process of information gathering and assessment that doesn’t follow the linear, orderly sequence noted earlier. This nonlinear process has implications for the development of information systems, which should function as a support tool for clinicians during this iterative patient data collection process. Information systems should ideally be flexible to support the clinician’s practices, processes, and workflow. They should function as an effective tool that captures, displays, and reports patient data in a manner to facilitate clinical practice with the assessment, diagnoses, and treatment of patients.</a:t>
            </a:r>
          </a:p>
        </p:txBody>
      </p:sp>
      <p:sp>
        <p:nvSpPr>
          <p:cNvPr id="4915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pPr>
            <a:endParaRPr lang="en-US" altLang="en-US" smtClean="0"/>
          </a:p>
        </p:txBody>
      </p:sp>
      <p:sp>
        <p:nvSpPr>
          <p:cNvPr id="4915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37178ADD-2CB4-4A8B-9503-EEFB68D56E39}" type="slidenum">
              <a:rPr lang="en-US" altLang="en-US"/>
              <a:pPr>
                <a:spcBef>
                  <a:spcPct val="0"/>
                </a:spcBef>
              </a:pPr>
              <a:t>6</a:t>
            </a:fld>
            <a:endParaRPr lang="en-US" altLang="en-US"/>
          </a:p>
        </p:txBody>
      </p:sp>
    </p:spTree>
    <p:extLst>
      <p:ext uri="{BB962C8B-B14F-4D97-AF65-F5344CB8AC3E}">
        <p14:creationId xmlns:p14="http://schemas.microsoft.com/office/powerpoint/2010/main" val="42189329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As mentioned earlier, data gathering uses a combination of open-ended and closed-ended questions. Initially, clinicians try to get the story from the patient using open-ended questions that allow the person to tell the story in his or her own words. The clinician may include or exclude family members and others as historians, depending on the patient’s ability to communicate, the sensitive nature of the information, and other factors. Once this initial story is told, the clinician may proceed with more closed-ended questions either to pursue specific hypotheses or to ensure that the information is complete. Clinical documents refer to this approach as a review of the patient’s 11 major body systems (nervous system, integumentary system, respiratory system, digestive system, excretory system, skeletal system, muscular system, circulatory system, endocrine system, reproductive system, and lymphatic or immune system). It’s important to understand that the tools used to gather, record, and analyze information may affect the process of obtaining this information and that </a:t>
            </a:r>
            <a:r>
              <a:rPr lang="en-US" altLang="en-US" i="1" smtClean="0"/>
              <a:t>collection</a:t>
            </a:r>
            <a:r>
              <a:rPr lang="en-US" altLang="en-US" smtClean="0"/>
              <a:t> of information is different from </a:t>
            </a:r>
            <a:r>
              <a:rPr lang="en-US" altLang="en-US" i="1" smtClean="0"/>
              <a:t>documentation</a:t>
            </a:r>
            <a:r>
              <a:rPr lang="en-US" altLang="en-US" smtClean="0"/>
              <a:t>. Clinical information systems and EHRs can facilitate the clinician’s data collection through use of prompts and questions that display according to the patient’s identified signs, symptoms, and diagnosis.</a:t>
            </a:r>
          </a:p>
        </p:txBody>
      </p:sp>
      <p:sp>
        <p:nvSpPr>
          <p:cNvPr id="5018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pPr>
            <a:endParaRPr lang="en-US" altLang="en-US" smtClean="0"/>
          </a:p>
        </p:txBody>
      </p:sp>
      <p:sp>
        <p:nvSpPr>
          <p:cNvPr id="5018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0E254182-F881-40D5-92A5-9AC4712D61AE}" type="slidenum">
              <a:rPr lang="en-US" altLang="en-US"/>
              <a:pPr>
                <a:spcBef>
                  <a:spcPct val="0"/>
                </a:spcBef>
              </a:pPr>
              <a:t>7</a:t>
            </a:fld>
            <a:endParaRPr lang="en-US" altLang="en-US"/>
          </a:p>
        </p:txBody>
      </p:sp>
    </p:spTree>
    <p:extLst>
      <p:ext uri="{BB962C8B-B14F-4D97-AF65-F5344CB8AC3E}">
        <p14:creationId xmlns:p14="http://schemas.microsoft.com/office/powerpoint/2010/main" val="15988800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Once the data is gathered, it needs to be given some structure. In medical practice, physicians use a highly structured methodology of arranging information that has been used for generations, called the </a:t>
            </a:r>
            <a:r>
              <a:rPr lang="en-US" altLang="en-US" i="1" smtClean="0"/>
              <a:t>history and physical</a:t>
            </a:r>
            <a:r>
              <a:rPr lang="en-US" altLang="en-US" smtClean="0"/>
              <a:t>, or H&amp;P. Clinical information systems and EHRs may be set up to support a template structure for clinicians to use with their data collection and entry. These templates can be set up not only for history and physicals but also for assessments, clinical notes, and treatment plans.</a:t>
            </a:r>
          </a:p>
          <a:p>
            <a:endParaRPr lang="en-US" altLang="en-US" smtClean="0"/>
          </a:p>
        </p:txBody>
      </p:sp>
      <p:sp>
        <p:nvSpPr>
          <p:cNvPr id="5120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pPr>
            <a:endParaRPr lang="en-US" altLang="en-US" smtClean="0"/>
          </a:p>
        </p:txBody>
      </p:sp>
      <p:sp>
        <p:nvSpPr>
          <p:cNvPr id="5120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A943697F-69E8-41AC-AB79-736778AD7EF0}" type="slidenum">
              <a:rPr lang="en-US" altLang="en-US"/>
              <a:pPr>
                <a:spcBef>
                  <a:spcPct val="0"/>
                </a:spcBef>
              </a:pPr>
              <a:t>8</a:t>
            </a:fld>
            <a:endParaRPr lang="en-US" altLang="en-US"/>
          </a:p>
        </p:txBody>
      </p:sp>
    </p:spTree>
    <p:extLst>
      <p:ext uri="{BB962C8B-B14F-4D97-AF65-F5344CB8AC3E}">
        <p14:creationId xmlns:p14="http://schemas.microsoft.com/office/powerpoint/2010/main" val="6565381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Medical students learn and memorize a comprehensive history and physical format as a cognitive structure that gives organization and meaning to information that otherwise might be disjointed or difficult to comprehend. Through repetition and practice, this format becomes second nature and provides an efficient scaffolding for thinking and communication. Once the novice has acquired sufficient expertise, it becomes necessary to tailor and individualize the process to the patient and the context. The novice might know the rules, but the expert knows the exceptions.</a:t>
            </a:r>
          </a:p>
          <a:p>
            <a:endParaRPr lang="en-US" altLang="en-US" dirty="0" smtClean="0"/>
          </a:p>
          <a:p>
            <a:r>
              <a:rPr lang="en-US" altLang="en-US" dirty="0" smtClean="0"/>
              <a:t>This slide shows a very brief overview of the structure and organization of data in the history and physical. Most textbooks that teach clinical skills contain an example of this arrangement. The organizational scaffolding begins with data that identifies the patient and also the source of the information, which may be the patient, a family member, old records, or another source. This is followed by what is called the </a:t>
            </a:r>
            <a:r>
              <a:rPr lang="en-US" altLang="en-US" i="1" dirty="0" smtClean="0"/>
              <a:t>chief complaint</a:t>
            </a:r>
            <a:r>
              <a:rPr lang="en-US" altLang="en-US" dirty="0" smtClean="0"/>
              <a:t>, or the reason for the hospital admission or office visit. Clinicians are typically encouraged to use the patient’s own words when recording the chief complaint.</a:t>
            </a:r>
          </a:p>
          <a:p>
            <a:endParaRPr lang="en-US" altLang="en-US" dirty="0" smtClean="0"/>
          </a:p>
          <a:p>
            <a:r>
              <a:rPr lang="en-US" altLang="en-US" dirty="0" smtClean="0"/>
              <a:t>Following this is the history of the present illness. This is usually a chronologically ordered narrative, in a paragraph or more, containing the details of the patient’s current problem as explained to the clinician.</a:t>
            </a:r>
          </a:p>
          <a:p>
            <a:endParaRPr lang="en-US" altLang="en-US" dirty="0" smtClean="0"/>
          </a:p>
          <a:p>
            <a:r>
              <a:rPr lang="en-US" altLang="en-US" dirty="0" smtClean="0"/>
              <a:t>Next is a summary of the patient’s past history. This summary has a substructure that includes specific information about allergies, current medications and treatments, past medical and surgical history, vaccinations and preventive care, and for women, their menstrual and obstetric history. This section is followed by a social history, which includes occupation, habits, and healthy or risky behaviors, and then by a family history, which includes any illnesses that may run in the family, such as cancer, heart disease, and hypertension.</a:t>
            </a:r>
          </a:p>
          <a:p>
            <a:endParaRPr lang="en-US" altLang="en-US" dirty="0" smtClean="0"/>
          </a:p>
          <a:p>
            <a:r>
              <a:rPr lang="en-US" altLang="en-US" dirty="0" smtClean="0"/>
              <a:t>The next area of the history and physical contains a complete review of the body systems. A detailed review of each organ and body system may elucidate important symptoms that have not come to light through other means.</a:t>
            </a:r>
          </a:p>
          <a:p>
            <a:endParaRPr lang="en-US" altLang="en-US" dirty="0" smtClean="0"/>
          </a:p>
          <a:p>
            <a:r>
              <a:rPr lang="en-US" altLang="en-US" dirty="0" smtClean="0"/>
              <a:t>The history and physical then proceeds to the findings upon physical examination, which also has a highly structured format.</a:t>
            </a:r>
          </a:p>
          <a:p>
            <a:endParaRPr lang="en-US" altLang="en-US" dirty="0" smtClean="0"/>
          </a:p>
          <a:p>
            <a:r>
              <a:rPr lang="en-US" altLang="en-US" dirty="0" smtClean="0"/>
              <a:t>Ancillary data such as laboratory test results, x-rays, and other diagnostic test results are included. Once these results are recorded in the history and physical, the data collection phase is complete. Next, the patient assessment and the patient’s plan of care are addressed by the clinician. It may be worth noting that this order of information is analogous [uh-</a:t>
            </a:r>
            <a:r>
              <a:rPr lang="en-US" altLang="en-US" b="1" dirty="0" err="1" smtClean="0"/>
              <a:t>nal</a:t>
            </a:r>
            <a:r>
              <a:rPr lang="en-US" altLang="en-US" dirty="0" smtClean="0"/>
              <a:t>-uh-</a:t>
            </a:r>
            <a:r>
              <a:rPr lang="en-US" altLang="en-US" dirty="0" err="1" smtClean="0"/>
              <a:t>guh</a:t>
            </a:r>
            <a:r>
              <a:rPr lang="en-US" altLang="en-US" b="1" i="1" dirty="0" smtClean="0"/>
              <a:t> </a:t>
            </a:r>
            <a:r>
              <a:rPr lang="en-US" altLang="en-US" dirty="0" smtClean="0"/>
              <a:t>s] to, or somewhat parallels, the structure of scientific papers and scientific argument. A statement of the problem precedes the description of the methods and findings, and these sections precede the interpretation of the findings and the author’s conclusions.</a:t>
            </a:r>
          </a:p>
        </p:txBody>
      </p:sp>
      <p:sp>
        <p:nvSpPr>
          <p:cNvPr id="5222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pPr>
            <a:endParaRPr lang="en-US" altLang="en-US" smtClean="0"/>
          </a:p>
        </p:txBody>
      </p:sp>
      <p:sp>
        <p:nvSpPr>
          <p:cNvPr id="5222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3417DFAC-521F-4A2E-A480-BA358BD44A5C}" type="slidenum">
              <a:rPr lang="en-US" altLang="en-US"/>
              <a:pPr>
                <a:spcBef>
                  <a:spcPct val="0"/>
                </a:spcBef>
              </a:pPr>
              <a:t>9</a:t>
            </a:fld>
            <a:endParaRPr lang="en-US" altLang="en-US"/>
          </a:p>
        </p:txBody>
      </p:sp>
    </p:spTree>
    <p:extLst>
      <p:ext uri="{BB962C8B-B14F-4D97-AF65-F5344CB8AC3E}">
        <p14:creationId xmlns:p14="http://schemas.microsoft.com/office/powerpoint/2010/main" val="36532530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smtClean="0"/>
              <a:t>Click to edit Master text styles</a:t>
            </a:r>
          </a:p>
        </p:txBody>
      </p:sp>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30819388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smtClean="0"/>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25678623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smtClean="0">
                <a:solidFill>
                  <a:srgbClr val="0070C0"/>
                </a:solidFill>
                <a:latin typeface="Arial" panose="020B0604020202020204" pitchFamily="34" charset="0"/>
                <a:cs typeface="Arial" panose="020B0604020202020204" pitchFamily="34" charset="0"/>
              </a:rPr>
              <a:t>Creating</a:t>
            </a:r>
            <a:r>
              <a:rPr lang="en-US" sz="2400" b="1" baseline="0" dirty="0" smtClean="0">
                <a:solidFill>
                  <a:srgbClr val="0070C0"/>
                </a:solidFill>
                <a:latin typeface="Arial" panose="020B0604020202020204" pitchFamily="34" charset="0"/>
                <a:cs typeface="Arial" panose="020B0604020202020204" pitchFamily="34" charset="0"/>
              </a:rPr>
              <a:t> a Custom Layout</a:t>
            </a:r>
          </a:p>
          <a:p>
            <a:r>
              <a:rPr lang="en-US" baseline="0" dirty="0" smtClean="0"/>
              <a:t>Follow the instructions on this slide layout if none of the existing layouts (in the current template) work well for the current slide you would like to create or edit.</a:t>
            </a:r>
            <a:endParaRPr lang="en-US" dirty="0"/>
          </a:p>
        </p:txBody>
      </p:sp>
      <p:sp>
        <p:nvSpPr>
          <p:cNvPr id="6" name="TextBox 5"/>
          <p:cNvSpPr txBox="1"/>
          <p:nvPr userDrawn="1"/>
        </p:nvSpPr>
        <p:spPr>
          <a:xfrm>
            <a:off x="101600" y="2567642"/>
            <a:ext cx="9144000" cy="3970318"/>
          </a:xfrm>
          <a:prstGeom prst="rect">
            <a:avLst/>
          </a:prstGeom>
          <a:noFill/>
        </p:spPr>
        <p:txBody>
          <a:bodyPr wrap="square" rtlCol="0">
            <a:spAutoFit/>
          </a:bodyPr>
          <a:lstStyle/>
          <a:p>
            <a:pPr lvl="0"/>
            <a:r>
              <a:rPr lang="en-US" dirty="0" smtClean="0"/>
              <a:t>To create a custom new layout, </a:t>
            </a:r>
            <a:r>
              <a:rPr lang="en-US" b="1" dirty="0" smtClean="0"/>
              <a:t>in the Slide Master view </a:t>
            </a:r>
            <a:r>
              <a:rPr lang="en-US" dirty="0" smtClean="0"/>
              <a:t>do the following:</a:t>
            </a:r>
          </a:p>
          <a:p>
            <a:pPr marL="214313" lvl="0" indent="-214313">
              <a:buFont typeface="Arial" panose="020B0604020202020204" pitchFamily="34" charset="0"/>
              <a:buChar char="•"/>
            </a:pPr>
            <a:r>
              <a:rPr lang="en-US" b="1" dirty="0" smtClean="0"/>
              <a:t>DUPLICATE</a:t>
            </a:r>
            <a:r>
              <a:rPr lang="en-US" dirty="0" smtClean="0"/>
              <a:t> an existing layout to create a new layout.</a:t>
            </a:r>
          </a:p>
          <a:p>
            <a:pPr marL="214313" lvl="0" indent="-214313">
              <a:buFont typeface="Arial" panose="020B0604020202020204" pitchFamily="34" charset="0"/>
              <a:buChar char="•"/>
            </a:pPr>
            <a:r>
              <a:rPr lang="en-US" b="1" dirty="0" smtClean="0"/>
              <a:t>RENAME</a:t>
            </a:r>
            <a:r>
              <a:rPr lang="en-US" dirty="0" smtClean="0"/>
              <a:t> the new layout.</a:t>
            </a:r>
          </a:p>
          <a:p>
            <a:pPr marL="214313" lvl="0" indent="-214313">
              <a:buFont typeface="Arial" panose="020B0604020202020204" pitchFamily="34" charset="0"/>
              <a:buChar char="•"/>
            </a:pPr>
            <a:r>
              <a:rPr lang="en-US" b="1" dirty="0" smtClean="0"/>
              <a:t>Insert or Remove as appropriate PLACEHOLDERS </a:t>
            </a:r>
            <a:r>
              <a:rPr lang="en-US" dirty="0" smtClean="0"/>
              <a:t>on your new layout, resizing &amp; formatting as appropriate. </a:t>
            </a:r>
            <a:r>
              <a:rPr lang="en-US" sz="1600" dirty="0" smtClean="0"/>
              <a:t>(Do</a:t>
            </a:r>
            <a:r>
              <a:rPr lang="en-US" sz="1600" baseline="0" dirty="0" smtClean="0"/>
              <a:t> not edit your content in the slide master. All content should be edited in the normal presentation design view.) </a:t>
            </a:r>
            <a:r>
              <a:rPr lang="en-US" b="1" baseline="0" dirty="0" smtClean="0"/>
              <a:t>NEVER REMOVE THE LAYOUT’S TITLE CONTAINER</a:t>
            </a:r>
            <a:r>
              <a:rPr lang="en-US" baseline="0" dirty="0" smtClean="0"/>
              <a:t>. </a:t>
            </a:r>
            <a:r>
              <a:rPr lang="en-US" sz="1600" baseline="0" dirty="0" smtClean="0"/>
              <a:t>(It can be resized or formatted, but never removed.)</a:t>
            </a:r>
            <a:endParaRPr lang="en-US" baseline="0" dirty="0" smtClean="0"/>
          </a:p>
          <a:p>
            <a:pPr marL="214313" lvl="0" indent="-214313">
              <a:buFont typeface="Arial" panose="020B0604020202020204" pitchFamily="34" charset="0"/>
              <a:buChar char="•"/>
            </a:pPr>
            <a:r>
              <a:rPr lang="en-US" dirty="0" smtClean="0"/>
              <a:t>Check the</a:t>
            </a:r>
            <a:r>
              <a:rPr lang="en-US" baseline="0" dirty="0" smtClean="0"/>
              <a:t> </a:t>
            </a:r>
            <a:r>
              <a:rPr lang="en-US" b="1" baseline="0" dirty="0" smtClean="0"/>
              <a:t>READING ORDER </a:t>
            </a:r>
            <a:r>
              <a:rPr lang="en-US" baseline="0" dirty="0" smtClean="0"/>
              <a:t>of your new layout. (</a:t>
            </a:r>
            <a:r>
              <a:rPr lang="en-US" sz="1350" u="sng" kern="1200" dirty="0" smtClean="0">
                <a:solidFill>
                  <a:schemeClr val="tx1"/>
                </a:solidFill>
                <a:effectLst/>
                <a:latin typeface="+mn-lt"/>
                <a:ea typeface="+mn-ea"/>
                <a:cs typeface="+mn-cs"/>
                <a:hlinkClick r:id="rId2"/>
              </a:rPr>
              <a:t>http://accessibility.psu.edu/microsoftoffice/powerpoint/</a:t>
            </a:r>
            <a:r>
              <a:rPr lang="en-US" sz="1350" kern="1200" dirty="0" smtClean="0">
                <a:solidFill>
                  <a:schemeClr val="tx1"/>
                </a:solidFill>
                <a:effectLst/>
                <a:latin typeface="+mn-lt"/>
                <a:ea typeface="+mn-ea"/>
                <a:cs typeface="+mn-cs"/>
              </a:rPr>
              <a:t>) </a:t>
            </a:r>
            <a:r>
              <a:rPr lang="en-US" baseline="0" dirty="0" smtClean="0"/>
              <a:t>Reorder as appropriate so the slide layout’s </a:t>
            </a:r>
            <a:r>
              <a:rPr lang="en-US" b="1" baseline="0" dirty="0" smtClean="0"/>
              <a:t>TITLE is read first</a:t>
            </a:r>
            <a:r>
              <a:rPr lang="en-US" baseline="0" dirty="0" smtClean="0"/>
              <a:t>.</a:t>
            </a:r>
          </a:p>
          <a:p>
            <a:pPr marL="214313" lvl="0" indent="-214313">
              <a:buFont typeface="Arial" panose="020B0604020202020204" pitchFamily="34" charset="0"/>
              <a:buChar char="•"/>
            </a:pPr>
            <a:r>
              <a:rPr lang="en-US" b="1" baseline="0" dirty="0" smtClean="0"/>
              <a:t>SAVE</a:t>
            </a:r>
            <a:r>
              <a:rPr lang="en-US" baseline="0" dirty="0" smtClean="0"/>
              <a:t> your presentation.</a:t>
            </a:r>
          </a:p>
          <a:p>
            <a:pPr marL="214313" lvl="0" indent="-214313">
              <a:buFont typeface="Arial" panose="020B0604020202020204" pitchFamily="34" charset="0"/>
              <a:buChar char="•"/>
            </a:pPr>
            <a:r>
              <a:rPr lang="en-US" b="1" baseline="0" dirty="0" smtClean="0"/>
              <a:t>Close the Master View </a:t>
            </a:r>
            <a:r>
              <a:rPr lang="en-US" b="0" baseline="0" dirty="0" smtClean="0"/>
              <a:t>and return to your normal editing (design) view.</a:t>
            </a:r>
          </a:p>
          <a:p>
            <a:pPr marL="214313" lvl="0" indent="-214313">
              <a:buFont typeface="Arial" panose="020B0604020202020204" pitchFamily="34" charset="0"/>
              <a:buChar char="•"/>
            </a:pPr>
            <a:r>
              <a:rPr lang="en-US" b="1" baseline="0" dirty="0" smtClean="0"/>
              <a:t>Insert a new slide using </a:t>
            </a:r>
            <a:r>
              <a:rPr lang="en-US" b="1" baseline="0" smtClean="0"/>
              <a:t>your custom-named </a:t>
            </a:r>
            <a:r>
              <a:rPr lang="en-US" b="1" baseline="0" dirty="0" smtClean="0"/>
              <a:t>new layout </a:t>
            </a:r>
            <a:r>
              <a:rPr lang="en-US" b="0" baseline="0" dirty="0" smtClean="0"/>
              <a:t>or apply the new layout to an existing slide.</a:t>
            </a:r>
            <a:endParaRPr lang="en-US" dirty="0"/>
          </a:p>
        </p:txBody>
      </p:sp>
    </p:spTree>
    <p:extLst>
      <p:ext uri="{BB962C8B-B14F-4D97-AF65-F5344CB8AC3E}">
        <p14:creationId xmlns:p14="http://schemas.microsoft.com/office/powerpoint/2010/main" val="14041514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p:spTree>
      <p:nvGrpSpPr>
        <p:cNvPr id="1" name=""/>
        <p:cNvGrpSpPr/>
        <p:nvPr/>
      </p:nvGrpSpPr>
      <p:grpSpPr>
        <a:xfrm>
          <a:off x="0" y="0"/>
          <a:ext cx="0" cy="0"/>
          <a:chOff x="0" y="0"/>
          <a:chExt cx="0" cy="0"/>
        </a:xfrm>
      </p:grpSpPr>
      <p:pic>
        <p:nvPicPr>
          <p:cNvPr id="6" name="Picture 2" descr="ONC logo: Curriculum Development Centers Program, Awardee of The Office of the National Coordinator (ONC) for Health Information Technology. "/>
          <p:cNvPicPr>
            <a:picLocks noChangeAspect="1"/>
          </p:cNvPicPr>
          <p:nvPr>
            <p:custDataLst>
              <p:tags r:id="rId1"/>
            </p:custDataLst>
          </p:nvPr>
        </p:nvPicPr>
        <p:blipFill>
          <a:blip r:embed="rId3">
            <a:extLst>
              <a:ext uri="{28A0092B-C50C-407E-A947-70E740481C1C}">
                <a14:useLocalDpi xmlns:a14="http://schemas.microsoft.com/office/drawing/2010/main" val="0"/>
              </a:ext>
            </a:extLst>
          </a:blip>
          <a:srcRect/>
          <a:stretch>
            <a:fillRect/>
          </a:stretch>
        </p:blipFill>
        <p:spPr bwMode="auto">
          <a:xfrm>
            <a:off x="2889250" y="0"/>
            <a:ext cx="3365500" cy="178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2130552"/>
            <a:ext cx="9144000" cy="1481328"/>
          </a:xfrm>
          <a:prstGeom prst="rect">
            <a:avLst/>
          </a:prstGeom>
        </p:spPr>
        <p:txBody>
          <a:bodyPr anchor="t"/>
          <a:lstStyle>
            <a:lvl1pPr algn="ctr">
              <a:defRPr sz="3800" b="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4" name="Text Placeholder 3"/>
          <p:cNvSpPr>
            <a:spLocks noGrp="1"/>
          </p:cNvSpPr>
          <p:nvPr>
            <p:ph type="body" sz="half" idx="2"/>
          </p:nvPr>
        </p:nvSpPr>
        <p:spPr>
          <a:xfrm>
            <a:off x="1371600" y="3733800"/>
            <a:ext cx="6400800" cy="762000"/>
          </a:xfrm>
          <a:prstGeom prst="rect">
            <a:avLst/>
          </a:prstGeom>
        </p:spPr>
        <p:txBody>
          <a:bodyPr/>
          <a:lstStyle>
            <a:lvl1pPr marL="0" indent="0" algn="ctr">
              <a:buNone/>
              <a:defRPr sz="3200" baseline="0">
                <a:latin typeface="Tahoma" pitchFamily="34" charset="0"/>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10"/>
          <p:cNvSpPr>
            <a:spLocks noGrp="1"/>
          </p:cNvSpPr>
          <p:nvPr>
            <p:ph type="body" sz="quarter" idx="11"/>
          </p:nvPr>
        </p:nvSpPr>
        <p:spPr>
          <a:xfrm>
            <a:off x="1371600" y="4648200"/>
            <a:ext cx="6400800" cy="609600"/>
          </a:xfrm>
          <a:prstGeom prst="rect">
            <a:avLst/>
          </a:prstGeom>
        </p:spPr>
        <p:txBody>
          <a:bodyPr/>
          <a:lstStyle>
            <a:lvl1pPr algn="ctr">
              <a:buFontTx/>
              <a:buNone/>
              <a:defRPr>
                <a:latin typeface="Tahoma" pitchFamily="34" charset="0"/>
                <a:cs typeface="Tahoma" pitchFamily="34" charset="0"/>
              </a:defRPr>
            </a:lvl1pPr>
          </a:lstStyle>
          <a:p>
            <a:pPr lvl="0"/>
            <a:r>
              <a:rPr lang="en-US"/>
              <a:t>Click to edit Master text styles</a:t>
            </a:r>
          </a:p>
        </p:txBody>
      </p:sp>
      <p:sp>
        <p:nvSpPr>
          <p:cNvPr id="16" name="Text Placeholder 15"/>
          <p:cNvSpPr>
            <a:spLocks noGrp="1"/>
          </p:cNvSpPr>
          <p:nvPr>
            <p:ph type="body" sz="quarter" idx="12"/>
          </p:nvPr>
        </p:nvSpPr>
        <p:spPr>
          <a:xfrm>
            <a:off x="914400" y="5562600"/>
            <a:ext cx="7315200" cy="685800"/>
          </a:xfrm>
          <a:prstGeom prst="rect">
            <a:avLst/>
          </a:prstGeom>
        </p:spPr>
        <p:txBody>
          <a:bodyPr/>
          <a:lstStyle>
            <a:lvl1pPr>
              <a:buNone/>
              <a:defRPr lang="en-US" sz="1200" dirty="0" smtClean="0">
                <a:ea typeface="Calibri"/>
                <a:cs typeface="Times New Roman"/>
              </a:defRPr>
            </a:lvl1pPr>
          </a:lstStyle>
          <a:p>
            <a:pPr lvl="0"/>
            <a:r>
              <a:rPr lang="en-US"/>
              <a:t>Click to edit Master text styles</a:t>
            </a:r>
          </a:p>
        </p:txBody>
      </p:sp>
    </p:spTree>
    <p:extLst>
      <p:ext uri="{BB962C8B-B14F-4D97-AF65-F5344CB8AC3E}">
        <p14:creationId xmlns:p14="http://schemas.microsoft.com/office/powerpoint/2010/main" val="26766976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Le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1984248"/>
            <a:ext cx="8229600" cy="420624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5"/>
          <p:cNvSpPr>
            <a:spLocks noGrp="1"/>
          </p:cNvSpPr>
          <p:nvPr>
            <p:ph type="sldNum" sz="quarter" idx="15"/>
          </p:nvPr>
        </p:nvSpPr>
        <p:spPr/>
        <p:txBody>
          <a:bodyPr/>
          <a:lstStyle>
            <a:lvl1pPr>
              <a:defRPr/>
            </a:lvl1pPr>
          </a:lstStyle>
          <a:p>
            <a:fld id="{D6751BDF-CBDB-49A8-810A-089D3A2CA371}" type="slidenum">
              <a:rPr lang="en-US" altLang="en-US"/>
              <a:pPr/>
              <a:t>‹#›</a:t>
            </a:fld>
            <a:endParaRPr lang="en-US" altLang="en-US"/>
          </a:p>
        </p:txBody>
      </p:sp>
      <p:sp>
        <p:nvSpPr>
          <p:cNvPr id="5" name="Date Placeholder 4"/>
          <p:cNvSpPr>
            <a:spLocks noGrp="1"/>
          </p:cNvSpPr>
          <p:nvPr>
            <p:ph type="dt" sz="half" idx="16"/>
          </p:nvPr>
        </p:nvSpPr>
        <p:spPr>
          <a:xfrm>
            <a:off x="457200" y="6248400"/>
            <a:ext cx="2133600" cy="549275"/>
          </a:xfrm>
          <a:prstGeom prst="rect">
            <a:avLst/>
          </a:prstGeom>
        </p:spPr>
        <p:txBody>
          <a:bodyPr/>
          <a:lstStyle>
            <a:lvl1pPr eaLnBrk="0" hangingPunct="0">
              <a:defRPr>
                <a:latin typeface="Arial" charset="0"/>
                <a:cs typeface="Arial" charset="0"/>
              </a:defRPr>
            </a:lvl1pPr>
          </a:lstStyle>
          <a:p>
            <a:pPr>
              <a:defRPr/>
            </a:pPr>
            <a:endParaRPr lang="en-US"/>
          </a:p>
        </p:txBody>
      </p:sp>
      <p:sp>
        <p:nvSpPr>
          <p:cNvPr id="6" name="Footer Placeholder 5"/>
          <p:cNvSpPr>
            <a:spLocks noGrp="1"/>
          </p:cNvSpPr>
          <p:nvPr>
            <p:ph type="ftr" sz="quarter" idx="17"/>
          </p:nvPr>
        </p:nvSpPr>
        <p:spPr>
          <a:xfrm>
            <a:off x="2667000" y="6218238"/>
            <a:ext cx="3810000" cy="639762"/>
          </a:xfrm>
          <a:prstGeom prst="rect">
            <a:avLst/>
          </a:prstGeom>
        </p:spPr>
        <p:txBody>
          <a:bodyPr/>
          <a:lstStyle>
            <a:lvl1pPr eaLnBrk="0" hangingPunct="0">
              <a:defRPr>
                <a:latin typeface="Arial" charset="0"/>
                <a:cs typeface="Arial" charset="0"/>
              </a:defRPr>
            </a:lvl1pPr>
          </a:lstStyle>
          <a:p>
            <a:pPr>
              <a:defRPr/>
            </a:pPr>
            <a:endParaRPr lang="en-US"/>
          </a:p>
        </p:txBody>
      </p:sp>
    </p:spTree>
    <p:extLst>
      <p:ext uri="{BB962C8B-B14F-4D97-AF65-F5344CB8AC3E}">
        <p14:creationId xmlns:p14="http://schemas.microsoft.com/office/powerpoint/2010/main" val="13442455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Le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1984248"/>
            <a:ext cx="8229600" cy="420624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5"/>
          <p:cNvSpPr>
            <a:spLocks noGrp="1"/>
          </p:cNvSpPr>
          <p:nvPr>
            <p:ph type="sldNum" sz="quarter" idx="15"/>
          </p:nvPr>
        </p:nvSpPr>
        <p:spPr/>
        <p:txBody>
          <a:bodyPr/>
          <a:lstStyle>
            <a:lvl1pPr>
              <a:defRPr/>
            </a:lvl1pPr>
          </a:lstStyle>
          <a:p>
            <a:fld id="{CC299D78-6485-449A-88CF-A4E4B7F0CBBC}" type="slidenum">
              <a:rPr lang="en-US" altLang="en-US"/>
              <a:pPr/>
              <a:t>‹#›</a:t>
            </a:fld>
            <a:endParaRPr lang="en-US" altLang="en-US"/>
          </a:p>
        </p:txBody>
      </p:sp>
      <p:sp>
        <p:nvSpPr>
          <p:cNvPr id="5" name="Date Placeholder 4"/>
          <p:cNvSpPr>
            <a:spLocks noGrp="1"/>
          </p:cNvSpPr>
          <p:nvPr>
            <p:ph type="dt" sz="half" idx="16"/>
          </p:nvPr>
        </p:nvSpPr>
        <p:spPr>
          <a:xfrm>
            <a:off x="457200" y="6248400"/>
            <a:ext cx="2133600" cy="549275"/>
          </a:xfrm>
          <a:prstGeom prst="rect">
            <a:avLst/>
          </a:prstGeom>
        </p:spPr>
        <p:txBody>
          <a:bodyPr/>
          <a:lstStyle>
            <a:lvl1pPr eaLnBrk="0" hangingPunct="0">
              <a:defRPr>
                <a:latin typeface="Arial" charset="0"/>
                <a:cs typeface="Arial" charset="0"/>
              </a:defRPr>
            </a:lvl1pPr>
          </a:lstStyle>
          <a:p>
            <a:pPr>
              <a:defRPr/>
            </a:pPr>
            <a:endParaRPr lang="en-US"/>
          </a:p>
        </p:txBody>
      </p:sp>
      <p:sp>
        <p:nvSpPr>
          <p:cNvPr id="6" name="Footer Placeholder 5"/>
          <p:cNvSpPr>
            <a:spLocks noGrp="1"/>
          </p:cNvSpPr>
          <p:nvPr>
            <p:ph type="ftr" sz="quarter" idx="17"/>
          </p:nvPr>
        </p:nvSpPr>
        <p:spPr>
          <a:xfrm>
            <a:off x="2667000" y="6218238"/>
            <a:ext cx="3810000" cy="639762"/>
          </a:xfrm>
          <a:prstGeom prst="rect">
            <a:avLst/>
          </a:prstGeom>
        </p:spPr>
        <p:txBody>
          <a:bodyPr/>
          <a:lstStyle>
            <a:lvl1pPr eaLnBrk="0" hangingPunct="0">
              <a:defRPr>
                <a:latin typeface="Arial" charset="0"/>
                <a:cs typeface="Arial" charset="0"/>
              </a:defRPr>
            </a:lvl1pPr>
          </a:lstStyle>
          <a:p>
            <a:pPr>
              <a:defRPr/>
            </a:pPr>
            <a:endParaRPr lang="en-US"/>
          </a:p>
        </p:txBody>
      </p:sp>
    </p:spTree>
    <p:extLst>
      <p:ext uri="{BB962C8B-B14F-4D97-AF65-F5344CB8AC3E}">
        <p14:creationId xmlns:p14="http://schemas.microsoft.com/office/powerpoint/2010/main" val="33516784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Picture Placeholder 7"/>
          <p:cNvSpPr>
            <a:spLocks noGrp="1"/>
          </p:cNvSpPr>
          <p:nvPr>
            <p:ph type="pic" sz="quarter" idx="14"/>
          </p:nvPr>
        </p:nvSpPr>
        <p:spPr>
          <a:xfrm>
            <a:off x="457200" y="1600200"/>
            <a:ext cx="8229600" cy="3886200"/>
          </a:xfrm>
          <a:prstGeom prst="rect">
            <a:avLst/>
          </a:prstGeom>
        </p:spPr>
        <p:txBody>
          <a:bodyPr rtlCol="0">
            <a:normAutofit/>
          </a:bodyPr>
          <a:lstStyle/>
          <a:p>
            <a:pPr lvl="0"/>
            <a:r>
              <a:rPr lang="en-US" noProof="0"/>
              <a:t>Click icon to add picture</a:t>
            </a:r>
            <a:endParaRPr lang="en-US" noProof="0" dirty="0"/>
          </a:p>
        </p:txBody>
      </p:sp>
      <p:sp>
        <p:nvSpPr>
          <p:cNvPr id="9" name="Text Placeholder 9"/>
          <p:cNvSpPr>
            <a:spLocks noGrp="1"/>
          </p:cNvSpPr>
          <p:nvPr>
            <p:ph type="body" sz="quarter" idx="15"/>
          </p:nvPr>
        </p:nvSpPr>
        <p:spPr>
          <a:xfrm>
            <a:off x="457200" y="55626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a:t>Click to edit Master text styles</a:t>
            </a:r>
          </a:p>
        </p:txBody>
      </p:sp>
      <p:sp>
        <p:nvSpPr>
          <p:cNvPr id="5" name="Slide Number Placeholder 5"/>
          <p:cNvSpPr>
            <a:spLocks noGrp="1"/>
          </p:cNvSpPr>
          <p:nvPr>
            <p:ph type="sldNum" sz="quarter" idx="16"/>
          </p:nvPr>
        </p:nvSpPr>
        <p:spPr/>
        <p:txBody>
          <a:bodyPr/>
          <a:lstStyle>
            <a:lvl1pPr>
              <a:defRPr/>
            </a:lvl1pPr>
          </a:lstStyle>
          <a:p>
            <a:fld id="{152CB233-5BF0-422E-BCA5-E36857236330}" type="slidenum">
              <a:rPr lang="en-US" altLang="en-US"/>
              <a:pPr/>
              <a:t>‹#›</a:t>
            </a:fld>
            <a:endParaRPr lang="en-US" altLang="en-US"/>
          </a:p>
        </p:txBody>
      </p:sp>
      <p:sp>
        <p:nvSpPr>
          <p:cNvPr id="6" name="Date Placeholder 4"/>
          <p:cNvSpPr>
            <a:spLocks noGrp="1"/>
          </p:cNvSpPr>
          <p:nvPr>
            <p:ph type="dt" sz="half" idx="17"/>
          </p:nvPr>
        </p:nvSpPr>
        <p:spPr>
          <a:xfrm>
            <a:off x="457200" y="6248400"/>
            <a:ext cx="2133600" cy="549275"/>
          </a:xfrm>
          <a:prstGeom prst="rect">
            <a:avLst/>
          </a:prstGeom>
        </p:spPr>
        <p:txBody>
          <a:bodyPr/>
          <a:lstStyle>
            <a:lvl1pPr eaLnBrk="0" hangingPunct="0">
              <a:defRPr>
                <a:latin typeface="Arial" charset="0"/>
                <a:cs typeface="Arial" charset="0"/>
              </a:defRPr>
            </a:lvl1pPr>
          </a:lstStyle>
          <a:p>
            <a:pPr>
              <a:defRPr/>
            </a:pPr>
            <a:endParaRPr lang="en-US"/>
          </a:p>
        </p:txBody>
      </p:sp>
      <p:sp>
        <p:nvSpPr>
          <p:cNvPr id="7" name="Footer Placeholder 5"/>
          <p:cNvSpPr>
            <a:spLocks noGrp="1"/>
          </p:cNvSpPr>
          <p:nvPr>
            <p:ph type="ftr" sz="quarter" idx="18"/>
          </p:nvPr>
        </p:nvSpPr>
        <p:spPr>
          <a:xfrm>
            <a:off x="2667000" y="6218238"/>
            <a:ext cx="3810000" cy="639762"/>
          </a:xfrm>
          <a:prstGeom prst="rect">
            <a:avLst/>
          </a:prstGeom>
        </p:spPr>
        <p:txBody>
          <a:bodyPr/>
          <a:lstStyle>
            <a:lvl1pPr eaLnBrk="0" hangingPunct="0">
              <a:defRPr>
                <a:latin typeface="Arial" charset="0"/>
                <a:cs typeface="Arial" charset="0"/>
              </a:defRPr>
            </a:lvl1pPr>
          </a:lstStyle>
          <a:p>
            <a:pPr>
              <a:defRPr/>
            </a:pPr>
            <a:endParaRPr lang="en-US"/>
          </a:p>
        </p:txBody>
      </p:sp>
    </p:spTree>
    <p:extLst>
      <p:ext uri="{BB962C8B-B14F-4D97-AF65-F5344CB8AC3E}">
        <p14:creationId xmlns:p14="http://schemas.microsoft.com/office/powerpoint/2010/main" val="2274824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able Placeholder 7"/>
          <p:cNvSpPr>
            <a:spLocks noGrp="1"/>
          </p:cNvSpPr>
          <p:nvPr>
            <p:ph type="tbl" sz="quarter" idx="14"/>
          </p:nvPr>
        </p:nvSpPr>
        <p:spPr>
          <a:xfrm>
            <a:off x="457200" y="1752600"/>
            <a:ext cx="8229600" cy="3657600"/>
          </a:xfrm>
          <a:prstGeom prst="rect">
            <a:avLst/>
          </a:prstGeom>
        </p:spPr>
        <p:txBody>
          <a:bodyPr rtlCol="0">
            <a:normAutofit/>
          </a:bodyPr>
          <a:lstStyle/>
          <a:p>
            <a:pPr lvl="0"/>
            <a:r>
              <a:rPr lang="en-US" noProof="0"/>
              <a:t>Click icon to add table</a:t>
            </a:r>
            <a:endParaRPr lang="en-US" noProof="0" dirty="0"/>
          </a:p>
        </p:txBody>
      </p:sp>
      <p:sp>
        <p:nvSpPr>
          <p:cNvPr id="9" name="Text Placeholder 9"/>
          <p:cNvSpPr>
            <a:spLocks noGrp="1"/>
          </p:cNvSpPr>
          <p:nvPr>
            <p:ph type="body" sz="quarter" idx="15"/>
          </p:nvPr>
        </p:nvSpPr>
        <p:spPr>
          <a:xfrm>
            <a:off x="457200" y="54864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a:t>Click to edit Master text styles</a:t>
            </a:r>
          </a:p>
        </p:txBody>
      </p:sp>
      <p:sp>
        <p:nvSpPr>
          <p:cNvPr id="5" name="Slide Number Placeholder 5"/>
          <p:cNvSpPr>
            <a:spLocks noGrp="1"/>
          </p:cNvSpPr>
          <p:nvPr>
            <p:ph type="sldNum" sz="quarter" idx="16"/>
          </p:nvPr>
        </p:nvSpPr>
        <p:spPr/>
        <p:txBody>
          <a:bodyPr/>
          <a:lstStyle>
            <a:lvl1pPr>
              <a:defRPr/>
            </a:lvl1pPr>
          </a:lstStyle>
          <a:p>
            <a:fld id="{86466C36-9D6C-481B-95F7-1432EE0142AE}" type="slidenum">
              <a:rPr lang="en-US" altLang="en-US"/>
              <a:pPr/>
              <a:t>‹#›</a:t>
            </a:fld>
            <a:endParaRPr lang="en-US" altLang="en-US"/>
          </a:p>
        </p:txBody>
      </p:sp>
      <p:sp>
        <p:nvSpPr>
          <p:cNvPr id="6" name="Date Placeholder 4"/>
          <p:cNvSpPr>
            <a:spLocks noGrp="1"/>
          </p:cNvSpPr>
          <p:nvPr>
            <p:ph type="dt" sz="half" idx="17"/>
          </p:nvPr>
        </p:nvSpPr>
        <p:spPr>
          <a:xfrm>
            <a:off x="457200" y="6248400"/>
            <a:ext cx="2133600" cy="549275"/>
          </a:xfrm>
          <a:prstGeom prst="rect">
            <a:avLst/>
          </a:prstGeom>
        </p:spPr>
        <p:txBody>
          <a:bodyPr/>
          <a:lstStyle>
            <a:lvl1pPr eaLnBrk="0" hangingPunct="0">
              <a:defRPr>
                <a:latin typeface="Arial" charset="0"/>
                <a:cs typeface="Arial" charset="0"/>
              </a:defRPr>
            </a:lvl1pPr>
          </a:lstStyle>
          <a:p>
            <a:pPr>
              <a:defRPr/>
            </a:pPr>
            <a:endParaRPr lang="en-US"/>
          </a:p>
        </p:txBody>
      </p:sp>
      <p:sp>
        <p:nvSpPr>
          <p:cNvPr id="7" name="Footer Placeholder 5"/>
          <p:cNvSpPr>
            <a:spLocks noGrp="1"/>
          </p:cNvSpPr>
          <p:nvPr>
            <p:ph type="ftr" sz="quarter" idx="18"/>
          </p:nvPr>
        </p:nvSpPr>
        <p:spPr>
          <a:xfrm>
            <a:off x="2667000" y="6218238"/>
            <a:ext cx="3810000" cy="639762"/>
          </a:xfrm>
          <a:prstGeom prst="rect">
            <a:avLst/>
          </a:prstGeom>
        </p:spPr>
        <p:txBody>
          <a:bodyPr/>
          <a:lstStyle>
            <a:lvl1pPr eaLnBrk="0" hangingPunct="0">
              <a:defRPr>
                <a:latin typeface="Arial" charset="0"/>
                <a:cs typeface="Arial" charset="0"/>
              </a:defRPr>
            </a:lvl1pPr>
          </a:lstStyle>
          <a:p>
            <a:pPr>
              <a:defRPr/>
            </a:pPr>
            <a:endParaRPr lang="en-US"/>
          </a:p>
        </p:txBody>
      </p:sp>
    </p:spTree>
    <p:extLst>
      <p:ext uri="{BB962C8B-B14F-4D97-AF65-F5344CB8AC3E}">
        <p14:creationId xmlns:p14="http://schemas.microsoft.com/office/powerpoint/2010/main" val="18614705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2_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able Placeholder 7"/>
          <p:cNvSpPr>
            <a:spLocks noGrp="1"/>
          </p:cNvSpPr>
          <p:nvPr>
            <p:ph type="tbl" sz="quarter" idx="14"/>
          </p:nvPr>
        </p:nvSpPr>
        <p:spPr>
          <a:xfrm>
            <a:off x="457200" y="1752600"/>
            <a:ext cx="8229600" cy="3657600"/>
          </a:xfrm>
          <a:prstGeom prst="rect">
            <a:avLst/>
          </a:prstGeom>
        </p:spPr>
        <p:txBody>
          <a:bodyPr rtlCol="0">
            <a:normAutofit/>
          </a:bodyPr>
          <a:lstStyle/>
          <a:p>
            <a:pPr lvl="0"/>
            <a:r>
              <a:rPr lang="en-US" noProof="0"/>
              <a:t>Click icon to add table</a:t>
            </a:r>
            <a:endParaRPr lang="en-US" noProof="0" dirty="0"/>
          </a:p>
        </p:txBody>
      </p:sp>
      <p:sp>
        <p:nvSpPr>
          <p:cNvPr id="9" name="Text Placeholder 9"/>
          <p:cNvSpPr>
            <a:spLocks noGrp="1"/>
          </p:cNvSpPr>
          <p:nvPr>
            <p:ph type="body" sz="quarter" idx="15"/>
          </p:nvPr>
        </p:nvSpPr>
        <p:spPr>
          <a:xfrm>
            <a:off x="457200" y="54864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a:t>Click to edit Master text styles</a:t>
            </a:r>
          </a:p>
        </p:txBody>
      </p:sp>
      <p:sp>
        <p:nvSpPr>
          <p:cNvPr id="5" name="Slide Number Placeholder 5"/>
          <p:cNvSpPr>
            <a:spLocks noGrp="1"/>
          </p:cNvSpPr>
          <p:nvPr>
            <p:ph type="sldNum" sz="quarter" idx="16"/>
          </p:nvPr>
        </p:nvSpPr>
        <p:spPr/>
        <p:txBody>
          <a:bodyPr/>
          <a:lstStyle>
            <a:lvl1pPr>
              <a:defRPr/>
            </a:lvl1pPr>
          </a:lstStyle>
          <a:p>
            <a:fld id="{5AE10610-528D-4F97-AC0F-2AB93069702F}" type="slidenum">
              <a:rPr lang="en-US" altLang="en-US"/>
              <a:pPr/>
              <a:t>‹#›</a:t>
            </a:fld>
            <a:endParaRPr lang="en-US" altLang="en-US"/>
          </a:p>
        </p:txBody>
      </p:sp>
      <p:sp>
        <p:nvSpPr>
          <p:cNvPr id="6" name="Date Placeholder 4"/>
          <p:cNvSpPr>
            <a:spLocks noGrp="1"/>
          </p:cNvSpPr>
          <p:nvPr>
            <p:ph type="dt" sz="half" idx="17"/>
          </p:nvPr>
        </p:nvSpPr>
        <p:spPr>
          <a:xfrm>
            <a:off x="457200" y="6248400"/>
            <a:ext cx="2133600" cy="549275"/>
          </a:xfrm>
          <a:prstGeom prst="rect">
            <a:avLst/>
          </a:prstGeom>
        </p:spPr>
        <p:txBody>
          <a:bodyPr/>
          <a:lstStyle>
            <a:lvl1pPr eaLnBrk="0" hangingPunct="0">
              <a:defRPr>
                <a:latin typeface="Arial" charset="0"/>
                <a:cs typeface="Arial" charset="0"/>
              </a:defRPr>
            </a:lvl1pPr>
          </a:lstStyle>
          <a:p>
            <a:pPr>
              <a:defRPr/>
            </a:pPr>
            <a:endParaRPr lang="en-US"/>
          </a:p>
        </p:txBody>
      </p:sp>
      <p:sp>
        <p:nvSpPr>
          <p:cNvPr id="7" name="Footer Placeholder 5"/>
          <p:cNvSpPr>
            <a:spLocks noGrp="1"/>
          </p:cNvSpPr>
          <p:nvPr>
            <p:ph type="ftr" sz="quarter" idx="18"/>
          </p:nvPr>
        </p:nvSpPr>
        <p:spPr>
          <a:xfrm>
            <a:off x="2667000" y="6218238"/>
            <a:ext cx="3810000" cy="639762"/>
          </a:xfrm>
          <a:prstGeom prst="rect">
            <a:avLst/>
          </a:prstGeom>
        </p:spPr>
        <p:txBody>
          <a:bodyPr/>
          <a:lstStyle>
            <a:lvl1pPr eaLnBrk="0" hangingPunct="0">
              <a:defRPr>
                <a:latin typeface="Arial" charset="0"/>
                <a:cs typeface="Arial" charset="0"/>
              </a:defRPr>
            </a:lvl1pPr>
          </a:lstStyle>
          <a:p>
            <a:pPr>
              <a:defRPr/>
            </a:pPr>
            <a:endParaRPr lang="en-US"/>
          </a:p>
        </p:txBody>
      </p:sp>
    </p:spTree>
    <p:extLst>
      <p:ext uri="{BB962C8B-B14F-4D97-AF65-F5344CB8AC3E}">
        <p14:creationId xmlns:p14="http://schemas.microsoft.com/office/powerpoint/2010/main" val="225490720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5" name="Text Placeholder 4"/>
          <p:cNvSpPr>
            <a:spLocks noGrp="1"/>
          </p:cNvSpPr>
          <p:nvPr>
            <p:ph type="body" sz="quarter" idx="11"/>
          </p:nvPr>
        </p:nvSpPr>
        <p:spPr>
          <a:xfrm>
            <a:off x="457200" y="1984248"/>
            <a:ext cx="8229600" cy="4035552"/>
          </a:xfrm>
          <a:prstGeom prst="rect">
            <a:avLst/>
          </a:prstGeom>
        </p:spPr>
        <p:txBody>
          <a:bodyPr/>
          <a:lstStyle>
            <a:lvl1pPr>
              <a:defRPr baseline="0"/>
            </a:lvl1pPr>
          </a:lstStyle>
          <a:p>
            <a:pPr lvl="0"/>
            <a:r>
              <a:rPr lang="en-US"/>
              <a:t>Click to edit Master text styles</a:t>
            </a:r>
          </a:p>
          <a:p>
            <a:pPr lvl="1"/>
            <a:r>
              <a:rPr lang="en-US"/>
              <a:t>Second level</a:t>
            </a:r>
          </a:p>
        </p:txBody>
      </p:sp>
      <p:sp>
        <p:nvSpPr>
          <p:cNvPr id="4" name="Slide Number Placeholder 5"/>
          <p:cNvSpPr>
            <a:spLocks noGrp="1"/>
          </p:cNvSpPr>
          <p:nvPr>
            <p:ph type="sldNum" sz="quarter" idx="12"/>
          </p:nvPr>
        </p:nvSpPr>
        <p:spPr/>
        <p:txBody>
          <a:bodyPr/>
          <a:lstStyle>
            <a:lvl1pPr>
              <a:defRPr/>
            </a:lvl1pPr>
          </a:lstStyle>
          <a:p>
            <a:fld id="{425345E7-6477-4455-8F8D-AC5567F31D5F}" type="slidenum">
              <a:rPr lang="en-US" altLang="en-US"/>
              <a:pPr/>
              <a:t>‹#›</a:t>
            </a:fld>
            <a:endParaRPr lang="en-US" altLang="en-US"/>
          </a:p>
        </p:txBody>
      </p:sp>
      <p:sp>
        <p:nvSpPr>
          <p:cNvPr id="6" name="Date Placeholder 4"/>
          <p:cNvSpPr>
            <a:spLocks noGrp="1"/>
          </p:cNvSpPr>
          <p:nvPr>
            <p:ph type="dt" sz="half" idx="13"/>
          </p:nvPr>
        </p:nvSpPr>
        <p:spPr>
          <a:xfrm>
            <a:off x="457200" y="6248400"/>
            <a:ext cx="2133600" cy="549275"/>
          </a:xfrm>
          <a:prstGeom prst="rect">
            <a:avLst/>
          </a:prstGeom>
        </p:spPr>
        <p:txBody>
          <a:bodyPr/>
          <a:lstStyle>
            <a:lvl1pPr eaLnBrk="0" hangingPunct="0">
              <a:defRPr>
                <a:latin typeface="Arial" charset="0"/>
                <a:cs typeface="Arial" charset="0"/>
              </a:defRPr>
            </a:lvl1pPr>
          </a:lstStyle>
          <a:p>
            <a:pPr>
              <a:defRPr/>
            </a:pPr>
            <a:endParaRPr lang="en-US"/>
          </a:p>
        </p:txBody>
      </p:sp>
      <p:sp>
        <p:nvSpPr>
          <p:cNvPr id="7" name="Footer Placeholder 5"/>
          <p:cNvSpPr>
            <a:spLocks noGrp="1"/>
          </p:cNvSpPr>
          <p:nvPr>
            <p:ph type="ftr" sz="quarter" idx="14"/>
          </p:nvPr>
        </p:nvSpPr>
        <p:spPr>
          <a:xfrm>
            <a:off x="2667000" y="6218238"/>
            <a:ext cx="3810000" cy="639762"/>
          </a:xfrm>
          <a:prstGeom prst="rect">
            <a:avLst/>
          </a:prstGeom>
        </p:spPr>
        <p:txBody>
          <a:bodyPr/>
          <a:lstStyle>
            <a:lvl1pPr eaLnBrk="0" hangingPunct="0">
              <a:defRPr>
                <a:latin typeface="Arial" charset="0"/>
                <a:cs typeface="Arial" charset="0"/>
              </a:defRPr>
            </a:lvl1pPr>
          </a:lstStyle>
          <a:p>
            <a:pPr>
              <a:defRPr/>
            </a:pPr>
            <a:endParaRPr lang="en-US"/>
          </a:p>
        </p:txBody>
      </p:sp>
    </p:spTree>
    <p:extLst>
      <p:ext uri="{BB962C8B-B14F-4D97-AF65-F5344CB8AC3E}">
        <p14:creationId xmlns:p14="http://schemas.microsoft.com/office/powerpoint/2010/main" val="293534578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ext Placeholder 12"/>
          <p:cNvSpPr>
            <a:spLocks noGrp="1"/>
          </p:cNvSpPr>
          <p:nvPr>
            <p:ph type="body" sz="quarter" idx="16"/>
          </p:nvPr>
        </p:nvSpPr>
        <p:spPr>
          <a:xfrm>
            <a:off x="457200" y="16002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Char char="•"/>
              <a:defRPr sz="1200">
                <a:latin typeface="Arial" pitchFamily="34" charset="0"/>
                <a:cs typeface="Arial" pitchFamily="34" charset="0"/>
              </a:defRPr>
            </a:lvl2pPr>
          </a:lstStyle>
          <a:p>
            <a:pPr lvl="0"/>
            <a:r>
              <a:rPr lang="en-US"/>
              <a:t>Click to edit Master text styles</a:t>
            </a:r>
          </a:p>
          <a:p>
            <a:pPr lvl="1"/>
            <a:r>
              <a:rPr lang="en-US"/>
              <a:t>Second level</a:t>
            </a:r>
          </a:p>
        </p:txBody>
      </p:sp>
      <p:sp>
        <p:nvSpPr>
          <p:cNvPr id="9" name="Text Placeholder 12"/>
          <p:cNvSpPr>
            <a:spLocks noGrp="1"/>
          </p:cNvSpPr>
          <p:nvPr>
            <p:ph type="body" sz="quarter" idx="20"/>
          </p:nvPr>
        </p:nvSpPr>
        <p:spPr>
          <a:xfrm>
            <a:off x="457200" y="3048000"/>
            <a:ext cx="8229600" cy="1371600"/>
          </a:xfrm>
          <a:prstGeom prst="rect">
            <a:avLst/>
          </a:prstGeom>
        </p:spPr>
        <p:txBody>
          <a:bodyPr/>
          <a:lstStyle>
            <a:lvl1pPr>
              <a:buNone/>
              <a:defRPr sz="1200" b="1" baseline="0">
                <a:latin typeface="Arial" pitchFamily="34" charset="0"/>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200" smtClean="0"/>
            </a:lvl2pPr>
          </a:lstStyle>
          <a:p>
            <a:pPr lvl="0"/>
            <a:r>
              <a:rPr lang="en-US"/>
              <a:t>Click to edit Master text styles</a:t>
            </a:r>
          </a:p>
          <a:p>
            <a:pPr lvl="1"/>
            <a:r>
              <a:rPr lang="en-US"/>
              <a:t>Second level</a:t>
            </a:r>
          </a:p>
        </p:txBody>
      </p:sp>
      <p:sp>
        <p:nvSpPr>
          <p:cNvPr id="10" name="Text Placeholder 12"/>
          <p:cNvSpPr>
            <a:spLocks noGrp="1"/>
          </p:cNvSpPr>
          <p:nvPr>
            <p:ph type="body" sz="quarter" idx="21"/>
          </p:nvPr>
        </p:nvSpPr>
        <p:spPr>
          <a:xfrm>
            <a:off x="457200" y="45720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None/>
              <a:defRPr lang="en-US" sz="1200" smtClean="0"/>
            </a:lvl2pPr>
          </a:lstStyle>
          <a:p>
            <a:pPr lvl="0"/>
            <a:r>
              <a:rPr lang="en-US"/>
              <a:t>Click to edit Master text styles</a:t>
            </a:r>
          </a:p>
          <a:p>
            <a:pPr lvl="1"/>
            <a:r>
              <a:rPr lang="en-US"/>
              <a:t>Second level</a:t>
            </a:r>
          </a:p>
        </p:txBody>
      </p:sp>
      <p:sp>
        <p:nvSpPr>
          <p:cNvPr id="6" name="Slide Number Placeholder 5"/>
          <p:cNvSpPr>
            <a:spLocks noGrp="1"/>
          </p:cNvSpPr>
          <p:nvPr>
            <p:ph type="sldNum" sz="quarter" idx="22"/>
          </p:nvPr>
        </p:nvSpPr>
        <p:spPr/>
        <p:txBody>
          <a:bodyPr/>
          <a:lstStyle>
            <a:lvl1pPr>
              <a:defRPr/>
            </a:lvl1pPr>
          </a:lstStyle>
          <a:p>
            <a:fld id="{BCBB4D1C-600A-48CC-A405-FF5D49AC8D09}" type="slidenum">
              <a:rPr lang="en-US" altLang="en-US"/>
              <a:pPr/>
              <a:t>‹#›</a:t>
            </a:fld>
            <a:endParaRPr lang="en-US" altLang="en-US"/>
          </a:p>
        </p:txBody>
      </p:sp>
      <p:sp>
        <p:nvSpPr>
          <p:cNvPr id="7" name="Date Placeholder 4"/>
          <p:cNvSpPr>
            <a:spLocks noGrp="1"/>
          </p:cNvSpPr>
          <p:nvPr>
            <p:ph type="dt" sz="half" idx="23"/>
          </p:nvPr>
        </p:nvSpPr>
        <p:spPr>
          <a:xfrm>
            <a:off x="457200" y="6248400"/>
            <a:ext cx="2133600" cy="549275"/>
          </a:xfrm>
          <a:prstGeom prst="rect">
            <a:avLst/>
          </a:prstGeom>
        </p:spPr>
        <p:txBody>
          <a:bodyPr/>
          <a:lstStyle>
            <a:lvl1pPr eaLnBrk="0" hangingPunct="0">
              <a:defRPr>
                <a:latin typeface="Arial" charset="0"/>
                <a:cs typeface="Arial" charset="0"/>
              </a:defRPr>
            </a:lvl1pPr>
          </a:lstStyle>
          <a:p>
            <a:pPr>
              <a:defRPr/>
            </a:pPr>
            <a:endParaRPr lang="en-US"/>
          </a:p>
        </p:txBody>
      </p:sp>
      <p:sp>
        <p:nvSpPr>
          <p:cNvPr id="11" name="Footer Placeholder 5"/>
          <p:cNvSpPr>
            <a:spLocks noGrp="1"/>
          </p:cNvSpPr>
          <p:nvPr>
            <p:ph type="ftr" sz="quarter" idx="24"/>
          </p:nvPr>
        </p:nvSpPr>
        <p:spPr>
          <a:xfrm>
            <a:off x="2667000" y="6218238"/>
            <a:ext cx="3810000" cy="639762"/>
          </a:xfrm>
          <a:prstGeom prst="rect">
            <a:avLst/>
          </a:prstGeom>
        </p:spPr>
        <p:txBody>
          <a:bodyPr/>
          <a:lstStyle>
            <a:lvl1pPr eaLnBrk="0" hangingPunct="0">
              <a:defRPr>
                <a:latin typeface="Arial" charset="0"/>
                <a:cs typeface="Arial" charset="0"/>
              </a:defRPr>
            </a:lvl1pPr>
          </a:lstStyle>
          <a:p>
            <a:pPr>
              <a:defRPr/>
            </a:pPr>
            <a:endParaRPr lang="en-US"/>
          </a:p>
        </p:txBody>
      </p:sp>
    </p:spTree>
    <p:extLst>
      <p:ext uri="{BB962C8B-B14F-4D97-AF65-F5344CB8AC3E}">
        <p14:creationId xmlns:p14="http://schemas.microsoft.com/office/powerpoint/2010/main" val="23251641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3828994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69778992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74086411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62655995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098886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56998456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smtClean="0"/>
              <a:t>Click to edit Master text styles</a:t>
            </a:r>
          </a:p>
          <a:p>
            <a:pPr lvl="1"/>
            <a:r>
              <a:rPr lang="en-US"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882190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smtClean="0"/>
              <a:t>Click to edit Master text styles</a:t>
            </a:r>
          </a:p>
          <a:p>
            <a:pPr lvl="1"/>
            <a:r>
              <a:rPr lang="en-US"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smtClean="0"/>
              <a:t>Click to edit Master text styles</a:t>
            </a:r>
          </a:p>
          <a:p>
            <a:pPr lvl="1"/>
            <a:r>
              <a:rPr lang="en-US"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smtClean="0"/>
              <a:t>Click to edit Master text styles</a:t>
            </a:r>
          </a:p>
          <a:p>
            <a:pPr lvl="1"/>
            <a:r>
              <a:rPr lang="en-US"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27521479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268" r:id="rId1"/>
    <p:sldLayoutId id="2147484259" r:id="rId2"/>
    <p:sldLayoutId id="2147484260" r:id="rId3"/>
    <p:sldLayoutId id="2147484262" r:id="rId4"/>
    <p:sldLayoutId id="2147484263" r:id="rId5"/>
    <p:sldLayoutId id="2147484264" r:id="rId6"/>
    <p:sldLayoutId id="2147484265" r:id="rId7"/>
    <p:sldLayoutId id="2147484266" r:id="rId8"/>
    <p:sldLayoutId id="2147484267" r:id="rId9"/>
    <p:sldLayoutId id="2147484271" r:id="rId10"/>
    <p:sldLayoutId id="2147484272" r:id="rId11"/>
    <p:sldLayoutId id="2147484273" r:id="rId12"/>
    <p:sldLayoutId id="2147484274" r:id="rId13"/>
    <p:sldLayoutId id="2147484275" r:id="rId14"/>
    <p:sldLayoutId id="2147484276" r:id="rId15"/>
    <p:sldLayoutId id="2147484277" r:id="rId16"/>
    <p:sldLayoutId id="2147484278" r:id="rId17"/>
    <p:sldLayoutId id="2147484279" r:id="rId18"/>
    <p:sldLayoutId id="2147484280" r:id="rId19"/>
  </p:sldLayoutIdLst>
  <p:timing>
    <p:tnLst>
      <p:par>
        <p:cTn id="1" dur="indefinite" restart="never" nodeType="tmRoot"/>
      </p:par>
    </p:tnLst>
  </p:timing>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4.xml"/><Relationship Id="rId1" Type="http://schemas.openxmlformats.org/officeDocument/2006/relationships/tags" Target="../tags/tag1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3.xml"/><Relationship Id="rId1" Type="http://schemas.openxmlformats.org/officeDocument/2006/relationships/tags" Target="../tags/tag13.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5.xml"/><Relationship Id="rId1" Type="http://schemas.openxmlformats.org/officeDocument/2006/relationships/tags" Target="../tags/tag15.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5.xml"/><Relationship Id="rId1" Type="http://schemas.openxmlformats.org/officeDocument/2006/relationships/tags" Target="../tags/tag16.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3.xml"/><Relationship Id="rId1" Type="http://schemas.openxmlformats.org/officeDocument/2006/relationships/tags" Target="../tags/tag17.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8.xml"/><Relationship Id="rId1" Type="http://schemas.openxmlformats.org/officeDocument/2006/relationships/tags" Target="../tags/tag18.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9.xml"/><Relationship Id="rId1" Type="http://schemas.openxmlformats.org/officeDocument/2006/relationships/tags" Target="../tags/tag19.xml"/><Relationship Id="rId5" Type="http://schemas.openxmlformats.org/officeDocument/2006/relationships/hyperlink" Target="http://jamia.oxfordjournals.org/content/21/e2/e249" TargetMode="External"/><Relationship Id="rId4" Type="http://schemas.openxmlformats.org/officeDocument/2006/relationships/hyperlink" Target="http://www.bmj.com/content/324/7339/729" TargetMode="Externa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9.xml"/><Relationship Id="rId1" Type="http://schemas.openxmlformats.org/officeDocument/2006/relationships/tags" Target="../tags/tag20.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3.xml"/><Relationship Id="rId4" Type="http://schemas.openxmlformats.org/officeDocument/2006/relationships/hyperlink" Target="http://creativecommons.org/licenses/by-nc-sa/4.0/" TargetMode="Externa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8.xml"/><Relationship Id="rId1" Type="http://schemas.openxmlformats.org/officeDocument/2006/relationships/tags" Target="../tags/tag7.xml"/><Relationship Id="rId5" Type="http://schemas.openxmlformats.org/officeDocument/2006/relationships/image" Target="../media/image3.png"/><Relationship Id="rId4"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3.xml"/><Relationship Id="rId1" Type="http://schemas.openxmlformats.org/officeDocument/2006/relationships/tags" Target="../tags/tag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053283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457200" y="274638"/>
            <a:ext cx="8229600" cy="1143000"/>
          </a:xfrm>
        </p:spPr>
        <p:txBody>
          <a:bodyPr/>
          <a:lstStyle/>
          <a:p>
            <a:pPr eaLnBrk="1" hangingPunct="1"/>
            <a:r>
              <a:rPr lang="en-US" altLang="en-US" dirty="0" smtClean="0"/>
              <a:t>Select the Important Information</a:t>
            </a:r>
          </a:p>
        </p:txBody>
      </p:sp>
      <p:sp>
        <p:nvSpPr>
          <p:cNvPr id="34819" name="Content Placeholder 2"/>
          <p:cNvSpPr>
            <a:spLocks noGrp="1"/>
          </p:cNvSpPr>
          <p:nvPr>
            <p:ph sz="quarter" idx="14"/>
          </p:nvPr>
        </p:nvSpPr>
        <p:spPr>
          <a:xfrm>
            <a:off x="457200" y="1371600"/>
            <a:ext cx="8229600" cy="4800600"/>
          </a:xfrm>
        </p:spPr>
        <p:txBody>
          <a:bodyPr/>
          <a:lstStyle/>
          <a:p>
            <a:pPr eaLnBrk="1" hangingPunct="1"/>
            <a:r>
              <a:rPr lang="en-US" altLang="en-US" sz="1800" smtClean="0"/>
              <a:t>The clinic assistant says, “Blood pressure </a:t>
            </a:r>
            <a:r>
              <a:rPr lang="en-US" altLang="en-US" sz="1800" b="1" u="sng" smtClean="0">
                <a:solidFill>
                  <a:srgbClr val="376092"/>
                </a:solidFill>
              </a:rPr>
              <a:t>225 over 140 (blue)</a:t>
            </a:r>
            <a:r>
              <a:rPr lang="en-US" altLang="en-US" sz="1800" smtClean="0"/>
              <a:t>,” as she brings in a </a:t>
            </a:r>
            <a:r>
              <a:rPr lang="en-US" altLang="en-US" sz="1800" b="1" u="sng" smtClean="0">
                <a:solidFill>
                  <a:srgbClr val="376092"/>
                </a:solidFill>
              </a:rPr>
              <a:t>man (blue)</a:t>
            </a:r>
            <a:r>
              <a:rPr lang="en-US" altLang="en-US" sz="1800" smtClean="0">
                <a:solidFill>
                  <a:srgbClr val="376092"/>
                </a:solidFill>
              </a:rPr>
              <a:t> </a:t>
            </a:r>
            <a:r>
              <a:rPr lang="en-US" altLang="en-US" sz="1800" smtClean="0"/>
              <a:t>whose shoes are untied and loosened, with </a:t>
            </a:r>
            <a:r>
              <a:rPr lang="en-US" altLang="en-US" sz="1800" b="1" u="sng" smtClean="0">
                <a:solidFill>
                  <a:srgbClr val="376092"/>
                </a:solidFill>
              </a:rPr>
              <a:t>ankles bulging (blue)</a:t>
            </a:r>
            <a:r>
              <a:rPr lang="en-US" altLang="en-US" sz="1800" b="1" u="sng" smtClean="0"/>
              <a:t> </a:t>
            </a:r>
            <a:r>
              <a:rPr lang="en-US" altLang="en-US" sz="1800" smtClean="0"/>
              <a:t>over the top. He </a:t>
            </a:r>
            <a:r>
              <a:rPr lang="en-US" altLang="en-US" sz="1800" b="1" u="sng" smtClean="0">
                <a:solidFill>
                  <a:srgbClr val="376092"/>
                </a:solidFill>
              </a:rPr>
              <a:t>looks healthy (blue)</a:t>
            </a:r>
            <a:r>
              <a:rPr lang="en-US" altLang="en-US" sz="1800" b="1" u="sng" smtClean="0"/>
              <a:t> </a:t>
            </a:r>
            <a:r>
              <a:rPr lang="en-US" altLang="en-US" sz="1800" smtClean="0"/>
              <a:t>enough, but a little </a:t>
            </a:r>
            <a:r>
              <a:rPr lang="en-US" altLang="en-US" sz="1800" b="1" u="sng" smtClean="0">
                <a:solidFill>
                  <a:srgbClr val="FF0000"/>
                </a:solidFill>
              </a:rPr>
              <a:t>pale (red)</a:t>
            </a:r>
            <a:r>
              <a:rPr lang="en-US" altLang="en-US" sz="1800" smtClean="0"/>
              <a:t>. He says he’s a little </a:t>
            </a:r>
            <a:r>
              <a:rPr lang="en-US" altLang="en-US" sz="1800" b="1" u="sng" smtClean="0">
                <a:solidFill>
                  <a:srgbClr val="FF0000"/>
                </a:solidFill>
              </a:rPr>
              <a:t>short</a:t>
            </a:r>
            <a:r>
              <a:rPr lang="en-US" altLang="en-US" sz="1800" u="sng" smtClean="0">
                <a:solidFill>
                  <a:srgbClr val="FF0000"/>
                </a:solidFill>
              </a:rPr>
              <a:t> </a:t>
            </a:r>
            <a:r>
              <a:rPr lang="en-US" altLang="en-US" sz="1800" b="1" u="sng" smtClean="0">
                <a:solidFill>
                  <a:srgbClr val="FF0000"/>
                </a:solidFill>
              </a:rPr>
              <a:t>of breath after walking (red)</a:t>
            </a:r>
            <a:r>
              <a:rPr lang="en-US" altLang="en-US" sz="1800" smtClean="0"/>
              <a:t> in from the parking lot, but his </a:t>
            </a:r>
            <a:r>
              <a:rPr lang="en-US" altLang="en-US" sz="1800" b="1" u="sng" smtClean="0">
                <a:solidFill>
                  <a:srgbClr val="376092"/>
                </a:solidFill>
              </a:rPr>
              <a:t>lungs sound clear (blue)</a:t>
            </a:r>
            <a:r>
              <a:rPr lang="en-US" altLang="en-US" sz="1800" smtClean="0"/>
              <a:t>, and he’s only </a:t>
            </a:r>
            <a:r>
              <a:rPr lang="en-US" altLang="en-US" sz="1800" b="1" u="sng" smtClean="0">
                <a:solidFill>
                  <a:srgbClr val="376092"/>
                </a:solidFill>
              </a:rPr>
              <a:t>breathing 12 times a minute (blue)</a:t>
            </a:r>
            <a:r>
              <a:rPr lang="en-US" altLang="en-US" sz="1800" smtClean="0"/>
              <a:t>. “Do you </a:t>
            </a:r>
            <a:r>
              <a:rPr lang="en-US" altLang="en-US" sz="1800" b="1" u="sng" smtClean="0">
                <a:solidFill>
                  <a:srgbClr val="FF0000"/>
                </a:solidFill>
              </a:rPr>
              <a:t>smoke (red)</a:t>
            </a:r>
            <a:r>
              <a:rPr lang="en-US" altLang="en-US" sz="1800" smtClean="0"/>
              <a:t>?” you ask. “I used to—I </a:t>
            </a:r>
            <a:r>
              <a:rPr lang="en-US" altLang="en-US" sz="1800" b="1" u="sng" smtClean="0">
                <a:solidFill>
                  <a:srgbClr val="FF0000"/>
                </a:solidFill>
              </a:rPr>
              <a:t>quit</a:t>
            </a:r>
            <a:r>
              <a:rPr lang="en-US" altLang="en-US" sz="1800" b="1" smtClean="0">
                <a:solidFill>
                  <a:srgbClr val="FF0000"/>
                </a:solidFill>
              </a:rPr>
              <a:t> (red)</a:t>
            </a:r>
            <a:r>
              <a:rPr lang="en-US" altLang="en-US" sz="1800" smtClean="0">
                <a:solidFill>
                  <a:srgbClr val="FF0000"/>
                </a:solidFill>
              </a:rPr>
              <a:t> </a:t>
            </a:r>
            <a:r>
              <a:rPr lang="en-US" altLang="en-US" sz="1800" smtClean="0"/>
              <a:t>three years ago.” He says he’s been </a:t>
            </a:r>
            <a:r>
              <a:rPr lang="en-US" altLang="en-US" sz="1800" b="1" u="sng" smtClean="0">
                <a:solidFill>
                  <a:srgbClr val="FF0000"/>
                </a:solidFill>
              </a:rPr>
              <a:t>gaining weight (red)</a:t>
            </a:r>
            <a:r>
              <a:rPr lang="en-US" altLang="en-US" sz="1800" smtClean="0"/>
              <a:t> lately, and his </a:t>
            </a:r>
            <a:r>
              <a:rPr lang="en-US" altLang="en-US" sz="1800" b="1" u="sng" smtClean="0">
                <a:solidFill>
                  <a:srgbClr val="FF0000"/>
                </a:solidFill>
              </a:rPr>
              <a:t>clothes are fitting tight (red)</a:t>
            </a:r>
            <a:r>
              <a:rPr lang="en-US" altLang="en-US" sz="1800" smtClean="0"/>
              <a:t>. You check his heart, which has an </a:t>
            </a:r>
            <a:r>
              <a:rPr lang="en-US" altLang="en-US" sz="1800" b="1" u="sng" smtClean="0">
                <a:solidFill>
                  <a:srgbClr val="376092"/>
                </a:solidFill>
              </a:rPr>
              <a:t>S4 gallop, but no murmur (blue)</a:t>
            </a:r>
            <a:r>
              <a:rPr lang="en-US" altLang="en-US" sz="1800" smtClean="0"/>
              <a:t>.</a:t>
            </a:r>
            <a:r>
              <a:rPr lang="en-US" altLang="en-US" sz="1800" b="1" smtClean="0">
                <a:solidFill>
                  <a:srgbClr val="FF0000"/>
                </a:solidFill>
              </a:rPr>
              <a:t> </a:t>
            </a:r>
            <a:r>
              <a:rPr lang="en-US" altLang="en-US" sz="1800" smtClean="0"/>
              <a:t>You ask about his clothes: </a:t>
            </a:r>
            <a:r>
              <a:rPr lang="en-US" altLang="en-US" sz="1800" b="1" u="sng" smtClean="0">
                <a:solidFill>
                  <a:srgbClr val="FF0000"/>
                </a:solidFill>
              </a:rPr>
              <a:t>first his shoes, later his pants (red)</a:t>
            </a:r>
            <a:r>
              <a:rPr lang="en-US" altLang="en-US" sz="1800" smtClean="0"/>
              <a:t>, felt too tight. You check his abdomen, which shows </a:t>
            </a:r>
            <a:r>
              <a:rPr lang="en-US" altLang="en-US" sz="1800" b="1" u="sng" smtClean="0">
                <a:solidFill>
                  <a:srgbClr val="376092"/>
                </a:solidFill>
              </a:rPr>
              <a:t>no</a:t>
            </a:r>
            <a:r>
              <a:rPr lang="en-US" altLang="en-US" sz="1800" u="sng" smtClean="0">
                <a:solidFill>
                  <a:srgbClr val="376092"/>
                </a:solidFill>
              </a:rPr>
              <a:t> </a:t>
            </a:r>
            <a:r>
              <a:rPr lang="en-US" altLang="en-US" sz="1800" b="1" u="sng" smtClean="0">
                <a:solidFill>
                  <a:srgbClr val="376092"/>
                </a:solidFill>
              </a:rPr>
              <a:t>tenderness, masses, or enlarged organs (blue)</a:t>
            </a:r>
            <a:r>
              <a:rPr lang="en-US" altLang="en-US" sz="1800" smtClean="0"/>
              <a:t>. Then he recalls he was on </a:t>
            </a:r>
            <a:r>
              <a:rPr lang="en-US" altLang="en-US" sz="1800" b="1" u="sng" smtClean="0">
                <a:solidFill>
                  <a:srgbClr val="FF0000"/>
                </a:solidFill>
              </a:rPr>
              <a:t>medication for blood pressure (red)</a:t>
            </a:r>
            <a:r>
              <a:rPr lang="en-US" altLang="en-US" sz="1800" smtClean="0"/>
              <a:t> a few years ago but stopped taking it because </a:t>
            </a:r>
            <a:r>
              <a:rPr lang="en-US" altLang="en-US" sz="1800" b="1" u="sng" smtClean="0">
                <a:solidFill>
                  <a:srgbClr val="FF0000"/>
                </a:solidFill>
              </a:rPr>
              <a:t>he felt “slowed down” (red)</a:t>
            </a:r>
            <a:r>
              <a:rPr lang="en-US" altLang="en-US" sz="1800" smtClean="0"/>
              <a:t>. You check his pulse, </a:t>
            </a:r>
            <a:r>
              <a:rPr lang="en-US" altLang="en-US" sz="1800" b="1" u="sng" smtClean="0">
                <a:solidFill>
                  <a:srgbClr val="376092"/>
                </a:solidFill>
              </a:rPr>
              <a:t>it’s 120 (blue)</a:t>
            </a:r>
            <a:r>
              <a:rPr lang="en-US" altLang="en-US" sz="1800" smtClean="0"/>
              <a:t>, and on his legs you notice</a:t>
            </a:r>
            <a:r>
              <a:rPr lang="en-US" altLang="en-US" sz="1800" smtClean="0">
                <a:solidFill>
                  <a:srgbClr val="376092"/>
                </a:solidFill>
              </a:rPr>
              <a:t> </a:t>
            </a:r>
            <a:r>
              <a:rPr lang="en-US" altLang="en-US" sz="1800" b="1" u="sng" smtClean="0">
                <a:solidFill>
                  <a:srgbClr val="376092"/>
                </a:solidFill>
              </a:rPr>
              <a:t>2+ pitting to mid-shin (blue)</a:t>
            </a:r>
            <a:r>
              <a:rPr lang="en-US" altLang="en-US" sz="1800" smtClean="0"/>
              <a:t>. “Have you ever been sick before?” you ask. “No, never in all my thirty-nine years, except once when I got a </a:t>
            </a:r>
            <a:r>
              <a:rPr lang="en-US" altLang="en-US" sz="1800" b="1" u="sng" smtClean="0">
                <a:solidFill>
                  <a:srgbClr val="FF0000"/>
                </a:solidFill>
              </a:rPr>
              <a:t>rash from aspirin (red)</a:t>
            </a:r>
            <a:r>
              <a:rPr lang="en-US" altLang="en-US" sz="1800" smtClean="0"/>
              <a:t>. Oh yeah, and to have my </a:t>
            </a:r>
            <a:r>
              <a:rPr lang="en-US" altLang="en-US" sz="1800" b="1" u="sng" smtClean="0">
                <a:solidFill>
                  <a:srgbClr val="FF0000"/>
                </a:solidFill>
              </a:rPr>
              <a:t>tonsils</a:t>
            </a:r>
            <a:r>
              <a:rPr lang="en-US" altLang="en-US" sz="1800" b="1" smtClean="0">
                <a:solidFill>
                  <a:srgbClr val="FF0000"/>
                </a:solidFill>
              </a:rPr>
              <a:t> (red) </a:t>
            </a:r>
            <a:r>
              <a:rPr lang="en-US" altLang="en-US" sz="1800" smtClean="0"/>
              <a:t>out.”</a:t>
            </a:r>
          </a:p>
          <a:p>
            <a:pPr eaLnBrk="1" hangingPunct="1"/>
            <a:endParaRPr lang="en-US" altLang="en-US" smtClean="0"/>
          </a:p>
        </p:txBody>
      </p:sp>
      <p:sp>
        <p:nvSpPr>
          <p:cNvPr id="34820" name="Slide Number Placeholder 3"/>
          <p:cNvSpPr>
            <a:spLocks noGrp="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SzPct val="85000"/>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SzPct val="80000"/>
              <a:buFont typeface="Courier New" panose="02070309020205020404" pitchFamily="49" charset="0"/>
              <a:buChar char="o"/>
              <a:defRPr sz="2400">
                <a:solidFill>
                  <a:schemeClr val="tx1"/>
                </a:solidFill>
                <a:latin typeface="Arial" panose="020B0604020202020204" pitchFamily="34" charset="0"/>
              </a:defRPr>
            </a:lvl3pPr>
            <a:lvl4pPr marL="1600200" indent="-228600">
              <a:spcBef>
                <a:spcPct val="20000"/>
              </a:spcBef>
              <a:buSzPct val="12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SzPct val="70000"/>
              <a:buFont typeface="Wingdings" panose="05000000000000000000" pitchFamily="2" charset="2"/>
              <a:buChar char="q"/>
              <a:defRPr sz="2000">
                <a:solidFill>
                  <a:schemeClr val="tx1"/>
                </a:solidFill>
                <a:latin typeface="Arial" panose="020B0604020202020204" pitchFamily="34" charset="0"/>
              </a:defRPr>
            </a:lvl5pPr>
            <a:lvl6pPr marL="2514600" indent="-228600" eaLnBrk="0" fontAlgn="base" hangingPunct="0">
              <a:spcBef>
                <a:spcPct val="20000"/>
              </a:spcBef>
              <a:spcAft>
                <a:spcPct val="0"/>
              </a:spcAft>
              <a:buSzPct val="70000"/>
              <a:buFont typeface="Wingdings" panose="05000000000000000000" pitchFamily="2" charset="2"/>
              <a:buChar char="q"/>
              <a:defRPr sz="2000">
                <a:solidFill>
                  <a:schemeClr val="tx1"/>
                </a:solidFill>
                <a:latin typeface="Arial" panose="020B0604020202020204" pitchFamily="34" charset="0"/>
              </a:defRPr>
            </a:lvl6pPr>
            <a:lvl7pPr marL="2971800" indent="-228600" eaLnBrk="0" fontAlgn="base" hangingPunct="0">
              <a:spcBef>
                <a:spcPct val="20000"/>
              </a:spcBef>
              <a:spcAft>
                <a:spcPct val="0"/>
              </a:spcAft>
              <a:buSzPct val="70000"/>
              <a:buFont typeface="Wingdings" panose="05000000000000000000" pitchFamily="2" charset="2"/>
              <a:buChar char="q"/>
              <a:defRPr sz="2000">
                <a:solidFill>
                  <a:schemeClr val="tx1"/>
                </a:solidFill>
                <a:latin typeface="Arial" panose="020B0604020202020204" pitchFamily="34" charset="0"/>
              </a:defRPr>
            </a:lvl7pPr>
            <a:lvl8pPr marL="3429000" indent="-228600" eaLnBrk="0" fontAlgn="base" hangingPunct="0">
              <a:spcBef>
                <a:spcPct val="20000"/>
              </a:spcBef>
              <a:spcAft>
                <a:spcPct val="0"/>
              </a:spcAft>
              <a:buSzPct val="70000"/>
              <a:buFont typeface="Wingdings" panose="05000000000000000000" pitchFamily="2" charset="2"/>
              <a:buChar char="q"/>
              <a:defRPr sz="2000">
                <a:solidFill>
                  <a:schemeClr val="tx1"/>
                </a:solidFill>
                <a:latin typeface="Arial" panose="020B0604020202020204" pitchFamily="34" charset="0"/>
              </a:defRPr>
            </a:lvl8pPr>
            <a:lvl9pPr marL="3886200" indent="-228600" eaLnBrk="0" fontAlgn="base" hangingPunct="0">
              <a:spcBef>
                <a:spcPct val="20000"/>
              </a:spcBef>
              <a:spcAft>
                <a:spcPct val="0"/>
              </a:spcAft>
              <a:buSzPct val="70000"/>
              <a:buFont typeface="Wingdings" panose="05000000000000000000" pitchFamily="2" charset="2"/>
              <a:buChar char="q"/>
              <a:defRPr sz="2000">
                <a:solidFill>
                  <a:schemeClr val="tx1"/>
                </a:solidFill>
                <a:latin typeface="Arial" panose="020B0604020202020204" pitchFamily="34" charset="0"/>
              </a:defRPr>
            </a:lvl9pPr>
          </a:lstStyle>
          <a:p>
            <a:pPr>
              <a:spcBef>
                <a:spcPct val="0"/>
              </a:spcBef>
              <a:buFontTx/>
              <a:buNone/>
            </a:pPr>
            <a:fld id="{E3FC6BC8-F479-4F19-9A92-13C5BBD2CDFE}" type="slidenum">
              <a:rPr lang="en-US" altLang="en-US" sz="1000">
                <a:solidFill>
                  <a:srgbClr val="898989"/>
                </a:solidFill>
              </a:rPr>
              <a:pPr>
                <a:spcBef>
                  <a:spcPct val="0"/>
                </a:spcBef>
                <a:buFontTx/>
                <a:buNone/>
              </a:pPr>
              <a:t>10</a:t>
            </a:fld>
            <a:endParaRPr lang="en-US" altLang="en-US" sz="1000">
              <a:solidFill>
                <a:srgbClr val="898989"/>
              </a:solidFill>
            </a:endParaRPr>
          </a:p>
        </p:txBody>
      </p:sp>
    </p:spTree>
    <p:custDataLst>
      <p:tags r:id="rId1"/>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pPr eaLnBrk="1" hangingPunct="1"/>
            <a:r>
              <a:rPr lang="en-US" altLang="en-US" dirty="0" smtClean="0"/>
              <a:t>Providing Structure to Data</a:t>
            </a:r>
          </a:p>
        </p:txBody>
      </p:sp>
      <p:sp>
        <p:nvSpPr>
          <p:cNvPr id="35843" name="Rectangle 5"/>
          <p:cNvSpPr>
            <a:spLocks noGrp="1" noChangeArrowheads="1"/>
          </p:cNvSpPr>
          <p:nvPr>
            <p:ph sz="quarter" idx="14"/>
          </p:nvPr>
        </p:nvSpPr>
        <p:spPr/>
        <p:txBody>
          <a:bodyPr/>
          <a:lstStyle/>
          <a:p>
            <a:pPr algn="ctr" eaLnBrk="1" hangingPunct="1">
              <a:spcAft>
                <a:spcPts val="1200"/>
              </a:spcAft>
              <a:buFont typeface="Arial" panose="020B0604020202020204" pitchFamily="34" charset="0"/>
              <a:buNone/>
            </a:pPr>
            <a:r>
              <a:rPr lang="en-US" altLang="en-US" b="1" dirty="0" smtClean="0">
                <a:ea typeface="MS PGothic" panose="020B0600070205080204" pitchFamily="34" charset="-128"/>
              </a:rPr>
              <a:t>History </a:t>
            </a:r>
          </a:p>
          <a:p>
            <a:pPr eaLnBrk="1" hangingPunct="1">
              <a:spcBef>
                <a:spcPts val="600"/>
              </a:spcBef>
              <a:spcAft>
                <a:spcPts val="600"/>
              </a:spcAft>
            </a:pPr>
            <a:r>
              <a:rPr lang="en-US" altLang="en-US" sz="2000" dirty="0" smtClean="0">
                <a:ea typeface="MS PGothic" panose="020B0600070205080204" pitchFamily="34" charset="-128"/>
              </a:rPr>
              <a:t>History of present illness: progressive weight gain; tight shoes, then pants fit tight; exertional dyspnea</a:t>
            </a:r>
          </a:p>
          <a:p>
            <a:pPr eaLnBrk="1" hangingPunct="1">
              <a:spcBef>
                <a:spcPts val="600"/>
              </a:spcBef>
              <a:spcAft>
                <a:spcPts val="600"/>
              </a:spcAft>
            </a:pPr>
            <a:r>
              <a:rPr lang="en-US" altLang="en-US" sz="2000" dirty="0" smtClean="0">
                <a:ea typeface="MS PGothic" panose="020B0600070205080204" pitchFamily="34" charset="-128"/>
              </a:rPr>
              <a:t>Allergies: aspirin (rash); hypertension medication (“slowed me down”)</a:t>
            </a:r>
          </a:p>
          <a:p>
            <a:pPr eaLnBrk="1" hangingPunct="1">
              <a:spcBef>
                <a:spcPts val="600"/>
              </a:spcBef>
              <a:spcAft>
                <a:spcPts val="600"/>
              </a:spcAft>
            </a:pPr>
            <a:r>
              <a:rPr lang="en-US" altLang="en-US" sz="2000" dirty="0" smtClean="0">
                <a:ea typeface="MS PGothic" panose="020B0600070205080204" pitchFamily="34" charset="-128"/>
              </a:rPr>
              <a:t>Patient medical history: hypertension</a:t>
            </a:r>
          </a:p>
          <a:p>
            <a:pPr eaLnBrk="1" hangingPunct="1">
              <a:spcBef>
                <a:spcPts val="600"/>
              </a:spcBef>
              <a:spcAft>
                <a:spcPts val="600"/>
              </a:spcAft>
            </a:pPr>
            <a:r>
              <a:rPr lang="en-US" altLang="en-US" sz="2000" dirty="0" smtClean="0">
                <a:ea typeface="MS PGothic" panose="020B0600070205080204" pitchFamily="34" charset="-128"/>
              </a:rPr>
              <a:t>Social: quit smoking</a:t>
            </a:r>
          </a:p>
          <a:p>
            <a:pPr eaLnBrk="1" hangingPunct="1">
              <a:spcBef>
                <a:spcPts val="600"/>
              </a:spcBef>
              <a:spcAft>
                <a:spcPts val="600"/>
              </a:spcAft>
            </a:pPr>
            <a:r>
              <a:rPr lang="en-US" altLang="en-US" sz="2000" dirty="0" smtClean="0">
                <a:ea typeface="MS PGothic" panose="020B0600070205080204" pitchFamily="34" charset="-128"/>
              </a:rPr>
              <a:t>Surgical history: tonsillectomy </a:t>
            </a:r>
          </a:p>
          <a:p>
            <a:pPr eaLnBrk="1" hangingPunct="1">
              <a:spcAft>
                <a:spcPts val="1200"/>
              </a:spcAft>
            </a:pPr>
            <a:endParaRPr lang="en-US" altLang="en-US" dirty="0" smtClean="0">
              <a:ea typeface="MS PGothic" panose="020B0600070205080204" pitchFamily="34" charset="-128"/>
            </a:endParaRPr>
          </a:p>
          <a:p>
            <a:pPr eaLnBrk="1" hangingPunct="1">
              <a:spcAft>
                <a:spcPts val="1200"/>
              </a:spcAft>
            </a:pPr>
            <a:endParaRPr lang="en-US" altLang="en-US" dirty="0" smtClean="0">
              <a:ea typeface="MS PGothic" panose="020B0600070205080204" pitchFamily="34" charset="-128"/>
            </a:endParaRPr>
          </a:p>
        </p:txBody>
      </p:sp>
      <p:sp>
        <p:nvSpPr>
          <p:cNvPr id="35845" name="Rectangle 6"/>
          <p:cNvSpPr>
            <a:spLocks noGrp="1" noChangeArrowheads="1"/>
          </p:cNvSpPr>
          <p:nvPr>
            <p:ph sz="quarter" idx="18"/>
          </p:nvPr>
        </p:nvSpPr>
        <p:spPr/>
        <p:txBody>
          <a:bodyPr/>
          <a:lstStyle/>
          <a:p>
            <a:pPr algn="ctr" eaLnBrk="1" hangingPunct="1">
              <a:spcAft>
                <a:spcPts val="1200"/>
              </a:spcAft>
              <a:buFont typeface="Arial" panose="020B0604020202020204" pitchFamily="34" charset="0"/>
              <a:buNone/>
            </a:pPr>
            <a:r>
              <a:rPr lang="en-US" altLang="en-US" b="1" dirty="0" smtClean="0">
                <a:ea typeface="MS PGothic" panose="020B0600070205080204" pitchFamily="34" charset="-128"/>
              </a:rPr>
              <a:t>Physical </a:t>
            </a:r>
          </a:p>
          <a:p>
            <a:pPr eaLnBrk="1" hangingPunct="1">
              <a:spcBef>
                <a:spcPts val="600"/>
              </a:spcBef>
              <a:spcAft>
                <a:spcPts val="600"/>
              </a:spcAft>
            </a:pPr>
            <a:r>
              <a:rPr lang="en-US" altLang="en-US" sz="2000" dirty="0" smtClean="0">
                <a:ea typeface="MS PGothic" panose="020B0600070205080204" pitchFamily="34" charset="-128"/>
              </a:rPr>
              <a:t>General: pale, healthy M</a:t>
            </a:r>
          </a:p>
          <a:p>
            <a:pPr eaLnBrk="1" hangingPunct="1">
              <a:spcBef>
                <a:spcPts val="600"/>
              </a:spcBef>
              <a:spcAft>
                <a:spcPts val="600"/>
              </a:spcAft>
            </a:pPr>
            <a:r>
              <a:rPr lang="en-US" altLang="en-US" sz="2000" dirty="0" smtClean="0">
                <a:ea typeface="MS PGothic" panose="020B0600070205080204" pitchFamily="34" charset="-128"/>
              </a:rPr>
              <a:t>Vital signs: BP: 225/140; pulse 120; respirations 12</a:t>
            </a:r>
          </a:p>
          <a:p>
            <a:pPr eaLnBrk="1" hangingPunct="1">
              <a:spcBef>
                <a:spcPts val="600"/>
              </a:spcBef>
              <a:spcAft>
                <a:spcPts val="600"/>
              </a:spcAft>
            </a:pPr>
            <a:r>
              <a:rPr lang="en-US" altLang="en-US" sz="2000" dirty="0" smtClean="0">
                <a:ea typeface="MS PGothic" panose="020B0600070205080204" pitchFamily="34" charset="-128"/>
              </a:rPr>
              <a:t>Head and neck negative</a:t>
            </a:r>
          </a:p>
          <a:p>
            <a:pPr eaLnBrk="1" hangingPunct="1">
              <a:spcBef>
                <a:spcPts val="600"/>
              </a:spcBef>
              <a:spcAft>
                <a:spcPts val="600"/>
              </a:spcAft>
            </a:pPr>
            <a:r>
              <a:rPr lang="en-US" altLang="en-US" sz="2000" dirty="0" smtClean="0">
                <a:ea typeface="MS PGothic" panose="020B0600070205080204" pitchFamily="34" charset="-128"/>
              </a:rPr>
              <a:t>Lungs clear</a:t>
            </a:r>
          </a:p>
          <a:p>
            <a:pPr eaLnBrk="1" hangingPunct="1">
              <a:spcBef>
                <a:spcPts val="600"/>
              </a:spcBef>
              <a:spcAft>
                <a:spcPts val="600"/>
              </a:spcAft>
            </a:pPr>
            <a:r>
              <a:rPr lang="en-US" altLang="en-US" sz="2000" dirty="0" smtClean="0">
                <a:ea typeface="MS PGothic" panose="020B0600070205080204" pitchFamily="34" charset="-128"/>
              </a:rPr>
              <a:t>Heart: S4 heard, no murmur</a:t>
            </a:r>
          </a:p>
          <a:p>
            <a:pPr eaLnBrk="1" hangingPunct="1">
              <a:spcBef>
                <a:spcPts val="600"/>
              </a:spcBef>
              <a:spcAft>
                <a:spcPts val="600"/>
              </a:spcAft>
            </a:pPr>
            <a:r>
              <a:rPr lang="en-US" altLang="en-US" sz="2000" dirty="0" smtClean="0">
                <a:ea typeface="MS PGothic" panose="020B0600070205080204" pitchFamily="34" charset="-128"/>
              </a:rPr>
              <a:t>Abdomen </a:t>
            </a:r>
            <a:r>
              <a:rPr lang="en-US" altLang="en-US" sz="2000" dirty="0" err="1" smtClean="0">
                <a:ea typeface="MS PGothic" panose="020B0600070205080204" pitchFamily="34" charset="-128"/>
              </a:rPr>
              <a:t>nontender</a:t>
            </a:r>
            <a:r>
              <a:rPr lang="en-US" altLang="en-US" sz="2000" dirty="0" smtClean="0">
                <a:ea typeface="MS PGothic" panose="020B0600070205080204" pitchFamily="34" charset="-128"/>
              </a:rPr>
              <a:t>; no hepatosplenomegaly</a:t>
            </a:r>
          </a:p>
          <a:p>
            <a:pPr eaLnBrk="1" hangingPunct="1">
              <a:spcBef>
                <a:spcPts val="600"/>
              </a:spcBef>
              <a:spcAft>
                <a:spcPts val="600"/>
              </a:spcAft>
            </a:pPr>
            <a:r>
              <a:rPr lang="en-US" altLang="en-US" sz="2000" dirty="0" smtClean="0">
                <a:ea typeface="MS PGothic" panose="020B0600070205080204" pitchFamily="34" charset="-128"/>
              </a:rPr>
              <a:t>Extremities: 2+ pitting to mid-shin</a:t>
            </a:r>
          </a:p>
        </p:txBody>
      </p:sp>
      <p:sp>
        <p:nvSpPr>
          <p:cNvPr id="35844"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SzPct val="85000"/>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SzPct val="80000"/>
              <a:buFont typeface="Courier New" panose="02070309020205020404" pitchFamily="49" charset="0"/>
              <a:buChar char="o"/>
              <a:defRPr sz="2400">
                <a:solidFill>
                  <a:schemeClr val="tx1"/>
                </a:solidFill>
                <a:latin typeface="Arial" panose="020B0604020202020204" pitchFamily="34" charset="0"/>
              </a:defRPr>
            </a:lvl3pPr>
            <a:lvl4pPr marL="1600200" indent="-228600">
              <a:spcBef>
                <a:spcPct val="20000"/>
              </a:spcBef>
              <a:buSzPct val="12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SzPct val="70000"/>
              <a:buFont typeface="Wingdings" panose="05000000000000000000" pitchFamily="2" charset="2"/>
              <a:buChar char="q"/>
              <a:defRPr sz="2000">
                <a:solidFill>
                  <a:schemeClr val="tx1"/>
                </a:solidFill>
                <a:latin typeface="Arial" panose="020B0604020202020204" pitchFamily="34" charset="0"/>
              </a:defRPr>
            </a:lvl5pPr>
            <a:lvl6pPr marL="2514600" indent="-228600" eaLnBrk="0" fontAlgn="base" hangingPunct="0">
              <a:spcBef>
                <a:spcPct val="20000"/>
              </a:spcBef>
              <a:spcAft>
                <a:spcPct val="0"/>
              </a:spcAft>
              <a:buSzPct val="70000"/>
              <a:buFont typeface="Wingdings" panose="05000000000000000000" pitchFamily="2" charset="2"/>
              <a:buChar char="q"/>
              <a:defRPr sz="2000">
                <a:solidFill>
                  <a:schemeClr val="tx1"/>
                </a:solidFill>
                <a:latin typeface="Arial" panose="020B0604020202020204" pitchFamily="34" charset="0"/>
              </a:defRPr>
            </a:lvl6pPr>
            <a:lvl7pPr marL="2971800" indent="-228600" eaLnBrk="0" fontAlgn="base" hangingPunct="0">
              <a:spcBef>
                <a:spcPct val="20000"/>
              </a:spcBef>
              <a:spcAft>
                <a:spcPct val="0"/>
              </a:spcAft>
              <a:buSzPct val="70000"/>
              <a:buFont typeface="Wingdings" panose="05000000000000000000" pitchFamily="2" charset="2"/>
              <a:buChar char="q"/>
              <a:defRPr sz="2000">
                <a:solidFill>
                  <a:schemeClr val="tx1"/>
                </a:solidFill>
                <a:latin typeface="Arial" panose="020B0604020202020204" pitchFamily="34" charset="0"/>
              </a:defRPr>
            </a:lvl7pPr>
            <a:lvl8pPr marL="3429000" indent="-228600" eaLnBrk="0" fontAlgn="base" hangingPunct="0">
              <a:spcBef>
                <a:spcPct val="20000"/>
              </a:spcBef>
              <a:spcAft>
                <a:spcPct val="0"/>
              </a:spcAft>
              <a:buSzPct val="70000"/>
              <a:buFont typeface="Wingdings" panose="05000000000000000000" pitchFamily="2" charset="2"/>
              <a:buChar char="q"/>
              <a:defRPr sz="2000">
                <a:solidFill>
                  <a:schemeClr val="tx1"/>
                </a:solidFill>
                <a:latin typeface="Arial" panose="020B0604020202020204" pitchFamily="34" charset="0"/>
              </a:defRPr>
            </a:lvl8pPr>
            <a:lvl9pPr marL="3886200" indent="-228600" eaLnBrk="0" fontAlgn="base" hangingPunct="0">
              <a:spcBef>
                <a:spcPct val="20000"/>
              </a:spcBef>
              <a:spcAft>
                <a:spcPct val="0"/>
              </a:spcAft>
              <a:buSzPct val="70000"/>
              <a:buFont typeface="Wingdings" panose="05000000000000000000" pitchFamily="2" charset="2"/>
              <a:buChar char="q"/>
              <a:defRPr sz="2000">
                <a:solidFill>
                  <a:schemeClr val="tx1"/>
                </a:solidFill>
                <a:latin typeface="Arial" panose="020B0604020202020204" pitchFamily="34" charset="0"/>
              </a:defRPr>
            </a:lvl9pPr>
          </a:lstStyle>
          <a:p>
            <a:pPr>
              <a:spcBef>
                <a:spcPct val="0"/>
              </a:spcBef>
              <a:buFontTx/>
              <a:buNone/>
            </a:pPr>
            <a:fld id="{FD3A741B-25CA-493C-A972-441D20185E06}" type="slidenum">
              <a:rPr lang="en-US" altLang="en-US" sz="1000">
                <a:solidFill>
                  <a:srgbClr val="898989"/>
                </a:solidFill>
              </a:rPr>
              <a:pPr>
                <a:spcBef>
                  <a:spcPct val="0"/>
                </a:spcBef>
                <a:buFontTx/>
                <a:buNone/>
              </a:pPr>
              <a:t>11</a:t>
            </a:fld>
            <a:endParaRPr lang="en-US" altLang="en-US" sz="1000">
              <a:solidFill>
                <a:srgbClr val="898989"/>
              </a:solidFill>
            </a:endParaRPr>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pPr eaLnBrk="1" hangingPunct="1"/>
            <a:r>
              <a:rPr lang="en-US" altLang="en-US" dirty="0" smtClean="0">
                <a:ea typeface="MS PGothic" panose="020B0600070205080204" pitchFamily="34" charset="-128"/>
              </a:rPr>
              <a:t>Analyzing Findings - 2</a:t>
            </a:r>
          </a:p>
        </p:txBody>
      </p:sp>
      <p:sp>
        <p:nvSpPr>
          <p:cNvPr id="36867" name="Content Placeholder 2"/>
          <p:cNvSpPr>
            <a:spLocks noGrp="1"/>
          </p:cNvSpPr>
          <p:nvPr>
            <p:ph sz="quarter" idx="14"/>
          </p:nvPr>
        </p:nvSpPr>
        <p:spPr/>
        <p:txBody>
          <a:bodyPr/>
          <a:lstStyle/>
          <a:p>
            <a:pPr eaLnBrk="1" hangingPunct="1"/>
            <a:endParaRPr lang="en-US" altLang="en-US" dirty="0" smtClean="0">
              <a:ea typeface="MS PGothic" panose="020B0600070205080204" pitchFamily="34" charset="-128"/>
            </a:endParaRPr>
          </a:p>
          <a:p>
            <a:pPr eaLnBrk="1" hangingPunct="1"/>
            <a:endParaRPr lang="en-US" altLang="en-US" dirty="0" smtClean="0">
              <a:ea typeface="MS PGothic" panose="020B0600070205080204" pitchFamily="34" charset="-128"/>
            </a:endParaRPr>
          </a:p>
          <a:p>
            <a:pPr algn="ctr" eaLnBrk="1" hangingPunct="1">
              <a:buFont typeface="Arial" panose="020B0604020202020204" pitchFamily="34" charset="0"/>
              <a:buNone/>
            </a:pPr>
            <a:r>
              <a:rPr lang="en-US" altLang="en-US" sz="3600" dirty="0" smtClean="0">
                <a:ea typeface="MS PGothic" panose="020B0600070205080204" pitchFamily="34" charset="-128"/>
              </a:rPr>
              <a:t>Part 2: </a:t>
            </a:r>
          </a:p>
          <a:p>
            <a:pPr algn="ctr" eaLnBrk="1" hangingPunct="1">
              <a:buFont typeface="Arial" panose="020B0604020202020204" pitchFamily="34" charset="0"/>
              <a:buNone/>
            </a:pPr>
            <a:r>
              <a:rPr lang="en-US" altLang="en-US" sz="3600" dirty="0" smtClean="0">
                <a:ea typeface="MS PGothic" panose="020B0600070205080204" pitchFamily="34" charset="-128"/>
              </a:rPr>
              <a:t>Finding Patterns and Meaning</a:t>
            </a:r>
            <a:br>
              <a:rPr lang="en-US" altLang="en-US" sz="3600" dirty="0" smtClean="0">
                <a:ea typeface="MS PGothic" panose="020B0600070205080204" pitchFamily="34" charset="-128"/>
              </a:rPr>
            </a:br>
            <a:r>
              <a:rPr lang="en-US" altLang="en-US" sz="3600" dirty="0" smtClean="0">
                <a:ea typeface="MS PGothic" panose="020B0600070205080204" pitchFamily="34" charset="-128"/>
              </a:rPr>
              <a:t>in the Data</a:t>
            </a:r>
          </a:p>
        </p:txBody>
      </p:sp>
      <p:sp>
        <p:nvSpPr>
          <p:cNvPr id="36868"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SzPct val="85000"/>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SzPct val="80000"/>
              <a:buFont typeface="Courier New" panose="02070309020205020404" pitchFamily="49" charset="0"/>
              <a:buChar char="o"/>
              <a:defRPr sz="2400">
                <a:solidFill>
                  <a:schemeClr val="tx1"/>
                </a:solidFill>
                <a:latin typeface="Arial" panose="020B0604020202020204" pitchFamily="34" charset="0"/>
              </a:defRPr>
            </a:lvl3pPr>
            <a:lvl4pPr marL="1600200" indent="-228600">
              <a:spcBef>
                <a:spcPct val="20000"/>
              </a:spcBef>
              <a:buSzPct val="12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SzPct val="70000"/>
              <a:buFont typeface="Wingdings" panose="05000000000000000000" pitchFamily="2" charset="2"/>
              <a:buChar char="q"/>
              <a:defRPr sz="2000">
                <a:solidFill>
                  <a:schemeClr val="tx1"/>
                </a:solidFill>
                <a:latin typeface="Arial" panose="020B0604020202020204" pitchFamily="34" charset="0"/>
              </a:defRPr>
            </a:lvl5pPr>
            <a:lvl6pPr marL="2514600" indent="-228600" eaLnBrk="0" fontAlgn="base" hangingPunct="0">
              <a:spcBef>
                <a:spcPct val="20000"/>
              </a:spcBef>
              <a:spcAft>
                <a:spcPct val="0"/>
              </a:spcAft>
              <a:buSzPct val="70000"/>
              <a:buFont typeface="Wingdings" panose="05000000000000000000" pitchFamily="2" charset="2"/>
              <a:buChar char="q"/>
              <a:defRPr sz="2000">
                <a:solidFill>
                  <a:schemeClr val="tx1"/>
                </a:solidFill>
                <a:latin typeface="Arial" panose="020B0604020202020204" pitchFamily="34" charset="0"/>
              </a:defRPr>
            </a:lvl6pPr>
            <a:lvl7pPr marL="2971800" indent="-228600" eaLnBrk="0" fontAlgn="base" hangingPunct="0">
              <a:spcBef>
                <a:spcPct val="20000"/>
              </a:spcBef>
              <a:spcAft>
                <a:spcPct val="0"/>
              </a:spcAft>
              <a:buSzPct val="70000"/>
              <a:buFont typeface="Wingdings" panose="05000000000000000000" pitchFamily="2" charset="2"/>
              <a:buChar char="q"/>
              <a:defRPr sz="2000">
                <a:solidFill>
                  <a:schemeClr val="tx1"/>
                </a:solidFill>
                <a:latin typeface="Arial" panose="020B0604020202020204" pitchFamily="34" charset="0"/>
              </a:defRPr>
            </a:lvl7pPr>
            <a:lvl8pPr marL="3429000" indent="-228600" eaLnBrk="0" fontAlgn="base" hangingPunct="0">
              <a:spcBef>
                <a:spcPct val="20000"/>
              </a:spcBef>
              <a:spcAft>
                <a:spcPct val="0"/>
              </a:spcAft>
              <a:buSzPct val="70000"/>
              <a:buFont typeface="Wingdings" panose="05000000000000000000" pitchFamily="2" charset="2"/>
              <a:buChar char="q"/>
              <a:defRPr sz="2000">
                <a:solidFill>
                  <a:schemeClr val="tx1"/>
                </a:solidFill>
                <a:latin typeface="Arial" panose="020B0604020202020204" pitchFamily="34" charset="0"/>
              </a:defRPr>
            </a:lvl8pPr>
            <a:lvl9pPr marL="3886200" indent="-228600" eaLnBrk="0" fontAlgn="base" hangingPunct="0">
              <a:spcBef>
                <a:spcPct val="20000"/>
              </a:spcBef>
              <a:spcAft>
                <a:spcPct val="0"/>
              </a:spcAft>
              <a:buSzPct val="70000"/>
              <a:buFont typeface="Wingdings" panose="05000000000000000000" pitchFamily="2" charset="2"/>
              <a:buChar char="q"/>
              <a:defRPr sz="2000">
                <a:solidFill>
                  <a:schemeClr val="tx1"/>
                </a:solidFill>
                <a:latin typeface="Arial" panose="020B0604020202020204" pitchFamily="34" charset="0"/>
              </a:defRPr>
            </a:lvl9pPr>
          </a:lstStyle>
          <a:p>
            <a:pPr>
              <a:spcBef>
                <a:spcPct val="0"/>
              </a:spcBef>
              <a:buFontTx/>
              <a:buNone/>
            </a:pPr>
            <a:fld id="{E3798E6D-B3CA-4201-977B-535B4C0A1416}" type="slidenum">
              <a:rPr lang="en-US" altLang="en-US" sz="1000">
                <a:solidFill>
                  <a:srgbClr val="898989"/>
                </a:solidFill>
              </a:rPr>
              <a:pPr>
                <a:spcBef>
                  <a:spcPct val="0"/>
                </a:spcBef>
                <a:buFontTx/>
                <a:buNone/>
              </a:pPr>
              <a:t>12</a:t>
            </a:fld>
            <a:endParaRPr lang="en-US" altLang="en-US" sz="1000">
              <a:solidFill>
                <a:srgbClr val="898989"/>
              </a:solidFill>
            </a:endParaRPr>
          </a:p>
        </p:txBody>
      </p:sp>
    </p:spTree>
    <p:custDataLst>
      <p:tags r:id="rId1"/>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pPr eaLnBrk="1" hangingPunct="1"/>
            <a:r>
              <a:rPr lang="en-US" altLang="en-US" smtClean="0">
                <a:ea typeface="MS PGothic" panose="020B0600070205080204" pitchFamily="34" charset="-128"/>
              </a:rPr>
              <a:t>Hierarchy for Clinical Data</a:t>
            </a:r>
          </a:p>
        </p:txBody>
      </p:sp>
      <p:graphicFrame>
        <p:nvGraphicFramePr>
          <p:cNvPr id="7" name="Content Placeholder 6" descr="The table contains the hierarchy of clinical data and the corresponding observations at each level. Please use screen reader to read the table.&#10;" title="Table: Hierarchy for Clinical Data"/>
          <p:cNvGraphicFramePr>
            <a:graphicFrameLocks noGrp="1"/>
          </p:cNvGraphicFramePr>
          <p:nvPr>
            <p:ph type="tbl" sz="quarter" idx="14"/>
            <p:extLst>
              <p:ext uri="{D42A27DB-BD31-4B8C-83A1-F6EECF244321}">
                <p14:modId xmlns:p14="http://schemas.microsoft.com/office/powerpoint/2010/main" val="1944638039"/>
              </p:ext>
            </p:extLst>
          </p:nvPr>
        </p:nvGraphicFramePr>
        <p:xfrm>
          <a:off x="457200" y="1600200"/>
          <a:ext cx="8229600" cy="4775833"/>
        </p:xfrm>
        <a:graphic>
          <a:graphicData uri="http://schemas.openxmlformats.org/drawingml/2006/table">
            <a:tbl>
              <a:tblPr firstRow="1" bandRow="1">
                <a:tableStyleId>{7DF18680-E054-41AD-8BC1-D1AEF772440D}</a:tableStyleId>
              </a:tblPr>
              <a:tblGrid>
                <a:gridCol w="3429000">
                  <a:extLst>
                    <a:ext uri="{9D8B030D-6E8A-4147-A177-3AD203B41FA5}"/>
                  </a:extLst>
                </a:gridCol>
                <a:gridCol w="4800600">
                  <a:extLst>
                    <a:ext uri="{9D8B030D-6E8A-4147-A177-3AD203B41FA5}"/>
                  </a:extLst>
                </a:gridCol>
              </a:tblGrid>
              <a:tr h="478473">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charset="2"/>
                        <a:buNone/>
                        <a:tabLst/>
                      </a:pPr>
                      <a:r>
                        <a:rPr kumimoji="0" lang="en-US" sz="2000" u="none" strike="noStrike" cap="none" normalizeH="0" baseline="0" dirty="0" smtClean="0">
                          <a:ln>
                            <a:noFill/>
                          </a:ln>
                          <a:effectLst/>
                        </a:rPr>
                        <a:t>Clinical Data Hierarchy</a:t>
                      </a:r>
                      <a:endParaRPr kumimoji="0" lang="en-US" sz="2000" b="1" i="0" u="none" strike="noStrike" cap="none" normalizeH="0" baseline="0" dirty="0">
                        <a:ln>
                          <a:noFill/>
                        </a:ln>
                        <a:solidFill>
                          <a:schemeClr val="tx1"/>
                        </a:solidFill>
                        <a:effectLst/>
                        <a:latin typeface="Arial" charset="0"/>
                        <a:ea typeface="ＭＳ Ｐゴシック" charset="-128"/>
                      </a:endParaRPr>
                    </a:p>
                  </a:txBody>
                  <a:tcPr marL="39525" marR="39525" marT="45727" marB="45727" anchor="ct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charset="2"/>
                        <a:buNone/>
                        <a:tabLst/>
                      </a:pPr>
                      <a:r>
                        <a:rPr kumimoji="0" lang="en-US" sz="2000" u="none" strike="noStrike" cap="none" normalizeH="0" baseline="0" dirty="0" smtClean="0">
                          <a:ln>
                            <a:noFill/>
                          </a:ln>
                          <a:effectLst/>
                        </a:rPr>
                        <a:t>Observations</a:t>
                      </a:r>
                      <a:endParaRPr kumimoji="0" lang="en-US" sz="2000" b="1" i="0" u="none" strike="noStrike" cap="none" normalizeH="0" baseline="0" dirty="0">
                        <a:ln>
                          <a:noFill/>
                        </a:ln>
                        <a:solidFill>
                          <a:schemeClr val="tx1"/>
                        </a:solidFill>
                        <a:effectLst/>
                        <a:latin typeface="Arial" charset="0"/>
                        <a:ea typeface="ＭＳ Ｐゴシック" charset="-128"/>
                      </a:endParaRPr>
                    </a:p>
                  </a:txBody>
                  <a:tcPr marL="39525" marR="39525" marT="45727" marB="45727" anchor="ctr" horzOverflow="overflow"/>
                </a:tc>
              </a:tr>
              <a:tr h="478473">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charset="2"/>
                        <a:buNone/>
                        <a:tabLst/>
                      </a:pPr>
                      <a:r>
                        <a:rPr kumimoji="0" lang="en-US" sz="1800" u="none" strike="noStrike" cap="none" normalizeH="0" baseline="0" dirty="0">
                          <a:ln>
                            <a:noFill/>
                          </a:ln>
                          <a:effectLst/>
                        </a:rPr>
                        <a:t>Global </a:t>
                      </a:r>
                      <a:r>
                        <a:rPr kumimoji="0" lang="en-US" sz="1800" u="none" strike="noStrike" cap="none" normalizeH="0" baseline="0" dirty="0" smtClean="0">
                          <a:ln>
                            <a:noFill/>
                          </a:ln>
                          <a:effectLst/>
                        </a:rPr>
                        <a:t>complex</a:t>
                      </a:r>
                      <a:endParaRPr kumimoji="0" lang="en-US" sz="1800" b="0" i="0" u="none" strike="noStrike" cap="none" normalizeH="0" baseline="0" dirty="0">
                        <a:ln>
                          <a:noFill/>
                        </a:ln>
                        <a:solidFill>
                          <a:schemeClr val="tx1"/>
                        </a:solidFill>
                        <a:effectLst/>
                        <a:latin typeface="Arial" charset="0"/>
                        <a:ea typeface="ＭＳ Ｐゴシック" charset="-128"/>
                      </a:endParaRPr>
                    </a:p>
                  </a:txBody>
                  <a:tcPr marL="39525" marR="39525" marT="45727" marB="45727" anchor="ct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charset="2"/>
                        <a:buNone/>
                        <a:tabLst/>
                      </a:pPr>
                      <a:r>
                        <a:rPr kumimoji="0" lang="en-US" sz="1800" u="none" strike="noStrike" cap="none" normalizeH="0" baseline="0" dirty="0" smtClean="0">
                          <a:ln>
                            <a:noFill/>
                          </a:ln>
                          <a:effectLst/>
                        </a:rPr>
                        <a:t>Syndromes </a:t>
                      </a:r>
                      <a:r>
                        <a:rPr kumimoji="0" lang="en-US" sz="1800" u="none" strike="noStrike" cap="none" normalizeH="0" baseline="0" dirty="0">
                          <a:ln>
                            <a:noFill/>
                          </a:ln>
                          <a:effectLst/>
                        </a:rPr>
                        <a:t>commonly seen together</a:t>
                      </a:r>
                      <a:endParaRPr kumimoji="0" lang="en-US" sz="1800" b="0" i="1" u="none" strike="noStrike" cap="none" normalizeH="0" baseline="0" dirty="0">
                        <a:ln>
                          <a:noFill/>
                        </a:ln>
                        <a:solidFill>
                          <a:schemeClr val="tx1"/>
                        </a:solidFill>
                        <a:effectLst/>
                        <a:latin typeface="Arial" charset="0"/>
                        <a:ea typeface="ＭＳ Ｐゴシック" charset="-128"/>
                      </a:endParaRPr>
                    </a:p>
                  </a:txBody>
                  <a:tcPr marL="39525" marR="39525" marT="45727" marB="45727" anchor="ctr" horzOverflow="overflow"/>
                </a:tc>
                <a:extLst>
                  <a:ext uri="{0D108BD9-81ED-4DB2-BD59-A6C34878D82A}"/>
                </a:extLst>
              </a:tr>
              <a:tr h="574173">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charset="2"/>
                        <a:buNone/>
                        <a:tabLst/>
                      </a:pPr>
                      <a:r>
                        <a:rPr kumimoji="0" lang="en-US" sz="1800" u="none" strike="noStrike" cap="none" normalizeH="0" baseline="0" dirty="0">
                          <a:ln>
                            <a:noFill/>
                          </a:ln>
                          <a:effectLst/>
                        </a:rPr>
                        <a:t>Diseases</a:t>
                      </a:r>
                      <a:endParaRPr kumimoji="0" lang="en-US" sz="1800" b="0" i="0" u="none" strike="noStrike" cap="none" normalizeH="0" baseline="0" dirty="0">
                        <a:ln>
                          <a:noFill/>
                        </a:ln>
                        <a:solidFill>
                          <a:schemeClr val="tx1"/>
                        </a:solidFill>
                        <a:effectLst/>
                        <a:latin typeface="Arial" charset="0"/>
                        <a:ea typeface="ＭＳ Ｐゴシック" charset="-128"/>
                      </a:endParaRPr>
                    </a:p>
                  </a:txBody>
                  <a:tcPr marL="39525" marR="39525" marT="45727" marB="45727" anchor="ct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charset="2"/>
                        <a:buNone/>
                        <a:tabLst/>
                      </a:pPr>
                      <a:r>
                        <a:rPr kumimoji="0" lang="en-US" sz="1800" u="none" strike="noStrike" cap="none" normalizeH="0" baseline="0" dirty="0" smtClean="0">
                          <a:ln>
                            <a:noFill/>
                          </a:ln>
                          <a:effectLst/>
                        </a:rPr>
                        <a:t>Specific </a:t>
                      </a:r>
                      <a:r>
                        <a:rPr kumimoji="0" lang="en-US" sz="1800" u="none" strike="noStrike" cap="none" normalizeH="0" baseline="0" dirty="0">
                          <a:ln>
                            <a:noFill/>
                          </a:ln>
                          <a:effectLst/>
                        </a:rPr>
                        <a:t>conditions that cause syndromes</a:t>
                      </a:r>
                      <a:endParaRPr kumimoji="0" lang="en-US" sz="1800" b="0" i="1" u="none" strike="noStrike" cap="none" normalizeH="0" baseline="0" dirty="0">
                        <a:ln>
                          <a:noFill/>
                        </a:ln>
                        <a:solidFill>
                          <a:schemeClr val="tx1"/>
                        </a:solidFill>
                        <a:effectLst/>
                        <a:latin typeface="Arial" charset="0"/>
                        <a:ea typeface="ＭＳ Ｐゴシック" charset="-128"/>
                      </a:endParaRPr>
                    </a:p>
                  </a:txBody>
                  <a:tcPr marL="39525" marR="39525" marT="45727" marB="45727" anchor="ctr" horzOverflow="overflow"/>
                </a:tc>
                <a:extLst>
                  <a:ext uri="{0D108BD9-81ED-4DB2-BD59-A6C34878D82A}"/>
                </a:extLst>
              </a:tr>
              <a:tr h="565244">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charset="2"/>
                        <a:buNone/>
                        <a:tabLst/>
                      </a:pPr>
                      <a:r>
                        <a:rPr kumimoji="0" lang="en-US" sz="1800" u="none" strike="noStrike" cap="none" normalizeH="0" baseline="0" dirty="0">
                          <a:ln>
                            <a:noFill/>
                          </a:ln>
                          <a:effectLst/>
                        </a:rPr>
                        <a:t>Syndromes</a:t>
                      </a:r>
                      <a:endParaRPr kumimoji="0" lang="en-US" sz="1800" b="0" i="0" u="none" strike="noStrike" cap="none" normalizeH="0" baseline="0" dirty="0">
                        <a:ln>
                          <a:noFill/>
                        </a:ln>
                        <a:solidFill>
                          <a:schemeClr val="tx1"/>
                        </a:solidFill>
                        <a:effectLst/>
                        <a:latin typeface="Arial" charset="0"/>
                        <a:ea typeface="ＭＳ Ｐゴシック" charset="-128"/>
                      </a:endParaRPr>
                    </a:p>
                  </a:txBody>
                  <a:tcPr marL="39525" marR="39525" marT="45727" marB="45727" anchor="ct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charset="2"/>
                        <a:buNone/>
                        <a:tabLst/>
                      </a:pPr>
                      <a:r>
                        <a:rPr kumimoji="0" lang="en-US" sz="1800" u="none" strike="noStrike" cap="none" normalizeH="0" baseline="0" dirty="0" smtClean="0">
                          <a:ln>
                            <a:noFill/>
                          </a:ln>
                          <a:effectLst/>
                        </a:rPr>
                        <a:t>Constellation </a:t>
                      </a:r>
                      <a:r>
                        <a:rPr kumimoji="0" lang="en-US" sz="1800" u="none" strike="noStrike" cap="none" normalizeH="0" baseline="0" dirty="0">
                          <a:ln>
                            <a:noFill/>
                          </a:ln>
                          <a:effectLst/>
                        </a:rPr>
                        <a:t>of symptoms and signs</a:t>
                      </a:r>
                      <a:endParaRPr kumimoji="0" lang="en-US" sz="1800" b="0" i="1" u="none" strike="noStrike" cap="none" normalizeH="0" baseline="0" dirty="0">
                        <a:ln>
                          <a:noFill/>
                        </a:ln>
                        <a:solidFill>
                          <a:schemeClr val="tx1"/>
                        </a:solidFill>
                        <a:effectLst/>
                        <a:latin typeface="Arial" charset="0"/>
                        <a:ea typeface="ＭＳ Ｐゴシック" charset="-128"/>
                      </a:endParaRPr>
                    </a:p>
                  </a:txBody>
                  <a:tcPr marL="39525" marR="39525" marT="45727" marB="45727" anchor="ctr" horzOverflow="overflow"/>
                </a:tc>
                <a:extLst>
                  <a:ext uri="{0D108BD9-81ED-4DB2-BD59-A6C34878D82A}"/>
                </a:extLst>
              </a:tr>
              <a:tr h="574173">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charset="2"/>
                        <a:buNone/>
                        <a:tabLst/>
                      </a:pPr>
                      <a:r>
                        <a:rPr kumimoji="0" lang="en-US" sz="1800" u="none" strike="noStrike" cap="none" normalizeH="0" baseline="0" dirty="0">
                          <a:ln>
                            <a:noFill/>
                          </a:ln>
                          <a:effectLst/>
                        </a:rPr>
                        <a:t>Facets</a:t>
                      </a:r>
                      <a:endParaRPr kumimoji="0" lang="en-US" sz="1800" b="0" i="0" u="none" strike="noStrike" cap="none" normalizeH="0" baseline="0" dirty="0">
                        <a:ln>
                          <a:noFill/>
                        </a:ln>
                        <a:solidFill>
                          <a:schemeClr val="tx1"/>
                        </a:solidFill>
                        <a:effectLst/>
                        <a:latin typeface="Arial" charset="0"/>
                        <a:ea typeface="ＭＳ Ｐゴシック" charset="-128"/>
                      </a:endParaRPr>
                    </a:p>
                  </a:txBody>
                  <a:tcPr marL="39525" marR="39525" marT="45727" marB="45727" anchor="ct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charset="2"/>
                        <a:buNone/>
                        <a:tabLst/>
                      </a:pPr>
                      <a:r>
                        <a:rPr kumimoji="0" lang="en-US" sz="1800" u="none" strike="noStrike" cap="none" normalizeH="0" baseline="0" dirty="0" smtClean="0">
                          <a:ln>
                            <a:noFill/>
                          </a:ln>
                          <a:effectLst/>
                        </a:rPr>
                        <a:t>Groups </a:t>
                      </a:r>
                      <a:r>
                        <a:rPr kumimoji="0" lang="en-US" sz="1800" u="none" strike="noStrike" cap="none" normalizeH="0" baseline="0" dirty="0">
                          <a:ln>
                            <a:noFill/>
                          </a:ln>
                          <a:effectLst/>
                        </a:rPr>
                        <a:t>of findings related by pathophysiology</a:t>
                      </a:r>
                      <a:endParaRPr kumimoji="0" lang="en-US" sz="1800" b="0" i="1" u="none" strike="noStrike" cap="none" normalizeH="0" baseline="0" dirty="0">
                        <a:ln>
                          <a:noFill/>
                        </a:ln>
                        <a:solidFill>
                          <a:schemeClr val="tx1"/>
                        </a:solidFill>
                        <a:effectLst/>
                        <a:latin typeface="Arial" charset="0"/>
                        <a:ea typeface="ＭＳ Ｐゴシック" charset="-128"/>
                      </a:endParaRPr>
                    </a:p>
                  </a:txBody>
                  <a:tcPr marL="39525" marR="39525" marT="45727" marB="45727" anchor="ctr" horzOverflow="overflow"/>
                </a:tc>
                <a:extLst>
                  <a:ext uri="{0D108BD9-81ED-4DB2-BD59-A6C34878D82A}"/>
                </a:extLst>
              </a:tr>
              <a:tr h="574173">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charset="2"/>
                        <a:buNone/>
                        <a:tabLst/>
                      </a:pPr>
                      <a:r>
                        <a:rPr kumimoji="0" lang="en-US" sz="1800" u="none" strike="noStrike" cap="none" normalizeH="0" baseline="0" dirty="0">
                          <a:ln>
                            <a:noFill/>
                          </a:ln>
                          <a:effectLst/>
                        </a:rPr>
                        <a:t>Findings</a:t>
                      </a:r>
                      <a:endParaRPr kumimoji="0" lang="en-US" sz="1800" b="0" i="0" u="none" strike="noStrike" cap="none" normalizeH="0" baseline="0" dirty="0">
                        <a:ln>
                          <a:noFill/>
                        </a:ln>
                        <a:solidFill>
                          <a:schemeClr val="tx1"/>
                        </a:solidFill>
                        <a:effectLst/>
                        <a:latin typeface="Arial" charset="0"/>
                        <a:ea typeface="ＭＳ Ｐゴシック" charset="-128"/>
                      </a:endParaRPr>
                    </a:p>
                  </a:txBody>
                  <a:tcPr marL="39525" marR="39525" marT="45727" marB="45727" anchor="ct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charset="2"/>
                        <a:buNone/>
                        <a:tabLst/>
                      </a:pPr>
                      <a:r>
                        <a:rPr kumimoji="0" lang="en-US" sz="1800" u="none" strike="noStrike" cap="none" normalizeH="0" baseline="0" dirty="0" smtClean="0">
                          <a:ln>
                            <a:noFill/>
                          </a:ln>
                          <a:effectLst/>
                        </a:rPr>
                        <a:t>Subset </a:t>
                      </a:r>
                      <a:r>
                        <a:rPr kumimoji="0" lang="en-US" sz="1800" u="none" strike="noStrike" cap="none" normalizeH="0" baseline="0" dirty="0">
                          <a:ln>
                            <a:noFill/>
                          </a:ln>
                          <a:effectLst/>
                        </a:rPr>
                        <a:t>that is relevant to the patient’s care</a:t>
                      </a:r>
                      <a:endParaRPr kumimoji="0" lang="en-US" sz="1800" b="0" i="1" u="none" strike="noStrike" cap="none" normalizeH="0" baseline="0" dirty="0">
                        <a:ln>
                          <a:noFill/>
                        </a:ln>
                        <a:solidFill>
                          <a:schemeClr val="tx1"/>
                        </a:solidFill>
                        <a:effectLst/>
                        <a:latin typeface="Arial" charset="0"/>
                        <a:ea typeface="ＭＳ Ｐゴシック" charset="-128"/>
                      </a:endParaRPr>
                    </a:p>
                  </a:txBody>
                  <a:tcPr marL="39525" marR="39525" marT="45727" marB="45727" anchor="ctr" horzOverflow="overflow"/>
                </a:tc>
                <a:extLst>
                  <a:ext uri="{0D108BD9-81ED-4DB2-BD59-A6C34878D82A}"/>
                </a:extLst>
              </a:tr>
              <a:tr h="956951">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charset="2"/>
                        <a:buNone/>
                        <a:tabLst/>
                      </a:pPr>
                      <a:r>
                        <a:rPr kumimoji="0" lang="en-US" sz="1800" u="none" strike="noStrike" cap="none" normalizeH="0" baseline="0" dirty="0" smtClean="0">
                          <a:ln>
                            <a:noFill/>
                          </a:ln>
                          <a:effectLst/>
                        </a:rPr>
                        <a:t>Observations (</a:t>
                      </a:r>
                      <a:r>
                        <a:rPr kumimoji="0" lang="en-US" sz="1800" u="none" strike="noStrike" cap="none" normalizeH="0" baseline="0" dirty="0">
                          <a:ln>
                            <a:noFill/>
                          </a:ln>
                          <a:effectLst/>
                        </a:rPr>
                        <a:t>may fit one diagnosis, multiple diagnoses, or no diagnosis)</a:t>
                      </a:r>
                      <a:endParaRPr kumimoji="0" lang="en-US" sz="1800" b="0" i="0" u="none" strike="noStrike" cap="none" normalizeH="0" baseline="0" dirty="0">
                        <a:ln>
                          <a:noFill/>
                        </a:ln>
                        <a:solidFill>
                          <a:schemeClr val="tx1"/>
                        </a:solidFill>
                        <a:effectLst/>
                        <a:latin typeface="Arial" charset="0"/>
                        <a:ea typeface="ＭＳ Ｐゴシック" charset="-128"/>
                      </a:endParaRPr>
                    </a:p>
                  </a:txBody>
                  <a:tcPr marL="39525" marR="39525" marT="45727" marB="45727" anchor="ct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charset="2"/>
                        <a:buNone/>
                        <a:tabLst/>
                      </a:pPr>
                      <a:r>
                        <a:rPr kumimoji="0" lang="en-US" sz="1800" u="none" strike="noStrike" cap="none" normalizeH="0" baseline="0" dirty="0" smtClean="0">
                          <a:ln>
                            <a:noFill/>
                          </a:ln>
                          <a:effectLst/>
                        </a:rPr>
                        <a:t>Everything </a:t>
                      </a:r>
                      <a:r>
                        <a:rPr kumimoji="0" lang="en-US" sz="1800" u="none" strike="noStrike" cap="none" normalizeH="0" baseline="0" dirty="0">
                          <a:ln>
                            <a:noFill/>
                          </a:ln>
                          <a:effectLst/>
                        </a:rPr>
                        <a:t>the clinician noticed and </a:t>
                      </a:r>
                      <a:r>
                        <a:rPr kumimoji="0" lang="en-US" sz="1800" u="none" strike="noStrike" cap="none" normalizeH="0" baseline="0" dirty="0" smtClean="0">
                          <a:ln>
                            <a:noFill/>
                          </a:ln>
                          <a:effectLst/>
                        </a:rPr>
                        <a:t>noted (</a:t>
                      </a:r>
                      <a:r>
                        <a:rPr kumimoji="0" lang="en-US" sz="1800" u="none" strike="noStrike" cap="none" normalizeH="0" baseline="0" dirty="0">
                          <a:ln>
                            <a:noFill/>
                          </a:ln>
                          <a:effectLst/>
                        </a:rPr>
                        <a:t>the complete history and physical)</a:t>
                      </a:r>
                      <a:endParaRPr kumimoji="0" lang="en-US" sz="1800" b="0" i="1" u="none" strike="noStrike" cap="none" normalizeH="0" baseline="0" dirty="0">
                        <a:ln>
                          <a:noFill/>
                        </a:ln>
                        <a:solidFill>
                          <a:schemeClr val="tx1"/>
                        </a:solidFill>
                        <a:effectLst/>
                        <a:latin typeface="Arial" charset="0"/>
                        <a:ea typeface="ＭＳ Ｐゴシック" charset="-128"/>
                      </a:endParaRPr>
                    </a:p>
                  </a:txBody>
                  <a:tcPr marL="39525" marR="39525" marT="45727" marB="45727" anchor="ctr" horzOverflow="overflow"/>
                </a:tc>
                <a:extLst>
                  <a:ext uri="{0D108BD9-81ED-4DB2-BD59-A6C34878D82A}"/>
                </a:extLst>
              </a:tr>
              <a:tr h="574173">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charset="2"/>
                        <a:buNone/>
                        <a:tabLst/>
                      </a:pPr>
                      <a:r>
                        <a:rPr kumimoji="0" lang="en-US" sz="1800" u="none" strike="noStrike" cap="none" normalizeH="0" baseline="0" dirty="0">
                          <a:ln>
                            <a:noFill/>
                          </a:ln>
                          <a:effectLst/>
                        </a:rPr>
                        <a:t>Empirium</a:t>
                      </a:r>
                      <a:endParaRPr kumimoji="0" lang="en-US" sz="1800" b="0" i="0" u="none" strike="noStrike" cap="none" normalizeH="0" baseline="0" dirty="0">
                        <a:ln>
                          <a:noFill/>
                        </a:ln>
                        <a:solidFill>
                          <a:schemeClr val="tx1"/>
                        </a:solidFill>
                        <a:effectLst/>
                        <a:latin typeface="Arial" charset="0"/>
                        <a:ea typeface="ＭＳ Ｐゴシック" charset="-128"/>
                      </a:endParaRPr>
                    </a:p>
                  </a:txBody>
                  <a:tcPr marL="39525" marR="39525" marT="45727" marB="45727" anchor="ct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charset="2"/>
                        <a:buNone/>
                        <a:tabLst/>
                      </a:pPr>
                      <a:r>
                        <a:rPr kumimoji="0" lang="en-US" sz="1800" u="none" strike="noStrike" cap="none" normalizeH="0" baseline="0" dirty="0" smtClean="0">
                          <a:ln>
                            <a:noFill/>
                          </a:ln>
                          <a:effectLst/>
                        </a:rPr>
                        <a:t>Description </a:t>
                      </a:r>
                      <a:r>
                        <a:rPr kumimoji="0" lang="en-US" sz="1800" u="none" strike="noStrike" cap="none" normalizeH="0" baseline="0" dirty="0">
                          <a:ln>
                            <a:noFill/>
                          </a:ln>
                          <a:effectLst/>
                        </a:rPr>
                        <a:t>of clinic, staff, lighting, sound, etc.</a:t>
                      </a:r>
                      <a:endParaRPr kumimoji="0" lang="en-US" sz="1800" b="0" i="1" u="none" strike="noStrike" cap="none" normalizeH="0" baseline="0" dirty="0">
                        <a:ln>
                          <a:noFill/>
                        </a:ln>
                        <a:solidFill>
                          <a:schemeClr val="tx1"/>
                        </a:solidFill>
                        <a:effectLst/>
                        <a:latin typeface="Arial" charset="0"/>
                        <a:ea typeface="ＭＳ Ｐゴシック" charset="-128"/>
                      </a:endParaRPr>
                    </a:p>
                  </a:txBody>
                  <a:tcPr marL="39525" marR="39525" marT="45727" marB="45727" anchor="ctr" horzOverflow="overflow"/>
                </a:tc>
                <a:extLst>
                  <a:ext uri="{0D108BD9-81ED-4DB2-BD59-A6C34878D82A}"/>
                </a:extLst>
              </a:tr>
            </a:tbl>
          </a:graphicData>
        </a:graphic>
      </p:graphicFrame>
      <p:sp>
        <p:nvSpPr>
          <p:cNvPr id="37917" name="Text Placeholder 7"/>
          <p:cNvSpPr>
            <a:spLocks noGrp="1"/>
          </p:cNvSpPr>
          <p:nvPr>
            <p:ph type="body" sz="quarter" idx="32"/>
          </p:nvPr>
        </p:nvSpPr>
        <p:spPr>
          <a:xfrm>
            <a:off x="457198" y="6376032"/>
            <a:ext cx="7634331" cy="436247"/>
          </a:xfrm>
        </p:spPr>
        <p:txBody>
          <a:bodyPr/>
          <a:lstStyle/>
          <a:p>
            <a:pPr eaLnBrk="1" hangingPunct="1"/>
            <a:r>
              <a:rPr lang="en-US" altLang="en-US" dirty="0" smtClean="0"/>
              <a:t>4.6 Table: Hierarchy for clinical data (Evans, D.A., and Gadd, C.S., 1989)</a:t>
            </a:r>
          </a:p>
        </p:txBody>
      </p:sp>
      <p:sp>
        <p:nvSpPr>
          <p:cNvPr id="37918"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SzPct val="85000"/>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SzPct val="80000"/>
              <a:buFont typeface="Courier New" panose="02070309020205020404" pitchFamily="49" charset="0"/>
              <a:buChar char="o"/>
              <a:defRPr sz="2400">
                <a:solidFill>
                  <a:schemeClr val="tx1"/>
                </a:solidFill>
                <a:latin typeface="Arial" panose="020B0604020202020204" pitchFamily="34" charset="0"/>
              </a:defRPr>
            </a:lvl3pPr>
            <a:lvl4pPr marL="1600200" indent="-228600">
              <a:spcBef>
                <a:spcPct val="20000"/>
              </a:spcBef>
              <a:buSzPct val="12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SzPct val="70000"/>
              <a:buFont typeface="Wingdings" panose="05000000000000000000" pitchFamily="2" charset="2"/>
              <a:buChar char="q"/>
              <a:defRPr sz="2000">
                <a:solidFill>
                  <a:schemeClr val="tx1"/>
                </a:solidFill>
                <a:latin typeface="Arial" panose="020B0604020202020204" pitchFamily="34" charset="0"/>
              </a:defRPr>
            </a:lvl5pPr>
            <a:lvl6pPr marL="2514600" indent="-228600" eaLnBrk="0" fontAlgn="base" hangingPunct="0">
              <a:spcBef>
                <a:spcPct val="20000"/>
              </a:spcBef>
              <a:spcAft>
                <a:spcPct val="0"/>
              </a:spcAft>
              <a:buSzPct val="70000"/>
              <a:buFont typeface="Wingdings" panose="05000000000000000000" pitchFamily="2" charset="2"/>
              <a:buChar char="q"/>
              <a:defRPr sz="2000">
                <a:solidFill>
                  <a:schemeClr val="tx1"/>
                </a:solidFill>
                <a:latin typeface="Arial" panose="020B0604020202020204" pitchFamily="34" charset="0"/>
              </a:defRPr>
            </a:lvl6pPr>
            <a:lvl7pPr marL="2971800" indent="-228600" eaLnBrk="0" fontAlgn="base" hangingPunct="0">
              <a:spcBef>
                <a:spcPct val="20000"/>
              </a:spcBef>
              <a:spcAft>
                <a:spcPct val="0"/>
              </a:spcAft>
              <a:buSzPct val="70000"/>
              <a:buFont typeface="Wingdings" panose="05000000000000000000" pitchFamily="2" charset="2"/>
              <a:buChar char="q"/>
              <a:defRPr sz="2000">
                <a:solidFill>
                  <a:schemeClr val="tx1"/>
                </a:solidFill>
                <a:latin typeface="Arial" panose="020B0604020202020204" pitchFamily="34" charset="0"/>
              </a:defRPr>
            </a:lvl7pPr>
            <a:lvl8pPr marL="3429000" indent="-228600" eaLnBrk="0" fontAlgn="base" hangingPunct="0">
              <a:spcBef>
                <a:spcPct val="20000"/>
              </a:spcBef>
              <a:spcAft>
                <a:spcPct val="0"/>
              </a:spcAft>
              <a:buSzPct val="70000"/>
              <a:buFont typeface="Wingdings" panose="05000000000000000000" pitchFamily="2" charset="2"/>
              <a:buChar char="q"/>
              <a:defRPr sz="2000">
                <a:solidFill>
                  <a:schemeClr val="tx1"/>
                </a:solidFill>
                <a:latin typeface="Arial" panose="020B0604020202020204" pitchFamily="34" charset="0"/>
              </a:defRPr>
            </a:lvl8pPr>
            <a:lvl9pPr marL="3886200" indent="-228600" eaLnBrk="0" fontAlgn="base" hangingPunct="0">
              <a:spcBef>
                <a:spcPct val="20000"/>
              </a:spcBef>
              <a:spcAft>
                <a:spcPct val="0"/>
              </a:spcAft>
              <a:buSzPct val="70000"/>
              <a:buFont typeface="Wingdings" panose="05000000000000000000" pitchFamily="2" charset="2"/>
              <a:buChar char="q"/>
              <a:defRPr sz="2000">
                <a:solidFill>
                  <a:schemeClr val="tx1"/>
                </a:solidFill>
                <a:latin typeface="Arial" panose="020B0604020202020204" pitchFamily="34" charset="0"/>
              </a:defRPr>
            </a:lvl9pPr>
          </a:lstStyle>
          <a:p>
            <a:pPr>
              <a:spcBef>
                <a:spcPct val="0"/>
              </a:spcBef>
              <a:buFontTx/>
              <a:buNone/>
            </a:pPr>
            <a:fld id="{75C0433B-4BA7-439D-A9A8-0ACE45273853}" type="slidenum">
              <a:rPr lang="en-US" altLang="en-US" sz="1000">
                <a:solidFill>
                  <a:srgbClr val="898989"/>
                </a:solidFill>
              </a:rPr>
              <a:pPr>
                <a:spcBef>
                  <a:spcPct val="0"/>
                </a:spcBef>
                <a:buFontTx/>
                <a:buNone/>
              </a:pPr>
              <a:t>13</a:t>
            </a:fld>
            <a:endParaRPr lang="en-US" altLang="en-US" sz="1000">
              <a:solidFill>
                <a:srgbClr val="898989"/>
              </a:solidFill>
            </a:endParaRPr>
          </a:p>
        </p:txBody>
      </p:sp>
    </p:spTree>
    <p:custDataLst>
      <p:tags r:id="rId1"/>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pPr eaLnBrk="1" hangingPunct="1"/>
            <a:r>
              <a:rPr lang="en-US" altLang="en-US" dirty="0" smtClean="0"/>
              <a:t>Man with Edema</a:t>
            </a:r>
          </a:p>
        </p:txBody>
      </p:sp>
      <p:graphicFrame>
        <p:nvGraphicFramePr>
          <p:cNvPr id="7" name="Content Placeholder 6" descr="Table begins with diseases on right and questions like hypertension on the left.  Please read with the screen reader." title="Table: Man With Edema: Clinical Data Hierarchy and Observations"/>
          <p:cNvGraphicFramePr>
            <a:graphicFrameLocks noGrp="1"/>
          </p:cNvGraphicFramePr>
          <p:nvPr>
            <p:ph type="tbl" sz="quarter" idx="14"/>
            <p:extLst>
              <p:ext uri="{D42A27DB-BD31-4B8C-83A1-F6EECF244321}">
                <p14:modId xmlns:p14="http://schemas.microsoft.com/office/powerpoint/2010/main" val="1569950943"/>
              </p:ext>
            </p:extLst>
          </p:nvPr>
        </p:nvGraphicFramePr>
        <p:xfrm>
          <a:off x="457200" y="1525766"/>
          <a:ext cx="8229600" cy="4737874"/>
        </p:xfrm>
        <a:graphic>
          <a:graphicData uri="http://schemas.openxmlformats.org/drawingml/2006/table">
            <a:tbl>
              <a:tblPr firstRow="1" bandRow="1">
                <a:tableStyleId>{7DF18680-E054-41AD-8BC1-D1AEF772440D}</a:tableStyleId>
              </a:tblPr>
              <a:tblGrid>
                <a:gridCol w="1981201">
                  <a:extLst>
                    <a:ext uri="{9D8B030D-6E8A-4147-A177-3AD203B41FA5}"/>
                  </a:extLst>
                </a:gridCol>
                <a:gridCol w="6248399">
                  <a:extLst>
                    <a:ext uri="{9D8B030D-6E8A-4147-A177-3AD203B41FA5}"/>
                  </a:extLst>
                </a:gridCol>
              </a:tblGrid>
              <a:tr h="552082">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charset="2"/>
                        <a:buNone/>
                        <a:tabLst/>
                      </a:pPr>
                      <a:r>
                        <a:rPr kumimoji="0" lang="en-US" sz="1800" u="none" strike="noStrike" cap="none" normalizeH="0" baseline="0" dirty="0" smtClean="0">
                          <a:ln>
                            <a:noFill/>
                          </a:ln>
                          <a:effectLst/>
                        </a:rPr>
                        <a:t>Clinical Data Hierarchy</a:t>
                      </a:r>
                      <a:endParaRPr kumimoji="0" lang="en-US" sz="1800" b="1" i="0" u="none" strike="noStrike" cap="none" normalizeH="0" baseline="0" dirty="0">
                        <a:ln>
                          <a:noFill/>
                        </a:ln>
                        <a:solidFill>
                          <a:schemeClr val="tx1"/>
                        </a:solidFill>
                        <a:effectLst/>
                        <a:latin typeface="+mn-lt"/>
                        <a:ea typeface="ＭＳ Ｐゴシック" charset="-128"/>
                      </a:endParaRPr>
                    </a:p>
                  </a:txBody>
                  <a:tcPr marL="34290" marR="34290" marT="38938" marB="38938" anchor="ct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charset="2"/>
                        <a:buNone/>
                        <a:tabLst/>
                      </a:pPr>
                      <a:r>
                        <a:rPr kumimoji="0" lang="en-US" sz="1800" u="none" strike="noStrike" cap="none" normalizeH="0" baseline="0" dirty="0" smtClean="0">
                          <a:ln>
                            <a:noFill/>
                          </a:ln>
                          <a:effectLst/>
                        </a:rPr>
                        <a:t>Observations</a:t>
                      </a:r>
                      <a:endParaRPr kumimoji="0" lang="en-US" sz="1800" b="1" i="0" u="none" strike="noStrike" cap="none" normalizeH="0" baseline="0" dirty="0">
                        <a:ln>
                          <a:noFill/>
                        </a:ln>
                        <a:solidFill>
                          <a:schemeClr val="tx1"/>
                        </a:solidFill>
                        <a:effectLst/>
                        <a:latin typeface="+mn-lt"/>
                        <a:ea typeface="ＭＳ Ｐゴシック" charset="-128"/>
                      </a:endParaRPr>
                    </a:p>
                  </a:txBody>
                  <a:tcPr marL="34290" marR="34290" marT="38938" marB="38938" anchor="ctr" horzOverflow="overflow"/>
                </a:tc>
              </a:tr>
              <a:tr h="4409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charset="2"/>
                        <a:buNone/>
                        <a:tabLst/>
                      </a:pPr>
                      <a:r>
                        <a:rPr kumimoji="0" lang="en-US" sz="1600" u="none" strike="noStrike" cap="none" normalizeH="0" baseline="0" dirty="0">
                          <a:ln>
                            <a:noFill/>
                          </a:ln>
                          <a:effectLst/>
                        </a:rPr>
                        <a:t>Global </a:t>
                      </a:r>
                      <a:r>
                        <a:rPr kumimoji="0" lang="en-US" sz="1600" u="none" strike="noStrike" cap="none" normalizeH="0" baseline="0" dirty="0" smtClean="0">
                          <a:ln>
                            <a:noFill/>
                          </a:ln>
                          <a:effectLst/>
                        </a:rPr>
                        <a:t>complex</a:t>
                      </a:r>
                      <a:endParaRPr kumimoji="0" lang="en-US" sz="1600" b="0" i="0" u="none" strike="noStrike" cap="none" normalizeH="0" baseline="0" dirty="0">
                        <a:ln>
                          <a:noFill/>
                        </a:ln>
                        <a:solidFill>
                          <a:schemeClr val="tx1"/>
                        </a:solidFill>
                        <a:effectLst/>
                        <a:latin typeface="+mn-lt"/>
                        <a:ea typeface="ＭＳ Ｐゴシック" charset="-128"/>
                      </a:endParaRPr>
                    </a:p>
                  </a:txBody>
                  <a:tcPr marL="34290" marR="34290" marT="38938" marB="38938" anchor="ct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charset="2"/>
                        <a:buNone/>
                        <a:tabLst/>
                      </a:pPr>
                      <a:r>
                        <a:rPr kumimoji="0" lang="en-US" sz="1600" u="none" strike="noStrike" cap="none" normalizeH="0" baseline="0" dirty="0" smtClean="0">
                          <a:ln>
                            <a:noFill/>
                          </a:ln>
                          <a:effectLst/>
                        </a:rPr>
                        <a:t>None </a:t>
                      </a:r>
                      <a:r>
                        <a:rPr kumimoji="0" lang="en-US" sz="1600" u="none" strike="noStrike" cap="none" normalizeH="0" baseline="0" dirty="0">
                          <a:ln>
                            <a:noFill/>
                          </a:ln>
                          <a:effectLst/>
                        </a:rPr>
                        <a:t>so far</a:t>
                      </a:r>
                      <a:endParaRPr kumimoji="0" lang="en-US" sz="1600" b="0" i="0" u="none" strike="noStrike" cap="none" normalizeH="0" baseline="0" dirty="0">
                        <a:ln>
                          <a:noFill/>
                        </a:ln>
                        <a:solidFill>
                          <a:schemeClr val="tx1"/>
                        </a:solidFill>
                        <a:effectLst/>
                        <a:latin typeface="+mn-lt"/>
                        <a:ea typeface="ＭＳ Ｐゴシック" charset="-128"/>
                      </a:endParaRPr>
                    </a:p>
                  </a:txBody>
                  <a:tcPr marL="34290" marR="34290" marT="38938" marB="38938" anchor="ctr" horzOverflow="overflow"/>
                </a:tc>
                <a:extLst>
                  <a:ext uri="{0D108BD9-81ED-4DB2-BD59-A6C34878D82A}"/>
                </a:extLst>
              </a:tr>
              <a:tr h="446119">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charset="2"/>
                        <a:buNone/>
                        <a:tabLst/>
                      </a:pPr>
                      <a:r>
                        <a:rPr kumimoji="0" lang="en-US" sz="1600" u="none" strike="noStrike" cap="none" normalizeH="0" baseline="0" dirty="0">
                          <a:ln>
                            <a:noFill/>
                          </a:ln>
                          <a:effectLst/>
                        </a:rPr>
                        <a:t>Diseases</a:t>
                      </a:r>
                      <a:endParaRPr kumimoji="0" lang="en-US" sz="1600" b="0" i="0" u="none" strike="noStrike" cap="none" normalizeH="0" baseline="0" dirty="0">
                        <a:ln>
                          <a:noFill/>
                        </a:ln>
                        <a:solidFill>
                          <a:schemeClr val="tx1"/>
                        </a:solidFill>
                        <a:effectLst/>
                        <a:latin typeface="+mn-lt"/>
                        <a:ea typeface="ＭＳ Ｐゴシック" charset="-128"/>
                      </a:endParaRPr>
                    </a:p>
                  </a:txBody>
                  <a:tcPr marL="34290" marR="34290" marT="38938" marB="38938" anchor="ct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charset="2"/>
                        <a:buNone/>
                        <a:tabLst/>
                      </a:pPr>
                      <a:r>
                        <a:rPr kumimoji="0" lang="en-US" sz="1600" u="none" strike="noStrike" cap="none" normalizeH="0" baseline="0" dirty="0">
                          <a:ln>
                            <a:noFill/>
                          </a:ln>
                          <a:effectLst/>
                        </a:rPr>
                        <a:t>Hypertension</a:t>
                      </a:r>
                      <a:r>
                        <a:rPr kumimoji="0" lang="en-US" sz="1600" u="none" strike="noStrike" cap="none" normalizeH="0" baseline="0" dirty="0" smtClean="0">
                          <a:ln>
                            <a:noFill/>
                          </a:ln>
                          <a:effectLst/>
                        </a:rPr>
                        <a:t>? Alcohol? Ischemic </a:t>
                      </a:r>
                      <a:r>
                        <a:rPr kumimoji="0" lang="en-US" sz="1600" u="none" strike="noStrike" cap="none" normalizeH="0" baseline="0" dirty="0">
                          <a:ln>
                            <a:noFill/>
                          </a:ln>
                          <a:effectLst/>
                        </a:rPr>
                        <a:t>heart disease</a:t>
                      </a:r>
                      <a:r>
                        <a:rPr kumimoji="0" lang="en-US" sz="1600" u="none" strike="noStrike" cap="none" normalizeH="0" baseline="0" dirty="0" smtClean="0">
                          <a:ln>
                            <a:noFill/>
                          </a:ln>
                          <a:effectLst/>
                        </a:rPr>
                        <a:t>? Toxin</a:t>
                      </a:r>
                      <a:r>
                        <a:rPr kumimoji="0" lang="en-US" sz="1600" u="none" strike="noStrike" cap="none" normalizeH="0" baseline="0" dirty="0">
                          <a:ln>
                            <a:noFill/>
                          </a:ln>
                          <a:effectLst/>
                        </a:rPr>
                        <a:t>?</a:t>
                      </a:r>
                      <a:endParaRPr kumimoji="0" lang="en-US" sz="1600" b="0" i="0" u="none" strike="noStrike" cap="none" normalizeH="0" baseline="0" dirty="0">
                        <a:ln>
                          <a:noFill/>
                        </a:ln>
                        <a:solidFill>
                          <a:schemeClr val="tx1"/>
                        </a:solidFill>
                        <a:effectLst/>
                        <a:latin typeface="+mn-lt"/>
                        <a:ea typeface="ＭＳ Ｐゴシック" charset="-128"/>
                      </a:endParaRPr>
                    </a:p>
                  </a:txBody>
                  <a:tcPr marL="34290" marR="34290" marT="38938" marB="38938" anchor="ctr" horzOverflow="overflow"/>
                </a:tc>
                <a:extLst>
                  <a:ext uri="{0D108BD9-81ED-4DB2-BD59-A6C34878D82A}"/>
                </a:extLst>
              </a:tr>
              <a:tr h="3416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charset="2"/>
                        <a:buNone/>
                        <a:tabLst/>
                      </a:pPr>
                      <a:r>
                        <a:rPr kumimoji="0" lang="en-US" sz="1600" u="none" strike="noStrike" cap="none" normalizeH="0" baseline="0" dirty="0">
                          <a:ln>
                            <a:noFill/>
                          </a:ln>
                          <a:effectLst/>
                        </a:rPr>
                        <a:t>Syndromes</a:t>
                      </a:r>
                      <a:endParaRPr kumimoji="0" lang="en-US" sz="1600" b="0" i="0" u="none" strike="noStrike" cap="none" normalizeH="0" baseline="0" dirty="0">
                        <a:ln>
                          <a:noFill/>
                        </a:ln>
                        <a:solidFill>
                          <a:schemeClr val="tx1"/>
                        </a:solidFill>
                        <a:effectLst/>
                        <a:latin typeface="+mn-lt"/>
                        <a:ea typeface="ＭＳ Ｐゴシック" charset="-128"/>
                      </a:endParaRPr>
                    </a:p>
                  </a:txBody>
                  <a:tcPr marL="34290" marR="34290" marT="38938" marB="38938" anchor="ct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charset="2"/>
                        <a:buNone/>
                        <a:tabLst/>
                      </a:pPr>
                      <a:r>
                        <a:rPr kumimoji="0" lang="en-US" sz="1600" u="none" strike="noStrike" cap="none" normalizeH="0" baseline="0" dirty="0">
                          <a:ln>
                            <a:noFill/>
                          </a:ln>
                          <a:effectLst/>
                        </a:rPr>
                        <a:t>Heart failure</a:t>
                      </a:r>
                      <a:r>
                        <a:rPr kumimoji="0" lang="en-US" sz="1600" u="none" strike="noStrike" cap="none" normalizeH="0" baseline="0" dirty="0" smtClean="0">
                          <a:ln>
                            <a:noFill/>
                          </a:ln>
                          <a:effectLst/>
                        </a:rPr>
                        <a:t>? Anemia</a:t>
                      </a:r>
                      <a:r>
                        <a:rPr kumimoji="0" lang="en-US" sz="1600" u="none" strike="noStrike" cap="none" normalizeH="0" baseline="0" dirty="0">
                          <a:ln>
                            <a:noFill/>
                          </a:ln>
                          <a:effectLst/>
                        </a:rPr>
                        <a:t>?</a:t>
                      </a:r>
                      <a:endParaRPr kumimoji="0" lang="en-US" sz="1600" b="0" i="0" u="none" strike="noStrike" cap="none" normalizeH="0" baseline="0" dirty="0">
                        <a:ln>
                          <a:noFill/>
                        </a:ln>
                        <a:solidFill>
                          <a:schemeClr val="tx1"/>
                        </a:solidFill>
                        <a:effectLst/>
                        <a:latin typeface="+mn-lt"/>
                        <a:ea typeface="ＭＳ Ｐゴシック" charset="-128"/>
                      </a:endParaRPr>
                    </a:p>
                  </a:txBody>
                  <a:tcPr marL="34290" marR="34290" marT="38938" marB="38938" anchor="ctr" horzOverflow="overflow"/>
                </a:tc>
                <a:extLst>
                  <a:ext uri="{0D108BD9-81ED-4DB2-BD59-A6C34878D82A}"/>
                </a:extLst>
              </a:tr>
              <a:tr h="442952">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charset="2"/>
                        <a:buNone/>
                        <a:tabLst/>
                      </a:pPr>
                      <a:r>
                        <a:rPr kumimoji="0" lang="en-US" sz="1600" u="none" strike="noStrike" cap="none" normalizeH="0" baseline="0" dirty="0">
                          <a:ln>
                            <a:noFill/>
                          </a:ln>
                          <a:effectLst/>
                        </a:rPr>
                        <a:t>Facets</a:t>
                      </a:r>
                      <a:endParaRPr kumimoji="0" lang="en-US" sz="1600" b="0" i="0" u="none" strike="noStrike" cap="none" normalizeH="0" baseline="0" dirty="0">
                        <a:ln>
                          <a:noFill/>
                        </a:ln>
                        <a:solidFill>
                          <a:schemeClr val="tx1"/>
                        </a:solidFill>
                        <a:effectLst/>
                        <a:latin typeface="+mn-lt"/>
                        <a:ea typeface="ＭＳ Ｐゴシック" charset="-128"/>
                      </a:endParaRPr>
                    </a:p>
                  </a:txBody>
                  <a:tcPr marL="34290" marR="34290" marT="38938" marB="38938" anchor="ct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charset="2"/>
                        <a:buNone/>
                        <a:tabLst/>
                      </a:pPr>
                      <a:r>
                        <a:rPr kumimoji="0" lang="en-US" sz="1600" u="none" strike="noStrike" cap="none" normalizeH="0" baseline="0" dirty="0" smtClean="0">
                          <a:ln>
                            <a:noFill/>
                          </a:ln>
                          <a:effectLst/>
                        </a:rPr>
                        <a:t>Weight gain + edema</a:t>
                      </a:r>
                      <a:r>
                        <a:rPr kumimoji="0" lang="en-US" sz="1600" u="none" strike="noStrike" cap="none" normalizeH="0" baseline="0" dirty="0">
                          <a:ln>
                            <a:noFill/>
                          </a:ln>
                          <a:effectLst/>
                        </a:rPr>
                        <a:t>; 225/140 + S4; pallor; tachycardia</a:t>
                      </a:r>
                      <a:endParaRPr kumimoji="0" lang="en-US" sz="1600" b="0" i="0" u="none" strike="noStrike" cap="none" normalizeH="0" baseline="0" dirty="0">
                        <a:ln>
                          <a:noFill/>
                        </a:ln>
                        <a:solidFill>
                          <a:schemeClr val="tx1"/>
                        </a:solidFill>
                        <a:effectLst/>
                        <a:latin typeface="+mn-lt"/>
                        <a:ea typeface="ＭＳ Ｐゴシック" charset="-128"/>
                      </a:endParaRPr>
                    </a:p>
                  </a:txBody>
                  <a:tcPr marL="34290" marR="34290" marT="38938" marB="38938" anchor="ctr" horzOverflow="overflow"/>
                </a:tc>
                <a:extLst>
                  <a:ext uri="{0D108BD9-81ED-4DB2-BD59-A6C34878D82A}"/>
                </a:extLst>
              </a:tr>
              <a:tr h="578144">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charset="2"/>
                        <a:buNone/>
                        <a:tabLst/>
                      </a:pPr>
                      <a:r>
                        <a:rPr kumimoji="0" lang="en-US" sz="1600" u="none" strike="noStrike" cap="none" normalizeH="0" baseline="0" dirty="0">
                          <a:ln>
                            <a:noFill/>
                          </a:ln>
                          <a:effectLst/>
                        </a:rPr>
                        <a:t>Findings</a:t>
                      </a:r>
                      <a:endParaRPr kumimoji="0" lang="en-US" sz="1600" b="0" i="0" u="none" strike="noStrike" cap="none" normalizeH="0" baseline="0" dirty="0">
                        <a:ln>
                          <a:noFill/>
                        </a:ln>
                        <a:solidFill>
                          <a:schemeClr val="tx1"/>
                        </a:solidFill>
                        <a:effectLst/>
                        <a:latin typeface="+mn-lt"/>
                        <a:ea typeface="ＭＳ Ｐゴシック" charset="-128"/>
                      </a:endParaRPr>
                    </a:p>
                  </a:txBody>
                  <a:tcPr marL="34290" marR="34290" marT="38938" marB="38938" anchor="ct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charset="2"/>
                        <a:buNone/>
                        <a:tabLst/>
                      </a:pPr>
                      <a:r>
                        <a:rPr kumimoji="0" lang="en-US" sz="1600" u="none" strike="noStrike" cap="none" normalizeH="0" baseline="0" dirty="0" smtClean="0">
                          <a:ln>
                            <a:noFill/>
                          </a:ln>
                          <a:effectLst/>
                        </a:rPr>
                        <a:t>Weight </a:t>
                      </a:r>
                      <a:r>
                        <a:rPr kumimoji="0" lang="en-US" sz="1600" u="none" strike="noStrike" cap="none" normalizeH="0" baseline="0" dirty="0">
                          <a:ln>
                            <a:noFill/>
                          </a:ln>
                          <a:effectLst/>
                        </a:rPr>
                        <a:t>gain, DOE, Hx HTN, </a:t>
                      </a:r>
                      <a:r>
                        <a:rPr kumimoji="0" lang="en-US" sz="1600" u="none" strike="noStrike" cap="none" normalizeH="0" baseline="0" dirty="0" smtClean="0">
                          <a:ln>
                            <a:noFill/>
                          </a:ln>
                          <a:effectLst/>
                        </a:rPr>
                        <a:t>former smoker</a:t>
                      </a:r>
                      <a:r>
                        <a:rPr kumimoji="0" lang="en-US" sz="1600" u="none" strike="noStrike" cap="none" normalizeH="0" baseline="0" dirty="0">
                          <a:ln>
                            <a:noFill/>
                          </a:ln>
                          <a:effectLst/>
                        </a:rPr>
                        <a:t>, pallor, clear lungs, S4, normal abdomen, edema </a:t>
                      </a:r>
                      <a:endParaRPr kumimoji="0" lang="en-US" sz="1600" b="0" i="0" u="none" strike="noStrike" cap="none" normalizeH="0" baseline="0" dirty="0">
                        <a:ln>
                          <a:noFill/>
                        </a:ln>
                        <a:solidFill>
                          <a:schemeClr val="tx1"/>
                        </a:solidFill>
                        <a:effectLst/>
                        <a:latin typeface="+mn-lt"/>
                        <a:ea typeface="ＭＳ Ｐゴシック" charset="-128"/>
                      </a:endParaRPr>
                    </a:p>
                  </a:txBody>
                  <a:tcPr marL="34290" marR="34290" marT="38938" marB="38938" anchor="ctr" horzOverflow="overflow"/>
                </a:tc>
                <a:extLst>
                  <a:ext uri="{0D108BD9-81ED-4DB2-BD59-A6C34878D82A}"/>
                </a:extLst>
              </a:tr>
              <a:tr h="1519968">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charset="2"/>
                        <a:buNone/>
                        <a:tabLst/>
                      </a:pPr>
                      <a:r>
                        <a:rPr kumimoji="0" lang="en-US" sz="1600" u="none" strike="noStrike" cap="none" normalizeH="0" baseline="0" dirty="0">
                          <a:ln>
                            <a:noFill/>
                          </a:ln>
                          <a:effectLst/>
                        </a:rPr>
                        <a:t>Observations</a:t>
                      </a:r>
                      <a:endParaRPr kumimoji="0" lang="en-US" sz="1600" b="0" i="0" u="none" strike="noStrike" cap="none" normalizeH="0" baseline="0" dirty="0">
                        <a:ln>
                          <a:noFill/>
                        </a:ln>
                        <a:solidFill>
                          <a:schemeClr val="tx1"/>
                        </a:solidFill>
                        <a:effectLst/>
                        <a:latin typeface="+mn-lt"/>
                        <a:ea typeface="ＭＳ Ｐゴシック" charset="-128"/>
                      </a:endParaRPr>
                    </a:p>
                  </a:txBody>
                  <a:tcPr marL="34290" marR="34290" marT="38938" marB="38938" anchor="ctr" horzOverflow="overflow"/>
                </a:tc>
                <a:tc>
                  <a:txBody>
                    <a:bodyPr/>
                    <a:lstStyle/>
                    <a:p>
                      <a:pPr marL="0" marR="0" lvl="0" indent="0" algn="l" defTabSz="914400" rtl="0" eaLnBrk="1" fontAlgn="base" latinLnBrk="0" hangingPunct="1">
                        <a:lnSpc>
                          <a:spcPct val="100000"/>
                        </a:lnSpc>
                        <a:spcBef>
                          <a:spcPct val="0"/>
                        </a:spcBef>
                        <a:spcAft>
                          <a:spcPts val="1200"/>
                        </a:spcAft>
                        <a:buClrTx/>
                        <a:buSzTx/>
                        <a:buFontTx/>
                        <a:buNone/>
                        <a:tabLst/>
                      </a:pPr>
                      <a:r>
                        <a:rPr kumimoji="0" lang="en-US" sz="1600" u="none" strike="noStrike" cap="none" normalizeH="0" baseline="0" dirty="0" smtClean="0">
                          <a:ln>
                            <a:noFill/>
                          </a:ln>
                          <a:effectLst/>
                        </a:rPr>
                        <a:t>HPI progressive </a:t>
                      </a:r>
                      <a:r>
                        <a:rPr kumimoji="0" lang="en-US" sz="1600" u="none" strike="noStrike" cap="none" normalizeH="0" baseline="0" dirty="0">
                          <a:ln>
                            <a:noFill/>
                          </a:ln>
                          <a:effectLst/>
                        </a:rPr>
                        <a:t>wt gain; shoes, then pants, fit tight; exertional dyspnea; </a:t>
                      </a:r>
                      <a:r>
                        <a:rPr kumimoji="0" lang="en-US" sz="1600" u="none" strike="noStrike" cap="none" normalizeH="0" baseline="0" dirty="0" smtClean="0">
                          <a:ln>
                            <a:noFill/>
                          </a:ln>
                          <a:effectLst/>
                        </a:rPr>
                        <a:t>allergy: aspirin (rash); </a:t>
                      </a:r>
                      <a:r>
                        <a:rPr kumimoji="0" lang="en-US" sz="1600" u="none" strike="noStrike" cap="none" normalizeH="0" baseline="0" dirty="0">
                          <a:ln>
                            <a:noFill/>
                          </a:ln>
                          <a:effectLst/>
                        </a:rPr>
                        <a:t>HTN </a:t>
                      </a:r>
                      <a:r>
                        <a:rPr kumimoji="0" lang="en-US" sz="1600" u="none" strike="noStrike" cap="none" normalizeH="0" baseline="0" dirty="0" smtClean="0">
                          <a:ln>
                            <a:noFill/>
                          </a:ln>
                          <a:effectLst/>
                        </a:rPr>
                        <a:t>Rx (“</a:t>
                      </a:r>
                      <a:r>
                        <a:rPr kumimoji="0" lang="en-US" sz="1600" u="none" strike="noStrike" cap="none" normalizeH="0" baseline="0" dirty="0">
                          <a:ln>
                            <a:noFill/>
                          </a:ln>
                          <a:effectLst/>
                        </a:rPr>
                        <a:t>slowed me </a:t>
                      </a:r>
                      <a:r>
                        <a:rPr kumimoji="0" lang="en-US" sz="1600" u="none" strike="noStrike" cap="none" normalizeH="0" baseline="0" dirty="0" smtClean="0">
                          <a:ln>
                            <a:noFill/>
                          </a:ln>
                          <a:effectLst/>
                        </a:rPr>
                        <a:t>down”); PMH ? </a:t>
                      </a:r>
                      <a:r>
                        <a:rPr kumimoji="0" lang="en-US" sz="1600" u="none" strike="noStrike" cap="none" normalizeH="0" baseline="0" dirty="0">
                          <a:ln>
                            <a:noFill/>
                          </a:ln>
                          <a:effectLst/>
                        </a:rPr>
                        <a:t>HTN on ? Tx SOC quit </a:t>
                      </a:r>
                      <a:r>
                        <a:rPr kumimoji="0" lang="en-US" sz="1600" u="none" strike="noStrike" cap="none" normalizeH="0" baseline="0" dirty="0" smtClean="0">
                          <a:ln>
                            <a:noFill/>
                          </a:ln>
                          <a:effectLst/>
                        </a:rPr>
                        <a:t>smoking; </a:t>
                      </a:r>
                      <a:r>
                        <a:rPr kumimoji="0" lang="en-US" sz="1600" u="none" strike="noStrike" cap="none" normalizeH="0" baseline="0" dirty="0">
                          <a:ln>
                            <a:noFill/>
                          </a:ln>
                          <a:effectLst/>
                        </a:rPr>
                        <a:t>SURG tonsillectomy </a:t>
                      </a:r>
                    </a:p>
                    <a:p>
                      <a:pPr marL="0" marR="0" lvl="0" indent="0" algn="l" defTabSz="914400" rtl="0" eaLnBrk="1" fontAlgn="base" latinLnBrk="0" hangingPunct="1">
                        <a:lnSpc>
                          <a:spcPct val="100000"/>
                        </a:lnSpc>
                        <a:spcBef>
                          <a:spcPct val="0"/>
                        </a:spcBef>
                        <a:spcAft>
                          <a:spcPts val="600"/>
                        </a:spcAft>
                        <a:buClrTx/>
                        <a:buSzTx/>
                        <a:buFontTx/>
                        <a:buNone/>
                        <a:tabLst/>
                      </a:pPr>
                      <a:r>
                        <a:rPr kumimoji="0" lang="en-US" sz="1600" u="none" strike="noStrike" cap="none" normalizeH="0" baseline="0" dirty="0">
                          <a:ln>
                            <a:noFill/>
                          </a:ln>
                          <a:effectLst/>
                        </a:rPr>
                        <a:t>GEN pale; healthy M VS 225/140 120 12 LUNGS clear </a:t>
                      </a:r>
                      <a:r>
                        <a:rPr kumimoji="0" lang="en-US" sz="1600" u="none" strike="noStrike" cap="none" normalizeH="0" baseline="0" dirty="0" smtClean="0">
                          <a:ln>
                            <a:noFill/>
                          </a:ln>
                          <a:effectLst/>
                        </a:rPr>
                        <a:t>HEART  </a:t>
                      </a:r>
                      <a:r>
                        <a:rPr kumimoji="0" lang="en-US" sz="1600" u="none" strike="noStrike" cap="none" normalizeH="0" baseline="0" dirty="0">
                          <a:ln>
                            <a:noFill/>
                          </a:ln>
                          <a:effectLst/>
                        </a:rPr>
                        <a:t>S4; no M ABD nontender; no HSM </a:t>
                      </a:r>
                      <a:r>
                        <a:rPr kumimoji="0" lang="en-US" sz="1600" u="none" strike="noStrike" cap="none" normalizeH="0" baseline="0" dirty="0" smtClean="0">
                          <a:ln>
                            <a:noFill/>
                          </a:ln>
                          <a:effectLst/>
                        </a:rPr>
                        <a:t>EXT 2</a:t>
                      </a:r>
                      <a:r>
                        <a:rPr kumimoji="0" lang="en-US" sz="1600" u="none" strike="noStrike" cap="none" normalizeH="0" baseline="0" dirty="0">
                          <a:ln>
                            <a:noFill/>
                          </a:ln>
                          <a:effectLst/>
                        </a:rPr>
                        <a:t>+ pitting to </a:t>
                      </a:r>
                      <a:r>
                        <a:rPr kumimoji="0" lang="en-US" sz="1600" u="none" strike="noStrike" cap="none" normalizeH="0" baseline="0" dirty="0" smtClean="0">
                          <a:ln>
                            <a:noFill/>
                          </a:ln>
                          <a:effectLst/>
                        </a:rPr>
                        <a:t>mid-shin</a:t>
                      </a:r>
                      <a:endParaRPr kumimoji="0" lang="en-US" sz="1600" b="0" i="0" u="none" strike="noStrike" cap="none" normalizeH="0" baseline="0" dirty="0">
                        <a:ln>
                          <a:noFill/>
                        </a:ln>
                        <a:solidFill>
                          <a:schemeClr val="tx1"/>
                        </a:solidFill>
                        <a:effectLst/>
                        <a:latin typeface="+mn-lt"/>
                        <a:ea typeface="ＭＳ Ｐゴシック" charset="-128"/>
                      </a:endParaRPr>
                    </a:p>
                  </a:txBody>
                  <a:tcPr marL="34290" marR="34290" marT="38938" marB="38938" anchor="ctr" horzOverflow="overflow"/>
                </a:tc>
                <a:extLst>
                  <a:ext uri="{0D108BD9-81ED-4DB2-BD59-A6C34878D82A}"/>
                </a:extLst>
              </a:tr>
              <a:tr h="3416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charset="2"/>
                        <a:buNone/>
                        <a:tabLst/>
                      </a:pPr>
                      <a:r>
                        <a:rPr kumimoji="0" lang="en-US" sz="1600" u="none" strike="noStrike" cap="none" normalizeH="0" baseline="0" dirty="0">
                          <a:ln>
                            <a:noFill/>
                          </a:ln>
                          <a:effectLst/>
                        </a:rPr>
                        <a:t>Empirium</a:t>
                      </a:r>
                      <a:endParaRPr kumimoji="0" lang="en-US" sz="1600" b="0" i="0" u="none" strike="noStrike" cap="none" normalizeH="0" baseline="0" dirty="0">
                        <a:ln>
                          <a:noFill/>
                        </a:ln>
                        <a:solidFill>
                          <a:schemeClr val="tx1"/>
                        </a:solidFill>
                        <a:effectLst/>
                        <a:latin typeface="+mn-lt"/>
                        <a:ea typeface="ＭＳ Ｐゴシック" charset="-128"/>
                      </a:endParaRPr>
                    </a:p>
                  </a:txBody>
                  <a:tcPr marL="34290" marR="34290" marT="38938" marB="38938" anchor="ct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charset="2"/>
                        <a:buNone/>
                        <a:tabLst/>
                      </a:pPr>
                      <a:r>
                        <a:rPr kumimoji="0" lang="en-US" sz="1600" u="none" strike="noStrike" cap="none" normalizeH="0" baseline="0" dirty="0" smtClean="0">
                          <a:ln>
                            <a:noFill/>
                          </a:ln>
                          <a:effectLst/>
                        </a:rPr>
                        <a:t>Clinic </a:t>
                      </a:r>
                      <a:r>
                        <a:rPr kumimoji="0" lang="en-US" sz="1600" u="none" strike="noStrike" cap="none" normalizeH="0" baseline="0" dirty="0">
                          <a:ln>
                            <a:noFill/>
                          </a:ln>
                          <a:effectLst/>
                        </a:rPr>
                        <a:t>environment, staff, distance to parking lot</a:t>
                      </a:r>
                      <a:endParaRPr kumimoji="0" lang="en-US" sz="1600" b="0" i="0" u="none" strike="noStrike" cap="none" normalizeH="0" baseline="0" dirty="0">
                        <a:ln>
                          <a:noFill/>
                        </a:ln>
                        <a:solidFill>
                          <a:schemeClr val="tx1"/>
                        </a:solidFill>
                        <a:effectLst/>
                        <a:latin typeface="+mn-lt"/>
                        <a:ea typeface="ＭＳ Ｐゴシック" charset="-128"/>
                      </a:endParaRPr>
                    </a:p>
                  </a:txBody>
                  <a:tcPr marL="34290" marR="34290" marT="38938" marB="38938" anchor="ctr" horzOverflow="overflow"/>
                </a:tc>
                <a:extLst>
                  <a:ext uri="{0D108BD9-81ED-4DB2-BD59-A6C34878D82A}"/>
                </a:extLst>
              </a:tr>
            </a:tbl>
          </a:graphicData>
        </a:graphic>
      </p:graphicFrame>
      <p:sp>
        <p:nvSpPr>
          <p:cNvPr id="38941" name="Text Placeholder 7"/>
          <p:cNvSpPr>
            <a:spLocks noGrp="1"/>
          </p:cNvSpPr>
          <p:nvPr>
            <p:ph type="body" sz="quarter" idx="32"/>
          </p:nvPr>
        </p:nvSpPr>
        <p:spPr/>
        <p:txBody>
          <a:bodyPr/>
          <a:lstStyle/>
          <a:p>
            <a:pPr eaLnBrk="1" hangingPunct="1"/>
            <a:r>
              <a:rPr lang="en-US" altLang="en-US" smtClean="0"/>
              <a:t>4.7 Table: Depiction of how the hierarchy for clinical data might work for man with edema, or swelling, of the ankles </a:t>
            </a:r>
          </a:p>
        </p:txBody>
      </p:sp>
      <p:sp>
        <p:nvSpPr>
          <p:cNvPr id="38942"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SzPct val="85000"/>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SzPct val="80000"/>
              <a:buFont typeface="Courier New" panose="02070309020205020404" pitchFamily="49" charset="0"/>
              <a:buChar char="o"/>
              <a:defRPr sz="2400">
                <a:solidFill>
                  <a:schemeClr val="tx1"/>
                </a:solidFill>
                <a:latin typeface="Arial" panose="020B0604020202020204" pitchFamily="34" charset="0"/>
              </a:defRPr>
            </a:lvl3pPr>
            <a:lvl4pPr marL="1600200" indent="-228600">
              <a:spcBef>
                <a:spcPct val="20000"/>
              </a:spcBef>
              <a:buSzPct val="12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SzPct val="70000"/>
              <a:buFont typeface="Wingdings" panose="05000000000000000000" pitchFamily="2" charset="2"/>
              <a:buChar char="q"/>
              <a:defRPr sz="2000">
                <a:solidFill>
                  <a:schemeClr val="tx1"/>
                </a:solidFill>
                <a:latin typeface="Arial" panose="020B0604020202020204" pitchFamily="34" charset="0"/>
              </a:defRPr>
            </a:lvl5pPr>
            <a:lvl6pPr marL="2514600" indent="-228600" eaLnBrk="0" fontAlgn="base" hangingPunct="0">
              <a:spcBef>
                <a:spcPct val="20000"/>
              </a:spcBef>
              <a:spcAft>
                <a:spcPct val="0"/>
              </a:spcAft>
              <a:buSzPct val="70000"/>
              <a:buFont typeface="Wingdings" panose="05000000000000000000" pitchFamily="2" charset="2"/>
              <a:buChar char="q"/>
              <a:defRPr sz="2000">
                <a:solidFill>
                  <a:schemeClr val="tx1"/>
                </a:solidFill>
                <a:latin typeface="Arial" panose="020B0604020202020204" pitchFamily="34" charset="0"/>
              </a:defRPr>
            </a:lvl6pPr>
            <a:lvl7pPr marL="2971800" indent="-228600" eaLnBrk="0" fontAlgn="base" hangingPunct="0">
              <a:spcBef>
                <a:spcPct val="20000"/>
              </a:spcBef>
              <a:spcAft>
                <a:spcPct val="0"/>
              </a:spcAft>
              <a:buSzPct val="70000"/>
              <a:buFont typeface="Wingdings" panose="05000000000000000000" pitchFamily="2" charset="2"/>
              <a:buChar char="q"/>
              <a:defRPr sz="2000">
                <a:solidFill>
                  <a:schemeClr val="tx1"/>
                </a:solidFill>
                <a:latin typeface="Arial" panose="020B0604020202020204" pitchFamily="34" charset="0"/>
              </a:defRPr>
            </a:lvl7pPr>
            <a:lvl8pPr marL="3429000" indent="-228600" eaLnBrk="0" fontAlgn="base" hangingPunct="0">
              <a:spcBef>
                <a:spcPct val="20000"/>
              </a:spcBef>
              <a:spcAft>
                <a:spcPct val="0"/>
              </a:spcAft>
              <a:buSzPct val="70000"/>
              <a:buFont typeface="Wingdings" panose="05000000000000000000" pitchFamily="2" charset="2"/>
              <a:buChar char="q"/>
              <a:defRPr sz="2000">
                <a:solidFill>
                  <a:schemeClr val="tx1"/>
                </a:solidFill>
                <a:latin typeface="Arial" panose="020B0604020202020204" pitchFamily="34" charset="0"/>
              </a:defRPr>
            </a:lvl8pPr>
            <a:lvl9pPr marL="3886200" indent="-228600" eaLnBrk="0" fontAlgn="base" hangingPunct="0">
              <a:spcBef>
                <a:spcPct val="20000"/>
              </a:spcBef>
              <a:spcAft>
                <a:spcPct val="0"/>
              </a:spcAft>
              <a:buSzPct val="70000"/>
              <a:buFont typeface="Wingdings" panose="05000000000000000000" pitchFamily="2" charset="2"/>
              <a:buChar char="q"/>
              <a:defRPr sz="2000">
                <a:solidFill>
                  <a:schemeClr val="tx1"/>
                </a:solidFill>
                <a:latin typeface="Arial" panose="020B0604020202020204" pitchFamily="34" charset="0"/>
              </a:defRPr>
            </a:lvl9pPr>
          </a:lstStyle>
          <a:p>
            <a:pPr>
              <a:spcBef>
                <a:spcPct val="0"/>
              </a:spcBef>
              <a:buFontTx/>
              <a:buNone/>
            </a:pPr>
            <a:fld id="{A01B536A-C34B-459D-8ABF-F51E94456824}" type="slidenum">
              <a:rPr lang="en-US" altLang="en-US" sz="1000">
                <a:solidFill>
                  <a:srgbClr val="898989"/>
                </a:solidFill>
              </a:rPr>
              <a:pPr>
                <a:spcBef>
                  <a:spcPct val="0"/>
                </a:spcBef>
                <a:buFontTx/>
                <a:buNone/>
              </a:pPr>
              <a:t>14</a:t>
            </a:fld>
            <a:endParaRPr lang="en-US" altLang="en-US" sz="1000">
              <a:solidFill>
                <a:srgbClr val="898989"/>
              </a:solidFill>
            </a:endParaRPr>
          </a:p>
        </p:txBody>
      </p:sp>
    </p:spTree>
    <p:custDataLst>
      <p:tags r:id="rId1"/>
    </p:custData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pPr eaLnBrk="1" hangingPunct="1"/>
            <a:r>
              <a:rPr lang="en-US" altLang="en-US" dirty="0" smtClean="0"/>
              <a:t>Creating a Problem List</a:t>
            </a:r>
          </a:p>
        </p:txBody>
      </p:sp>
      <p:sp>
        <p:nvSpPr>
          <p:cNvPr id="39939" name="Rectangle 3"/>
          <p:cNvSpPr>
            <a:spLocks noGrp="1" noChangeArrowheads="1"/>
          </p:cNvSpPr>
          <p:nvPr>
            <p:ph sz="quarter" idx="14"/>
          </p:nvPr>
        </p:nvSpPr>
        <p:spPr/>
        <p:txBody>
          <a:bodyPr/>
          <a:lstStyle/>
          <a:p>
            <a:pPr eaLnBrk="1" hangingPunct="1"/>
            <a:r>
              <a:rPr lang="en-US" altLang="en-US" sz="2400" dirty="0" smtClean="0">
                <a:ea typeface="MS PGothic" panose="020B0600070205080204" pitchFamily="34" charset="-128"/>
              </a:rPr>
              <a:t>Weight gain + edema</a:t>
            </a:r>
          </a:p>
          <a:p>
            <a:pPr eaLnBrk="1" hangingPunct="1"/>
            <a:r>
              <a:rPr lang="en-US" altLang="en-US" sz="2400" dirty="0" smtClean="0">
                <a:ea typeface="MS PGothic" panose="020B0600070205080204" pitchFamily="34" charset="-128"/>
              </a:rPr>
              <a:t>Exertional dyspnea but clear lungs</a:t>
            </a:r>
          </a:p>
          <a:p>
            <a:pPr eaLnBrk="1" hangingPunct="1"/>
            <a:r>
              <a:rPr lang="en-US" altLang="en-US" sz="2400" dirty="0" smtClean="0">
                <a:ea typeface="MS PGothic" panose="020B0600070205080204" pitchFamily="34" charset="-128"/>
              </a:rPr>
              <a:t>Pallor</a:t>
            </a:r>
          </a:p>
          <a:p>
            <a:pPr eaLnBrk="1" hangingPunct="1"/>
            <a:r>
              <a:rPr lang="en-US" altLang="en-US" sz="2400" dirty="0" smtClean="0">
                <a:ea typeface="MS PGothic" panose="020B0600070205080204" pitchFamily="34" charset="-128"/>
              </a:rPr>
              <a:t>High blood pressure + history of hypertension</a:t>
            </a:r>
          </a:p>
          <a:p>
            <a:pPr eaLnBrk="1" hangingPunct="1"/>
            <a:r>
              <a:rPr lang="en-US" altLang="en-US" sz="2400" dirty="0" smtClean="0">
                <a:ea typeface="MS PGothic" panose="020B0600070205080204" pitchFamily="34" charset="-128"/>
              </a:rPr>
              <a:t>Tachycardia</a:t>
            </a:r>
          </a:p>
          <a:p>
            <a:pPr eaLnBrk="1" hangingPunct="1"/>
            <a:r>
              <a:rPr lang="en-US" altLang="en-US" sz="2400" dirty="0" smtClean="0">
                <a:ea typeface="MS PGothic" panose="020B0600070205080204" pitchFamily="34" charset="-128"/>
              </a:rPr>
              <a:t>S4 gallop</a:t>
            </a:r>
          </a:p>
          <a:p>
            <a:pPr eaLnBrk="1" hangingPunct="1"/>
            <a:r>
              <a:rPr lang="en-US" altLang="en-US" sz="2400" dirty="0" smtClean="0">
                <a:ea typeface="MS PGothic" panose="020B0600070205080204" pitchFamily="34" charset="-128"/>
              </a:rPr>
              <a:t>Risk factors for coronary artery disease</a:t>
            </a:r>
          </a:p>
          <a:p>
            <a:pPr eaLnBrk="1" hangingPunct="1"/>
            <a:r>
              <a:rPr lang="en-US" altLang="en-US" sz="2400" dirty="0" smtClean="0">
                <a:ea typeface="MS PGothic" panose="020B0600070205080204" pitchFamily="34" charset="-128"/>
              </a:rPr>
              <a:t>Ex-smoker </a:t>
            </a:r>
          </a:p>
        </p:txBody>
      </p:sp>
      <p:sp>
        <p:nvSpPr>
          <p:cNvPr id="25606" name="Content Placeholder 18"/>
          <p:cNvSpPr>
            <a:spLocks noGrp="1"/>
          </p:cNvSpPr>
          <p:nvPr>
            <p:ph sz="quarter" idx="18"/>
          </p:nvPr>
        </p:nvSpPr>
        <p:spPr>
          <a:xfrm>
            <a:off x="4648200" y="1600200"/>
            <a:ext cx="4041648" cy="4957354"/>
          </a:xfrm>
        </p:spPr>
        <p:txBody>
          <a:bodyPr/>
          <a:lstStyle/>
          <a:p>
            <a:pPr marL="0" indent="0" algn="ctr" eaLnBrk="1" hangingPunct="1">
              <a:buFont typeface="Arial" charset="0"/>
              <a:buNone/>
              <a:tabLst>
                <a:tab pos="0" algn="l"/>
              </a:tabLst>
              <a:defRPr/>
            </a:pPr>
            <a:r>
              <a:rPr lang="en-US" sz="2400" b="1" dirty="0">
                <a:ea typeface="ＭＳ Ｐゴシック" pitchFamily="34" charset="-128"/>
              </a:rPr>
              <a:t>To-Do list for patient </a:t>
            </a:r>
            <a:r>
              <a:rPr lang="en-US" sz="2400" b="1" dirty="0" smtClean="0">
                <a:ea typeface="ＭＳ Ｐゴシック" pitchFamily="34" charset="-128"/>
              </a:rPr>
              <a:t>care</a:t>
            </a:r>
            <a:endParaRPr lang="en-US" sz="2400" dirty="0">
              <a:ea typeface="ＭＳ Ｐゴシック" pitchFamily="34" charset="-128"/>
            </a:endParaRPr>
          </a:p>
          <a:p>
            <a:pPr eaLnBrk="1" hangingPunct="1">
              <a:defRPr/>
            </a:pPr>
            <a:r>
              <a:rPr lang="en-US" sz="2400" dirty="0">
                <a:ea typeface="ＭＳ Ｐゴシック" pitchFamily="34" charset="-128"/>
              </a:rPr>
              <a:t>Grouping</a:t>
            </a:r>
          </a:p>
          <a:p>
            <a:pPr lvl="1" eaLnBrk="1" hangingPunct="1">
              <a:defRPr/>
            </a:pPr>
            <a:r>
              <a:rPr lang="en-US" sz="2000" dirty="0">
                <a:ea typeface="ＭＳ Ｐゴシック" pitchFamily="34" charset="-128"/>
              </a:rPr>
              <a:t>Group related items</a:t>
            </a:r>
          </a:p>
          <a:p>
            <a:pPr lvl="1" eaLnBrk="1" hangingPunct="1">
              <a:defRPr/>
            </a:pPr>
            <a:r>
              <a:rPr lang="en-US" sz="2000" dirty="0">
                <a:ea typeface="ＭＳ Ｐゴシック" pitchFamily="34" charset="-128"/>
              </a:rPr>
              <a:t>Don’t group if unsure</a:t>
            </a:r>
          </a:p>
          <a:p>
            <a:pPr eaLnBrk="1" hangingPunct="1">
              <a:defRPr/>
            </a:pPr>
            <a:r>
              <a:rPr lang="en-US" sz="2400" dirty="0">
                <a:ea typeface="ＭＳ Ｐゴシック" pitchFamily="34" charset="-128"/>
              </a:rPr>
              <a:t>Include</a:t>
            </a:r>
          </a:p>
          <a:p>
            <a:pPr lvl="1" eaLnBrk="1" hangingPunct="1">
              <a:defRPr/>
            </a:pPr>
            <a:r>
              <a:rPr lang="en-US" sz="2000" dirty="0">
                <a:ea typeface="ＭＳ Ｐゴシック" pitchFamily="34" charset="-128"/>
              </a:rPr>
              <a:t>Items that need attention or action</a:t>
            </a:r>
          </a:p>
          <a:p>
            <a:pPr lvl="1" eaLnBrk="1" hangingPunct="1">
              <a:defRPr/>
            </a:pPr>
            <a:r>
              <a:rPr lang="en-US" sz="2000" dirty="0">
                <a:ea typeface="ＭＳ Ｐゴシック" pitchFamily="34" charset="-128"/>
              </a:rPr>
              <a:t>Tonsils? Smoking? </a:t>
            </a:r>
            <a:r>
              <a:rPr lang="en-US" sz="2000" dirty="0" smtClean="0">
                <a:ea typeface="ＭＳ Ｐゴシック" pitchFamily="34" charset="-128"/>
              </a:rPr>
              <a:t>Male?</a:t>
            </a:r>
            <a:endParaRPr lang="en-US" sz="2000" dirty="0">
              <a:ea typeface="ＭＳ Ｐゴシック" pitchFamily="34" charset="-128"/>
            </a:endParaRPr>
          </a:p>
          <a:p>
            <a:pPr eaLnBrk="1" hangingPunct="1">
              <a:defRPr/>
            </a:pPr>
            <a:r>
              <a:rPr lang="en-US" sz="2400" dirty="0">
                <a:ea typeface="ＭＳ Ｐゴシック" pitchFamily="34" charset="-128"/>
              </a:rPr>
              <a:t>Expression</a:t>
            </a:r>
          </a:p>
          <a:p>
            <a:pPr lvl="1" eaLnBrk="1" hangingPunct="1">
              <a:defRPr/>
            </a:pPr>
            <a:r>
              <a:rPr lang="en-US" sz="2000" dirty="0" smtClean="0">
                <a:ea typeface="ＭＳ Ｐゴシック" pitchFamily="34" charset="-128"/>
              </a:rPr>
              <a:t>At </a:t>
            </a:r>
            <a:r>
              <a:rPr lang="en-US" sz="2000" dirty="0">
                <a:ea typeface="ＭＳ Ｐゴシック" pitchFamily="34" charset="-128"/>
              </a:rPr>
              <a:t>level of understanding but no more</a:t>
            </a:r>
          </a:p>
          <a:p>
            <a:pPr lvl="1" eaLnBrk="1" hangingPunct="1">
              <a:defRPr/>
            </a:pPr>
            <a:r>
              <a:rPr lang="en-US" sz="2000" dirty="0" smtClean="0">
                <a:ea typeface="ＭＳ Ｐゴシック" pitchFamily="34" charset="-128"/>
              </a:rPr>
              <a:t>Problems </a:t>
            </a:r>
            <a:r>
              <a:rPr lang="en-US" sz="2000" dirty="0">
                <a:ea typeface="ＭＳ Ｐゴシック" pitchFamily="34" charset="-128"/>
              </a:rPr>
              <a:t>with persistence, precision of coding</a:t>
            </a:r>
          </a:p>
          <a:p>
            <a:pPr eaLnBrk="1" hangingPunct="1">
              <a:defRPr/>
            </a:pPr>
            <a:endParaRPr lang="en-US" sz="2000" dirty="0">
              <a:ea typeface="ＭＳ Ｐゴシック" pitchFamily="34" charset="-128"/>
            </a:endParaRPr>
          </a:p>
          <a:p>
            <a:pPr eaLnBrk="1" hangingPunct="1">
              <a:buFont typeface="Arial" charset="0"/>
              <a:buNone/>
              <a:defRPr/>
            </a:pPr>
            <a:endParaRPr lang="en-US" sz="2000" dirty="0">
              <a:ea typeface="ＭＳ Ｐゴシック" pitchFamily="34" charset="-128"/>
            </a:endParaRPr>
          </a:p>
        </p:txBody>
      </p:sp>
      <p:sp>
        <p:nvSpPr>
          <p:cNvPr id="39940"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SzPct val="85000"/>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SzPct val="80000"/>
              <a:buFont typeface="Courier New" panose="02070309020205020404" pitchFamily="49" charset="0"/>
              <a:buChar char="o"/>
              <a:defRPr sz="2400">
                <a:solidFill>
                  <a:schemeClr val="tx1"/>
                </a:solidFill>
                <a:latin typeface="Arial" panose="020B0604020202020204" pitchFamily="34" charset="0"/>
              </a:defRPr>
            </a:lvl3pPr>
            <a:lvl4pPr marL="1600200" indent="-228600">
              <a:spcBef>
                <a:spcPct val="20000"/>
              </a:spcBef>
              <a:buSzPct val="12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SzPct val="70000"/>
              <a:buFont typeface="Wingdings" panose="05000000000000000000" pitchFamily="2" charset="2"/>
              <a:buChar char="q"/>
              <a:defRPr sz="2000">
                <a:solidFill>
                  <a:schemeClr val="tx1"/>
                </a:solidFill>
                <a:latin typeface="Arial" panose="020B0604020202020204" pitchFamily="34" charset="0"/>
              </a:defRPr>
            </a:lvl5pPr>
            <a:lvl6pPr marL="2514600" indent="-228600" eaLnBrk="0" fontAlgn="base" hangingPunct="0">
              <a:spcBef>
                <a:spcPct val="20000"/>
              </a:spcBef>
              <a:spcAft>
                <a:spcPct val="0"/>
              </a:spcAft>
              <a:buSzPct val="70000"/>
              <a:buFont typeface="Wingdings" panose="05000000000000000000" pitchFamily="2" charset="2"/>
              <a:buChar char="q"/>
              <a:defRPr sz="2000">
                <a:solidFill>
                  <a:schemeClr val="tx1"/>
                </a:solidFill>
                <a:latin typeface="Arial" panose="020B0604020202020204" pitchFamily="34" charset="0"/>
              </a:defRPr>
            </a:lvl6pPr>
            <a:lvl7pPr marL="2971800" indent="-228600" eaLnBrk="0" fontAlgn="base" hangingPunct="0">
              <a:spcBef>
                <a:spcPct val="20000"/>
              </a:spcBef>
              <a:spcAft>
                <a:spcPct val="0"/>
              </a:spcAft>
              <a:buSzPct val="70000"/>
              <a:buFont typeface="Wingdings" panose="05000000000000000000" pitchFamily="2" charset="2"/>
              <a:buChar char="q"/>
              <a:defRPr sz="2000">
                <a:solidFill>
                  <a:schemeClr val="tx1"/>
                </a:solidFill>
                <a:latin typeface="Arial" panose="020B0604020202020204" pitchFamily="34" charset="0"/>
              </a:defRPr>
            </a:lvl7pPr>
            <a:lvl8pPr marL="3429000" indent="-228600" eaLnBrk="0" fontAlgn="base" hangingPunct="0">
              <a:spcBef>
                <a:spcPct val="20000"/>
              </a:spcBef>
              <a:spcAft>
                <a:spcPct val="0"/>
              </a:spcAft>
              <a:buSzPct val="70000"/>
              <a:buFont typeface="Wingdings" panose="05000000000000000000" pitchFamily="2" charset="2"/>
              <a:buChar char="q"/>
              <a:defRPr sz="2000">
                <a:solidFill>
                  <a:schemeClr val="tx1"/>
                </a:solidFill>
                <a:latin typeface="Arial" panose="020B0604020202020204" pitchFamily="34" charset="0"/>
              </a:defRPr>
            </a:lvl8pPr>
            <a:lvl9pPr marL="3886200" indent="-228600" eaLnBrk="0" fontAlgn="base" hangingPunct="0">
              <a:spcBef>
                <a:spcPct val="20000"/>
              </a:spcBef>
              <a:spcAft>
                <a:spcPct val="0"/>
              </a:spcAft>
              <a:buSzPct val="70000"/>
              <a:buFont typeface="Wingdings" panose="05000000000000000000" pitchFamily="2" charset="2"/>
              <a:buChar char="q"/>
              <a:defRPr sz="2000">
                <a:solidFill>
                  <a:schemeClr val="tx1"/>
                </a:solidFill>
                <a:latin typeface="Arial" panose="020B0604020202020204" pitchFamily="34" charset="0"/>
              </a:defRPr>
            </a:lvl9pPr>
          </a:lstStyle>
          <a:p>
            <a:pPr>
              <a:spcBef>
                <a:spcPct val="0"/>
              </a:spcBef>
              <a:buFontTx/>
              <a:buNone/>
            </a:pPr>
            <a:fld id="{5DB3CB12-B379-4225-A7C1-883641282030}" type="slidenum">
              <a:rPr lang="en-US" altLang="en-US" sz="1000">
                <a:solidFill>
                  <a:srgbClr val="898989"/>
                </a:solidFill>
              </a:rPr>
              <a:pPr>
                <a:spcBef>
                  <a:spcPct val="0"/>
                </a:spcBef>
                <a:buFontTx/>
                <a:buNone/>
              </a:pPr>
              <a:t>15</a:t>
            </a:fld>
            <a:endParaRPr lang="en-US" altLang="en-US" sz="1000">
              <a:solidFill>
                <a:srgbClr val="898989"/>
              </a:solidFill>
            </a:endParaRPr>
          </a:p>
        </p:txBody>
      </p:sp>
    </p:spTree>
    <p:custDataLst>
      <p:tags r:id="rId1"/>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457200" y="274636"/>
            <a:ext cx="8229600" cy="1143000"/>
          </a:xfrm>
        </p:spPr>
        <p:txBody>
          <a:bodyPr/>
          <a:lstStyle/>
          <a:p>
            <a:pPr eaLnBrk="1" hangingPunct="1"/>
            <a:r>
              <a:rPr lang="en-US" altLang="en-US" dirty="0" smtClean="0"/>
              <a:t>Health Care Processes and Decision Making</a:t>
            </a:r>
            <a:br>
              <a:rPr lang="en-US" altLang="en-US" dirty="0" smtClean="0"/>
            </a:br>
            <a:r>
              <a:rPr lang="en-US" altLang="en-US" dirty="0" smtClean="0"/>
              <a:t>Summary – Lecture b</a:t>
            </a:r>
            <a:endParaRPr lang="en-US" altLang="en-US" sz="2800" dirty="0" smtClean="0"/>
          </a:p>
        </p:txBody>
      </p:sp>
      <p:sp>
        <p:nvSpPr>
          <p:cNvPr id="40963" name="Text Placeholder 3"/>
          <p:cNvSpPr>
            <a:spLocks noGrp="1"/>
          </p:cNvSpPr>
          <p:nvPr>
            <p:ph type="body" sz="quarter" idx="11"/>
          </p:nvPr>
        </p:nvSpPr>
        <p:spPr>
          <a:xfrm>
            <a:off x="457200" y="1881051"/>
            <a:ext cx="8229600" cy="4291148"/>
          </a:xfrm>
        </p:spPr>
        <p:txBody>
          <a:bodyPr/>
          <a:lstStyle/>
          <a:p>
            <a:pPr eaLnBrk="1" hangingPunct="1"/>
            <a:r>
              <a:rPr lang="en-US" altLang="en-US" sz="2800" dirty="0" smtClean="0"/>
              <a:t>Information gathering and processing were examined</a:t>
            </a:r>
          </a:p>
          <a:p>
            <a:pPr eaLnBrk="1" hangingPunct="1"/>
            <a:r>
              <a:rPr lang="en-US" altLang="en-US" sz="2800" dirty="0" smtClean="0"/>
              <a:t>The structure of the history and physical were discussed and correlated to a hierarchy</a:t>
            </a:r>
          </a:p>
          <a:p>
            <a:pPr eaLnBrk="1" hangingPunct="1"/>
            <a:r>
              <a:rPr lang="en-US" altLang="en-US" sz="2800" dirty="0" smtClean="0"/>
              <a:t>Through the context of a case study, the levels of the hierarchy were examined</a:t>
            </a:r>
          </a:p>
        </p:txBody>
      </p:sp>
      <p:sp>
        <p:nvSpPr>
          <p:cNvPr id="40964"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SzPct val="85000"/>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SzPct val="80000"/>
              <a:buFont typeface="Courier New" panose="02070309020205020404" pitchFamily="49" charset="0"/>
              <a:buChar char="o"/>
              <a:defRPr sz="2400">
                <a:solidFill>
                  <a:schemeClr val="tx1"/>
                </a:solidFill>
                <a:latin typeface="Arial" panose="020B0604020202020204" pitchFamily="34" charset="0"/>
              </a:defRPr>
            </a:lvl3pPr>
            <a:lvl4pPr marL="1600200" indent="-228600">
              <a:spcBef>
                <a:spcPct val="20000"/>
              </a:spcBef>
              <a:buSzPct val="12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SzPct val="70000"/>
              <a:buFont typeface="Wingdings" panose="05000000000000000000" pitchFamily="2" charset="2"/>
              <a:buChar char="q"/>
              <a:defRPr sz="2000">
                <a:solidFill>
                  <a:schemeClr val="tx1"/>
                </a:solidFill>
                <a:latin typeface="Arial" panose="020B0604020202020204" pitchFamily="34" charset="0"/>
              </a:defRPr>
            </a:lvl5pPr>
            <a:lvl6pPr marL="2514600" indent="-228600" eaLnBrk="0" fontAlgn="base" hangingPunct="0">
              <a:spcBef>
                <a:spcPct val="20000"/>
              </a:spcBef>
              <a:spcAft>
                <a:spcPct val="0"/>
              </a:spcAft>
              <a:buSzPct val="70000"/>
              <a:buFont typeface="Wingdings" panose="05000000000000000000" pitchFamily="2" charset="2"/>
              <a:buChar char="q"/>
              <a:defRPr sz="2000">
                <a:solidFill>
                  <a:schemeClr val="tx1"/>
                </a:solidFill>
                <a:latin typeface="Arial" panose="020B0604020202020204" pitchFamily="34" charset="0"/>
              </a:defRPr>
            </a:lvl6pPr>
            <a:lvl7pPr marL="2971800" indent="-228600" eaLnBrk="0" fontAlgn="base" hangingPunct="0">
              <a:spcBef>
                <a:spcPct val="20000"/>
              </a:spcBef>
              <a:spcAft>
                <a:spcPct val="0"/>
              </a:spcAft>
              <a:buSzPct val="70000"/>
              <a:buFont typeface="Wingdings" panose="05000000000000000000" pitchFamily="2" charset="2"/>
              <a:buChar char="q"/>
              <a:defRPr sz="2000">
                <a:solidFill>
                  <a:schemeClr val="tx1"/>
                </a:solidFill>
                <a:latin typeface="Arial" panose="020B0604020202020204" pitchFamily="34" charset="0"/>
              </a:defRPr>
            </a:lvl7pPr>
            <a:lvl8pPr marL="3429000" indent="-228600" eaLnBrk="0" fontAlgn="base" hangingPunct="0">
              <a:spcBef>
                <a:spcPct val="20000"/>
              </a:spcBef>
              <a:spcAft>
                <a:spcPct val="0"/>
              </a:spcAft>
              <a:buSzPct val="70000"/>
              <a:buFont typeface="Wingdings" panose="05000000000000000000" pitchFamily="2" charset="2"/>
              <a:buChar char="q"/>
              <a:defRPr sz="2000">
                <a:solidFill>
                  <a:schemeClr val="tx1"/>
                </a:solidFill>
                <a:latin typeface="Arial" panose="020B0604020202020204" pitchFamily="34" charset="0"/>
              </a:defRPr>
            </a:lvl8pPr>
            <a:lvl9pPr marL="3886200" indent="-228600" eaLnBrk="0" fontAlgn="base" hangingPunct="0">
              <a:spcBef>
                <a:spcPct val="20000"/>
              </a:spcBef>
              <a:spcAft>
                <a:spcPct val="0"/>
              </a:spcAft>
              <a:buSzPct val="70000"/>
              <a:buFont typeface="Wingdings" panose="05000000000000000000" pitchFamily="2" charset="2"/>
              <a:buChar char="q"/>
              <a:defRPr sz="2000">
                <a:solidFill>
                  <a:schemeClr val="tx1"/>
                </a:solidFill>
                <a:latin typeface="Arial" panose="020B0604020202020204" pitchFamily="34" charset="0"/>
              </a:defRPr>
            </a:lvl9pPr>
          </a:lstStyle>
          <a:p>
            <a:pPr>
              <a:spcBef>
                <a:spcPct val="0"/>
              </a:spcBef>
              <a:buFontTx/>
              <a:buNone/>
            </a:pPr>
            <a:fld id="{82276274-4D5D-4CA4-B6C8-4F1E72DF4581}" type="slidenum">
              <a:rPr lang="en-US" altLang="en-US" sz="1000">
                <a:solidFill>
                  <a:srgbClr val="898989"/>
                </a:solidFill>
              </a:rPr>
              <a:pPr>
                <a:spcBef>
                  <a:spcPct val="0"/>
                </a:spcBef>
                <a:buFontTx/>
                <a:buNone/>
              </a:pPr>
              <a:t>16</a:t>
            </a:fld>
            <a:endParaRPr lang="en-US" altLang="en-US" sz="1000">
              <a:solidFill>
                <a:srgbClr val="898989"/>
              </a:solidFill>
            </a:endParaRPr>
          </a:p>
        </p:txBody>
      </p:sp>
    </p:spTree>
    <p:custDataLst>
      <p:tags r:id="rId1"/>
    </p:custData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pPr eaLnBrk="1" hangingPunct="1"/>
            <a:r>
              <a:rPr lang="en-US" altLang="en-US" dirty="0" smtClean="0"/>
              <a:t>Health Care Processes and Decision Making </a:t>
            </a:r>
            <a:br>
              <a:rPr lang="en-US" altLang="en-US" dirty="0" smtClean="0"/>
            </a:br>
            <a:r>
              <a:rPr lang="en-US" altLang="en-US" dirty="0" smtClean="0"/>
              <a:t>References – Lecture b</a:t>
            </a:r>
          </a:p>
        </p:txBody>
      </p:sp>
      <p:sp>
        <p:nvSpPr>
          <p:cNvPr id="41987" name="Text Placeholder 2"/>
          <p:cNvSpPr>
            <a:spLocks noGrp="1"/>
          </p:cNvSpPr>
          <p:nvPr>
            <p:ph type="body" sz="quarter" idx="16"/>
          </p:nvPr>
        </p:nvSpPr>
        <p:spPr>
          <a:xfrm>
            <a:off x="457200" y="1600199"/>
            <a:ext cx="8229600" cy="3807823"/>
          </a:xfrm>
        </p:spPr>
        <p:txBody>
          <a:bodyPr/>
          <a:lstStyle/>
          <a:p>
            <a:pPr eaLnBrk="1" hangingPunct="1"/>
            <a:r>
              <a:rPr lang="en-US" altLang="en-US" dirty="0" smtClean="0"/>
              <a:t>References</a:t>
            </a:r>
          </a:p>
          <a:p>
            <a:pPr eaLnBrk="1" hangingPunct="1"/>
            <a:r>
              <a:rPr lang="en-US" altLang="en-US" sz="1400" b="0" dirty="0" smtClean="0">
                <a:latin typeface="Arial" panose="020B0604020202020204" pitchFamily="34" charset="0"/>
              </a:rPr>
              <a:t>Croskerry, P. (2013) From Mindless to Mindful Practice — Cognitive Bias and Clinical Decision Making. </a:t>
            </a:r>
            <a:r>
              <a:rPr lang="en-US" altLang="en-US" sz="1400" b="0" i="1" dirty="0" smtClean="0">
                <a:latin typeface="Arial" panose="020B0604020202020204" pitchFamily="34" charset="0"/>
              </a:rPr>
              <a:t>New England Journal of Medicine </a:t>
            </a:r>
            <a:r>
              <a:rPr lang="en-US" altLang="en-US" sz="1400" b="0" dirty="0" smtClean="0">
                <a:latin typeface="Arial" panose="020B0604020202020204" pitchFamily="34" charset="0"/>
              </a:rPr>
              <a:t>368:2445-2448 June 27. </a:t>
            </a:r>
          </a:p>
          <a:p>
            <a:pPr eaLnBrk="1" hangingPunct="1"/>
            <a:r>
              <a:rPr lang="en-US" altLang="en-US" sz="1400" b="0" dirty="0" err="1" smtClean="0">
                <a:latin typeface="Arial" panose="020B0604020202020204" pitchFamily="34" charset="0"/>
              </a:rPr>
              <a:t>Elstein</a:t>
            </a:r>
            <a:r>
              <a:rPr lang="en-US" altLang="en-US" sz="1400" b="0" dirty="0" smtClean="0">
                <a:latin typeface="Arial" panose="020B0604020202020204" pitchFamily="34" charset="0"/>
              </a:rPr>
              <a:t>, A. S., &amp; Schwartz, A. (2002) Clinical problem solving and diagnostic decision making: Selective review of the cognitive literature. </a:t>
            </a:r>
            <a:r>
              <a:rPr lang="en-US" altLang="en-US" sz="1400" b="0" i="1" dirty="0" smtClean="0">
                <a:latin typeface="Arial" panose="020B0604020202020204" pitchFamily="34" charset="0"/>
              </a:rPr>
              <a:t>BMJ</a:t>
            </a:r>
            <a:r>
              <a:rPr lang="en-US" altLang="en-US" sz="1400" b="0" dirty="0" smtClean="0">
                <a:latin typeface="Arial" panose="020B0604020202020204" pitchFamily="34" charset="0"/>
              </a:rPr>
              <a:t> 324 (7339):729–732. Retrieved from </a:t>
            </a:r>
            <a:r>
              <a:rPr lang="en-US" altLang="en-US" sz="1400" b="0" dirty="0" smtClean="0">
                <a:latin typeface="Arial" panose="020B0604020202020204" pitchFamily="34" charset="0"/>
                <a:hlinkClick r:id="rId4" tooltip="Link to Clinical problem solving and diagnostic decision making by Elstein &amp; Schwartz"/>
              </a:rPr>
              <a:t>http://www.bmj.com/content/324/7339/729 </a:t>
            </a:r>
            <a:endParaRPr lang="en-US" altLang="en-US" sz="1400" dirty="0" smtClean="0">
              <a:latin typeface="Arial" panose="020B0604020202020204" pitchFamily="34" charset="0"/>
            </a:endParaRPr>
          </a:p>
          <a:p>
            <a:pPr eaLnBrk="1" hangingPunct="1"/>
            <a:r>
              <a:rPr lang="en-US" altLang="en-US" sz="1400" b="0" dirty="0" smtClean="0">
                <a:latin typeface="Arial" panose="020B0604020202020204" pitchFamily="34" charset="0"/>
              </a:rPr>
              <a:t>Evans, D. A., &amp; Gadd, C. S. (1989). Managing coherence and context in medical problem-solving discourse. In Evans DA, Patel V. L. (Eds.), </a:t>
            </a:r>
            <a:r>
              <a:rPr lang="en-US" altLang="en-US" sz="1400" b="0" i="1" dirty="0" smtClean="0">
                <a:latin typeface="Arial" panose="020B0604020202020204" pitchFamily="34" charset="0"/>
              </a:rPr>
              <a:t>Cognitive science in medicine: Biomedical modeling</a:t>
            </a:r>
            <a:r>
              <a:rPr lang="en-US" altLang="en-US" sz="1400" b="0" dirty="0" smtClean="0">
                <a:latin typeface="Arial" panose="020B0604020202020204" pitchFamily="34" charset="0"/>
              </a:rPr>
              <a:t>. Cambridge, MA: MIT Press; 211–255.</a:t>
            </a:r>
            <a:endParaRPr lang="en-US" altLang="en-US" sz="1400" dirty="0" smtClean="0">
              <a:latin typeface="Arial" panose="020B0604020202020204" pitchFamily="34" charset="0"/>
            </a:endParaRPr>
          </a:p>
          <a:p>
            <a:pPr eaLnBrk="1" hangingPunct="1"/>
            <a:r>
              <a:rPr lang="en-US" altLang="en-US" sz="1400" b="0" dirty="0" err="1" smtClean="0">
                <a:latin typeface="Arial" panose="020B0604020202020204" pitchFamily="34" charset="0"/>
              </a:rPr>
              <a:t>Kannampallil</a:t>
            </a:r>
            <a:r>
              <a:rPr lang="en-US" altLang="en-US" sz="1400" b="0" dirty="0" smtClean="0">
                <a:latin typeface="Arial" panose="020B0604020202020204" pitchFamily="34" charset="0"/>
              </a:rPr>
              <a:t>, T. G., </a:t>
            </a:r>
            <a:r>
              <a:rPr lang="de-DE" altLang="en-US" sz="1400" b="0" dirty="0" smtClean="0">
                <a:latin typeface="Arial" panose="020B0604020202020204" pitchFamily="34" charset="0"/>
              </a:rPr>
              <a:t>Jones, L. K., Patel, V. L., Buchman, T. G., &amp; Franklin, </a:t>
            </a:r>
            <a:r>
              <a:rPr lang="en-US" altLang="en-US" sz="1400" b="0" dirty="0" smtClean="0">
                <a:latin typeface="Arial" panose="020B0604020202020204" pitchFamily="34" charset="0"/>
              </a:rPr>
              <a:t>A. (2014). Comparing the information seeking strategies of residents, nurse practitioners, and physician assistants in critical care settings. </a:t>
            </a:r>
            <a:r>
              <a:rPr lang="en-US" altLang="en-US" sz="1400" b="0" i="1" dirty="0" smtClean="0">
                <a:latin typeface="Arial" panose="020B0604020202020204" pitchFamily="34" charset="0"/>
              </a:rPr>
              <a:t>Journal of the American Medical Informatics Association </a:t>
            </a:r>
            <a:r>
              <a:rPr lang="en-US" altLang="en-US" sz="1400" b="0" dirty="0" smtClean="0">
                <a:latin typeface="Arial" panose="020B0604020202020204" pitchFamily="34" charset="0"/>
              </a:rPr>
              <a:t>21 (2): e-249–e256. Retrieved from </a:t>
            </a:r>
            <a:r>
              <a:rPr lang="en-US" altLang="en-US" sz="1400" b="0" dirty="0" smtClean="0">
                <a:latin typeface="Arial" panose="020B0604020202020204" pitchFamily="34" charset="0"/>
                <a:hlinkClick r:id="rId5" tooltip="Link to article"/>
              </a:rPr>
              <a:t>http://jamia.oxfordjournals.org/content/21/e2/e249</a:t>
            </a:r>
            <a:endParaRPr lang="en-US" altLang="en-US" sz="1400" b="0" dirty="0" smtClean="0">
              <a:latin typeface="Arial" panose="020B0604020202020204" pitchFamily="34" charset="0"/>
            </a:endParaRPr>
          </a:p>
          <a:p>
            <a:pPr eaLnBrk="1" hangingPunct="1"/>
            <a:r>
              <a:rPr lang="en-US" altLang="en-US" sz="1400" b="0" dirty="0" smtClean="0">
                <a:latin typeface="Arial" panose="020B0604020202020204" pitchFamily="34" charset="0"/>
              </a:rPr>
              <a:t>Trotter, W. (</a:t>
            </a:r>
            <a:r>
              <a:rPr lang="en-US" altLang="en-US" sz="1400" b="0" dirty="0" err="1" smtClean="0">
                <a:latin typeface="Arial" panose="020B0604020202020204" pitchFamily="34" charset="0"/>
              </a:rPr>
              <a:t>n.d.</a:t>
            </a:r>
            <a:r>
              <a:rPr lang="en-US" altLang="en-US" sz="1400" b="0" dirty="0" smtClean="0">
                <a:latin typeface="Arial" panose="020B0604020202020204" pitchFamily="34" charset="0"/>
              </a:rPr>
              <a:t>)  Quotation.  “Disease often tells its secrets in a casual parenthesis.”</a:t>
            </a:r>
            <a:endParaRPr lang="en-US" altLang="en-US" sz="1400" dirty="0" smtClean="0">
              <a:latin typeface="Arial" panose="020B0604020202020204" pitchFamily="34" charset="0"/>
            </a:endParaRPr>
          </a:p>
        </p:txBody>
      </p:sp>
      <p:sp>
        <p:nvSpPr>
          <p:cNvPr id="41988" name="Slide Number Placeholder 5"/>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SzPct val="85000"/>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SzPct val="80000"/>
              <a:buFont typeface="Courier New" panose="02070309020205020404" pitchFamily="49" charset="0"/>
              <a:buChar char="o"/>
              <a:defRPr sz="2400">
                <a:solidFill>
                  <a:schemeClr val="tx1"/>
                </a:solidFill>
                <a:latin typeface="Arial" panose="020B0604020202020204" pitchFamily="34" charset="0"/>
              </a:defRPr>
            </a:lvl3pPr>
            <a:lvl4pPr marL="1600200" indent="-228600">
              <a:spcBef>
                <a:spcPct val="20000"/>
              </a:spcBef>
              <a:buSzPct val="12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SzPct val="70000"/>
              <a:buFont typeface="Wingdings" panose="05000000000000000000" pitchFamily="2" charset="2"/>
              <a:buChar char="q"/>
              <a:defRPr sz="2000">
                <a:solidFill>
                  <a:schemeClr val="tx1"/>
                </a:solidFill>
                <a:latin typeface="Arial" panose="020B0604020202020204" pitchFamily="34" charset="0"/>
              </a:defRPr>
            </a:lvl5pPr>
            <a:lvl6pPr marL="2514600" indent="-228600" eaLnBrk="0" fontAlgn="base" hangingPunct="0">
              <a:spcBef>
                <a:spcPct val="20000"/>
              </a:spcBef>
              <a:spcAft>
                <a:spcPct val="0"/>
              </a:spcAft>
              <a:buSzPct val="70000"/>
              <a:buFont typeface="Wingdings" panose="05000000000000000000" pitchFamily="2" charset="2"/>
              <a:buChar char="q"/>
              <a:defRPr sz="2000">
                <a:solidFill>
                  <a:schemeClr val="tx1"/>
                </a:solidFill>
                <a:latin typeface="Arial" panose="020B0604020202020204" pitchFamily="34" charset="0"/>
              </a:defRPr>
            </a:lvl6pPr>
            <a:lvl7pPr marL="2971800" indent="-228600" eaLnBrk="0" fontAlgn="base" hangingPunct="0">
              <a:spcBef>
                <a:spcPct val="20000"/>
              </a:spcBef>
              <a:spcAft>
                <a:spcPct val="0"/>
              </a:spcAft>
              <a:buSzPct val="70000"/>
              <a:buFont typeface="Wingdings" panose="05000000000000000000" pitchFamily="2" charset="2"/>
              <a:buChar char="q"/>
              <a:defRPr sz="2000">
                <a:solidFill>
                  <a:schemeClr val="tx1"/>
                </a:solidFill>
                <a:latin typeface="Arial" panose="020B0604020202020204" pitchFamily="34" charset="0"/>
              </a:defRPr>
            </a:lvl7pPr>
            <a:lvl8pPr marL="3429000" indent="-228600" eaLnBrk="0" fontAlgn="base" hangingPunct="0">
              <a:spcBef>
                <a:spcPct val="20000"/>
              </a:spcBef>
              <a:spcAft>
                <a:spcPct val="0"/>
              </a:spcAft>
              <a:buSzPct val="70000"/>
              <a:buFont typeface="Wingdings" panose="05000000000000000000" pitchFamily="2" charset="2"/>
              <a:buChar char="q"/>
              <a:defRPr sz="2000">
                <a:solidFill>
                  <a:schemeClr val="tx1"/>
                </a:solidFill>
                <a:latin typeface="Arial" panose="020B0604020202020204" pitchFamily="34" charset="0"/>
              </a:defRPr>
            </a:lvl8pPr>
            <a:lvl9pPr marL="3886200" indent="-228600" eaLnBrk="0" fontAlgn="base" hangingPunct="0">
              <a:spcBef>
                <a:spcPct val="20000"/>
              </a:spcBef>
              <a:spcAft>
                <a:spcPct val="0"/>
              </a:spcAft>
              <a:buSzPct val="70000"/>
              <a:buFont typeface="Wingdings" panose="05000000000000000000" pitchFamily="2" charset="2"/>
              <a:buChar char="q"/>
              <a:defRPr sz="2000">
                <a:solidFill>
                  <a:schemeClr val="tx1"/>
                </a:solidFill>
                <a:latin typeface="Arial" panose="020B0604020202020204" pitchFamily="34" charset="0"/>
              </a:defRPr>
            </a:lvl9pPr>
          </a:lstStyle>
          <a:p>
            <a:pPr>
              <a:spcBef>
                <a:spcPct val="0"/>
              </a:spcBef>
              <a:buFontTx/>
              <a:buNone/>
            </a:pPr>
            <a:fld id="{91DA864A-C85B-48E9-A0F5-D9FCEC5FB5C5}" type="slidenum">
              <a:rPr lang="en-US" altLang="en-US" sz="1000">
                <a:solidFill>
                  <a:srgbClr val="898989"/>
                </a:solidFill>
              </a:rPr>
              <a:pPr>
                <a:spcBef>
                  <a:spcPct val="0"/>
                </a:spcBef>
                <a:buFontTx/>
                <a:buNone/>
              </a:pPr>
              <a:t>17</a:t>
            </a:fld>
            <a:endParaRPr lang="en-US" altLang="en-US" sz="1000">
              <a:solidFill>
                <a:srgbClr val="898989"/>
              </a:solidFill>
            </a:endParaRPr>
          </a:p>
        </p:txBody>
      </p:sp>
    </p:spTree>
    <p:custDataLst>
      <p:tags r:id="rId1"/>
    </p:custData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pPr eaLnBrk="1" hangingPunct="1"/>
            <a:r>
              <a:rPr lang="en-US" altLang="en-US" dirty="0" smtClean="0"/>
              <a:t>Health Care Processes and </a:t>
            </a:r>
            <a:br>
              <a:rPr lang="en-US" altLang="en-US" dirty="0" smtClean="0"/>
            </a:br>
            <a:r>
              <a:rPr lang="en-US" altLang="en-US" dirty="0" smtClean="0"/>
              <a:t>Decision Making </a:t>
            </a:r>
            <a:br>
              <a:rPr lang="en-US" altLang="en-US" dirty="0" smtClean="0"/>
            </a:br>
            <a:r>
              <a:rPr lang="en-US" altLang="en-US" dirty="0" smtClean="0"/>
              <a:t>References – Lecture b Continued</a:t>
            </a:r>
          </a:p>
        </p:txBody>
      </p:sp>
      <p:sp>
        <p:nvSpPr>
          <p:cNvPr id="48131" name="Text Placeholder 2"/>
          <p:cNvSpPr>
            <a:spLocks noGrp="1"/>
          </p:cNvSpPr>
          <p:nvPr>
            <p:ph type="body" sz="quarter" idx="16"/>
          </p:nvPr>
        </p:nvSpPr>
        <p:spPr>
          <a:xfrm>
            <a:off x="457200" y="1600200"/>
            <a:ext cx="8229600" cy="2481942"/>
          </a:xfrm>
        </p:spPr>
        <p:txBody>
          <a:bodyPr/>
          <a:lstStyle/>
          <a:p>
            <a:pPr eaLnBrk="1" hangingPunct="1">
              <a:defRPr/>
            </a:pPr>
            <a:r>
              <a:rPr lang="en-US" dirty="0" smtClean="0"/>
              <a:t>Charts</a:t>
            </a:r>
            <a:r>
              <a:rPr lang="en-US" dirty="0"/>
              <a:t>, </a:t>
            </a:r>
            <a:r>
              <a:rPr lang="en-US" dirty="0" smtClean="0"/>
              <a:t>Tables</a:t>
            </a:r>
            <a:endParaRPr lang="en-US" dirty="0"/>
          </a:p>
          <a:p>
            <a:pPr marL="347472" indent="-347472" eaLnBrk="1" hangingPunct="1">
              <a:defRPr/>
            </a:pPr>
            <a:r>
              <a:rPr lang="en-US" sz="1400" b="0" dirty="0">
                <a:latin typeface="Arial" charset="0"/>
                <a:cs typeface="Arial" charset="0"/>
              </a:rPr>
              <a:t>4.5 Chart: Depiction of an iterative reasoning clinical process </a:t>
            </a:r>
          </a:p>
          <a:p>
            <a:pPr marL="347472" indent="-347472" eaLnBrk="1" hangingPunct="1">
              <a:defRPr/>
            </a:pPr>
            <a:r>
              <a:rPr lang="en-US" sz="1400" b="0" dirty="0">
                <a:latin typeface="Arial" charset="0"/>
                <a:cs typeface="Arial" charset="0"/>
              </a:rPr>
              <a:t>4.6 Table: Hierarchy for clinical </a:t>
            </a:r>
            <a:r>
              <a:rPr lang="en-US" sz="1400" b="0" dirty="0" smtClean="0">
                <a:latin typeface="Arial" charset="0"/>
                <a:cs typeface="Arial" charset="0"/>
              </a:rPr>
              <a:t>data. </a:t>
            </a:r>
            <a:r>
              <a:rPr lang="en-US" altLang="en-US" sz="1400" b="0" dirty="0">
                <a:latin typeface="Arial" charset="0"/>
                <a:cs typeface="Arial" charset="0"/>
              </a:rPr>
              <a:t>Evans, D. A., &amp; Gadd, C. S. (1989). Managing coherence and context in medical problem-solving discourse. In Evans DA, Patel V. L. (Eds.), </a:t>
            </a:r>
            <a:r>
              <a:rPr lang="en-US" altLang="en-US" sz="1400" b="0" i="1" dirty="0">
                <a:latin typeface="Arial" charset="0"/>
                <a:cs typeface="Arial" charset="0"/>
              </a:rPr>
              <a:t>Cognitive science in medicine: Biomedical modeling</a:t>
            </a:r>
            <a:r>
              <a:rPr lang="en-US" altLang="en-US" sz="1400" b="0" dirty="0">
                <a:latin typeface="Arial" charset="0"/>
                <a:cs typeface="Arial" charset="0"/>
              </a:rPr>
              <a:t>. Cambridge, MA: MIT Press; 211–255.</a:t>
            </a:r>
            <a:endParaRPr lang="en-US" sz="1400" b="0" dirty="0">
              <a:latin typeface="Arial" charset="0"/>
              <a:cs typeface="Arial" charset="0"/>
            </a:endParaRPr>
          </a:p>
          <a:p>
            <a:pPr marL="347472" indent="-347472" eaLnBrk="1" hangingPunct="1">
              <a:defRPr/>
            </a:pPr>
            <a:r>
              <a:rPr lang="en-US" sz="1400" b="0" dirty="0"/>
              <a:t>4.7 Table: Depiction of how the </a:t>
            </a:r>
            <a:r>
              <a:rPr lang="en-US" sz="1400" b="0" dirty="0" smtClean="0"/>
              <a:t>hierarchy for clinical data might work for man with edema, </a:t>
            </a:r>
            <a:r>
              <a:rPr lang="en-US" sz="1400" b="0" dirty="0"/>
              <a:t>or </a:t>
            </a:r>
            <a:r>
              <a:rPr lang="en-US" sz="1400" b="0" dirty="0" smtClean="0"/>
              <a:t>swelling, </a:t>
            </a:r>
            <a:r>
              <a:rPr lang="en-US" sz="1400" b="0" dirty="0"/>
              <a:t>of the ankles </a:t>
            </a:r>
            <a:endParaRPr lang="en-US" altLang="en-US" sz="1400" b="0" dirty="0" smtClean="0">
              <a:latin typeface="Arial" charset="0"/>
              <a:cs typeface="Arial" charset="0"/>
            </a:endParaRPr>
          </a:p>
          <a:p>
            <a:pPr eaLnBrk="1" hangingPunct="1">
              <a:buFont typeface="Arial" charset="0"/>
              <a:buChar char="•"/>
              <a:defRPr/>
            </a:pPr>
            <a:endParaRPr lang="en-US" altLang="en-US" sz="1400" b="0" dirty="0" smtClean="0">
              <a:latin typeface="Arial" charset="0"/>
              <a:cs typeface="Arial" charset="0"/>
            </a:endParaRPr>
          </a:p>
        </p:txBody>
      </p:sp>
      <p:sp>
        <p:nvSpPr>
          <p:cNvPr id="43012" name="Slide Number Placeholder 5"/>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SzPct val="85000"/>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SzPct val="80000"/>
              <a:buFont typeface="Courier New" panose="02070309020205020404" pitchFamily="49" charset="0"/>
              <a:buChar char="o"/>
              <a:defRPr sz="2400">
                <a:solidFill>
                  <a:schemeClr val="tx1"/>
                </a:solidFill>
                <a:latin typeface="Arial" panose="020B0604020202020204" pitchFamily="34" charset="0"/>
              </a:defRPr>
            </a:lvl3pPr>
            <a:lvl4pPr marL="1600200" indent="-228600">
              <a:spcBef>
                <a:spcPct val="20000"/>
              </a:spcBef>
              <a:buSzPct val="12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SzPct val="70000"/>
              <a:buFont typeface="Wingdings" panose="05000000000000000000" pitchFamily="2" charset="2"/>
              <a:buChar char="q"/>
              <a:defRPr sz="2000">
                <a:solidFill>
                  <a:schemeClr val="tx1"/>
                </a:solidFill>
                <a:latin typeface="Arial" panose="020B0604020202020204" pitchFamily="34" charset="0"/>
              </a:defRPr>
            </a:lvl5pPr>
            <a:lvl6pPr marL="2514600" indent="-228600" eaLnBrk="0" fontAlgn="base" hangingPunct="0">
              <a:spcBef>
                <a:spcPct val="20000"/>
              </a:spcBef>
              <a:spcAft>
                <a:spcPct val="0"/>
              </a:spcAft>
              <a:buSzPct val="70000"/>
              <a:buFont typeface="Wingdings" panose="05000000000000000000" pitchFamily="2" charset="2"/>
              <a:buChar char="q"/>
              <a:defRPr sz="2000">
                <a:solidFill>
                  <a:schemeClr val="tx1"/>
                </a:solidFill>
                <a:latin typeface="Arial" panose="020B0604020202020204" pitchFamily="34" charset="0"/>
              </a:defRPr>
            </a:lvl6pPr>
            <a:lvl7pPr marL="2971800" indent="-228600" eaLnBrk="0" fontAlgn="base" hangingPunct="0">
              <a:spcBef>
                <a:spcPct val="20000"/>
              </a:spcBef>
              <a:spcAft>
                <a:spcPct val="0"/>
              </a:spcAft>
              <a:buSzPct val="70000"/>
              <a:buFont typeface="Wingdings" panose="05000000000000000000" pitchFamily="2" charset="2"/>
              <a:buChar char="q"/>
              <a:defRPr sz="2000">
                <a:solidFill>
                  <a:schemeClr val="tx1"/>
                </a:solidFill>
                <a:latin typeface="Arial" panose="020B0604020202020204" pitchFamily="34" charset="0"/>
              </a:defRPr>
            </a:lvl7pPr>
            <a:lvl8pPr marL="3429000" indent="-228600" eaLnBrk="0" fontAlgn="base" hangingPunct="0">
              <a:spcBef>
                <a:spcPct val="20000"/>
              </a:spcBef>
              <a:spcAft>
                <a:spcPct val="0"/>
              </a:spcAft>
              <a:buSzPct val="70000"/>
              <a:buFont typeface="Wingdings" panose="05000000000000000000" pitchFamily="2" charset="2"/>
              <a:buChar char="q"/>
              <a:defRPr sz="2000">
                <a:solidFill>
                  <a:schemeClr val="tx1"/>
                </a:solidFill>
                <a:latin typeface="Arial" panose="020B0604020202020204" pitchFamily="34" charset="0"/>
              </a:defRPr>
            </a:lvl8pPr>
            <a:lvl9pPr marL="3886200" indent="-228600" eaLnBrk="0" fontAlgn="base" hangingPunct="0">
              <a:spcBef>
                <a:spcPct val="20000"/>
              </a:spcBef>
              <a:spcAft>
                <a:spcPct val="0"/>
              </a:spcAft>
              <a:buSzPct val="70000"/>
              <a:buFont typeface="Wingdings" panose="05000000000000000000" pitchFamily="2" charset="2"/>
              <a:buChar char="q"/>
              <a:defRPr sz="2000">
                <a:solidFill>
                  <a:schemeClr val="tx1"/>
                </a:solidFill>
                <a:latin typeface="Arial" panose="020B0604020202020204" pitchFamily="34" charset="0"/>
              </a:defRPr>
            </a:lvl9pPr>
          </a:lstStyle>
          <a:p>
            <a:pPr>
              <a:spcBef>
                <a:spcPct val="0"/>
              </a:spcBef>
              <a:buFontTx/>
              <a:buNone/>
            </a:pPr>
            <a:fld id="{9E4EB682-EB24-4D81-B35B-55AA5A93F62A}" type="slidenum">
              <a:rPr lang="en-US" altLang="en-US" sz="1000">
                <a:solidFill>
                  <a:srgbClr val="898989"/>
                </a:solidFill>
              </a:rPr>
              <a:pPr>
                <a:spcBef>
                  <a:spcPct val="0"/>
                </a:spcBef>
                <a:buFontTx/>
                <a:buNone/>
              </a:pPr>
              <a:t>18</a:t>
            </a:fld>
            <a:endParaRPr lang="en-US" altLang="en-US" sz="1000">
              <a:solidFill>
                <a:srgbClr val="898989"/>
              </a:solidFill>
            </a:endParaRPr>
          </a:p>
        </p:txBody>
      </p:sp>
    </p:spTree>
    <p:custDataLst>
      <p:tags r:id="rId1"/>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6"/>
            <a:ext cx="8229600" cy="2267712"/>
          </a:xfrm>
        </p:spPr>
        <p:txBody>
          <a:bodyPr/>
          <a:lstStyle/>
          <a:p>
            <a:r>
              <a:rPr lang="en-US" dirty="0"/>
              <a:t>The Culture of Health Care</a:t>
            </a:r>
            <a:br>
              <a:rPr lang="en-US" dirty="0"/>
            </a:br>
            <a:r>
              <a:rPr lang="en-US" dirty="0" smtClean="0"/>
              <a:t>Health Care Processes and Decision Making</a:t>
            </a:r>
            <a:r>
              <a:rPr lang="en-US" dirty="0"/>
              <a:t/>
            </a:r>
            <a:br>
              <a:rPr lang="en-US" dirty="0"/>
            </a:br>
            <a:r>
              <a:rPr lang="en-US" dirty="0"/>
              <a:t>Lecture b</a:t>
            </a:r>
          </a:p>
        </p:txBody>
      </p:sp>
      <p:sp>
        <p:nvSpPr>
          <p:cNvPr id="3" name="Content Placeholder 2"/>
          <p:cNvSpPr>
            <a:spLocks noGrp="1"/>
          </p:cNvSpPr>
          <p:nvPr>
            <p:ph sz="quarter" idx="14"/>
          </p:nvPr>
        </p:nvSpPr>
        <p:spPr/>
        <p:txBody>
          <a:bodyPr/>
          <a:lstStyle/>
          <a:p>
            <a:r>
              <a:rPr lang="en-US" sz="2800" dirty="0"/>
              <a:t>This material was developed by Oregon Health &amp; Science University, funded by the Department of Health and Human Services, Office of the National Coordinator for Health Information Technology under Award Number IU24OC000015. This material was updated in 2016 by Bellevue College under Award Number 90WT0002.</a:t>
            </a:r>
          </a:p>
        </p:txBody>
      </p:sp>
      <p:sp>
        <p:nvSpPr>
          <p:cNvPr id="4" name="Slide Number Placeholder 3"/>
          <p:cNvSpPr>
            <a:spLocks noGrp="1"/>
          </p:cNvSpPr>
          <p:nvPr>
            <p:ph type="sldNum" sz="quarter" idx="4"/>
          </p:nvPr>
        </p:nvSpPr>
        <p:spPr/>
        <p:txBody>
          <a:bodyPr/>
          <a:lstStyle/>
          <a:p>
            <a:fld id="{F3BF8891-5E06-46C2-89A4-6DB85D39BA35}" type="slidenum">
              <a:rPr lang="en-US" smtClean="0"/>
              <a:pPr/>
              <a:t>19</a:t>
            </a:fld>
            <a:endParaRPr lang="en-US" dirty="0"/>
          </a:p>
        </p:txBody>
      </p:sp>
    </p:spTree>
    <p:extLst>
      <p:ext uri="{BB962C8B-B14F-4D97-AF65-F5344CB8AC3E}">
        <p14:creationId xmlns:p14="http://schemas.microsoft.com/office/powerpoint/2010/main" val="18727878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pPr eaLnBrk="1" hangingPunct="1"/>
            <a:r>
              <a:rPr lang="en-US" altLang="en-US" smtClean="0">
                <a:ea typeface="MS PGothic" panose="020B0600070205080204" pitchFamily="34" charset="-128"/>
              </a:rPr>
              <a:t>The Culture of Health Care</a:t>
            </a:r>
          </a:p>
        </p:txBody>
      </p:sp>
      <p:sp>
        <p:nvSpPr>
          <p:cNvPr id="26627" name="Text Placeholder 2"/>
          <p:cNvSpPr>
            <a:spLocks noGrp="1"/>
          </p:cNvSpPr>
          <p:nvPr>
            <p:ph type="body" sz="half" idx="2"/>
          </p:nvPr>
        </p:nvSpPr>
        <p:spPr>
          <a:xfrm>
            <a:off x="411480" y="3517900"/>
            <a:ext cx="8321040" cy="762000"/>
          </a:xfrm>
        </p:spPr>
        <p:txBody>
          <a:bodyPr/>
          <a:lstStyle/>
          <a:p>
            <a:pPr eaLnBrk="1" hangingPunct="1">
              <a:spcBef>
                <a:spcPts val="0"/>
              </a:spcBef>
            </a:pPr>
            <a:r>
              <a:rPr lang="en-US" altLang="en-US" dirty="0" smtClean="0"/>
              <a:t>Health Care Processes and Decision Making</a:t>
            </a:r>
          </a:p>
        </p:txBody>
      </p:sp>
      <p:sp>
        <p:nvSpPr>
          <p:cNvPr id="26628" name="Text Placeholder 3"/>
          <p:cNvSpPr>
            <a:spLocks noGrp="1"/>
          </p:cNvSpPr>
          <p:nvPr>
            <p:ph type="body" sz="quarter" idx="11"/>
          </p:nvPr>
        </p:nvSpPr>
        <p:spPr/>
        <p:txBody>
          <a:bodyPr/>
          <a:lstStyle/>
          <a:p>
            <a:pPr eaLnBrk="1" hangingPunct="1"/>
            <a:r>
              <a:rPr lang="en-US" altLang="en-US" dirty="0" smtClean="0"/>
              <a:t>Lecture b</a:t>
            </a:r>
          </a:p>
        </p:txBody>
      </p:sp>
      <p:sp>
        <p:nvSpPr>
          <p:cNvPr id="26629" name="Text Placeholder 4"/>
          <p:cNvSpPr>
            <a:spLocks noGrp="1"/>
          </p:cNvSpPr>
          <p:nvPr>
            <p:ph type="body" sz="quarter" idx="12"/>
          </p:nvPr>
        </p:nvSpPr>
        <p:spPr/>
        <p:txBody>
          <a:bodyPr/>
          <a:lstStyle/>
          <a:p>
            <a:pPr algn="ctr" eaLnBrk="1" hangingPunct="1"/>
            <a:r>
              <a:rPr altLang="en-US" i="1" dirty="0">
                <a:ea typeface="Calibri" panose="020F0502020204030204" pitchFamily="34" charset="0"/>
                <a:cs typeface="Times New Roman" panose="02020603050405020304" pitchFamily="18" charset="0"/>
              </a:rPr>
              <a:t>This material (</a:t>
            </a:r>
            <a:r>
              <a:rPr altLang="en-US" i="1" dirty="0" smtClean="0">
                <a:ea typeface="Calibri" panose="020F0502020204030204" pitchFamily="34" charset="0"/>
                <a:cs typeface="Times New Roman" panose="02020603050405020304" pitchFamily="18" charset="0"/>
              </a:rPr>
              <a:t>Comp 2 </a:t>
            </a:r>
            <a:r>
              <a:rPr altLang="en-US" i="1" dirty="0">
                <a:ea typeface="Calibri" panose="020F0502020204030204" pitchFamily="34" charset="0"/>
                <a:cs typeface="Times New Roman" panose="02020603050405020304" pitchFamily="18" charset="0"/>
              </a:rPr>
              <a:t>Unit 4) was developed by Oregon Health &amp; Science University, funded by the Department of Health and Human Services, Office of the National Coordinator for Health Information Technology under Award Number IU24OC000015. This material was updated in 2016 by Bellevue College under Award Number 90WT0002.</a:t>
            </a:r>
          </a:p>
          <a:p>
            <a:pPr algn="ctr" eaLnBrk="1" hangingPunct="1"/>
            <a:r>
              <a:rPr altLang="en-US" i="1" dirty="0">
                <a:ea typeface="Calibri" panose="020F0502020204030204" pitchFamily="34" charset="0"/>
                <a:cs typeface="Times New Roman" panose="02020603050405020304" pitchFamily="18" charset="0"/>
              </a:rPr>
              <a:t>This work is licensed under the Creative Commons Attribution-</a:t>
            </a:r>
            <a:r>
              <a:rPr altLang="en-US" i="1" dirty="0" err="1">
                <a:ea typeface="Calibri" panose="020F0502020204030204" pitchFamily="34" charset="0"/>
                <a:cs typeface="Times New Roman" panose="02020603050405020304" pitchFamily="18" charset="0"/>
              </a:rPr>
              <a:t>NonCommercial</a:t>
            </a:r>
            <a:r>
              <a:rPr altLang="en-US" i="1" dirty="0">
                <a:ea typeface="Calibri" panose="020F0502020204030204" pitchFamily="34" charset="0"/>
                <a:cs typeface="Times New Roman" panose="02020603050405020304" pitchFamily="18" charset="0"/>
              </a:rPr>
              <a:t>-</a:t>
            </a:r>
            <a:r>
              <a:rPr altLang="en-US" i="1" dirty="0" err="1">
                <a:ea typeface="Calibri" panose="020F0502020204030204" pitchFamily="34" charset="0"/>
                <a:cs typeface="Times New Roman" panose="02020603050405020304" pitchFamily="18" charset="0"/>
              </a:rPr>
              <a:t>ShareAlike</a:t>
            </a:r>
            <a:r>
              <a:rPr altLang="en-US" i="1" dirty="0">
                <a:ea typeface="Calibri" panose="020F0502020204030204" pitchFamily="34" charset="0"/>
                <a:cs typeface="Times New Roman" panose="02020603050405020304" pitchFamily="18" charset="0"/>
              </a:rPr>
              <a:t> 4.0 International License. To view a copy of this license, visit </a:t>
            </a:r>
            <a:r>
              <a:rPr altLang="en-US" i="1" dirty="0">
                <a:ea typeface="Calibri" panose="020F0502020204030204" pitchFamily="34" charset="0"/>
                <a:cs typeface="Times New Roman" panose="02020603050405020304" pitchFamily="18" charset="0"/>
                <a:hlinkClick r:id="rId4" tooltip="Link to Creative Commons CC BY NC SA 4.0 International License"/>
              </a:rPr>
              <a:t>http://creativecommons.org/licenses/by-nc-sa/4.0/</a:t>
            </a:r>
            <a:r>
              <a:rPr altLang="en-US" i="1" dirty="0">
                <a:ea typeface="Calibri" panose="020F0502020204030204" pitchFamily="34" charset="0"/>
                <a:cs typeface="Times New Roman" panose="02020603050405020304" pitchFamily="18" charset="0"/>
              </a:rPr>
              <a:t>.</a:t>
            </a:r>
          </a:p>
        </p:txBody>
      </p:sp>
    </p:spTree>
    <p:custDataLst>
      <p:tags r:id="rId1"/>
    </p:custData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altLang="en-US" dirty="0" smtClean="0"/>
              <a:t>Health Care Process and </a:t>
            </a:r>
            <a:br>
              <a:rPr lang="en-US" altLang="en-US" dirty="0" smtClean="0"/>
            </a:br>
            <a:r>
              <a:rPr lang="en-US" altLang="en-US" dirty="0" smtClean="0"/>
              <a:t>Decision Making</a:t>
            </a:r>
            <a:br>
              <a:rPr lang="en-US" altLang="en-US" dirty="0" smtClean="0"/>
            </a:br>
            <a:r>
              <a:rPr lang="en-US" altLang="en-US" dirty="0" smtClean="0"/>
              <a:t>Learning Objectives</a:t>
            </a:r>
          </a:p>
        </p:txBody>
      </p:sp>
      <p:sp>
        <p:nvSpPr>
          <p:cNvPr id="27651" name="Text Placeholder 3"/>
          <p:cNvSpPr>
            <a:spLocks noGrp="1"/>
          </p:cNvSpPr>
          <p:nvPr>
            <p:ph sz="quarter" idx="14"/>
          </p:nvPr>
        </p:nvSpPr>
        <p:spPr>
          <a:xfrm>
            <a:off x="411480" y="1600200"/>
            <a:ext cx="8321040" cy="4572000"/>
          </a:xfrm>
        </p:spPr>
        <p:txBody>
          <a:bodyPr/>
          <a:lstStyle/>
          <a:p>
            <a:r>
              <a:rPr lang="en-US" altLang="en-US" sz="1600" dirty="0" smtClean="0"/>
              <a:t>Describe the elements of the “classic paradigm” of the clinical process (Lecture a).</a:t>
            </a:r>
          </a:p>
          <a:p>
            <a:r>
              <a:rPr lang="en-US" altLang="en-US" sz="1600" dirty="0" smtClean="0"/>
              <a:t>List the types of information used by clinicians when they care for patients (Lecture a).</a:t>
            </a:r>
          </a:p>
          <a:p>
            <a:r>
              <a:rPr lang="en-US" altLang="en-US" sz="1600" dirty="0" smtClean="0"/>
              <a:t>Describe the steps required to manage information during the patient-clinician interaction (Lectures a, b, c).</a:t>
            </a:r>
          </a:p>
          <a:p>
            <a:r>
              <a:rPr lang="en-US" altLang="en-US" sz="1600" dirty="0" smtClean="0"/>
              <a:t>List the different information structures or formats used to organize clinical information (Lecture b).</a:t>
            </a:r>
          </a:p>
          <a:p>
            <a:r>
              <a:rPr lang="en-US" altLang="en-US" sz="1600" dirty="0" smtClean="0"/>
              <a:t>Describe different paradigms and elements of clinical decision making. (Lectures a, b)</a:t>
            </a:r>
          </a:p>
          <a:p>
            <a:r>
              <a:rPr lang="en-US" altLang="en-US" sz="1600" dirty="0" smtClean="0"/>
              <a:t>Explain the differences among observations, findings, syndromes, and diseases (Lectures a, b, c).</a:t>
            </a:r>
          </a:p>
          <a:p>
            <a:r>
              <a:rPr lang="en-US" altLang="en-US" sz="1600" dirty="0" smtClean="0"/>
              <a:t>Describe techniques or approaches used by clinicians to reach a diagnosis (Lectures a, b, c, d, e).</a:t>
            </a:r>
          </a:p>
          <a:p>
            <a:r>
              <a:rPr lang="en-US" altLang="en-US" sz="1600" dirty="0" smtClean="0"/>
              <a:t>List the major types of factors that clinicians consider when devising a management plan for a patient’s condition in addition to the diagnosis and recommended treatment (Lecture e).</a:t>
            </a:r>
          </a:p>
          <a:p>
            <a:r>
              <a:rPr lang="en-US" altLang="en-US" sz="1600" dirty="0" smtClean="0"/>
              <a:t>Describe the role of EHRs and technology in the clinical decision making-process (lecture a, b, c, d, e).</a:t>
            </a:r>
          </a:p>
          <a:p>
            <a:endParaRPr lang="en-US" altLang="en-US" sz="1600" dirty="0" smtClean="0"/>
          </a:p>
        </p:txBody>
      </p:sp>
      <p:sp>
        <p:nvSpPr>
          <p:cNvPr id="2" name="Slide Number Placeholder 1"/>
          <p:cNvSpPr>
            <a:spLocks noGrp="1"/>
          </p:cNvSpPr>
          <p:nvPr>
            <p:ph type="sldNum" sz="quarter" idx="4"/>
          </p:nvPr>
        </p:nvSpPr>
        <p:spPr/>
        <p:txBody>
          <a:bodyPr/>
          <a:lstStyle/>
          <a:p>
            <a:fld id="{F3BF8891-5E06-46C2-89A4-6DB85D39BA35}" type="slidenum">
              <a:rPr lang="en-US" smtClean="0"/>
              <a:pPr/>
              <a:t>3</a:t>
            </a:fld>
            <a:endParaRPr lang="en-US" dirty="0"/>
          </a:p>
        </p:txBody>
      </p:sp>
    </p:spTree>
    <p:custDataLst>
      <p:tags r:id="rId1"/>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pPr eaLnBrk="1" hangingPunct="1"/>
            <a:r>
              <a:rPr lang="en-US" altLang="en-US" smtClean="0"/>
              <a:t>My Ankles Are Swollen</a:t>
            </a:r>
            <a:endParaRPr lang="en-US" altLang="en-US" dirty="0" smtClean="0"/>
          </a:p>
        </p:txBody>
      </p:sp>
      <p:sp>
        <p:nvSpPr>
          <p:cNvPr id="28675" name="Content Placeholder 2"/>
          <p:cNvSpPr>
            <a:spLocks noGrp="1"/>
          </p:cNvSpPr>
          <p:nvPr>
            <p:ph sz="quarter" idx="14"/>
          </p:nvPr>
        </p:nvSpPr>
        <p:spPr/>
        <p:txBody>
          <a:bodyPr/>
          <a:lstStyle/>
          <a:p>
            <a:pPr marL="0" indent="0" eaLnBrk="1" hangingPunct="1">
              <a:buFont typeface="Arial" panose="020B0604020202020204" pitchFamily="34" charset="0"/>
              <a:buNone/>
            </a:pPr>
            <a:r>
              <a:rPr lang="en-US" altLang="en-US" sz="1700" b="1" dirty="0" smtClean="0">
                <a:ea typeface="MS PGothic" panose="020B0600070205080204" pitchFamily="34" charset="-128"/>
              </a:rPr>
              <a:t>Example case:</a:t>
            </a:r>
            <a:r>
              <a:rPr lang="en-US" altLang="en-US" sz="1700" dirty="0" smtClean="0">
                <a:ea typeface="MS PGothic" panose="020B0600070205080204" pitchFamily="34" charset="-128"/>
              </a:rPr>
              <a:t> A man who came to the clinic because of ankle swelling. The clinic assistant says, “Blood pressure 225 over 140,” as she brings in a man with his shoes untied and loosened and with his ankles bulging over the top. He looks healthy enough, but he’s a little pale. He says he’s a little short of breath after walking in from the parking lot, but his lungs sound clear, and he’s only breathing 12 times a minute. </a:t>
            </a:r>
          </a:p>
          <a:p>
            <a:pPr marL="0" indent="0" eaLnBrk="1" hangingPunct="1">
              <a:spcBef>
                <a:spcPts val="600"/>
              </a:spcBef>
              <a:buFont typeface="Arial" panose="020B0604020202020204" pitchFamily="34" charset="0"/>
              <a:buNone/>
            </a:pPr>
            <a:r>
              <a:rPr lang="en-US" altLang="en-US" sz="1700" dirty="0" smtClean="0">
                <a:ea typeface="MS PGothic" panose="020B0600070205080204" pitchFamily="34" charset="-128"/>
              </a:rPr>
              <a:t>“Do you smoke?” you ask. “I used to,”</a:t>
            </a:r>
            <a:r>
              <a:rPr lang="en-US" altLang="en-US" sz="1700" i="1" dirty="0" smtClean="0">
                <a:ea typeface="MS PGothic" panose="020B0600070205080204" pitchFamily="34" charset="-128"/>
              </a:rPr>
              <a:t> </a:t>
            </a:r>
            <a:r>
              <a:rPr lang="en-US" altLang="en-US" sz="1700" dirty="0" smtClean="0">
                <a:cs typeface="Arial" panose="020B0604020202020204" pitchFamily="34" charset="0"/>
              </a:rPr>
              <a:t>he replies, “but </a:t>
            </a:r>
            <a:r>
              <a:rPr lang="en-US" altLang="en-US" sz="1700" dirty="0" smtClean="0">
                <a:ea typeface="MS PGothic" panose="020B0600070205080204" pitchFamily="34" charset="-128"/>
              </a:rPr>
              <a:t>I quit three years ago.” He says he’s been gaining weight lately, and his clothes are fitting tight. You check his heart, which has an S4 gallop but no murmur. You ask about his clothes—first his shoes, then later his pants, felt too tight. You check his abdomen, which shows no tenderness, masses, or enlarged organs. Then he recalls that he was on medication for blood pressure a few years ago but stopped taking it because he felt “slowed down.” You check his pulse, which is 120, and </a:t>
            </a:r>
            <a:r>
              <a:rPr lang="en-US" altLang="en-US" sz="1700" dirty="0" smtClean="0"/>
              <a:t>on his legs you </a:t>
            </a:r>
            <a:r>
              <a:rPr lang="en-US" altLang="en-US" sz="1700" dirty="0" smtClean="0">
                <a:ea typeface="MS PGothic" panose="020B0600070205080204" pitchFamily="34" charset="-128"/>
              </a:rPr>
              <a:t>notice a two-plus pitting to the mid-shin. “Have you ever been sick before?” you ask. “No, never in all my thirty-nine years, except once when I got a rash from aspirin. Oh yeah, and to have my tonsils out,” he replies.</a:t>
            </a:r>
          </a:p>
        </p:txBody>
      </p:sp>
      <p:sp>
        <p:nvSpPr>
          <p:cNvPr id="28676"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SzPct val="85000"/>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SzPct val="80000"/>
              <a:buFont typeface="Courier New" panose="02070309020205020404" pitchFamily="49" charset="0"/>
              <a:buChar char="o"/>
              <a:defRPr sz="2400">
                <a:solidFill>
                  <a:schemeClr val="tx1"/>
                </a:solidFill>
                <a:latin typeface="Arial" panose="020B0604020202020204" pitchFamily="34" charset="0"/>
              </a:defRPr>
            </a:lvl3pPr>
            <a:lvl4pPr marL="1600200" indent="-228600">
              <a:spcBef>
                <a:spcPct val="20000"/>
              </a:spcBef>
              <a:buSzPct val="12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SzPct val="70000"/>
              <a:buFont typeface="Wingdings" panose="05000000000000000000" pitchFamily="2" charset="2"/>
              <a:buChar char="q"/>
              <a:defRPr sz="2000">
                <a:solidFill>
                  <a:schemeClr val="tx1"/>
                </a:solidFill>
                <a:latin typeface="Arial" panose="020B0604020202020204" pitchFamily="34" charset="0"/>
              </a:defRPr>
            </a:lvl5pPr>
            <a:lvl6pPr marL="2514600" indent="-228600" eaLnBrk="0" fontAlgn="base" hangingPunct="0">
              <a:spcBef>
                <a:spcPct val="20000"/>
              </a:spcBef>
              <a:spcAft>
                <a:spcPct val="0"/>
              </a:spcAft>
              <a:buSzPct val="70000"/>
              <a:buFont typeface="Wingdings" panose="05000000000000000000" pitchFamily="2" charset="2"/>
              <a:buChar char="q"/>
              <a:defRPr sz="2000">
                <a:solidFill>
                  <a:schemeClr val="tx1"/>
                </a:solidFill>
                <a:latin typeface="Arial" panose="020B0604020202020204" pitchFamily="34" charset="0"/>
              </a:defRPr>
            </a:lvl6pPr>
            <a:lvl7pPr marL="2971800" indent="-228600" eaLnBrk="0" fontAlgn="base" hangingPunct="0">
              <a:spcBef>
                <a:spcPct val="20000"/>
              </a:spcBef>
              <a:spcAft>
                <a:spcPct val="0"/>
              </a:spcAft>
              <a:buSzPct val="70000"/>
              <a:buFont typeface="Wingdings" panose="05000000000000000000" pitchFamily="2" charset="2"/>
              <a:buChar char="q"/>
              <a:defRPr sz="2000">
                <a:solidFill>
                  <a:schemeClr val="tx1"/>
                </a:solidFill>
                <a:latin typeface="Arial" panose="020B0604020202020204" pitchFamily="34" charset="0"/>
              </a:defRPr>
            </a:lvl7pPr>
            <a:lvl8pPr marL="3429000" indent="-228600" eaLnBrk="0" fontAlgn="base" hangingPunct="0">
              <a:spcBef>
                <a:spcPct val="20000"/>
              </a:spcBef>
              <a:spcAft>
                <a:spcPct val="0"/>
              </a:spcAft>
              <a:buSzPct val="70000"/>
              <a:buFont typeface="Wingdings" panose="05000000000000000000" pitchFamily="2" charset="2"/>
              <a:buChar char="q"/>
              <a:defRPr sz="2000">
                <a:solidFill>
                  <a:schemeClr val="tx1"/>
                </a:solidFill>
                <a:latin typeface="Arial" panose="020B0604020202020204" pitchFamily="34" charset="0"/>
              </a:defRPr>
            </a:lvl8pPr>
            <a:lvl9pPr marL="3886200" indent="-228600" eaLnBrk="0" fontAlgn="base" hangingPunct="0">
              <a:spcBef>
                <a:spcPct val="20000"/>
              </a:spcBef>
              <a:spcAft>
                <a:spcPct val="0"/>
              </a:spcAft>
              <a:buSzPct val="70000"/>
              <a:buFont typeface="Wingdings" panose="05000000000000000000" pitchFamily="2" charset="2"/>
              <a:buChar char="q"/>
              <a:defRPr sz="2000">
                <a:solidFill>
                  <a:schemeClr val="tx1"/>
                </a:solidFill>
                <a:latin typeface="Arial" panose="020B0604020202020204" pitchFamily="34" charset="0"/>
              </a:defRPr>
            </a:lvl9pPr>
          </a:lstStyle>
          <a:p>
            <a:pPr>
              <a:spcBef>
                <a:spcPct val="0"/>
              </a:spcBef>
              <a:buFontTx/>
              <a:buNone/>
            </a:pPr>
            <a:fld id="{CBF13F3F-B2F6-4730-A46D-77F024CEE08A}" type="slidenum">
              <a:rPr lang="en-US" altLang="en-US" sz="1000" smtClean="0">
                <a:solidFill>
                  <a:srgbClr val="898989"/>
                </a:solidFill>
              </a:rPr>
              <a:pPr>
                <a:spcBef>
                  <a:spcPct val="0"/>
                </a:spcBef>
                <a:buFontTx/>
                <a:buNone/>
              </a:pPr>
              <a:t>4</a:t>
            </a:fld>
            <a:endParaRPr lang="en-US" altLang="en-US" sz="1000">
              <a:solidFill>
                <a:srgbClr val="898989"/>
              </a:solidFill>
            </a:endParaRPr>
          </a:p>
        </p:txBody>
      </p:sp>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pPr eaLnBrk="1" hangingPunct="1"/>
            <a:r>
              <a:rPr lang="en-US" altLang="en-US" dirty="0" smtClean="0"/>
              <a:t>Clinical Process: The Myth</a:t>
            </a:r>
          </a:p>
        </p:txBody>
      </p:sp>
      <p:sp>
        <p:nvSpPr>
          <p:cNvPr id="23555" name="Content Placeholder 2"/>
          <p:cNvSpPr>
            <a:spLocks noGrp="1"/>
          </p:cNvSpPr>
          <p:nvPr>
            <p:ph sz="quarter" idx="14"/>
          </p:nvPr>
        </p:nvSpPr>
        <p:spPr/>
        <p:txBody>
          <a:bodyPr/>
          <a:lstStyle/>
          <a:p>
            <a:pPr eaLnBrk="1" hangingPunct="1">
              <a:defRPr/>
            </a:pPr>
            <a:r>
              <a:rPr lang="en-US" altLang="en-US" dirty="0" smtClean="0"/>
              <a:t>History </a:t>
            </a:r>
            <a:r>
              <a:rPr lang="en-US" altLang="en-US" dirty="0" smtClean="0">
                <a:sym typeface="Wingdings" pitchFamily="2" charset="2"/>
              </a:rPr>
              <a:t> Physical  Assessment  Plan</a:t>
            </a:r>
          </a:p>
          <a:p>
            <a:pPr marL="0" indent="0" eaLnBrk="1" hangingPunct="1">
              <a:buFont typeface="Arial" panose="020B0604020202020204" pitchFamily="34" charset="0"/>
              <a:buNone/>
              <a:defRPr/>
            </a:pPr>
            <a:endParaRPr lang="en-US" altLang="en-US" dirty="0" smtClean="0">
              <a:sym typeface="Wingdings" pitchFamily="2" charset="2"/>
            </a:endParaRPr>
          </a:p>
          <a:p>
            <a:pPr eaLnBrk="1" hangingPunct="1">
              <a:defRPr/>
            </a:pPr>
            <a:r>
              <a:rPr lang="en-US" altLang="en-US" dirty="0" smtClean="0">
                <a:sym typeface="Wingdings" pitchFamily="2" charset="2"/>
              </a:rPr>
              <a:t>The “complete” history and physical</a:t>
            </a:r>
          </a:p>
          <a:p>
            <a:pPr lvl="1" eaLnBrk="1" hangingPunct="1">
              <a:defRPr/>
            </a:pPr>
            <a:r>
              <a:rPr lang="en-US" altLang="en-US" dirty="0" smtClean="0">
                <a:sym typeface="Wingdings" pitchFamily="2" charset="2"/>
              </a:rPr>
              <a:t>Discrete</a:t>
            </a:r>
          </a:p>
          <a:p>
            <a:pPr lvl="1" eaLnBrk="1" hangingPunct="1">
              <a:defRPr/>
            </a:pPr>
            <a:r>
              <a:rPr lang="en-US" altLang="en-US" dirty="0" smtClean="0">
                <a:sym typeface="Wingdings" pitchFamily="2" charset="2"/>
              </a:rPr>
              <a:t>Linear</a:t>
            </a:r>
          </a:p>
          <a:p>
            <a:pPr lvl="1" eaLnBrk="1" hangingPunct="1">
              <a:defRPr/>
            </a:pPr>
            <a:r>
              <a:rPr lang="en-US" altLang="en-US" dirty="0" smtClean="0">
                <a:sym typeface="Wingdings" pitchFamily="2" charset="2"/>
              </a:rPr>
              <a:t>Orderly</a:t>
            </a:r>
          </a:p>
          <a:p>
            <a:pPr lvl="1" eaLnBrk="1" hangingPunct="1">
              <a:defRPr/>
            </a:pPr>
            <a:r>
              <a:rPr lang="en-US" altLang="en-US" dirty="0" smtClean="0">
                <a:sym typeface="Wingdings" pitchFamily="2" charset="2"/>
              </a:rPr>
              <a:t>Structured</a:t>
            </a:r>
          </a:p>
        </p:txBody>
      </p:sp>
      <p:sp>
        <p:nvSpPr>
          <p:cNvPr id="29700"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SzPct val="85000"/>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SzPct val="80000"/>
              <a:buFont typeface="Courier New" panose="02070309020205020404" pitchFamily="49" charset="0"/>
              <a:buChar char="o"/>
              <a:defRPr sz="2400">
                <a:solidFill>
                  <a:schemeClr val="tx1"/>
                </a:solidFill>
                <a:latin typeface="Arial" panose="020B0604020202020204" pitchFamily="34" charset="0"/>
              </a:defRPr>
            </a:lvl3pPr>
            <a:lvl4pPr marL="1600200" indent="-228600">
              <a:spcBef>
                <a:spcPct val="20000"/>
              </a:spcBef>
              <a:buSzPct val="12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SzPct val="70000"/>
              <a:buFont typeface="Wingdings" panose="05000000000000000000" pitchFamily="2" charset="2"/>
              <a:buChar char="q"/>
              <a:defRPr sz="2000">
                <a:solidFill>
                  <a:schemeClr val="tx1"/>
                </a:solidFill>
                <a:latin typeface="Arial" panose="020B0604020202020204" pitchFamily="34" charset="0"/>
              </a:defRPr>
            </a:lvl5pPr>
            <a:lvl6pPr marL="2514600" indent="-228600" eaLnBrk="0" fontAlgn="base" hangingPunct="0">
              <a:spcBef>
                <a:spcPct val="20000"/>
              </a:spcBef>
              <a:spcAft>
                <a:spcPct val="0"/>
              </a:spcAft>
              <a:buSzPct val="70000"/>
              <a:buFont typeface="Wingdings" panose="05000000000000000000" pitchFamily="2" charset="2"/>
              <a:buChar char="q"/>
              <a:defRPr sz="2000">
                <a:solidFill>
                  <a:schemeClr val="tx1"/>
                </a:solidFill>
                <a:latin typeface="Arial" panose="020B0604020202020204" pitchFamily="34" charset="0"/>
              </a:defRPr>
            </a:lvl6pPr>
            <a:lvl7pPr marL="2971800" indent="-228600" eaLnBrk="0" fontAlgn="base" hangingPunct="0">
              <a:spcBef>
                <a:spcPct val="20000"/>
              </a:spcBef>
              <a:spcAft>
                <a:spcPct val="0"/>
              </a:spcAft>
              <a:buSzPct val="70000"/>
              <a:buFont typeface="Wingdings" panose="05000000000000000000" pitchFamily="2" charset="2"/>
              <a:buChar char="q"/>
              <a:defRPr sz="2000">
                <a:solidFill>
                  <a:schemeClr val="tx1"/>
                </a:solidFill>
                <a:latin typeface="Arial" panose="020B0604020202020204" pitchFamily="34" charset="0"/>
              </a:defRPr>
            </a:lvl7pPr>
            <a:lvl8pPr marL="3429000" indent="-228600" eaLnBrk="0" fontAlgn="base" hangingPunct="0">
              <a:spcBef>
                <a:spcPct val="20000"/>
              </a:spcBef>
              <a:spcAft>
                <a:spcPct val="0"/>
              </a:spcAft>
              <a:buSzPct val="70000"/>
              <a:buFont typeface="Wingdings" panose="05000000000000000000" pitchFamily="2" charset="2"/>
              <a:buChar char="q"/>
              <a:defRPr sz="2000">
                <a:solidFill>
                  <a:schemeClr val="tx1"/>
                </a:solidFill>
                <a:latin typeface="Arial" panose="020B0604020202020204" pitchFamily="34" charset="0"/>
              </a:defRPr>
            </a:lvl8pPr>
            <a:lvl9pPr marL="3886200" indent="-228600" eaLnBrk="0" fontAlgn="base" hangingPunct="0">
              <a:spcBef>
                <a:spcPct val="20000"/>
              </a:spcBef>
              <a:spcAft>
                <a:spcPct val="0"/>
              </a:spcAft>
              <a:buSzPct val="70000"/>
              <a:buFont typeface="Wingdings" panose="05000000000000000000" pitchFamily="2" charset="2"/>
              <a:buChar char="q"/>
              <a:defRPr sz="2000">
                <a:solidFill>
                  <a:schemeClr val="tx1"/>
                </a:solidFill>
                <a:latin typeface="Arial" panose="020B0604020202020204" pitchFamily="34" charset="0"/>
              </a:defRPr>
            </a:lvl9pPr>
          </a:lstStyle>
          <a:p>
            <a:pPr>
              <a:spcBef>
                <a:spcPct val="0"/>
              </a:spcBef>
              <a:buFontTx/>
              <a:buNone/>
            </a:pPr>
            <a:fld id="{44A72F22-9849-435A-9823-D4AD28840917}" type="slidenum">
              <a:rPr lang="en-US" altLang="en-US" sz="1000">
                <a:solidFill>
                  <a:srgbClr val="898989"/>
                </a:solidFill>
              </a:rPr>
              <a:pPr>
                <a:spcBef>
                  <a:spcPct val="0"/>
                </a:spcBef>
                <a:buFontTx/>
                <a:buNone/>
              </a:pPr>
              <a:t>5</a:t>
            </a:fld>
            <a:endParaRPr lang="en-US" altLang="en-US" sz="1000">
              <a:solidFill>
                <a:srgbClr val="898989"/>
              </a:solidFill>
            </a:endParaRPr>
          </a:p>
        </p:txBody>
      </p:sp>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pPr eaLnBrk="1" hangingPunct="1"/>
            <a:r>
              <a:rPr lang="en-US" altLang="en-US" smtClean="0"/>
              <a:t>Clinical Process: The Reality</a:t>
            </a:r>
          </a:p>
        </p:txBody>
      </p:sp>
      <p:pic>
        <p:nvPicPr>
          <p:cNvPr id="30723" name="Content Placeholder 6" descr="This diagram shows the reality of the reasoning process, and how clinicans employ an iterative process where symptoms and signs (new information) leads to a working diagnosis, which in turn leads to new hypothesis that require eliciting new signs and symptoms and so moving forward in a recursive fashion." title="Diagram: Clinical Process: The Reality"/>
          <p:cNvPicPr>
            <a:picLocks noGrp="1"/>
          </p:cNvPicPr>
          <p:nvPr>
            <p:ph type="pic" sz="quarter" idx="14"/>
            <p:custDataLst>
              <p:tags r:id="rId2"/>
            </p:custDataLst>
          </p:nvPr>
        </p:nvPicPr>
        <p:blipFill>
          <a:blip r:embed="rId5">
            <a:extLst>
              <a:ext uri="{28A0092B-C50C-407E-A947-70E740481C1C}">
                <a14:useLocalDpi xmlns:a14="http://schemas.microsoft.com/office/drawing/2010/main" val="0"/>
              </a:ext>
            </a:extLst>
          </a:blip>
          <a:stretch>
            <a:fillRect/>
          </a:stretch>
        </p:blipFill>
        <p:spPr>
          <a:xfrm>
            <a:off x="2461918" y="1417637"/>
            <a:ext cx="4220164" cy="4525006"/>
          </a:xfrm>
        </p:spPr>
      </p:pic>
      <p:sp>
        <p:nvSpPr>
          <p:cNvPr id="30724" name="Text Placeholder 6"/>
          <p:cNvSpPr>
            <a:spLocks noGrp="1"/>
          </p:cNvSpPr>
          <p:nvPr>
            <p:ph type="body" sz="quarter" idx="32"/>
          </p:nvPr>
        </p:nvSpPr>
        <p:spPr/>
        <p:txBody>
          <a:bodyPr/>
          <a:lstStyle/>
          <a:p>
            <a:pPr eaLnBrk="1" hangingPunct="1"/>
            <a:r>
              <a:rPr lang="en-US" altLang="en-US" dirty="0" smtClean="0"/>
              <a:t>4.5 Chart: Depiction of an iterative reasoning clinical process</a:t>
            </a:r>
          </a:p>
        </p:txBody>
      </p:sp>
      <p:sp>
        <p:nvSpPr>
          <p:cNvPr id="30725"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SzPct val="85000"/>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SzPct val="80000"/>
              <a:buFont typeface="Courier New" panose="02070309020205020404" pitchFamily="49" charset="0"/>
              <a:buChar char="o"/>
              <a:defRPr sz="2400">
                <a:solidFill>
                  <a:schemeClr val="tx1"/>
                </a:solidFill>
                <a:latin typeface="Arial" panose="020B0604020202020204" pitchFamily="34" charset="0"/>
              </a:defRPr>
            </a:lvl3pPr>
            <a:lvl4pPr marL="1600200" indent="-228600">
              <a:spcBef>
                <a:spcPct val="20000"/>
              </a:spcBef>
              <a:buSzPct val="12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SzPct val="70000"/>
              <a:buFont typeface="Wingdings" panose="05000000000000000000" pitchFamily="2" charset="2"/>
              <a:buChar char="q"/>
              <a:defRPr sz="2000">
                <a:solidFill>
                  <a:schemeClr val="tx1"/>
                </a:solidFill>
                <a:latin typeface="Arial" panose="020B0604020202020204" pitchFamily="34" charset="0"/>
              </a:defRPr>
            </a:lvl5pPr>
            <a:lvl6pPr marL="2514600" indent="-228600" eaLnBrk="0" fontAlgn="base" hangingPunct="0">
              <a:spcBef>
                <a:spcPct val="20000"/>
              </a:spcBef>
              <a:spcAft>
                <a:spcPct val="0"/>
              </a:spcAft>
              <a:buSzPct val="70000"/>
              <a:buFont typeface="Wingdings" panose="05000000000000000000" pitchFamily="2" charset="2"/>
              <a:buChar char="q"/>
              <a:defRPr sz="2000">
                <a:solidFill>
                  <a:schemeClr val="tx1"/>
                </a:solidFill>
                <a:latin typeface="Arial" panose="020B0604020202020204" pitchFamily="34" charset="0"/>
              </a:defRPr>
            </a:lvl6pPr>
            <a:lvl7pPr marL="2971800" indent="-228600" eaLnBrk="0" fontAlgn="base" hangingPunct="0">
              <a:spcBef>
                <a:spcPct val="20000"/>
              </a:spcBef>
              <a:spcAft>
                <a:spcPct val="0"/>
              </a:spcAft>
              <a:buSzPct val="70000"/>
              <a:buFont typeface="Wingdings" panose="05000000000000000000" pitchFamily="2" charset="2"/>
              <a:buChar char="q"/>
              <a:defRPr sz="2000">
                <a:solidFill>
                  <a:schemeClr val="tx1"/>
                </a:solidFill>
                <a:latin typeface="Arial" panose="020B0604020202020204" pitchFamily="34" charset="0"/>
              </a:defRPr>
            </a:lvl7pPr>
            <a:lvl8pPr marL="3429000" indent="-228600" eaLnBrk="0" fontAlgn="base" hangingPunct="0">
              <a:spcBef>
                <a:spcPct val="20000"/>
              </a:spcBef>
              <a:spcAft>
                <a:spcPct val="0"/>
              </a:spcAft>
              <a:buSzPct val="70000"/>
              <a:buFont typeface="Wingdings" panose="05000000000000000000" pitchFamily="2" charset="2"/>
              <a:buChar char="q"/>
              <a:defRPr sz="2000">
                <a:solidFill>
                  <a:schemeClr val="tx1"/>
                </a:solidFill>
                <a:latin typeface="Arial" panose="020B0604020202020204" pitchFamily="34" charset="0"/>
              </a:defRPr>
            </a:lvl8pPr>
            <a:lvl9pPr marL="3886200" indent="-228600" eaLnBrk="0" fontAlgn="base" hangingPunct="0">
              <a:spcBef>
                <a:spcPct val="20000"/>
              </a:spcBef>
              <a:spcAft>
                <a:spcPct val="0"/>
              </a:spcAft>
              <a:buSzPct val="70000"/>
              <a:buFont typeface="Wingdings" panose="05000000000000000000" pitchFamily="2" charset="2"/>
              <a:buChar char="q"/>
              <a:defRPr sz="2000">
                <a:solidFill>
                  <a:schemeClr val="tx1"/>
                </a:solidFill>
                <a:latin typeface="Arial" panose="020B0604020202020204" pitchFamily="34" charset="0"/>
              </a:defRPr>
            </a:lvl9pPr>
          </a:lstStyle>
          <a:p>
            <a:pPr>
              <a:spcBef>
                <a:spcPct val="0"/>
              </a:spcBef>
              <a:buFontTx/>
              <a:buNone/>
            </a:pPr>
            <a:fld id="{C0F8AB9A-3B78-40EE-A934-E53003C36F97}" type="slidenum">
              <a:rPr lang="en-US" altLang="en-US" sz="1000">
                <a:solidFill>
                  <a:srgbClr val="898989"/>
                </a:solidFill>
              </a:rPr>
              <a:pPr>
                <a:spcBef>
                  <a:spcPct val="0"/>
                </a:spcBef>
                <a:buFontTx/>
                <a:buNone/>
              </a:pPr>
              <a:t>6</a:t>
            </a:fld>
            <a:endParaRPr lang="en-US" altLang="en-US" sz="1000">
              <a:solidFill>
                <a:srgbClr val="898989"/>
              </a:solidFill>
            </a:endParaRPr>
          </a:p>
        </p:txBody>
      </p:sp>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pPr eaLnBrk="1" hangingPunct="1"/>
            <a:r>
              <a:rPr lang="en-US" altLang="en-US" dirty="0" smtClean="0">
                <a:ea typeface="MS PGothic" panose="020B0600070205080204" pitchFamily="34" charset="-128"/>
              </a:rPr>
              <a:t>“Disease often tells its secrets in a casual parenthesis.” </a:t>
            </a:r>
            <a:r>
              <a:rPr lang="en-US" altLang="en-US" sz="1200" dirty="0" smtClean="0">
                <a:ea typeface="MS PGothic" panose="020B0600070205080204" pitchFamily="34" charset="-128"/>
              </a:rPr>
              <a:t>-Wilfred Trotter </a:t>
            </a:r>
          </a:p>
        </p:txBody>
      </p:sp>
      <p:sp>
        <p:nvSpPr>
          <p:cNvPr id="31747" name="Content Placeholder 2"/>
          <p:cNvSpPr>
            <a:spLocks noGrp="1"/>
          </p:cNvSpPr>
          <p:nvPr>
            <p:ph sz="quarter" idx="14"/>
          </p:nvPr>
        </p:nvSpPr>
        <p:spPr/>
        <p:txBody>
          <a:bodyPr/>
          <a:lstStyle/>
          <a:p>
            <a:pPr eaLnBrk="1" hangingPunct="1"/>
            <a:r>
              <a:rPr lang="en-US" altLang="en-US" smtClean="0">
                <a:ea typeface="MS PGothic" panose="020B0600070205080204" pitchFamily="34" charset="-128"/>
              </a:rPr>
              <a:t>Getting the story</a:t>
            </a:r>
          </a:p>
          <a:p>
            <a:pPr marL="685800" lvl="2" eaLnBrk="1" hangingPunct="1"/>
            <a:r>
              <a:rPr lang="en-US" altLang="en-US" sz="2000" smtClean="0">
                <a:ea typeface="MS PGothic" panose="020B0600070205080204" pitchFamily="34" charset="-128"/>
              </a:rPr>
              <a:t>Open-ended questions</a:t>
            </a:r>
          </a:p>
          <a:p>
            <a:pPr marL="685800" lvl="2" eaLnBrk="1" hangingPunct="1"/>
            <a:r>
              <a:rPr lang="en-US" altLang="en-US" sz="2000" smtClean="0">
                <a:ea typeface="MS PGothic" panose="020B0600070205080204" pitchFamily="34" charset="-128"/>
              </a:rPr>
              <a:t>Enabling the person to tell his or her story</a:t>
            </a:r>
          </a:p>
          <a:p>
            <a:pPr marL="685800" lvl="2" eaLnBrk="1" hangingPunct="1"/>
            <a:r>
              <a:rPr lang="en-US" altLang="en-US" sz="2000" smtClean="0">
                <a:ea typeface="MS PGothic" panose="020B0600070205080204" pitchFamily="34" charset="-128"/>
              </a:rPr>
              <a:t>Including/excluding family, others</a:t>
            </a:r>
          </a:p>
          <a:p>
            <a:pPr eaLnBrk="1" hangingPunct="1"/>
            <a:r>
              <a:rPr lang="en-US" altLang="en-US" smtClean="0">
                <a:ea typeface="MS PGothic" panose="020B0600070205080204" pitchFamily="34" charset="-128"/>
              </a:rPr>
              <a:t>Filling in the details</a:t>
            </a:r>
          </a:p>
          <a:p>
            <a:pPr marL="685800" lvl="2" eaLnBrk="1" hangingPunct="1"/>
            <a:r>
              <a:rPr lang="en-US" altLang="en-US" sz="2000" smtClean="0">
                <a:ea typeface="MS PGothic" panose="020B0600070205080204" pitchFamily="34" charset="-128"/>
              </a:rPr>
              <a:t>Closed-ended questions</a:t>
            </a:r>
          </a:p>
          <a:p>
            <a:pPr marL="685800" lvl="2" eaLnBrk="1" hangingPunct="1"/>
            <a:r>
              <a:rPr lang="en-US" altLang="en-US" sz="2000" smtClean="0">
                <a:ea typeface="MS PGothic" panose="020B0600070205080204" pitchFamily="34" charset="-128"/>
              </a:rPr>
              <a:t>Comprehensive checklists, review of systems</a:t>
            </a:r>
          </a:p>
          <a:p>
            <a:pPr eaLnBrk="1" hangingPunct="1"/>
            <a:r>
              <a:rPr lang="en-US" altLang="en-US" smtClean="0">
                <a:ea typeface="MS PGothic" panose="020B0600070205080204" pitchFamily="34" charset="-128"/>
              </a:rPr>
              <a:t>The tools affect the process</a:t>
            </a:r>
          </a:p>
          <a:p>
            <a:pPr eaLnBrk="1" hangingPunct="1"/>
            <a:r>
              <a:rPr lang="en-US" altLang="en-US" smtClean="0">
                <a:ea typeface="MS PGothic" panose="020B0600070205080204" pitchFamily="34" charset="-128"/>
              </a:rPr>
              <a:t>Collection ≠ Documentation</a:t>
            </a:r>
          </a:p>
          <a:p>
            <a:pPr eaLnBrk="1" hangingPunct="1"/>
            <a:endParaRPr lang="en-US" altLang="en-US" smtClean="0"/>
          </a:p>
        </p:txBody>
      </p:sp>
      <p:sp>
        <p:nvSpPr>
          <p:cNvPr id="31748"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SzPct val="85000"/>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SzPct val="80000"/>
              <a:buFont typeface="Courier New" panose="02070309020205020404" pitchFamily="49" charset="0"/>
              <a:buChar char="o"/>
              <a:defRPr sz="2400">
                <a:solidFill>
                  <a:schemeClr val="tx1"/>
                </a:solidFill>
                <a:latin typeface="Arial" panose="020B0604020202020204" pitchFamily="34" charset="0"/>
              </a:defRPr>
            </a:lvl3pPr>
            <a:lvl4pPr marL="1600200" indent="-228600">
              <a:spcBef>
                <a:spcPct val="20000"/>
              </a:spcBef>
              <a:buSzPct val="12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SzPct val="70000"/>
              <a:buFont typeface="Wingdings" panose="05000000000000000000" pitchFamily="2" charset="2"/>
              <a:buChar char="q"/>
              <a:defRPr sz="2000">
                <a:solidFill>
                  <a:schemeClr val="tx1"/>
                </a:solidFill>
                <a:latin typeface="Arial" panose="020B0604020202020204" pitchFamily="34" charset="0"/>
              </a:defRPr>
            </a:lvl5pPr>
            <a:lvl6pPr marL="2514600" indent="-228600" eaLnBrk="0" fontAlgn="base" hangingPunct="0">
              <a:spcBef>
                <a:spcPct val="20000"/>
              </a:spcBef>
              <a:spcAft>
                <a:spcPct val="0"/>
              </a:spcAft>
              <a:buSzPct val="70000"/>
              <a:buFont typeface="Wingdings" panose="05000000000000000000" pitchFamily="2" charset="2"/>
              <a:buChar char="q"/>
              <a:defRPr sz="2000">
                <a:solidFill>
                  <a:schemeClr val="tx1"/>
                </a:solidFill>
                <a:latin typeface="Arial" panose="020B0604020202020204" pitchFamily="34" charset="0"/>
              </a:defRPr>
            </a:lvl6pPr>
            <a:lvl7pPr marL="2971800" indent="-228600" eaLnBrk="0" fontAlgn="base" hangingPunct="0">
              <a:spcBef>
                <a:spcPct val="20000"/>
              </a:spcBef>
              <a:spcAft>
                <a:spcPct val="0"/>
              </a:spcAft>
              <a:buSzPct val="70000"/>
              <a:buFont typeface="Wingdings" panose="05000000000000000000" pitchFamily="2" charset="2"/>
              <a:buChar char="q"/>
              <a:defRPr sz="2000">
                <a:solidFill>
                  <a:schemeClr val="tx1"/>
                </a:solidFill>
                <a:latin typeface="Arial" panose="020B0604020202020204" pitchFamily="34" charset="0"/>
              </a:defRPr>
            </a:lvl7pPr>
            <a:lvl8pPr marL="3429000" indent="-228600" eaLnBrk="0" fontAlgn="base" hangingPunct="0">
              <a:spcBef>
                <a:spcPct val="20000"/>
              </a:spcBef>
              <a:spcAft>
                <a:spcPct val="0"/>
              </a:spcAft>
              <a:buSzPct val="70000"/>
              <a:buFont typeface="Wingdings" panose="05000000000000000000" pitchFamily="2" charset="2"/>
              <a:buChar char="q"/>
              <a:defRPr sz="2000">
                <a:solidFill>
                  <a:schemeClr val="tx1"/>
                </a:solidFill>
                <a:latin typeface="Arial" panose="020B0604020202020204" pitchFamily="34" charset="0"/>
              </a:defRPr>
            </a:lvl8pPr>
            <a:lvl9pPr marL="3886200" indent="-228600" eaLnBrk="0" fontAlgn="base" hangingPunct="0">
              <a:spcBef>
                <a:spcPct val="20000"/>
              </a:spcBef>
              <a:spcAft>
                <a:spcPct val="0"/>
              </a:spcAft>
              <a:buSzPct val="70000"/>
              <a:buFont typeface="Wingdings" panose="05000000000000000000" pitchFamily="2" charset="2"/>
              <a:buChar char="q"/>
              <a:defRPr sz="2000">
                <a:solidFill>
                  <a:schemeClr val="tx1"/>
                </a:solidFill>
                <a:latin typeface="Arial" panose="020B0604020202020204" pitchFamily="34" charset="0"/>
              </a:defRPr>
            </a:lvl9pPr>
          </a:lstStyle>
          <a:p>
            <a:pPr>
              <a:spcBef>
                <a:spcPct val="0"/>
              </a:spcBef>
              <a:buFontTx/>
              <a:buNone/>
            </a:pPr>
            <a:fld id="{6F733CC0-CFA5-43E0-9B9E-C9DCF4A2D858}" type="slidenum">
              <a:rPr lang="en-US" altLang="en-US" sz="1000">
                <a:solidFill>
                  <a:srgbClr val="898989"/>
                </a:solidFill>
              </a:rPr>
              <a:pPr>
                <a:spcBef>
                  <a:spcPct val="0"/>
                </a:spcBef>
                <a:buFontTx/>
                <a:buNone/>
              </a:pPr>
              <a:t>7</a:t>
            </a:fld>
            <a:endParaRPr lang="en-US" altLang="en-US" sz="1000">
              <a:solidFill>
                <a:srgbClr val="898989"/>
              </a:solidFill>
            </a:endParaRPr>
          </a:p>
        </p:txBody>
      </p:sp>
    </p:spTree>
    <p:custDataLst>
      <p:tags r:id="rId1"/>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pPr eaLnBrk="1" hangingPunct="1"/>
            <a:r>
              <a:rPr lang="en-US" altLang="en-US" dirty="0" smtClean="0">
                <a:ea typeface="MS PGothic" panose="020B0600070205080204" pitchFamily="34" charset="-128"/>
              </a:rPr>
              <a:t>Analyzing Findings - 1</a:t>
            </a:r>
          </a:p>
        </p:txBody>
      </p:sp>
      <p:sp>
        <p:nvSpPr>
          <p:cNvPr id="32771" name="Content Placeholder 2"/>
          <p:cNvSpPr>
            <a:spLocks noGrp="1"/>
          </p:cNvSpPr>
          <p:nvPr>
            <p:ph sz="quarter" idx="14"/>
          </p:nvPr>
        </p:nvSpPr>
        <p:spPr/>
        <p:txBody>
          <a:bodyPr/>
          <a:lstStyle/>
          <a:p>
            <a:pPr eaLnBrk="1" hangingPunct="1"/>
            <a:endParaRPr lang="en-US" altLang="en-US" smtClean="0"/>
          </a:p>
          <a:p>
            <a:pPr eaLnBrk="1" hangingPunct="1"/>
            <a:endParaRPr lang="en-US" altLang="en-US" smtClean="0"/>
          </a:p>
          <a:p>
            <a:pPr algn="ctr" eaLnBrk="1" hangingPunct="1">
              <a:buFont typeface="Arial" panose="020B0604020202020204" pitchFamily="34" charset="0"/>
              <a:buNone/>
            </a:pPr>
            <a:r>
              <a:rPr lang="en-US" altLang="en-US" smtClean="0"/>
              <a:t>Part 1: Giving Structure to the Data</a:t>
            </a:r>
          </a:p>
        </p:txBody>
      </p:sp>
      <p:sp>
        <p:nvSpPr>
          <p:cNvPr id="32772"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SzPct val="85000"/>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SzPct val="80000"/>
              <a:buFont typeface="Courier New" panose="02070309020205020404" pitchFamily="49" charset="0"/>
              <a:buChar char="o"/>
              <a:defRPr sz="2400">
                <a:solidFill>
                  <a:schemeClr val="tx1"/>
                </a:solidFill>
                <a:latin typeface="Arial" panose="020B0604020202020204" pitchFamily="34" charset="0"/>
              </a:defRPr>
            </a:lvl3pPr>
            <a:lvl4pPr marL="1600200" indent="-228600">
              <a:spcBef>
                <a:spcPct val="20000"/>
              </a:spcBef>
              <a:buSzPct val="12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SzPct val="70000"/>
              <a:buFont typeface="Wingdings" panose="05000000000000000000" pitchFamily="2" charset="2"/>
              <a:buChar char="q"/>
              <a:defRPr sz="2000">
                <a:solidFill>
                  <a:schemeClr val="tx1"/>
                </a:solidFill>
                <a:latin typeface="Arial" panose="020B0604020202020204" pitchFamily="34" charset="0"/>
              </a:defRPr>
            </a:lvl5pPr>
            <a:lvl6pPr marL="2514600" indent="-228600" eaLnBrk="0" fontAlgn="base" hangingPunct="0">
              <a:spcBef>
                <a:spcPct val="20000"/>
              </a:spcBef>
              <a:spcAft>
                <a:spcPct val="0"/>
              </a:spcAft>
              <a:buSzPct val="70000"/>
              <a:buFont typeface="Wingdings" panose="05000000000000000000" pitchFamily="2" charset="2"/>
              <a:buChar char="q"/>
              <a:defRPr sz="2000">
                <a:solidFill>
                  <a:schemeClr val="tx1"/>
                </a:solidFill>
                <a:latin typeface="Arial" panose="020B0604020202020204" pitchFamily="34" charset="0"/>
              </a:defRPr>
            </a:lvl6pPr>
            <a:lvl7pPr marL="2971800" indent="-228600" eaLnBrk="0" fontAlgn="base" hangingPunct="0">
              <a:spcBef>
                <a:spcPct val="20000"/>
              </a:spcBef>
              <a:spcAft>
                <a:spcPct val="0"/>
              </a:spcAft>
              <a:buSzPct val="70000"/>
              <a:buFont typeface="Wingdings" panose="05000000000000000000" pitchFamily="2" charset="2"/>
              <a:buChar char="q"/>
              <a:defRPr sz="2000">
                <a:solidFill>
                  <a:schemeClr val="tx1"/>
                </a:solidFill>
                <a:latin typeface="Arial" panose="020B0604020202020204" pitchFamily="34" charset="0"/>
              </a:defRPr>
            </a:lvl7pPr>
            <a:lvl8pPr marL="3429000" indent="-228600" eaLnBrk="0" fontAlgn="base" hangingPunct="0">
              <a:spcBef>
                <a:spcPct val="20000"/>
              </a:spcBef>
              <a:spcAft>
                <a:spcPct val="0"/>
              </a:spcAft>
              <a:buSzPct val="70000"/>
              <a:buFont typeface="Wingdings" panose="05000000000000000000" pitchFamily="2" charset="2"/>
              <a:buChar char="q"/>
              <a:defRPr sz="2000">
                <a:solidFill>
                  <a:schemeClr val="tx1"/>
                </a:solidFill>
                <a:latin typeface="Arial" panose="020B0604020202020204" pitchFamily="34" charset="0"/>
              </a:defRPr>
            </a:lvl8pPr>
            <a:lvl9pPr marL="3886200" indent="-228600" eaLnBrk="0" fontAlgn="base" hangingPunct="0">
              <a:spcBef>
                <a:spcPct val="20000"/>
              </a:spcBef>
              <a:spcAft>
                <a:spcPct val="0"/>
              </a:spcAft>
              <a:buSzPct val="70000"/>
              <a:buFont typeface="Wingdings" panose="05000000000000000000" pitchFamily="2" charset="2"/>
              <a:buChar char="q"/>
              <a:defRPr sz="2000">
                <a:solidFill>
                  <a:schemeClr val="tx1"/>
                </a:solidFill>
                <a:latin typeface="Arial" panose="020B0604020202020204" pitchFamily="34" charset="0"/>
              </a:defRPr>
            </a:lvl9pPr>
          </a:lstStyle>
          <a:p>
            <a:pPr>
              <a:spcBef>
                <a:spcPct val="0"/>
              </a:spcBef>
              <a:buFontTx/>
              <a:buNone/>
            </a:pPr>
            <a:fld id="{0C719295-7B18-45A7-B8A9-39B1E6771DBE}" type="slidenum">
              <a:rPr lang="en-US" altLang="en-US" sz="1000">
                <a:solidFill>
                  <a:srgbClr val="898989"/>
                </a:solidFill>
              </a:rPr>
              <a:pPr>
                <a:spcBef>
                  <a:spcPct val="0"/>
                </a:spcBef>
                <a:buFontTx/>
                <a:buNone/>
              </a:pPr>
              <a:t>8</a:t>
            </a:fld>
            <a:endParaRPr lang="en-US" altLang="en-US" sz="1000">
              <a:solidFill>
                <a:srgbClr val="898989"/>
              </a:solidFill>
            </a:endParaRPr>
          </a:p>
        </p:txBody>
      </p:sp>
    </p:spTree>
    <p:custDataLst>
      <p:tags r:id="rId1"/>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pPr eaLnBrk="1" hangingPunct="1"/>
            <a:r>
              <a:rPr lang="en-US" altLang="en-US" smtClean="0"/>
              <a:t>Structured Data Organization</a:t>
            </a:r>
          </a:p>
        </p:txBody>
      </p:sp>
      <p:sp>
        <p:nvSpPr>
          <p:cNvPr id="33795" name="Rectangle 6"/>
          <p:cNvSpPr>
            <a:spLocks noGrp="1" noChangeArrowheads="1"/>
          </p:cNvSpPr>
          <p:nvPr>
            <p:ph sz="quarter" idx="14"/>
          </p:nvPr>
        </p:nvSpPr>
        <p:spPr/>
        <p:txBody>
          <a:bodyPr/>
          <a:lstStyle/>
          <a:p>
            <a:pPr eaLnBrk="1" hangingPunct="1"/>
            <a:r>
              <a:rPr lang="en-US" altLang="en-US" sz="2400" smtClean="0">
                <a:ea typeface="MS PGothic" panose="020B0600070205080204" pitchFamily="34" charset="-128"/>
              </a:rPr>
              <a:t>Source identification</a:t>
            </a:r>
          </a:p>
          <a:p>
            <a:pPr eaLnBrk="1" hangingPunct="1"/>
            <a:r>
              <a:rPr lang="en-US" altLang="en-US" sz="2400" smtClean="0">
                <a:ea typeface="MS PGothic" panose="020B0600070205080204" pitchFamily="34" charset="-128"/>
              </a:rPr>
              <a:t>Chief complaint</a:t>
            </a:r>
          </a:p>
          <a:p>
            <a:pPr eaLnBrk="1" hangingPunct="1"/>
            <a:r>
              <a:rPr lang="en-US" altLang="en-US" sz="2400" smtClean="0">
                <a:ea typeface="MS PGothic" panose="020B0600070205080204" pitchFamily="34" charset="-128"/>
              </a:rPr>
              <a:t>History of present illness</a:t>
            </a:r>
          </a:p>
          <a:p>
            <a:pPr eaLnBrk="1" hangingPunct="1"/>
            <a:r>
              <a:rPr lang="en-US" altLang="en-US" sz="2400" smtClean="0">
                <a:ea typeface="MS PGothic" panose="020B0600070205080204" pitchFamily="34" charset="-128"/>
              </a:rPr>
              <a:t>Past history</a:t>
            </a:r>
          </a:p>
          <a:p>
            <a:pPr lvl="1" eaLnBrk="1" hangingPunct="1"/>
            <a:r>
              <a:rPr lang="en-US" altLang="en-US" sz="2000" smtClean="0">
                <a:ea typeface="MS PGothic" panose="020B0600070205080204" pitchFamily="34" charset="-128"/>
              </a:rPr>
              <a:t>Allergies/adverse reactions</a:t>
            </a:r>
          </a:p>
          <a:p>
            <a:pPr lvl="1" eaLnBrk="1" hangingPunct="1"/>
            <a:r>
              <a:rPr lang="en-US" altLang="en-US" sz="2000" smtClean="0">
                <a:ea typeface="MS PGothic" panose="020B0600070205080204" pitchFamily="34" charset="-128"/>
              </a:rPr>
              <a:t>Medications/treatments</a:t>
            </a:r>
          </a:p>
          <a:p>
            <a:pPr lvl="1" eaLnBrk="1" hangingPunct="1"/>
            <a:r>
              <a:rPr lang="en-US" altLang="en-US" sz="2000" smtClean="0">
                <a:ea typeface="MS PGothic" panose="020B0600070205080204" pitchFamily="34" charset="-128"/>
              </a:rPr>
              <a:t>Past medical problems</a:t>
            </a:r>
          </a:p>
          <a:p>
            <a:pPr lvl="1" eaLnBrk="1" hangingPunct="1"/>
            <a:r>
              <a:rPr lang="en-US" altLang="en-US" sz="2000" smtClean="0">
                <a:ea typeface="MS PGothic" panose="020B0600070205080204" pitchFamily="34" charset="-128"/>
              </a:rPr>
              <a:t>Past surgeries</a:t>
            </a:r>
          </a:p>
          <a:p>
            <a:pPr lvl="1" eaLnBrk="1" hangingPunct="1"/>
            <a:r>
              <a:rPr lang="en-US" altLang="en-US" sz="2000" smtClean="0">
                <a:ea typeface="MS PGothic" panose="020B0600070205080204" pitchFamily="34" charset="-128"/>
              </a:rPr>
              <a:t>Menstrual/obstetric history</a:t>
            </a:r>
          </a:p>
          <a:p>
            <a:pPr lvl="1" eaLnBrk="1" hangingPunct="1"/>
            <a:r>
              <a:rPr lang="en-US" altLang="en-US" sz="2000" smtClean="0">
                <a:ea typeface="MS PGothic" panose="020B0600070205080204" pitchFamily="34" charset="-128"/>
              </a:rPr>
              <a:t>Immunization/preventive care</a:t>
            </a:r>
          </a:p>
        </p:txBody>
      </p:sp>
      <p:sp>
        <p:nvSpPr>
          <p:cNvPr id="33797" name="Rectangle 7"/>
          <p:cNvSpPr>
            <a:spLocks noGrp="1" noChangeArrowheads="1"/>
          </p:cNvSpPr>
          <p:nvPr>
            <p:ph sz="quarter" idx="18"/>
          </p:nvPr>
        </p:nvSpPr>
        <p:spPr/>
        <p:txBody>
          <a:bodyPr/>
          <a:lstStyle/>
          <a:p>
            <a:pPr eaLnBrk="1" hangingPunct="1"/>
            <a:r>
              <a:rPr lang="en-US" altLang="en-US" sz="2400" smtClean="0">
                <a:ea typeface="MS PGothic" panose="020B0600070205080204" pitchFamily="34" charset="-128"/>
              </a:rPr>
              <a:t>Family and social history</a:t>
            </a:r>
          </a:p>
          <a:p>
            <a:pPr eaLnBrk="1" hangingPunct="1"/>
            <a:r>
              <a:rPr lang="en-US" altLang="en-US" sz="2400" smtClean="0">
                <a:ea typeface="MS PGothic" panose="020B0600070205080204" pitchFamily="34" charset="-128"/>
              </a:rPr>
              <a:t>Review of body systems</a:t>
            </a:r>
          </a:p>
          <a:p>
            <a:pPr eaLnBrk="1" hangingPunct="1"/>
            <a:r>
              <a:rPr lang="en-US" altLang="en-US" sz="2400" smtClean="0">
                <a:ea typeface="MS PGothic" panose="020B0600070205080204" pitchFamily="34" charset="-128"/>
              </a:rPr>
              <a:t>Physical examination</a:t>
            </a:r>
          </a:p>
          <a:p>
            <a:pPr lvl="1" eaLnBrk="1" hangingPunct="1"/>
            <a:r>
              <a:rPr lang="en-US" altLang="en-US" sz="2000" smtClean="0">
                <a:ea typeface="MS PGothic" panose="020B0600070205080204" pitchFamily="34" charset="-128"/>
              </a:rPr>
              <a:t>Appearance/vitals/skin</a:t>
            </a:r>
          </a:p>
          <a:p>
            <a:pPr lvl="1" eaLnBrk="1" hangingPunct="1"/>
            <a:r>
              <a:rPr lang="en-US" altLang="en-US" sz="2000" smtClean="0">
                <a:ea typeface="MS PGothic" panose="020B0600070205080204" pitchFamily="34" charset="-128"/>
              </a:rPr>
              <a:t>Head and neck</a:t>
            </a:r>
          </a:p>
          <a:p>
            <a:pPr lvl="1" eaLnBrk="1" hangingPunct="1"/>
            <a:r>
              <a:rPr lang="en-US" altLang="en-US" sz="2000" smtClean="0">
                <a:ea typeface="MS PGothic" panose="020B0600070205080204" pitchFamily="34" charset="-128"/>
              </a:rPr>
              <a:t>Lungs/heart</a:t>
            </a:r>
          </a:p>
          <a:p>
            <a:pPr lvl="1" eaLnBrk="1" hangingPunct="1"/>
            <a:r>
              <a:rPr lang="en-US" altLang="en-US" sz="2000" smtClean="0">
                <a:ea typeface="MS PGothic" panose="020B0600070205080204" pitchFamily="34" charset="-128"/>
              </a:rPr>
              <a:t>Abdomen/genitalia</a:t>
            </a:r>
          </a:p>
          <a:p>
            <a:pPr lvl="1" eaLnBrk="1" hangingPunct="1"/>
            <a:r>
              <a:rPr lang="en-US" altLang="en-US" sz="2000" smtClean="0">
                <a:ea typeface="MS PGothic" panose="020B0600070205080204" pitchFamily="34" charset="-128"/>
              </a:rPr>
              <a:t>Extremities/back</a:t>
            </a:r>
          </a:p>
          <a:p>
            <a:pPr lvl="1" eaLnBrk="1" hangingPunct="1"/>
            <a:r>
              <a:rPr lang="en-US" altLang="en-US" sz="2000" smtClean="0">
                <a:ea typeface="MS PGothic" panose="020B0600070205080204" pitchFamily="34" charset="-128"/>
              </a:rPr>
              <a:t>Neurologic</a:t>
            </a:r>
          </a:p>
          <a:p>
            <a:pPr eaLnBrk="1" hangingPunct="1"/>
            <a:r>
              <a:rPr lang="en-US" altLang="en-US" sz="2400" smtClean="0">
                <a:ea typeface="MS PGothic" panose="020B0600070205080204" pitchFamily="34" charset="-128"/>
              </a:rPr>
              <a:t>Ancillary data, diagnostic test results</a:t>
            </a:r>
          </a:p>
          <a:p>
            <a:pPr eaLnBrk="1" hangingPunct="1">
              <a:buFont typeface="Wingdings" panose="05000000000000000000" pitchFamily="2" charset="2"/>
              <a:buNone/>
            </a:pPr>
            <a:endParaRPr lang="en-US" altLang="en-US" smtClean="0">
              <a:ea typeface="MS PGothic" panose="020B0600070205080204" pitchFamily="34" charset="-128"/>
            </a:endParaRPr>
          </a:p>
        </p:txBody>
      </p:sp>
      <p:sp>
        <p:nvSpPr>
          <p:cNvPr id="33796"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SzPct val="85000"/>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SzPct val="80000"/>
              <a:buFont typeface="Courier New" panose="02070309020205020404" pitchFamily="49" charset="0"/>
              <a:buChar char="o"/>
              <a:defRPr sz="2400">
                <a:solidFill>
                  <a:schemeClr val="tx1"/>
                </a:solidFill>
                <a:latin typeface="Arial" panose="020B0604020202020204" pitchFamily="34" charset="0"/>
              </a:defRPr>
            </a:lvl3pPr>
            <a:lvl4pPr marL="1600200" indent="-228600">
              <a:spcBef>
                <a:spcPct val="20000"/>
              </a:spcBef>
              <a:buSzPct val="12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SzPct val="70000"/>
              <a:buFont typeface="Wingdings" panose="05000000000000000000" pitchFamily="2" charset="2"/>
              <a:buChar char="q"/>
              <a:defRPr sz="2000">
                <a:solidFill>
                  <a:schemeClr val="tx1"/>
                </a:solidFill>
                <a:latin typeface="Arial" panose="020B0604020202020204" pitchFamily="34" charset="0"/>
              </a:defRPr>
            </a:lvl5pPr>
            <a:lvl6pPr marL="2514600" indent="-228600" eaLnBrk="0" fontAlgn="base" hangingPunct="0">
              <a:spcBef>
                <a:spcPct val="20000"/>
              </a:spcBef>
              <a:spcAft>
                <a:spcPct val="0"/>
              </a:spcAft>
              <a:buSzPct val="70000"/>
              <a:buFont typeface="Wingdings" panose="05000000000000000000" pitchFamily="2" charset="2"/>
              <a:buChar char="q"/>
              <a:defRPr sz="2000">
                <a:solidFill>
                  <a:schemeClr val="tx1"/>
                </a:solidFill>
                <a:latin typeface="Arial" panose="020B0604020202020204" pitchFamily="34" charset="0"/>
              </a:defRPr>
            </a:lvl6pPr>
            <a:lvl7pPr marL="2971800" indent="-228600" eaLnBrk="0" fontAlgn="base" hangingPunct="0">
              <a:spcBef>
                <a:spcPct val="20000"/>
              </a:spcBef>
              <a:spcAft>
                <a:spcPct val="0"/>
              </a:spcAft>
              <a:buSzPct val="70000"/>
              <a:buFont typeface="Wingdings" panose="05000000000000000000" pitchFamily="2" charset="2"/>
              <a:buChar char="q"/>
              <a:defRPr sz="2000">
                <a:solidFill>
                  <a:schemeClr val="tx1"/>
                </a:solidFill>
                <a:latin typeface="Arial" panose="020B0604020202020204" pitchFamily="34" charset="0"/>
              </a:defRPr>
            </a:lvl7pPr>
            <a:lvl8pPr marL="3429000" indent="-228600" eaLnBrk="0" fontAlgn="base" hangingPunct="0">
              <a:spcBef>
                <a:spcPct val="20000"/>
              </a:spcBef>
              <a:spcAft>
                <a:spcPct val="0"/>
              </a:spcAft>
              <a:buSzPct val="70000"/>
              <a:buFont typeface="Wingdings" panose="05000000000000000000" pitchFamily="2" charset="2"/>
              <a:buChar char="q"/>
              <a:defRPr sz="2000">
                <a:solidFill>
                  <a:schemeClr val="tx1"/>
                </a:solidFill>
                <a:latin typeface="Arial" panose="020B0604020202020204" pitchFamily="34" charset="0"/>
              </a:defRPr>
            </a:lvl8pPr>
            <a:lvl9pPr marL="3886200" indent="-228600" eaLnBrk="0" fontAlgn="base" hangingPunct="0">
              <a:spcBef>
                <a:spcPct val="20000"/>
              </a:spcBef>
              <a:spcAft>
                <a:spcPct val="0"/>
              </a:spcAft>
              <a:buSzPct val="70000"/>
              <a:buFont typeface="Wingdings" panose="05000000000000000000" pitchFamily="2" charset="2"/>
              <a:buChar char="q"/>
              <a:defRPr sz="2000">
                <a:solidFill>
                  <a:schemeClr val="tx1"/>
                </a:solidFill>
                <a:latin typeface="Arial" panose="020B0604020202020204" pitchFamily="34" charset="0"/>
              </a:defRPr>
            </a:lvl9pPr>
          </a:lstStyle>
          <a:p>
            <a:pPr>
              <a:spcBef>
                <a:spcPct val="0"/>
              </a:spcBef>
              <a:buFontTx/>
              <a:buNone/>
            </a:pPr>
            <a:fld id="{0CBB2073-15A7-4792-AB53-DF0C9D1E26E7}" type="slidenum">
              <a:rPr lang="en-US" altLang="en-US" sz="1000">
                <a:solidFill>
                  <a:srgbClr val="898989"/>
                </a:solidFill>
              </a:rPr>
              <a:pPr>
                <a:spcBef>
                  <a:spcPct val="0"/>
                </a:spcBef>
                <a:buFontTx/>
                <a:buNone/>
              </a:pPr>
              <a:t>9</a:t>
            </a:fld>
            <a:endParaRPr lang="en-US" altLang="en-US" sz="1000">
              <a:solidFill>
                <a:srgbClr val="898989"/>
              </a:solidFill>
            </a:endParaRPr>
          </a:p>
        </p:txBody>
      </p:sp>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4\Final Drafts\comp2_unit4\comp2_unit4\comp2_unit4b\comp2_unit4b_S-7_V3.mp3"/>
  <p:tag name="AUDIO_ID" val="275"/>
  <p:tag name="ELAPSEDTIME" val="17.79"/>
  <p:tag name="ARTICULATE_SLIDE_NAV" val="7"/>
  <p:tag name="ARTICULATE_SLIDE_GUID" val="33679960-0ba5-47cd-8186-c29cda1f4f9c"/>
</p:tagLst>
</file>

<file path=ppt/tags/tag11.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4\Final Drafts\comp2_unit4\comp2_unit4\comp2_unit4b\comp2_unit4b_S-8_V3.mp3"/>
  <p:tag name="AUDIO_ID" val="277"/>
  <p:tag name="ELAPSEDTIME" val="197.8"/>
  <p:tag name="ARTICULATE_SLIDE_NAV" val="8"/>
  <p:tag name="ARTICULATE_SLIDE_GUID" val="6232bd6f-a4b2-4c67-a42b-d4d8a51252c0"/>
</p:tagLst>
</file>

<file path=ppt/tags/tag12.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4\Final Drafts\comp2_unit4\comp2_unit4\comp2_unit4b\comp2_unit4b_S-9_V3.mp3"/>
  <p:tag name="AUDIO_ID" val="278"/>
  <p:tag name="ELAPSEDTIME" val="32.889"/>
  <p:tag name="ARTICULATE_SLIDE_NAV" val="9"/>
  <p:tag name="ARTICULATE_SLIDE_GUID" val="ca383f06-d148-4b5f-b95e-b3419b89bfae"/>
</p:tagLst>
</file>

<file path=ppt/tags/tag13.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4\Final Drafts\comp2_unit4\comp2_unit4\comp2_unit4b\comp2_unit4b_S-10_V3.mp3"/>
  <p:tag name="AUDIO_ID" val="279"/>
  <p:tag name="ELAPSEDTIME" val="20.167"/>
  <p:tag name="ARTICULATE_SLIDE_NAV" val="10"/>
  <p:tag name="ARTICULATE_SLIDE_GUID" val="a0c8f4ae-e61a-4a5d-a901-ca5b5817b766"/>
</p:tagLst>
</file>

<file path=ppt/tags/tag14.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4\Final Drafts\comp2_unit4\comp2_unit4\comp2_unit4b\comp2_unit4b_S-11_V3.mp3"/>
  <p:tag name="AUDIO_ID" val="280"/>
  <p:tag name="ELAPSEDTIME" val="24.294"/>
  <p:tag name="ARTICULATE_SLIDE_NAV" val="11"/>
  <p:tag name="ARTICULATE_SLIDE_GUID" val="095a0fba-dad4-47ed-93de-e66aab124601"/>
</p:tagLst>
</file>

<file path=ppt/tags/tag15.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4\Final Drafts\comp2_unit4\comp2_unit4\comp2_unit4b\comp2_unit4b_S-12_V3.mp3"/>
  <p:tag name="AUDIO_ID" val="281"/>
  <p:tag name="ELAPSEDTIME" val="373.63"/>
  <p:tag name="ARTICULATE_SLIDE_NAV" val="12"/>
  <p:tag name="ARTICULATE_SLIDE_GUID" val="fe1df111-6eab-42d3-9abf-0331fc8697a9"/>
</p:tagLst>
</file>

<file path=ppt/tags/tag16.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4\Final Drafts\comp2_unit4\comp2_unit4\comp2_unit4b\comp2_unit4b_S-13_V3.mp3"/>
  <p:tag name="AUDIO_ID" val="282"/>
  <p:tag name="ELAPSEDTIME" val="150.649"/>
  <p:tag name="ARTICULATE_SLIDE_NAV" val="13"/>
  <p:tag name="ARTICULATE_SLIDE_GUID" val="c312535a-fb8a-48ff-b620-5cd12d8e4b02"/>
</p:tagLst>
</file>

<file path=ppt/tags/tag17.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4\Final Drafts\comp2_unit4\comp2_unit4\comp2_unit4b\comp2_unit4b_S-14_V3.mp3"/>
  <p:tag name="AUDIO_ID" val="261"/>
  <p:tag name="ELAPSEDTIME" val="121.496"/>
  <p:tag name="ARTICULATE_SLIDE_NAV" val="14"/>
  <p:tag name="ARTICULATE_SLIDE_GUID" val="4175be8d-ad9b-42cc-977f-8fee8b687773"/>
</p:tagLst>
</file>

<file path=ppt/tags/tag18.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4\Final Drafts\comp2_unit4\comp2_unit4\comp2_unit4b\comp2_unit4b_S-15_V3.mp3"/>
  <p:tag name="AUDIO_ID" val="264"/>
  <p:tag name="ELAPSEDTIME" val="21.708"/>
  <p:tag name="ARTICULATE_SLIDE_NAV" val="15"/>
  <p:tag name="ARTICULATE_SLIDE_GUID" val="c4885b69-d71b-4602-ac66-5666546c50c9"/>
</p:tagLst>
</file>

<file path=ppt/tags/tag19.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4\Final Drafts\comp2_unit4\comp2_unit4\30_sec_silence.mp3"/>
  <p:tag name="AUDIO_ID" val="271"/>
  <p:tag name="ELAPSEDTIME" val="7.515"/>
  <p:tag name="ARTICULATE_SLIDE_NAV" val="16"/>
  <p:tag name="ARTICULATE_SLIDE_GUID" val="dbd30328-079e-4dd0-9475-ca7ecbf9d775"/>
</p:tagLst>
</file>

<file path=ppt/tags/tag2.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skidmorn\LOCALS~1\Temp\articulate\presenter\imgtemp\S1PV3oZZ_files\slide0001_image001.jpg"/>
</p:tagLst>
</file>

<file path=ppt/tags/tag20.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4\Final Drafts\comp2_unit4\comp2_unit4\30_sec_silence.mp3"/>
  <p:tag name="AUDIO_ID" val="271"/>
  <p:tag name="ELAPSEDTIME" val="7.515"/>
  <p:tag name="ARTICULATE_SLIDE_NAV" val="16"/>
  <p:tag name="ARTICULATE_SLIDE_GUID" val="dbd30328-079e-4dd0-9475-ca7ecbf9d775"/>
</p:tagLst>
</file>

<file path=ppt/tags/tag3.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4\Final Drafts\comp2_unit4\comp2_unit4\comp2_unit4b\comp2_unit4b_S-1_V3.mp3"/>
  <p:tag name="AUDIO_ID" val="256"/>
  <p:tag name="ELAPSEDTIME" val="24.503"/>
  <p:tag name="ARTICULATE_SLIDE_NAV" val="1"/>
  <p:tag name="ARTICULATE_SLIDE_GUID" val="4fbd2ccc-e08b-4a1a-a2bc-3084e4e7edc1"/>
</p:tagLst>
</file>

<file path=ppt/tags/tag4.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4\Final Drafts\comp2_unit4\comp2_unit4\comp2_unit4b\comp2_unit4b_S-2_V3.mp3"/>
  <p:tag name="AUDIO_ID" val="284"/>
  <p:tag name="ELAPSEDTIME" val="59.168"/>
  <p:tag name="ARTICULATE_SLIDE_NAV" val="2"/>
  <p:tag name="ARTICULATE_SLIDE_GUID" val="211dfb43-fe37-446a-be3c-d4029eafdf6d"/>
</p:tagLst>
</file>

<file path=ppt/tags/tag5.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4\Final Drafts\comp2_unit4\comp2_unit4\comp2_unit4b\comp2_unit4b_S-3_V3.mp3"/>
  <p:tag name="AUDIO_ID" val="269"/>
  <p:tag name="ELAPSEDTIME" val="101.068"/>
  <p:tag name="ARTICULATE_SLIDE_NAV" val="3"/>
  <p:tag name="ARTICULATE_SLIDE_GUID" val="97bc0c39-2279-413f-adf9-250c4315a81c"/>
</p:tagLst>
</file>

<file path=ppt/tags/tag6.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4\Final Drafts\comp2_unit4\comp2_unit4\comp2_unit4b\comp2_unit4b_S-4_V3.mp3"/>
  <p:tag name="AUDIO_ID" val="272"/>
  <p:tag name="ELAPSEDTIME" val="60.683"/>
  <p:tag name="ARTICULATE_SLIDE_NAV" val="4"/>
  <p:tag name="ARTICULATE_SLIDE_GUID" val="6e716f02-c37e-4c75-a488-f76c0a902f8a"/>
</p:tagLst>
</file>

<file path=ppt/tags/tag7.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4\Final Drafts\comp2_unit4\comp2_unit4\comp2_unit4b\comp2_unit4b_S-5_V3.mp3"/>
  <p:tag name="AUDIO_ID" val="273"/>
  <p:tag name="ELAPSEDTIME" val="96.732"/>
  <p:tag name="ARTICULATE_SLIDE_NAV" val="5"/>
  <p:tag name="ARTICULATE_SLIDE_GUID" val="df2909e0-df5d-41ed-95af-6fab286a3372"/>
</p:tagLst>
</file>

<file path=ppt/tags/tag8.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skidmorn\LOCALS~1\Temp\articulate\presenter\imgtemp\19WdNqTq_files\slide0001_image001.png"/>
</p:tagLst>
</file>

<file path=ppt/tags/tag9.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4\Final Drafts\comp2_unit4\comp2_unit4\comp2_unit4b\comp2_unit4b_S-6_V3.mp3"/>
  <p:tag name="AUDIO_ID" val="274"/>
  <p:tag name="ELAPSEDTIME" val="63.138"/>
  <p:tag name="ARTICULATE_SLIDE_NAV" val="6"/>
  <p:tag name="ARTICULATE_SLIDE_GUID" val="12210794-5cbe-42cb-8a4e-c486c5f659a6"/>
</p:tagLst>
</file>

<file path=ppt/theme/theme1.xml><?xml version="1.0" encoding="utf-8"?>
<a:theme xmlns:a="http://schemas.openxmlformats.org/drawingml/2006/main" name="ONC-Template-FINAL DRAF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Presentation5" id="{F3C279EB-09F4-4463-A693-049580B0FB62}" vid="{9CC84E02-A305-455F-B386-302636134F7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CompX_unitY_Lecture_Slides_Template</Template>
  <TotalTime>155</TotalTime>
  <Words>5725</Words>
  <Application>Microsoft Office PowerPoint</Application>
  <PresentationFormat>On-screen Show (4:3)</PresentationFormat>
  <Paragraphs>268</Paragraphs>
  <Slides>19</Slides>
  <Notes>19</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ONC-Template-FINAL DRAFT</vt:lpstr>
      <vt:lpstr>PowerPoint Presentation</vt:lpstr>
      <vt:lpstr>The Culture of Health Care</vt:lpstr>
      <vt:lpstr>Health Care Process and  Decision Making Learning Objectives</vt:lpstr>
      <vt:lpstr>My Ankles Are Swollen</vt:lpstr>
      <vt:lpstr>Clinical Process: The Myth</vt:lpstr>
      <vt:lpstr>Clinical Process: The Reality</vt:lpstr>
      <vt:lpstr>“Disease often tells its secrets in a casual parenthesis.” -Wilfred Trotter </vt:lpstr>
      <vt:lpstr>Analyzing Findings - 1</vt:lpstr>
      <vt:lpstr>Structured Data Organization</vt:lpstr>
      <vt:lpstr>Select the Important Information</vt:lpstr>
      <vt:lpstr>Providing Structure to Data</vt:lpstr>
      <vt:lpstr>Analyzing Findings - 2</vt:lpstr>
      <vt:lpstr>Hierarchy for Clinical Data</vt:lpstr>
      <vt:lpstr>Man with Edema</vt:lpstr>
      <vt:lpstr>Creating a Problem List</vt:lpstr>
      <vt:lpstr>Health Care Processes and Decision Making Summary – Lecture b</vt:lpstr>
      <vt:lpstr>Health Care Processes and Decision Making  References – Lecture b</vt:lpstr>
      <vt:lpstr>Health Care Processes and  Decision Making  References – Lecture b Continued</vt:lpstr>
      <vt:lpstr>The Culture of Health Care Health Care Processes and Decision Making Lecture b</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b, Component 2, Unit 4</dc:title>
  <dc:subject>The Culture of Health Care, Health Care Processes and Decision Making, Lecture b</dc:subject>
  <dc:creator>U.S. Department of Health and Human Services, Office of the National Coordinator for Health Information Technology</dc:creator>
  <cp:keywords>paradigm, central theorem of health informatics, health informatics, clinician, stories, clinical data, surgical collaboration, clinical process, structured data, problem list, diagnostic thinking, diagnosis, systematic approach, pathophysiologic approach, data patterns heuristics, Bayes, decision analysis, management plan, SOAP, insurance companies, William Osler, health IT, health IT curriculum, health IT training</cp:keywords>
  <cp:lastModifiedBy>The Department of Health and Human Services</cp:lastModifiedBy>
  <cp:revision>21</cp:revision>
  <dcterms:created xsi:type="dcterms:W3CDTF">2016-04-08T19:22:17Z</dcterms:created>
  <dcterms:modified xsi:type="dcterms:W3CDTF">2017-05-22T16:51:35Z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