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7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Lst>
  <p:sldSz cx="9144000" cy="6858000" type="screen4x3"/>
  <p:notesSz cx="7053263" cy="9309100"/>
  <p:custDataLst>
    <p:tags r:id="rId2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59259" autoAdjust="0"/>
  </p:normalViewPr>
  <p:slideViewPr>
    <p:cSldViewPr snapToGrid="0">
      <p:cViewPr varScale="1">
        <p:scale>
          <a:sx n="30" d="100"/>
          <a:sy n="30" d="100"/>
        </p:scale>
        <p:origin x="-1632" y="-8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995625" y="0"/>
            <a:ext cx="3056414" cy="465455"/>
          </a:xfrm>
          <a:prstGeom prst="rect">
            <a:avLst/>
          </a:prstGeom>
        </p:spPr>
        <p:txBody>
          <a:bodyPr vert="horz" lIns="93497" tIns="46749" rIns="93497" bIns="46749"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5/22/2017</a:t>
            </a:fld>
            <a:endParaRPr lang="en-US" dirty="0"/>
          </a:p>
        </p:txBody>
      </p:sp>
      <p:sp>
        <p:nvSpPr>
          <p:cNvPr id="4" name="Footer Placeholder 3"/>
          <p:cNvSpPr>
            <a:spLocks noGrp="1"/>
          </p:cNvSpPr>
          <p:nvPr>
            <p:ph type="ftr" sz="quarter" idx="2"/>
          </p:nvPr>
        </p:nvSpPr>
        <p:spPr>
          <a:xfrm>
            <a:off x="0" y="8841491"/>
            <a:ext cx="3056414" cy="465455"/>
          </a:xfrm>
          <a:prstGeom prst="rect">
            <a:avLst/>
          </a:prstGeom>
        </p:spPr>
        <p:txBody>
          <a:bodyPr vert="horz" lIns="93497" tIns="46749" rIns="93497" bIns="46749"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995625" y="8841491"/>
            <a:ext cx="3056414" cy="465455"/>
          </a:xfrm>
          <a:prstGeom prst="rect">
            <a:avLst/>
          </a:prstGeom>
        </p:spPr>
        <p:txBody>
          <a:bodyPr vert="horz" wrap="square" lIns="93497" tIns="46749" rIns="93497" bIns="46749"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995625" y="0"/>
            <a:ext cx="3056414" cy="465455"/>
          </a:xfrm>
          <a:prstGeom prst="rect">
            <a:avLst/>
          </a:prstGeom>
        </p:spPr>
        <p:txBody>
          <a:bodyPr vert="horz" lIns="93497" tIns="46749" rIns="93497" bIns="46749"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5/22/2017</a:t>
            </a:fld>
            <a:endParaRPr lang="en-US" dirty="0"/>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pPr lvl="0"/>
            <a:endParaRPr lang="en-US" noProof="0"/>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841491"/>
            <a:ext cx="3056414" cy="465455"/>
          </a:xfrm>
          <a:prstGeom prst="rect">
            <a:avLst/>
          </a:prstGeom>
        </p:spPr>
        <p:txBody>
          <a:bodyPr vert="horz" lIns="93497" tIns="46749" rIns="93497" bIns="46749"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995625" y="8841491"/>
            <a:ext cx="3056414" cy="465455"/>
          </a:xfrm>
          <a:prstGeom prst="rect">
            <a:avLst/>
          </a:prstGeom>
        </p:spPr>
        <p:txBody>
          <a:bodyPr vert="horz" wrap="square" lIns="93497" tIns="46749" rIns="93497" bIns="46749"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4074332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Kathryn Montgomery Hunter has examined some of the many ways that stories are used and why they’re important to the health care system. First, stories are the principal communication between patient and clinician. Before asking direct and pointed questions, clinicians are taught to ask open-ended questions that allow the patient to tell his or her story in its native form. The patient’s narrative enables the clinician not only to find facts embedded in the stories that are meaningful for generating a diagnosis but also to understand the meaning of the illness for the patient. Listening to the story is an important part of relationship building and may have therapeutic value on its own. The clinician’s attentive listening can be a very important aspect of the quality of care as perceived by the patient.</a:t>
            </a: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59A92F99-65BF-4032-B70F-CC689DEF764D}" type="slidenum">
              <a:rPr lang="en-US" altLang="en-US"/>
              <a:pPr>
                <a:spcBef>
                  <a:spcPct val="0"/>
                </a:spcBef>
              </a:pPr>
              <a:t>10</a:t>
            </a:fld>
            <a:endParaRPr lang="en-US" altLang="en-US"/>
          </a:p>
        </p:txBody>
      </p:sp>
    </p:spTree>
    <p:extLst>
      <p:ext uri="{BB962C8B-B14F-4D97-AF65-F5344CB8AC3E}">
        <p14:creationId xmlns:p14="http://schemas.microsoft.com/office/powerpoint/2010/main" val="949339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Stories or structured narratives are also a form of efficient communication among clinicians when discussing the patient. Storytelling in health care settings is an important part of the hidden curriculum through which values and ethics are communicated, often informally. Unfortunately, our modern and often fragmented health care system doesn’t always deal well with stories because of the constraints of time, the multidisciplinary process, and other factors. As a result, clinicians may eliminate or alter stories, reduce opportunities to hear them, or extract information from them incorrectly, losing important context or details.</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A3E0215B-AD88-41AB-8F3A-544C55BB863E}" type="slidenum">
              <a:rPr lang="en-US" altLang="en-US"/>
              <a:pPr>
                <a:spcBef>
                  <a:spcPct val="0"/>
                </a:spcBef>
              </a:pPr>
              <a:t>11</a:t>
            </a:fld>
            <a:endParaRPr lang="en-US" altLang="en-US"/>
          </a:p>
        </p:txBody>
      </p:sp>
    </p:spTree>
    <p:extLst>
      <p:ext uri="{BB962C8B-B14F-4D97-AF65-F5344CB8AC3E}">
        <p14:creationId xmlns:p14="http://schemas.microsoft.com/office/powerpoint/2010/main" val="917272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clinicians gather information and decide what to do for each patient, their interpretation of the data depends on many factors.</a:t>
            </a:r>
          </a:p>
          <a:p>
            <a:endParaRPr lang="en-US" altLang="en-US" dirty="0" smtClean="0"/>
          </a:p>
          <a:p>
            <a:r>
              <a:rPr lang="en-US" altLang="en-US" dirty="0" smtClean="0"/>
              <a:t>First, there are professional and disciplinary differences. A neurologist and a psychiatrist examining the same patient may elicit and focus on very different information and make different sense of it. Clinicians may also use differing approaches to interpreting clinical data as they attempt to reach a diagnosis.</a:t>
            </a:r>
          </a:p>
          <a:p>
            <a:endParaRPr lang="en-US" altLang="en-US" dirty="0" smtClean="0"/>
          </a:p>
          <a:p>
            <a:r>
              <a:rPr lang="en-US" altLang="en-US" dirty="0" smtClean="0"/>
              <a:t>When observing clinicians working in groups, it becomes apparent that an important part of interpretation, especially in interdisciplinary care, is social construction, or the meaning that arises as clinicians discuss a patient. Social construction can be observed in settings such as the intensive care unit. During ICU rounds, the conversation among the participants often allows insight and consensus to emerge.</a:t>
            </a:r>
          </a:p>
          <a:p>
            <a:endParaRPr lang="en-US" altLang="en-US" dirty="0" smtClean="0"/>
          </a:p>
          <a:p>
            <a:r>
              <a:rPr lang="en-US" altLang="en-US" dirty="0" smtClean="0"/>
              <a:t>Perhaps most important, clinicians’ interpretation of data depends on context—the patient’s context, the clinician’s context, the setting, and other factors. A single piece of information may have very different implications depending on these contexts.</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CCB7F734-9229-492A-99FA-17347E4537E4}" type="slidenum">
              <a:rPr lang="en-US" altLang="en-US"/>
              <a:pPr>
                <a:spcBef>
                  <a:spcPct val="0"/>
                </a:spcBef>
              </a:pPr>
              <a:t>12</a:t>
            </a:fld>
            <a:endParaRPr lang="en-US" altLang="en-US"/>
          </a:p>
        </p:txBody>
      </p:sp>
    </p:spTree>
    <p:extLst>
      <p:ext uri="{BB962C8B-B14F-4D97-AF65-F5344CB8AC3E}">
        <p14:creationId xmlns:p14="http://schemas.microsoft.com/office/powerpoint/2010/main" val="1283304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depicts the classic paradigm with one patient, one problem, one clinician, and one visit, and compares it to an alternate situation, the operating room. Surgical procedures usually involve one visit and are concerned with one problem in a single patient. During surgical procedures, however, many clinicians from many disciplines may participate in the process and share information and collaborate in a synchronous fashion. The setting is also characterized by a relatively short time horizon and a fairly narrow clinical focus as well as substantial advance planning and rich resource availability. These differences may have implications for the kinds of health information technologies that will be helpful to the clinicians involved.</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5492A775-60DF-4E0B-98CE-AFB244F2C917}" type="slidenum">
              <a:rPr lang="en-US" altLang="en-US"/>
              <a:pPr>
                <a:spcBef>
                  <a:spcPct val="0"/>
                </a:spcBef>
              </a:pPr>
              <a:t>13</a:t>
            </a:fld>
            <a:endParaRPr lang="en-US" altLang="en-US"/>
          </a:p>
        </p:txBody>
      </p:sp>
    </p:spTree>
    <p:extLst>
      <p:ext uri="{BB962C8B-B14F-4D97-AF65-F5344CB8AC3E}">
        <p14:creationId xmlns:p14="http://schemas.microsoft.com/office/powerpoint/2010/main" val="3627769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setting that differs from the classic paradigm is complex acute illness. In this setting, one patient may be cared for in one or more visits by multiple clinicians dealing with multiple health problems. For example, the patient may have lung disease, kidney disease, joint disease, an infection, or preexisting chronic conditions such as diabetes and hypertension. In this scenario, multiple clinicians may perform multiple tasks over one or several patient visits. There’s often a short time horizon as well as unplanned events. Additionally, there’s almost always a great deal of uncertainty about some of the data, especially in critical care settings that tend to be focused on immediate goals. Because of unanticipated events and uncertain data, clinicians must remain flexible to allow dynamic re-planning as necessary. Clinical information systems designed for such a context might have different requirements than those designed for simple one-to-one settings.</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A35ECA4C-1C52-4253-964D-878B2F4A7D50}" type="slidenum">
              <a:rPr lang="en-US" altLang="en-US"/>
              <a:pPr>
                <a:spcBef>
                  <a:spcPct val="0"/>
                </a:spcBef>
              </a:pPr>
              <a:t>14</a:t>
            </a:fld>
            <a:endParaRPr lang="en-US" altLang="en-US"/>
          </a:p>
        </p:txBody>
      </p:sp>
    </p:spTree>
    <p:extLst>
      <p:ext uri="{BB962C8B-B14F-4D97-AF65-F5344CB8AC3E}">
        <p14:creationId xmlns:p14="http://schemas.microsoft.com/office/powerpoint/2010/main" val="3221324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Yet another example in which health care goes beyond the classic paradigm is the emergency department. Here there are many patients with many different clinical problems being treated simultaneously by many different clinicians, usually involving a single visit, although in some cases there may have been previous episodes of care. Both acute and non-acute conditions must be treated. The very short time horizon in emergency departments is captured in the expression “treat ’em and street ’em,” because of the need to constantly keep things moving. Clinicians must be prepared for the unexpected, even in the face of significant resource constraints. Also mandatory are effective coordination, cooperation, and collaboration among the many individuals participating in the care. This is especially critical when the patient is admitted directly from the emergency department to an inpatient or critical care hospital setting. Once again, these factors may have a significant influence on the kinds of information technology and clinical information systems used in this setting.</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E8CECB4D-0F83-4E9F-8AB7-C8DA3D54F0E1}" type="slidenum">
              <a:rPr lang="en-US" altLang="en-US"/>
              <a:pPr>
                <a:spcBef>
                  <a:spcPct val="0"/>
                </a:spcBef>
              </a:pPr>
              <a:t>15</a:t>
            </a:fld>
            <a:endParaRPr lang="en-US" altLang="en-US"/>
          </a:p>
        </p:txBody>
      </p:sp>
    </p:spTree>
    <p:extLst>
      <p:ext uri="{BB962C8B-B14F-4D97-AF65-F5344CB8AC3E}">
        <p14:creationId xmlns:p14="http://schemas.microsoft.com/office/powerpoint/2010/main" val="2057912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Having considered several health care scenarios, this slide returns to the classic paradigm. People who consult with a clinician are, in general, looking for the answers to three questions: What’s the matter? What can be done about it? What will happen to me? These questions correspond to the classic steps that clinicians take to make a diagnosis, recommend treatment, and make a prognosis. The remainder of this unit examines how clinicians gather data from the patient, analyze findings within that data, make sense from it to reach a diagnosis, consider that diagnosis along with many other contextual factors to recommend a treatment or management plan, and finally communicate their results to a variety of interested parties.</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FAD25B57-8813-4F91-B39A-0D01F4597186}" type="slidenum">
              <a:rPr lang="en-US" altLang="en-US"/>
              <a:pPr>
                <a:spcBef>
                  <a:spcPct val="0"/>
                </a:spcBef>
              </a:pPr>
              <a:t>16</a:t>
            </a:fld>
            <a:endParaRPr lang="en-US" altLang="en-US"/>
          </a:p>
        </p:txBody>
      </p:sp>
    </p:spTree>
    <p:extLst>
      <p:ext uri="{BB962C8B-B14F-4D97-AF65-F5344CB8AC3E}">
        <p14:creationId xmlns:p14="http://schemas.microsoft.com/office/powerpoint/2010/main" val="947772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a of </a:t>
            </a:r>
            <a:r>
              <a:rPr lang="en-US" altLang="en-US" b="1" i="1" dirty="0" smtClean="0"/>
              <a:t>Health Care Processes and Decision Making</a:t>
            </a:r>
            <a:r>
              <a:rPr lang="en-US" altLang="en-US" dirty="0" smtClean="0"/>
              <a:t>. In summary, this lecture looked at the central theorem of health informatics and at the types of information that clinicians use while managing patients. The role and nature of a clinician were defined, the classic paradigm of the clinical process was outlined, and some alternative paradigms were discussed. The typical questions that patients ask were correlated with the classic steps that clinicians use to make a diagnosis and devise a treatment plan.</a:t>
            </a:r>
            <a:endParaRPr lang="en-US" altLang="en-US" dirty="0" smtClean="0">
              <a:solidFill>
                <a:srgbClr val="FF0000"/>
              </a:solidFill>
            </a:endParaRP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07036E9A-1E03-4CDD-A0EA-4AC8B8BED858}" type="slidenum">
              <a:rPr lang="en-US" altLang="en-US"/>
              <a:pPr>
                <a:spcBef>
                  <a:spcPct val="0"/>
                </a:spcBef>
              </a:pPr>
              <a:t>17</a:t>
            </a:fld>
            <a:endParaRPr lang="en-US" altLang="en-US"/>
          </a:p>
        </p:txBody>
      </p:sp>
    </p:spTree>
    <p:extLst>
      <p:ext uri="{BB962C8B-B14F-4D97-AF65-F5344CB8AC3E}">
        <p14:creationId xmlns:p14="http://schemas.microsoft.com/office/powerpoint/2010/main" val="992623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C3C473C9-A54E-42F1-88CA-8E4787177F9E}" type="slidenum">
              <a:rPr lang="en-US" altLang="en-US"/>
              <a:pPr>
                <a:spcBef>
                  <a:spcPct val="0"/>
                </a:spcBef>
              </a:pPr>
              <a:t>18</a:t>
            </a:fld>
            <a:endParaRPr lang="en-US" altLang="en-US"/>
          </a:p>
        </p:txBody>
      </p:sp>
    </p:spTree>
    <p:extLst>
      <p:ext uri="{BB962C8B-B14F-4D97-AF65-F5344CB8AC3E}">
        <p14:creationId xmlns:p14="http://schemas.microsoft.com/office/powerpoint/2010/main" val="2161528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19</a:t>
            </a:fld>
            <a:endParaRPr lang="en-US" altLang="en-US"/>
          </a:p>
        </p:txBody>
      </p:sp>
    </p:spTree>
    <p:extLst>
      <p:ext uri="{BB962C8B-B14F-4D97-AF65-F5344CB8AC3E}">
        <p14:creationId xmlns:p14="http://schemas.microsoft.com/office/powerpoint/2010/main" val="170153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Welcome to </a:t>
            </a:r>
            <a:r>
              <a:rPr lang="en-US" altLang="en-US" b="1" i="1" dirty="0" smtClean="0"/>
              <a:t>The Culture of Health Care: Health Care Processes and Decision Making</a:t>
            </a:r>
            <a:r>
              <a:rPr lang="en-US" altLang="en-US" dirty="0" smtClean="0"/>
              <a:t>. This is Lecture </a:t>
            </a:r>
            <a:r>
              <a:rPr lang="en-US" altLang="en-US" b="0" i="0" dirty="0" smtClean="0"/>
              <a:t>a</a:t>
            </a:r>
            <a:r>
              <a:rPr lang="en-US" altLang="en-US" dirty="0" smtClean="0"/>
              <a:t>.</a:t>
            </a:r>
          </a:p>
          <a:p>
            <a:endParaRPr lang="en-US" altLang="en-US" dirty="0" smtClean="0"/>
          </a:p>
          <a:p>
            <a:r>
              <a:rPr lang="en-US" altLang="en-US" dirty="0" smtClean="0"/>
              <a:t>The component, </a:t>
            </a:r>
            <a:r>
              <a:rPr lang="en-US" altLang="en-US" b="1" i="1" dirty="0" smtClean="0"/>
              <a:t>The Culture of Health Care</a:t>
            </a:r>
            <a:r>
              <a:rPr lang="en-US" altLang="en-US" dirty="0" smtClean="0"/>
              <a:t>, addresses job expectations in health care settings. It discusses how care is organized in a practice setting, privacy laws, and professional and ethical issues encountered in the workplace.</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52D62795-DCCE-408C-A4A9-2DA5E619BD80}" type="slidenum">
              <a:rPr lang="en-US" altLang="en-US"/>
              <a:pPr>
                <a:spcBef>
                  <a:spcPct val="0"/>
                </a:spcBef>
              </a:pPr>
              <a:t>2</a:t>
            </a:fld>
            <a:endParaRPr lang="en-US" altLang="en-US"/>
          </a:p>
        </p:txBody>
      </p:sp>
    </p:spTree>
    <p:extLst>
      <p:ext uri="{BB962C8B-B14F-4D97-AF65-F5344CB8AC3E}">
        <p14:creationId xmlns:p14="http://schemas.microsoft.com/office/powerpoint/2010/main" val="18443989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t>The objectives for </a:t>
            </a:r>
            <a:r>
              <a:rPr lang="en-US" b="1" i="1" dirty="0" smtClean="0"/>
              <a:t>Health Care Processes and Decision Making </a:t>
            </a:r>
            <a:r>
              <a:rPr lang="en-US" dirty="0" smtClean="0"/>
              <a:t>are to:</a:t>
            </a:r>
          </a:p>
          <a:p>
            <a:pPr>
              <a:defRPr/>
            </a:pPr>
            <a:endParaRPr lang="en-US" dirty="0" smtClean="0"/>
          </a:p>
          <a:p>
            <a:pPr marL="175308" indent="-175308">
              <a:buFont typeface="Arial" panose="020B0604020202020204" pitchFamily="34" charset="0"/>
              <a:buChar char="•"/>
              <a:defRPr/>
            </a:pPr>
            <a:r>
              <a:rPr lang="en-US" dirty="0" smtClean="0"/>
              <a:t>Describe the elements of the “classic paradigm” of the clinical process.</a:t>
            </a:r>
          </a:p>
          <a:p>
            <a:pPr marL="175308" indent="-175308">
              <a:buFont typeface="Arial" panose="020B0604020202020204" pitchFamily="34" charset="0"/>
              <a:buChar char="•"/>
              <a:defRPr/>
            </a:pPr>
            <a:r>
              <a:rPr lang="en-US" dirty="0" smtClean="0"/>
              <a:t>List the types of information used by clinicians when they care for patients.</a:t>
            </a:r>
          </a:p>
          <a:p>
            <a:pPr marL="175308" indent="-175308">
              <a:buFont typeface="Arial" panose="020B0604020202020204" pitchFamily="34" charset="0"/>
              <a:buChar char="•"/>
              <a:defRPr/>
            </a:pPr>
            <a:r>
              <a:rPr lang="en-US" dirty="0" smtClean="0"/>
              <a:t>Describe the steps required to manage information during the patient-clinician interaction.</a:t>
            </a:r>
          </a:p>
          <a:p>
            <a:pPr marL="175308" indent="-175308">
              <a:buFont typeface="Arial" panose="020B0604020202020204" pitchFamily="34" charset="0"/>
              <a:buChar char="•"/>
              <a:defRPr/>
            </a:pPr>
            <a:r>
              <a:rPr lang="en-US" dirty="0" smtClean="0"/>
              <a:t>List the different information structures or formats used to organize clinical information.</a:t>
            </a:r>
          </a:p>
          <a:p>
            <a:pPr marL="175308" indent="-175308">
              <a:buFont typeface="Arial" panose="020B0604020202020204" pitchFamily="34" charset="0"/>
              <a:buChar char="•"/>
              <a:defRPr/>
            </a:pPr>
            <a:r>
              <a:rPr lang="en-US" dirty="0" smtClean="0"/>
              <a:t>Describe different paradigms and elements of clinical decision making. </a:t>
            </a:r>
          </a:p>
          <a:p>
            <a:pPr marL="175308" indent="-175308">
              <a:buFont typeface="Arial" panose="020B0604020202020204" pitchFamily="34" charset="0"/>
              <a:buChar char="•"/>
              <a:defRPr/>
            </a:pPr>
            <a:r>
              <a:rPr lang="en-US" dirty="0" smtClean="0"/>
              <a:t>Explain the differences among observations, findings, syndromes, and diseases.</a:t>
            </a:r>
          </a:p>
          <a:p>
            <a:pPr marL="175308" indent="-175308">
              <a:buFont typeface="Arial" panose="020B0604020202020204" pitchFamily="34" charset="0"/>
              <a:buChar char="•"/>
              <a:defRPr/>
            </a:pPr>
            <a:r>
              <a:rPr lang="en-US" dirty="0" smtClean="0"/>
              <a:t>Describe techniques or approaches used by clinicians to reach a diagnosis.</a:t>
            </a:r>
          </a:p>
          <a:p>
            <a:pPr marL="175308" indent="-175308">
              <a:buFont typeface="Arial" panose="020B0604020202020204" pitchFamily="34" charset="0"/>
              <a:buChar char="•"/>
              <a:defRPr/>
            </a:pPr>
            <a:r>
              <a:rPr lang="en-US" dirty="0" smtClean="0"/>
              <a:t>List the major types of factors that clinicians consider when devising a management plan for a patient’s condition in addition to the diagnosis and recommended treatment.</a:t>
            </a:r>
          </a:p>
          <a:p>
            <a:pPr marL="175308" indent="-175308">
              <a:buFont typeface="Arial" panose="020B0604020202020204" pitchFamily="34" charset="0"/>
              <a:buChar char="•"/>
              <a:defRPr/>
            </a:pPr>
            <a:r>
              <a:rPr lang="en-US" dirty="0" smtClean="0"/>
              <a:t>Describe the role of EHRs and technology in the clinical decision-making process.</a:t>
            </a:r>
          </a:p>
          <a:p>
            <a:pPr marL="233744" indent="-233744">
              <a:buFont typeface="Wingdings" pitchFamily="2" charset="2"/>
              <a:buChar char="§"/>
              <a:defRPr/>
            </a:pPr>
            <a:endParaRPr lang="en-US" dirty="0">
              <a:latin typeface="Arial" charset="0"/>
              <a:ea typeface="+mn-ea"/>
              <a:cs typeface="Arial" charset="0"/>
            </a:endParaRP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0BC7724B-1E18-4CE1-89B4-E147B6FE295A}" type="slidenum">
              <a:rPr lang="en-US" altLang="en-US"/>
              <a:pPr>
                <a:spcBef>
                  <a:spcPct val="0"/>
                </a:spcBef>
              </a:pPr>
              <a:t>3</a:t>
            </a:fld>
            <a:endParaRPr lang="en-US" altLang="en-US"/>
          </a:p>
        </p:txBody>
      </p:sp>
    </p:spTree>
    <p:extLst>
      <p:ext uri="{BB962C8B-B14F-4D97-AF65-F5344CB8AC3E}">
        <p14:creationId xmlns:p14="http://schemas.microsoft.com/office/powerpoint/2010/main" val="4107415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is concerned with health care processes and decision making.</a:t>
            </a:r>
          </a:p>
          <a:p>
            <a:endParaRPr lang="en-US" altLang="en-US" dirty="0" smtClean="0"/>
          </a:p>
          <a:p>
            <a:r>
              <a:rPr lang="en-US" altLang="en-US" dirty="0" smtClean="0"/>
              <a:t>In this paradigm, the basic assumption is that a single patient is interacting with a single clinician about a single problem during a single episode of care. Various tools may be used to mediate the interaction, including medical records, computers, medical devices, medical diagnostic equipment, and clinical information systems such as the electronic health record, or EHR [E-H-R], and clinical decision support systems. Electronic communication tools such as email and patient portals play a key role in supporting the patient and clinician interaction. This discussion focuses on the one-patient, one-problem, one-clinician, one-episode of care scenario, in part because it’s realistic in many situations and also because it helps to bound the problem. Note, however, that it’s not uncommon for a single patient to have multiple problems and diagnoses that require multiple clinicians and visits to achieve problem resolution.</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7C682AD2-DEFC-45E9-8805-56DF4603284E}" type="slidenum">
              <a:rPr lang="en-US" altLang="en-US"/>
              <a:pPr>
                <a:spcBef>
                  <a:spcPct val="0"/>
                </a:spcBef>
              </a:pPr>
              <a:t>4</a:t>
            </a:fld>
            <a:endParaRPr lang="en-US" altLang="en-US"/>
          </a:p>
        </p:txBody>
      </p:sp>
    </p:spTree>
    <p:extLst>
      <p:ext uri="{BB962C8B-B14F-4D97-AF65-F5344CB8AC3E}">
        <p14:creationId xmlns:p14="http://schemas.microsoft.com/office/powerpoint/2010/main" val="3857186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classic paradigm is somewhat analogous to what’s been called the “central theorem </a:t>
            </a:r>
            <a:r>
              <a:rPr lang="en-US" altLang="en-US" i="1" dirty="0" smtClean="0"/>
              <a:t>[</a:t>
            </a:r>
            <a:r>
              <a:rPr lang="en-US" altLang="en-US" b="1" i="1" dirty="0" err="1" smtClean="0"/>
              <a:t>theer</a:t>
            </a:r>
            <a:r>
              <a:rPr lang="en-US" altLang="en-US" i="1" dirty="0" err="1" smtClean="0"/>
              <a:t>-uhm</a:t>
            </a:r>
            <a:r>
              <a:rPr lang="en-US" altLang="en-US" i="1" dirty="0" smtClean="0"/>
              <a:t>]</a:t>
            </a:r>
            <a:r>
              <a:rPr lang="en-US" altLang="en-US" dirty="0" smtClean="0"/>
              <a:t> of health informatics </a:t>
            </a:r>
            <a:r>
              <a:rPr lang="en-US" altLang="en-US" i="1" dirty="0" smtClean="0"/>
              <a:t>[in-</a:t>
            </a:r>
            <a:r>
              <a:rPr lang="en-US" altLang="en-US" i="1" dirty="0" err="1" smtClean="0"/>
              <a:t>fer</a:t>
            </a:r>
            <a:r>
              <a:rPr lang="en-US" altLang="en-US" i="1" dirty="0" smtClean="0"/>
              <a:t>-</a:t>
            </a:r>
            <a:r>
              <a:rPr lang="en-US" altLang="en-US" b="1" i="1" dirty="0" smtClean="0"/>
              <a:t>mat</a:t>
            </a:r>
            <a:r>
              <a:rPr lang="en-US" altLang="en-US" i="1" dirty="0" smtClean="0"/>
              <a:t>-</a:t>
            </a:r>
            <a:r>
              <a:rPr lang="en-US" altLang="en-US" i="1" dirty="0" err="1" smtClean="0"/>
              <a:t>iks</a:t>
            </a:r>
            <a:r>
              <a:rPr lang="en-US" altLang="en-US" i="1" dirty="0" smtClean="0"/>
              <a:t>].</a:t>
            </a:r>
            <a:r>
              <a:rPr lang="en-US" altLang="en-US" dirty="0" smtClean="0"/>
              <a:t>” The central theorem was articulated by Chuck Friedman </a:t>
            </a:r>
            <a:r>
              <a:rPr lang="en-US" altLang="en-US" i="1" dirty="0" smtClean="0"/>
              <a:t>[</a:t>
            </a:r>
            <a:r>
              <a:rPr lang="en-US" altLang="en-US" b="1" i="1" dirty="0" smtClean="0"/>
              <a:t>freed</a:t>
            </a:r>
            <a:r>
              <a:rPr lang="en-US" altLang="en-US" i="1" dirty="0" smtClean="0"/>
              <a:t>-</a:t>
            </a:r>
            <a:r>
              <a:rPr lang="en-US" altLang="en-US" i="1" dirty="0" err="1" smtClean="0"/>
              <a:t>muhn</a:t>
            </a:r>
            <a:r>
              <a:rPr lang="en-US" altLang="en-US" i="1" dirty="0" smtClean="0"/>
              <a:t>],</a:t>
            </a:r>
            <a:r>
              <a:rPr lang="en-US" altLang="en-US" dirty="0" smtClean="0"/>
              <a:t> and his assumption in this theorem is that a human being working in the health care field will perform better when assisted by properly designed computer tools than when working alone. Most people working in biomedical informatics carry this assumption as the foundation of their work even when it’s unstated. Similarly, the classic paradigm is operative in many discussions, even when it’s unstated. The paradigm is often assumed not only during the clinical process, such as when making diagnostic or treatment decisions, but also during the interaction between clinicians and technology—for example, the interaction between the physician and the EHR.</a:t>
            </a:r>
          </a:p>
          <a:p>
            <a:endParaRPr lang="en-US" altLang="en-US" dirty="0" smtClean="0"/>
          </a:p>
          <a:p>
            <a:r>
              <a:rPr lang="en-US" altLang="en-US" dirty="0" smtClean="0"/>
              <a:t>Because a common scenario involves a single patient with a single problem being addressed by a single clinician during a single visit, technologies have been developed that support this one-to-one-to-one-to-one arrangement.</a:t>
            </a:r>
          </a:p>
          <a:p>
            <a:r>
              <a:rPr lang="en-US" altLang="en-US" dirty="0" smtClean="0"/>
              <a:t>This lecture also discusses health care configurations in which computer tools need to be designed to serve other purposes, but for now, the focus is on this classic concept of the patient-clinician relationship.</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C331E153-83E9-4EE0-A2C5-9B47953222B7}" type="slidenum">
              <a:rPr lang="en-US" altLang="en-US"/>
              <a:pPr>
                <a:spcBef>
                  <a:spcPct val="0"/>
                </a:spcBef>
              </a:pPr>
              <a:t>5</a:t>
            </a:fld>
            <a:endParaRPr lang="en-US" altLang="en-US"/>
          </a:p>
        </p:txBody>
      </p:sp>
    </p:spTree>
    <p:extLst>
      <p:ext uri="{BB962C8B-B14F-4D97-AF65-F5344CB8AC3E}">
        <p14:creationId xmlns:p14="http://schemas.microsoft.com/office/powerpoint/2010/main" val="4144806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    This unit frequently uses the word </a:t>
            </a:r>
            <a:r>
              <a:rPr lang="en-US" altLang="en-US" i="1" dirty="0" smtClean="0"/>
              <a:t>clinician</a:t>
            </a:r>
            <a:r>
              <a:rPr lang="en-US" altLang="en-US" dirty="0" smtClean="0"/>
              <a:t> </a:t>
            </a:r>
            <a:r>
              <a:rPr lang="en-US" altLang="en-US" i="1" dirty="0" smtClean="0"/>
              <a:t>[</a:t>
            </a:r>
            <a:r>
              <a:rPr lang="en-US" altLang="en-US" i="1" dirty="0" err="1" smtClean="0"/>
              <a:t>kli</a:t>
            </a:r>
            <a:r>
              <a:rPr lang="en-US" altLang="en-US" i="1" dirty="0" smtClean="0"/>
              <a:t>-</a:t>
            </a:r>
            <a:r>
              <a:rPr lang="en-US" altLang="en-US" b="1" i="1" dirty="0" err="1" smtClean="0"/>
              <a:t>nish</a:t>
            </a:r>
            <a:r>
              <a:rPr lang="en-US" altLang="en-US" i="1" dirty="0" smtClean="0"/>
              <a:t>-uh n]</a:t>
            </a:r>
            <a:r>
              <a:rPr lang="en-US" altLang="en-US" dirty="0" smtClean="0"/>
              <a:t> to refer to the individual who is providing care. It’ll be helpful to define this term more precisely. Here, </a:t>
            </a:r>
            <a:r>
              <a:rPr lang="en-US" altLang="en-US" i="1" dirty="0" smtClean="0"/>
              <a:t>clinician</a:t>
            </a:r>
            <a:r>
              <a:rPr lang="en-US" altLang="en-US" dirty="0" smtClean="0"/>
              <a:t> does not refer to a person who has any particular degree or educational background. After all, a person with a degree in nursing may be in a senior administrative position, serving as the CEO, for instance. Most people wouldn’t call that work clinical. Similarly, a person with a doctorate in medicine may be developing computer systems or running a health insurance plan, and these forms of work aren’t clinical either. However, the work of patient care is performed by people with a variety of educational and training backgrounds who may be considered clinicians. For the purposes of this lecture, the clinician is a person who possesses the following attributes.</a:t>
            </a:r>
          </a:p>
          <a:p>
            <a:endParaRPr lang="en-US" altLang="en-US" dirty="0" smtClean="0"/>
          </a:p>
          <a:p>
            <a:r>
              <a:rPr lang="en-US" altLang="en-US" dirty="0" smtClean="0"/>
              <a:t>First, a clinician is someone who possesses specialized knowledge, typically obtained through formal education, such as in a medical, nursing, or pharmacy school.</a:t>
            </a:r>
          </a:p>
          <a:p>
            <a:endParaRPr lang="en-US" altLang="en-US" dirty="0" smtClean="0"/>
          </a:p>
          <a:p>
            <a:r>
              <a:rPr lang="en-US" altLang="en-US" dirty="0" smtClean="0"/>
              <a:t>Second, a clinician is someone who has received extensive experiential training. For example, fields such as nursing and medicine require post-classroom learning, substantial training, and practice under supervision so that the clinician learns how to apply formal knowledge in practice. In addition, state licensure is typically required for these clinicians to practice at their full capacity. </a:t>
            </a:r>
          </a:p>
          <a:p>
            <a:endParaRPr lang="en-US" altLang="en-US" dirty="0" smtClean="0"/>
          </a:p>
          <a:p>
            <a:r>
              <a:rPr lang="en-US" altLang="en-US" dirty="0" smtClean="0"/>
              <a:t>Third, a clinician is a person who has a relationship with the patient and is directly involved in the care of the patient. Regardless of a person’s training, indirect activities such as setting policy about patient care don’t constitute clinical work, whereas direct interactions with the patient are considered clinical activities.</a:t>
            </a:r>
          </a:p>
          <a:p>
            <a:endParaRPr lang="en-US" altLang="en-US" dirty="0" smtClean="0"/>
          </a:p>
          <a:p>
            <a:r>
              <a:rPr lang="en-US" altLang="en-US" dirty="0" smtClean="0"/>
              <a:t>Fourth, a clinician is someone who combines his or her knowledge, training, and experience to make decisions about patient care, such as assessment or management of the patient.</a:t>
            </a:r>
          </a:p>
          <a:p>
            <a:endParaRPr lang="en-US" altLang="en-US" dirty="0" smtClean="0"/>
          </a:p>
          <a:p>
            <a:r>
              <a:rPr lang="en-US" altLang="en-US" dirty="0" smtClean="0"/>
              <a:t>Fifth, a clinician is a person who is expected to act in the best interest of the patient. This duty is called a </a:t>
            </a:r>
            <a:r>
              <a:rPr lang="en-US" altLang="en-US" i="1" dirty="0" smtClean="0"/>
              <a:t>fiduciary responsibility</a:t>
            </a:r>
            <a:r>
              <a:rPr lang="en-US" altLang="en-US" dirty="0" smtClean="0"/>
              <a:t>, similar to that of a trustee for a trust or a board member for an organization. Clinicians are expected to make choices and perform actions that aren’t in their own best interest but instead are best for the patient.</a:t>
            </a:r>
          </a:p>
          <a:p>
            <a:endParaRPr lang="en-US" altLang="en-US" dirty="0" smtClean="0"/>
          </a:p>
          <a:p>
            <a:r>
              <a:rPr lang="en-US" altLang="en-US" dirty="0" smtClean="0"/>
              <a:t>Sixth, the clinician integrates diverse types of information, including not only individual knowledge of the patient and medical knowledge acquired in training but also information about local resources and constraints, as discussed later.</a:t>
            </a:r>
          </a:p>
          <a:p>
            <a:endParaRPr lang="en-US" altLang="en-US" dirty="0" smtClean="0"/>
          </a:p>
          <a:p>
            <a:r>
              <a:rPr lang="en-US" altLang="en-US" dirty="0" smtClean="0"/>
              <a:t>Seventh, clinicians are almost always functioning within significant time and resource constraints.</a:t>
            </a:r>
          </a:p>
          <a:p>
            <a:endParaRPr lang="en-US" altLang="en-US" dirty="0" smtClean="0"/>
          </a:p>
          <a:p>
            <a:r>
              <a:rPr lang="en-US" altLang="en-US" dirty="0" smtClean="0"/>
              <a:t>A clinician, then, is a person—whether a neurosurgeon, a nurse, a clinical pharmacist, or a physical therapist—who possesses these attributes.</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53E1F34B-2B43-431F-92B0-94826D703CF6}" type="slidenum">
              <a:rPr lang="en-US" altLang="en-US"/>
              <a:pPr>
                <a:spcBef>
                  <a:spcPct val="0"/>
                </a:spcBef>
              </a:pPr>
              <a:t>6</a:t>
            </a:fld>
            <a:endParaRPr lang="en-US" altLang="en-US"/>
          </a:p>
        </p:txBody>
      </p:sp>
    </p:spTree>
    <p:extLst>
      <p:ext uri="{BB962C8B-B14F-4D97-AF65-F5344CB8AC3E}">
        <p14:creationId xmlns:p14="http://schemas.microsoft.com/office/powerpoint/2010/main" val="2238391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Clinicians use many different types of information while assessing and managing patients. The table lists five types of information that clinicians commonly use.</a:t>
            </a:r>
          </a:p>
          <a:p>
            <a:endParaRPr lang="en-US" altLang="en-US" dirty="0" smtClean="0"/>
          </a:p>
          <a:p>
            <a:r>
              <a:rPr lang="en-US" altLang="en-US" dirty="0" smtClean="0"/>
              <a:t>The first type of information is patient data, or information that’s specific to an individual person, such as whether he or she has allergies, a history of diabetes, or a heart murmur. This information can be obtained from various sources: the patient, the patient’s family or friends, medical records, the patient’s personal health record, and/or the clinician’s own observations while conducting the history and physical examination. Relevant patient information also may be electronically obtained through access to another health system provider or a health information exchange.</a:t>
            </a:r>
          </a:p>
          <a:p>
            <a:endParaRPr lang="en-US" altLang="en-US" dirty="0" smtClean="0"/>
          </a:p>
          <a:p>
            <a:r>
              <a:rPr lang="en-US" altLang="en-US" dirty="0" smtClean="0"/>
              <a:t>The second type of information is population statistics, which is data that has been aggregated </a:t>
            </a:r>
            <a:r>
              <a:rPr lang="en-US" altLang="en-US" i="1" dirty="0" smtClean="0"/>
              <a:t>[</a:t>
            </a:r>
            <a:r>
              <a:rPr lang="en-US" altLang="en-US" b="1" i="1" dirty="0" smtClean="0"/>
              <a:t>ag</a:t>
            </a:r>
            <a:r>
              <a:rPr lang="en-US" altLang="en-US" i="1" dirty="0" smtClean="0"/>
              <a:t>-</a:t>
            </a:r>
            <a:r>
              <a:rPr lang="en-US" altLang="en-US" i="1" dirty="0" err="1" smtClean="0"/>
              <a:t>ri</a:t>
            </a:r>
            <a:r>
              <a:rPr lang="en-US" altLang="en-US" i="1" dirty="0" smtClean="0"/>
              <a:t>-</a:t>
            </a:r>
            <a:r>
              <a:rPr lang="en-US" altLang="en-US" i="1" dirty="0" err="1" smtClean="0"/>
              <a:t>geyt-ed</a:t>
            </a:r>
            <a:r>
              <a:rPr lang="en-US" altLang="en-US" i="1" dirty="0" smtClean="0"/>
              <a:t>]</a:t>
            </a:r>
            <a:r>
              <a:rPr lang="en-US" altLang="en-US" dirty="0" smtClean="0"/>
              <a:t> from individual patients. One version of population statistics is a clinician’s informal knowledge of recent local history, such as recent flu outbreaks or a resurgence of whooping </a:t>
            </a:r>
            <a:r>
              <a:rPr lang="en-US" altLang="en-US" i="1" dirty="0" smtClean="0"/>
              <a:t>[</a:t>
            </a:r>
            <a:r>
              <a:rPr lang="en-US" altLang="en-US" b="1" i="1" dirty="0" err="1" smtClean="0"/>
              <a:t>hoo</a:t>
            </a:r>
            <a:r>
              <a:rPr lang="en-US" altLang="en-US" i="1" dirty="0" smtClean="0"/>
              <a:t>-ping]</a:t>
            </a:r>
            <a:r>
              <a:rPr lang="en-US" altLang="en-US" dirty="0" smtClean="0"/>
              <a:t> cough, which may be relevant to the findings in a particular case. A more formal version of population statistics might be a public health department publication about the frequency of diseases in a particular locale or a population-based report obtained from a clinic’s or hospital’s EHR system.</a:t>
            </a:r>
          </a:p>
          <a:p>
            <a:endParaRPr lang="en-US" altLang="en-US" dirty="0" smtClean="0"/>
          </a:p>
          <a:p>
            <a:r>
              <a:rPr lang="en-US" altLang="en-US" dirty="0" smtClean="0"/>
              <a:t>The third type of information is medical knowledge—the rules or conclusions about health and health care that are relevant not just to the individual patient but are generalizable to many persons. This information may be obtained from textbooks, whether electronic or in print form; from reviews in journal articles; or from the medical literature.</a:t>
            </a:r>
          </a:p>
          <a:p>
            <a:endParaRPr lang="en-US" altLang="en-US" dirty="0" smtClean="0"/>
          </a:p>
          <a:p>
            <a:r>
              <a:rPr lang="en-US" altLang="en-US" dirty="0" smtClean="0"/>
              <a:t>The fourth type of information, which is surprisingly useful for clinicians, is called </a:t>
            </a:r>
            <a:r>
              <a:rPr lang="en-US" altLang="en-US" i="1" dirty="0" smtClean="0"/>
              <a:t>logistic information</a:t>
            </a:r>
            <a:r>
              <a:rPr lang="en-US" altLang="en-US" dirty="0" smtClean="0"/>
              <a:t>. It focuses on how to get things done rather than on what to do. For example, the question isn’t whether a particular medication is indicated for a particular patient, but how to obtain that medication or how to get it paid for; it isn’t whether a particular type of surgery is indicated for a patient, but which surgeon is available to perform it and how he or she may be reached. This type of information may be available from informal sources, such as the organizational knowledge of staff in the clinic or hospital, or formal sources, such as policy and procedure manuals, directories, and other institutional documents. The insurance companies play a key role in care logistics, for example, by identifying preferred physicians and health care providers, covered and non-covered services, and other non-clinically based community services.</a:t>
            </a:r>
          </a:p>
          <a:p>
            <a:endParaRPr lang="en-US" altLang="en-US" dirty="0" smtClean="0"/>
          </a:p>
          <a:p>
            <a:r>
              <a:rPr lang="en-US" altLang="en-US" dirty="0" smtClean="0"/>
              <a:t>The fifth type of information that physicians often use is called </a:t>
            </a:r>
            <a:r>
              <a:rPr lang="en-US" altLang="en-US" i="1" dirty="0" smtClean="0"/>
              <a:t>social influence</a:t>
            </a:r>
            <a:r>
              <a:rPr lang="en-US" altLang="en-US" dirty="0" smtClean="0"/>
              <a:t>, or the impact of others’ job performance on the clinician’s decisions. Clinicians may not always conform exactly to the practices of others, but in general they like to know how other clinicians are managing particular problems and whether their own practices align relatively well with those of others.</a:t>
            </a:r>
          </a:p>
          <a:p>
            <a:endParaRPr lang="en-US" altLang="en-US" dirty="0" smtClean="0"/>
          </a:p>
          <a:p>
            <a:r>
              <a:rPr lang="en-US" altLang="en-US" dirty="0" smtClean="0"/>
              <a:t>In studying clinicians and their reasoning and decision-making processes, it’s helpful to remember that all of these types of information may be brought to bear at various stages of the process.</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4BF59267-1CE5-43D2-943B-28ED0A8AF2E9}" type="slidenum">
              <a:rPr lang="en-US" altLang="en-US"/>
              <a:pPr>
                <a:spcBef>
                  <a:spcPct val="0"/>
                </a:spcBef>
              </a:pPr>
              <a:t>7</a:t>
            </a:fld>
            <a:endParaRPr lang="en-US" altLang="en-US"/>
          </a:p>
        </p:txBody>
      </p:sp>
    </p:spTree>
    <p:extLst>
      <p:ext uri="{BB962C8B-B14F-4D97-AF65-F5344CB8AC3E}">
        <p14:creationId xmlns:p14="http://schemas.microsoft.com/office/powerpoint/2010/main" val="784241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addition to using many different types of information, clinicians organize and reorganize information in several ways as they manage a patient. Information typically begins in a narrative structure, becomes rearranged into a highly structured history and physical format, and then is rearranged again into meaningful groupings in a hierarchy, as described by Evans and Gadd </a:t>
            </a:r>
            <a:r>
              <a:rPr lang="en-US" altLang="en-US" i="1" dirty="0" smtClean="0"/>
              <a:t>[</a:t>
            </a:r>
            <a:r>
              <a:rPr lang="en-US" altLang="en-US" b="1" i="1" dirty="0" smtClean="0"/>
              <a:t>gad</a:t>
            </a:r>
            <a:r>
              <a:rPr lang="en-US" altLang="en-US" i="1" dirty="0" smtClean="0"/>
              <a:t>]</a:t>
            </a:r>
            <a:r>
              <a:rPr lang="en-US" altLang="en-US" dirty="0" smtClean="0"/>
              <a:t>. The manner of recording information, such as the SOAP </a:t>
            </a:r>
            <a:r>
              <a:rPr lang="en-US" altLang="en-US" i="1" dirty="0" smtClean="0"/>
              <a:t>[</a:t>
            </a:r>
            <a:r>
              <a:rPr lang="en-US" altLang="en-US" b="1" i="1" dirty="0" smtClean="0"/>
              <a:t>soap</a:t>
            </a:r>
            <a:r>
              <a:rPr lang="en-US" altLang="en-US" i="1" dirty="0" smtClean="0"/>
              <a:t>]</a:t>
            </a:r>
            <a:r>
              <a:rPr lang="en-US" altLang="en-US" dirty="0" smtClean="0"/>
              <a:t> (subjective, objective, assessment, and plan) note, can be helpful in supporting the clinician’s thinking, and other ad hoc structures are used as needed. </a:t>
            </a:r>
          </a:p>
          <a:p>
            <a:endParaRPr lang="en-US" altLang="en-US" dirty="0" smtClean="0"/>
          </a:p>
          <a:p>
            <a:r>
              <a:rPr lang="en-US" altLang="en-US" dirty="0" smtClean="0"/>
              <a:t>With the use of clinical information systems, much of the diagnostic information, such as lab results, radiology results, and data from medical devices, is provided to the clinician in electronic format. Each clinician typically enters his or her patient assessment, notes, and treatment plan directly into the EHR or clinical information system. This system provides a central location where all clinicians engaged in the patient’s care can access patient information and document their own clinical actions in a single electronic patient record, presenting a complete picture of the patient’s care and progress. </a:t>
            </a:r>
          </a:p>
          <a:p>
            <a:endParaRPr lang="en-US" altLang="en-US" dirty="0" smtClean="0"/>
          </a:p>
          <a:p>
            <a:r>
              <a:rPr lang="en-US" altLang="en-US" dirty="0" smtClean="0"/>
              <a:t>Also, patient information may be aggregated or reformulated in an electronic manner that supports reporting capabilities, such as clinical decision support, quality improvement activities, and research, based on patient populations.</a:t>
            </a:r>
            <a:endParaRPr lang="en-US" altLang="ja-JP"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CC827616-A26F-4418-83F1-3ABAB00E2E8C}" type="slidenum">
              <a:rPr lang="en-US" altLang="en-US"/>
              <a:pPr>
                <a:spcBef>
                  <a:spcPct val="0"/>
                </a:spcBef>
              </a:pPr>
              <a:t>8</a:t>
            </a:fld>
            <a:endParaRPr lang="en-US" altLang="en-US"/>
          </a:p>
        </p:txBody>
      </p:sp>
    </p:spTree>
    <p:extLst>
      <p:ext uri="{BB962C8B-B14F-4D97-AF65-F5344CB8AC3E}">
        <p14:creationId xmlns:p14="http://schemas.microsoft.com/office/powerpoint/2010/main" val="3536993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Although a great deal of effort is devoted to giving structure to clinical data, the narrative structure is pervasive throughout the clinical process. This slide contains an old saying in health care, attributed to Wilfred Trotter</a:t>
            </a:r>
            <a:r>
              <a:rPr lang="en-US" altLang="en-US" i="1" smtClean="0"/>
              <a:t>,</a:t>
            </a:r>
            <a:r>
              <a:rPr lang="en-US" altLang="en-US" smtClean="0"/>
              <a:t> that says, [quote] “Disease often tells its secrets in a casual parenthesis.” [end quote] This means that despite the clinician’s attempt to elicit useful information about the patient’s problem by asking pointed and directed questions, critical clues may emerge only when the patient is simply allowed to tell his or her story. In fact, the clinical process almost always begins and very often ends with a narrative.</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59666" indent="-292179">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68718"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36205"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103692" indent="-233744">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71179"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3038666"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506153"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973640" indent="-233744"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C134DA7A-0780-49A6-A6EB-BEEDD14A3B3A}" type="slidenum">
              <a:rPr lang="en-US" altLang="en-US"/>
              <a:pPr>
                <a:spcBef>
                  <a:spcPct val="0"/>
                </a:spcBef>
              </a:pPr>
              <a:t>9</a:t>
            </a:fld>
            <a:endParaRPr lang="en-US" altLang="en-US"/>
          </a:p>
        </p:txBody>
      </p:sp>
    </p:spTree>
    <p:extLst>
      <p:ext uri="{BB962C8B-B14F-4D97-AF65-F5344CB8AC3E}">
        <p14:creationId xmlns:p14="http://schemas.microsoft.com/office/powerpoint/2010/main" val="174906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897220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135D9D92-F9B1-4843-85E2-4EB99B2F376F}"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endParaRPr lang="en-US"/>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572913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5"/>
          <p:cNvSpPr>
            <a:spLocks noGrp="1"/>
          </p:cNvSpPr>
          <p:nvPr>
            <p:ph type="sldNum" sz="quarter" idx="16"/>
          </p:nvPr>
        </p:nvSpPr>
        <p:spPr/>
        <p:txBody>
          <a:bodyPr/>
          <a:lstStyle>
            <a:lvl1pPr>
              <a:defRPr/>
            </a:lvl1pPr>
          </a:lstStyle>
          <a:p>
            <a:fld id="{7CD9B727-F5A4-4682-913B-5F888CD60633}" type="slidenum">
              <a:rPr lang="en-US" altLang="en-US"/>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721329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hart, Table, Figures  with caption placeholder">
    <p:spTree>
      <p:nvGrpSpPr>
        <p:cNvPr id="1" name=""/>
        <p:cNvGrpSpPr/>
        <p:nvPr/>
      </p:nvGrpSpPr>
      <p:grpSpPr>
        <a:xfrm>
          <a:off x="0" y="0"/>
          <a:ext cx="0" cy="0"/>
          <a:chOff x="0" y="0"/>
          <a:chExt cx="0" cy="0"/>
        </a:xfrm>
      </p:grpSpPr>
      <p:sp>
        <p:nvSpPr>
          <p:cNvPr id="5" name="Slide Number Placeholder 2"/>
          <p:cNvSpPr txBox="1">
            <a:spLocks/>
          </p:cNvSpPr>
          <p:nvPr userDrawn="1"/>
        </p:nvSpPr>
        <p:spPr>
          <a:xfrm>
            <a:off x="6705600" y="6172200"/>
            <a:ext cx="1981200" cy="549275"/>
          </a:xfrm>
          <a:prstGeom prst="rect">
            <a:avLst/>
          </a:prstGeom>
        </p:spPr>
        <p:txBody>
          <a:bodyPr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eaLnBrk="1" hangingPunct="1"/>
            <a:fld id="{75A05A9D-BCD5-4AD2-9924-B1658865A496}" type="slidenum">
              <a:rPr lang="en-US" altLang="en-US" sz="1000">
                <a:solidFill>
                  <a:srgbClr val="898989"/>
                </a:solidFill>
              </a:rPr>
              <a:pPr algn="r" eaLnBrk="1" hangingPunct="1"/>
              <a:t>‹#›</a:t>
            </a:fld>
            <a:endParaRPr lang="en-US" altLang="en-US" sz="1000">
              <a:solidFill>
                <a:srgbClr val="898989"/>
              </a:solidFill>
            </a:endParaRPr>
          </a:p>
        </p:txBody>
      </p:sp>
      <p:sp>
        <p:nvSpPr>
          <p:cNvPr id="6" name="Date Placeholder 3"/>
          <p:cNvSpPr txBox="1">
            <a:spLocks/>
          </p:cNvSpPr>
          <p:nvPr userDrawn="1"/>
        </p:nvSpPr>
        <p:spPr bwMode="auto">
          <a:xfrm>
            <a:off x="457200" y="6172200"/>
            <a:ext cx="2133600" cy="549275"/>
          </a:xfrm>
          <a:prstGeom prst="rect">
            <a:avLst/>
          </a:prstGeom>
          <a:noFill/>
          <a:ln>
            <a:noFill/>
          </a:ln>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000" dirty="0">
              <a:solidFill>
                <a:srgbClr val="A6A6A6"/>
              </a:solidFill>
              <a:cs typeface="Arial" charset="0"/>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365455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p:cNvSpPr>
            <a:spLocks noGrp="1"/>
          </p:cNvSpPr>
          <p:nvPr>
            <p:ph sz="quarter" idx="17"/>
          </p:nvPr>
        </p:nvSpPr>
        <p:spPr>
          <a:xfrm>
            <a:off x="457200" y="5715000"/>
            <a:ext cx="8229600" cy="381000"/>
          </a:xfrm>
          <a:prstGeom prst="rect">
            <a:avLst/>
          </a:prstGeom>
        </p:spPr>
        <p:txBody>
          <a:bodyPr/>
          <a:lstStyle>
            <a:lvl1pPr>
              <a:buFontTx/>
              <a:buNone/>
              <a:defRPr sz="1200"/>
            </a:lvl1pPr>
          </a:lstStyle>
          <a:p>
            <a:pPr lvl="0"/>
            <a:endParaRPr lang="en-US" dirty="0"/>
          </a:p>
        </p:txBody>
      </p:sp>
      <p:sp>
        <p:nvSpPr>
          <p:cNvPr id="9" name="Footer Placeholder 9"/>
          <p:cNvSpPr>
            <a:spLocks noGrp="1"/>
          </p:cNvSpPr>
          <p:nvPr>
            <p:ph type="ftr" sz="quarter" idx="18"/>
          </p:nvPr>
        </p:nvSpPr>
        <p:spPr>
          <a:xfrm>
            <a:off x="2667000" y="61420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428470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Side by Side with all options">
    <p:spTree>
      <p:nvGrpSpPr>
        <p:cNvPr id="1" name=""/>
        <p:cNvGrpSpPr/>
        <p:nvPr/>
      </p:nvGrpSpPr>
      <p:grpSpPr>
        <a:xfrm>
          <a:off x="0" y="0"/>
          <a:ext cx="0" cy="0"/>
          <a:chOff x="0" y="0"/>
          <a:chExt cx="0" cy="0"/>
        </a:xfrm>
      </p:grpSpPr>
      <p:sp>
        <p:nvSpPr>
          <p:cNvPr id="5" name="Slide Number Placeholder 2"/>
          <p:cNvSpPr txBox="1">
            <a:spLocks/>
          </p:cNvSpPr>
          <p:nvPr userDrawn="1"/>
        </p:nvSpPr>
        <p:spPr>
          <a:xfrm>
            <a:off x="6705600" y="6172200"/>
            <a:ext cx="1981200" cy="549275"/>
          </a:xfrm>
          <a:prstGeom prst="rect">
            <a:avLst/>
          </a:prstGeom>
        </p:spPr>
        <p:txBody>
          <a:bodyPr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eaLnBrk="1" hangingPunct="1"/>
            <a:fld id="{A9D655D6-A8E3-4C72-B336-05D457667E91}" type="slidenum">
              <a:rPr lang="en-US" altLang="en-US" sz="1000">
                <a:solidFill>
                  <a:srgbClr val="898989"/>
                </a:solidFill>
              </a:rPr>
              <a:pPr algn="r" eaLnBrk="1" hangingPunct="1"/>
              <a:t>‹#›</a:t>
            </a:fld>
            <a:endParaRPr lang="en-US" altLang="en-US" sz="1000">
              <a:solidFill>
                <a:srgbClr val="898989"/>
              </a:solidFill>
            </a:endParaRPr>
          </a:p>
        </p:txBody>
      </p:sp>
      <p:sp>
        <p:nvSpPr>
          <p:cNvPr id="6" name="Date Placeholder 3"/>
          <p:cNvSpPr txBox="1">
            <a:spLocks/>
          </p:cNvSpPr>
          <p:nvPr userDrawn="1"/>
        </p:nvSpPr>
        <p:spPr bwMode="auto">
          <a:xfrm>
            <a:off x="457200" y="6172200"/>
            <a:ext cx="2133600" cy="549275"/>
          </a:xfrm>
          <a:prstGeom prst="rect">
            <a:avLst/>
          </a:prstGeom>
          <a:noFill/>
          <a:ln>
            <a:noFill/>
          </a:ln>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000" dirty="0">
              <a:solidFill>
                <a:srgbClr val="A6A6A6"/>
              </a:solidFill>
              <a:cs typeface="Arial" charset="0"/>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403555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p:cNvSpPr>
            <a:spLocks noGrp="1"/>
          </p:cNvSpPr>
          <p:nvPr>
            <p:ph sz="quarter" idx="18"/>
          </p:nvPr>
        </p:nvSpPr>
        <p:spPr>
          <a:xfrm>
            <a:off x="4572000" y="1981200"/>
            <a:ext cx="4114800" cy="403860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9"/>
          <p:cNvSpPr>
            <a:spLocks noGrp="1"/>
          </p:cNvSpPr>
          <p:nvPr>
            <p:ph type="ftr" sz="quarter" idx="19"/>
          </p:nvPr>
        </p:nvSpPr>
        <p:spPr>
          <a:xfrm>
            <a:off x="2667000" y="61420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014142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24E15C57-DE23-4F6C-BE94-18CD54E7096F}"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endParaRPr lang="en-US"/>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184725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5"/>
          <p:cNvSpPr>
            <a:spLocks noGrp="1"/>
          </p:cNvSpPr>
          <p:nvPr>
            <p:ph type="sldNum" sz="quarter" idx="12"/>
          </p:nvPr>
        </p:nvSpPr>
        <p:spPr/>
        <p:txBody>
          <a:bodyPr/>
          <a:lstStyle>
            <a:lvl1pPr>
              <a:defRPr/>
            </a:lvl1pPr>
          </a:lstStyle>
          <a:p>
            <a:fld id="{530B9D77-4D55-4AC7-9E35-B4874EF0AFE4}" type="slidenum">
              <a:rPr lang="en-US" altLang="en-US"/>
              <a:pPr/>
              <a:t>‹#›</a:t>
            </a:fld>
            <a:endParaRPr lang="en-US" altLang="en-US"/>
          </a:p>
        </p:txBody>
      </p:sp>
      <p:sp>
        <p:nvSpPr>
          <p:cNvPr id="6" name="Date Placeholder 4"/>
          <p:cNvSpPr>
            <a:spLocks noGrp="1"/>
          </p:cNvSpPr>
          <p:nvPr>
            <p:ph type="dt" sz="half" idx="13"/>
          </p:nvPr>
        </p:nvSpPr>
        <p:spPr>
          <a:xfrm>
            <a:off x="457200" y="6248400"/>
            <a:ext cx="2133600" cy="54927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4"/>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286194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 id="2147484278" r:id="rId17"/>
    <p:sldLayoutId id="2147484279" r:id="rId18"/>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http://www.ncbi.nlm.nih.gov/pmc/articles/PMC2649317/" TargetMode="External"/><Relationship Id="rId2" Type="http://schemas.openxmlformats.org/officeDocument/2006/relationships/notesSlide" Target="../notesSlides/notesSlide18.xml"/><Relationship Id="rId1" Type="http://schemas.openxmlformats.org/officeDocument/2006/relationships/slideLayout" Target="../slideLayouts/slideLayout9.xml"/><Relationship Id="rId4" Type="http://schemas.openxmlformats.org/officeDocument/2006/relationships/hyperlink" Target="http://www.ncbi.nlm.nih.gov/pmc/articles/PMC3662575/"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5983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GB" altLang="en-US" smtClean="0">
                <a:ea typeface="MS PGothic" panose="020B0600070205080204" pitchFamily="34" charset="-128"/>
              </a:rPr>
              <a:t>How Stories Fit into Health System</a:t>
            </a:r>
            <a:br>
              <a:rPr lang="en-GB" altLang="en-US" smtClean="0">
                <a:ea typeface="MS PGothic" panose="020B0600070205080204" pitchFamily="34" charset="-128"/>
              </a:rPr>
            </a:br>
            <a:r>
              <a:rPr lang="en-GB" altLang="en-US" smtClean="0">
                <a:ea typeface="MS PGothic" panose="020B0600070205080204" pitchFamily="34" charset="-128"/>
              </a:rPr>
              <a:t>Part 1</a:t>
            </a:r>
            <a:endParaRPr lang="en-US" altLang="en-US" smtClean="0">
              <a:ea typeface="MS PGothic" panose="020B0600070205080204" pitchFamily="34" charset="-128"/>
            </a:endParaRPr>
          </a:p>
        </p:txBody>
      </p:sp>
      <p:sp>
        <p:nvSpPr>
          <p:cNvPr id="26627" name="Content Placeholder 5"/>
          <p:cNvSpPr>
            <a:spLocks noGrp="1"/>
          </p:cNvSpPr>
          <p:nvPr>
            <p:ph sz="quarter" idx="14"/>
          </p:nvPr>
        </p:nvSpPr>
        <p:spPr/>
        <p:txBody>
          <a:bodyPr/>
          <a:lstStyle/>
          <a:p>
            <a:pPr eaLnBrk="1" hangingPunct="1"/>
            <a:r>
              <a:rPr lang="en-GB" altLang="en-US" smtClean="0"/>
              <a:t>Communication between patient and clinician</a:t>
            </a:r>
          </a:p>
          <a:p>
            <a:pPr lvl="1" eaLnBrk="1" hangingPunct="1"/>
            <a:r>
              <a:rPr lang="en-GB" altLang="en-US" smtClean="0"/>
              <a:t>Facts embedded in story (meaning to clinician)</a:t>
            </a:r>
          </a:p>
          <a:p>
            <a:pPr lvl="1" eaLnBrk="1" hangingPunct="1"/>
            <a:r>
              <a:rPr lang="en-GB" altLang="en-US" smtClean="0"/>
              <a:t>Meaning of the illness to the patient</a:t>
            </a:r>
          </a:p>
          <a:p>
            <a:pPr lvl="1" eaLnBrk="1" hangingPunct="1"/>
            <a:r>
              <a:rPr lang="en-GB" altLang="en-US" smtClean="0"/>
              <a:t>Communication and relationship building</a:t>
            </a:r>
          </a:p>
          <a:p>
            <a:pPr lvl="1" eaLnBrk="1" hangingPunct="1"/>
            <a:r>
              <a:rPr lang="en-GB" altLang="en-US" smtClean="0"/>
              <a:t>Therapeutic value</a:t>
            </a:r>
          </a:p>
          <a:p>
            <a:pPr lvl="1" eaLnBrk="1" hangingPunct="1"/>
            <a:r>
              <a:rPr lang="en-GB" altLang="en-US" smtClean="0"/>
              <a:t>Important aspect of quality of care</a:t>
            </a:r>
          </a:p>
          <a:p>
            <a:pPr eaLnBrk="1" hangingPunct="1"/>
            <a:endParaRPr lang="en-US" altLang="en-US" smtClean="0"/>
          </a:p>
        </p:txBody>
      </p:sp>
      <p:sp>
        <p:nvSpPr>
          <p:cNvPr id="2662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56428D35-17B5-4317-9812-42DCE339E957}" type="slidenum">
              <a:rPr lang="en-US" altLang="en-US" sz="1000">
                <a:solidFill>
                  <a:srgbClr val="898989"/>
                </a:solidFill>
              </a:rPr>
              <a:pPr>
                <a:spcBef>
                  <a:spcPct val="0"/>
                </a:spcBef>
                <a:buFontTx/>
                <a:buNone/>
              </a:pPr>
              <a:t>10</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GB" altLang="en-US" smtClean="0">
                <a:ea typeface="MS PGothic" panose="020B0600070205080204" pitchFamily="34" charset="-128"/>
              </a:rPr>
              <a:t>How Stories Fit into Health System Part 2</a:t>
            </a:r>
            <a:endParaRPr lang="en-US" altLang="en-US" smtClean="0">
              <a:ea typeface="MS PGothic" panose="020B0600070205080204" pitchFamily="34" charset="-128"/>
            </a:endParaRPr>
          </a:p>
        </p:txBody>
      </p:sp>
      <p:sp>
        <p:nvSpPr>
          <p:cNvPr id="27651" name="Content Placeholder 5"/>
          <p:cNvSpPr>
            <a:spLocks noGrp="1"/>
          </p:cNvSpPr>
          <p:nvPr>
            <p:ph sz="quarter" idx="14"/>
          </p:nvPr>
        </p:nvSpPr>
        <p:spPr/>
        <p:txBody>
          <a:bodyPr/>
          <a:lstStyle/>
          <a:p>
            <a:pPr eaLnBrk="1" hangingPunct="1"/>
            <a:r>
              <a:rPr lang="en-GB" altLang="en-US" smtClean="0"/>
              <a:t>Among clinicians</a:t>
            </a:r>
          </a:p>
          <a:p>
            <a:pPr lvl="1" eaLnBrk="1" hangingPunct="1"/>
            <a:r>
              <a:rPr lang="en-GB" altLang="en-US" smtClean="0"/>
              <a:t>Efficient communication among experts</a:t>
            </a:r>
          </a:p>
          <a:p>
            <a:pPr lvl="1" eaLnBrk="1" hangingPunct="1"/>
            <a:r>
              <a:rPr lang="en-GB" altLang="en-US" smtClean="0"/>
              <a:t>Values and ethics are communicated through stories</a:t>
            </a:r>
          </a:p>
          <a:p>
            <a:pPr eaLnBrk="1" hangingPunct="1"/>
            <a:r>
              <a:rPr lang="en-GB" altLang="en-US" smtClean="0"/>
              <a:t>How do modern healthcare systems (and health IT) affect stories?</a:t>
            </a:r>
          </a:p>
          <a:p>
            <a:pPr lvl="1" eaLnBrk="1" hangingPunct="1"/>
            <a:r>
              <a:rPr lang="en-GB" altLang="en-US" smtClean="0"/>
              <a:t>Eliminate or alter them</a:t>
            </a:r>
          </a:p>
          <a:p>
            <a:pPr lvl="1" eaLnBrk="1" hangingPunct="1"/>
            <a:r>
              <a:rPr lang="en-GB" altLang="en-US" smtClean="0"/>
              <a:t>Lose context</a:t>
            </a:r>
            <a:endParaRPr lang="en-US" altLang="en-US" smtClean="0"/>
          </a:p>
        </p:txBody>
      </p:sp>
      <p:sp>
        <p:nvSpPr>
          <p:cNvPr id="2765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4DBF22A7-731E-47B5-8184-16C281691026}" type="slidenum">
              <a:rPr lang="en-US" altLang="en-US" sz="1000">
                <a:solidFill>
                  <a:srgbClr val="898989"/>
                </a:solidFill>
              </a:rPr>
              <a:pPr>
                <a:spcBef>
                  <a:spcPct val="0"/>
                </a:spcBef>
                <a:buFontTx/>
                <a:buNone/>
              </a:pPr>
              <a:t>11</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65760" y="274638"/>
            <a:ext cx="8412480" cy="1143000"/>
          </a:xfrm>
        </p:spPr>
        <p:txBody>
          <a:bodyPr/>
          <a:lstStyle/>
          <a:p>
            <a:pPr eaLnBrk="1" hangingPunct="1"/>
            <a:r>
              <a:rPr lang="en-US" altLang="en-US" dirty="0" smtClean="0">
                <a:ea typeface="MS PGothic" panose="020B0600070205080204" pitchFamily="34" charset="-128"/>
              </a:rPr>
              <a:t>Interpretation:</a:t>
            </a:r>
            <a:br>
              <a:rPr lang="en-US" altLang="en-US" dirty="0" smtClean="0">
                <a:ea typeface="MS PGothic" panose="020B0600070205080204" pitchFamily="34" charset="-128"/>
              </a:rPr>
            </a:br>
            <a:r>
              <a:rPr lang="en-US" altLang="en-US" sz="3200" dirty="0" smtClean="0">
                <a:ea typeface="MS PGothic" panose="020B0600070205080204" pitchFamily="34" charset="-128"/>
              </a:rPr>
              <a:t>How Clinicians Understand Clinical Data</a:t>
            </a:r>
            <a:endParaRPr lang="en-US" altLang="en-US" dirty="0" smtClean="0">
              <a:ea typeface="MS PGothic" panose="020B0600070205080204" pitchFamily="34" charset="-128"/>
            </a:endParaRPr>
          </a:p>
        </p:txBody>
      </p:sp>
      <p:sp>
        <p:nvSpPr>
          <p:cNvPr id="28675" name="Content Placeholder 5"/>
          <p:cNvSpPr>
            <a:spLocks noGrp="1"/>
          </p:cNvSpPr>
          <p:nvPr>
            <p:ph sz="quarter" idx="14"/>
          </p:nvPr>
        </p:nvSpPr>
        <p:spPr/>
        <p:txBody>
          <a:bodyPr/>
          <a:lstStyle/>
          <a:p>
            <a:pPr eaLnBrk="1" hangingPunct="1">
              <a:spcBef>
                <a:spcPct val="0"/>
              </a:spcBef>
            </a:pPr>
            <a:r>
              <a:rPr lang="en-US" altLang="en-US" smtClean="0"/>
              <a:t>Disciplinary differences</a:t>
            </a:r>
          </a:p>
          <a:p>
            <a:pPr eaLnBrk="1" hangingPunct="1">
              <a:spcBef>
                <a:spcPct val="0"/>
              </a:spcBef>
            </a:pPr>
            <a:r>
              <a:rPr lang="en-US" altLang="en-US" smtClean="0"/>
              <a:t>Different approaches to clinical data interpretation</a:t>
            </a:r>
          </a:p>
          <a:p>
            <a:pPr eaLnBrk="1" hangingPunct="1">
              <a:spcBef>
                <a:spcPct val="0"/>
              </a:spcBef>
            </a:pPr>
            <a:r>
              <a:rPr lang="en-US" altLang="en-US" smtClean="0"/>
              <a:t>Development of social construction</a:t>
            </a:r>
          </a:p>
          <a:p>
            <a:pPr eaLnBrk="1" hangingPunct="1">
              <a:spcBef>
                <a:spcPct val="0"/>
              </a:spcBef>
            </a:pPr>
            <a:r>
              <a:rPr lang="en-US" altLang="en-US" smtClean="0"/>
              <a:t>Contextual interpretation of data</a:t>
            </a:r>
          </a:p>
          <a:p>
            <a:pPr eaLnBrk="1" hangingPunct="1"/>
            <a:endParaRPr lang="en-US" altLang="en-US" smtClean="0"/>
          </a:p>
        </p:txBody>
      </p:sp>
      <p:sp>
        <p:nvSpPr>
          <p:cNvPr id="2867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3B81A2A7-18AE-4AEB-A97C-B1ACA9E61832}" type="slidenum">
              <a:rPr lang="en-US" altLang="en-US" sz="1000">
                <a:solidFill>
                  <a:srgbClr val="898989"/>
                </a:solidFill>
              </a:rPr>
              <a:pPr>
                <a:spcBef>
                  <a:spcPct val="0"/>
                </a:spcBef>
                <a:buFontTx/>
                <a:buNone/>
              </a:pPr>
              <a:t>12</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dirty="0" smtClean="0">
                <a:ea typeface="MS PGothic" panose="020B0600070205080204" pitchFamily="34" charset="-128"/>
              </a:rPr>
              <a:t>Beyond the Classic Paradigm:</a:t>
            </a:r>
            <a:br>
              <a:rPr lang="en-US" altLang="en-US" dirty="0" smtClean="0">
                <a:ea typeface="MS PGothic" panose="020B0600070205080204" pitchFamily="34" charset="-128"/>
              </a:rPr>
            </a:br>
            <a:r>
              <a:rPr lang="en-US" altLang="en-US" sz="2800" dirty="0" smtClean="0">
                <a:ea typeface="MS PGothic" panose="020B0600070205080204" pitchFamily="34" charset="-128"/>
              </a:rPr>
              <a:t>Collaboration in Surgery</a:t>
            </a:r>
          </a:p>
        </p:txBody>
      </p:sp>
      <p:graphicFrame>
        <p:nvGraphicFramePr>
          <p:cNvPr id="8" name="Content Placeholder 7" descr="Comparison of classic paradigm with operating room" title="4.2 Table"/>
          <p:cNvGraphicFramePr>
            <a:graphicFrameLocks noGrp="1"/>
          </p:cNvGraphicFramePr>
          <p:nvPr>
            <p:ph sz="quarter" idx="14"/>
            <p:extLst>
              <p:ext uri="{D42A27DB-BD31-4B8C-83A1-F6EECF244321}">
                <p14:modId xmlns:p14="http://schemas.microsoft.com/office/powerpoint/2010/main" val="3290175904"/>
              </p:ext>
            </p:extLst>
          </p:nvPr>
        </p:nvGraphicFramePr>
        <p:xfrm>
          <a:off x="457199" y="1565965"/>
          <a:ext cx="8229600" cy="1651000"/>
        </p:xfrm>
        <a:graphic>
          <a:graphicData uri="http://schemas.openxmlformats.org/drawingml/2006/table">
            <a:tbl>
              <a:tblPr firstRow="1" bandRow="1">
                <a:tableStyleId>{7DF18680-E054-41AD-8BC1-D1AEF772440D}</a:tableStyleId>
              </a:tblPr>
              <a:tblGrid>
                <a:gridCol w="1867990"/>
                <a:gridCol w="1423850"/>
                <a:gridCol w="1645920"/>
                <a:gridCol w="1645920"/>
                <a:gridCol w="1645920"/>
              </a:tblGrid>
              <a:tr h="370840">
                <a:tc>
                  <a:txBody>
                    <a:bodyPr/>
                    <a:lstStyle/>
                    <a:p>
                      <a:pPr algn="l"/>
                      <a:r>
                        <a:rPr lang="en-US" dirty="0" smtClean="0"/>
                        <a:t>Medical Situations</a:t>
                      </a:r>
                      <a:endParaRPr lang="en-US" dirty="0">
                        <a:solidFill>
                          <a:schemeClr val="tx1"/>
                        </a:solidFill>
                      </a:endParaRPr>
                    </a:p>
                  </a:txBody>
                  <a:tcPr anchor="ctr"/>
                </a:tc>
                <a:tc>
                  <a:txBody>
                    <a:bodyPr/>
                    <a:lstStyle/>
                    <a:p>
                      <a:pPr algn="ctr"/>
                      <a:r>
                        <a:rPr lang="en-US" dirty="0" smtClean="0"/>
                        <a:t>Patients</a:t>
                      </a:r>
                      <a:endParaRPr lang="en-US" dirty="0">
                        <a:solidFill>
                          <a:schemeClr val="tx1"/>
                        </a:solidFill>
                      </a:endParaRPr>
                    </a:p>
                  </a:txBody>
                  <a:tcPr anchor="ctr"/>
                </a:tc>
                <a:tc>
                  <a:txBody>
                    <a:bodyPr/>
                    <a:lstStyle/>
                    <a:p>
                      <a:pPr algn="ctr"/>
                      <a:r>
                        <a:rPr lang="en-US" dirty="0" smtClean="0"/>
                        <a:t>Problems</a:t>
                      </a:r>
                      <a:endParaRPr lang="en-US" dirty="0">
                        <a:solidFill>
                          <a:schemeClr val="tx1"/>
                        </a:solidFill>
                      </a:endParaRPr>
                    </a:p>
                  </a:txBody>
                  <a:tcPr anchor="ctr"/>
                </a:tc>
                <a:tc>
                  <a:txBody>
                    <a:bodyPr/>
                    <a:lstStyle/>
                    <a:p>
                      <a:pPr algn="ctr"/>
                      <a:r>
                        <a:rPr lang="en-US" dirty="0" smtClean="0"/>
                        <a:t>Clinicians</a:t>
                      </a:r>
                      <a:endParaRPr lang="en-US" dirty="0">
                        <a:solidFill>
                          <a:schemeClr val="tx1"/>
                        </a:solidFill>
                      </a:endParaRPr>
                    </a:p>
                  </a:txBody>
                  <a:tcPr anchor="ctr"/>
                </a:tc>
                <a:tc>
                  <a:txBody>
                    <a:bodyPr/>
                    <a:lstStyle/>
                    <a:p>
                      <a:pPr algn="ctr"/>
                      <a:r>
                        <a:rPr lang="en-US" dirty="0" smtClean="0"/>
                        <a:t>Visits</a:t>
                      </a:r>
                      <a:endParaRPr lang="en-US" dirty="0">
                        <a:solidFill>
                          <a:schemeClr val="tx1"/>
                        </a:solidFill>
                      </a:endParaRPr>
                    </a:p>
                  </a:txBody>
                  <a:tcPr anchor="ctr"/>
                </a:tc>
              </a:tr>
              <a:tr h="370840">
                <a:tc>
                  <a:txBody>
                    <a:bodyPr/>
                    <a:lstStyle/>
                    <a:p>
                      <a:r>
                        <a:rPr lang="en-US" dirty="0" smtClean="0"/>
                        <a:t>Classic paradigm</a:t>
                      </a:r>
                      <a:endParaRPr lang="en-US" dirty="0"/>
                    </a:p>
                  </a:txBody>
                  <a:tcP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1</a:t>
                      </a:r>
                    </a:p>
                  </a:txBody>
                  <a:tcPr anchor="ctr"/>
                </a:tc>
                <a:tc>
                  <a:txBody>
                    <a:bodyPr/>
                    <a:lstStyle/>
                    <a:p>
                      <a:pPr algn="ctr"/>
                      <a:r>
                        <a:rPr lang="en-US" dirty="0" smtClean="0"/>
                        <a:t>1</a:t>
                      </a:r>
                      <a:endParaRPr lang="en-US" dirty="0"/>
                    </a:p>
                  </a:txBody>
                  <a:tcPr anchor="ctr"/>
                </a:tc>
              </a:tr>
              <a:tr h="370840">
                <a:tc>
                  <a:txBody>
                    <a:bodyPr/>
                    <a:lstStyle/>
                    <a:p>
                      <a:r>
                        <a:rPr lang="en-US" dirty="0" smtClean="0"/>
                        <a:t>Operating</a:t>
                      </a:r>
                      <a:r>
                        <a:rPr lang="en-US" baseline="0" dirty="0" smtClean="0"/>
                        <a:t> room</a:t>
                      </a:r>
                      <a:endParaRPr lang="en-US" dirty="0"/>
                    </a:p>
                  </a:txBody>
                  <a:tcP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Many</a:t>
                      </a:r>
                      <a:endParaRPr lang="en-US" dirty="0"/>
                    </a:p>
                  </a:txBody>
                  <a:tcPr anchor="ctr"/>
                </a:tc>
                <a:tc>
                  <a:txBody>
                    <a:bodyPr/>
                    <a:lstStyle/>
                    <a:p>
                      <a:pPr algn="ctr"/>
                      <a:r>
                        <a:rPr lang="en-US" dirty="0" smtClean="0"/>
                        <a:t>1</a:t>
                      </a:r>
                      <a:endParaRPr lang="en-US" dirty="0"/>
                    </a:p>
                  </a:txBody>
                  <a:tcPr anchor="ctr"/>
                </a:tc>
              </a:tr>
            </a:tbl>
          </a:graphicData>
        </a:graphic>
      </p:graphicFrame>
      <p:sp>
        <p:nvSpPr>
          <p:cNvPr id="5" name="Text Placeholder 4"/>
          <p:cNvSpPr>
            <a:spLocks noGrp="1"/>
          </p:cNvSpPr>
          <p:nvPr>
            <p:ph type="body" sz="quarter" idx="32"/>
          </p:nvPr>
        </p:nvSpPr>
        <p:spPr>
          <a:xfrm>
            <a:off x="457198" y="3296153"/>
            <a:ext cx="8229602" cy="533400"/>
          </a:xfrm>
        </p:spPr>
        <p:txBody>
          <a:bodyPr/>
          <a:lstStyle/>
          <a:p>
            <a:r>
              <a:rPr lang="en-US" dirty="0" smtClean="0"/>
              <a:t>4.2 Table: Comparison of classic paradigm with operating room</a:t>
            </a:r>
            <a:endParaRPr lang="en-US" dirty="0"/>
          </a:p>
        </p:txBody>
      </p:sp>
      <p:sp>
        <p:nvSpPr>
          <p:cNvPr id="4" name="Content Placeholder 3"/>
          <p:cNvSpPr>
            <a:spLocks noGrp="1"/>
          </p:cNvSpPr>
          <p:nvPr>
            <p:ph sz="quarter" idx="18"/>
          </p:nvPr>
        </p:nvSpPr>
        <p:spPr>
          <a:xfrm>
            <a:off x="457198" y="3908741"/>
            <a:ext cx="8232650" cy="2476089"/>
          </a:xfrm>
        </p:spPr>
        <p:txBody>
          <a:bodyPr/>
          <a:lstStyle/>
          <a:p>
            <a:r>
              <a:rPr lang="en-US" altLang="en-US" sz="3000" dirty="0" smtClean="0"/>
              <a:t>Multiple disciplines with different roles and tasks</a:t>
            </a:r>
          </a:p>
          <a:p>
            <a:r>
              <a:rPr lang="en-US" altLang="en-US" sz="3000" dirty="0" smtClean="0"/>
              <a:t>Short time horizon</a:t>
            </a:r>
          </a:p>
          <a:p>
            <a:r>
              <a:rPr lang="en-US" altLang="en-US" sz="3000" dirty="0" smtClean="0"/>
              <a:t>Requires advance planning, resource rich</a:t>
            </a:r>
            <a:endParaRPr lang="en-US" altLang="en-US" sz="3000" dirty="0"/>
          </a:p>
        </p:txBody>
      </p:sp>
      <p:sp>
        <p:nvSpPr>
          <p:cNvPr id="14" name="Slide Number Placeholder 13"/>
          <p:cNvSpPr>
            <a:spLocks noGrp="1"/>
          </p:cNvSpPr>
          <p:nvPr>
            <p:ph type="sldNum" sz="quarter" idx="4"/>
          </p:nvPr>
        </p:nvSpPr>
        <p:spPr/>
        <p:txBody>
          <a:bodyPr/>
          <a:lstStyle/>
          <a:p>
            <a:fld id="{F3BF8891-5E06-46C2-89A4-6DB85D39BA35}"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dirty="0" smtClean="0">
                <a:ea typeface="MS PGothic" panose="020B0600070205080204" pitchFamily="34" charset="-128"/>
              </a:rPr>
              <a:t>Beyond the Classic Paradigm:</a:t>
            </a:r>
            <a:br>
              <a:rPr lang="en-US" altLang="en-US" dirty="0" smtClean="0">
                <a:ea typeface="MS PGothic" panose="020B0600070205080204" pitchFamily="34" charset="-128"/>
              </a:rPr>
            </a:br>
            <a:r>
              <a:rPr lang="en-US" altLang="en-US" sz="2800" dirty="0" smtClean="0">
                <a:ea typeface="MS PGothic" panose="020B0600070205080204" pitchFamily="34" charset="-128"/>
              </a:rPr>
              <a:t>Uncertain, Complex, High Stakes</a:t>
            </a:r>
          </a:p>
        </p:txBody>
      </p:sp>
      <p:graphicFrame>
        <p:nvGraphicFramePr>
          <p:cNvPr id="8" name="Content Placeholder 7" descr="Comparison of classic paradigm with operating room and acute complex illness" title="4.3 Table"/>
          <p:cNvGraphicFramePr>
            <a:graphicFrameLocks noGrp="1"/>
          </p:cNvGraphicFramePr>
          <p:nvPr>
            <p:ph sz="quarter" idx="14"/>
            <p:extLst>
              <p:ext uri="{D42A27DB-BD31-4B8C-83A1-F6EECF244321}">
                <p14:modId xmlns:p14="http://schemas.microsoft.com/office/powerpoint/2010/main" val="3196525465"/>
              </p:ext>
            </p:extLst>
          </p:nvPr>
        </p:nvGraphicFramePr>
        <p:xfrm>
          <a:off x="457200" y="1563624"/>
          <a:ext cx="8229600" cy="2291080"/>
        </p:xfrm>
        <a:graphic>
          <a:graphicData uri="http://schemas.openxmlformats.org/drawingml/2006/table">
            <a:tbl>
              <a:tblPr firstRow="1" bandRow="1">
                <a:tableStyleId>{7DF18680-E054-41AD-8BC1-D1AEF772440D}</a:tableStyleId>
              </a:tblPr>
              <a:tblGrid>
                <a:gridCol w="1867989"/>
                <a:gridCol w="1423851"/>
                <a:gridCol w="1645920"/>
                <a:gridCol w="1645920"/>
                <a:gridCol w="1645920"/>
              </a:tblGrid>
              <a:tr h="370840">
                <a:tc>
                  <a:txBody>
                    <a:bodyPr/>
                    <a:lstStyle/>
                    <a:p>
                      <a:r>
                        <a:rPr lang="en-US" dirty="0" smtClean="0"/>
                        <a:t>Medical Situations</a:t>
                      </a:r>
                      <a:endParaRPr lang="en-US" dirty="0">
                        <a:solidFill>
                          <a:schemeClr val="tx1"/>
                        </a:solidFill>
                      </a:endParaRPr>
                    </a:p>
                  </a:txBody>
                  <a:tcPr/>
                </a:tc>
                <a:tc>
                  <a:txBody>
                    <a:bodyPr/>
                    <a:lstStyle/>
                    <a:p>
                      <a:pPr algn="ctr"/>
                      <a:r>
                        <a:rPr lang="en-US" dirty="0" smtClean="0"/>
                        <a:t>Patients</a:t>
                      </a:r>
                      <a:endParaRPr lang="en-US" dirty="0">
                        <a:solidFill>
                          <a:schemeClr val="tx1"/>
                        </a:solidFill>
                      </a:endParaRPr>
                    </a:p>
                  </a:txBody>
                  <a:tcPr anchor="ctr"/>
                </a:tc>
                <a:tc>
                  <a:txBody>
                    <a:bodyPr/>
                    <a:lstStyle/>
                    <a:p>
                      <a:pPr algn="ctr"/>
                      <a:r>
                        <a:rPr lang="en-US" dirty="0" smtClean="0"/>
                        <a:t>Problems</a:t>
                      </a:r>
                      <a:endParaRPr lang="en-US" dirty="0">
                        <a:solidFill>
                          <a:schemeClr val="tx1"/>
                        </a:solidFill>
                      </a:endParaRPr>
                    </a:p>
                  </a:txBody>
                  <a:tcPr anchor="ctr"/>
                </a:tc>
                <a:tc>
                  <a:txBody>
                    <a:bodyPr/>
                    <a:lstStyle/>
                    <a:p>
                      <a:pPr algn="ctr"/>
                      <a:r>
                        <a:rPr lang="en-US" dirty="0" smtClean="0"/>
                        <a:t>Clinicians</a:t>
                      </a:r>
                      <a:endParaRPr lang="en-US" dirty="0">
                        <a:solidFill>
                          <a:schemeClr val="tx1"/>
                        </a:solidFill>
                      </a:endParaRPr>
                    </a:p>
                  </a:txBody>
                  <a:tcPr anchor="ctr"/>
                </a:tc>
                <a:tc>
                  <a:txBody>
                    <a:bodyPr/>
                    <a:lstStyle/>
                    <a:p>
                      <a:pPr algn="ctr"/>
                      <a:r>
                        <a:rPr lang="en-US" dirty="0" smtClean="0"/>
                        <a:t>Visits</a:t>
                      </a:r>
                      <a:endParaRPr lang="en-US" dirty="0">
                        <a:solidFill>
                          <a:schemeClr val="tx1"/>
                        </a:solidFill>
                      </a:endParaRPr>
                    </a:p>
                  </a:txBody>
                  <a:tcPr anchor="ctr"/>
                </a:tc>
              </a:tr>
              <a:tr h="370840">
                <a:tc>
                  <a:txBody>
                    <a:bodyPr/>
                    <a:lstStyle/>
                    <a:p>
                      <a:r>
                        <a:rPr lang="en-US" dirty="0" smtClean="0"/>
                        <a:t>Classic paradigm</a:t>
                      </a:r>
                      <a:endParaRPr lang="en-US" dirty="0"/>
                    </a:p>
                  </a:txBody>
                  <a:tcP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r>
              <a:tr h="370840">
                <a:tc>
                  <a:txBody>
                    <a:bodyPr/>
                    <a:lstStyle/>
                    <a:p>
                      <a:r>
                        <a:rPr lang="en-US" dirty="0" smtClean="0"/>
                        <a:t>Operating room</a:t>
                      </a:r>
                      <a:endParaRPr lang="en-US" dirty="0"/>
                    </a:p>
                  </a:txBody>
                  <a:tcP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Many</a:t>
                      </a:r>
                      <a:endParaRPr lang="en-US" dirty="0"/>
                    </a:p>
                  </a:txBody>
                  <a:tcPr anchor="ctr"/>
                </a:tc>
                <a:tc>
                  <a:txBody>
                    <a:bodyPr/>
                    <a:lstStyle/>
                    <a:p>
                      <a:pPr algn="ctr"/>
                      <a:r>
                        <a:rPr lang="en-US" dirty="0" smtClean="0"/>
                        <a:t>1</a:t>
                      </a:r>
                      <a:endParaRPr lang="en-US" dirty="0"/>
                    </a:p>
                  </a:txBody>
                  <a:tcPr anchor="ctr"/>
                </a:tc>
              </a:tr>
              <a:tr h="370840">
                <a:tc>
                  <a:txBody>
                    <a:bodyPr/>
                    <a:lstStyle/>
                    <a:p>
                      <a:r>
                        <a:rPr lang="en-US" dirty="0" smtClean="0"/>
                        <a:t>Acute complex illness</a:t>
                      </a:r>
                      <a:endParaRPr lang="en-US" dirty="0"/>
                    </a:p>
                  </a:txBody>
                  <a:tcPr/>
                </a:tc>
                <a:tc>
                  <a:txBody>
                    <a:bodyPr/>
                    <a:lstStyle/>
                    <a:p>
                      <a:pPr algn="ctr"/>
                      <a:r>
                        <a:rPr lang="en-US" dirty="0" smtClean="0"/>
                        <a:t>1</a:t>
                      </a:r>
                      <a:endParaRPr lang="en-US" dirty="0"/>
                    </a:p>
                  </a:txBody>
                  <a:tcPr anchor="ctr"/>
                </a:tc>
                <a:tc>
                  <a:txBody>
                    <a:bodyPr/>
                    <a:lstStyle/>
                    <a:p>
                      <a:pPr algn="ctr"/>
                      <a:r>
                        <a:rPr lang="en-US" dirty="0" smtClean="0"/>
                        <a:t>Many</a:t>
                      </a:r>
                      <a:endParaRPr lang="en-US" dirty="0"/>
                    </a:p>
                  </a:txBody>
                  <a:tcPr anchor="ctr"/>
                </a:tc>
                <a:tc>
                  <a:txBody>
                    <a:bodyPr/>
                    <a:lstStyle/>
                    <a:p>
                      <a:pPr algn="ctr"/>
                      <a:r>
                        <a:rPr lang="en-US" dirty="0" smtClean="0"/>
                        <a:t>Many</a:t>
                      </a:r>
                      <a:endParaRPr lang="en-US" dirty="0"/>
                    </a:p>
                  </a:txBody>
                  <a:tcPr anchor="ctr"/>
                </a:tc>
                <a:tc>
                  <a:txBody>
                    <a:bodyPr/>
                    <a:lstStyle/>
                    <a:p>
                      <a:pPr algn="ctr"/>
                      <a:r>
                        <a:rPr lang="en-US" dirty="0" smtClean="0"/>
                        <a:t>1 or more</a:t>
                      </a:r>
                      <a:endParaRPr lang="en-US" dirty="0"/>
                    </a:p>
                  </a:txBody>
                  <a:tcPr anchor="ctr"/>
                </a:tc>
              </a:tr>
            </a:tbl>
          </a:graphicData>
        </a:graphic>
      </p:graphicFrame>
      <p:sp>
        <p:nvSpPr>
          <p:cNvPr id="5" name="Text Placeholder 4"/>
          <p:cNvSpPr>
            <a:spLocks noGrp="1"/>
          </p:cNvSpPr>
          <p:nvPr>
            <p:ph type="body" sz="quarter" idx="32"/>
          </p:nvPr>
        </p:nvSpPr>
        <p:spPr>
          <a:xfrm>
            <a:off x="457200" y="3923271"/>
            <a:ext cx="7088659" cy="533400"/>
          </a:xfrm>
        </p:spPr>
        <p:txBody>
          <a:bodyPr/>
          <a:lstStyle/>
          <a:p>
            <a:r>
              <a:rPr lang="en-US" altLang="en-US" dirty="0"/>
              <a:t>4.3 Table: Comparison of classic paradigm with </a:t>
            </a:r>
            <a:r>
              <a:rPr lang="en-US" altLang="en-US" dirty="0" smtClean="0"/>
              <a:t>operating </a:t>
            </a:r>
            <a:r>
              <a:rPr lang="en-US" altLang="en-US" dirty="0"/>
              <a:t>room and acute complex </a:t>
            </a:r>
            <a:r>
              <a:rPr lang="en-US" altLang="en-US" dirty="0" smtClean="0"/>
              <a:t>illness</a:t>
            </a:r>
            <a:endParaRPr lang="en-US" altLang="en-US" dirty="0"/>
          </a:p>
        </p:txBody>
      </p:sp>
      <p:sp>
        <p:nvSpPr>
          <p:cNvPr id="4" name="Content Placeholder 3"/>
          <p:cNvSpPr>
            <a:spLocks noGrp="1"/>
          </p:cNvSpPr>
          <p:nvPr>
            <p:ph sz="quarter" idx="18"/>
          </p:nvPr>
        </p:nvSpPr>
        <p:spPr>
          <a:xfrm>
            <a:off x="493776" y="4456671"/>
            <a:ext cx="8156448" cy="2252430"/>
          </a:xfrm>
        </p:spPr>
        <p:txBody>
          <a:bodyPr/>
          <a:lstStyle/>
          <a:p>
            <a:r>
              <a:rPr lang="en-US" altLang="en-US" sz="3000" dirty="0"/>
              <a:t>Complex acute illness—multiple disciplines, roles, tasks</a:t>
            </a:r>
          </a:p>
          <a:p>
            <a:r>
              <a:rPr lang="en-US" altLang="en-US" sz="3000" dirty="0"/>
              <a:t>Short time horizon, unplanned events, uncertain </a:t>
            </a:r>
            <a:r>
              <a:rPr lang="en-US" altLang="en-US" sz="3000" dirty="0" smtClean="0"/>
              <a:t>data</a:t>
            </a:r>
            <a:endParaRPr lang="en-US" altLang="en-US" sz="300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dirty="0" smtClean="0">
                <a:ea typeface="MS PGothic" panose="020B0600070205080204" pitchFamily="34" charset="-128"/>
              </a:rPr>
              <a:t>Beyond the Classic Paradigm:</a:t>
            </a:r>
            <a:br>
              <a:rPr lang="en-US" altLang="en-US" dirty="0" smtClean="0">
                <a:ea typeface="MS PGothic" panose="020B0600070205080204" pitchFamily="34" charset="-128"/>
              </a:rPr>
            </a:br>
            <a:r>
              <a:rPr lang="en-US" altLang="en-US" sz="2800" dirty="0" smtClean="0">
                <a:ea typeface="MS PGothic" panose="020B0600070205080204" pitchFamily="34" charset="-128"/>
              </a:rPr>
              <a:t>Uncertain, Complex, High Stakes Continued</a:t>
            </a:r>
          </a:p>
        </p:txBody>
      </p:sp>
      <p:graphicFrame>
        <p:nvGraphicFramePr>
          <p:cNvPr id="5" name="Content Placeholder 4" descr="Comparison of classic paradigm with operating room, acute complex illness and emergency department." title="4.4 Table"/>
          <p:cNvGraphicFramePr>
            <a:graphicFrameLocks noGrp="1"/>
          </p:cNvGraphicFramePr>
          <p:nvPr>
            <p:ph sz="quarter" idx="14"/>
            <p:extLst>
              <p:ext uri="{D42A27DB-BD31-4B8C-83A1-F6EECF244321}">
                <p14:modId xmlns:p14="http://schemas.microsoft.com/office/powerpoint/2010/main" val="2000111565"/>
              </p:ext>
            </p:extLst>
          </p:nvPr>
        </p:nvGraphicFramePr>
        <p:xfrm>
          <a:off x="457200" y="1563624"/>
          <a:ext cx="8229600" cy="2661920"/>
        </p:xfrm>
        <a:graphic>
          <a:graphicData uri="http://schemas.openxmlformats.org/drawingml/2006/table">
            <a:tbl>
              <a:tblPr firstRow="1" bandRow="1">
                <a:tableStyleId>{7DF18680-E054-41AD-8BC1-D1AEF772440D}</a:tableStyleId>
              </a:tblPr>
              <a:tblGrid>
                <a:gridCol w="1867989"/>
                <a:gridCol w="1423851"/>
                <a:gridCol w="1645920"/>
                <a:gridCol w="1645920"/>
                <a:gridCol w="1645920"/>
              </a:tblGrid>
              <a:tr h="370840">
                <a:tc>
                  <a:txBody>
                    <a:bodyPr/>
                    <a:lstStyle/>
                    <a:p>
                      <a:r>
                        <a:rPr lang="en-US" dirty="0" smtClean="0"/>
                        <a:t>Medical Situations</a:t>
                      </a:r>
                      <a:endParaRPr lang="en-US" dirty="0">
                        <a:solidFill>
                          <a:schemeClr val="tx1"/>
                        </a:solidFill>
                      </a:endParaRPr>
                    </a:p>
                  </a:txBody>
                  <a:tcPr/>
                </a:tc>
                <a:tc>
                  <a:txBody>
                    <a:bodyPr/>
                    <a:lstStyle/>
                    <a:p>
                      <a:pPr algn="ctr"/>
                      <a:r>
                        <a:rPr lang="en-US" dirty="0" smtClean="0"/>
                        <a:t>Patients</a:t>
                      </a:r>
                      <a:endParaRPr lang="en-US" dirty="0">
                        <a:solidFill>
                          <a:schemeClr val="tx1"/>
                        </a:solidFill>
                      </a:endParaRPr>
                    </a:p>
                  </a:txBody>
                  <a:tcPr anchor="ctr"/>
                </a:tc>
                <a:tc>
                  <a:txBody>
                    <a:bodyPr/>
                    <a:lstStyle/>
                    <a:p>
                      <a:pPr algn="ctr"/>
                      <a:r>
                        <a:rPr lang="en-US" dirty="0" smtClean="0"/>
                        <a:t>Problems</a:t>
                      </a:r>
                      <a:endParaRPr lang="en-US" dirty="0">
                        <a:solidFill>
                          <a:schemeClr val="tx1"/>
                        </a:solidFill>
                      </a:endParaRPr>
                    </a:p>
                  </a:txBody>
                  <a:tcPr anchor="ctr"/>
                </a:tc>
                <a:tc>
                  <a:txBody>
                    <a:bodyPr/>
                    <a:lstStyle/>
                    <a:p>
                      <a:pPr algn="ctr"/>
                      <a:r>
                        <a:rPr lang="en-US" dirty="0" smtClean="0"/>
                        <a:t>Clinicians</a:t>
                      </a:r>
                      <a:endParaRPr lang="en-US" dirty="0">
                        <a:solidFill>
                          <a:schemeClr val="tx1"/>
                        </a:solidFill>
                      </a:endParaRPr>
                    </a:p>
                  </a:txBody>
                  <a:tcPr anchor="ctr"/>
                </a:tc>
                <a:tc>
                  <a:txBody>
                    <a:bodyPr/>
                    <a:lstStyle/>
                    <a:p>
                      <a:pPr algn="ctr"/>
                      <a:r>
                        <a:rPr lang="en-US" dirty="0" smtClean="0"/>
                        <a:t>Visits</a:t>
                      </a:r>
                      <a:endParaRPr lang="en-US" dirty="0">
                        <a:solidFill>
                          <a:schemeClr val="tx1"/>
                        </a:solidFill>
                      </a:endParaRPr>
                    </a:p>
                  </a:txBody>
                  <a:tcPr anchor="ctr"/>
                </a:tc>
              </a:tr>
              <a:tr h="370840">
                <a:tc>
                  <a:txBody>
                    <a:bodyPr/>
                    <a:lstStyle/>
                    <a:p>
                      <a:r>
                        <a:rPr lang="en-US" dirty="0" smtClean="0"/>
                        <a:t>Classic paradigm</a:t>
                      </a:r>
                      <a:endParaRPr lang="en-US" dirty="0"/>
                    </a:p>
                  </a:txBody>
                  <a:tcP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r>
              <a:tr h="370840">
                <a:tc>
                  <a:txBody>
                    <a:bodyPr/>
                    <a:lstStyle/>
                    <a:p>
                      <a:r>
                        <a:rPr lang="en-US" dirty="0" smtClean="0"/>
                        <a:t>Operating</a:t>
                      </a:r>
                      <a:r>
                        <a:rPr lang="en-US" baseline="0" dirty="0" smtClean="0"/>
                        <a:t> room</a:t>
                      </a:r>
                      <a:endParaRPr lang="en-US" dirty="0"/>
                    </a:p>
                  </a:txBody>
                  <a:tcP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Many</a:t>
                      </a:r>
                      <a:endParaRPr lang="en-US" dirty="0"/>
                    </a:p>
                  </a:txBody>
                  <a:tcPr anchor="ctr"/>
                </a:tc>
                <a:tc>
                  <a:txBody>
                    <a:bodyPr/>
                    <a:lstStyle/>
                    <a:p>
                      <a:pPr algn="ctr"/>
                      <a:r>
                        <a:rPr lang="en-US" dirty="0" smtClean="0"/>
                        <a:t>1</a:t>
                      </a:r>
                      <a:endParaRPr lang="en-US" dirty="0"/>
                    </a:p>
                  </a:txBody>
                  <a:tcPr anchor="ctr"/>
                </a:tc>
              </a:tr>
              <a:tr h="370840">
                <a:tc>
                  <a:txBody>
                    <a:bodyPr/>
                    <a:lstStyle/>
                    <a:p>
                      <a:r>
                        <a:rPr lang="en-US" dirty="0" smtClean="0"/>
                        <a:t>Acute complex illness</a:t>
                      </a:r>
                      <a:endParaRPr lang="en-US" dirty="0"/>
                    </a:p>
                  </a:txBody>
                  <a:tcPr/>
                </a:tc>
                <a:tc>
                  <a:txBody>
                    <a:bodyPr/>
                    <a:lstStyle/>
                    <a:p>
                      <a:pPr algn="ctr"/>
                      <a:r>
                        <a:rPr lang="en-US" dirty="0" smtClean="0"/>
                        <a:t>1</a:t>
                      </a:r>
                      <a:endParaRPr lang="en-US" dirty="0"/>
                    </a:p>
                  </a:txBody>
                  <a:tcPr anchor="ctr"/>
                </a:tc>
                <a:tc>
                  <a:txBody>
                    <a:bodyPr/>
                    <a:lstStyle/>
                    <a:p>
                      <a:pPr algn="ctr"/>
                      <a:r>
                        <a:rPr lang="en-US" dirty="0" smtClean="0"/>
                        <a:t>Many</a:t>
                      </a:r>
                      <a:endParaRPr lang="en-US" dirty="0"/>
                    </a:p>
                  </a:txBody>
                  <a:tcPr anchor="ctr"/>
                </a:tc>
                <a:tc>
                  <a:txBody>
                    <a:bodyPr/>
                    <a:lstStyle/>
                    <a:p>
                      <a:pPr algn="ctr"/>
                      <a:r>
                        <a:rPr lang="en-US" dirty="0" smtClean="0"/>
                        <a:t>Many</a:t>
                      </a:r>
                      <a:endParaRPr lang="en-US" dirty="0"/>
                    </a:p>
                  </a:txBody>
                  <a:tcPr anchor="ctr"/>
                </a:tc>
                <a:tc>
                  <a:txBody>
                    <a:bodyPr/>
                    <a:lstStyle/>
                    <a:p>
                      <a:pPr algn="ctr"/>
                      <a:r>
                        <a:rPr lang="en-US" dirty="0" smtClean="0"/>
                        <a:t>1 or more</a:t>
                      </a:r>
                      <a:endParaRPr lang="en-US" dirty="0"/>
                    </a:p>
                  </a:txBody>
                  <a:tcPr anchor="ctr"/>
                </a:tc>
              </a:tr>
              <a:tr h="370840">
                <a:tc>
                  <a:txBody>
                    <a:bodyPr/>
                    <a:lstStyle/>
                    <a:p>
                      <a:r>
                        <a:rPr lang="en-US" dirty="0" smtClean="0"/>
                        <a:t>Emergency </a:t>
                      </a:r>
                      <a:r>
                        <a:rPr lang="en-US" dirty="0" err="1" smtClean="0"/>
                        <a:t>dept</a:t>
                      </a:r>
                      <a:endParaRPr lang="en-US" dirty="0"/>
                    </a:p>
                  </a:txBody>
                  <a:tcPr/>
                </a:tc>
                <a:tc>
                  <a:txBody>
                    <a:bodyPr/>
                    <a:lstStyle/>
                    <a:p>
                      <a:pPr algn="ctr"/>
                      <a:r>
                        <a:rPr lang="en-US" dirty="0" smtClean="0"/>
                        <a:t>Many</a:t>
                      </a:r>
                      <a:endParaRPr lang="en-US" dirty="0"/>
                    </a:p>
                  </a:txBody>
                  <a:tcPr anchor="ctr"/>
                </a:tc>
                <a:tc>
                  <a:txBody>
                    <a:bodyPr/>
                    <a:lstStyle/>
                    <a:p>
                      <a:pPr algn="ctr"/>
                      <a:r>
                        <a:rPr lang="en-US" dirty="0" smtClean="0"/>
                        <a:t>Many</a:t>
                      </a:r>
                      <a:endParaRPr lang="en-US" dirty="0"/>
                    </a:p>
                  </a:txBody>
                  <a:tcPr anchor="ctr"/>
                </a:tc>
                <a:tc>
                  <a:txBody>
                    <a:bodyPr/>
                    <a:lstStyle/>
                    <a:p>
                      <a:pPr algn="ctr"/>
                      <a:r>
                        <a:rPr lang="en-US" dirty="0" smtClean="0"/>
                        <a:t>Many</a:t>
                      </a:r>
                      <a:endParaRPr lang="en-US" dirty="0"/>
                    </a:p>
                  </a:txBody>
                  <a:tcPr anchor="ctr"/>
                </a:tc>
                <a:tc>
                  <a:txBody>
                    <a:bodyPr/>
                    <a:lstStyle/>
                    <a:p>
                      <a:pPr algn="ctr"/>
                      <a:r>
                        <a:rPr lang="en-US" dirty="0" smtClean="0"/>
                        <a:t>1</a:t>
                      </a:r>
                      <a:endParaRPr lang="en-US" dirty="0"/>
                    </a:p>
                  </a:txBody>
                  <a:tcPr anchor="ctr"/>
                </a:tc>
              </a:tr>
            </a:tbl>
          </a:graphicData>
        </a:graphic>
      </p:graphicFrame>
      <p:sp>
        <p:nvSpPr>
          <p:cNvPr id="2" name="Text Placeholder 1"/>
          <p:cNvSpPr>
            <a:spLocks noGrp="1"/>
          </p:cNvSpPr>
          <p:nvPr>
            <p:ph type="body" sz="quarter" idx="32"/>
          </p:nvPr>
        </p:nvSpPr>
        <p:spPr>
          <a:xfrm>
            <a:off x="457198" y="4279174"/>
            <a:ext cx="8229602" cy="533400"/>
          </a:xfrm>
        </p:spPr>
        <p:txBody>
          <a:bodyPr/>
          <a:lstStyle/>
          <a:p>
            <a:r>
              <a:rPr lang="en-US" dirty="0"/>
              <a:t>4.4 Table:  Comparison of classic paradigm with </a:t>
            </a:r>
            <a:r>
              <a:rPr lang="en-US" dirty="0" smtClean="0"/>
              <a:t>operating </a:t>
            </a:r>
            <a:r>
              <a:rPr lang="en-US" dirty="0"/>
              <a:t>room, acute complex illness, and emergency department</a:t>
            </a:r>
          </a:p>
        </p:txBody>
      </p:sp>
      <p:sp>
        <p:nvSpPr>
          <p:cNvPr id="4" name="Content Placeholder 3"/>
          <p:cNvSpPr>
            <a:spLocks noGrp="1"/>
          </p:cNvSpPr>
          <p:nvPr>
            <p:ph sz="quarter" idx="18"/>
          </p:nvPr>
        </p:nvSpPr>
        <p:spPr>
          <a:xfrm>
            <a:off x="457198" y="4545874"/>
            <a:ext cx="8232650" cy="2203269"/>
          </a:xfrm>
        </p:spPr>
        <p:txBody>
          <a:bodyPr/>
          <a:lstStyle/>
          <a:p>
            <a:r>
              <a:rPr lang="en-US" altLang="en-US" sz="2600" dirty="0"/>
              <a:t>Simultaneous care of multiple acute and non-acute—very short time horizon</a:t>
            </a:r>
          </a:p>
          <a:p>
            <a:r>
              <a:rPr lang="en-US" altLang="en-US" sz="2600" dirty="0"/>
              <a:t>Planning for the unexpected, resources are often constrained</a:t>
            </a:r>
          </a:p>
          <a:p>
            <a:r>
              <a:rPr lang="en-US" altLang="en-US" sz="2600" dirty="0"/>
              <a:t>Coordination, cooperation, </a:t>
            </a:r>
            <a:r>
              <a:rPr lang="en-US" altLang="en-US" sz="2600" dirty="0" smtClean="0"/>
              <a:t>collaboration</a:t>
            </a:r>
            <a:endParaRPr lang="en-US" altLang="en-US" sz="260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Steps in the Classic Process</a:t>
            </a:r>
          </a:p>
        </p:txBody>
      </p:sp>
      <p:sp>
        <p:nvSpPr>
          <p:cNvPr id="7" name="Rectangle 3"/>
          <p:cNvSpPr>
            <a:spLocks noGrp="1" noChangeArrowheads="1"/>
          </p:cNvSpPr>
          <p:nvPr>
            <p:ph sz="quarter" idx="14"/>
          </p:nvPr>
        </p:nvSpPr>
        <p:spPr/>
        <p:txBody>
          <a:bodyPr/>
          <a:lstStyle/>
          <a:p>
            <a:r>
              <a:rPr lang="en-US" altLang="en-US" dirty="0" smtClean="0"/>
              <a:t>What is the matter?</a:t>
            </a:r>
          </a:p>
          <a:p>
            <a:pPr lvl="1"/>
            <a:r>
              <a:rPr lang="en-US" altLang="en-US" dirty="0" smtClean="0"/>
              <a:t>Diagnosis</a:t>
            </a:r>
          </a:p>
          <a:p>
            <a:r>
              <a:rPr lang="en-US" altLang="en-US" dirty="0" smtClean="0"/>
              <a:t>What can be done?</a:t>
            </a:r>
          </a:p>
          <a:p>
            <a:pPr lvl="1"/>
            <a:r>
              <a:rPr lang="en-US" altLang="en-US" dirty="0" smtClean="0"/>
              <a:t>Treatment</a:t>
            </a:r>
          </a:p>
          <a:p>
            <a:r>
              <a:rPr lang="en-US" altLang="en-US" dirty="0" smtClean="0"/>
              <a:t>What will happen?</a:t>
            </a:r>
          </a:p>
          <a:p>
            <a:pPr lvl="1"/>
            <a:r>
              <a:rPr lang="en-US" altLang="en-US" dirty="0" smtClean="0"/>
              <a:t>Prognosis</a:t>
            </a:r>
          </a:p>
        </p:txBody>
      </p:sp>
      <p:sp>
        <p:nvSpPr>
          <p:cNvPr id="32772" name="Content Placeholder 8"/>
          <p:cNvSpPr>
            <a:spLocks noGrp="1"/>
          </p:cNvSpPr>
          <p:nvPr>
            <p:ph sz="quarter" idx="18"/>
          </p:nvPr>
        </p:nvSpPr>
        <p:spPr/>
        <p:txBody>
          <a:bodyPr/>
          <a:lstStyle/>
          <a:p>
            <a:r>
              <a:rPr lang="en-US" altLang="en-US" smtClean="0"/>
              <a:t>Gathering data</a:t>
            </a:r>
          </a:p>
          <a:p>
            <a:r>
              <a:rPr lang="en-US" altLang="en-US" smtClean="0"/>
              <a:t>Analyzing findings</a:t>
            </a:r>
          </a:p>
          <a:p>
            <a:r>
              <a:rPr lang="en-US" altLang="en-US" smtClean="0"/>
              <a:t>Making a diagnosis</a:t>
            </a:r>
          </a:p>
          <a:p>
            <a:r>
              <a:rPr lang="en-US" altLang="en-US" smtClean="0"/>
              <a:t>Choosing treatment</a:t>
            </a:r>
          </a:p>
          <a:p>
            <a:r>
              <a:rPr lang="en-US" altLang="en-US" smtClean="0"/>
              <a:t>Communicating the plan</a:t>
            </a:r>
          </a:p>
          <a:p>
            <a:endParaRPr lang="en-US" altLang="en-US" smtClean="0"/>
          </a:p>
        </p:txBody>
      </p:sp>
      <p:sp>
        <p:nvSpPr>
          <p:cNvPr id="10" name="Slide Number Placeholder 9"/>
          <p:cNvSpPr>
            <a:spLocks noGrp="1"/>
          </p:cNvSpPr>
          <p:nvPr>
            <p:ph type="sldNum" sz="quarter" idx="4"/>
          </p:nvPr>
        </p:nvSpPr>
        <p:spPr/>
        <p:txBody>
          <a:bodyPr/>
          <a:lstStyle/>
          <a:p>
            <a:fld id="{F3BF8891-5E06-46C2-89A4-6DB85D39BA35}" type="slidenum">
              <a:rPr lang="en-US" smtClean="0"/>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Health Care Processes and </a:t>
            </a:r>
            <a:br>
              <a:rPr lang="en-US" altLang="en-US" dirty="0" smtClean="0"/>
            </a:br>
            <a:r>
              <a:rPr lang="en-US" altLang="en-US" dirty="0" smtClean="0"/>
              <a:t>Decision Making</a:t>
            </a:r>
            <a:br>
              <a:rPr lang="en-US" altLang="en-US" dirty="0" smtClean="0"/>
            </a:br>
            <a:r>
              <a:rPr lang="en-US" altLang="en-US" dirty="0" smtClean="0"/>
              <a:t>Summary – Lecture a</a:t>
            </a:r>
          </a:p>
        </p:txBody>
      </p:sp>
      <p:sp>
        <p:nvSpPr>
          <p:cNvPr id="33795" name="Text Placeholder 3"/>
          <p:cNvSpPr>
            <a:spLocks noGrp="1"/>
          </p:cNvSpPr>
          <p:nvPr>
            <p:ph type="body" sz="quarter" idx="11"/>
          </p:nvPr>
        </p:nvSpPr>
        <p:spPr>
          <a:xfrm>
            <a:off x="457200" y="1828799"/>
            <a:ext cx="8229600" cy="4811151"/>
          </a:xfrm>
        </p:spPr>
        <p:txBody>
          <a:bodyPr/>
          <a:lstStyle/>
          <a:p>
            <a:r>
              <a:rPr lang="en-US" altLang="en-US" dirty="0" smtClean="0"/>
              <a:t>Looked at types of information that clinicians use in the course of managing patients</a:t>
            </a:r>
          </a:p>
          <a:p>
            <a:r>
              <a:rPr lang="en-US" altLang="en-US" dirty="0" smtClean="0"/>
              <a:t>Defined the role and nature of a clinician</a:t>
            </a:r>
          </a:p>
          <a:p>
            <a:r>
              <a:rPr lang="en-US" altLang="en-US" dirty="0" smtClean="0"/>
              <a:t>Examined the classic paradigm of the clinical process and also looked at some alternate paradigms</a:t>
            </a:r>
          </a:p>
          <a:p>
            <a:r>
              <a:rPr lang="en-US" altLang="en-US" dirty="0" smtClean="0"/>
              <a:t>Correlated patient questions with diagnostic process</a:t>
            </a:r>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Health Care Processes and </a:t>
            </a:r>
            <a:br>
              <a:rPr lang="en-US" altLang="en-US" smtClean="0"/>
            </a:br>
            <a:r>
              <a:rPr lang="en-US" altLang="en-US" smtClean="0"/>
              <a:t>Decision Making</a:t>
            </a:r>
            <a:br>
              <a:rPr lang="en-US" altLang="en-US" smtClean="0"/>
            </a:br>
            <a:r>
              <a:rPr lang="en-US" altLang="en-US" smtClean="0"/>
              <a:t>References – Lecture a</a:t>
            </a:r>
            <a:endParaRPr lang="en-US" altLang="en-US" dirty="0" smtClean="0"/>
          </a:p>
        </p:txBody>
      </p:sp>
      <p:sp>
        <p:nvSpPr>
          <p:cNvPr id="34819" name="Text Placeholder 5"/>
          <p:cNvSpPr>
            <a:spLocks noGrp="1"/>
          </p:cNvSpPr>
          <p:nvPr>
            <p:ph type="body" sz="quarter" idx="16"/>
          </p:nvPr>
        </p:nvSpPr>
        <p:spPr>
          <a:xfrm>
            <a:off x="457200" y="1600200"/>
            <a:ext cx="8229600" cy="4261104"/>
          </a:xfrm>
        </p:spPr>
        <p:txBody>
          <a:bodyPr/>
          <a:lstStyle/>
          <a:p>
            <a:r>
              <a:rPr lang="en-US" altLang="en-US" dirty="0" smtClean="0"/>
              <a:t>References</a:t>
            </a:r>
          </a:p>
          <a:p>
            <a:r>
              <a:rPr lang="en-US" altLang="en-US" sz="1400" b="0" dirty="0" err="1" smtClean="0"/>
              <a:t>Alfaso-LeFevre</a:t>
            </a:r>
            <a:r>
              <a:rPr lang="en-US" altLang="en-US" sz="1400" b="0" dirty="0" smtClean="0"/>
              <a:t>, R. (2017).  Critical thinking, clinical reasoning and clinical judgment: A practical approach. 6th ed.  Philadelphia, PA: Elsevier. </a:t>
            </a:r>
          </a:p>
          <a:p>
            <a:r>
              <a:rPr lang="en-US" altLang="en-US" sz="1400" b="0" dirty="0" smtClean="0"/>
              <a:t>Evans, D. A., &amp; Gadd, C. S. (1989). Managing coherence and context in medical problem-solving discourse. In Evans D. A., &amp; Patel V. L. (Eds.), </a:t>
            </a:r>
            <a:r>
              <a:rPr lang="en-US" altLang="en-US" sz="1400" b="0" i="1" dirty="0" smtClean="0"/>
              <a:t>Cognitive science in medicine: Biomedical modeling</a:t>
            </a:r>
            <a:r>
              <a:rPr lang="en-US" altLang="en-US" sz="1400" b="0" dirty="0" smtClean="0"/>
              <a:t>. Cambridge, MA: MIT Press, 211–255.</a:t>
            </a:r>
          </a:p>
          <a:p>
            <a:r>
              <a:rPr lang="en-US" altLang="en-US" sz="1400" b="0" dirty="0" smtClean="0"/>
              <a:t>Friedman, C. P. (2009).   A Fundamental theorem of biomedical informatics. NCBI Resources. </a:t>
            </a:r>
            <a:r>
              <a:rPr lang="en-US" altLang="en-US" sz="1400" b="0" i="1" dirty="0" smtClean="0"/>
              <a:t>Journal of the American Medical Informatics</a:t>
            </a:r>
            <a:r>
              <a:rPr lang="en-US" altLang="en-US" sz="1400" b="0" dirty="0" smtClean="0"/>
              <a:t>.  Retrieved from </a:t>
            </a:r>
            <a:r>
              <a:rPr lang="en-US" altLang="en-US" sz="1400" b="0" dirty="0" smtClean="0">
                <a:hlinkClick r:id="rId3" tooltip="Link to a fundamental theorem of biomedical informatics article by C.P. Friedman"/>
              </a:rPr>
              <a:t>http://www.ncbi.nlm.nih.gov/pmc/articles/PMC2649317/</a:t>
            </a:r>
            <a:endParaRPr lang="en-US" altLang="en-US" sz="1400" b="0" dirty="0" smtClean="0"/>
          </a:p>
          <a:p>
            <a:r>
              <a:rPr lang="en-US" altLang="en-US" sz="1400" b="0" dirty="0" smtClean="0"/>
              <a:t>Hunter, K. M. (1991). </a:t>
            </a:r>
            <a:r>
              <a:rPr lang="en-US" altLang="en-US" sz="1400" b="0" i="1" dirty="0" smtClean="0"/>
              <a:t>Doctors' stories: The narrative structure of medical knowledge</a:t>
            </a:r>
            <a:r>
              <a:rPr lang="en-US" altLang="en-US" sz="1400" b="0" dirty="0" smtClean="0"/>
              <a:t>. Princeton University Press. </a:t>
            </a:r>
          </a:p>
          <a:p>
            <a:r>
              <a:rPr lang="en-US" altLang="en-US" sz="1400" b="0" dirty="0" smtClean="0"/>
              <a:t>Kassirer, J., Wong, J. &amp; Kopelman, R. (2009). </a:t>
            </a:r>
            <a:r>
              <a:rPr lang="en-US" altLang="en-US" sz="1400" b="0" i="1" dirty="0" smtClean="0"/>
              <a:t>Learning clinical reasoning</a:t>
            </a:r>
            <a:r>
              <a:rPr lang="en-US" altLang="en-US" sz="1400" b="0" dirty="0"/>
              <a:t> </a:t>
            </a:r>
            <a:r>
              <a:rPr lang="en-US" altLang="en-US" sz="1400" b="0" dirty="0" smtClean="0"/>
              <a:t>(2nd </a:t>
            </a:r>
            <a:r>
              <a:rPr lang="en-US" altLang="en-US" sz="1400" b="0" dirty="0" err="1" smtClean="0"/>
              <a:t>ed</a:t>
            </a:r>
            <a:r>
              <a:rPr lang="en-US" altLang="en-US" sz="1400" b="0" dirty="0" smtClean="0"/>
              <a:t>). Lippincott, Williams &amp; Wilkins, 332. </a:t>
            </a:r>
          </a:p>
          <a:p>
            <a:r>
              <a:rPr lang="en-US" altLang="en-US" sz="1400" b="0" dirty="0" smtClean="0"/>
              <a:t>Trotter, W. (</a:t>
            </a:r>
            <a:r>
              <a:rPr lang="en-US" altLang="en-US" sz="1400" b="0" dirty="0" err="1" smtClean="0"/>
              <a:t>n.d.</a:t>
            </a:r>
            <a:r>
              <a:rPr lang="en-US" altLang="en-US" sz="1400" b="0" dirty="0" smtClean="0"/>
              <a:t>)  Quotation.  “Disease often tells its secrets in a casual parenthesis.” </a:t>
            </a:r>
          </a:p>
          <a:p>
            <a:r>
              <a:rPr lang="en-US" sz="1400" b="0" dirty="0" smtClean="0"/>
              <a:t>Van Roy K., </a:t>
            </a:r>
            <a:r>
              <a:rPr lang="en-US" sz="1400" b="0" dirty="0" err="1" smtClean="0"/>
              <a:t>Vanheule</a:t>
            </a:r>
            <a:r>
              <a:rPr lang="en-US" sz="1400" b="0" dirty="0" smtClean="0"/>
              <a:t> S. &amp; </a:t>
            </a:r>
            <a:r>
              <a:rPr lang="en-US" sz="1400" b="0" dirty="0" err="1" smtClean="0"/>
              <a:t>Deveugele</a:t>
            </a:r>
            <a:r>
              <a:rPr lang="en-US" sz="1400" b="0" dirty="0" smtClean="0"/>
              <a:t> M. (2013)  What makes up good consultations? A qualitative study on GP’s discourses. </a:t>
            </a:r>
            <a:r>
              <a:rPr lang="en-US" sz="1400" b="0" i="1" dirty="0" smtClean="0"/>
              <a:t>BMC Family Practice, </a:t>
            </a:r>
            <a:r>
              <a:rPr lang="en-US" sz="1400" b="0" dirty="0" smtClean="0"/>
              <a:t>May 16;14:62. Retrieved from </a:t>
            </a:r>
            <a:r>
              <a:rPr lang="en-US" sz="1400" b="0" dirty="0" smtClean="0">
                <a:hlinkClick r:id="rId4" tooltip="Link to What makes up a good consultation? qualitative study by Van Roy, Vanheule and Deveugele"/>
              </a:rPr>
              <a:t>http://www.ncbi.nlm.nih.gov/pmc/articles/PMC3662575/ </a:t>
            </a:r>
            <a:endParaRPr lang="en-US" altLang="en-US" sz="1400" b="0" dirty="0" smtClean="0"/>
          </a:p>
        </p:txBody>
      </p:sp>
      <p:sp>
        <p:nvSpPr>
          <p:cNvPr id="9" name="Slide Number Placeholder 8"/>
          <p:cNvSpPr>
            <a:spLocks noGrp="1"/>
          </p:cNvSpPr>
          <p:nvPr>
            <p:ph type="sldNum" sz="quarter" idx="4"/>
          </p:nvPr>
        </p:nvSpPr>
        <p:spPr/>
        <p:txBody>
          <a:bodyPr/>
          <a:lstStyle/>
          <a:p>
            <a:fld id="{F3BF8891-5E06-46C2-89A4-6DB85D39BA35}"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Health Care Processes and </a:t>
            </a:r>
            <a:br>
              <a:rPr lang="en-US" altLang="en-US" smtClean="0"/>
            </a:br>
            <a:r>
              <a:rPr lang="en-US" altLang="en-US" smtClean="0"/>
              <a:t>Decision Making</a:t>
            </a:r>
            <a:br>
              <a:rPr lang="en-US" altLang="en-US" smtClean="0"/>
            </a:br>
            <a:r>
              <a:rPr lang="en-US" altLang="en-US" smtClean="0"/>
              <a:t>References – Lecture a Continued</a:t>
            </a:r>
            <a:endParaRPr lang="en-US" altLang="en-US" dirty="0" smtClean="0"/>
          </a:p>
        </p:txBody>
      </p:sp>
      <p:sp>
        <p:nvSpPr>
          <p:cNvPr id="3" name="Text Placeholder 2"/>
          <p:cNvSpPr>
            <a:spLocks noGrp="1"/>
          </p:cNvSpPr>
          <p:nvPr>
            <p:ph type="body" sz="quarter" idx="16"/>
          </p:nvPr>
        </p:nvSpPr>
        <p:spPr>
          <a:xfrm>
            <a:off x="457200" y="1600200"/>
            <a:ext cx="8229600" cy="2164404"/>
          </a:xfrm>
        </p:spPr>
        <p:txBody>
          <a:bodyPr/>
          <a:lstStyle/>
          <a:p>
            <a:r>
              <a:rPr lang="en-US" dirty="0" smtClean="0"/>
              <a:t>Charts, Tables, Figures</a:t>
            </a:r>
          </a:p>
          <a:p>
            <a:r>
              <a:rPr lang="en-US" sz="1400" b="0" dirty="0" smtClean="0"/>
              <a:t>4.1 Table: Types of information that clinicians utilize when making decisions (Slide 6)</a:t>
            </a:r>
          </a:p>
          <a:p>
            <a:r>
              <a:rPr lang="en-US" sz="1400" b="0" dirty="0" smtClean="0"/>
              <a:t>4.2 Table: Comparison of classic paradigm with operating room (Slide 12)</a:t>
            </a:r>
          </a:p>
          <a:p>
            <a:r>
              <a:rPr lang="en-US" sz="1400" b="0" dirty="0" smtClean="0"/>
              <a:t>4.3 Table: Comparison of classic paradigm with operating room and acute complex illness (Slide 13)</a:t>
            </a:r>
          </a:p>
          <a:p>
            <a:r>
              <a:rPr lang="en-US" sz="1400" b="0" dirty="0" smtClean="0"/>
              <a:t>4.4 Table: Comparison of classic paradigm with operating room, acute complex illness, and emergency department (Slide 14)</a:t>
            </a:r>
            <a:endParaRPr lang="en-US" sz="1400" b="0"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dirty="0" smtClean="0">
                <a:ea typeface="MS PGothic" panose="020B0600070205080204" pitchFamily="34" charset="-128"/>
              </a:rPr>
              <a:t>The Culture of Health Care</a:t>
            </a:r>
          </a:p>
        </p:txBody>
      </p:sp>
      <p:sp>
        <p:nvSpPr>
          <p:cNvPr id="18435" name="Text Placeholder 2"/>
          <p:cNvSpPr>
            <a:spLocks noGrp="1"/>
          </p:cNvSpPr>
          <p:nvPr>
            <p:ph type="body" sz="half" idx="2"/>
          </p:nvPr>
        </p:nvSpPr>
        <p:spPr>
          <a:xfrm>
            <a:off x="411480" y="3517900"/>
            <a:ext cx="8321040" cy="762000"/>
          </a:xfrm>
        </p:spPr>
        <p:txBody>
          <a:bodyPr/>
          <a:lstStyle/>
          <a:p>
            <a:pPr eaLnBrk="1" hangingPunct="1">
              <a:spcBef>
                <a:spcPts val="0"/>
              </a:spcBef>
            </a:pPr>
            <a:r>
              <a:rPr lang="en-US" altLang="en-US" dirty="0" smtClean="0">
                <a:ea typeface="MS PGothic" panose="020B0600070205080204" pitchFamily="34" charset="-128"/>
              </a:rPr>
              <a:t>Health Care Processes and Decision Making</a:t>
            </a:r>
          </a:p>
        </p:txBody>
      </p:sp>
      <p:sp>
        <p:nvSpPr>
          <p:cNvPr id="18436" name="Text Placeholder 3"/>
          <p:cNvSpPr>
            <a:spLocks noGrp="1"/>
          </p:cNvSpPr>
          <p:nvPr>
            <p:ph type="body" sz="quarter" idx="11"/>
          </p:nvPr>
        </p:nvSpPr>
        <p:spPr/>
        <p:txBody>
          <a:bodyPr/>
          <a:lstStyle/>
          <a:p>
            <a:pPr eaLnBrk="1" hangingPunct="1"/>
            <a:r>
              <a:rPr lang="en-US" altLang="en-US" dirty="0" smtClean="0"/>
              <a:t>Lecture a</a:t>
            </a:r>
          </a:p>
        </p:txBody>
      </p:sp>
      <p:sp>
        <p:nvSpPr>
          <p:cNvPr id="18437" name="Text Placeholder 4"/>
          <p:cNvSpPr>
            <a:spLocks noGrp="1"/>
          </p:cNvSpPr>
          <p:nvPr>
            <p:ph type="body" sz="quarter" idx="12"/>
          </p:nvPr>
        </p:nvSpPr>
        <p:spPr/>
        <p:txBody>
          <a:bodyPr/>
          <a:lstStyle/>
          <a:p>
            <a:pPr algn="ctr"/>
            <a:r>
              <a:rPr altLang="en-US" i="1" dirty="0">
                <a:ea typeface="Calibri" panose="020F0502020204030204" pitchFamily="34" charset="0"/>
                <a:cs typeface="Times New Roman" panose="02020603050405020304" pitchFamily="18" charset="0"/>
              </a:rPr>
              <a:t>This material (</a:t>
            </a:r>
            <a:r>
              <a:rPr altLang="en-US" i="1" dirty="0" smtClean="0">
                <a:ea typeface="Calibri" panose="020F0502020204030204" pitchFamily="34" charset="0"/>
                <a:cs typeface="Times New Roman" panose="02020603050405020304" pitchFamily="18" charset="0"/>
              </a:rPr>
              <a:t>Comp 2 </a:t>
            </a:r>
            <a:r>
              <a:rPr altLang="en-US" i="1" dirty="0">
                <a:ea typeface="Calibri" panose="020F0502020204030204" pitchFamily="34" charset="0"/>
                <a:cs typeface="Times New Roman" panose="02020603050405020304" pitchFamily="18" charset="0"/>
              </a:rPr>
              <a:t>Unit 4)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pPr algn="ctr"/>
            <a:r>
              <a:rPr altLang="en-US" i="1" dirty="0">
                <a:ea typeface="Calibri" panose="020F0502020204030204" pitchFamily="34" charset="0"/>
                <a:cs typeface="Times New Roman" panose="02020603050405020304" pitchFamily="18" charset="0"/>
              </a:rPr>
              <a:t>This work is licensed under the Creative Commons Attribution-</a:t>
            </a:r>
            <a:r>
              <a:rPr altLang="en-US" i="1" dirty="0" err="1">
                <a:ea typeface="Calibri" panose="020F0502020204030204" pitchFamily="34" charset="0"/>
                <a:cs typeface="Times New Roman" panose="02020603050405020304" pitchFamily="18" charset="0"/>
              </a:rPr>
              <a:t>NonCommercial</a:t>
            </a:r>
            <a:r>
              <a:rPr altLang="en-US" i="1" dirty="0">
                <a:ea typeface="Calibri" panose="020F0502020204030204" pitchFamily="34" charset="0"/>
                <a:cs typeface="Times New Roman" panose="02020603050405020304" pitchFamily="18" charset="0"/>
              </a:rPr>
              <a:t>-</a:t>
            </a:r>
            <a:r>
              <a:rPr altLang="en-US" i="1" dirty="0" err="1">
                <a:ea typeface="Calibri" panose="020F0502020204030204" pitchFamily="34" charset="0"/>
                <a:cs typeface="Times New Roman" panose="02020603050405020304" pitchFamily="18" charset="0"/>
              </a:rPr>
              <a:t>ShareAlike</a:t>
            </a:r>
            <a:r>
              <a:rPr altLang="en-US" i="1" dirty="0">
                <a:ea typeface="Calibri" panose="020F0502020204030204" pitchFamily="34" charset="0"/>
                <a:cs typeface="Times New Roman" panose="02020603050405020304" pitchFamily="18" charset="0"/>
              </a:rPr>
              <a:t> 4.0 International License. To view a copy of this license, visit </a:t>
            </a:r>
            <a:r>
              <a:rPr altLang="en-US" i="1" dirty="0">
                <a:ea typeface="Calibri" panose="020F0502020204030204" pitchFamily="34" charset="0"/>
                <a:cs typeface="Times New Roman" panose="02020603050405020304" pitchFamily="18" charset="0"/>
                <a:hlinkClick r:id="rId3" tooltip="Link to Creative Commons CC BY NC SA 4.0 International License"/>
              </a:rPr>
              <a:t>http://creativecommons.org/licenses/by-nc-sa/4.0</a:t>
            </a:r>
            <a:r>
              <a:rPr altLang="en-US" i="1" dirty="0" smtClean="0">
                <a:ea typeface="Calibri" panose="020F0502020204030204" pitchFamily="34" charset="0"/>
                <a:cs typeface="Times New Roman" panose="02020603050405020304" pitchFamily="18" charset="0"/>
                <a:hlinkClick r:id="rId3" tooltip="Link to Creative Commons CC BY NC SA 4.0 International License"/>
              </a:rPr>
              <a:t>/</a:t>
            </a:r>
            <a:r>
              <a:rPr altLang="en-US" dirty="0">
                <a:ea typeface="Calibri" panose="020F0502020204030204" pitchFamily="34" charset="0"/>
                <a:cs typeface="Times New Roman" panose="02020603050405020304" pitchFamily="18" charset="0"/>
              </a:rPr>
              <a:t>.</a:t>
            </a:r>
            <a:endParaRPr altLang="en-US" i="1" dirty="0">
              <a:ea typeface="Calibri" panose="020F0502020204030204" pitchFamily="34" charset="0"/>
              <a:cs typeface="Times New Roman" panose="02020603050405020304" pitchFamily="18" charset="0"/>
            </a:endParaRPr>
          </a:p>
          <a:p>
            <a:pPr algn="ctr" eaLnBrk="1" hangingPunct="1"/>
            <a:endParaRPr altLang="en-US" sz="1000" dirty="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smtClean="0"/>
              <a:t>Health Care Processes and Decision Making</a:t>
            </a:r>
            <a:r>
              <a:rPr lang="en-US" dirty="0"/>
              <a:t/>
            </a:r>
            <a:br>
              <a:rPr lang="en-US" dirty="0"/>
            </a:br>
            <a:r>
              <a:rPr lang="en-US" dirty="0"/>
              <a:t>Lecture </a:t>
            </a:r>
            <a:r>
              <a:rPr lang="en-US" dirty="0" smtClean="0"/>
              <a:t>a</a:t>
            </a:r>
            <a:endParaRPr lang="en-US" dirty="0"/>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extLst>
      <p:ext uri="{BB962C8B-B14F-4D97-AF65-F5344CB8AC3E}">
        <p14:creationId xmlns:p14="http://schemas.microsoft.com/office/powerpoint/2010/main" val="187278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87086"/>
            <a:ext cx="8229600" cy="1665514"/>
          </a:xfrm>
        </p:spPr>
        <p:txBody>
          <a:bodyPr/>
          <a:lstStyle/>
          <a:p>
            <a:pPr eaLnBrk="1" hangingPunct="1"/>
            <a:r>
              <a:rPr lang="en-US" altLang="en-US" dirty="0" smtClean="0">
                <a:ea typeface="MS PGothic" panose="020B0600070205080204" pitchFamily="34" charset="-128"/>
              </a:rPr>
              <a:t>Health Care Processes and</a:t>
            </a:r>
            <a:br>
              <a:rPr lang="en-US" altLang="en-US" dirty="0" smtClean="0">
                <a:ea typeface="MS PGothic" panose="020B0600070205080204" pitchFamily="34" charset="-128"/>
              </a:rPr>
            </a:br>
            <a:r>
              <a:rPr lang="en-US" altLang="en-US" dirty="0" smtClean="0">
                <a:ea typeface="MS PGothic" panose="020B0600070205080204" pitchFamily="34" charset="-128"/>
              </a:rPr>
              <a:t>Decision Making</a:t>
            </a:r>
            <a:br>
              <a:rPr lang="en-US" altLang="en-US" dirty="0" smtClean="0">
                <a:ea typeface="MS PGothic" panose="020B0600070205080204" pitchFamily="34" charset="-128"/>
              </a:rPr>
            </a:br>
            <a:r>
              <a:rPr lang="en-US" altLang="en-US" dirty="0" smtClean="0">
                <a:ea typeface="MS PGothic" panose="020B0600070205080204" pitchFamily="34" charset="-128"/>
              </a:rPr>
              <a:t>Learning Objectives</a:t>
            </a:r>
          </a:p>
        </p:txBody>
      </p:sp>
      <p:sp>
        <p:nvSpPr>
          <p:cNvPr id="19459" name="Text Placeholder 3"/>
          <p:cNvSpPr>
            <a:spLocks noGrp="1"/>
          </p:cNvSpPr>
          <p:nvPr>
            <p:ph sz="quarter" idx="14"/>
          </p:nvPr>
        </p:nvSpPr>
        <p:spPr>
          <a:xfrm>
            <a:off x="411480" y="2024742"/>
            <a:ext cx="8321040" cy="4484915"/>
          </a:xfrm>
        </p:spPr>
        <p:txBody>
          <a:bodyPr/>
          <a:lstStyle/>
          <a:p>
            <a:r>
              <a:rPr lang="en-US" altLang="en-US" sz="1600" dirty="0" smtClean="0"/>
              <a:t>Describe the elements of the “classic paradigm” of the clinical process. (Lecture a)</a:t>
            </a:r>
          </a:p>
          <a:p>
            <a:r>
              <a:rPr lang="en-US" altLang="en-US" sz="1600" dirty="0" smtClean="0"/>
              <a:t>List the types of information used by clinicians when they care for patients. (Lecture a)</a:t>
            </a:r>
          </a:p>
          <a:p>
            <a:r>
              <a:rPr lang="en-US" altLang="en-US" sz="1600" dirty="0" smtClean="0"/>
              <a:t>Describe the steps required to manage information during the patient-clinician interaction. (Lectures a, b, c)</a:t>
            </a:r>
          </a:p>
          <a:p>
            <a:r>
              <a:rPr lang="en-US" altLang="en-US" sz="1600" dirty="0" smtClean="0"/>
              <a:t>List the different information structures or formats used to organize clinical information. (Lecture b)</a:t>
            </a:r>
          </a:p>
          <a:p>
            <a:r>
              <a:rPr lang="en-US" altLang="en-US" sz="1600" dirty="0" smtClean="0"/>
              <a:t>Describe different paradigms and elements of clinical decision making. (Lectures a, b)</a:t>
            </a:r>
          </a:p>
          <a:p>
            <a:r>
              <a:rPr lang="en-US" altLang="en-US" sz="1600" dirty="0" smtClean="0"/>
              <a:t>Explain the differences among observations, findings, syndromes, and diseases. (Lectures a, b, c)</a:t>
            </a:r>
          </a:p>
          <a:p>
            <a:r>
              <a:rPr lang="en-US" altLang="en-US" sz="1600" dirty="0" smtClean="0"/>
              <a:t>Describe techniques or approaches used by clinicians to reach a diagnosis. (Lectures a, b, c, d, e)</a:t>
            </a:r>
          </a:p>
          <a:p>
            <a:r>
              <a:rPr lang="en-US" altLang="en-US" sz="1600" dirty="0" smtClean="0"/>
              <a:t>List the major types of factors that clinicians consider when devising a management plan for a patient’s condition in addition to the diagnosis and recommended treatment. (Lecture e)</a:t>
            </a:r>
          </a:p>
          <a:p>
            <a:r>
              <a:rPr lang="en-US" altLang="en-US" sz="1600" dirty="0" smtClean="0"/>
              <a:t>Describe the role of EHRs and technology in the clinical decision-making process. (Lectures a, b, c, d, e)</a:t>
            </a:r>
          </a:p>
          <a:p>
            <a:endParaRPr lang="en-US" altLang="en-US" sz="1600" dirty="0" smtClean="0"/>
          </a:p>
        </p:txBody>
      </p:sp>
      <p:sp>
        <p:nvSpPr>
          <p:cNvPr id="1946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0FBA1679-86AB-4291-83CF-3C4F0746E9EB}" type="slidenum">
              <a:rPr lang="en-US" altLang="en-US" sz="1000">
                <a:solidFill>
                  <a:srgbClr val="898989"/>
                </a:solidFill>
              </a:rPr>
              <a:pPr>
                <a:spcBef>
                  <a:spcPct val="0"/>
                </a:spcBef>
                <a:buFontTx/>
                <a:buNone/>
              </a:pPr>
              <a:t>3</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ea typeface="MS PGothic" panose="020B0600070205080204" pitchFamily="34" charset="-128"/>
              </a:rPr>
              <a:t>The Classic Paradigm</a:t>
            </a:r>
          </a:p>
        </p:txBody>
      </p:sp>
      <p:sp>
        <p:nvSpPr>
          <p:cNvPr id="20483" name="Content Placeholder 2"/>
          <p:cNvSpPr>
            <a:spLocks noGrp="1"/>
          </p:cNvSpPr>
          <p:nvPr>
            <p:ph sz="quarter" idx="14"/>
          </p:nvPr>
        </p:nvSpPr>
        <p:spPr/>
        <p:txBody>
          <a:bodyPr/>
          <a:lstStyle/>
          <a:p>
            <a:pPr eaLnBrk="1" hangingPunct="1"/>
            <a:r>
              <a:rPr lang="en-US" altLang="en-US" smtClean="0"/>
              <a:t>Classic paradigm assumes a single patient interacts with a single clinician</a:t>
            </a:r>
          </a:p>
          <a:p>
            <a:pPr eaLnBrk="1" hangingPunct="1"/>
            <a:r>
              <a:rPr lang="en-US" altLang="en-US" smtClean="0"/>
              <a:t>Patient has a single problem</a:t>
            </a:r>
          </a:p>
          <a:p>
            <a:pPr eaLnBrk="1" hangingPunct="1"/>
            <a:r>
              <a:rPr lang="en-US" altLang="en-US" smtClean="0"/>
              <a:t>Care is provided during a single episode</a:t>
            </a:r>
          </a:p>
          <a:p>
            <a:pPr eaLnBrk="1" hangingPunct="1"/>
            <a:r>
              <a:rPr lang="en-US" altLang="en-US" smtClean="0"/>
              <a:t>Various tools mediate this process</a:t>
            </a:r>
          </a:p>
          <a:p>
            <a:pPr lvl="1" eaLnBrk="1" hangingPunct="1"/>
            <a:r>
              <a:rPr lang="en-US" altLang="en-US" sz="2400" smtClean="0"/>
              <a:t>Medical records</a:t>
            </a:r>
          </a:p>
          <a:p>
            <a:pPr lvl="1" eaLnBrk="1" hangingPunct="1"/>
            <a:r>
              <a:rPr lang="en-US" altLang="en-US" sz="2400" smtClean="0"/>
              <a:t>Computers supporting clinical information systems</a:t>
            </a:r>
          </a:p>
          <a:p>
            <a:pPr lvl="1" eaLnBrk="1" hangingPunct="1"/>
            <a:r>
              <a:rPr lang="en-US" altLang="en-US" sz="2400" smtClean="0"/>
              <a:t>Medical devices and medical diagnostic equipment</a:t>
            </a:r>
          </a:p>
          <a:p>
            <a:pPr lvl="1" eaLnBrk="1" hangingPunct="1"/>
            <a:r>
              <a:rPr lang="en-US" altLang="en-US" sz="2400" smtClean="0"/>
              <a:t>Electronic communication: email, portals </a:t>
            </a:r>
          </a:p>
        </p:txBody>
      </p:sp>
      <p:sp>
        <p:nvSpPr>
          <p:cNvPr id="2048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65B8EEB-5DB4-4379-92ED-C12066157C4B}" type="slidenum">
              <a:rPr lang="en-US" altLang="en-US" sz="1000">
                <a:solidFill>
                  <a:srgbClr val="898989"/>
                </a:solidFill>
              </a:rPr>
              <a:pPr>
                <a:spcBef>
                  <a:spcPct val="0"/>
                </a:spcBef>
                <a:buFontTx/>
                <a:buNone/>
              </a:pPr>
              <a:t>4</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20040" y="274638"/>
            <a:ext cx="8503920" cy="1143000"/>
          </a:xfrm>
        </p:spPr>
        <p:txBody>
          <a:bodyPr/>
          <a:lstStyle/>
          <a:p>
            <a:pPr eaLnBrk="1" hangingPunct="1"/>
            <a:r>
              <a:rPr lang="en-US" altLang="en-US" dirty="0" smtClean="0">
                <a:ea typeface="MS PGothic" panose="020B0600070205080204" pitchFamily="34" charset="-128"/>
              </a:rPr>
              <a:t>Classic Paradigm</a:t>
            </a:r>
            <a:br>
              <a:rPr lang="en-US" altLang="en-US" dirty="0" smtClean="0">
                <a:ea typeface="MS PGothic" panose="020B0600070205080204" pitchFamily="34" charset="-128"/>
              </a:rPr>
            </a:br>
            <a:r>
              <a:rPr lang="en-US" altLang="en-US" sz="3200" dirty="0" smtClean="0">
                <a:ea typeface="MS PGothic" panose="020B0600070205080204" pitchFamily="34" charset="-128"/>
              </a:rPr>
              <a:t>Evolution of Tools That Support the Task</a:t>
            </a:r>
            <a:endParaRPr lang="en-US" altLang="en-US" dirty="0" smtClean="0">
              <a:ea typeface="MS PGothic" panose="020B0600070205080204" pitchFamily="34" charset="-128"/>
            </a:endParaRPr>
          </a:p>
        </p:txBody>
      </p:sp>
      <p:sp>
        <p:nvSpPr>
          <p:cNvPr id="21507" name="Content Placeholder 5"/>
          <p:cNvSpPr>
            <a:spLocks noGrp="1"/>
          </p:cNvSpPr>
          <p:nvPr>
            <p:ph sz="quarter" idx="14"/>
          </p:nvPr>
        </p:nvSpPr>
        <p:spPr/>
        <p:txBody>
          <a:bodyPr/>
          <a:lstStyle/>
          <a:p>
            <a:pPr eaLnBrk="1" hangingPunct="1"/>
            <a:r>
              <a:rPr lang="en-US" altLang="en-US" dirty="0" smtClean="0"/>
              <a:t>Central theorem of health informatics</a:t>
            </a:r>
          </a:p>
          <a:p>
            <a:pPr lvl="1" eaLnBrk="1" hangingPunct="1"/>
            <a:r>
              <a:rPr lang="en-US" altLang="en-US" sz="2400" dirty="0" smtClean="0"/>
              <a:t>human + computer  &gt;  human alone</a:t>
            </a:r>
          </a:p>
          <a:p>
            <a:pPr eaLnBrk="1" hangingPunct="1"/>
            <a:r>
              <a:rPr lang="en-US" altLang="en-US" dirty="0" smtClean="0"/>
              <a:t>Classic paradigm in health informatics</a:t>
            </a:r>
          </a:p>
          <a:p>
            <a:pPr lvl="1" eaLnBrk="1" hangingPunct="1"/>
            <a:r>
              <a:rPr lang="en-US" altLang="en-US" sz="2400" dirty="0" smtClean="0"/>
              <a:t>One patient</a:t>
            </a:r>
          </a:p>
          <a:p>
            <a:pPr lvl="1" eaLnBrk="1" hangingPunct="1"/>
            <a:r>
              <a:rPr lang="en-US" altLang="en-US" sz="2400" dirty="0" smtClean="0"/>
              <a:t>One problem</a:t>
            </a:r>
          </a:p>
          <a:p>
            <a:pPr lvl="1" eaLnBrk="1" hangingPunct="1"/>
            <a:r>
              <a:rPr lang="en-US" altLang="en-US" sz="2400" dirty="0" smtClean="0"/>
              <a:t>One clinician</a:t>
            </a:r>
          </a:p>
          <a:p>
            <a:pPr lvl="1" eaLnBrk="1" hangingPunct="1"/>
            <a:r>
              <a:rPr lang="en-US" altLang="en-US" sz="2400" dirty="0" smtClean="0"/>
              <a:t>One visit</a:t>
            </a:r>
          </a:p>
          <a:p>
            <a:pPr eaLnBrk="1" hangingPunct="1"/>
            <a:r>
              <a:rPr lang="en-US" altLang="en-US" dirty="0" smtClean="0"/>
              <a:t>Technology supports this 1:1:1:1 paradigm</a:t>
            </a:r>
          </a:p>
          <a:p>
            <a:pPr eaLnBrk="1" hangingPunct="1"/>
            <a:endParaRPr lang="en-US" altLang="en-US" dirty="0" smtClean="0"/>
          </a:p>
        </p:txBody>
      </p:sp>
      <p:sp>
        <p:nvSpPr>
          <p:cNvPr id="2150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C307108-813F-4351-84FA-D03D9A251D60}" type="slidenum">
              <a:rPr lang="en-US" altLang="en-US" sz="1000">
                <a:solidFill>
                  <a:srgbClr val="898989"/>
                </a:solidFill>
              </a:rPr>
              <a:pPr>
                <a:spcBef>
                  <a:spcPct val="0"/>
                </a:spcBef>
                <a:buFontTx/>
                <a:buNone/>
              </a:pPr>
              <a:t>5</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dirty="0" smtClean="0">
                <a:ea typeface="MS PGothic" panose="020B0600070205080204" pitchFamily="34" charset="-128"/>
              </a:rPr>
              <a:t>Attributes of Clinician</a:t>
            </a:r>
          </a:p>
        </p:txBody>
      </p:sp>
      <p:sp>
        <p:nvSpPr>
          <p:cNvPr id="22531" name="Content Placeholder 5"/>
          <p:cNvSpPr>
            <a:spLocks noGrp="1"/>
          </p:cNvSpPr>
          <p:nvPr>
            <p:ph sz="quarter" idx="14"/>
          </p:nvPr>
        </p:nvSpPr>
        <p:spPr/>
        <p:txBody>
          <a:bodyPr/>
          <a:lstStyle/>
          <a:p>
            <a:pPr eaLnBrk="1" hangingPunct="1"/>
            <a:r>
              <a:rPr lang="en-US" altLang="en-US" dirty="0" smtClean="0"/>
              <a:t>Possesses specialized knowledge</a:t>
            </a:r>
          </a:p>
          <a:p>
            <a:pPr eaLnBrk="1" hangingPunct="1"/>
            <a:r>
              <a:rPr lang="en-US" altLang="en-US" dirty="0" smtClean="0"/>
              <a:t>Received experiential training</a:t>
            </a:r>
          </a:p>
          <a:p>
            <a:pPr eaLnBrk="1" hangingPunct="1"/>
            <a:r>
              <a:rPr lang="en-US" altLang="en-US" dirty="0" smtClean="0"/>
              <a:t>Has direct relationship with patient, directly involved in the care of the patient and makes decisions about patient care</a:t>
            </a:r>
          </a:p>
          <a:p>
            <a:pPr eaLnBrk="1" hangingPunct="1"/>
            <a:r>
              <a:rPr lang="en-US" altLang="en-US" dirty="0" smtClean="0"/>
              <a:t>Acts in patient</a:t>
            </a:r>
            <a:r>
              <a:rPr lang="ja-JP" altLang="en-US" dirty="0" smtClean="0"/>
              <a:t>’</a:t>
            </a:r>
            <a:r>
              <a:rPr lang="en-US" altLang="ja-JP" dirty="0" smtClean="0"/>
              <a:t>s best interest</a:t>
            </a:r>
          </a:p>
          <a:p>
            <a:pPr eaLnBrk="1" hangingPunct="1"/>
            <a:r>
              <a:rPr lang="en-US" altLang="en-US" dirty="0" smtClean="0"/>
              <a:t>Integrates diverse types of information</a:t>
            </a:r>
          </a:p>
          <a:p>
            <a:pPr eaLnBrk="1" hangingPunct="1"/>
            <a:r>
              <a:rPr lang="en-US" altLang="en-US" dirty="0" smtClean="0"/>
              <a:t>Functions within time &amp; resource constraints</a:t>
            </a:r>
          </a:p>
          <a:p>
            <a:pPr eaLnBrk="1" hangingPunct="1"/>
            <a:endParaRPr lang="en-US" altLang="en-US" dirty="0" smtClean="0"/>
          </a:p>
        </p:txBody>
      </p:sp>
      <p:sp>
        <p:nvSpPr>
          <p:cNvPr id="2253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E5553AFC-B862-47BB-B4D3-CC9D2A3A2A0F}" type="slidenum">
              <a:rPr lang="en-US" altLang="en-US" sz="1000">
                <a:solidFill>
                  <a:srgbClr val="898989"/>
                </a:solidFill>
              </a:rPr>
              <a:pPr>
                <a:spcBef>
                  <a:spcPct val="0"/>
                </a:spcBef>
                <a:buFontTx/>
                <a:buNone/>
              </a:pPr>
              <a:t>6</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ea typeface="MS PGothic" panose="020B0600070205080204" pitchFamily="34" charset="-128"/>
              </a:rPr>
              <a:t>Types of Information</a:t>
            </a:r>
          </a:p>
        </p:txBody>
      </p:sp>
      <p:graphicFrame>
        <p:nvGraphicFramePr>
          <p:cNvPr id="8" name="Table Placeholder 7" descr="Patient Data: refers to one person: patient, family, records, observation&#10;&#10;Population Statistics: aggregated patient data; colleagues, public health dept., EHR&#10;&#10;Medical Knowledge: generalizable to many persons; textbooks, journal articles, MEDLINE&#10;&#10;Logistic Information: how to get things done; people, policy and procedure&#10;&#10;Social Influence: how others get the job done; observe and discuss with colleagues" title="Table: Types of Information"/>
          <p:cNvGraphicFramePr>
            <a:graphicFrameLocks noGrp="1"/>
          </p:cNvGraphicFramePr>
          <p:nvPr>
            <p:ph type="tbl" sz="quarter" idx="14"/>
            <p:extLst>
              <p:ext uri="{D42A27DB-BD31-4B8C-83A1-F6EECF244321}">
                <p14:modId xmlns:p14="http://schemas.microsoft.com/office/powerpoint/2010/main" val="60859029"/>
              </p:ext>
            </p:extLst>
          </p:nvPr>
        </p:nvGraphicFramePr>
        <p:xfrm>
          <a:off x="457200" y="1600200"/>
          <a:ext cx="8229600" cy="4511037"/>
        </p:xfrm>
        <a:graphic>
          <a:graphicData uri="http://schemas.openxmlformats.org/drawingml/2006/table">
            <a:tbl>
              <a:tblPr firstRow="1" bandRow="1">
                <a:tableStyleId>{7DF18680-E054-41AD-8BC1-D1AEF772440D}</a:tableStyleId>
              </a:tblPr>
              <a:tblGrid>
                <a:gridCol w="2538101">
                  <a:extLst>
                    <a:ext uri="{9D8B030D-6E8A-4147-A177-3AD203B41FA5}"/>
                  </a:extLst>
                </a:gridCol>
                <a:gridCol w="2615013">
                  <a:extLst>
                    <a:ext uri="{9D8B030D-6E8A-4147-A177-3AD203B41FA5}"/>
                  </a:extLst>
                </a:gridCol>
                <a:gridCol w="3076486">
                  <a:extLst>
                    <a:ext uri="{9D8B030D-6E8A-4147-A177-3AD203B41FA5}"/>
                  </a:extLst>
                </a:gridCol>
              </a:tblGrid>
              <a:tr h="701036">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Information Type</a:t>
                      </a:r>
                      <a:endParaRPr kumimoji="0" lang="en-US" sz="2000" b="1"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Information Characteristics</a:t>
                      </a:r>
                      <a:endParaRPr kumimoji="0" lang="en-US" sz="2000" b="1"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Sources</a:t>
                      </a:r>
                      <a:endParaRPr kumimoji="0" lang="en-US" sz="2000" b="1" i="0" u="none" strike="noStrike" cap="none" normalizeH="0" baseline="0" dirty="0">
                        <a:ln>
                          <a:noFill/>
                        </a:ln>
                        <a:solidFill>
                          <a:schemeClr val="tx1"/>
                        </a:solidFill>
                        <a:effectLst/>
                        <a:latin typeface="Tahoma" charset="0"/>
                      </a:endParaRPr>
                    </a:p>
                  </a:txBody>
                  <a:tcPr marL="92295" marR="92295" marT="45695" marB="45695" anchor="ctr" horzOverflow="overflow"/>
                </a:tc>
              </a:tr>
              <a:tr h="701036">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a:ln>
                            <a:noFill/>
                          </a:ln>
                          <a:effectLst/>
                        </a:rPr>
                        <a:t>Patient </a:t>
                      </a:r>
                      <a:r>
                        <a:rPr kumimoji="0" lang="en-US" sz="2000" u="none" strike="noStrike" cap="none" normalizeH="0" baseline="0" dirty="0" smtClean="0">
                          <a:ln>
                            <a:noFill/>
                          </a:ln>
                          <a:effectLst/>
                        </a:rPr>
                        <a:t>data</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Refers </a:t>
                      </a:r>
                      <a:r>
                        <a:rPr kumimoji="0" lang="en-US" sz="2000" u="none" strike="noStrike" cap="none" normalizeH="0" baseline="0" dirty="0">
                          <a:ln>
                            <a:noFill/>
                          </a:ln>
                          <a:effectLst/>
                        </a:rPr>
                        <a:t>to one person</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Patient</a:t>
                      </a:r>
                      <a:r>
                        <a:rPr kumimoji="0" lang="en-US" sz="2000" u="none" strike="noStrike" cap="none" normalizeH="0" baseline="0" dirty="0">
                          <a:ln>
                            <a:noFill/>
                          </a:ln>
                          <a:effectLst/>
                        </a:rPr>
                        <a:t>, family, records, observation</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extLst>
                  <a:ext uri="{0D108BD9-81ED-4DB2-BD59-A6C34878D82A}"/>
                </a:extLst>
              </a:tr>
              <a:tr h="701036">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a:ln>
                            <a:noFill/>
                          </a:ln>
                          <a:effectLst/>
                        </a:rPr>
                        <a:t>Population </a:t>
                      </a:r>
                      <a:r>
                        <a:rPr kumimoji="0" lang="en-US" sz="2000" u="none" strike="noStrike" cap="none" normalizeH="0" baseline="0" dirty="0" smtClean="0">
                          <a:ln>
                            <a:noFill/>
                          </a:ln>
                          <a:effectLst/>
                        </a:rPr>
                        <a:t>statistics</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Aggregated </a:t>
                      </a:r>
                      <a:r>
                        <a:rPr kumimoji="0" lang="en-US" sz="2000" u="none" strike="noStrike" cap="none" normalizeH="0" baseline="0" dirty="0">
                          <a:ln>
                            <a:noFill/>
                          </a:ln>
                          <a:effectLst/>
                        </a:rPr>
                        <a:t>patient data</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Colleagues</a:t>
                      </a:r>
                      <a:r>
                        <a:rPr kumimoji="0" lang="en-US" sz="2000" u="none" strike="noStrike" cap="none" normalizeH="0" baseline="0" dirty="0">
                          <a:ln>
                            <a:noFill/>
                          </a:ln>
                          <a:effectLst/>
                        </a:rPr>
                        <a:t>, public health </a:t>
                      </a:r>
                      <a:r>
                        <a:rPr kumimoji="0" lang="en-US" sz="2000" u="none" strike="noStrike" cap="none" normalizeH="0" baseline="0" dirty="0" smtClean="0">
                          <a:ln>
                            <a:noFill/>
                          </a:ln>
                          <a:effectLst/>
                        </a:rPr>
                        <a:t>department, </a:t>
                      </a:r>
                      <a:r>
                        <a:rPr kumimoji="0" lang="en-US" sz="2000" u="none" strike="noStrike" cap="none" normalizeH="0" baseline="0" dirty="0">
                          <a:ln>
                            <a:noFill/>
                          </a:ln>
                          <a:effectLst/>
                        </a:rPr>
                        <a:t>EHR</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extLst>
                  <a:ext uri="{0D108BD9-81ED-4DB2-BD59-A6C34878D82A}"/>
                </a:extLst>
              </a:tr>
              <a:tr h="701036">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a:ln>
                            <a:noFill/>
                          </a:ln>
                          <a:effectLst/>
                        </a:rPr>
                        <a:t>Medical </a:t>
                      </a:r>
                      <a:r>
                        <a:rPr kumimoji="0" lang="en-US" sz="2000" u="none" strike="noStrike" cap="none" normalizeH="0" baseline="0" dirty="0" smtClean="0">
                          <a:ln>
                            <a:noFill/>
                          </a:ln>
                          <a:effectLst/>
                        </a:rPr>
                        <a:t>knowledge</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Generalizable </a:t>
                      </a:r>
                      <a:r>
                        <a:rPr kumimoji="0" lang="en-US" sz="2000" u="none" strike="noStrike" cap="none" normalizeH="0" baseline="0" dirty="0">
                          <a:ln>
                            <a:noFill/>
                          </a:ln>
                          <a:effectLst/>
                        </a:rPr>
                        <a:t>to many persons</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Textbooks</a:t>
                      </a:r>
                      <a:r>
                        <a:rPr kumimoji="0" lang="en-US" sz="2000" u="none" strike="noStrike" cap="none" normalizeH="0" baseline="0" dirty="0">
                          <a:ln>
                            <a:noFill/>
                          </a:ln>
                          <a:effectLst/>
                        </a:rPr>
                        <a:t>, journal articles, MEDLINE</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extLst>
                  <a:ext uri="{0D108BD9-81ED-4DB2-BD59-A6C34878D82A}"/>
                </a:extLst>
              </a:tr>
              <a:tr h="1005857">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a:ln>
                            <a:noFill/>
                          </a:ln>
                          <a:effectLst/>
                        </a:rPr>
                        <a:t>Logistic </a:t>
                      </a:r>
                      <a:r>
                        <a:rPr kumimoji="0" lang="en-US" sz="2000" u="none" strike="noStrike" cap="none" normalizeH="0" baseline="0" dirty="0" smtClean="0">
                          <a:ln>
                            <a:noFill/>
                          </a:ln>
                          <a:effectLst/>
                        </a:rPr>
                        <a:t>information</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How </a:t>
                      </a:r>
                      <a:r>
                        <a:rPr kumimoji="0" lang="en-US" sz="2000" u="none" strike="noStrike" cap="none" normalizeH="0" baseline="0" dirty="0">
                          <a:ln>
                            <a:noFill/>
                          </a:ln>
                          <a:effectLst/>
                        </a:rPr>
                        <a:t>to get things done</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People</a:t>
                      </a:r>
                      <a:r>
                        <a:rPr kumimoji="0" lang="en-US" sz="2000" u="none" strike="noStrike" cap="none" normalizeH="0" baseline="0" dirty="0">
                          <a:ln>
                            <a:noFill/>
                          </a:ln>
                          <a:effectLst/>
                        </a:rPr>
                        <a:t>, policy, </a:t>
                      </a:r>
                      <a:r>
                        <a:rPr kumimoji="0" lang="en-US" sz="2000" u="none" strike="noStrike" cap="none" normalizeH="0" baseline="0" dirty="0" smtClean="0">
                          <a:ln>
                            <a:noFill/>
                          </a:ln>
                          <a:effectLst/>
                        </a:rPr>
                        <a:t>procedure, </a:t>
                      </a:r>
                      <a:r>
                        <a:rPr kumimoji="0" lang="en-US" sz="2000" u="none" strike="noStrike" cap="none" normalizeH="0" baseline="0" dirty="0">
                          <a:ln>
                            <a:noFill/>
                          </a:ln>
                          <a:effectLst/>
                        </a:rPr>
                        <a:t>and insurance companies</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extLst>
                  <a:ext uri="{0D108BD9-81ED-4DB2-BD59-A6C34878D82A}"/>
                </a:extLst>
              </a:tr>
              <a:tr h="701036">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a:ln>
                            <a:noFill/>
                          </a:ln>
                          <a:effectLst/>
                        </a:rPr>
                        <a:t>Social </a:t>
                      </a:r>
                      <a:r>
                        <a:rPr kumimoji="0" lang="en-US" sz="2000" u="none" strike="noStrike" cap="none" normalizeH="0" baseline="0" dirty="0" smtClean="0">
                          <a:ln>
                            <a:noFill/>
                          </a:ln>
                          <a:effectLst/>
                        </a:rPr>
                        <a:t>influence</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How </a:t>
                      </a:r>
                      <a:r>
                        <a:rPr kumimoji="0" lang="en-US" sz="2000" u="none" strike="noStrike" cap="none" normalizeH="0" baseline="0" dirty="0">
                          <a:ln>
                            <a:noFill/>
                          </a:ln>
                          <a:effectLst/>
                        </a:rPr>
                        <a:t>others get the job done</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charset="2"/>
                        <a:buNone/>
                        <a:tabLst/>
                      </a:pPr>
                      <a:r>
                        <a:rPr kumimoji="0" lang="en-US" sz="2000" u="none" strike="noStrike" cap="none" normalizeH="0" baseline="0" dirty="0" smtClean="0">
                          <a:ln>
                            <a:noFill/>
                          </a:ln>
                          <a:effectLst/>
                        </a:rPr>
                        <a:t>Observe </a:t>
                      </a:r>
                      <a:r>
                        <a:rPr kumimoji="0" lang="en-US" sz="2000" u="none" strike="noStrike" cap="none" normalizeH="0" baseline="0" dirty="0">
                          <a:ln>
                            <a:noFill/>
                          </a:ln>
                          <a:effectLst/>
                        </a:rPr>
                        <a:t>and discuss with colleagues</a:t>
                      </a:r>
                      <a:endParaRPr kumimoji="0" lang="en-US" sz="2000" b="0" i="0" u="none" strike="noStrike" cap="none" normalizeH="0" baseline="0" dirty="0">
                        <a:ln>
                          <a:noFill/>
                        </a:ln>
                        <a:solidFill>
                          <a:schemeClr val="tx1"/>
                        </a:solidFill>
                        <a:effectLst/>
                        <a:latin typeface="Tahoma" charset="0"/>
                      </a:endParaRPr>
                    </a:p>
                  </a:txBody>
                  <a:tcPr marL="92295" marR="92295" marT="45695" marB="45695" anchor="ctr" horzOverflow="overflow"/>
                </a:tc>
                <a:extLst>
                  <a:ext uri="{0D108BD9-81ED-4DB2-BD59-A6C34878D82A}"/>
                </a:extLst>
              </a:tr>
            </a:tbl>
          </a:graphicData>
        </a:graphic>
      </p:graphicFrame>
      <p:sp>
        <p:nvSpPr>
          <p:cNvPr id="23581" name="Text Placeholder 6"/>
          <p:cNvSpPr>
            <a:spLocks noGrp="1"/>
          </p:cNvSpPr>
          <p:nvPr>
            <p:ph type="body" sz="quarter" idx="32"/>
          </p:nvPr>
        </p:nvSpPr>
        <p:spPr/>
        <p:txBody>
          <a:bodyPr/>
          <a:lstStyle/>
          <a:p>
            <a:pPr eaLnBrk="1" hangingPunct="1"/>
            <a:r>
              <a:rPr lang="en-US" altLang="en-US" sz="1200" dirty="0" smtClean="0"/>
              <a:t>4.1 Table: Types of information that clinicians utilize when making decisions</a:t>
            </a:r>
          </a:p>
        </p:txBody>
      </p:sp>
      <p:sp>
        <p:nvSpPr>
          <p:cNvPr id="2358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3121362-37F2-41DA-940D-15D9F8573F4A}" type="slidenum">
              <a:rPr lang="en-US" altLang="en-US" sz="1000">
                <a:solidFill>
                  <a:srgbClr val="898989"/>
                </a:solidFill>
              </a:rPr>
              <a:pPr>
                <a:spcBef>
                  <a:spcPct val="0"/>
                </a:spcBef>
                <a:buFontTx/>
                <a:buNone/>
              </a:pPr>
              <a:t>7</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dirty="0" smtClean="0">
                <a:ea typeface="MS PGothic" panose="020B0600070205080204" pitchFamily="34" charset="-128"/>
              </a:rPr>
              <a:t>Organization:</a:t>
            </a:r>
            <a:br>
              <a:rPr lang="en-US" altLang="en-US" dirty="0" smtClean="0">
                <a:ea typeface="MS PGothic" panose="020B0600070205080204" pitchFamily="34" charset="-128"/>
              </a:rPr>
            </a:br>
            <a:r>
              <a:rPr lang="en-US" altLang="en-US" sz="3200" dirty="0" smtClean="0">
                <a:ea typeface="MS PGothic" panose="020B0600070205080204" pitchFamily="34" charset="-128"/>
              </a:rPr>
              <a:t>How Clinicians Organize Information</a:t>
            </a:r>
            <a:endParaRPr lang="en-US" altLang="en-US" dirty="0" smtClean="0">
              <a:ea typeface="MS PGothic" panose="020B0600070205080204" pitchFamily="34" charset="-128"/>
            </a:endParaRPr>
          </a:p>
        </p:txBody>
      </p:sp>
      <p:sp>
        <p:nvSpPr>
          <p:cNvPr id="24579" name="Content Placeholder 5"/>
          <p:cNvSpPr>
            <a:spLocks noGrp="1"/>
          </p:cNvSpPr>
          <p:nvPr>
            <p:ph sz="quarter" idx="14"/>
          </p:nvPr>
        </p:nvSpPr>
        <p:spPr/>
        <p:txBody>
          <a:bodyPr/>
          <a:lstStyle/>
          <a:p>
            <a:pPr eaLnBrk="1" hangingPunct="1">
              <a:spcBef>
                <a:spcPct val="0"/>
              </a:spcBef>
              <a:spcAft>
                <a:spcPts val="600"/>
              </a:spcAft>
            </a:pPr>
            <a:r>
              <a:rPr lang="en-US" altLang="en-US" smtClean="0"/>
              <a:t>Narrative structure</a:t>
            </a:r>
          </a:p>
          <a:p>
            <a:pPr eaLnBrk="1" hangingPunct="1">
              <a:spcBef>
                <a:spcPct val="0"/>
              </a:spcBef>
              <a:spcAft>
                <a:spcPts val="600"/>
              </a:spcAft>
            </a:pPr>
            <a:r>
              <a:rPr lang="en-US" altLang="en-US" smtClean="0"/>
              <a:t>Rearranged into a history and physical format</a:t>
            </a:r>
          </a:p>
          <a:p>
            <a:pPr eaLnBrk="1" hangingPunct="1">
              <a:spcBef>
                <a:spcPct val="0"/>
              </a:spcBef>
              <a:spcAft>
                <a:spcPts val="600"/>
              </a:spcAft>
            </a:pPr>
            <a:r>
              <a:rPr lang="en-US" altLang="en-US" smtClean="0"/>
              <a:t>Further rearranged into a hierarchy</a:t>
            </a:r>
          </a:p>
          <a:p>
            <a:pPr eaLnBrk="1" hangingPunct="1">
              <a:spcBef>
                <a:spcPct val="0"/>
              </a:spcBef>
              <a:spcAft>
                <a:spcPts val="600"/>
              </a:spcAft>
            </a:pPr>
            <a:r>
              <a:rPr lang="en-US" altLang="en-US" smtClean="0"/>
              <a:t>Reformulated into a computable structure for utilization by clinical information systems</a:t>
            </a:r>
          </a:p>
        </p:txBody>
      </p:sp>
      <p:sp>
        <p:nvSpPr>
          <p:cNvPr id="2458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480F1D43-AEE2-4A09-B7A5-F7ACEA29AF74}" type="slidenum">
              <a:rPr lang="en-US" altLang="en-US" sz="1000">
                <a:solidFill>
                  <a:srgbClr val="898989"/>
                </a:solidFill>
              </a:rPr>
              <a:pPr>
                <a:spcBef>
                  <a:spcPct val="0"/>
                </a:spcBef>
                <a:buFontTx/>
                <a:buNone/>
              </a:pPr>
              <a:t>8</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ea typeface="MS PGothic" panose="020B0600070205080204" pitchFamily="34" charset="-128"/>
              </a:rPr>
              <a:t>Disease</a:t>
            </a:r>
          </a:p>
        </p:txBody>
      </p:sp>
      <p:sp>
        <p:nvSpPr>
          <p:cNvPr id="25603" name="Content Placeholder 5"/>
          <p:cNvSpPr>
            <a:spLocks noGrp="1"/>
          </p:cNvSpPr>
          <p:nvPr>
            <p:ph sz="quarter" idx="14"/>
          </p:nvPr>
        </p:nvSpPr>
        <p:spPr/>
        <p:txBody>
          <a:bodyPr anchor="ctr"/>
          <a:lstStyle/>
          <a:p>
            <a:pPr algn="ctr" eaLnBrk="1" hangingPunct="1">
              <a:spcBef>
                <a:spcPts val="0"/>
              </a:spcBef>
              <a:buFont typeface="Arial" panose="020B0604020202020204" pitchFamily="34" charset="0"/>
              <a:buNone/>
            </a:pPr>
            <a:r>
              <a:rPr lang="ja-JP" altLang="en-US" sz="3600" dirty="0" smtClean="0"/>
              <a:t>“</a:t>
            </a:r>
            <a:r>
              <a:rPr lang="en-US" altLang="ja-JP" sz="3600" dirty="0" smtClean="0"/>
              <a:t>Disease often tells its secrets in a casual parenthesis.</a:t>
            </a:r>
            <a:r>
              <a:rPr lang="ja-JP" altLang="en-US" sz="3600" dirty="0" smtClean="0"/>
              <a:t>”</a:t>
            </a:r>
            <a:r>
              <a:rPr lang="en-US" altLang="ja-JP" sz="3600" dirty="0" smtClean="0"/>
              <a:t>  </a:t>
            </a:r>
          </a:p>
          <a:p>
            <a:pPr algn="ctr" eaLnBrk="1" hangingPunct="1">
              <a:buFont typeface="Arial" panose="020B0604020202020204" pitchFamily="34" charset="0"/>
              <a:buNone/>
            </a:pPr>
            <a:r>
              <a:rPr lang="en-US" altLang="en-US" sz="1800" dirty="0" smtClean="0"/>
              <a:t>—Wilfred Trotter</a:t>
            </a:r>
          </a:p>
        </p:txBody>
      </p:sp>
      <p:sp>
        <p:nvSpPr>
          <p:cNvPr id="2560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7FEF076A-E1CF-4A5A-B25D-F7497F05DF6B}" type="slidenum">
              <a:rPr lang="en-US" altLang="en-US" sz="1000">
                <a:solidFill>
                  <a:srgbClr val="898989"/>
                </a:solidFill>
              </a:rPr>
              <a:pPr>
                <a:spcBef>
                  <a:spcPct val="0"/>
                </a:spcBef>
                <a:buFontTx/>
                <a:buNone/>
              </a:pPr>
              <a:t>9</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(2)</Template>
  <TotalTime>787</TotalTime>
  <Words>4458</Words>
  <Application>Microsoft Office PowerPoint</Application>
  <PresentationFormat>On-screen Show (4:3)</PresentationFormat>
  <Paragraphs>311</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ONC-Template-FINAL DRAFT</vt:lpstr>
      <vt:lpstr>PowerPoint Presentation</vt:lpstr>
      <vt:lpstr>The Culture of Health Care</vt:lpstr>
      <vt:lpstr>Health Care Processes and Decision Making Learning Objectives</vt:lpstr>
      <vt:lpstr>The Classic Paradigm</vt:lpstr>
      <vt:lpstr>Classic Paradigm Evolution of Tools That Support the Task</vt:lpstr>
      <vt:lpstr>Attributes of Clinician</vt:lpstr>
      <vt:lpstr>Types of Information</vt:lpstr>
      <vt:lpstr>Organization: How Clinicians Organize Information</vt:lpstr>
      <vt:lpstr>Disease</vt:lpstr>
      <vt:lpstr>How Stories Fit into Health System Part 1</vt:lpstr>
      <vt:lpstr>How Stories Fit into Health System Part 2</vt:lpstr>
      <vt:lpstr>Interpretation: How Clinicians Understand Clinical Data</vt:lpstr>
      <vt:lpstr>Beyond the Classic Paradigm: Collaboration in Surgery</vt:lpstr>
      <vt:lpstr>Beyond the Classic Paradigm: Uncertain, Complex, High Stakes</vt:lpstr>
      <vt:lpstr>Beyond the Classic Paradigm: Uncertain, Complex, High Stakes Continued</vt:lpstr>
      <vt:lpstr>Steps in the Classic Process</vt:lpstr>
      <vt:lpstr>Health Care Processes and  Decision Making Summary – Lecture a</vt:lpstr>
      <vt:lpstr>Health Care Processes and  Decision Making References – Lecture a</vt:lpstr>
      <vt:lpstr>Health Care Processes and  Decision Making References – Lecture a Continued</vt:lpstr>
      <vt:lpstr>The Culture of Health Care Health Care Processes and Decision Making Lecture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2, Unit 4</dc:title>
  <dc:subject>The Culture of Health Care, Health Care Processes and Decision Making, Lecture a</dc:subject>
  <dc:creator>U.S. Department of Health and Human Services, Office of the National Coordinator for Health Information Technology</dc:creator>
  <cp:keywords>paradigm, central theorem of health informatics, health informatics, clinician, stories, clinical data, surgical collaboration, clinical process, structured data, problem list, diagnostic thinking, diagnosis, systematic approach, pathophysiologic approach, data patterns heuristics, Bayes, decision analysis, management plan, SOAP, insurance companies, William Osler, health IT, health IT curriculum, health IT training</cp:keywords>
  <cp:lastModifiedBy>The Department of Health and Human Services</cp:lastModifiedBy>
  <cp:revision>31</cp:revision>
  <cp:lastPrinted>2016-04-08T19:47:03Z</cp:lastPrinted>
  <dcterms:created xsi:type="dcterms:W3CDTF">2016-04-07T22:22:42Z</dcterms:created>
  <dcterms:modified xsi:type="dcterms:W3CDTF">2017-05-22T16:52:55Z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