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3.xml" ContentType="application/vnd.openxmlformats-officedocument.presentationml.tags+xml"/>
  <Override PartName="/ppt/notesSlides/notesSlide15.xml" ContentType="application/vnd.openxmlformats-officedocument.presentationml.notesSlide+xml"/>
  <Override PartName="/ppt/tags/tag14.xml" ContentType="application/vnd.openxmlformats-officedocument.presentationml.tags+xml"/>
  <Override PartName="/ppt/notesSlides/notesSlide16.xml" ContentType="application/vnd.openxmlformats-officedocument.presentationml.notesSlide+xml"/>
  <Override PartName="/ppt/tags/tag15.xml" ContentType="application/vnd.openxmlformats-officedocument.presentationml.tags+xml"/>
  <Override PartName="/ppt/notesSlides/notesSlide17.xml" ContentType="application/vnd.openxmlformats-officedocument.presentationml.notesSlide+xml"/>
  <Override PartName="/ppt/tags/tag16.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17.xml" ContentType="application/vnd.openxmlformats-officedocument.presentationml.tags+xml"/>
  <Override PartName="/ppt/notesSlides/notesSlide20.xml" ContentType="application/vnd.openxmlformats-officedocument.presentationml.notesSlide+xml"/>
  <Override PartName="/ppt/tags/tag18.xml" ContentType="application/vnd.openxmlformats-officedocument.presentationml.tags+xml"/>
  <Override PartName="/ppt/notesSlides/notesSlide21.xml" ContentType="application/vnd.openxmlformats-officedocument.presentationml.notesSlide+xml"/>
  <Override PartName="/ppt/tags/tag19.xml" ContentType="application/vnd.openxmlformats-officedocument.presentationml.tags+xml"/>
  <Override PartName="/ppt/notesSlides/notesSlide22.xml" ContentType="application/vnd.openxmlformats-officedocument.presentationml.notesSlide+xml"/>
  <Override PartName="/ppt/tags/tag20.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28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custDataLst>
    <p:tags r:id="rId29"/>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7331" autoAdjust="0"/>
  </p:normalViewPr>
  <p:slideViewPr>
    <p:cSldViewPr snapToGrid="0">
      <p:cViewPr varScale="1">
        <p:scale>
          <a:sx n="35" d="100"/>
          <a:sy n="35" d="100"/>
        </p:scale>
        <p:origin x="-1651" y="-86"/>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2198746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smtClean="0">
                <a:solidFill>
                  <a:schemeClr val="tx1"/>
                </a:solidFill>
                <a:effectLst/>
                <a:latin typeface="Arial" pitchFamily="34" charset="0"/>
                <a:ea typeface="+mn-ea"/>
                <a:cs typeface="Arial" pitchFamily="34" charset="0"/>
              </a:rPr>
              <a:t>The nursing division is typically headed by the CNO who reports to the CEO. Nursing is responsible for managing and staffing all the nursing units, including inpatient nursing departments. With the ongoing shift from inpatient services to outpatient and ambulatory services, nursing responsibilities may include the growing number of outpatient and ambulatory departments as well as primary care clinics and specialty clinics.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Patients who are admitted to a hospital are managed and given care through inpatient nursing units. These units usually include pediatrics [pee-dee-</a:t>
            </a:r>
            <a:r>
              <a:rPr lang="x-none" sz="1000" b="1" kern="1200" dirty="0" smtClean="0">
                <a:solidFill>
                  <a:schemeClr val="tx1"/>
                </a:solidFill>
                <a:effectLst/>
                <a:latin typeface="Arial" pitchFamily="34" charset="0"/>
                <a:ea typeface="+mn-ea"/>
                <a:cs typeface="Arial" pitchFamily="34" charset="0"/>
              </a:rPr>
              <a:t>at</a:t>
            </a:r>
            <a:r>
              <a:rPr lang="x-none" sz="1000" kern="1200" dirty="0" smtClean="0">
                <a:solidFill>
                  <a:schemeClr val="tx1"/>
                </a:solidFill>
                <a:effectLst/>
                <a:latin typeface="Arial" pitchFamily="34" charset="0"/>
                <a:ea typeface="+mn-ea"/>
                <a:cs typeface="Arial" pitchFamily="34" charset="0"/>
              </a:rPr>
              <a:t>-triks], medicine, surgery, and obstetrics-gynecology [uhb-</a:t>
            </a:r>
            <a:r>
              <a:rPr lang="x-none" sz="1000" b="1" kern="1200" dirty="0" smtClean="0">
                <a:solidFill>
                  <a:schemeClr val="tx1"/>
                </a:solidFill>
                <a:effectLst/>
                <a:latin typeface="Arial" pitchFamily="34" charset="0"/>
                <a:ea typeface="+mn-ea"/>
                <a:cs typeface="Arial" pitchFamily="34" charset="0"/>
              </a:rPr>
              <a:t>stet</a:t>
            </a:r>
            <a:r>
              <a:rPr lang="x-none" sz="1000" kern="1200" dirty="0" smtClean="0">
                <a:solidFill>
                  <a:schemeClr val="tx1"/>
                </a:solidFill>
                <a:effectLst/>
                <a:latin typeface="Arial" pitchFamily="34" charset="0"/>
                <a:ea typeface="+mn-ea"/>
                <a:cs typeface="Arial" pitchFamily="34" charset="0"/>
              </a:rPr>
              <a:t>-triks–gahy-ni-</a:t>
            </a:r>
            <a:r>
              <a:rPr lang="x-none" sz="1000" b="1" kern="1200" dirty="0" smtClean="0">
                <a:solidFill>
                  <a:schemeClr val="tx1"/>
                </a:solidFill>
                <a:effectLst/>
                <a:latin typeface="Arial" pitchFamily="34" charset="0"/>
                <a:ea typeface="+mn-ea"/>
                <a:cs typeface="Arial" pitchFamily="34" charset="0"/>
              </a:rPr>
              <a:t>kol</a:t>
            </a:r>
            <a:r>
              <a:rPr lang="x-none" sz="1000" kern="1200" dirty="0" smtClean="0">
                <a:solidFill>
                  <a:schemeClr val="tx1"/>
                </a:solidFill>
                <a:effectLst/>
                <a:latin typeface="Arial" pitchFamily="34" charset="0"/>
                <a:ea typeface="+mn-ea"/>
                <a:cs typeface="Arial" pitchFamily="34" charset="0"/>
              </a:rPr>
              <a:t>-uh-jee], but they may also include subspecialties such as orthopedics [or-thu-</a:t>
            </a:r>
            <a:r>
              <a:rPr lang="x-none" sz="1000" b="1" kern="1200" dirty="0" smtClean="0">
                <a:solidFill>
                  <a:schemeClr val="tx1"/>
                </a:solidFill>
                <a:effectLst/>
                <a:latin typeface="Arial" pitchFamily="34" charset="0"/>
                <a:ea typeface="+mn-ea"/>
                <a:cs typeface="Arial" pitchFamily="34" charset="0"/>
              </a:rPr>
              <a:t>pee</a:t>
            </a:r>
            <a:r>
              <a:rPr lang="x-none" sz="1000" kern="1200" dirty="0" smtClean="0">
                <a:solidFill>
                  <a:schemeClr val="tx1"/>
                </a:solidFill>
                <a:effectLst/>
                <a:latin typeface="Arial" pitchFamily="34" charset="0"/>
                <a:ea typeface="+mn-ea"/>
                <a:cs typeface="Arial" pitchFamily="34" charset="0"/>
              </a:rPr>
              <a:t>-diks], oncology [on-</a:t>
            </a:r>
            <a:r>
              <a:rPr lang="x-none" sz="1000" b="1" kern="1200" dirty="0" smtClean="0">
                <a:solidFill>
                  <a:schemeClr val="tx1"/>
                </a:solidFill>
                <a:effectLst/>
                <a:latin typeface="Arial" pitchFamily="34" charset="0"/>
                <a:ea typeface="+mn-ea"/>
                <a:cs typeface="Arial" pitchFamily="34" charset="0"/>
              </a:rPr>
              <a:t>kol</a:t>
            </a:r>
            <a:r>
              <a:rPr lang="x-none" sz="1000" kern="1200" dirty="0" smtClean="0">
                <a:solidFill>
                  <a:schemeClr val="tx1"/>
                </a:solidFill>
                <a:effectLst/>
                <a:latin typeface="Arial" pitchFamily="34" charset="0"/>
                <a:ea typeface="+mn-ea"/>
                <a:cs typeface="Arial" pitchFamily="34" charset="0"/>
              </a:rPr>
              <a:t>-uh-jee], and rehabilitation. Critical care units typically include cardiac intensive care, surgical intensive care, medical intensive care, pediatric intensive care, and neonatal [nee-oh-</a:t>
            </a:r>
            <a:r>
              <a:rPr lang="x-none" sz="1000" b="1" kern="1200" dirty="0" smtClean="0">
                <a:solidFill>
                  <a:schemeClr val="tx1"/>
                </a:solidFill>
                <a:effectLst/>
                <a:latin typeface="Arial" pitchFamily="34" charset="0"/>
                <a:ea typeface="+mn-ea"/>
                <a:cs typeface="Arial" pitchFamily="34" charset="0"/>
              </a:rPr>
              <a:t>nay</a:t>
            </a:r>
            <a:r>
              <a:rPr lang="x-none" sz="1000" kern="1200" dirty="0" smtClean="0">
                <a:solidFill>
                  <a:schemeClr val="tx1"/>
                </a:solidFill>
                <a:effectLst/>
                <a:latin typeface="Arial" pitchFamily="34" charset="0"/>
                <a:ea typeface="+mn-ea"/>
                <a:cs typeface="Arial" pitchFamily="34" charset="0"/>
              </a:rPr>
              <a:t>-tal] intensive care but may include more specialized units in academic or specialized hospitals. Other types of units include the emergency department, labor and delivery, and surgery (operating rooms and the postanesthesia [post-an-es-</a:t>
            </a:r>
            <a:r>
              <a:rPr lang="x-none" sz="1000" b="1" kern="1200" dirty="0" smtClean="0">
                <a:solidFill>
                  <a:schemeClr val="tx1"/>
                </a:solidFill>
                <a:effectLst/>
                <a:latin typeface="Arial" pitchFamily="34" charset="0"/>
                <a:ea typeface="+mn-ea"/>
                <a:cs typeface="Arial" pitchFamily="34" charset="0"/>
              </a:rPr>
              <a:t>thee</a:t>
            </a:r>
            <a:r>
              <a:rPr lang="x-none" sz="1000" kern="1200" dirty="0" smtClean="0">
                <a:solidFill>
                  <a:schemeClr val="tx1"/>
                </a:solidFill>
                <a:effectLst/>
                <a:latin typeface="Arial" pitchFamily="34" charset="0"/>
                <a:ea typeface="+mn-ea"/>
                <a:cs typeface="Arial" pitchFamily="34" charset="0"/>
              </a:rPr>
              <a:t>-zha] care unit).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The nursing division is also usually responsible for nursing education and professional development training. This sometimes includes training all hospital personnel in areas such as cardiopulmonary [</a:t>
            </a:r>
            <a:r>
              <a:rPr lang="en-US" sz="1000" b="1" kern="1200" dirty="0" err="1" smtClean="0">
                <a:solidFill>
                  <a:schemeClr val="tx1"/>
                </a:solidFill>
                <a:effectLst/>
                <a:latin typeface="Arial" pitchFamily="34" charset="0"/>
                <a:ea typeface="+mn-ea"/>
                <a:cs typeface="Arial" pitchFamily="34" charset="0"/>
              </a:rPr>
              <a:t>kar</a:t>
            </a:r>
            <a:r>
              <a:rPr lang="en-US" sz="1000" kern="1200" dirty="0" smtClean="0">
                <a:solidFill>
                  <a:schemeClr val="tx1"/>
                </a:solidFill>
                <a:effectLst/>
                <a:latin typeface="Arial" pitchFamily="34" charset="0"/>
                <a:ea typeface="+mn-ea"/>
                <a:cs typeface="Arial" pitchFamily="34" charset="0"/>
              </a:rPr>
              <a:t>-dee-oh-</a:t>
            </a:r>
            <a:r>
              <a:rPr lang="en-US" sz="1000" b="1" kern="1200" dirty="0" err="1" smtClean="0">
                <a:solidFill>
                  <a:schemeClr val="tx1"/>
                </a:solidFill>
                <a:effectLst/>
                <a:latin typeface="Arial" pitchFamily="34" charset="0"/>
                <a:ea typeface="+mn-ea"/>
                <a:cs typeface="Arial" pitchFamily="34" charset="0"/>
              </a:rPr>
              <a:t>pul</a:t>
            </a:r>
            <a:r>
              <a:rPr lang="en-US" sz="1000" kern="1200" dirty="0" smtClean="0">
                <a:solidFill>
                  <a:schemeClr val="tx1"/>
                </a:solidFill>
                <a:effectLst/>
                <a:latin typeface="Arial" pitchFamily="34" charset="0"/>
                <a:ea typeface="+mn-ea"/>
                <a:cs typeface="Arial" pitchFamily="34" charset="0"/>
              </a:rPr>
              <a:t>-mon-err-</a:t>
            </a:r>
            <a:r>
              <a:rPr lang="en-US" sz="1000" kern="1200" dirty="0" err="1" smtClean="0">
                <a:solidFill>
                  <a:schemeClr val="tx1"/>
                </a:solidFill>
                <a:effectLst/>
                <a:latin typeface="Arial" pitchFamily="34" charset="0"/>
                <a:ea typeface="+mn-ea"/>
                <a:cs typeface="Arial" pitchFamily="34" charset="0"/>
              </a:rPr>
              <a:t>ee</a:t>
            </a:r>
            <a:r>
              <a:rPr lang="en-US" sz="1000" kern="1200" dirty="0" smtClean="0">
                <a:solidFill>
                  <a:schemeClr val="tx1"/>
                </a:solidFill>
                <a:effectLst/>
                <a:latin typeface="Arial" pitchFamily="34" charset="0"/>
                <a:ea typeface="+mn-ea"/>
                <a:cs typeface="Arial" pitchFamily="34" charset="0"/>
              </a:rPr>
              <a:t>] resuscitation [</a:t>
            </a:r>
            <a:r>
              <a:rPr lang="en-US" sz="1000" kern="1200" dirty="0" err="1" smtClean="0">
                <a:solidFill>
                  <a:schemeClr val="tx1"/>
                </a:solidFill>
                <a:effectLst/>
                <a:latin typeface="Arial" pitchFamily="34" charset="0"/>
                <a:ea typeface="+mn-ea"/>
                <a:cs typeface="Arial" pitchFamily="34" charset="0"/>
              </a:rPr>
              <a:t>ree</a:t>
            </a:r>
            <a:r>
              <a:rPr lang="en-US" sz="1000" kern="1200" dirty="0" smtClean="0">
                <a:solidFill>
                  <a:schemeClr val="tx1"/>
                </a:solidFill>
                <a:effectLst/>
                <a:latin typeface="Arial" pitchFamily="34" charset="0"/>
                <a:ea typeface="+mn-ea"/>
                <a:cs typeface="Arial" pitchFamily="34" charset="0"/>
              </a:rPr>
              <a:t>-</a:t>
            </a:r>
            <a:r>
              <a:rPr lang="en-US" sz="1000" kern="1200" dirty="0" err="1" smtClean="0">
                <a:solidFill>
                  <a:schemeClr val="tx1"/>
                </a:solidFill>
                <a:effectLst/>
                <a:latin typeface="Arial" pitchFamily="34" charset="0"/>
                <a:ea typeface="+mn-ea"/>
                <a:cs typeface="Arial" pitchFamily="34" charset="0"/>
              </a:rPr>
              <a:t>sus</a:t>
            </a:r>
            <a:r>
              <a:rPr lang="en-US" sz="1000" kern="1200" dirty="0" smtClean="0">
                <a:solidFill>
                  <a:schemeClr val="tx1"/>
                </a:solidFill>
                <a:effectLst/>
                <a:latin typeface="Arial" pitchFamily="34" charset="0"/>
                <a:ea typeface="+mn-ea"/>
                <a:cs typeface="Arial" pitchFamily="34" charset="0"/>
              </a:rPr>
              <a:t>-</a:t>
            </a:r>
            <a:r>
              <a:rPr lang="en-US" sz="1000" kern="1200" dirty="0" err="1" smtClean="0">
                <a:solidFill>
                  <a:schemeClr val="tx1"/>
                </a:solidFill>
                <a:effectLst/>
                <a:latin typeface="Arial" pitchFamily="34" charset="0"/>
                <a:ea typeface="+mn-ea"/>
                <a:cs typeface="Arial" pitchFamily="34" charset="0"/>
              </a:rPr>
              <a:t>si</a:t>
            </a:r>
            <a:r>
              <a:rPr lang="en-US" sz="1000" kern="1200" dirty="0" smtClean="0">
                <a:solidFill>
                  <a:schemeClr val="tx1"/>
                </a:solidFill>
                <a:effectLst/>
                <a:latin typeface="Arial" pitchFamily="34" charset="0"/>
                <a:ea typeface="+mn-ea"/>
                <a:cs typeface="Arial" pitchFamily="34" charset="0"/>
              </a:rPr>
              <a:t>-</a:t>
            </a:r>
            <a:r>
              <a:rPr lang="en-US" sz="1000" b="1" kern="1200" dirty="0" err="1" smtClean="0">
                <a:solidFill>
                  <a:schemeClr val="tx1"/>
                </a:solidFill>
                <a:effectLst/>
                <a:latin typeface="Arial" pitchFamily="34" charset="0"/>
                <a:ea typeface="+mn-ea"/>
                <a:cs typeface="Arial" pitchFamily="34" charset="0"/>
              </a:rPr>
              <a:t>tay</a:t>
            </a:r>
            <a:r>
              <a:rPr lang="en-US" sz="1000" kern="1200" dirty="0" smtClean="0">
                <a:solidFill>
                  <a:schemeClr val="tx1"/>
                </a:solidFill>
                <a:effectLst/>
                <a:latin typeface="Arial" pitchFamily="34" charset="0"/>
                <a:ea typeface="+mn-ea"/>
                <a:cs typeface="Arial" pitchFamily="34" charset="0"/>
              </a:rPr>
              <a:t>-shun]. In academic hospitals, there may be ambulatory or inpatient units that function as research units.</a:t>
            </a:r>
            <a:endParaRPr lang="en-US" altLang="en-US" dirty="0">
              <a:latin typeface="Arial" charset="0"/>
              <a:cs typeface="Arial" charset="0"/>
            </a:endParaRPr>
          </a:p>
        </p:txBody>
      </p:sp>
      <p:sp>
        <p:nvSpPr>
          <p:cNvPr id="225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25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9C8F10A-5124-4F80-B717-D728D421E001}" type="slidenum">
              <a:rPr lang="en-US" altLang="en-US"/>
              <a:pPr>
                <a:spcBef>
                  <a:spcPct val="0"/>
                </a:spcBef>
              </a:pPr>
              <a:t>10</a:t>
            </a:fld>
            <a:endParaRPr lang="en-US" altLang="en-US"/>
          </a:p>
        </p:txBody>
      </p:sp>
    </p:spTree>
    <p:extLst>
      <p:ext uri="{BB962C8B-B14F-4D97-AF65-F5344CB8AC3E}">
        <p14:creationId xmlns:p14="http://schemas.microsoft.com/office/powerpoint/2010/main" val="3203257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smtClean="0">
                <a:solidFill>
                  <a:schemeClr val="tx1"/>
                </a:solidFill>
                <a:effectLst/>
                <a:latin typeface="Arial" pitchFamily="34" charset="0"/>
                <a:ea typeface="+mn-ea"/>
                <a:cs typeface="Arial" pitchFamily="34" charset="0"/>
              </a:rPr>
              <a:t>The management structure of clinical support services (also called </a:t>
            </a:r>
            <a:r>
              <a:rPr lang="x-none" sz="1000" i="1" kern="1200" dirty="0" smtClean="0">
                <a:solidFill>
                  <a:schemeClr val="tx1"/>
                </a:solidFill>
                <a:effectLst/>
                <a:latin typeface="Arial" pitchFamily="34" charset="0"/>
                <a:ea typeface="+mn-ea"/>
                <a:cs typeface="Arial" pitchFamily="34" charset="0"/>
              </a:rPr>
              <a:t>allied health</a:t>
            </a:r>
            <a:r>
              <a:rPr lang="x-none" sz="1000" kern="1200" dirty="0" smtClean="0">
                <a:solidFill>
                  <a:schemeClr val="tx1"/>
                </a:solidFill>
                <a:effectLst/>
                <a:latin typeface="Arial" pitchFamily="34" charset="0"/>
                <a:ea typeface="+mn-ea"/>
                <a:cs typeface="Arial" pitchFamily="34" charset="0"/>
              </a:rPr>
              <a:t>) varies depending on the health care organization. Some have a management-level officer who reports directly to the CEO; some combine clinical support services and ancillary services and divide it into diagnostic and therapeutic divisions; and in others, the managers of individual allied health departments report directly to the COO or designate. Clinical support service departments support the diagnosis and treatment of patients in specialized areas. Examples of diagnostic allied health include radiology, which is responsible for x-rays, magnetic resonance [</a:t>
            </a:r>
            <a:r>
              <a:rPr lang="x-none" sz="1000" b="1" kern="1200" dirty="0" smtClean="0">
                <a:solidFill>
                  <a:schemeClr val="tx1"/>
                </a:solidFill>
                <a:effectLst/>
                <a:latin typeface="Arial" pitchFamily="34" charset="0"/>
                <a:ea typeface="+mn-ea"/>
                <a:cs typeface="Arial" pitchFamily="34" charset="0"/>
              </a:rPr>
              <a:t>rez</a:t>
            </a:r>
            <a:r>
              <a:rPr lang="x-none" sz="1000" kern="1200" dirty="0" smtClean="0">
                <a:solidFill>
                  <a:schemeClr val="tx1"/>
                </a:solidFill>
                <a:effectLst/>
                <a:latin typeface="Arial" pitchFamily="34" charset="0"/>
                <a:ea typeface="+mn-ea"/>
                <a:cs typeface="Arial" pitchFamily="34" charset="0"/>
              </a:rPr>
              <a:t>-uh-nəntz] imaging, and computerized tomography [tuh-</a:t>
            </a:r>
            <a:r>
              <a:rPr lang="x-none" sz="1000" b="1" kern="1200" dirty="0" smtClean="0">
                <a:solidFill>
                  <a:schemeClr val="tx1"/>
                </a:solidFill>
                <a:effectLst/>
                <a:latin typeface="Arial" pitchFamily="34" charset="0"/>
                <a:ea typeface="+mn-ea"/>
                <a:cs typeface="Arial" pitchFamily="34" charset="0"/>
              </a:rPr>
              <a:t>mog</a:t>
            </a:r>
            <a:r>
              <a:rPr lang="x-none" sz="1000" kern="1200" dirty="0" smtClean="0">
                <a:solidFill>
                  <a:schemeClr val="tx1"/>
                </a:solidFill>
                <a:effectLst/>
                <a:latin typeface="Arial" pitchFamily="34" charset="0"/>
                <a:ea typeface="+mn-ea"/>
                <a:cs typeface="Arial" pitchFamily="34" charset="0"/>
              </a:rPr>
              <a:t>-ra-fee]. Radiology departments also support therapeutic procedures, often termed </a:t>
            </a:r>
            <a:r>
              <a:rPr lang="x-none" sz="1000" i="1" kern="1200" dirty="0" smtClean="0">
                <a:solidFill>
                  <a:schemeClr val="tx1"/>
                </a:solidFill>
                <a:effectLst/>
                <a:latin typeface="Arial" pitchFamily="34" charset="0"/>
                <a:ea typeface="+mn-ea"/>
                <a:cs typeface="Arial" pitchFamily="34" charset="0"/>
              </a:rPr>
              <a:t>interventional radiology</a:t>
            </a:r>
            <a:r>
              <a:rPr lang="x-none" sz="1000" kern="1200" dirty="0" smtClean="0">
                <a:solidFill>
                  <a:schemeClr val="tx1"/>
                </a:solidFill>
                <a:effectLst/>
                <a:latin typeface="Arial" pitchFamily="34" charset="0"/>
                <a:ea typeface="+mn-ea"/>
                <a:cs typeface="Arial" pitchFamily="34" charset="0"/>
              </a:rPr>
              <a:t>. Another example is cardiology, responsible for diagnostic studies such as electrocardiograms [ee-</a:t>
            </a:r>
            <a:r>
              <a:rPr lang="x-none" sz="1000" b="1" kern="1200" dirty="0" smtClean="0">
                <a:solidFill>
                  <a:schemeClr val="tx1"/>
                </a:solidFill>
                <a:effectLst/>
                <a:latin typeface="Arial" pitchFamily="34" charset="0"/>
                <a:ea typeface="+mn-ea"/>
                <a:cs typeface="Arial" pitchFamily="34" charset="0"/>
              </a:rPr>
              <a:t>lek</a:t>
            </a:r>
            <a:r>
              <a:rPr lang="x-none" sz="1000" kern="1200" dirty="0" smtClean="0">
                <a:solidFill>
                  <a:schemeClr val="tx1"/>
                </a:solidFill>
                <a:effectLst/>
                <a:latin typeface="Arial" pitchFamily="34" charset="0"/>
                <a:ea typeface="+mn-ea"/>
                <a:cs typeface="Arial" pitchFamily="34" charset="0"/>
              </a:rPr>
              <a:t>-tro-</a:t>
            </a:r>
            <a:r>
              <a:rPr lang="x-none" sz="1000" b="1" kern="1200" dirty="0" smtClean="0">
                <a:solidFill>
                  <a:schemeClr val="tx1"/>
                </a:solidFill>
                <a:effectLst/>
                <a:latin typeface="Arial" pitchFamily="34" charset="0"/>
                <a:ea typeface="+mn-ea"/>
                <a:cs typeface="Arial" pitchFamily="34" charset="0"/>
              </a:rPr>
              <a:t>kar</a:t>
            </a:r>
            <a:r>
              <a:rPr lang="x-none" sz="1000" kern="1200" dirty="0" smtClean="0">
                <a:solidFill>
                  <a:schemeClr val="tx1"/>
                </a:solidFill>
                <a:effectLst/>
                <a:latin typeface="Arial" pitchFamily="34" charset="0"/>
                <a:ea typeface="+mn-ea"/>
                <a:cs typeface="Arial" pitchFamily="34" charset="0"/>
              </a:rPr>
              <a:t>-dee-o-grams], stress tests, and echocardiograms [</a:t>
            </a:r>
            <a:r>
              <a:rPr lang="x-none" sz="1000" b="1" kern="1200" dirty="0" smtClean="0">
                <a:solidFill>
                  <a:schemeClr val="tx1"/>
                </a:solidFill>
                <a:effectLst/>
                <a:latin typeface="Arial" pitchFamily="34" charset="0"/>
                <a:ea typeface="+mn-ea"/>
                <a:cs typeface="Arial" pitchFamily="34" charset="0"/>
              </a:rPr>
              <a:t>ek</a:t>
            </a:r>
            <a:r>
              <a:rPr lang="x-none" sz="1000" kern="1200" dirty="0" smtClean="0">
                <a:solidFill>
                  <a:schemeClr val="tx1"/>
                </a:solidFill>
                <a:effectLst/>
                <a:latin typeface="Arial" pitchFamily="34" charset="0"/>
                <a:ea typeface="+mn-ea"/>
                <a:cs typeface="Arial" pitchFamily="34" charset="0"/>
              </a:rPr>
              <a:t>-o-</a:t>
            </a:r>
            <a:r>
              <a:rPr lang="x-none" sz="1000" b="1" kern="1200" dirty="0" smtClean="0">
                <a:solidFill>
                  <a:schemeClr val="tx1"/>
                </a:solidFill>
                <a:effectLst/>
                <a:latin typeface="Arial" pitchFamily="34" charset="0"/>
                <a:ea typeface="+mn-ea"/>
                <a:cs typeface="Arial" pitchFamily="34" charset="0"/>
              </a:rPr>
              <a:t>kard</a:t>
            </a:r>
            <a:r>
              <a:rPr lang="x-none" sz="1000" kern="1200" dirty="0" smtClean="0">
                <a:solidFill>
                  <a:schemeClr val="tx1"/>
                </a:solidFill>
                <a:effectLst/>
                <a:latin typeface="Arial" pitchFamily="34" charset="0"/>
                <a:ea typeface="+mn-ea"/>
                <a:cs typeface="Arial" pitchFamily="34" charset="0"/>
              </a:rPr>
              <a:t>-dee-o-grams]. Cardiology also supports more invasive diagnostic and interventional studies such as cardiac catheterization [kath-eh-ter-eh-</a:t>
            </a:r>
            <a:r>
              <a:rPr lang="x-none" sz="1000" b="1" kern="1200" dirty="0" smtClean="0">
                <a:solidFill>
                  <a:schemeClr val="tx1"/>
                </a:solidFill>
                <a:effectLst/>
                <a:latin typeface="Arial" pitchFamily="34" charset="0"/>
                <a:ea typeface="+mn-ea"/>
                <a:cs typeface="Arial" pitchFamily="34" charset="0"/>
              </a:rPr>
              <a:t>zay</a:t>
            </a:r>
            <a:r>
              <a:rPr lang="x-none" sz="1000" kern="1200" dirty="0" smtClean="0">
                <a:solidFill>
                  <a:schemeClr val="tx1"/>
                </a:solidFill>
                <a:effectLst/>
                <a:latin typeface="Arial" pitchFamily="34" charset="0"/>
                <a:ea typeface="+mn-ea"/>
                <a:cs typeface="Arial" pitchFamily="34" charset="0"/>
              </a:rPr>
              <a:t>-shun]. Allied health departments that provide therapeutic treatment include physical therapy, which provides care for patients with physical limitations from injuries or disease. Pharmacy is responsible for the acquisition, storage, and dispensing of medication. Social services is an example of a department that provides patient and family support and counseling, assessment of financial assistance, and discharge planning.</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As mentioned, the reporting structure can vary from this example within health care organizations. For example, laboratory services may be included under clinical support services in some organizations and social services might report to nursing.</a:t>
            </a:r>
            <a:endParaRPr lang="en-US" altLang="en-US" dirty="0">
              <a:latin typeface="Arial" charset="0"/>
              <a:cs typeface="Arial" charset="0"/>
            </a:endParaRPr>
          </a:p>
        </p:txBody>
      </p:sp>
      <p:sp>
        <p:nvSpPr>
          <p:cNvPr id="245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45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9D313836-E9C8-4AC8-A3F0-9961B75A17D7}" type="slidenum">
              <a:rPr lang="en-US" altLang="en-US"/>
              <a:pPr>
                <a:spcBef>
                  <a:spcPct val="0"/>
                </a:spcBef>
              </a:pPr>
              <a:t>11</a:t>
            </a:fld>
            <a:endParaRPr lang="en-US" altLang="en-US"/>
          </a:p>
        </p:txBody>
      </p:sp>
    </p:spTree>
    <p:extLst>
      <p:ext uri="{BB962C8B-B14F-4D97-AF65-F5344CB8AC3E}">
        <p14:creationId xmlns:p14="http://schemas.microsoft.com/office/powerpoint/2010/main" val="2219265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The management structure of ancillary services varies depending on the health care organization. Some have a management-level officer who reports directly to the CEO; some combine clinical support services and ancillary services and divide it into diagnostic and therapeutic divisions; in others the managers of individual ancillary departments report directly to the COO or designate. Examples include the laboratory responsible for the collection, analysis, and reporting of laboratory tests. As noted previously, laboratory crosses functions with clinical support services due to the training required to run the analysis of many types of laboratory tests. Another example is transportation, which is responsible for transporting patients within the hospital. This may include transporting patients from admitting to an inpatient unit or from the inpatient unit to a diagnostic service or surgery. Food services is the department charged with preparing and delivering food to patients. They also provide cafeteria services to staff, family members, and visitors. The central supply department is responsible for managing inventory and supplying all departments in the organization with supplies necessary to complete daily operations, including providing patient care.</a:t>
            </a:r>
            <a:endParaRPr lang="en-US" altLang="en-US" dirty="0">
              <a:latin typeface="Arial" charset="0"/>
              <a:cs typeface="Arial" charset="0"/>
            </a:endParaRPr>
          </a:p>
        </p:txBody>
      </p:sp>
      <p:sp>
        <p:nvSpPr>
          <p:cNvPr id="266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66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6A5D7EA0-1622-4CB9-96B6-F09112E21A0E}" type="slidenum">
              <a:rPr lang="en-US" altLang="en-US"/>
              <a:pPr>
                <a:spcBef>
                  <a:spcPct val="0"/>
                </a:spcBef>
              </a:pPr>
              <a:t>12</a:t>
            </a:fld>
            <a:endParaRPr lang="en-US" altLang="en-US"/>
          </a:p>
        </p:txBody>
      </p:sp>
    </p:spTree>
    <p:extLst>
      <p:ext uri="{BB962C8B-B14F-4D97-AF65-F5344CB8AC3E}">
        <p14:creationId xmlns:p14="http://schemas.microsoft.com/office/powerpoint/2010/main" val="4848116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smtClean="0">
                <a:solidFill>
                  <a:schemeClr val="tx1"/>
                </a:solidFill>
                <a:effectLst/>
                <a:latin typeface="Arial" pitchFamily="34" charset="0"/>
                <a:ea typeface="+mn-ea"/>
                <a:cs typeface="Arial" pitchFamily="34" charset="0"/>
              </a:rPr>
              <a:t>The management structure of information departments varies depending on the health care organization. Some have a management-level officer who reports directly to the CEO; in others, the managers of individual ancillary departments have a department director who reports to the COO or designate.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Admitting is responsible for obtaining initial information from the patient, including demographic data, payer information, and reason for admission. They obtain general consent for admission to the hospital and agreement to pay for services not covered by the payer. This department also obtains acknowledgment that the patient has received information about the Health Insurance and Portability and Accountability Act (HIPAA)</a:t>
            </a:r>
            <a:r>
              <a:rPr lang="x-none" sz="1000" i="1" kern="1200" dirty="0" smtClean="0">
                <a:solidFill>
                  <a:schemeClr val="tx1"/>
                </a:solidFill>
                <a:effectLst/>
                <a:latin typeface="Arial" pitchFamily="34" charset="0"/>
                <a:ea typeface="+mn-ea"/>
                <a:cs typeface="Arial" pitchFamily="34" charset="0"/>
              </a:rPr>
              <a:t>. </a:t>
            </a:r>
            <a:r>
              <a:rPr lang="x-none" sz="1000" kern="1200" dirty="0" smtClean="0">
                <a:solidFill>
                  <a:schemeClr val="tx1"/>
                </a:solidFill>
                <a:effectLst/>
                <a:latin typeface="Arial" pitchFamily="34" charset="0"/>
                <a:ea typeface="+mn-ea"/>
                <a:cs typeface="Arial" pitchFamily="34" charset="0"/>
              </a:rPr>
              <a:t>Admitting may also ask patients if they have or would like to complete an advanced directive for care.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Medical records departments provide oversight and overall management of the patient’s record, ensuring all compliance and legal requirements are maintained. In the past, the patient’s medical record was in a paper format. Today, provider organizations are shifting from paper to an electronic format, which allows easy access and retrieval of the patient record for immediate patient care activities as well as post-care activities such as billing, audits, and research. Although the basic function of the medical records department has remained constant, the staff skill set has transitioned to meet the needs of working with electronic data. Medical records works closely with the information technology department with the oversight and maintenance of the electronic patient record as well as with deployment of these systems.</a:t>
            </a:r>
            <a:endParaRPr lang="en-US" altLang="en-US" dirty="0">
              <a:latin typeface="Arial" charset="0"/>
              <a:cs typeface="Arial" charset="0"/>
            </a:endParaRPr>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DD254DF8-CA8B-451A-A002-23194A813B9F}" type="slidenum">
              <a:rPr lang="en-US" altLang="en-US"/>
              <a:pPr>
                <a:spcBef>
                  <a:spcPct val="0"/>
                </a:spcBef>
              </a:pPr>
              <a:t>13</a:t>
            </a:fld>
            <a:endParaRPr lang="en-US" altLang="en-US"/>
          </a:p>
        </p:txBody>
      </p:sp>
    </p:spTree>
    <p:extLst>
      <p:ext uri="{BB962C8B-B14F-4D97-AF65-F5344CB8AC3E}">
        <p14:creationId xmlns:p14="http://schemas.microsoft.com/office/powerpoint/2010/main" val="765414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kern="1200" dirty="0" smtClean="0">
                <a:solidFill>
                  <a:schemeClr val="tx1"/>
                </a:solidFill>
                <a:effectLst/>
                <a:latin typeface="Arial" pitchFamily="34" charset="0"/>
                <a:ea typeface="+mn-ea"/>
                <a:cs typeface="Arial" pitchFamily="34" charset="0"/>
              </a:rPr>
              <a:t>The information technology department is responsible for the organization’s technological infrastructure—hardware, software, and network connectivity, including physical security of the data. The department’s responsibilities also entail acquisition, implementation, and ongoing support of the systems and infrastructure. With implementation of EHRs, clinical systems, more complex administrative and billing systems, medical device–sourced data integration and mobile devices, the department has evolved into health information systems and technology. Today’s information systems and technology department has expanded beyond the technology to include business analyst functions that focus on integration of operational workflows and business processes with the technology and systems to gain the most effective deployment, adoption, and ongoing use of these systems. In addition, the use of data from these systems has resulted in data analytics activities in which clinical, business administrative, and financial data collected from these information systems are transformed into actionable information for both clinical and business decision making purposes. Regardless of size and provider type, the goal of this department is to provide technology systems and infrastructure that support the organization’s business goals and operational services in the most efficient and effective manner possible.</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14</a:t>
            </a:fld>
            <a:endParaRPr lang="en-US" altLang="en-US"/>
          </a:p>
        </p:txBody>
      </p:sp>
    </p:spTree>
    <p:extLst>
      <p:ext uri="{BB962C8B-B14F-4D97-AF65-F5344CB8AC3E}">
        <p14:creationId xmlns:p14="http://schemas.microsoft.com/office/powerpoint/2010/main" val="932075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The facilities management division is often led by a senior manager who reports to the COO. The departments are largely involved in managing the facility as a whole, which may include structures and grounds. The housekeeping department is responsible for cleaning and may include laundry services. Maintenance involves day-to-day repairs and replacement but also includes complex maintenance such as electrical, backup generators, and heating and cooling. Security is often included in facilities management and is responsible for security issues such as parking control, identification badges, and securing patient belongings when patients are admitted.</a:t>
            </a:r>
            <a:endParaRPr lang="en-US" altLang="en-US" dirty="0">
              <a:latin typeface="Arial" charset="0"/>
              <a:cs typeface="Arial" charset="0"/>
            </a:endParaRP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C454DB85-C958-4B75-9046-5B3B559467D6}" type="slidenum">
              <a:rPr lang="en-US" altLang="en-US"/>
              <a:pPr>
                <a:spcBef>
                  <a:spcPct val="0"/>
                </a:spcBef>
              </a:pPr>
              <a:t>15</a:t>
            </a:fld>
            <a:endParaRPr lang="en-US" altLang="en-US"/>
          </a:p>
        </p:txBody>
      </p:sp>
    </p:spTree>
    <p:extLst>
      <p:ext uri="{BB962C8B-B14F-4D97-AF65-F5344CB8AC3E}">
        <p14:creationId xmlns:p14="http://schemas.microsoft.com/office/powerpoint/2010/main" val="2476642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All health care organizations have certain core functions required to deliver health care—management, medical staff, nursing, clinical support, ancillary support, information, and facilities management. How these functions are manifested have to do with the size and type of the organization. A small community health clinic may be administered by the senior physician and an office manager. The medical staff may consist of only a few providers. Nursing staff may include a single nurse and several medical assistants. The medical assistants also provide limited clinical support and ancillary services (office laboratory tests or simple diagnostic procedures). The office manager and receptionist may provide much of the registration, billing, referral, and medical records. Facilities management may be a combination of the office staff and contracted cleaning and maintenance. In very small organizations, information technology support may be contracted to a consultant or other third party. Facilities management may be conducted by a combination of the office staff and contracted cleaning and maintenance. As facilities grow, these functions tend to require more personnel and personnel with additional training and eventually require whole divisions with multiple departments. Community health clinics do not perform complex diagnostic or treatment procedures. Community hospitals and academic hospitals may have similar organizational structure for clinical care. Academic hospitals add the need for two new functions—teaching and research. These can be substantial undertakings that require divisions and personnel to accomplish these tasks.</a:t>
            </a:r>
            <a:endParaRPr lang="en-US" altLang="en-US" dirty="0">
              <a:latin typeface="Arial" charset="0"/>
              <a:cs typeface="Arial" charset="0"/>
            </a:endParaRP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0B9DB0B8-58EF-48B8-830E-70421EFF1717}" type="slidenum">
              <a:rPr lang="en-US" altLang="en-US"/>
              <a:pPr>
                <a:spcBef>
                  <a:spcPct val="0"/>
                </a:spcBef>
              </a:pPr>
              <a:t>16</a:t>
            </a:fld>
            <a:endParaRPr lang="en-US" altLang="en-US"/>
          </a:p>
        </p:txBody>
      </p:sp>
    </p:spTree>
    <p:extLst>
      <p:ext uri="{BB962C8B-B14F-4D97-AF65-F5344CB8AC3E}">
        <p14:creationId xmlns:p14="http://schemas.microsoft.com/office/powerpoint/2010/main" val="1983279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Several types of data are used to gather and record information. Much of the observational data—such as patient history, results of physical examination, and procedure and surgery reports—are recorded as narrative data. Numerical measures include weight, vital signs, and volumes. Recorded signals are increasingly digital and can be transferred directly to EHRs. These signals include electrical activity (electrocardiograms) and pressures generated from a variety of monitoring devices, such as blood pressure and other measures of cardiac pressures. Many devices, such as intravenous fluid administration devices and ventilators [</a:t>
            </a:r>
            <a:r>
              <a:rPr lang="en-US" sz="1000" b="1" kern="1200" dirty="0" smtClean="0">
                <a:solidFill>
                  <a:schemeClr val="tx1"/>
                </a:solidFill>
                <a:effectLst/>
                <a:latin typeface="Arial" pitchFamily="34" charset="0"/>
                <a:ea typeface="+mn-ea"/>
                <a:cs typeface="Arial" pitchFamily="34" charset="0"/>
              </a:rPr>
              <a:t>vent</a:t>
            </a:r>
            <a:r>
              <a:rPr lang="en-US" sz="1000" kern="1200" dirty="0" smtClean="0">
                <a:solidFill>
                  <a:schemeClr val="tx1"/>
                </a:solidFill>
                <a:effectLst/>
                <a:latin typeface="Arial" pitchFamily="34" charset="0"/>
                <a:ea typeface="+mn-ea"/>
                <a:cs typeface="Arial" pitchFamily="34" charset="0"/>
              </a:rPr>
              <a:t>-</a:t>
            </a:r>
            <a:r>
              <a:rPr lang="en-US" sz="1000" kern="1200" dirty="0" err="1" smtClean="0">
                <a:solidFill>
                  <a:schemeClr val="tx1"/>
                </a:solidFill>
                <a:effectLst/>
                <a:latin typeface="Arial" pitchFamily="34" charset="0"/>
                <a:ea typeface="+mn-ea"/>
                <a:cs typeface="Arial" pitchFamily="34" charset="0"/>
              </a:rPr>
              <a:t>ul</a:t>
            </a:r>
            <a:r>
              <a:rPr lang="en-US" sz="1000" kern="1200" dirty="0" smtClean="0">
                <a:solidFill>
                  <a:schemeClr val="tx1"/>
                </a:solidFill>
                <a:effectLst/>
                <a:latin typeface="Arial" pitchFamily="34" charset="0"/>
                <a:ea typeface="+mn-ea"/>
                <a:cs typeface="Arial" pitchFamily="34" charset="0"/>
              </a:rPr>
              <a:t>-ay-</a:t>
            </a:r>
            <a:r>
              <a:rPr lang="en-US" sz="1000" kern="1200" dirty="0" err="1" smtClean="0">
                <a:solidFill>
                  <a:schemeClr val="tx1"/>
                </a:solidFill>
                <a:effectLst/>
                <a:latin typeface="Arial" pitchFamily="34" charset="0"/>
                <a:ea typeface="+mn-ea"/>
                <a:cs typeface="Arial" pitchFamily="34" charset="0"/>
              </a:rPr>
              <a:t>terz</a:t>
            </a:r>
            <a:r>
              <a:rPr lang="en-US" sz="1000" kern="1200" dirty="0" smtClean="0">
                <a:solidFill>
                  <a:schemeClr val="tx1"/>
                </a:solidFill>
                <a:effectLst/>
                <a:latin typeface="Arial" pitchFamily="34" charset="0"/>
                <a:ea typeface="+mn-ea"/>
                <a:cs typeface="Arial" pitchFamily="34" charset="0"/>
              </a:rPr>
              <a:t>] now have the ability to directly input data into EHRs. Drawings, produced either by hand or with software, provide a record of an observation made to aid in documenting or following the progress of a wound, surgery, injury, and so on. Photographs and images are becoming more common in digital format and allow clinicians to record abnormal findings or wound at admission to better follow the progress. Many health care organizations now record all x-rays and imaging in digital format.</a:t>
            </a:r>
            <a:endParaRPr lang="en-US" altLang="en-US" dirty="0">
              <a:latin typeface="Arial" charset="0"/>
              <a:cs typeface="Arial" charset="0"/>
            </a:endParaRP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FCCBFA70-E3EE-432F-A3C3-4F22F9B38E14}" type="slidenum">
              <a:rPr lang="en-US" altLang="en-US"/>
              <a:pPr>
                <a:spcBef>
                  <a:spcPct val="0"/>
                </a:spcBef>
              </a:pPr>
              <a:t>17</a:t>
            </a:fld>
            <a:endParaRPr lang="en-US" altLang="en-US"/>
          </a:p>
        </p:txBody>
      </p:sp>
    </p:spTree>
    <p:extLst>
      <p:ext uri="{BB962C8B-B14F-4D97-AF65-F5344CB8AC3E}">
        <p14:creationId xmlns:p14="http://schemas.microsoft.com/office/powerpoint/2010/main" val="34619754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Data can be transmitted verbally either in person or by phone. This has the advantage of direct communication but usually has no permanent record. Even audio recordings may be less than satisfactory, because they require the user to listen to the entire recording. Paper medical records have been the mainstay of communication, but they present challenges such as with legibility, access, and consistency. With paper, patient information can be accessed by only one person who physically has the paper. Also, multiple versions of the patient record may exist across various departments. Test results and images that are recorded on film or in an analog format (electrocardiograms, laboratory results, x-rays, for example) can be stored in patient charts or in a central location</a:t>
            </a:r>
            <a:r>
              <a:rPr lang="en-US" sz="1000" kern="1200" smtClean="0">
                <a:solidFill>
                  <a:schemeClr val="tx1"/>
                </a:solidFill>
                <a:effectLst/>
                <a:latin typeface="Arial" pitchFamily="34" charset="0"/>
                <a:ea typeface="+mn-ea"/>
                <a:cs typeface="Arial" pitchFamily="34" charset="0"/>
              </a:rPr>
              <a:t>. these </a:t>
            </a:r>
            <a:r>
              <a:rPr lang="en-US" sz="1000" kern="1200" dirty="0" smtClean="0">
                <a:solidFill>
                  <a:schemeClr val="tx1"/>
                </a:solidFill>
                <a:effectLst/>
                <a:latin typeface="Arial" pitchFamily="34" charset="0"/>
                <a:ea typeface="+mn-ea"/>
                <a:cs typeface="Arial" pitchFamily="34" charset="0"/>
              </a:rPr>
              <a:t>mediums present the same availability problems as paper records.</a:t>
            </a:r>
            <a:endParaRPr lang="en-US" altLang="en-US" dirty="0">
              <a:latin typeface="Arial" charset="0"/>
              <a:cs typeface="Arial" charset="0"/>
            </a:endParaRP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B2979F75-0DD5-4450-94F7-22BC109DC9FC}" type="slidenum">
              <a:rPr lang="en-US" altLang="en-US"/>
              <a:pPr>
                <a:spcBef>
                  <a:spcPct val="0"/>
                </a:spcBef>
              </a:pPr>
              <a:t>18</a:t>
            </a:fld>
            <a:endParaRPr lang="en-US" altLang="en-US"/>
          </a:p>
        </p:txBody>
      </p:sp>
    </p:spTree>
    <p:extLst>
      <p:ext uri="{BB962C8B-B14F-4D97-AF65-F5344CB8AC3E}">
        <p14:creationId xmlns:p14="http://schemas.microsoft.com/office/powerpoint/2010/main" val="26933706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sz="1000" kern="1200" dirty="0" smtClean="0">
                <a:solidFill>
                  <a:schemeClr val="tx1"/>
                </a:solidFill>
                <a:effectLst/>
                <a:latin typeface="Arial" pitchFamily="34" charset="0"/>
                <a:ea typeface="+mn-ea"/>
                <a:cs typeface="Arial" pitchFamily="34" charset="0"/>
              </a:rPr>
              <a:t>Electronic or digital records eliminate many challenges of paper records within an organization and across multiple organizations. Electronic records can provide a single record that is accessible at any time by multiple users with appropriate security access. Electronic records support improved data consistency and quality while avoiding duplicate data entry. The benefits of electronic records are realized in patient care with the provider having quick and efficient access to the patient record. Also, organizations allow inclusion in the EHR of patient records from other providers—from a retail clinic, for example, or from an out-of-network provider. This shared information is vital to giving the clinician a complete picture of the patient and his or her plan of care as well as to ensuring appropriate coordination of care across other provider organizations in the care continuum. Each provider organization typically has a process and procedure for inclusion of additional information sourced from other providers into the patient’s EHR.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With patient and family engagement in the care process, patient-sourced data is critical and must be accessed by the physician and all clinicians. The deployment of electronic personalized health records has driven the use of electronic information exchange efforts not only among clinicians but between clinicians and patients. A personal health record (PHR) is [quote] “an electronic application used by patients to maintain and manage their health information in a private, secure, and confidential environment” [end quote]. With the advancement of security technology, many clinicians and patients may use a secured email platform to communicate. Other provider organizations offer a patient portal that is used by all clinicians and patients. A patient portal is [quote] “a secure online website that gives patients convenient 24-hour access to personal health information from anywhere with an Internet connection. Using a secure username and password, patients can view all their health information” [end quote].</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fld id="{B80AA536-5A7C-4DE8-9084-842C256CF0DE}" type="slidenum">
              <a:rPr lang="en-US" altLang="en-US" smtClean="0"/>
              <a:pPr/>
              <a:t>19</a:t>
            </a:fld>
            <a:endParaRPr lang="en-US" altLang="en-US"/>
          </a:p>
        </p:txBody>
      </p:sp>
    </p:spTree>
    <p:extLst>
      <p:ext uri="{BB962C8B-B14F-4D97-AF65-F5344CB8AC3E}">
        <p14:creationId xmlns:p14="http://schemas.microsoft.com/office/powerpoint/2010/main" val="670014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smtClean="0">
                <a:solidFill>
                  <a:schemeClr val="tx1"/>
                </a:solidFill>
                <a:effectLst/>
                <a:latin typeface="Arial" pitchFamily="34" charset="0"/>
                <a:ea typeface="+mn-ea"/>
                <a:cs typeface="Arial" pitchFamily="34" charset="0"/>
              </a:rPr>
              <a:t>Welcome to </a:t>
            </a:r>
            <a:r>
              <a:rPr lang="x-none" sz="1000" b="1" i="1" kern="1200" dirty="0" smtClean="0">
                <a:solidFill>
                  <a:schemeClr val="tx1"/>
                </a:solidFill>
                <a:effectLst/>
                <a:latin typeface="Arial" pitchFamily="34" charset="0"/>
                <a:ea typeface="+mn-ea"/>
                <a:cs typeface="Arial" pitchFamily="34" charset="0"/>
              </a:rPr>
              <a:t>The Culture of Health Care: </a:t>
            </a:r>
            <a:r>
              <a:rPr lang="en-US" sz="1000" b="1" i="1" kern="1200" dirty="0" smtClean="0">
                <a:solidFill>
                  <a:schemeClr val="tx1"/>
                </a:solidFill>
                <a:effectLst/>
                <a:latin typeface="Arial" pitchFamily="34" charset="0"/>
                <a:ea typeface="+mn-ea"/>
                <a:cs typeface="Arial" pitchFamily="34" charset="0"/>
              </a:rPr>
              <a:t>Health Care Settings—The Places Where Care Is Delivered</a:t>
            </a:r>
            <a:r>
              <a:rPr lang="en-US" sz="1000" i="1" kern="120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This is Lecture b</a:t>
            </a:r>
            <a:r>
              <a:rPr lang="en-US" sz="1000" i="1" kern="1200" dirty="0" smtClean="0">
                <a:solidFill>
                  <a:schemeClr val="tx1"/>
                </a:solidFill>
                <a:effectLst/>
                <a:latin typeface="Arial" pitchFamily="34" charset="0"/>
                <a:ea typeface="+mn-ea"/>
                <a:cs typeface="Arial" pitchFamily="34" charset="0"/>
              </a:rPr>
              <a:t>. </a:t>
            </a: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The component, </a:t>
            </a:r>
            <a:r>
              <a:rPr lang="en-US" sz="1000" b="1" i="1" kern="1200" dirty="0" smtClean="0">
                <a:solidFill>
                  <a:schemeClr val="tx1"/>
                </a:solidFill>
                <a:effectLst/>
                <a:latin typeface="Arial" pitchFamily="34" charset="0"/>
                <a:ea typeface="+mn-ea"/>
                <a:cs typeface="Arial" pitchFamily="34" charset="0"/>
              </a:rPr>
              <a:t>The Culture of Health Care</a:t>
            </a:r>
            <a:r>
              <a:rPr lang="en-US" sz="1000" i="1" kern="1200" dirty="0" smtClean="0">
                <a:solidFill>
                  <a:schemeClr val="tx1"/>
                </a:solidFill>
                <a:effectLst/>
                <a:latin typeface="Arial" pitchFamily="34" charset="0"/>
                <a:ea typeface="+mn-ea"/>
                <a:cs typeface="Arial" pitchFamily="34" charset="0"/>
              </a:rPr>
              <a:t>,</a:t>
            </a:r>
            <a:r>
              <a:rPr lang="en-US" sz="1000" kern="1200" dirty="0" smtClean="0">
                <a:solidFill>
                  <a:schemeClr val="tx1"/>
                </a:solidFill>
                <a:effectLst/>
                <a:latin typeface="Arial" pitchFamily="34" charset="0"/>
                <a:ea typeface="+mn-ea"/>
                <a:cs typeface="Arial" pitchFamily="34" charset="0"/>
              </a:rPr>
              <a:t> addresses job expectations in health care settings, the organization of patient care within a practice setting, privacy laws, and professional and ethical issues encountered in the workplace.</a:t>
            </a:r>
            <a:endParaRPr lang="en-US" altLang="en-US" dirty="0">
              <a:latin typeface="Arial" charset="0"/>
              <a:cs typeface="Arial" charset="0"/>
            </a:endParaRPr>
          </a:p>
        </p:txBody>
      </p:sp>
      <p:sp>
        <p:nvSpPr>
          <p:cNvPr id="71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A5D80827-C53F-4546-B6FB-0D2C1BF15A16}" type="slidenum">
              <a:rPr lang="en-US" altLang="en-US"/>
              <a:pPr>
                <a:spcBef>
                  <a:spcPct val="0"/>
                </a:spcBef>
              </a:pPr>
              <a:t>2</a:t>
            </a:fld>
            <a:endParaRPr lang="en-US" altLang="en-US"/>
          </a:p>
        </p:txBody>
      </p:sp>
    </p:spTree>
    <p:extLst>
      <p:ext uri="{BB962C8B-B14F-4D97-AF65-F5344CB8AC3E}">
        <p14:creationId xmlns:p14="http://schemas.microsoft.com/office/powerpoint/2010/main" val="26280031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smtClean="0">
                <a:solidFill>
                  <a:schemeClr val="tx1"/>
                </a:solidFill>
                <a:effectLst/>
                <a:latin typeface="Arial" pitchFamily="34" charset="0"/>
                <a:ea typeface="+mn-ea"/>
                <a:cs typeface="Arial" pitchFamily="34" charset="0"/>
              </a:rPr>
              <a:t>Patient satisfaction increases when patients experience effective communication among and between health organizations with the use of EHRs.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One of the benefits of EHRs to patients is that they don’t have to provide the same information every time they visit a new provider or a hospital department for the first time. EHRs have enabled all departments within a health care organization to access the results of every test or visit of a patient, which eliminates the need for the patient to explain the purpose of the visit and eliminates the need to request records across departments within a provider organization.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EHRs relieve patients of the burden of keeping track of their information and providing it with every visit, especially information that doesn’t change often, such as demographics, health insurance, current medications, allergies, and details of past illnesses. The electronic record also proves to be very beneficial in patient treatment activities when the patient is not in a condition to share basic information with providers, such as in the case of an accident or trauma.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The EHR can reduce costs and increase efficiencies across multiple provider organizations by enabling the sharing of test and x-ray results across these providers, thus reducing test duplications.</a:t>
            </a:r>
            <a:endParaRPr lang="en-US" altLang="en-US" dirty="0">
              <a:latin typeface="Arial" charset="0"/>
              <a:cs typeface="Arial" charset="0"/>
            </a:endParaRP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DF98655A-F5B8-4293-B916-1E25172633BE}" type="slidenum">
              <a:rPr lang="en-US" altLang="en-US"/>
              <a:pPr>
                <a:spcBef>
                  <a:spcPct val="0"/>
                </a:spcBef>
              </a:pPr>
              <a:t>20</a:t>
            </a:fld>
            <a:endParaRPr lang="en-US" altLang="en-US"/>
          </a:p>
        </p:txBody>
      </p:sp>
    </p:spTree>
    <p:extLst>
      <p:ext uri="{BB962C8B-B14F-4D97-AF65-F5344CB8AC3E}">
        <p14:creationId xmlns:p14="http://schemas.microsoft.com/office/powerpoint/2010/main" val="3465211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000" kern="1200" dirty="0" smtClean="0">
                <a:solidFill>
                  <a:schemeClr val="tx1"/>
                </a:solidFill>
                <a:effectLst/>
                <a:latin typeface="Arial" pitchFamily="34" charset="0"/>
                <a:ea typeface="+mn-ea"/>
                <a:cs typeface="Arial" pitchFamily="34" charset="0"/>
              </a:rPr>
              <a:t>This concludes Lecture b of </a:t>
            </a:r>
            <a:r>
              <a:rPr lang="en-US" sz="1000" b="1" i="1" kern="1200" dirty="0" smtClean="0">
                <a:solidFill>
                  <a:schemeClr val="tx1"/>
                </a:solidFill>
                <a:effectLst/>
                <a:latin typeface="Arial" pitchFamily="34" charset="0"/>
                <a:ea typeface="+mn-ea"/>
                <a:cs typeface="Arial" pitchFamily="34" charset="0"/>
              </a:rPr>
              <a:t>Health Care Settings–The Places Where Care Is Delivered</a:t>
            </a:r>
            <a:r>
              <a:rPr lang="en-US" sz="1000" kern="1200" dirty="0" smtClean="0">
                <a:solidFill>
                  <a:schemeClr val="tx1"/>
                </a:solidFill>
                <a:effectLst/>
                <a:latin typeface="Arial" pitchFamily="34" charset="0"/>
                <a:ea typeface="+mn-ea"/>
                <a:cs typeface="Arial" pitchFamily="34" charset="0"/>
              </a:rPr>
              <a:t>. The lecture described divisions, departments, and services that commonly comprise outpatient clinics, community hospitals, academic medical centers, and long-term care facilities and discussed interactions between departments and the services they deliver. The lecture also discussed data and information concerns and described how information technology has affected interdepartmental communication and improved the patient experience.</a:t>
            </a:r>
            <a:endParaRPr lang="en-US" altLang="en-US" dirty="0">
              <a:latin typeface="Arial" charset="0"/>
              <a:cs typeface="Arial" charset="0"/>
            </a:endParaRP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268360C9-C3EF-4B59-901E-2AC691CC0D74}" type="slidenum">
              <a:rPr lang="en-US" altLang="en-US"/>
              <a:pPr>
                <a:spcBef>
                  <a:spcPct val="0"/>
                </a:spcBef>
              </a:pPr>
              <a:t>21</a:t>
            </a:fld>
            <a:endParaRPr lang="en-US" altLang="en-US"/>
          </a:p>
        </p:txBody>
      </p:sp>
    </p:spTree>
    <p:extLst>
      <p:ext uri="{BB962C8B-B14F-4D97-AF65-F5344CB8AC3E}">
        <p14:creationId xmlns:p14="http://schemas.microsoft.com/office/powerpoint/2010/main" val="10345300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000" kern="1200" dirty="0" smtClean="0">
                <a:solidFill>
                  <a:schemeClr val="tx1"/>
                </a:solidFill>
                <a:effectLst/>
                <a:latin typeface="Arial" pitchFamily="34" charset="0"/>
                <a:ea typeface="+mn-ea"/>
                <a:cs typeface="Arial" pitchFamily="34" charset="0"/>
              </a:rPr>
              <a:t>This also concludes </a:t>
            </a:r>
            <a:r>
              <a:rPr lang="en-US" sz="1000" b="1" i="1" kern="1200" dirty="0" smtClean="0">
                <a:solidFill>
                  <a:schemeClr val="tx1"/>
                </a:solidFill>
                <a:effectLst/>
                <a:latin typeface="Arial" pitchFamily="34" charset="0"/>
                <a:ea typeface="+mn-ea"/>
                <a:cs typeface="Arial" pitchFamily="34" charset="0"/>
              </a:rPr>
              <a:t>Health Care Settings—The Places Where Care Is Delivered</a:t>
            </a:r>
            <a:r>
              <a:rPr lang="en-US" sz="1000" kern="1200" dirty="0" smtClean="0">
                <a:solidFill>
                  <a:schemeClr val="tx1"/>
                </a:solidFill>
                <a:effectLst/>
                <a:latin typeface="Arial" pitchFamily="34" charset="0"/>
                <a:ea typeface="+mn-ea"/>
                <a:cs typeface="Arial" pitchFamily="34" charset="0"/>
              </a:rPr>
              <a:t>. The unit provided a summary of the range of health care organizations, including those that provide primary, secondary, and tertiary care. It described some of the unique health care organizations and relationships between them as well as the general organizational structure of health care organizations. Each division was discussed, and examples were given of departments that are typically a part of those divisions. Finally, the unit described the effects of technology on both interdepartmental communication and the patient experience.</a:t>
            </a:r>
            <a:endParaRPr lang="en-US" altLang="en-US" dirty="0">
              <a:latin typeface="Arial" charset="0"/>
              <a:cs typeface="Arial" charset="0"/>
            </a:endParaRP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DE2A3F29-CAF0-4173-AB0F-7284006A7604}" type="slidenum">
              <a:rPr lang="en-US" altLang="en-US"/>
              <a:pPr>
                <a:spcBef>
                  <a:spcPct val="0"/>
                </a:spcBef>
              </a:pPr>
              <a:t>22</a:t>
            </a:fld>
            <a:endParaRPr lang="en-US" altLang="en-US"/>
          </a:p>
        </p:txBody>
      </p:sp>
    </p:spTree>
    <p:extLst>
      <p:ext uri="{BB962C8B-B14F-4D97-AF65-F5344CB8AC3E}">
        <p14:creationId xmlns:p14="http://schemas.microsoft.com/office/powerpoint/2010/main" val="17922703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charset="0"/>
                <a:cs typeface="Arial" charset="0"/>
              </a:rPr>
              <a:t>No audio.</a:t>
            </a:r>
            <a:endParaRPr lang="en-US" altLang="en-US" dirty="0">
              <a:latin typeface="Arial" charset="0"/>
              <a:cs typeface="Arial" charset="0"/>
            </a:endParaRP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2D75150E-7769-4F8F-8BCA-36CD84BFCC32}" type="slidenum">
              <a:rPr lang="en-US" altLang="en-US"/>
              <a:pPr>
                <a:spcBef>
                  <a:spcPct val="0"/>
                </a:spcBef>
              </a:pPr>
              <a:t>23</a:t>
            </a:fld>
            <a:endParaRPr lang="en-US" altLang="en-US"/>
          </a:p>
        </p:txBody>
      </p:sp>
    </p:spTree>
    <p:extLst>
      <p:ext uri="{BB962C8B-B14F-4D97-AF65-F5344CB8AC3E}">
        <p14:creationId xmlns:p14="http://schemas.microsoft.com/office/powerpoint/2010/main" val="15508349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a:t>
            </a:r>
            <a:r>
              <a:rPr lang="en-US" baseline="0" dirty="0" smtClean="0"/>
              <a:t> audio.</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fld id="{B80AA536-5A7C-4DE8-9084-842C256CF0DE}" type="slidenum">
              <a:rPr lang="en-US" altLang="en-US" smtClean="0"/>
              <a:pPr/>
              <a:t>24</a:t>
            </a:fld>
            <a:endParaRPr lang="en-US" altLang="en-US"/>
          </a:p>
        </p:txBody>
      </p:sp>
    </p:spTree>
    <p:extLst>
      <p:ext uri="{BB962C8B-B14F-4D97-AF65-F5344CB8AC3E}">
        <p14:creationId xmlns:p14="http://schemas.microsoft.com/office/powerpoint/2010/main" val="22156499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25</a:t>
            </a:fld>
            <a:endParaRPr lang="en-US" altLang="en-US"/>
          </a:p>
        </p:txBody>
      </p:sp>
    </p:spTree>
    <p:extLst>
      <p:ext uri="{BB962C8B-B14F-4D97-AF65-F5344CB8AC3E}">
        <p14:creationId xmlns:p14="http://schemas.microsoft.com/office/powerpoint/2010/main" val="5822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extLst/>
        </p:spPr>
        <p:txBody>
          <a:bodyPr wrap="square" numCol="1" anchor="t" anchorCtr="0" compatLnSpc="1">
            <a:prstTxWarp prst="textNoShape">
              <a:avLst/>
            </a:prstTxWarp>
          </a:bodyPr>
          <a:lstStyle/>
          <a:p>
            <a:r>
              <a:rPr lang="x-none" sz="1000" kern="1200" dirty="0" smtClean="0">
                <a:solidFill>
                  <a:schemeClr val="tx1"/>
                </a:solidFill>
                <a:effectLst/>
                <a:latin typeface="Arial" pitchFamily="34" charset="0"/>
                <a:ea typeface="+mn-ea"/>
                <a:cs typeface="Arial" pitchFamily="34" charset="0"/>
              </a:rPr>
              <a:t>The objectives for </a:t>
            </a:r>
            <a:r>
              <a:rPr lang="en-US" sz="1000" kern="1200" dirty="0" smtClean="0">
                <a:solidFill>
                  <a:schemeClr val="tx1"/>
                </a:solidFill>
                <a:effectLst/>
                <a:latin typeface="Arial" pitchFamily="34" charset="0"/>
                <a:ea typeface="+mn-ea"/>
                <a:cs typeface="Arial" pitchFamily="34" charset="0"/>
              </a:rPr>
              <a:t>this unit, </a:t>
            </a:r>
            <a:r>
              <a:rPr lang="x-none" sz="1000" b="1" i="1" kern="1200" dirty="0" smtClean="0">
                <a:solidFill>
                  <a:schemeClr val="tx1"/>
                </a:solidFill>
                <a:effectLst/>
                <a:latin typeface="Arial" pitchFamily="34" charset="0"/>
                <a:ea typeface="+mn-ea"/>
                <a:cs typeface="Arial" pitchFamily="34" charset="0"/>
              </a:rPr>
              <a:t>Health </a:t>
            </a:r>
            <a:r>
              <a:rPr lang="en-US" sz="1000" b="1" i="1" kern="1200" dirty="0" smtClean="0">
                <a:solidFill>
                  <a:schemeClr val="tx1"/>
                </a:solidFill>
                <a:effectLst/>
                <a:latin typeface="Arial" pitchFamily="34" charset="0"/>
                <a:ea typeface="+mn-ea"/>
                <a:cs typeface="Arial" pitchFamily="34" charset="0"/>
              </a:rPr>
              <a:t>Care Settings</a:t>
            </a:r>
            <a:r>
              <a:rPr lang="x-none" sz="1000" b="1" i="1" kern="1200" dirty="0" smtClean="0">
                <a:solidFill>
                  <a:schemeClr val="tx1"/>
                </a:solidFill>
                <a:effectLst/>
                <a:latin typeface="Arial" pitchFamily="34" charset="0"/>
                <a:ea typeface="+mn-ea"/>
                <a:cs typeface="Arial" pitchFamily="34" charset="0"/>
              </a:rPr>
              <a:t>—The </a:t>
            </a:r>
            <a:r>
              <a:rPr lang="en-US" sz="1000" b="1" i="1" kern="1200" dirty="0" smtClean="0">
                <a:solidFill>
                  <a:schemeClr val="tx1"/>
                </a:solidFill>
                <a:effectLst/>
                <a:latin typeface="Arial" pitchFamily="34" charset="0"/>
                <a:ea typeface="+mn-ea"/>
                <a:cs typeface="Arial" pitchFamily="34" charset="0"/>
              </a:rPr>
              <a:t>Places Where Care Is Delivered</a:t>
            </a:r>
            <a:r>
              <a:rPr lang="en-US" sz="1000" b="1" kern="1200" dirty="0" smtClean="0">
                <a:solidFill>
                  <a:schemeClr val="tx1"/>
                </a:solidFill>
                <a:effectLst/>
                <a:latin typeface="Arial" pitchFamily="34" charset="0"/>
                <a:ea typeface="+mn-ea"/>
                <a:cs typeface="Arial" pitchFamily="34" charset="0"/>
              </a:rPr>
              <a:t> </a:t>
            </a:r>
            <a:r>
              <a:rPr lang="x-none" sz="1000" kern="1200" dirty="0" smtClean="0">
                <a:solidFill>
                  <a:schemeClr val="tx1"/>
                </a:solidFill>
                <a:effectLst/>
                <a:latin typeface="Arial" pitchFamily="34" charset="0"/>
                <a:ea typeface="+mn-ea"/>
                <a:cs typeface="Arial" pitchFamily="34" charset="0"/>
              </a:rPr>
              <a:t>are to:</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Differentiate the range of care delivery organizations, including primary care, specialty care, tertiary care, hospitals, clinics, the medical home, home health, hospice, and long-term care facilities</a:t>
            </a:r>
            <a:endParaRPr lang="en-US" sz="10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Analyze the organization of health care delivery from the perspective of a continuum of care, including outpatient services, inpatient services, home care services, long-term care, and end-of-life care</a:t>
            </a:r>
            <a:endParaRPr lang="en-US" sz="1000" kern="1200" dirty="0" smtClean="0">
              <a:solidFill>
                <a:schemeClr val="tx1"/>
              </a:solidFill>
              <a:effectLst/>
              <a:latin typeface="Arial" pitchFamily="34" charset="0"/>
              <a:ea typeface="+mn-ea"/>
              <a:cs typeface="Arial" pitchFamily="34" charset="0"/>
            </a:endParaRPr>
          </a:p>
          <a:p>
            <a:pPr marL="171450" indent="-171450">
              <a:buFont typeface="Arial" panose="020B0604020202020204" pitchFamily="34" charset="0"/>
              <a:buChar char="•"/>
            </a:pPr>
            <a:r>
              <a:rPr lang="en-US" sz="1000" kern="1200" dirty="0" smtClean="0">
                <a:solidFill>
                  <a:schemeClr val="tx1"/>
                </a:solidFill>
                <a:effectLst/>
                <a:latin typeface="Arial" pitchFamily="34" charset="0"/>
                <a:ea typeface="+mn-ea"/>
                <a:cs typeface="Arial" pitchFamily="34" charset="0"/>
              </a:rPr>
              <a:t>Evaluate the similarities and differences of community hospitals, teaching hospitals, specialty hospitals, and community health clinics</a:t>
            </a:r>
            <a:endParaRPr lang="en-US" altLang="en-US" dirty="0">
              <a:ea typeface="ＭＳ Ｐゴシック" charset="0"/>
            </a:endParaRPr>
          </a:p>
        </p:txBody>
      </p:sp>
      <p:sp>
        <p:nvSpPr>
          <p:cNvPr id="92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92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3A506FBF-B101-4F98-83E4-F670FBAF91A8}" type="slidenum">
              <a:rPr lang="en-US" altLang="en-US"/>
              <a:pPr>
                <a:spcBef>
                  <a:spcPct val="0"/>
                </a:spcBef>
              </a:pPr>
              <a:t>3</a:t>
            </a:fld>
            <a:endParaRPr lang="en-US" altLang="en-US"/>
          </a:p>
        </p:txBody>
      </p:sp>
    </p:spTree>
    <p:extLst>
      <p:ext uri="{BB962C8B-B14F-4D97-AF65-F5344CB8AC3E}">
        <p14:creationId xmlns:p14="http://schemas.microsoft.com/office/powerpoint/2010/main" val="2776129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extLst/>
        </p:spPr>
        <p:txBody>
          <a:bodyPr wrap="square" numCol="1" anchor="t" anchorCtr="0" compatLnSpc="1">
            <a:prstTxWarp prst="textNoShape">
              <a:avLst/>
            </a:prstTxWarp>
          </a:bodyPr>
          <a:lstStyle/>
          <a:p>
            <a:r>
              <a:rPr lang="x-none" sz="1000" kern="1200" dirty="0" smtClean="0">
                <a:solidFill>
                  <a:schemeClr val="tx1"/>
                </a:solidFill>
                <a:effectLst/>
                <a:latin typeface="Arial" pitchFamily="34" charset="0"/>
                <a:ea typeface="+mn-ea"/>
                <a:cs typeface="Arial" pitchFamily="34" charset="0"/>
              </a:rPr>
              <a:t>Additional objectives for this unit are to:</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Describe the various departments and services offered by an outpatient clinic, community hospital, academic medical center, and long-term care facility</a:t>
            </a:r>
            <a:endParaRPr lang="en-US" sz="10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Explain the ways in which different outpatient and inpatient departments interact and </a:t>
            </a:r>
            <a:r>
              <a:rPr lang="en-US" sz="1000" kern="1200" dirty="0" smtClean="0">
                <a:solidFill>
                  <a:schemeClr val="tx1"/>
                </a:solidFill>
                <a:effectLst/>
                <a:latin typeface="Arial" pitchFamily="34" charset="0"/>
                <a:ea typeface="+mn-ea"/>
                <a:cs typeface="Arial" pitchFamily="34" charset="0"/>
              </a:rPr>
              <a:t>how their </a:t>
            </a:r>
            <a:r>
              <a:rPr lang="x-none" sz="1000" kern="1200" dirty="0" smtClean="0">
                <a:solidFill>
                  <a:schemeClr val="tx1"/>
                </a:solidFill>
                <a:effectLst/>
                <a:latin typeface="Arial" pitchFamily="34" charset="0"/>
                <a:ea typeface="+mn-ea"/>
                <a:cs typeface="Arial" pitchFamily="34" charset="0"/>
              </a:rPr>
              <a:t>services relate</a:t>
            </a:r>
            <a:endParaRPr lang="en-US" sz="10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Describe ways data and information are created and used by people in different outpatient and inpatient departments</a:t>
            </a:r>
            <a:endParaRPr lang="en-US" sz="1000" kern="1200" dirty="0" smtClean="0">
              <a:solidFill>
                <a:schemeClr val="tx1"/>
              </a:solidFill>
              <a:effectLst/>
              <a:latin typeface="Arial" pitchFamily="34" charset="0"/>
              <a:ea typeface="+mn-ea"/>
              <a:cs typeface="Arial" pitchFamily="34" charset="0"/>
            </a:endParaRPr>
          </a:p>
          <a:p>
            <a:pPr marL="171450" indent="-171450">
              <a:buFont typeface="Arial" panose="020B0604020202020204" pitchFamily="34" charset="0"/>
              <a:buChar char="•"/>
            </a:pPr>
            <a:r>
              <a:rPr lang="en-US" sz="1000" kern="1200" dirty="0" smtClean="0">
                <a:solidFill>
                  <a:schemeClr val="tx1"/>
                </a:solidFill>
                <a:effectLst/>
                <a:latin typeface="Arial" pitchFamily="34" charset="0"/>
                <a:ea typeface="+mn-ea"/>
                <a:cs typeface="Arial" pitchFamily="34" charset="0"/>
              </a:rPr>
              <a:t>Describe ways in which medical and information technology have improved interdepartmental communication and, consequently, the patient experience</a:t>
            </a:r>
            <a:endParaRPr lang="en-US" altLang="en-US" dirty="0">
              <a:ea typeface="ＭＳ Ｐゴシック" panose="020B0600070205080204" pitchFamily="34" charset="-128"/>
            </a:endParaRPr>
          </a:p>
        </p:txBody>
      </p:sp>
      <p:sp>
        <p:nvSpPr>
          <p:cNvPr id="112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4B093CA8-61F2-4A47-ABBF-A601304802F3}" type="slidenum">
              <a:rPr lang="en-US" altLang="en-US"/>
              <a:pPr>
                <a:spcBef>
                  <a:spcPct val="0"/>
                </a:spcBef>
              </a:pPr>
              <a:t>4</a:t>
            </a:fld>
            <a:endParaRPr lang="en-US" altLang="en-US"/>
          </a:p>
        </p:txBody>
      </p:sp>
    </p:spTree>
    <p:extLst>
      <p:ext uri="{BB962C8B-B14F-4D97-AF65-F5344CB8AC3E}">
        <p14:creationId xmlns:p14="http://schemas.microsoft.com/office/powerpoint/2010/main" val="2839831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This lecture provides an overview of departments and services offered by health care organizations. It takes a generic approach by describing typical organizational structures and functions of departments and identifies specific differences between organization types. Examples are provided within each of the broader departments that describe how departments interact, types of data used by the departments, and how health IT facilitates interdepartmental communication and the patient experience.</a:t>
            </a:r>
            <a:endParaRPr lang="en-US" altLang="en-US" dirty="0">
              <a:latin typeface="Arial" charset="0"/>
              <a:cs typeface="Arial" charset="0"/>
            </a:endParaRPr>
          </a:p>
        </p:txBody>
      </p:sp>
      <p:sp>
        <p:nvSpPr>
          <p:cNvPr id="133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33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768D9451-8F11-4028-892B-C109BCAAB1DA}" type="slidenum">
              <a:rPr lang="en-US" altLang="en-US"/>
              <a:pPr>
                <a:spcBef>
                  <a:spcPct val="0"/>
                </a:spcBef>
              </a:pPr>
              <a:t>5</a:t>
            </a:fld>
            <a:endParaRPr lang="en-US" altLang="en-US"/>
          </a:p>
        </p:txBody>
      </p:sp>
    </p:spTree>
    <p:extLst>
      <p:ext uri="{BB962C8B-B14F-4D97-AF65-F5344CB8AC3E}">
        <p14:creationId xmlns:p14="http://schemas.microsoft.com/office/powerpoint/2010/main" val="2160510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smtClean="0">
                <a:solidFill>
                  <a:schemeClr val="tx1"/>
                </a:solidFill>
                <a:effectLst/>
                <a:latin typeface="Arial" pitchFamily="34" charset="0"/>
                <a:ea typeface="+mn-ea"/>
                <a:cs typeface="Arial" pitchFamily="34" charset="0"/>
              </a:rPr>
              <a:t>This organizational chart displays an example of a simple health care provider structure representing commonly found divisions with their corresponding departments. This chart is not intended to be exhaustive. The first box, management, links to every division. Before it reaches the divisions in the third row, it connects by a dotted line to medical staff, a quasi-autonomous division that usually reports to the chief medical officer or the chief executive officer. The five divisions and example departments within those divisions are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Nursing (with nursing units and nursing education departments);</a:t>
            </a:r>
            <a:endParaRPr lang="en-US" sz="10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Clinical support services (with physical therapy, radiology, and social services departments);</a:t>
            </a:r>
            <a:endParaRPr lang="en-US" sz="10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Ancillary (with laboratory, transportation, and food services departments);</a:t>
            </a:r>
            <a:endParaRPr lang="en-US" sz="10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Information (with admitting, medical records, and information technology departments); and </a:t>
            </a:r>
            <a:endParaRPr lang="en-US" sz="10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Facilities management (with housekeeping, maintenance, and security departments).</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Health care organizational charts can vary from this depiction. For example, the laboratory department might be part of the clinical support services division in some organizations, since a large part of the laboratory’s function is directly related to patient care. As another example, information technology may be designated as a division instead of as a department under a division. Many departments have functions that cross divisions.</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Large providers, such as integrated delivery systems, large specialty hospitals, and academic medical centers, typically require complex organizational charts. Smaller organizations, such as small community hospitals, may use an organizational chart similar to our example. Some providers, such as independently owned ambulatory facilities, outpatient clinics, physician office practice groups, and home health agencies, usually have simpler charts than the one displayed here.</a:t>
            </a:r>
            <a:endParaRPr lang="en-US" altLang="en-US" dirty="0">
              <a:latin typeface="Arial" charset="0"/>
              <a:cs typeface="Arial" charset="0"/>
            </a:endParaRPr>
          </a:p>
        </p:txBody>
      </p:sp>
      <p:sp>
        <p:nvSpPr>
          <p:cNvPr id="153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153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771C582F-519D-4C11-A149-2E9FAD5C9D82}" type="slidenum">
              <a:rPr lang="en-US" altLang="en-US"/>
              <a:pPr>
                <a:spcBef>
                  <a:spcPct val="0"/>
                </a:spcBef>
              </a:pPr>
              <a:t>6</a:t>
            </a:fld>
            <a:endParaRPr lang="en-US" altLang="en-US"/>
          </a:p>
        </p:txBody>
      </p:sp>
    </p:spTree>
    <p:extLst>
      <p:ext uri="{BB962C8B-B14F-4D97-AF65-F5344CB8AC3E}">
        <p14:creationId xmlns:p14="http://schemas.microsoft.com/office/powerpoint/2010/main" val="1832376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smtClean="0">
                <a:solidFill>
                  <a:schemeClr val="tx1"/>
                </a:solidFill>
                <a:effectLst/>
                <a:latin typeface="Arial" pitchFamily="34" charset="0"/>
                <a:ea typeface="+mn-ea"/>
                <a:cs typeface="Arial" pitchFamily="34" charset="0"/>
              </a:rPr>
              <a:t>The chief executive officer (CEO) leads the organization and usually reports to a board of directors. In large health care organizations, such as integrated delivery networks, the CEO may report to a system-level president or chief operating officer. Staff who report to the CEO typically include the: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Chief operating office</a:t>
            </a:r>
            <a:r>
              <a:rPr lang="en-US" sz="1000" kern="1200" dirty="0" smtClean="0">
                <a:solidFill>
                  <a:schemeClr val="tx1"/>
                </a:solidFill>
                <a:effectLst/>
                <a:latin typeface="Arial" pitchFamily="34" charset="0"/>
                <a:ea typeface="+mn-ea"/>
                <a:cs typeface="Arial" pitchFamily="34" charset="0"/>
              </a:rPr>
              <a:t>r</a:t>
            </a:r>
            <a:r>
              <a:rPr lang="x-none" sz="1000" kern="1200" dirty="0" smtClean="0">
                <a:solidFill>
                  <a:schemeClr val="tx1"/>
                </a:solidFill>
                <a:effectLst/>
                <a:latin typeface="Arial" pitchFamily="34" charset="0"/>
                <a:ea typeface="+mn-ea"/>
                <a:cs typeface="Arial" pitchFamily="34" charset="0"/>
              </a:rPr>
              <a:t> (COO)</a:t>
            </a:r>
            <a:r>
              <a:rPr lang="en-US" sz="1000" kern="1200" dirty="0" smtClean="0">
                <a:solidFill>
                  <a:schemeClr val="tx1"/>
                </a:solidFill>
                <a:effectLst/>
                <a:latin typeface="Arial" pitchFamily="34" charset="0"/>
                <a:ea typeface="+mn-ea"/>
                <a:cs typeface="Arial" pitchFamily="34" charset="0"/>
              </a:rPr>
              <a:t>,</a:t>
            </a: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Chief financial officer (CFO)</a:t>
            </a:r>
            <a:r>
              <a:rPr lang="en-US" sz="1000" kern="1200" dirty="0" smtClean="0">
                <a:solidFill>
                  <a:schemeClr val="tx1"/>
                </a:solidFill>
                <a:effectLst/>
                <a:latin typeface="Arial" pitchFamily="34" charset="0"/>
                <a:ea typeface="+mn-ea"/>
                <a:cs typeface="Arial" pitchFamily="34" charset="0"/>
              </a:rPr>
              <a:t>,</a:t>
            </a: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Chief medical officer (CMO)</a:t>
            </a:r>
            <a:r>
              <a:rPr lang="en-US" sz="1000" kern="1200" dirty="0" smtClean="0">
                <a:solidFill>
                  <a:schemeClr val="tx1"/>
                </a:solidFill>
                <a:effectLst/>
                <a:latin typeface="Arial" pitchFamily="34" charset="0"/>
                <a:ea typeface="+mn-ea"/>
                <a:cs typeface="Arial" pitchFamily="34" charset="0"/>
              </a:rPr>
              <a:t>,</a:t>
            </a: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Chief information officer (CIO)</a:t>
            </a:r>
            <a:r>
              <a:rPr lang="en-US" sz="1000" kern="1200" dirty="0" smtClean="0">
                <a:solidFill>
                  <a:schemeClr val="tx1"/>
                </a:solidFill>
                <a:effectLst/>
                <a:latin typeface="Arial" pitchFamily="34" charset="0"/>
                <a:ea typeface="+mn-ea"/>
                <a:cs typeface="Arial" pitchFamily="34" charset="0"/>
              </a:rPr>
              <a:t>, and</a:t>
            </a:r>
          </a:p>
          <a:p>
            <a:pPr marL="171450" lvl="0" indent="-171450">
              <a:buFont typeface="Arial" panose="020B0604020202020204" pitchFamily="34" charset="0"/>
              <a:buChar char="•"/>
            </a:pPr>
            <a:r>
              <a:rPr lang="x-none" sz="1000" kern="1200" dirty="0" smtClean="0">
                <a:solidFill>
                  <a:schemeClr val="tx1"/>
                </a:solidFill>
                <a:effectLst/>
                <a:latin typeface="Arial" pitchFamily="34" charset="0"/>
                <a:ea typeface="+mn-ea"/>
                <a:cs typeface="Arial" pitchFamily="34" charset="0"/>
              </a:rPr>
              <a:t>Chief medical information officer (CMIO)</a:t>
            </a:r>
            <a:endParaRPr lang="en-US" sz="1000" kern="1200" dirty="0" smtClean="0">
              <a:solidFill>
                <a:schemeClr val="tx1"/>
              </a:solidFill>
              <a:effectLst/>
              <a:latin typeface="Arial" pitchFamily="34" charset="0"/>
              <a:ea typeface="+mn-ea"/>
              <a:cs typeface="Arial" pitchFamily="34" charset="0"/>
            </a:endParaRPr>
          </a:p>
          <a:p>
            <a:pPr marL="0" lvl="0" indent="0">
              <a:buFont typeface="Arial" panose="020B0604020202020204" pitchFamily="34" charset="0"/>
              <a:buNone/>
            </a:pPr>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The COO is responsible for the day-to-day operations of the health care organization.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The CFO manages the fiscal aspects of the organization, including the operating budget, contracting, income and expenditures, billing, employee compensation, revenue cycle, and in some cases financial data analytics.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The CMO is a physician who serves as a liaison to the medical staff and the rest of the health care organization. The CMO is involved in or has direct responsibility for clinical care, quality improvement, and sometimes, graduate medical education.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The CIO has gained prominence with the evolution of technology in medical instrumentation, implementation of electronic health records (EHRs), expansion of clinical systems, and the implementation of more complex business administration and financial systems. The CIO is responsible for all information systems and services of the organization, including software, network, hardware, and end-user support. The CIO may also be responsible for telephony services.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In larger organizations, the CMIO may report to the CIO. In other organizations, this position may report directly to the CMO or to the head of similar departments. The CMIO serves as a liaison between the medical staff and the information technology department to ensure effective and efficient deployment of clinical information systems and integration of these systems with the physician’s workflow and clinical practice. Similar position titles found in provider organizations may include chief clinical information officer or chief health information officer. Again, the reporting structure may vary across provider organizations.</a:t>
            </a:r>
            <a:endParaRPr lang="en-US" altLang="en-US" dirty="0">
              <a:latin typeface="Arial" charset="0"/>
              <a:cs typeface="Arial" charset="0"/>
            </a:endParaRPr>
          </a:p>
        </p:txBody>
      </p:sp>
      <p:sp>
        <p:nvSpPr>
          <p:cNvPr id="4" name="Footer Placeholder 3"/>
          <p:cNvSpPr>
            <a:spLocks noGrp="1"/>
          </p:cNvSpPr>
          <p:nvPr>
            <p:ph type="ftr" sz="quarter" idx="4"/>
          </p:nvPr>
        </p:nvSpPr>
        <p:spPr/>
        <p:txBody>
          <a:bodyPr/>
          <a:lstStyle/>
          <a:p>
            <a:pPr>
              <a:defRPr/>
            </a:pPr>
            <a:endParaRPr lang="en-US" dirty="0"/>
          </a:p>
        </p:txBody>
      </p:sp>
      <p:sp>
        <p:nvSpPr>
          <p:cNvPr id="174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A8E8BF17-02F3-40FB-812B-234889B4EB99}" type="slidenum">
              <a:rPr lang="en-US" altLang="en-US"/>
              <a:pPr>
                <a:spcBef>
                  <a:spcPct val="0"/>
                </a:spcBef>
              </a:pPr>
              <a:t>7</a:t>
            </a:fld>
            <a:endParaRPr lang="en-US" altLang="en-US"/>
          </a:p>
        </p:txBody>
      </p:sp>
    </p:spTree>
    <p:extLst>
      <p:ext uri="{BB962C8B-B14F-4D97-AF65-F5344CB8AC3E}">
        <p14:creationId xmlns:p14="http://schemas.microsoft.com/office/powerpoint/2010/main" val="647616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sz="1000" kern="1200" dirty="0" smtClean="0">
                <a:solidFill>
                  <a:schemeClr val="tx1"/>
                </a:solidFill>
                <a:effectLst/>
                <a:latin typeface="Arial" pitchFamily="34" charset="0"/>
                <a:ea typeface="+mn-ea"/>
                <a:cs typeface="Arial" pitchFamily="34" charset="0"/>
              </a:rPr>
              <a:t>Other executive leadership roles commonly report to the CEO but are not depicted in the example organizational chart.</a:t>
            </a:r>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 </a:t>
            </a:r>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The vice president of human resources typically reports to the CEO and is responsible for overall processes and procedures [quote] “for hiring new employees, supervising employee evaluations, management of employee benefits, mediation between employees and supervisors as necessary, and general oversight of the personnel department” [end quote].</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The chief nursing officer (CNO), typically a master’s-prepared register nurse, is responsible for the nursing staff providing direct patient care. In some organizations, the CNO may be responsible for other patient care departments, such as surgery and the emergency department, as well as non–patient care departments, such as patient case management and social services. The CMO and CNO, with their respective areas, work closely together to ensure effective patient care delivery activities.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In large organizations, specific roles such as the chief nursing information officer (CNIO) may focus on informatics. As with the CMIO, this position may report to the information technology department or may report through nursing. In addition to being the liaison for their respective area and the information technology department, the CMIO and CNIO also work in tight collaboration with each other for effective deployment and use of clinical systems.</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With the importance of data for both business and patient care delivery, some organizations have a chief analytics and data officer who is responsible for the organization’s analysis and use of data, which includes clinical, business administrative, and financial data. This position typically reports to the CEO or may report to the COO and in some cases the CIO.</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Because of cybersecurity threats and breaches, organizations may employ a chief security officer (CSO). This position commonly reports through the information technology reporting to the CIO, but many CSOs report directly to the COO or CEO.</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A chief compliance officer (CCO) may report directly to the CEO or the COO in large organizations. This position is a corporate official in charge of overseeing and managing compliance requirements and managing compliance issues.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Also, a chief legal officer (CLO) may be a full-time position in large organizations, and this person reports either directly to the CEO or through the organization’s compliance office. The CLO provides expert guidance and direction to help the organization minimize legal risks and advises the organization’s officers and board members on major legal and regulatory issues, including litigation risks. Legal advisors serving the same function may be secured through contractual retainers for smaller organizations.</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fld id="{B80AA536-5A7C-4DE8-9084-842C256CF0DE}" type="slidenum">
              <a:rPr lang="en-US" altLang="en-US" smtClean="0"/>
              <a:pPr/>
              <a:t>8</a:t>
            </a:fld>
            <a:endParaRPr lang="en-US" altLang="en-US"/>
          </a:p>
        </p:txBody>
      </p:sp>
    </p:spTree>
    <p:extLst>
      <p:ext uri="{BB962C8B-B14F-4D97-AF65-F5344CB8AC3E}">
        <p14:creationId xmlns:p14="http://schemas.microsoft.com/office/powerpoint/2010/main" val="164288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x-none" sz="1000" kern="1200" dirty="0" smtClean="0">
                <a:solidFill>
                  <a:schemeClr val="tx1"/>
                </a:solidFill>
                <a:effectLst/>
                <a:latin typeface="Arial" pitchFamily="34" charset="0"/>
                <a:ea typeface="+mn-ea"/>
                <a:cs typeface="Arial" pitchFamily="34" charset="0"/>
              </a:rPr>
              <a:t>The medical staff is the governing body of the physicians and sometimes may include other clinicians. Typically, the chief of staff is elected. Reporting varies, since the medical staff and hospital administration used to be parallel management structures. The chief of staff and the CMO manage physician privileges and accreditation issues (sometimes including physician extenders), medical policies, governance of the medical staff, and, where applicable, continuing medical education.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en-US" sz="1000" kern="1200" dirty="0" smtClean="0">
                <a:solidFill>
                  <a:schemeClr val="tx1"/>
                </a:solidFill>
                <a:effectLst/>
                <a:latin typeface="Arial" pitchFamily="34" charset="0"/>
                <a:ea typeface="+mn-ea"/>
                <a:cs typeface="Arial" pitchFamily="34" charset="0"/>
              </a:rPr>
              <a:t>Large organizations may have a vice president (VP) of quality and patient safety who reports to the CMO. This position leads a diverse, multidisciplinary approach across all departments with activities focused on improving patient care quality and safety as well as quality outcomes throughout the continuum of care. In some organizations, this position may be a separate department or could report to the CNO.</a:t>
            </a:r>
            <a:endParaRPr lang="en-US" altLang="en-US" dirty="0">
              <a:latin typeface="Arial" charset="0"/>
              <a:cs typeface="Arial" charset="0"/>
            </a:endParaRPr>
          </a:p>
        </p:txBody>
      </p:sp>
      <p:sp>
        <p:nvSpPr>
          <p:cNvPr id="204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ltLang="en-US"/>
          </a:p>
        </p:txBody>
      </p:sp>
      <p:sp>
        <p:nvSpPr>
          <p:cNvPr id="204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charset="0"/>
                <a:ea typeface="MS PGothic" pitchFamily="34" charset="-128"/>
                <a:cs typeface="Arial" charset="0"/>
              </a:defRPr>
            </a:lvl1pPr>
            <a:lvl2pPr marL="742950" indent="-285750">
              <a:spcBef>
                <a:spcPct val="30000"/>
              </a:spcBef>
              <a:defRPr sz="1000">
                <a:solidFill>
                  <a:schemeClr val="tx1"/>
                </a:solidFill>
                <a:latin typeface="Arial" charset="0"/>
                <a:ea typeface="Arial" charset="0"/>
                <a:cs typeface="Arial" charset="0"/>
              </a:defRPr>
            </a:lvl2pPr>
            <a:lvl3pPr marL="1143000" indent="-228600">
              <a:spcBef>
                <a:spcPct val="30000"/>
              </a:spcBef>
              <a:defRPr sz="1000">
                <a:solidFill>
                  <a:schemeClr val="tx1"/>
                </a:solidFill>
                <a:latin typeface="Arial" charset="0"/>
                <a:ea typeface="Arial" charset="0"/>
                <a:cs typeface="Arial" charset="0"/>
              </a:defRPr>
            </a:lvl3pPr>
            <a:lvl4pPr marL="1600200" indent="-228600">
              <a:spcBef>
                <a:spcPct val="30000"/>
              </a:spcBef>
              <a:defRPr sz="1000">
                <a:solidFill>
                  <a:schemeClr val="tx1"/>
                </a:solidFill>
                <a:latin typeface="Arial" charset="0"/>
                <a:ea typeface="Arial" charset="0"/>
                <a:cs typeface="Arial" charset="0"/>
              </a:defRPr>
            </a:lvl4pPr>
            <a:lvl5pPr marL="2057400" indent="-228600">
              <a:spcBef>
                <a:spcPct val="30000"/>
              </a:spcBef>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a:spcBef>
                <a:spcPct val="0"/>
              </a:spcBef>
            </a:pPr>
            <a:fld id="{95E46AA1-D280-46CB-9A57-5B88D7D1D18E}" type="slidenum">
              <a:rPr lang="en-US" altLang="en-US"/>
              <a:pPr>
                <a:spcBef>
                  <a:spcPct val="0"/>
                </a:spcBef>
              </a:pPr>
              <a:t>9</a:t>
            </a:fld>
            <a:endParaRPr lang="en-US" altLang="en-US"/>
          </a:p>
        </p:txBody>
      </p:sp>
    </p:spTree>
    <p:extLst>
      <p:ext uri="{BB962C8B-B14F-4D97-AF65-F5344CB8AC3E}">
        <p14:creationId xmlns:p14="http://schemas.microsoft.com/office/powerpoint/2010/main" val="39500888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3137124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EAD0027F-A86A-4F9F-8B36-4EE58B4331C0}"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a:defRPr/>
            </a:lvl1pPr>
          </a:lstStyle>
          <a:p>
            <a:pPr>
              <a:defRPr/>
            </a:pPr>
            <a:r>
              <a:rPr lang="en-US"/>
              <a:t>(Insert Component Title Here)                                                        (Insert Unit Title Here)                                                                           Lecture a</a:t>
            </a:r>
          </a:p>
        </p:txBody>
      </p:sp>
    </p:spTree>
    <p:extLst>
      <p:ext uri="{BB962C8B-B14F-4D97-AF65-F5344CB8AC3E}">
        <p14:creationId xmlns:p14="http://schemas.microsoft.com/office/powerpoint/2010/main" val="2631507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rtlCol="0">
            <a:normAutofit/>
          </a:bodyPr>
          <a:lstStyle>
            <a:lvl1pPr>
              <a:defRPr sz="2400"/>
            </a:lvl1pPr>
          </a:lstStyle>
          <a:p>
            <a:pPr lvl="0"/>
            <a:r>
              <a:rPr lang="en-US" noProof="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a:t>Click to edit Master text styles</a:t>
            </a:r>
          </a:p>
        </p:txBody>
      </p:sp>
      <p:sp>
        <p:nvSpPr>
          <p:cNvPr id="6" name="Slide Number Placeholder 5"/>
          <p:cNvSpPr>
            <a:spLocks noGrp="1"/>
          </p:cNvSpPr>
          <p:nvPr>
            <p:ph type="sldNum" sz="quarter" idx="16"/>
          </p:nvPr>
        </p:nvSpPr>
        <p:spPr/>
        <p:txBody>
          <a:bodyPr/>
          <a:lstStyle>
            <a:lvl1pPr>
              <a:defRPr/>
            </a:lvl1pPr>
          </a:lstStyle>
          <a:p>
            <a:fld id="{2011C554-6200-48A3-A426-7C10CA81D267}" type="slidenum">
              <a:rPr lang="en-US" altLang="en-US"/>
              <a:pPr/>
              <a:t>‹#›</a:t>
            </a:fld>
            <a:endParaRPr lang="en-US" altLang="en-US"/>
          </a:p>
        </p:txBody>
      </p:sp>
      <p:sp>
        <p:nvSpPr>
          <p:cNvPr id="7" name="Date Placeholder 4"/>
          <p:cNvSpPr>
            <a:spLocks noGrp="1"/>
          </p:cNvSpPr>
          <p:nvPr>
            <p:ph type="dt" sz="half" idx="17"/>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9" name="Footer Placeholder 5"/>
          <p:cNvSpPr>
            <a:spLocks noGrp="1"/>
          </p:cNvSpPr>
          <p:nvPr>
            <p:ph type="ftr" sz="quarter" idx="18"/>
          </p:nvPr>
        </p:nvSpPr>
        <p:spPr>
          <a:xfrm>
            <a:off x="2667000" y="6218238"/>
            <a:ext cx="3810000" cy="639762"/>
          </a:xfrm>
          <a:prstGeom prst="rect">
            <a:avLst/>
          </a:prstGeom>
        </p:spPr>
        <p:txBody>
          <a:bodyPr/>
          <a:lstStyle>
            <a:lvl1pPr>
              <a:defRPr/>
            </a:lvl1pPr>
          </a:lstStyle>
          <a:p>
            <a:pPr>
              <a:defRPr/>
            </a:pPr>
            <a:r>
              <a:rPr lang="en-US"/>
              <a:t>(Insert Component Title Here)                                                        (Insert Unit Title Here)                                                                           Lecture a</a:t>
            </a:r>
          </a:p>
        </p:txBody>
      </p:sp>
    </p:spTree>
    <p:extLst>
      <p:ext uri="{BB962C8B-B14F-4D97-AF65-F5344CB8AC3E}">
        <p14:creationId xmlns:p14="http://schemas.microsoft.com/office/powerpoint/2010/main" val="15284154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fld id="{5795B810-D90D-43EE-958E-772C44907C91}"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r>
              <a:rPr lang="en-US"/>
              <a:t>(Insert Component Title Here)                                                        (Insert Unit Title Here)                                                                           Lecture a</a:t>
            </a:r>
          </a:p>
        </p:txBody>
      </p:sp>
    </p:spTree>
    <p:extLst>
      <p:ext uri="{BB962C8B-B14F-4D97-AF65-F5344CB8AC3E}">
        <p14:creationId xmlns:p14="http://schemas.microsoft.com/office/powerpoint/2010/main" val="2130086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9.xml"/><Relationship Id="rId5" Type="http://schemas.openxmlformats.org/officeDocument/2006/relationships/hyperlink" Target="http://creativecommons.org/licenses/by/3.0/us/" TargetMode="Externa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10.xml"/><Relationship Id="rId5" Type="http://schemas.openxmlformats.org/officeDocument/2006/relationships/hyperlink" Target="http://creativecommons.org/licenses/by/3.0/us/" TargetMode="Externa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11.xml"/><Relationship Id="rId5" Type="http://schemas.openxmlformats.org/officeDocument/2006/relationships/hyperlink" Target="http://creativecommons.org/licenses/by/3.0/us/" TargetMode="Externa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hyperlink" Target="http://creativecommons.org/licenses/by/3.0/us/"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hyperlink" Target="https://www.healthit.gov/providers-professionals/faqs/what-personal-health-record"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www.healthit.gov/providers-professionals/faqs/what-patient-portal"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8.xml"/><Relationship Id="rId1" Type="http://schemas.openxmlformats.org/officeDocument/2006/relationships/tags" Target="../tags/tag18.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8.xml"/><Relationship Id="rId1" Type="http://schemas.openxmlformats.org/officeDocument/2006/relationships/tags" Target="../tags/tag19.xml"/></Relationships>
</file>

<file path=ppt/slides/_rels/slide23.xml.rels><?xml version="1.0" encoding="UTF-8" standalone="yes"?>
<Relationships xmlns="http://schemas.openxmlformats.org/package/2006/relationships"><Relationship Id="rId8" Type="http://schemas.openxmlformats.org/officeDocument/2006/relationships/hyperlink" Target="http://www.scribd.com/doc/20884108/Organizational-Structure-of-a-Hospital" TargetMode="External"/><Relationship Id="rId3" Type="http://schemas.openxmlformats.org/officeDocument/2006/relationships/notesSlide" Target="../notesSlides/notesSlide23.xml"/><Relationship Id="rId7" Type="http://schemas.openxmlformats.org/officeDocument/2006/relationships/hyperlink" Target="http://qio.ipro.org/wp-content/uploads/2012/12/june04_entire_report.pdf" TargetMode="External"/><Relationship Id="rId2" Type="http://schemas.openxmlformats.org/officeDocument/2006/relationships/slideLayout" Target="../slideLayouts/slideLayout9.xml"/><Relationship Id="rId1" Type="http://schemas.openxmlformats.org/officeDocument/2006/relationships/tags" Target="../tags/tag20.xml"/><Relationship Id="rId6" Type="http://schemas.openxmlformats.org/officeDocument/2006/relationships/hyperlink" Target="http://mobile.journals.lww.com/academicmedicine/_layouts/15/oaks.journals.mobile/articleviewer.aspx?year=2007&amp;issue=03000&amp;article=00009" TargetMode="External"/><Relationship Id="rId5" Type="http://schemas.openxmlformats.org/officeDocument/2006/relationships/hyperlink" Target="https://www.healthit.gov/providers-professionals/faqs/what-patient-portal" TargetMode="External"/><Relationship Id="rId4" Type="http://schemas.openxmlformats.org/officeDocument/2006/relationships/hyperlink" Target="https://www.healthit.gov/providers-professionals/faqs/what-personal-health-record" TargetMode="External"/><Relationship Id="rId9" Type="http://schemas.openxmlformats.org/officeDocument/2006/relationships/hyperlink" Target="http://www.nextstepincare.org/uploads/File/Hospital_Admission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urmc.rochester.edu/strong-nursing/about/documents/NursingOrgChart.pdf" TargetMode="External"/><Relationship Id="rId2" Type="http://schemas.openxmlformats.org/officeDocument/2006/relationships/notesSlide" Target="../notesSlides/notesSlide24.xml"/><Relationship Id="rId1" Type="http://schemas.openxmlformats.org/officeDocument/2006/relationships/slideLayout" Target="../slideLayouts/slideLayout9.xml"/><Relationship Id="rId4" Type="http://schemas.openxmlformats.org/officeDocument/2006/relationships/hyperlink" Target="http://www.businessdictionary.com/definition/human-resources-manager.html#ixzz41Nif3jNZ"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7.xml"/><Relationship Id="rId5" Type="http://schemas.openxmlformats.org/officeDocument/2006/relationships/hyperlink" Target="https://creativecommons.org/licenses/by-nc-sa/3.0/us/"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hyperlink" Target="http://www.businessdictionary.com/definition/human-resources-manager.html#ixzz41Nif3jNZ" TargetMode="External"/><Relationship Id="rId4" Type="http://schemas.openxmlformats.org/officeDocument/2006/relationships/hyperlink" Target="http://creativecommons.org/licenses/by/3.0/u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6911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Nursing</a:t>
            </a:r>
            <a:endParaRPr lang="en-US" altLang="en-US" dirty="0"/>
          </a:p>
        </p:txBody>
      </p:sp>
      <p:pic>
        <p:nvPicPr>
          <p:cNvPr id="7" name="Content Placeholder 6" descr="Graphical hierarchy representing the nursing division.&#10;&#10; The Chief Nursing Officer (CNO) supervises Nursing Units, Education and Professional Development and Research. Ambulatory, Inpatient, Critical Care are examples of Nursing Units." title="Chart: Nursing Hierarchy"/>
          <p:cNvPicPr>
            <a:picLocks noGrp="1" noChangeAspect="1"/>
          </p:cNvPicPr>
          <p:nvPr>
            <p:ph sz="quarter" idx="14"/>
          </p:nvPr>
        </p:nvPicPr>
        <p:blipFill>
          <a:blip r:embed="rId4" cstate="print">
            <a:extLst>
              <a:ext uri="{28A0092B-C50C-407E-A947-70E740481C1C}">
                <a14:useLocalDpi xmlns:a14="http://schemas.microsoft.com/office/drawing/2010/main" val="0"/>
              </a:ext>
            </a:extLst>
          </a:blip>
          <a:stretch>
            <a:fillRect/>
          </a:stretch>
        </p:blipFill>
        <p:spPr>
          <a:xfrm>
            <a:off x="753988" y="1247559"/>
            <a:ext cx="7636024" cy="4057866"/>
          </a:xfrm>
        </p:spPr>
      </p:pic>
      <p:sp>
        <p:nvSpPr>
          <p:cNvPr id="5" name="Text Placeholder 4"/>
          <p:cNvSpPr>
            <a:spLocks noGrp="1"/>
          </p:cNvSpPr>
          <p:nvPr>
            <p:ph type="body" sz="quarter" idx="32"/>
          </p:nvPr>
        </p:nvSpPr>
        <p:spPr>
          <a:xfrm>
            <a:off x="753988" y="5305425"/>
            <a:ext cx="8296473" cy="533400"/>
          </a:xfrm>
        </p:spPr>
        <p:txBody>
          <a:bodyPr/>
          <a:lstStyle/>
          <a:p>
            <a:r>
              <a:rPr lang="en-US" altLang="en-US" dirty="0" smtClean="0"/>
              <a:t>3.5 Chart: Example of nursing department organization chart. </a:t>
            </a:r>
            <a:r>
              <a:rPr lang="en-US" altLang="en-US" dirty="0" smtClean="0">
                <a:hlinkClick r:id="rId5"/>
              </a:rPr>
              <a:t>CC BY</a:t>
            </a:r>
            <a:r>
              <a:rPr lang="en-US" altLang="en-US" dirty="0" smtClean="0"/>
              <a:t> </a:t>
            </a:r>
            <a:r>
              <a:rPr lang="en-US" altLang="en-US" dirty="0" err="1" smtClean="0"/>
              <a:t>by</a:t>
            </a:r>
            <a:r>
              <a:rPr lang="en-US" altLang="en-US" dirty="0" smtClean="0"/>
              <a:t> Vivian Todhunter</a:t>
            </a:r>
            <a:endParaRPr lang="en-US" altLang="en-US" dirty="0"/>
          </a:p>
        </p:txBody>
      </p:sp>
      <p:sp>
        <p:nvSpPr>
          <p:cNvPr id="6" name="Text Placeholder 5"/>
          <p:cNvSpPr>
            <a:spLocks noGrp="1"/>
          </p:cNvSpPr>
          <p:nvPr>
            <p:ph type="body" sz="quarter" idx="33"/>
          </p:nvPr>
        </p:nvSpPr>
        <p:spPr>
          <a:xfrm>
            <a:off x="457200" y="6281928"/>
            <a:ext cx="3450133" cy="533400"/>
          </a:xfrm>
        </p:spPr>
        <p:txBody>
          <a:bodyPr/>
          <a:lstStyle/>
          <a:p>
            <a:r>
              <a:rPr lang="en-US" altLang="en-US" dirty="0" smtClean="0"/>
              <a:t>University of Rochester Medical Center, 2011</a:t>
            </a:r>
            <a:endParaRPr lang="en-US" dirty="0"/>
          </a:p>
        </p:txBody>
      </p:sp>
      <p:sp>
        <p:nvSpPr>
          <p:cNvPr id="16" name="Slide Number Placeholder 15"/>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6"/>
          <p:cNvSpPr>
            <a:spLocks noGrp="1"/>
          </p:cNvSpPr>
          <p:nvPr>
            <p:ph type="title"/>
          </p:nvPr>
        </p:nvSpPr>
        <p:spPr/>
        <p:txBody>
          <a:bodyPr/>
          <a:lstStyle/>
          <a:p>
            <a:r>
              <a:rPr lang="en-US" altLang="en-US" smtClean="0"/>
              <a:t>Clinical Support Services</a:t>
            </a:r>
            <a:endParaRPr lang="en-US" altLang="en-US" dirty="0"/>
          </a:p>
        </p:txBody>
      </p:sp>
      <p:pic>
        <p:nvPicPr>
          <p:cNvPr id="5" name="Picture Placeholder 4" descr="These interrelated services typically include diagnostic (radiology, cardiology), therapeutic (physical therapy), pharmacy and social services." title="Chart: Clinical Support Services"/>
          <p:cNvPicPr>
            <a:picLocks noGrp="1" noChangeAspect="1"/>
          </p:cNvPicPr>
          <p:nvPr>
            <p:ph type="pic" sz="quarter" idx="14"/>
          </p:nvPr>
        </p:nvPicPr>
        <p:blipFill>
          <a:blip r:embed="rId4">
            <a:extLst>
              <a:ext uri="{28A0092B-C50C-407E-A947-70E740481C1C}">
                <a14:useLocalDpi xmlns:a14="http://schemas.microsoft.com/office/drawing/2010/main" val="0"/>
              </a:ext>
            </a:extLst>
          </a:blip>
          <a:stretch>
            <a:fillRect/>
          </a:stretch>
        </p:blipFill>
        <p:spPr>
          <a:xfrm>
            <a:off x="2005361" y="1122024"/>
            <a:ext cx="5133277" cy="5236918"/>
          </a:xfrm>
        </p:spPr>
      </p:pic>
      <p:sp>
        <p:nvSpPr>
          <p:cNvPr id="4" name="Text Placeholder 3"/>
          <p:cNvSpPr>
            <a:spLocks noGrp="1"/>
          </p:cNvSpPr>
          <p:nvPr>
            <p:ph type="body" sz="quarter" idx="32"/>
          </p:nvPr>
        </p:nvSpPr>
        <p:spPr/>
        <p:txBody>
          <a:bodyPr/>
          <a:lstStyle/>
          <a:p>
            <a:r>
              <a:rPr lang="en-US" altLang="en-US" dirty="0" smtClean="0"/>
              <a:t>3.6 Figure: Support services grouping. </a:t>
            </a:r>
            <a:r>
              <a:rPr lang="en-US" altLang="en-US" dirty="0" smtClean="0">
                <a:hlinkClick r:id="rId5"/>
              </a:rPr>
              <a:t>CC BY</a:t>
            </a:r>
            <a:r>
              <a:rPr lang="en-US" altLang="en-US" dirty="0" smtClean="0"/>
              <a:t> </a:t>
            </a:r>
            <a:r>
              <a:rPr lang="en-US" altLang="en-US" dirty="0" err="1" smtClean="0"/>
              <a:t>by</a:t>
            </a:r>
            <a:r>
              <a:rPr lang="en-US" altLang="en-US" dirty="0" smtClean="0"/>
              <a:t> Vivian Todhunter</a:t>
            </a:r>
          </a:p>
        </p:txBody>
      </p:sp>
      <p:sp>
        <p:nvSpPr>
          <p:cNvPr id="10" name="Slide Number Placeholder 9"/>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6"/>
          <p:cNvSpPr>
            <a:spLocks noGrp="1"/>
          </p:cNvSpPr>
          <p:nvPr>
            <p:ph type="title"/>
          </p:nvPr>
        </p:nvSpPr>
        <p:spPr/>
        <p:txBody>
          <a:bodyPr/>
          <a:lstStyle/>
          <a:p>
            <a:r>
              <a:rPr lang="en-US" altLang="en-US" smtClean="0"/>
              <a:t>Ancillary Services</a:t>
            </a:r>
            <a:endParaRPr lang="en-US" altLang="en-US" dirty="0"/>
          </a:p>
        </p:txBody>
      </p:sp>
      <p:pic>
        <p:nvPicPr>
          <p:cNvPr id="5" name="Picture Placeholder 4" descr="Graphic of a square with four quadrants: Laboratory, Transportation, Food Services and Central Supply. Ancillary Services is a box in the center that overlaps each of the four quadrants.&#10;" title="Graphic: Ancillary Services"/>
          <p:cNvPicPr>
            <a:picLocks noGrp="1" noChangeAspect="1"/>
          </p:cNvPicPr>
          <p:nvPr>
            <p:ph type="pic" sz="quarter" idx="14"/>
          </p:nvPr>
        </p:nvPicPr>
        <p:blipFill>
          <a:blip r:embed="rId4">
            <a:extLst>
              <a:ext uri="{28A0092B-C50C-407E-A947-70E740481C1C}">
                <a14:useLocalDpi xmlns:a14="http://schemas.microsoft.com/office/drawing/2010/main" val="0"/>
              </a:ext>
            </a:extLst>
          </a:blip>
          <a:stretch>
            <a:fillRect/>
          </a:stretch>
        </p:blipFill>
        <p:spPr>
          <a:xfrm>
            <a:off x="1511543" y="1802873"/>
            <a:ext cx="6120914" cy="4090771"/>
          </a:xfrm>
        </p:spPr>
      </p:pic>
      <p:sp>
        <p:nvSpPr>
          <p:cNvPr id="4" name="Text Placeholder 3"/>
          <p:cNvSpPr>
            <a:spLocks noGrp="1"/>
          </p:cNvSpPr>
          <p:nvPr>
            <p:ph type="body" sz="quarter" idx="32"/>
          </p:nvPr>
        </p:nvSpPr>
        <p:spPr/>
        <p:txBody>
          <a:bodyPr/>
          <a:lstStyle/>
          <a:p>
            <a:r>
              <a:rPr lang="en-US" altLang="en-US" dirty="0" smtClean="0"/>
              <a:t>3.7 Figure: Ancillary services grouping. </a:t>
            </a:r>
            <a:r>
              <a:rPr lang="en-US" altLang="en-US" dirty="0" smtClean="0">
                <a:hlinkClick r:id="rId5"/>
              </a:rPr>
              <a:t>CC BY</a:t>
            </a:r>
            <a:r>
              <a:rPr lang="en-US" altLang="en-US" dirty="0" smtClean="0"/>
              <a:t> </a:t>
            </a:r>
            <a:r>
              <a:rPr lang="en-US" altLang="en-US" dirty="0" err="1" smtClean="0"/>
              <a:t>by</a:t>
            </a:r>
            <a:r>
              <a:rPr lang="en-US" altLang="en-US" dirty="0" smtClean="0"/>
              <a:t> Vivian Todhunter</a:t>
            </a:r>
            <a:endParaRPr lang="en-US" altLang="en-US" dirty="0"/>
          </a:p>
        </p:txBody>
      </p:sp>
      <p:sp>
        <p:nvSpPr>
          <p:cNvPr id="12" name="Slide Number Placeholder 11"/>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6"/>
          <p:cNvSpPr>
            <a:spLocks noGrp="1"/>
          </p:cNvSpPr>
          <p:nvPr>
            <p:ph type="title"/>
          </p:nvPr>
        </p:nvSpPr>
        <p:spPr/>
        <p:txBody>
          <a:bodyPr/>
          <a:lstStyle/>
          <a:p>
            <a:r>
              <a:rPr lang="en-US" altLang="en-US" smtClean="0"/>
              <a:t>Information</a:t>
            </a:r>
            <a:endParaRPr lang="en-US" altLang="en-US" dirty="0"/>
          </a:p>
        </p:txBody>
      </p:sp>
      <p:sp>
        <p:nvSpPr>
          <p:cNvPr id="27651" name="Content Placeholder 7"/>
          <p:cNvSpPr>
            <a:spLocks noGrp="1"/>
          </p:cNvSpPr>
          <p:nvPr>
            <p:ph sz="quarter" idx="14"/>
          </p:nvPr>
        </p:nvSpPr>
        <p:spPr>
          <a:xfrm>
            <a:off x="457199" y="1600200"/>
            <a:ext cx="8228627" cy="4572000"/>
          </a:xfrm>
        </p:spPr>
        <p:txBody>
          <a:bodyPr/>
          <a:lstStyle/>
          <a:p>
            <a:r>
              <a:rPr lang="en-US" altLang="en-US" dirty="0" smtClean="0"/>
              <a:t>Management varies</a:t>
            </a:r>
          </a:p>
          <a:p>
            <a:r>
              <a:rPr lang="en-US" altLang="en-US" dirty="0" smtClean="0"/>
              <a:t>Examples</a:t>
            </a:r>
          </a:p>
          <a:p>
            <a:pPr lvl="1"/>
            <a:r>
              <a:rPr lang="en-US" altLang="en-US" dirty="0" smtClean="0"/>
              <a:t>Admitting</a:t>
            </a:r>
          </a:p>
          <a:p>
            <a:pPr lvl="1"/>
            <a:r>
              <a:rPr lang="en-US" altLang="en-US" dirty="0" smtClean="0"/>
              <a:t>Medical records</a:t>
            </a:r>
          </a:p>
          <a:p>
            <a:pPr lvl="1"/>
            <a:r>
              <a:rPr lang="en-US" altLang="en-US" dirty="0" smtClean="0"/>
              <a:t>Information technology</a:t>
            </a:r>
            <a:endParaRPr lang="en-US" altLang="en-US" dirty="0"/>
          </a:p>
        </p:txBody>
      </p:sp>
      <p:sp>
        <p:nvSpPr>
          <p:cNvPr id="10" name="Text Placeholder 9"/>
          <p:cNvSpPr>
            <a:spLocks noGrp="1"/>
          </p:cNvSpPr>
          <p:nvPr>
            <p:ph type="body" sz="quarter" idx="32"/>
          </p:nvPr>
        </p:nvSpPr>
        <p:spPr>
          <a:xfrm>
            <a:off x="457198" y="6278880"/>
            <a:ext cx="8228629" cy="533400"/>
          </a:xfrm>
        </p:spPr>
        <p:txBody>
          <a:bodyPr/>
          <a:lstStyle/>
          <a:p>
            <a:r>
              <a:rPr lang="en-US" altLang="en-US" dirty="0" smtClean="0"/>
              <a:t>United </a:t>
            </a:r>
            <a:r>
              <a:rPr lang="en-US" altLang="en-US" dirty="0"/>
              <a:t>Hospital Fund, 2008; Medicare Payment Advisory Committee, </a:t>
            </a:r>
            <a:r>
              <a:rPr lang="en-US" altLang="en-US" dirty="0" smtClean="0"/>
              <a:t>2004</a:t>
            </a:r>
            <a:endParaRPr lang="en-US" dirty="0"/>
          </a:p>
        </p:txBody>
      </p:sp>
      <p:sp>
        <p:nvSpPr>
          <p:cNvPr id="12" name="Slide Number Placeholder 11"/>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Information Technology Department</a:t>
            </a:r>
            <a:endParaRPr lang="en-US" altLang="en-US" dirty="0"/>
          </a:p>
        </p:txBody>
      </p:sp>
      <p:pic>
        <p:nvPicPr>
          <p:cNvPr id="4" name="Picture Placeholder 3" descr="Three boxes are linked to a central box that reads &quot;Information Technology Department.&quot; The linked boxes read &quot;Hardware and Software,&quot; &quot;Network Connectivity,&quot; and &quot;Business Analysis.&quot;" title="Graphic: Information Technology Department"/>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1295116" y="1641315"/>
            <a:ext cx="6553768" cy="4413887"/>
          </a:xfrm>
        </p:spPr>
      </p:pic>
      <p:sp>
        <p:nvSpPr>
          <p:cNvPr id="9" name="Text Placeholder 8"/>
          <p:cNvSpPr>
            <a:spLocks noGrp="1"/>
          </p:cNvSpPr>
          <p:nvPr>
            <p:ph type="body" sz="quarter" idx="32"/>
          </p:nvPr>
        </p:nvSpPr>
        <p:spPr/>
        <p:txBody>
          <a:bodyPr/>
          <a:lstStyle/>
          <a:p>
            <a:r>
              <a:rPr lang="en-US" altLang="en-US" dirty="0" smtClean="0"/>
              <a:t>3.8 Figure: Example of IT department relationships. </a:t>
            </a:r>
            <a:r>
              <a:rPr lang="en-US" altLang="en-US" u="sng" dirty="0" smtClean="0">
                <a:hlinkClick r:id="rId4"/>
              </a:rPr>
              <a:t>CC </a:t>
            </a:r>
            <a:r>
              <a:rPr lang="en-US" altLang="en-US" u="sng" dirty="0">
                <a:hlinkClick r:id="rId4"/>
              </a:rPr>
              <a:t>BY</a:t>
            </a:r>
            <a:r>
              <a:rPr lang="en-US" altLang="en-US" dirty="0"/>
              <a:t> </a:t>
            </a:r>
            <a:r>
              <a:rPr lang="en-US" altLang="en-US" dirty="0" err="1"/>
              <a:t>by</a:t>
            </a:r>
            <a:r>
              <a:rPr lang="en-US" altLang="en-US" dirty="0"/>
              <a:t> Vivian </a:t>
            </a:r>
            <a:r>
              <a:rPr lang="en-US" altLang="en-US" dirty="0" smtClean="0"/>
              <a:t>Todhunter</a:t>
            </a:r>
            <a:endParaRPr lang="en-US" altLang="en-US" dirty="0"/>
          </a:p>
        </p:txBody>
      </p:sp>
      <p:sp>
        <p:nvSpPr>
          <p:cNvPr id="10" name="Slide Number Placeholder 9"/>
          <p:cNvSpPr>
            <a:spLocks noGrp="1"/>
          </p:cNvSpPr>
          <p:nvPr>
            <p:ph type="sldNum" sz="quarter" idx="4"/>
          </p:nvPr>
        </p:nvSpPr>
        <p:spPr/>
        <p:txBody>
          <a:bodyPr/>
          <a:lstStyle/>
          <a:p>
            <a:fld id="{F3BF8891-5E06-46C2-89A4-6DB85D39BA35}"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6"/>
          <p:cNvSpPr>
            <a:spLocks noGrp="1"/>
          </p:cNvSpPr>
          <p:nvPr>
            <p:ph type="title"/>
          </p:nvPr>
        </p:nvSpPr>
        <p:spPr/>
        <p:txBody>
          <a:bodyPr/>
          <a:lstStyle/>
          <a:p>
            <a:r>
              <a:rPr lang="en-US" altLang="en-US" smtClean="0"/>
              <a:t>Facilities Management</a:t>
            </a:r>
            <a:endParaRPr lang="en-US" altLang="en-US" dirty="0"/>
          </a:p>
        </p:txBody>
      </p:sp>
      <p:sp>
        <p:nvSpPr>
          <p:cNvPr id="30723" name="Content Placeholder 7"/>
          <p:cNvSpPr>
            <a:spLocks noGrp="1"/>
          </p:cNvSpPr>
          <p:nvPr>
            <p:ph sz="quarter" idx="14"/>
          </p:nvPr>
        </p:nvSpPr>
        <p:spPr/>
        <p:txBody>
          <a:bodyPr/>
          <a:lstStyle/>
          <a:p>
            <a:r>
              <a:rPr lang="en-US" altLang="en-US" smtClean="0"/>
              <a:t>Senior manager</a:t>
            </a:r>
          </a:p>
          <a:p>
            <a:r>
              <a:rPr lang="en-US" altLang="en-US" smtClean="0"/>
              <a:t>Examples</a:t>
            </a:r>
          </a:p>
          <a:p>
            <a:pPr lvl="1"/>
            <a:r>
              <a:rPr lang="en-US" altLang="en-US" smtClean="0"/>
              <a:t>Housekeeping</a:t>
            </a:r>
          </a:p>
          <a:p>
            <a:pPr lvl="1"/>
            <a:r>
              <a:rPr lang="en-US" altLang="en-US" smtClean="0"/>
              <a:t>Maintenance</a:t>
            </a:r>
          </a:p>
          <a:p>
            <a:pPr lvl="1"/>
            <a:r>
              <a:rPr lang="en-US" altLang="en-US" smtClean="0"/>
              <a:t>Security</a:t>
            </a:r>
          </a:p>
          <a:p>
            <a:pPr lvl="1"/>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6"/>
          <p:cNvSpPr>
            <a:spLocks noGrp="1"/>
          </p:cNvSpPr>
          <p:nvPr>
            <p:ph type="title"/>
          </p:nvPr>
        </p:nvSpPr>
        <p:spPr/>
        <p:txBody>
          <a:bodyPr/>
          <a:lstStyle/>
          <a:p>
            <a:r>
              <a:rPr lang="en-US" altLang="en-US" smtClean="0"/>
              <a:t>Organizational Structure </a:t>
            </a:r>
            <a:br>
              <a:rPr lang="en-US" altLang="en-US" smtClean="0"/>
            </a:br>
            <a:r>
              <a:rPr lang="en-US" altLang="en-US" smtClean="0"/>
              <a:t>by Institution</a:t>
            </a:r>
            <a:endParaRPr lang="en-US" altLang="en-US" dirty="0"/>
          </a:p>
        </p:txBody>
      </p:sp>
      <p:sp>
        <p:nvSpPr>
          <p:cNvPr id="32771" name="Content Placeholder 7"/>
          <p:cNvSpPr>
            <a:spLocks noGrp="1"/>
          </p:cNvSpPr>
          <p:nvPr>
            <p:ph sz="quarter" idx="14"/>
          </p:nvPr>
        </p:nvSpPr>
        <p:spPr/>
        <p:txBody>
          <a:bodyPr/>
          <a:lstStyle/>
          <a:p>
            <a:r>
              <a:rPr lang="en-US" altLang="en-US" smtClean="0"/>
              <a:t>Core functions</a:t>
            </a:r>
          </a:p>
          <a:p>
            <a:r>
              <a:rPr lang="en-US" altLang="en-US" smtClean="0"/>
              <a:t>Size </a:t>
            </a:r>
          </a:p>
          <a:p>
            <a:r>
              <a:rPr lang="en-US" altLang="en-US" smtClean="0"/>
              <a:t>Type</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6"/>
          <p:cNvSpPr>
            <a:spLocks noGrp="1"/>
          </p:cNvSpPr>
          <p:nvPr>
            <p:ph type="title"/>
          </p:nvPr>
        </p:nvSpPr>
        <p:spPr/>
        <p:txBody>
          <a:bodyPr/>
          <a:lstStyle/>
          <a:p>
            <a:r>
              <a:rPr lang="en-US" altLang="en-US" smtClean="0"/>
              <a:t>Patient Clinical Data Types</a:t>
            </a:r>
            <a:endParaRPr lang="en-US" altLang="en-US" dirty="0"/>
          </a:p>
        </p:txBody>
      </p:sp>
      <p:sp>
        <p:nvSpPr>
          <p:cNvPr id="34819" name="Content Placeholder 7"/>
          <p:cNvSpPr>
            <a:spLocks noGrp="1"/>
          </p:cNvSpPr>
          <p:nvPr>
            <p:ph sz="quarter" idx="14"/>
          </p:nvPr>
        </p:nvSpPr>
        <p:spPr>
          <a:xfrm>
            <a:off x="457199" y="1600200"/>
            <a:ext cx="8228627" cy="4572000"/>
          </a:xfrm>
        </p:spPr>
        <p:txBody>
          <a:bodyPr/>
          <a:lstStyle/>
          <a:p>
            <a:r>
              <a:rPr lang="en-US" altLang="en-US" dirty="0" smtClean="0"/>
              <a:t>Narrative, textual</a:t>
            </a:r>
          </a:p>
          <a:p>
            <a:r>
              <a:rPr lang="en-US" altLang="en-US" dirty="0" smtClean="0"/>
              <a:t>Numerical measurements </a:t>
            </a:r>
          </a:p>
          <a:p>
            <a:r>
              <a:rPr lang="en-US" altLang="en-US" dirty="0" smtClean="0"/>
              <a:t>Recorded signals</a:t>
            </a:r>
          </a:p>
          <a:p>
            <a:r>
              <a:rPr lang="en-US" altLang="en-US" dirty="0" smtClean="0"/>
              <a:t>Drawings</a:t>
            </a:r>
          </a:p>
          <a:p>
            <a:r>
              <a:rPr lang="en-US" altLang="en-US" dirty="0" smtClean="0"/>
              <a:t>Photographs and images</a:t>
            </a:r>
          </a:p>
        </p:txBody>
      </p:sp>
      <p:sp>
        <p:nvSpPr>
          <p:cNvPr id="9" name="Text Placeholder 8"/>
          <p:cNvSpPr>
            <a:spLocks noGrp="1"/>
          </p:cNvSpPr>
          <p:nvPr>
            <p:ph type="body" sz="quarter" idx="32"/>
          </p:nvPr>
        </p:nvSpPr>
        <p:spPr/>
        <p:txBody>
          <a:bodyPr/>
          <a:lstStyle/>
          <a:p>
            <a:r>
              <a:rPr lang="en-US" altLang="en-US" dirty="0" err="1" smtClean="0"/>
              <a:t>Shortliffe</a:t>
            </a:r>
            <a:r>
              <a:rPr lang="en-US" altLang="en-US" dirty="0" smtClean="0"/>
              <a:t> </a:t>
            </a:r>
            <a:r>
              <a:rPr lang="en-US" altLang="en-US" dirty="0"/>
              <a:t>&amp; Barnett, </a:t>
            </a:r>
            <a:r>
              <a:rPr lang="en-US" altLang="en-US" dirty="0" smtClean="0"/>
              <a:t>2006</a:t>
            </a:r>
            <a:endParaRPr lang="en-US" altLang="en-US" dirty="0"/>
          </a:p>
        </p:txBody>
      </p:sp>
      <p:sp>
        <p:nvSpPr>
          <p:cNvPr id="11" name="Slide Number Placeholder 10"/>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6"/>
          <p:cNvSpPr>
            <a:spLocks noGrp="1"/>
          </p:cNvSpPr>
          <p:nvPr>
            <p:ph type="title"/>
          </p:nvPr>
        </p:nvSpPr>
        <p:spPr/>
        <p:txBody>
          <a:bodyPr/>
          <a:lstStyle/>
          <a:p>
            <a:r>
              <a:rPr lang="en-US" altLang="en-US" smtClean="0"/>
              <a:t>Communication</a:t>
            </a:r>
            <a:endParaRPr lang="en-US" altLang="en-US" dirty="0"/>
          </a:p>
        </p:txBody>
      </p:sp>
      <p:sp>
        <p:nvSpPr>
          <p:cNvPr id="36867" name="Content Placeholder 7"/>
          <p:cNvSpPr>
            <a:spLocks noGrp="1"/>
          </p:cNvSpPr>
          <p:nvPr>
            <p:ph sz="quarter" idx="14"/>
          </p:nvPr>
        </p:nvSpPr>
        <p:spPr/>
        <p:txBody>
          <a:bodyPr/>
          <a:lstStyle/>
          <a:p>
            <a:r>
              <a:rPr lang="en-US" altLang="en-US" smtClean="0"/>
              <a:t>Verbal</a:t>
            </a:r>
          </a:p>
          <a:p>
            <a:r>
              <a:rPr lang="en-US" altLang="en-US" smtClean="0"/>
              <a:t>Paper</a:t>
            </a:r>
          </a:p>
          <a:p>
            <a:r>
              <a:rPr lang="en-US" altLang="en-US" smtClean="0"/>
              <a:t>Film/analog</a:t>
            </a:r>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Digital Communication</a:t>
            </a:r>
            <a:endParaRPr lang="en-US" altLang="en-US" dirty="0"/>
          </a:p>
        </p:txBody>
      </p:sp>
      <p:sp>
        <p:nvSpPr>
          <p:cNvPr id="3" name="Content Placeholder 2"/>
          <p:cNvSpPr>
            <a:spLocks noGrp="1"/>
          </p:cNvSpPr>
          <p:nvPr>
            <p:ph sz="quarter" idx="14"/>
          </p:nvPr>
        </p:nvSpPr>
        <p:spPr/>
        <p:txBody>
          <a:bodyPr/>
          <a:lstStyle/>
          <a:p>
            <a:r>
              <a:rPr lang="en-US" altLang="en-US" sz="2800" dirty="0" smtClean="0"/>
              <a:t>Digital</a:t>
            </a:r>
          </a:p>
          <a:p>
            <a:pPr lvl="1"/>
            <a:r>
              <a:rPr lang="en-US" altLang="en-US" sz="2400" dirty="0" smtClean="0"/>
              <a:t>Electronic health record</a:t>
            </a:r>
          </a:p>
          <a:p>
            <a:pPr lvl="1"/>
            <a:r>
              <a:rPr lang="en-US" altLang="en-US" sz="2400" dirty="0" smtClean="0"/>
              <a:t>Patient sourced information </a:t>
            </a:r>
          </a:p>
          <a:p>
            <a:pPr lvl="1"/>
            <a:r>
              <a:rPr lang="en-US" altLang="en-US" sz="2400" dirty="0" smtClean="0"/>
              <a:t>Personal health record and portals</a:t>
            </a:r>
          </a:p>
          <a:p>
            <a:r>
              <a:rPr lang="en-US" altLang="en-US" sz="2800" dirty="0" smtClean="0"/>
              <a:t>Definitions: </a:t>
            </a:r>
          </a:p>
          <a:p>
            <a:pPr lvl="1"/>
            <a:r>
              <a:rPr lang="en-US" sz="2400" dirty="0" smtClean="0">
                <a:hlinkClick r:id="rId3" tooltip="Link to website Personal Health Record FAQs"/>
              </a:rPr>
              <a:t>https://www.healthit.gov/providers-professionals/faqs/what-personal-health-record</a:t>
            </a:r>
            <a:endParaRPr lang="en-US" sz="2400" dirty="0" smtClean="0"/>
          </a:p>
          <a:p>
            <a:pPr lvl="1"/>
            <a:r>
              <a:rPr lang="en-US" sz="2400" dirty="0" smtClean="0">
                <a:hlinkClick r:id="rId4" tooltip="Link to website Patient Portals FAQs"/>
              </a:rPr>
              <a:t>https://www.healthit.gov/providers-professionals/faqs/what-patient-portal</a:t>
            </a:r>
            <a:endParaRPr lang="en-US" dirty="0" smtClean="0"/>
          </a:p>
        </p:txBody>
      </p:sp>
      <p:sp>
        <p:nvSpPr>
          <p:cNvPr id="6" name="Slide Number Placeholder 5"/>
          <p:cNvSpPr>
            <a:spLocks noGrp="1"/>
          </p:cNvSpPr>
          <p:nvPr>
            <p:ph type="sldNum" sz="quarter" idx="4"/>
          </p:nvPr>
        </p:nvSpPr>
        <p:spPr/>
        <p:txBody>
          <a:bodyPr/>
          <a:lstStyle/>
          <a:p>
            <a:fld id="{F3BF8891-5E06-46C2-89A4-6DB85D39BA35}"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The Culture of Health Care</a:t>
            </a:r>
            <a:endParaRPr lang="en-US" altLang="en-US" dirty="0"/>
          </a:p>
        </p:txBody>
      </p:sp>
      <p:sp>
        <p:nvSpPr>
          <p:cNvPr id="6147" name="Text Placeholder 2"/>
          <p:cNvSpPr>
            <a:spLocks noGrp="1"/>
          </p:cNvSpPr>
          <p:nvPr>
            <p:ph type="body" sz="half" idx="2"/>
          </p:nvPr>
        </p:nvSpPr>
        <p:spPr>
          <a:xfrm>
            <a:off x="1371600" y="3517900"/>
            <a:ext cx="6400800" cy="762000"/>
          </a:xfrm>
        </p:spPr>
        <p:txBody>
          <a:bodyPr/>
          <a:lstStyle/>
          <a:p>
            <a:r>
              <a:rPr lang="en-US" altLang="en-US" dirty="0" smtClean="0"/>
              <a:t>Health Care Settings—The Places Where Care Is Delivered</a:t>
            </a:r>
            <a:endParaRPr lang="en-US" altLang="en-US" dirty="0"/>
          </a:p>
        </p:txBody>
      </p:sp>
      <p:sp>
        <p:nvSpPr>
          <p:cNvPr id="6148" name="Text Placeholder 3"/>
          <p:cNvSpPr>
            <a:spLocks noGrp="1"/>
          </p:cNvSpPr>
          <p:nvPr>
            <p:ph type="body" sz="quarter" idx="11"/>
          </p:nvPr>
        </p:nvSpPr>
        <p:spPr>
          <a:xfrm>
            <a:off x="1371600" y="4572000"/>
            <a:ext cx="6400800" cy="609600"/>
          </a:xfrm>
        </p:spPr>
        <p:txBody>
          <a:bodyPr/>
          <a:lstStyle/>
          <a:p>
            <a:r>
              <a:rPr lang="en-US" altLang="en-US" dirty="0" smtClean="0"/>
              <a:t>Lecture b</a:t>
            </a:r>
            <a:endParaRPr lang="en-US" altLang="en-US" dirty="0"/>
          </a:p>
        </p:txBody>
      </p:sp>
      <p:sp>
        <p:nvSpPr>
          <p:cNvPr id="6149" name="Text Placeholder 4"/>
          <p:cNvSpPr>
            <a:spLocks noGrp="1"/>
          </p:cNvSpPr>
          <p:nvPr>
            <p:ph type="body" sz="quarter" idx="12"/>
          </p:nvPr>
        </p:nvSpPr>
        <p:spPr>
          <a:xfrm>
            <a:off x="685800" y="5486400"/>
            <a:ext cx="7772400" cy="1219200"/>
          </a:xfrm>
        </p:spPr>
        <p:txBody>
          <a:bodyPr/>
          <a:lstStyle/>
          <a:p>
            <a:r>
              <a:rPr lang="en-US" altLang="en-US" dirty="0" smtClean="0"/>
              <a:t>This material (Comp 2 Unit 3) was developed by Oregon Health and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dirty="0">
                <a:ea typeface="Calibri" panose="020F0502020204030204" pitchFamily="34" charset="0"/>
                <a:cs typeface="Times New Roman" panose="02020603050405020304" pitchFamily="18" charset="0"/>
              </a:rPr>
              <a:t>This work is licensed under the Creative Commons Attribution-</a:t>
            </a:r>
            <a:r>
              <a:rPr lang="en-US" altLang="en-US" dirty="0" err="1">
                <a:ea typeface="Calibri" panose="020F0502020204030204" pitchFamily="34" charset="0"/>
                <a:cs typeface="Times New Roman" panose="02020603050405020304" pitchFamily="18" charset="0"/>
              </a:rPr>
              <a:t>NonCommercial</a:t>
            </a:r>
            <a:r>
              <a:rPr lang="en-US" altLang="en-US" dirty="0">
                <a:ea typeface="Calibri" panose="020F0502020204030204" pitchFamily="34" charset="0"/>
                <a:cs typeface="Times New Roman" panose="02020603050405020304" pitchFamily="18" charset="0"/>
              </a:rPr>
              <a:t>-</a:t>
            </a:r>
            <a:r>
              <a:rPr lang="en-US" altLang="en-US" dirty="0" err="1">
                <a:ea typeface="Calibri" panose="020F0502020204030204" pitchFamily="34" charset="0"/>
                <a:cs typeface="Times New Roman" panose="02020603050405020304" pitchFamily="18" charset="0"/>
              </a:rPr>
              <a:t>ShareAlike</a:t>
            </a:r>
            <a:r>
              <a:rPr lang="en-US" altLang="en-US" dirty="0">
                <a:ea typeface="Calibri" panose="020F0502020204030204" pitchFamily="34" charset="0"/>
                <a:cs typeface="Times New Roman" panose="02020603050405020304" pitchFamily="18" charset="0"/>
              </a:rPr>
              <a:t> 4.0 International License. To view a copy of this license, visit </a:t>
            </a:r>
            <a:r>
              <a:rPr lang="en-US" altLang="en-US"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dirty="0">
                <a:ea typeface="Calibri" panose="020F0502020204030204" pitchFamily="34" charset="0"/>
                <a:cs typeface="Times New Roman" panose="02020603050405020304" pitchFamily="18" charset="0"/>
              </a:rPr>
              <a:t>.</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6"/>
          <p:cNvSpPr>
            <a:spLocks noGrp="1"/>
          </p:cNvSpPr>
          <p:nvPr>
            <p:ph type="title"/>
          </p:nvPr>
        </p:nvSpPr>
        <p:spPr/>
        <p:txBody>
          <a:bodyPr/>
          <a:lstStyle/>
          <a:p>
            <a:r>
              <a:rPr lang="en-US" altLang="en-US" smtClean="0"/>
              <a:t>Patient Experience</a:t>
            </a:r>
            <a:endParaRPr lang="en-US" altLang="en-US" dirty="0"/>
          </a:p>
        </p:txBody>
      </p:sp>
      <p:sp>
        <p:nvSpPr>
          <p:cNvPr id="39939" name="Content Placeholder 7"/>
          <p:cNvSpPr>
            <a:spLocks noGrp="1"/>
          </p:cNvSpPr>
          <p:nvPr>
            <p:ph sz="quarter" idx="14"/>
          </p:nvPr>
        </p:nvSpPr>
        <p:spPr/>
        <p:txBody>
          <a:bodyPr/>
          <a:lstStyle/>
          <a:p>
            <a:r>
              <a:rPr lang="en-US" altLang="en-US" smtClean="0"/>
              <a:t>History</a:t>
            </a:r>
          </a:p>
          <a:p>
            <a:r>
              <a:rPr lang="en-US" altLang="en-US" smtClean="0"/>
              <a:t>Testing</a:t>
            </a:r>
          </a:p>
          <a:p>
            <a:r>
              <a:rPr lang="en-US" altLang="en-US" smtClean="0"/>
              <a:t>Data quality </a:t>
            </a:r>
          </a:p>
          <a:p>
            <a:r>
              <a:rPr lang="en-US" altLang="en-US" smtClean="0"/>
              <a:t>Information access</a:t>
            </a:r>
          </a:p>
          <a:p>
            <a:endParaRPr lang="en-US" altLang="en-US" smtClean="0"/>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dirty="0" smtClean="0"/>
              <a:t>Health Care Settings—The Places Where Care Is Delivered </a:t>
            </a:r>
            <a:br>
              <a:rPr lang="en-US" altLang="en-US" dirty="0" smtClean="0"/>
            </a:br>
            <a:r>
              <a:rPr lang="en-US" altLang="en-US" dirty="0" smtClean="0"/>
              <a:t>Summary – Lecture b</a:t>
            </a:r>
            <a:endParaRPr lang="en-US" altLang="en-US" dirty="0"/>
          </a:p>
        </p:txBody>
      </p:sp>
      <p:sp>
        <p:nvSpPr>
          <p:cNvPr id="41987" name="Text Placeholder 3"/>
          <p:cNvSpPr>
            <a:spLocks noGrp="1"/>
          </p:cNvSpPr>
          <p:nvPr>
            <p:ph type="body" sz="quarter" idx="11"/>
          </p:nvPr>
        </p:nvSpPr>
        <p:spPr/>
        <p:txBody>
          <a:bodyPr/>
          <a:lstStyle/>
          <a:p>
            <a:r>
              <a:rPr lang="en-US" altLang="en-US" dirty="0" smtClean="0"/>
              <a:t>The following were discussed in this lecture:</a:t>
            </a:r>
          </a:p>
          <a:p>
            <a:pPr lvl="1"/>
            <a:r>
              <a:rPr lang="en-US" altLang="en-US" dirty="0" smtClean="0"/>
              <a:t>Range and </a:t>
            </a:r>
            <a:r>
              <a:rPr lang="en-US" altLang="ja-JP" dirty="0" smtClean="0"/>
              <a:t>continuum of care</a:t>
            </a:r>
          </a:p>
          <a:p>
            <a:pPr lvl="1"/>
            <a:r>
              <a:rPr lang="en-US" altLang="en-US" dirty="0" smtClean="0"/>
              <a:t>Unique types of health care organizations and relationships between organization</a:t>
            </a:r>
          </a:p>
          <a:p>
            <a:pPr lvl="1"/>
            <a:r>
              <a:rPr lang="en-US" altLang="en-US" dirty="0" smtClean="0"/>
              <a:t>Organizational structure and function</a:t>
            </a:r>
          </a:p>
          <a:p>
            <a:pPr lvl="1"/>
            <a:r>
              <a:rPr lang="en-US" altLang="en-US" dirty="0" smtClean="0"/>
              <a:t>Relationships and communication between departments</a:t>
            </a:r>
          </a:p>
          <a:p>
            <a:pPr lvl="1"/>
            <a:r>
              <a:rPr lang="en-US" altLang="en-US" dirty="0" smtClean="0"/>
              <a:t>Effect of technology on the patient experience</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274637"/>
            <a:ext cx="8503920" cy="1143000"/>
          </a:xfrm>
        </p:spPr>
        <p:txBody>
          <a:bodyPr/>
          <a:lstStyle/>
          <a:p>
            <a:r>
              <a:rPr lang="en-US" altLang="en-US" dirty="0" smtClean="0"/>
              <a:t>Health Care Settings—The Places Where Care Is Delivered</a:t>
            </a:r>
            <a:br>
              <a:rPr lang="en-US" altLang="en-US" dirty="0" smtClean="0"/>
            </a:br>
            <a:r>
              <a:rPr lang="en-US" altLang="en-US" dirty="0" smtClean="0"/>
              <a:t>Summary</a:t>
            </a:r>
            <a:endParaRPr lang="en-US" altLang="en-US" dirty="0"/>
          </a:p>
        </p:txBody>
      </p:sp>
      <p:sp>
        <p:nvSpPr>
          <p:cNvPr id="44035" name="Text Placeholder 3"/>
          <p:cNvSpPr>
            <a:spLocks noGrp="1"/>
          </p:cNvSpPr>
          <p:nvPr>
            <p:ph type="body" sz="quarter" idx="11"/>
          </p:nvPr>
        </p:nvSpPr>
        <p:spPr/>
        <p:txBody>
          <a:bodyPr/>
          <a:lstStyle/>
          <a:p>
            <a:r>
              <a:rPr lang="en-US" altLang="en-US" sz="2800" dirty="0" smtClean="0"/>
              <a:t>This unit </a:t>
            </a:r>
          </a:p>
          <a:p>
            <a:pPr lvl="1"/>
            <a:r>
              <a:rPr lang="en-US" altLang="en-US" sz="2400" dirty="0" smtClean="0"/>
              <a:t>Differentiated range of care delivery organizations</a:t>
            </a:r>
          </a:p>
          <a:p>
            <a:pPr lvl="1"/>
            <a:r>
              <a:rPr lang="en-US" altLang="en-US" sz="2400" dirty="0" smtClean="0"/>
              <a:t>Analyzed the organization of health care delivery from the perspective of a </a:t>
            </a:r>
            <a:r>
              <a:rPr lang="en-US" altLang="ja-JP" sz="2400" dirty="0" smtClean="0"/>
              <a:t>continuum of care</a:t>
            </a:r>
          </a:p>
          <a:p>
            <a:pPr lvl="1"/>
            <a:r>
              <a:rPr lang="en-US" altLang="en-US" sz="2400" dirty="0" smtClean="0"/>
              <a:t>Evaluated similarities and differences of community  hospitals, teaching hospitals, community health clinics</a:t>
            </a:r>
          </a:p>
          <a:p>
            <a:pPr lvl="1"/>
            <a:r>
              <a:rPr lang="en-US" altLang="en-US" sz="2400" dirty="0" smtClean="0"/>
              <a:t>Described departments and the services they offer</a:t>
            </a:r>
          </a:p>
          <a:p>
            <a:pPr lvl="1"/>
            <a:r>
              <a:rPr lang="en-US" altLang="en-US" sz="2400" dirty="0" smtClean="0"/>
              <a:t>Explained how departments and services interact</a:t>
            </a:r>
          </a:p>
          <a:p>
            <a:pPr lvl="1"/>
            <a:r>
              <a:rPr lang="en-US" altLang="en-US" sz="2400" dirty="0" smtClean="0"/>
              <a:t>Discussed data and information</a:t>
            </a:r>
          </a:p>
          <a:p>
            <a:pPr lvl="1"/>
            <a:r>
              <a:rPr lang="en-US" altLang="en-US" sz="2400" dirty="0" smtClean="0"/>
              <a:t>Described the impact of medical and information technology</a:t>
            </a:r>
            <a:endParaRPr lang="en-US" altLang="en-US" sz="2800"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altLang="en-US" dirty="0">
                <a:ea typeface="MS PGothic" pitchFamily="34" charset="-128"/>
              </a:rPr>
              <a:t>Health Care Settings—The Places Where Health Care Is Delivered</a:t>
            </a:r>
            <a:br>
              <a:rPr lang="en-US" altLang="en-US" dirty="0">
                <a:ea typeface="MS PGothic" pitchFamily="34" charset="-128"/>
              </a:rPr>
            </a:br>
            <a:r>
              <a:rPr lang="en-US" altLang="en-US" dirty="0">
                <a:ea typeface="MS PGothic" pitchFamily="34" charset="-128"/>
              </a:rPr>
              <a:t>References – Lecture b</a:t>
            </a:r>
          </a:p>
        </p:txBody>
      </p:sp>
      <p:sp>
        <p:nvSpPr>
          <p:cNvPr id="56322" name="Text Placeholder 5"/>
          <p:cNvSpPr>
            <a:spLocks noGrp="1"/>
          </p:cNvSpPr>
          <p:nvPr>
            <p:ph type="body" sz="quarter" idx="16"/>
          </p:nvPr>
        </p:nvSpPr>
        <p:spPr>
          <a:xfrm>
            <a:off x="457200" y="1600199"/>
            <a:ext cx="8229600" cy="4848225"/>
          </a:xfrm>
        </p:spPr>
        <p:txBody>
          <a:bodyPr/>
          <a:lstStyle/>
          <a:p>
            <a:pPr eaLnBrk="1" hangingPunct="1">
              <a:buFont typeface="Arial" panose="020B0604020202020204" pitchFamily="34" charset="0"/>
              <a:buNone/>
              <a:defRPr/>
            </a:pPr>
            <a:r>
              <a:rPr lang="en-US" altLang="en-US" dirty="0">
                <a:ea typeface="ＭＳ Ｐゴシック" panose="020B0600070205080204" pitchFamily="34" charset="-128"/>
              </a:rPr>
              <a:t>References</a:t>
            </a:r>
          </a:p>
          <a:p>
            <a:pPr marL="236538" indent="-236538" eaLnBrk="1" hangingPunct="1">
              <a:buFont typeface="Arial" panose="020B0604020202020204" pitchFamily="34" charset="0"/>
              <a:buNone/>
              <a:defRPr/>
            </a:pPr>
            <a:r>
              <a:rPr lang="en-US" altLang="en-US" sz="1400" b="0" dirty="0">
                <a:ea typeface="ＭＳ Ｐゴシック" panose="020B0600070205080204" pitchFamily="34" charset="-128"/>
              </a:rPr>
              <a:t>HealthIT.gov. (2013). </a:t>
            </a:r>
            <a:r>
              <a:rPr lang="en-US" altLang="en-US" sz="1400" b="0" dirty="0" smtClean="0">
                <a:ea typeface="ＭＳ Ｐゴシック" panose="020B0600070205080204" pitchFamily="34" charset="-128"/>
              </a:rPr>
              <a:t>What is a personal health record? </a:t>
            </a:r>
            <a:r>
              <a:rPr lang="en-US" altLang="en-US" sz="1400" b="0" dirty="0">
                <a:ea typeface="ＭＳ Ｐゴシック" panose="020B0600070205080204" pitchFamily="34" charset="-128"/>
              </a:rPr>
              <a:t>Retrieved from </a:t>
            </a:r>
            <a:r>
              <a:rPr lang="en-US" altLang="en-US" sz="1400" b="0" dirty="0">
                <a:ea typeface="ＭＳ Ｐゴシック" panose="020B0600070205080204" pitchFamily="34" charset="-128"/>
                <a:hlinkClick r:id="rId4" tooltip="Link to website"/>
              </a:rPr>
              <a:t>https://www.healthit.gov/providers-professionals/faqs/what-personal-health-record</a:t>
            </a:r>
            <a:endParaRPr lang="en-US" altLang="en-US" sz="1400" b="0" dirty="0">
              <a:ea typeface="ＭＳ Ｐゴシック" panose="020B0600070205080204" pitchFamily="34" charset="-128"/>
            </a:endParaRPr>
          </a:p>
          <a:p>
            <a:pPr marL="236538" indent="-236538" eaLnBrk="1" hangingPunct="1">
              <a:buFont typeface="Arial" panose="020B0604020202020204" pitchFamily="34" charset="0"/>
              <a:buNone/>
              <a:defRPr/>
            </a:pPr>
            <a:r>
              <a:rPr lang="en-US" altLang="en-US" sz="1400" b="0" dirty="0">
                <a:ea typeface="ＭＳ Ｐゴシック" panose="020B0600070205080204" pitchFamily="34" charset="-128"/>
              </a:rPr>
              <a:t>HealthIT.gov. (2015). What is a patient portal? Retrieved from </a:t>
            </a:r>
            <a:r>
              <a:rPr lang="en-US" altLang="en-US" sz="1400" b="0" dirty="0">
                <a:ea typeface="ＭＳ Ｐゴシック" panose="020B0600070205080204" pitchFamily="34" charset="-128"/>
                <a:hlinkClick r:id="rId5" tooltip="Link to website"/>
              </a:rPr>
              <a:t>https://www.healthit.gov/providers-professionals/faqs/what-patient-portal</a:t>
            </a:r>
            <a:endParaRPr lang="en-US" altLang="en-US" sz="1400" b="0" dirty="0">
              <a:ea typeface="ＭＳ Ｐゴシック" panose="020B0600070205080204" pitchFamily="34" charset="-128"/>
            </a:endParaRPr>
          </a:p>
          <a:p>
            <a:pPr marL="236538" indent="-236538">
              <a:defRPr/>
            </a:pPr>
            <a:r>
              <a:rPr lang="en-US" altLang="en-US" sz="1400" b="0" dirty="0" err="1">
                <a:ea typeface="ＭＳ Ｐゴシック" panose="020B0600070205080204" pitchFamily="34" charset="-128"/>
              </a:rPr>
              <a:t>Longnecker</a:t>
            </a:r>
            <a:r>
              <a:rPr lang="en-US" altLang="en-US" sz="1400" b="0" dirty="0">
                <a:ea typeface="ＭＳ Ｐゴシック" panose="020B0600070205080204" pitchFamily="34" charset="-128"/>
              </a:rPr>
              <a:t>, D. E., Patton, M., &amp; </a:t>
            </a:r>
            <a:r>
              <a:rPr lang="en-US" altLang="en-US" sz="1400" b="0" dirty="0" err="1">
                <a:ea typeface="ＭＳ Ｐゴシック" panose="020B0600070205080204" pitchFamily="34" charset="-128"/>
              </a:rPr>
              <a:t>Dickler</a:t>
            </a:r>
            <a:r>
              <a:rPr lang="en-US" altLang="en-US" sz="1400" b="0" dirty="0">
                <a:ea typeface="ＭＳ Ｐゴシック" panose="020B0600070205080204" pitchFamily="34" charset="-128"/>
              </a:rPr>
              <a:t>, R. M. (2007). Roles and responsibilities of chief medical officers in member organizations of the Association of the American Medical Colleges. </a:t>
            </a:r>
            <a:r>
              <a:rPr lang="en-US" altLang="en-US" sz="1400" b="0" i="1" dirty="0">
                <a:ea typeface="ＭＳ Ｐゴシック" panose="020B0600070205080204" pitchFamily="34" charset="-128"/>
              </a:rPr>
              <a:t>Academic Medicine, 82</a:t>
            </a:r>
            <a:r>
              <a:rPr lang="en-US" altLang="en-US" sz="1400" b="0" dirty="0">
                <a:ea typeface="ＭＳ Ｐゴシック" panose="020B0600070205080204" pitchFamily="34" charset="-128"/>
              </a:rPr>
              <a:t>(3), 258–263.  Retrieved from </a:t>
            </a:r>
            <a:r>
              <a:rPr lang="en-US" altLang="en-US" sz="1400" b="0" dirty="0">
                <a:ea typeface="ＭＳ Ｐゴシック" panose="020B0600070205080204" pitchFamily="34" charset="-128"/>
                <a:hlinkClick r:id="rId6" tooltip="Link to website"/>
              </a:rPr>
              <a:t>http://mobile.journals.lww.com/academicmedicine/_</a:t>
            </a:r>
            <a:r>
              <a:rPr lang="en-US" altLang="en-US" sz="1400" b="0" dirty="0" smtClean="0">
                <a:ea typeface="ＭＳ Ｐゴシック" panose="020B0600070205080204" pitchFamily="34" charset="-128"/>
                <a:hlinkClick r:id="rId6" tooltip="Link to website"/>
              </a:rPr>
              <a:t>layouts/15/oaks.journals.mobile/articleviewer.aspx?year=2007&amp;issue=03000&amp;article=00009</a:t>
            </a:r>
            <a:r>
              <a:rPr lang="en-US" altLang="en-US" sz="1400" b="0" dirty="0" smtClean="0">
                <a:ea typeface="ＭＳ Ｐゴシック" panose="020B0600070205080204" pitchFamily="34" charset="-128"/>
              </a:rPr>
              <a:t> </a:t>
            </a:r>
            <a:endParaRPr lang="en-US" altLang="en-US" sz="1400" b="0" dirty="0">
              <a:ea typeface="ＭＳ Ｐゴシック" panose="020B0600070205080204" pitchFamily="34" charset="-128"/>
            </a:endParaRPr>
          </a:p>
          <a:p>
            <a:pPr marL="236538" indent="-236538">
              <a:defRPr/>
            </a:pPr>
            <a:r>
              <a:rPr lang="en-US" altLang="en-US" sz="1400" b="0" dirty="0">
                <a:ea typeface="ＭＳ Ｐゴシック" panose="020B0600070205080204" pitchFamily="34" charset="-128"/>
              </a:rPr>
              <a:t>Medicare Payment Advisory Committee. (2004). Information technology in health care. In </a:t>
            </a:r>
            <a:r>
              <a:rPr lang="en-US" altLang="en-US" sz="1400" b="0" i="1" dirty="0">
                <a:ea typeface="ＭＳ Ｐゴシック" panose="020B0600070205080204" pitchFamily="34" charset="-128"/>
              </a:rPr>
              <a:t>Report to the Congress: New approaches in Medicare,</a:t>
            </a:r>
            <a:r>
              <a:rPr lang="en-US" altLang="en-US" sz="1400" b="0" dirty="0">
                <a:ea typeface="ＭＳ Ｐゴシック" panose="020B0600070205080204" pitchFamily="34" charset="-128"/>
              </a:rPr>
              <a:t> chapter 7. Retrieved from </a:t>
            </a:r>
            <a:r>
              <a:rPr lang="en-US" altLang="en-US" sz="1400" b="0" dirty="0" smtClean="0">
                <a:ea typeface="ＭＳ Ｐゴシック" panose="020B0600070205080204" pitchFamily="34" charset="-128"/>
                <a:hlinkClick r:id="rId7" tooltip="Link to website"/>
              </a:rPr>
              <a:t>http</a:t>
            </a:r>
            <a:r>
              <a:rPr lang="en-US" altLang="en-US" sz="1400" b="0" dirty="0">
                <a:ea typeface="ＭＳ Ｐゴシック" panose="020B0600070205080204" pitchFamily="34" charset="-128"/>
                <a:hlinkClick r:id="rId7" tooltip="Link to website"/>
              </a:rPr>
              <a:t>://</a:t>
            </a:r>
            <a:r>
              <a:rPr lang="en-US" altLang="en-US" sz="1400" b="0" dirty="0" smtClean="0">
                <a:ea typeface="ＭＳ Ｐゴシック" panose="020B0600070205080204" pitchFamily="34" charset="-128"/>
                <a:hlinkClick r:id="rId7" tooltip="Link to website"/>
              </a:rPr>
              <a:t>qio.ipro.org/wp-content/uploads/2012/12/june04_entire_report.pdf</a:t>
            </a:r>
            <a:r>
              <a:rPr lang="en-US" altLang="en-US" sz="1400" b="0" dirty="0" smtClean="0">
                <a:ea typeface="ＭＳ Ｐゴシック" panose="020B0600070205080204" pitchFamily="34" charset="-128"/>
              </a:rPr>
              <a:t> </a:t>
            </a:r>
            <a:endParaRPr lang="en-US" altLang="en-US" sz="1400" b="0" dirty="0">
              <a:ea typeface="ＭＳ Ｐゴシック" panose="020B0600070205080204" pitchFamily="34" charset="-128"/>
            </a:endParaRPr>
          </a:p>
          <a:p>
            <a:pPr marL="236538" indent="-236538" eaLnBrk="1" hangingPunct="1">
              <a:buFont typeface="Arial" panose="020B0604020202020204" pitchFamily="34" charset="0"/>
              <a:buNone/>
              <a:defRPr/>
            </a:pPr>
            <a:r>
              <a:rPr lang="en-US" altLang="en-US" sz="1400" b="0" dirty="0" err="1">
                <a:ea typeface="ＭＳ Ｐゴシック" panose="020B0600070205080204" pitchFamily="34" charset="-128"/>
              </a:rPr>
              <a:t>Scribd</a:t>
            </a:r>
            <a:r>
              <a:rPr lang="en-US" altLang="en-US" sz="1400" b="0" dirty="0">
                <a:ea typeface="ＭＳ Ｐゴシック" panose="020B0600070205080204" pitchFamily="34" charset="-128"/>
              </a:rPr>
              <a:t>. (2011). Organizational structure of a hospital. Retrieved from </a:t>
            </a:r>
            <a:r>
              <a:rPr lang="en-US" altLang="en-US" sz="1400" b="0" dirty="0">
                <a:ea typeface="ＭＳ Ｐゴシック" panose="020B0600070205080204" pitchFamily="34" charset="-128"/>
                <a:hlinkClick r:id="rId8" tooltip="Link to website"/>
              </a:rPr>
              <a:t>http://www.scribd.com/doc/20884108/Organizational-Structure-of-a-Hospital</a:t>
            </a:r>
            <a:r>
              <a:rPr lang="en-US" altLang="en-US" sz="1400" b="0" dirty="0">
                <a:ea typeface="ＭＳ Ｐゴシック" panose="020B0600070205080204" pitchFamily="34" charset="-128"/>
              </a:rPr>
              <a:t>.</a:t>
            </a:r>
          </a:p>
          <a:p>
            <a:pPr marL="236538" indent="-236538" eaLnBrk="1" hangingPunct="1">
              <a:buFont typeface="Arial" panose="020B0604020202020204" pitchFamily="34" charset="0"/>
              <a:buNone/>
              <a:defRPr/>
            </a:pPr>
            <a:r>
              <a:rPr lang="en-US" altLang="en-US" sz="1400" b="0" dirty="0" err="1">
                <a:ea typeface="ＭＳ Ｐゴシック" panose="020B0600070205080204" pitchFamily="34" charset="-128"/>
              </a:rPr>
              <a:t>Shortliffe</a:t>
            </a:r>
            <a:r>
              <a:rPr lang="en-US" altLang="en-US" sz="1400" b="0" dirty="0">
                <a:ea typeface="ＭＳ Ｐゴシック" panose="020B0600070205080204" pitchFamily="34" charset="-128"/>
              </a:rPr>
              <a:t>, E. H., &amp; Barnett, G. O. (2006). Biomedical data: Their acquisition and use. In E. H. </a:t>
            </a:r>
            <a:r>
              <a:rPr lang="en-US" altLang="en-US" sz="1400" b="0" dirty="0" err="1">
                <a:ea typeface="ＭＳ Ｐゴシック" panose="020B0600070205080204" pitchFamily="34" charset="-128"/>
              </a:rPr>
              <a:t>Shortliffe</a:t>
            </a:r>
            <a:r>
              <a:rPr lang="en-US" altLang="en-US" sz="1400" b="0" dirty="0">
                <a:ea typeface="ＭＳ Ｐゴシック" panose="020B0600070205080204" pitchFamily="34" charset="-128"/>
              </a:rPr>
              <a:t> &amp; J. J. Cimino (Eds.), </a:t>
            </a:r>
            <a:r>
              <a:rPr lang="en-US" altLang="en-US" sz="1400" b="0" i="1" dirty="0">
                <a:ea typeface="ＭＳ Ｐゴシック" panose="020B0600070205080204" pitchFamily="34" charset="-128"/>
              </a:rPr>
              <a:t>Biomedical computer applications in health care and biomedicine,</a:t>
            </a:r>
            <a:r>
              <a:rPr lang="en-US" altLang="en-US" sz="1400" b="0" dirty="0">
                <a:ea typeface="ＭＳ Ｐゴシック" panose="020B0600070205080204" pitchFamily="34" charset="-128"/>
              </a:rPr>
              <a:t> 3rd ed., pp. 403–443. New York: Springer. </a:t>
            </a:r>
          </a:p>
          <a:p>
            <a:pPr marL="236538" indent="-236538" eaLnBrk="1" hangingPunct="1">
              <a:buFont typeface="Arial" panose="020B0604020202020204" pitchFamily="34" charset="0"/>
              <a:buNone/>
              <a:defRPr/>
            </a:pPr>
            <a:r>
              <a:rPr lang="en-US" altLang="en-US" sz="1400" b="0" dirty="0">
                <a:ea typeface="ＭＳ Ｐゴシック" panose="020B0600070205080204" pitchFamily="34" charset="-128"/>
              </a:rPr>
              <a:t>United Hospital Fund. (2008). Family care giver guide. Hospital admission: How to plan and what to expect during the stay. Retrieved from </a:t>
            </a:r>
            <a:r>
              <a:rPr lang="en-US" altLang="en-US" sz="1400" b="0" dirty="0">
                <a:ea typeface="ＭＳ Ｐゴシック" panose="020B0600070205080204" pitchFamily="34" charset="-128"/>
                <a:hlinkClick r:id="rId9" tooltip="Link to pdf"/>
              </a:rPr>
              <a:t>http://www.nextstepincare.org/uploads/File/ </a:t>
            </a:r>
            <a:r>
              <a:rPr lang="en-US" altLang="en-US" sz="1400" b="0" dirty="0" smtClean="0">
                <a:ea typeface="ＭＳ Ｐゴシック" panose="020B0600070205080204" pitchFamily="34" charset="-128"/>
                <a:hlinkClick r:id="rId9" tooltip="Link to pdf"/>
              </a:rPr>
              <a:t>Hospital_Admissions.pdf</a:t>
            </a:r>
            <a:r>
              <a:rPr lang="en-US" altLang="en-US" sz="1400" b="0" dirty="0" smtClean="0">
                <a:ea typeface="ＭＳ Ｐゴシック" panose="020B0600070205080204" pitchFamily="34" charset="-128"/>
              </a:rPr>
              <a:t>  </a:t>
            </a:r>
            <a:endParaRPr lang="en-US" altLang="en-US" sz="1400" b="0" dirty="0">
              <a:ea typeface="ＭＳ Ｐゴシック" panose="020B0600070205080204" pitchFamily="34" charset="-128"/>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8"/>
          <p:cNvSpPr>
            <a:spLocks noGrp="1"/>
          </p:cNvSpPr>
          <p:nvPr>
            <p:ph type="title"/>
          </p:nvPr>
        </p:nvSpPr>
        <p:spPr/>
        <p:txBody>
          <a:bodyPr/>
          <a:lstStyle/>
          <a:p>
            <a:r>
              <a:rPr lang="en-US" altLang="en-US" dirty="0">
                <a:ea typeface="MS PGothic" pitchFamily="34" charset="-128"/>
              </a:rPr>
              <a:t>Health Care Settings—The Places Where Health Care Is Delivered</a:t>
            </a:r>
            <a:br>
              <a:rPr lang="en-US" altLang="en-US" dirty="0">
                <a:ea typeface="MS PGothic" pitchFamily="34" charset="-128"/>
              </a:rPr>
            </a:br>
            <a:r>
              <a:rPr lang="en-US" altLang="en-US" dirty="0">
                <a:ea typeface="MS PGothic" pitchFamily="34" charset="-128"/>
              </a:rPr>
              <a:t>References – Lecture b </a:t>
            </a:r>
            <a:r>
              <a:rPr lang="en-US" altLang="en-US" dirty="0" smtClean="0">
                <a:ea typeface="MS PGothic" pitchFamily="34" charset="-128"/>
              </a:rPr>
              <a:t>Continued</a:t>
            </a:r>
            <a:endParaRPr lang="en-US" altLang="en-US" dirty="0">
              <a:ea typeface="MS PGothic" pitchFamily="34" charset="-128"/>
            </a:endParaRPr>
          </a:p>
        </p:txBody>
      </p:sp>
      <p:sp>
        <p:nvSpPr>
          <p:cNvPr id="10" name="Content Placeholder 9"/>
          <p:cNvSpPr>
            <a:spLocks noGrp="1"/>
          </p:cNvSpPr>
          <p:nvPr>
            <p:ph type="body" sz="quarter" idx="16"/>
          </p:nvPr>
        </p:nvSpPr>
        <p:spPr/>
        <p:txBody>
          <a:bodyPr/>
          <a:lstStyle/>
          <a:p>
            <a:pPr marL="236538" indent="-236538" eaLnBrk="1" hangingPunct="1">
              <a:buFont typeface="Arial" panose="020B0604020202020204" pitchFamily="34" charset="0"/>
              <a:buNone/>
              <a:defRPr/>
            </a:pPr>
            <a:r>
              <a:rPr lang="en-US" altLang="en-US" sz="1400" b="0" dirty="0" smtClean="0">
                <a:ea typeface="ＭＳ Ｐゴシック" panose="020B0600070205080204" pitchFamily="34" charset="-128"/>
              </a:rPr>
              <a:t>University </a:t>
            </a:r>
            <a:r>
              <a:rPr lang="en-US" altLang="en-US" sz="1400" b="0" dirty="0">
                <a:ea typeface="ＭＳ Ｐゴシック" panose="020B0600070205080204" pitchFamily="34" charset="-128"/>
              </a:rPr>
              <a:t>of Rochester Medical Center. (2007). Strong Memorial Hospital organizational chart. Retrieved from </a:t>
            </a:r>
            <a:r>
              <a:rPr lang="en-US" altLang="en-US" sz="1400" b="0" dirty="0">
                <a:ea typeface="ＭＳ Ｐゴシック" panose="020B0600070205080204" pitchFamily="34" charset="-128"/>
                <a:hlinkClick r:id="rId3" tooltip="Link to pdf"/>
              </a:rPr>
              <a:t>http://www.urmc.rochester.edu/strong-nursing/about/documents/NursingOrgChart.pdf </a:t>
            </a:r>
            <a:endParaRPr lang="en-US" altLang="en-US" sz="1400" b="0" dirty="0">
              <a:ea typeface="ＭＳ Ｐゴシック" panose="020B0600070205080204" pitchFamily="34" charset="-128"/>
            </a:endParaRPr>
          </a:p>
          <a:p>
            <a:pPr marL="236538" indent="-236538" eaLnBrk="1" hangingPunct="1">
              <a:buFont typeface="Arial" panose="020B0604020202020204" pitchFamily="34" charset="0"/>
              <a:buNone/>
              <a:defRPr/>
            </a:pPr>
            <a:r>
              <a:rPr lang="en-US" altLang="en-US" sz="1400" b="0" dirty="0" err="1">
                <a:ea typeface="ＭＳ Ｐゴシック" panose="020B0600070205080204" pitchFamily="34" charset="-128"/>
              </a:rPr>
              <a:t>WebFinance</a:t>
            </a:r>
            <a:r>
              <a:rPr lang="en-US" altLang="en-US" sz="1400" b="0" dirty="0">
                <a:ea typeface="ＭＳ Ｐゴシック" panose="020B0600070205080204" pitchFamily="34" charset="-128"/>
              </a:rPr>
              <a:t>. (2016). Human resources manager. In </a:t>
            </a:r>
            <a:r>
              <a:rPr lang="en-US" altLang="en-US" sz="1400" b="0" i="1" dirty="0">
                <a:ea typeface="ＭＳ Ｐゴシック" panose="020B0600070205080204" pitchFamily="34" charset="-128"/>
              </a:rPr>
              <a:t>BusinessDictionary.com</a:t>
            </a:r>
            <a:r>
              <a:rPr lang="en-US" altLang="en-US" sz="1400" b="0" dirty="0">
                <a:ea typeface="ＭＳ Ｐゴシック" panose="020B0600070205080204" pitchFamily="34" charset="-128"/>
              </a:rPr>
              <a:t>.  Retrieved from  </a:t>
            </a:r>
            <a:endParaRPr lang="en-US" sz="1400" b="0" u="sng" dirty="0">
              <a:ea typeface="ＭＳ Ｐゴシック" pitchFamily="-1" charset="-128"/>
              <a:hlinkClick r:id="rId4"/>
            </a:endParaRPr>
          </a:p>
          <a:p>
            <a:pPr marL="50800" indent="287338" eaLnBrk="1" hangingPunct="1">
              <a:buFont typeface="Arial" panose="020B0604020202020204" pitchFamily="34" charset="0"/>
              <a:buNone/>
              <a:defRPr/>
            </a:pPr>
            <a:r>
              <a:rPr lang="en-US" sz="1400" b="0" u="sng" dirty="0">
                <a:ea typeface="ＭＳ Ｐゴシック" pitchFamily="-1" charset="-128"/>
                <a:hlinkClick r:id="rId4" tooltip="Link to webpage"/>
              </a:rPr>
              <a:t>http://www.businessdictionary.com/definition/human-resources-manager.html#ixzz41Nif3jNZ </a:t>
            </a:r>
            <a:endParaRPr lang="en-US" sz="1400" b="0" u="sng" dirty="0">
              <a:ea typeface="ＭＳ Ｐゴシック" pitchFamily="-1" charset="-128"/>
            </a:endParaRPr>
          </a:p>
        </p:txBody>
      </p:sp>
      <p:sp>
        <p:nvSpPr>
          <p:cNvPr id="2" name="Text Placeholder 1"/>
          <p:cNvSpPr>
            <a:spLocks noGrp="1"/>
          </p:cNvSpPr>
          <p:nvPr>
            <p:ph type="body" sz="quarter" idx="20"/>
          </p:nvPr>
        </p:nvSpPr>
        <p:spPr>
          <a:xfrm>
            <a:off x="457200" y="3200399"/>
            <a:ext cx="8229600" cy="2010427"/>
          </a:xfrm>
        </p:spPr>
        <p:txBody>
          <a:bodyPr/>
          <a:lstStyle/>
          <a:p>
            <a:pPr marL="0" indent="0">
              <a:defRPr/>
            </a:pPr>
            <a:r>
              <a:rPr lang="en-US" altLang="en-US" dirty="0">
                <a:ea typeface="ＭＳ Ｐゴシック" panose="020B0600070205080204" pitchFamily="34" charset="-128"/>
              </a:rPr>
              <a:t>Charts, </a:t>
            </a:r>
            <a:r>
              <a:rPr lang="en-US" altLang="en-US" dirty="0" smtClean="0">
                <a:ea typeface="ＭＳ Ｐゴシック" panose="020B0600070205080204" pitchFamily="34" charset="-128"/>
              </a:rPr>
              <a:t>Tables, Figures</a:t>
            </a:r>
            <a:endParaRPr lang="en-US" altLang="en-US" dirty="0">
              <a:ea typeface="ＭＳ Ｐゴシック" panose="020B0600070205080204" pitchFamily="34" charset="-128"/>
            </a:endParaRPr>
          </a:p>
          <a:p>
            <a:pPr marL="0" indent="0">
              <a:defRPr/>
            </a:pPr>
            <a:r>
              <a:rPr lang="en-US" altLang="en-US" sz="1400" b="0" dirty="0" smtClean="0">
                <a:ea typeface="ＭＳ Ｐゴシック" panose="020B0600070205080204" pitchFamily="34" charset="-128"/>
              </a:rPr>
              <a:t>3.3 </a:t>
            </a:r>
            <a:r>
              <a:rPr lang="en-US" altLang="en-US" sz="1400" b="0" dirty="0">
                <a:ea typeface="ＭＳ Ｐゴシック" panose="020B0600070205080204" pitchFamily="34" charset="-128"/>
              </a:rPr>
              <a:t>Chart:  Example of a health care organizational structure (Hickman 2012, CC BY-NC-SA 3.0).</a:t>
            </a:r>
          </a:p>
          <a:p>
            <a:pPr marL="0" indent="0">
              <a:defRPr/>
            </a:pPr>
            <a:r>
              <a:rPr lang="en-US" altLang="en-US" sz="1400" b="0" dirty="0" smtClean="0">
                <a:ea typeface="ＭＳ Ｐゴシック" panose="020B0600070205080204" pitchFamily="34" charset="-128"/>
              </a:rPr>
              <a:t>3.4 </a:t>
            </a:r>
            <a:r>
              <a:rPr lang="en-US" altLang="en-US" sz="1400" b="0" dirty="0">
                <a:ea typeface="ＭＳ Ｐゴシック" panose="020B0600070205080204" pitchFamily="34" charset="-128"/>
              </a:rPr>
              <a:t>Chart: Example of a chief medical information officer reporting structure. CC-BY by Jan Kraus.</a:t>
            </a:r>
          </a:p>
          <a:p>
            <a:pPr marL="0" indent="0">
              <a:defRPr/>
            </a:pPr>
            <a:r>
              <a:rPr lang="en-US" altLang="en-US" sz="1400" b="0" dirty="0" smtClean="0">
                <a:ea typeface="ＭＳ Ｐゴシック" panose="020B0600070205080204" pitchFamily="34" charset="-128"/>
              </a:rPr>
              <a:t>3.5 </a:t>
            </a:r>
            <a:r>
              <a:rPr lang="en-US" altLang="en-US" sz="1400" b="0" dirty="0">
                <a:ea typeface="ＭＳ Ｐゴシック" panose="020B0600070205080204" pitchFamily="34" charset="-128"/>
              </a:rPr>
              <a:t>Chart: Example of a nursing department organization chart. CC BY </a:t>
            </a:r>
            <a:r>
              <a:rPr lang="en-US" altLang="en-US" sz="1400" b="0" dirty="0" err="1">
                <a:ea typeface="ＭＳ Ｐゴシック" panose="020B0600070205080204" pitchFamily="34" charset="-128"/>
              </a:rPr>
              <a:t>by</a:t>
            </a:r>
            <a:r>
              <a:rPr lang="en-US" altLang="en-US" sz="1400" b="0" dirty="0">
                <a:ea typeface="ＭＳ Ｐゴシック" panose="020B0600070205080204" pitchFamily="34" charset="-128"/>
              </a:rPr>
              <a:t> Vivian Todhunter.</a:t>
            </a:r>
          </a:p>
          <a:p>
            <a:pPr marL="0" indent="0">
              <a:defRPr/>
            </a:pPr>
            <a:r>
              <a:rPr lang="en-US" altLang="en-US" sz="1400" b="0" dirty="0" smtClean="0">
                <a:ea typeface="ＭＳ Ｐゴシック" panose="020B0600070205080204" pitchFamily="34" charset="-128"/>
              </a:rPr>
              <a:t>3.6 </a:t>
            </a:r>
            <a:r>
              <a:rPr lang="en-US" altLang="en-US" sz="1400" b="0" dirty="0">
                <a:ea typeface="ＭＳ Ｐゴシック" panose="020B0600070205080204" pitchFamily="34" charset="-128"/>
              </a:rPr>
              <a:t>Figure: Support services grouping. CC BY </a:t>
            </a:r>
            <a:r>
              <a:rPr lang="en-US" altLang="en-US" sz="1400" b="0" dirty="0" err="1">
                <a:ea typeface="ＭＳ Ｐゴシック" panose="020B0600070205080204" pitchFamily="34" charset="-128"/>
              </a:rPr>
              <a:t>by</a:t>
            </a:r>
            <a:r>
              <a:rPr lang="en-US" altLang="en-US" sz="1400" b="0" dirty="0">
                <a:ea typeface="ＭＳ Ｐゴシック" panose="020B0600070205080204" pitchFamily="34" charset="-128"/>
              </a:rPr>
              <a:t> Vivian Todhunter.</a:t>
            </a:r>
          </a:p>
          <a:p>
            <a:pPr marL="0" indent="0">
              <a:defRPr/>
            </a:pPr>
            <a:r>
              <a:rPr lang="en-US" altLang="en-US" sz="1400" b="0" dirty="0" smtClean="0">
                <a:ea typeface="ＭＳ Ｐゴシック" panose="020B0600070205080204" pitchFamily="34" charset="-128"/>
              </a:rPr>
              <a:t>3.7 </a:t>
            </a:r>
            <a:r>
              <a:rPr lang="en-US" altLang="en-US" sz="1400" b="0" dirty="0">
                <a:ea typeface="ＭＳ Ｐゴシック" panose="020B0600070205080204" pitchFamily="34" charset="-128"/>
              </a:rPr>
              <a:t>Figure: Ancillary services grouping. CC BY </a:t>
            </a:r>
            <a:r>
              <a:rPr lang="en-US" altLang="en-US" sz="1400" b="0" dirty="0" err="1">
                <a:ea typeface="ＭＳ Ｐゴシック" panose="020B0600070205080204" pitchFamily="34" charset="-128"/>
              </a:rPr>
              <a:t>by</a:t>
            </a:r>
            <a:r>
              <a:rPr lang="en-US" altLang="en-US" sz="1400" b="0" dirty="0">
                <a:ea typeface="ＭＳ Ｐゴシック" panose="020B0600070205080204" pitchFamily="34" charset="-128"/>
              </a:rPr>
              <a:t> Vivian Todhunter.</a:t>
            </a:r>
          </a:p>
          <a:p>
            <a:pPr marL="0" indent="0">
              <a:defRPr/>
            </a:pPr>
            <a:r>
              <a:rPr lang="en-US" altLang="en-US" sz="1400" b="0" dirty="0" smtClean="0">
                <a:ea typeface="ＭＳ Ｐゴシック" panose="020B0600070205080204" pitchFamily="34" charset="-128"/>
              </a:rPr>
              <a:t>3.8 </a:t>
            </a:r>
            <a:r>
              <a:rPr lang="en-US" altLang="en-US" sz="1400" b="0" dirty="0">
                <a:ea typeface="ＭＳ Ｐゴシック" panose="020B0600070205080204" pitchFamily="34" charset="-128"/>
              </a:rPr>
              <a:t>Figure: Example of IT department relationships. CC BY </a:t>
            </a:r>
            <a:r>
              <a:rPr lang="en-US" altLang="en-US" sz="1400" b="0" dirty="0" err="1">
                <a:ea typeface="ＭＳ Ｐゴシック" panose="020B0600070205080204" pitchFamily="34" charset="-128"/>
              </a:rPr>
              <a:t>by</a:t>
            </a:r>
            <a:r>
              <a:rPr lang="en-US" altLang="en-US" sz="1400" b="0" dirty="0">
                <a:ea typeface="ＭＳ Ｐゴシック" panose="020B0600070205080204" pitchFamily="34" charset="-128"/>
              </a:rPr>
              <a:t> Vivian Todhunter</a:t>
            </a:r>
            <a:r>
              <a:rPr lang="en-US" altLang="en-US" sz="1400" b="0" dirty="0" smtClean="0">
                <a:ea typeface="ＭＳ Ｐゴシック" panose="020B0600070205080204" pitchFamily="34" charset="-128"/>
              </a:rPr>
              <a:t>.</a:t>
            </a:r>
            <a:endParaRPr lang="en-US" altLang="en-US" sz="1400" b="0" dirty="0">
              <a:ea typeface="ＭＳ Ｐゴシック" panose="020B0600070205080204" pitchFamily="34" charset="-128"/>
            </a:endParaRPr>
          </a:p>
        </p:txBody>
      </p:sp>
      <p:sp>
        <p:nvSpPr>
          <p:cNvPr id="48132"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A8332AD3-3CE7-40FA-B964-570FDA00B06B}" type="slidenum">
              <a:rPr lang="en-US" altLang="en-US" sz="1000">
                <a:solidFill>
                  <a:srgbClr val="898989"/>
                </a:solidFill>
              </a:rPr>
              <a:pPr>
                <a:spcBef>
                  <a:spcPct val="0"/>
                </a:spcBef>
                <a:buFontTx/>
                <a:buNone/>
              </a:pPr>
              <a:t>24</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67712"/>
          </a:xfrm>
        </p:spPr>
        <p:txBody>
          <a:bodyPr/>
          <a:lstStyle/>
          <a:p>
            <a:r>
              <a:rPr lang="en-US" dirty="0"/>
              <a:t>The Culture of Health Care</a:t>
            </a:r>
            <a:r>
              <a:rPr lang="en-US" dirty="0" smtClean="0"/>
              <a:t/>
            </a:r>
            <a:br>
              <a:rPr lang="en-US" dirty="0" smtClean="0"/>
            </a:br>
            <a:r>
              <a:rPr lang="en-US" dirty="0" smtClean="0"/>
              <a:t>Health Care Settings—The Places Where Care Is Delivered</a:t>
            </a:r>
            <a:r>
              <a:rPr lang="en-US" dirty="0"/>
              <a:t/>
            </a:r>
            <a:br>
              <a:rPr lang="en-US" dirty="0"/>
            </a:br>
            <a:r>
              <a:rPr lang="en-US" dirty="0" smtClean="0"/>
              <a:t>Lecture b</a:t>
            </a:r>
            <a:endParaRPr lang="en-US" dirty="0"/>
          </a:p>
        </p:txBody>
      </p:sp>
      <p:sp>
        <p:nvSpPr>
          <p:cNvPr id="3" name="Content Placeholder 2"/>
          <p:cNvSpPr>
            <a:spLocks noGrp="1"/>
          </p:cNvSpPr>
          <p:nvPr>
            <p:ph sz="quarter" idx="14"/>
          </p:nvPr>
        </p:nvSpPr>
        <p:spPr/>
        <p:txBody>
          <a:bodyPr/>
          <a:lstStyle/>
          <a:p>
            <a:r>
              <a:rPr lang="en-US" sz="2800" dirty="0"/>
              <a:t>This material </a:t>
            </a:r>
            <a:r>
              <a:rPr lang="en-US" sz="2800" dirty="0" smtClean="0"/>
              <a:t>was </a:t>
            </a:r>
            <a:r>
              <a:rPr lang="en-US" sz="2800" dirty="0"/>
              <a:t>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4" name="Slide Number Placeholder 3"/>
          <p:cNvSpPr>
            <a:spLocks noGrp="1"/>
          </p:cNvSpPr>
          <p:nvPr>
            <p:ph type="sldNum" sz="quarter" idx="4"/>
          </p:nvPr>
        </p:nvSpPr>
        <p:spPr/>
        <p:txBody>
          <a:bodyPr/>
          <a:lstStyle/>
          <a:p>
            <a:fld id="{F3BF8891-5E06-46C2-89A4-6DB85D39BA35}" type="slidenum">
              <a:rPr lang="en-US" smtClean="0"/>
              <a:pPr/>
              <a:t>25</a:t>
            </a:fld>
            <a:endParaRPr lang="en-US" dirty="0"/>
          </a:p>
        </p:txBody>
      </p:sp>
    </p:spTree>
    <p:extLst>
      <p:ext uri="{BB962C8B-B14F-4D97-AF65-F5344CB8AC3E}">
        <p14:creationId xmlns:p14="http://schemas.microsoft.com/office/powerpoint/2010/main" val="3531971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65760" y="274638"/>
            <a:ext cx="8412480" cy="1143000"/>
          </a:xfrm>
        </p:spPr>
        <p:txBody>
          <a:bodyPr/>
          <a:lstStyle/>
          <a:p>
            <a:r>
              <a:rPr lang="en-US" altLang="en-US" smtClean="0"/>
              <a:t>Health Care Settings—</a:t>
            </a:r>
            <a:br>
              <a:rPr lang="en-US" altLang="en-US" smtClean="0"/>
            </a:br>
            <a:r>
              <a:rPr lang="en-US" altLang="en-US" smtClean="0"/>
              <a:t>The Places Where Care Is Delivered</a:t>
            </a:r>
            <a:br>
              <a:rPr lang="en-US" altLang="en-US" smtClean="0"/>
            </a:br>
            <a:r>
              <a:rPr lang="en-US" altLang="en-US" smtClean="0"/>
              <a:t>Learning Objectives</a:t>
            </a:r>
            <a:endParaRPr lang="en-US" altLang="en-US" dirty="0"/>
          </a:p>
        </p:txBody>
      </p:sp>
      <p:sp>
        <p:nvSpPr>
          <p:cNvPr id="8195" name="Text Placeholder 3"/>
          <p:cNvSpPr>
            <a:spLocks noGrp="1"/>
          </p:cNvSpPr>
          <p:nvPr>
            <p:ph sz="quarter" idx="14"/>
          </p:nvPr>
        </p:nvSpPr>
        <p:spPr/>
        <p:txBody>
          <a:bodyPr/>
          <a:lstStyle/>
          <a:p>
            <a:r>
              <a:rPr lang="en-US" sz="2400" dirty="0" smtClean="0"/>
              <a:t>Differentiate the range of care delivery organizations, including primary care, specialty care, tertiary care, hospitals, clinics, the medical home, home health, hospice, and long-term care facilities</a:t>
            </a:r>
            <a:r>
              <a:rPr lang="en-US" altLang="en-US" sz="2400" dirty="0" smtClean="0"/>
              <a:t>. (Lecture a)</a:t>
            </a:r>
          </a:p>
          <a:p>
            <a:r>
              <a:rPr lang="en-US" sz="2400" dirty="0" smtClean="0"/>
              <a:t>Analyze the organization of health care delivery from the perspective of a continuum of care, including outpatient services, inpatient services, home care services, long-term care, and end-of-life care</a:t>
            </a:r>
            <a:r>
              <a:rPr lang="en-US" altLang="en-US" sz="2400" dirty="0" smtClean="0"/>
              <a:t>. (Lecture a)</a:t>
            </a:r>
          </a:p>
          <a:p>
            <a:r>
              <a:rPr lang="en-US" sz="2400" dirty="0" smtClean="0"/>
              <a:t>Evaluate the similarities and differences of community hospitals, teaching hospitals, specialty hospitals, and community health clinics</a:t>
            </a:r>
            <a:r>
              <a:rPr lang="en-US" altLang="en-US" sz="2400" dirty="0" smtClean="0"/>
              <a:t>. (Lecture a)</a:t>
            </a:r>
            <a:endParaRPr lang="en-US" altLang="en-US" sz="24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365760" y="274638"/>
            <a:ext cx="8412480" cy="1143000"/>
          </a:xfrm>
        </p:spPr>
        <p:txBody>
          <a:bodyPr/>
          <a:lstStyle/>
          <a:p>
            <a:r>
              <a:rPr lang="en-US" altLang="en-US" dirty="0" smtClean="0"/>
              <a:t>Health Care Settings—</a:t>
            </a:r>
            <a:br>
              <a:rPr lang="en-US" altLang="en-US" dirty="0" smtClean="0"/>
            </a:br>
            <a:r>
              <a:rPr lang="en-US" altLang="en-US" dirty="0" smtClean="0"/>
              <a:t>The Places Where Care Is Delivered </a:t>
            </a:r>
            <a:br>
              <a:rPr lang="en-US" altLang="en-US" dirty="0" smtClean="0"/>
            </a:br>
            <a:r>
              <a:rPr lang="en-US" altLang="en-US" dirty="0" smtClean="0"/>
              <a:t>Learning Objectives Continued</a:t>
            </a:r>
            <a:endParaRPr lang="en-US" altLang="en-US" dirty="0"/>
          </a:p>
        </p:txBody>
      </p:sp>
      <p:sp>
        <p:nvSpPr>
          <p:cNvPr id="10243" name="Text Placeholder 3"/>
          <p:cNvSpPr>
            <a:spLocks noGrp="1"/>
          </p:cNvSpPr>
          <p:nvPr>
            <p:ph sz="quarter" idx="14"/>
          </p:nvPr>
        </p:nvSpPr>
        <p:spPr/>
        <p:txBody>
          <a:bodyPr/>
          <a:lstStyle/>
          <a:p>
            <a:r>
              <a:rPr lang="en-US" sz="2400" dirty="0" smtClean="0"/>
              <a:t>Describe the various departments and services offered by an outpatient clinic, community hospital, academic medical center, and long-term care facility</a:t>
            </a:r>
            <a:r>
              <a:rPr lang="en-US" altLang="en-US" sz="2400" dirty="0" smtClean="0"/>
              <a:t>. (Lecture b)</a:t>
            </a:r>
          </a:p>
          <a:p>
            <a:r>
              <a:rPr lang="en-US" sz="2400" dirty="0" smtClean="0"/>
              <a:t>Explain the ways in which different outpatient and inpatient departments interact and how their services relate</a:t>
            </a:r>
            <a:r>
              <a:rPr lang="en-US" altLang="en-US" sz="2400" dirty="0" smtClean="0"/>
              <a:t>. (Lecture b)</a:t>
            </a:r>
          </a:p>
          <a:p>
            <a:r>
              <a:rPr lang="en-US" sz="2400" dirty="0" smtClean="0"/>
              <a:t>Describe ways data and information are created and used by people in different outpatient and inpatient departments</a:t>
            </a:r>
            <a:r>
              <a:rPr lang="en-US" altLang="en-US" sz="2400" dirty="0" smtClean="0"/>
              <a:t>. (Lecture b)</a:t>
            </a:r>
          </a:p>
          <a:p>
            <a:r>
              <a:rPr lang="en-US" sz="2400" dirty="0" smtClean="0"/>
              <a:t>Describe ways in which medical and information technology have improved interdepartmental communication and, consequently, the patient experience</a:t>
            </a:r>
            <a:r>
              <a:rPr lang="en-US" altLang="en-US" sz="2400" dirty="0" smtClean="0"/>
              <a:t>. (Lecture b)</a:t>
            </a:r>
            <a:endParaRPr lang="en-US" altLang="en-US" sz="24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Structure and Function of Health Care Organizations</a:t>
            </a:r>
            <a:endParaRPr lang="en-US" dirty="0"/>
          </a:p>
        </p:txBody>
      </p:sp>
      <p:sp>
        <p:nvSpPr>
          <p:cNvPr id="12291" name="Content Placeholder 5"/>
          <p:cNvSpPr>
            <a:spLocks noGrp="1"/>
          </p:cNvSpPr>
          <p:nvPr>
            <p:ph sz="quarter" idx="14"/>
          </p:nvPr>
        </p:nvSpPr>
        <p:spPr/>
        <p:txBody>
          <a:bodyPr/>
          <a:lstStyle/>
          <a:p>
            <a:r>
              <a:rPr lang="en-US" altLang="en-US" smtClean="0"/>
              <a:t>Departments and functions of health care organizations</a:t>
            </a:r>
          </a:p>
          <a:p>
            <a:r>
              <a:rPr lang="en-US" altLang="en-US" smtClean="0"/>
              <a:t>How these organizations interact</a:t>
            </a:r>
          </a:p>
          <a:p>
            <a:r>
              <a:rPr lang="en-US" altLang="en-US" smtClean="0"/>
              <a:t>Types and use of data by the departments</a:t>
            </a:r>
          </a:p>
          <a:p>
            <a:r>
              <a:rPr lang="en-US" altLang="en-US" smtClean="0"/>
              <a:t>Technology’</a:t>
            </a:r>
            <a:r>
              <a:rPr lang="en-US" altLang="ja-JP" smtClean="0"/>
              <a:t>s impact on interdepartmental communication and patient experiences</a:t>
            </a:r>
          </a:p>
          <a:p>
            <a:endParaRPr lang="en-US" altLang="en-US" smtClean="0"/>
          </a:p>
          <a:p>
            <a:endParaRPr lang="en-US" altLang="en-US" smtClean="0"/>
          </a:p>
          <a:p>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6"/>
          <p:cNvSpPr>
            <a:spLocks noGrp="1"/>
          </p:cNvSpPr>
          <p:nvPr>
            <p:ph type="title"/>
          </p:nvPr>
        </p:nvSpPr>
        <p:spPr/>
        <p:txBody>
          <a:bodyPr/>
          <a:lstStyle/>
          <a:p>
            <a:r>
              <a:rPr lang="en-US" altLang="en-US" smtClean="0"/>
              <a:t>Health Care Provider </a:t>
            </a:r>
            <a:br>
              <a:rPr lang="en-US" altLang="en-US" smtClean="0"/>
            </a:br>
            <a:r>
              <a:rPr lang="en-US" altLang="en-US" smtClean="0"/>
              <a:t>Organizational Chart</a:t>
            </a:r>
            <a:endParaRPr lang="en-US" altLang="en-US" dirty="0"/>
          </a:p>
        </p:txBody>
      </p:sp>
      <p:pic>
        <p:nvPicPr>
          <p:cNvPr id="5" name="Picture Placeholder 4" descr="This organization chart displays an overview of what a healthcare organizational structure might look like.  It is not intended to be exhaustive but to represent usual divisions and some departments under those divisions.  You can see that the first box is for management with a link down to leach of the displayed divisions.  Before it reaches the divisions there is a dotted line off to the right that indicates medical staff.  Medical staff is a quasi-antonymous division that usually reports the the chief medical office or the chief executive officer.  The five divisions indicated by boxes linked to management Is nursing  (with nursing units and nursing education as examples), clinical support services (with physical therapy, radiology and social services as examples), ancillary (with laboratory, transportation and food services as examples), information (with admitting, medical records and information technology as examples) and facilities management (with housekeeping, maintenance and security as examples).  The examples are shown in smaller text boxes directly below the division name.  &#10;&#10;" title="3.2 Chart:  Example of a healthcare organizational structure (Hickman 2012, CC BY-NC-SA 3.0). "/>
          <p:cNvPicPr>
            <a:picLocks noGrp="1" noChangeAspect="1"/>
          </p:cNvPicPr>
          <p:nvPr>
            <p:ph type="pic" sz="quarter" idx="14"/>
          </p:nvPr>
        </p:nvPicPr>
        <p:blipFill>
          <a:blip r:embed="rId4">
            <a:extLst>
              <a:ext uri="{28A0092B-C50C-407E-A947-70E740481C1C}">
                <a14:useLocalDpi xmlns:a14="http://schemas.microsoft.com/office/drawing/2010/main" val="0"/>
              </a:ext>
            </a:extLst>
          </a:blip>
          <a:stretch>
            <a:fillRect/>
          </a:stretch>
        </p:blipFill>
        <p:spPr>
          <a:xfrm>
            <a:off x="1143000" y="1500534"/>
            <a:ext cx="6858000" cy="4695448"/>
          </a:xfrm>
        </p:spPr>
      </p:pic>
      <p:sp>
        <p:nvSpPr>
          <p:cNvPr id="14340" name="Text Placeholder 2"/>
          <p:cNvSpPr>
            <a:spLocks noGrp="1"/>
          </p:cNvSpPr>
          <p:nvPr>
            <p:ph type="body" sz="quarter" idx="32"/>
          </p:nvPr>
        </p:nvSpPr>
        <p:spPr/>
        <p:txBody>
          <a:bodyPr/>
          <a:lstStyle/>
          <a:p>
            <a:r>
              <a:rPr lang="en-US" altLang="en-US" dirty="0" smtClean="0"/>
              <a:t>3.3 Chart: Example of a health care organizational structure. Hickman, 2012. </a:t>
            </a:r>
            <a:r>
              <a:rPr lang="en-US" altLang="en-US" dirty="0" smtClean="0">
                <a:hlinkClick r:id="rId5" tooltip="Link to website"/>
              </a:rPr>
              <a:t>CC-BY-NC-SA</a:t>
            </a:r>
            <a:r>
              <a:rPr lang="en-US" altLang="en-US" dirty="0" smtClean="0"/>
              <a:t>.</a:t>
            </a:r>
            <a:endParaRPr lang="en-US" altLang="en-US" dirty="0"/>
          </a:p>
        </p:txBody>
      </p:sp>
      <p:sp>
        <p:nvSpPr>
          <p:cNvPr id="10" name="Slide Number Placeholder 9"/>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ea typeface="MS PGothic" pitchFamily="34" charset="-128"/>
              </a:rPr>
              <a:t>Roles and Responsibilities </a:t>
            </a:r>
          </a:p>
        </p:txBody>
      </p:sp>
      <p:pic>
        <p:nvPicPr>
          <p:cNvPr id="26630" name="Content Placeholder 11" descr="This shows that the CEO leads he organization and most likely reports to the board of directors.  CMO, COO, ECO and CIO report to the CEO&#10;&#10;COS/Medical Staff report to CMO, COO, CFO, CIO, and CMIO. &#10;&#10;Divisions also report to the CMO, COO, CFO, CIO, and CMIO. " title="Flow Chart: Roles and responsiilities"/>
          <p:cNvPicPr>
            <a:picLocks noGrp="1" noChangeAspect="1"/>
          </p:cNvPicPr>
          <p:nvPr>
            <p:ph sz="quarter" idx="14"/>
          </p:nvPr>
        </p:nvPicPr>
        <p:blipFill>
          <a:blip r:embed="rId3"/>
          <a:stretch>
            <a:fillRect/>
          </a:stretch>
        </p:blipFill>
        <p:spPr>
          <a:xfrm>
            <a:off x="1922835" y="1323173"/>
            <a:ext cx="5458882" cy="4265140"/>
          </a:xfrm>
        </p:spPr>
      </p:pic>
      <p:sp>
        <p:nvSpPr>
          <p:cNvPr id="3" name="Text Placeholder 2"/>
          <p:cNvSpPr>
            <a:spLocks noGrp="1"/>
          </p:cNvSpPr>
          <p:nvPr>
            <p:ph type="body" sz="quarter" idx="32"/>
          </p:nvPr>
        </p:nvSpPr>
        <p:spPr>
          <a:xfrm>
            <a:off x="1922836" y="5581301"/>
            <a:ext cx="5458882" cy="533400"/>
          </a:xfrm>
        </p:spPr>
        <p:txBody>
          <a:bodyPr/>
          <a:lstStyle/>
          <a:p>
            <a:pPr marL="225425" indent="-225425"/>
            <a:r>
              <a:rPr lang="en-US" altLang="en-US" dirty="0" smtClean="0"/>
              <a:t>3.4 Chart: Example of a chief medical information officer reporting structure. </a:t>
            </a:r>
            <a:r>
              <a:rPr lang="en-US" altLang="en-US" u="sng" dirty="0" smtClean="0">
                <a:hlinkClick r:id="rId4"/>
              </a:rPr>
              <a:t>CC </a:t>
            </a:r>
            <a:r>
              <a:rPr lang="en-US" altLang="en-US" u="sng" dirty="0">
                <a:hlinkClick r:id="rId4"/>
              </a:rPr>
              <a:t>BY</a:t>
            </a:r>
            <a:r>
              <a:rPr lang="en-US" altLang="en-US" dirty="0"/>
              <a:t> </a:t>
            </a:r>
            <a:r>
              <a:rPr lang="en-US" altLang="en-US" dirty="0" err="1"/>
              <a:t>by</a:t>
            </a:r>
            <a:r>
              <a:rPr lang="en-US" altLang="en-US" dirty="0"/>
              <a:t> Jan </a:t>
            </a:r>
            <a:r>
              <a:rPr lang="en-US" altLang="en-US" dirty="0" smtClean="0"/>
              <a:t>Kraus</a:t>
            </a:r>
            <a:endParaRPr lang="en-US" altLang="en-US" dirty="0"/>
          </a:p>
        </p:txBody>
      </p:sp>
      <p:sp>
        <p:nvSpPr>
          <p:cNvPr id="2" name="Content Placeholder 1"/>
          <p:cNvSpPr>
            <a:spLocks noGrp="1"/>
          </p:cNvSpPr>
          <p:nvPr>
            <p:ph sz="quarter" idx="18"/>
          </p:nvPr>
        </p:nvSpPr>
        <p:spPr>
          <a:xfrm>
            <a:off x="457199" y="5913149"/>
            <a:ext cx="8228627" cy="944851"/>
          </a:xfrm>
        </p:spPr>
        <p:txBody>
          <a:bodyPr/>
          <a:lstStyle/>
          <a:p>
            <a:pPr marL="0" indent="0">
              <a:buNone/>
            </a:pPr>
            <a:r>
              <a:rPr lang="en-US" sz="1800" dirty="0"/>
              <a:t>Read more:</a:t>
            </a:r>
            <a:br>
              <a:rPr lang="en-US" sz="1800" dirty="0"/>
            </a:br>
            <a:r>
              <a:rPr lang="en-US" sz="1800" dirty="0">
                <a:hlinkClick r:id="rId5" tooltip="Link to website"/>
              </a:rPr>
              <a:t>http://</a:t>
            </a:r>
            <a:r>
              <a:rPr lang="en-US" sz="1800" dirty="0" smtClean="0">
                <a:hlinkClick r:id="rId5" tooltip="Link to website"/>
              </a:rPr>
              <a:t>www.businessdictionary.com/definition/human-resources-manager.html#ixzz41Nif3jNZ</a:t>
            </a:r>
            <a:endParaRPr lang="en-US" sz="1800" dirty="0"/>
          </a:p>
        </p:txBody>
      </p:sp>
      <p:sp>
        <p:nvSpPr>
          <p:cNvPr id="16391"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ea typeface="MS PGothic" pitchFamily="34" charset="-128"/>
              </a:defRPr>
            </a:lvl1pPr>
            <a:lvl2pPr marL="742950" indent="-285750">
              <a:spcBef>
                <a:spcPct val="20000"/>
              </a:spcBef>
              <a:buFont typeface="Arial" charset="0"/>
              <a:buChar char="–"/>
              <a:defRPr sz="2800">
                <a:solidFill>
                  <a:schemeClr val="tx1"/>
                </a:solidFill>
                <a:latin typeface="Arial" charset="0"/>
                <a:ea typeface="MS PGothic" pitchFamily="34" charset="-128"/>
              </a:defRPr>
            </a:lvl2pPr>
            <a:lvl3pPr marL="1143000" indent="-228600">
              <a:spcBef>
                <a:spcPct val="20000"/>
              </a:spcBef>
              <a:buFont typeface="Arial" charset="0"/>
              <a:buChar char="•"/>
              <a:defRPr sz="2400">
                <a:solidFill>
                  <a:schemeClr val="tx1"/>
                </a:solidFill>
                <a:latin typeface="Arial" charset="0"/>
                <a:ea typeface="MS PGothic" pitchFamily="34" charset="-128"/>
              </a:defRPr>
            </a:lvl3pPr>
            <a:lvl4pPr marL="1600200" indent="-228600">
              <a:spcBef>
                <a:spcPct val="20000"/>
              </a:spcBef>
              <a:buFont typeface="Arial" charset="0"/>
              <a:buChar char="–"/>
              <a:defRPr sz="2000">
                <a:solidFill>
                  <a:schemeClr val="tx1"/>
                </a:solidFill>
                <a:latin typeface="Arial" charset="0"/>
                <a:ea typeface="MS PGothic" pitchFamily="34" charset="-128"/>
              </a:defRPr>
            </a:lvl4pPr>
            <a:lvl5pPr marL="2057400" indent="-228600">
              <a:spcBef>
                <a:spcPct val="20000"/>
              </a:spcBef>
              <a:buFont typeface="Arial" charset="0"/>
              <a:buChar char="»"/>
              <a:defRPr sz="2000">
                <a:solidFill>
                  <a:schemeClr val="tx1"/>
                </a:solidFill>
                <a:latin typeface="Arial"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ea typeface="MS PGothic" pitchFamily="34" charset="-128"/>
              </a:defRPr>
            </a:lvl9pPr>
          </a:lstStyle>
          <a:p>
            <a:pPr>
              <a:spcBef>
                <a:spcPct val="0"/>
              </a:spcBef>
              <a:buFontTx/>
              <a:buNone/>
            </a:pPr>
            <a:fld id="{54771F77-128B-4ABA-B09E-5226B4A524D9}" type="slidenum">
              <a:rPr lang="en-US" altLang="en-US" sz="1000">
                <a:solidFill>
                  <a:srgbClr val="898989"/>
                </a:solidFill>
              </a:rPr>
              <a:pPr>
                <a:spcBef>
                  <a:spcPct val="0"/>
                </a:spcBef>
                <a:buFontTx/>
                <a:buNone/>
              </a:pPr>
              <a:t>7</a:t>
            </a:fld>
            <a:endParaRPr lang="en-US" altLang="en-US" sz="1000">
              <a:solidFill>
                <a:srgbClr val="89898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Additional Leadership Roles</a:t>
            </a:r>
            <a:endParaRPr lang="en-US" altLang="en-US"/>
          </a:p>
        </p:txBody>
      </p:sp>
      <p:sp>
        <p:nvSpPr>
          <p:cNvPr id="3" name="Content Placeholder 2"/>
          <p:cNvSpPr>
            <a:spLocks noGrp="1"/>
          </p:cNvSpPr>
          <p:nvPr>
            <p:ph sz="quarter" idx="14"/>
          </p:nvPr>
        </p:nvSpPr>
        <p:spPr/>
        <p:txBody>
          <a:bodyPr/>
          <a:lstStyle/>
          <a:p>
            <a:r>
              <a:rPr lang="en-US" smtClean="0"/>
              <a:t>Vice president of human resources</a:t>
            </a:r>
          </a:p>
          <a:p>
            <a:r>
              <a:rPr lang="en-US" smtClean="0"/>
              <a:t>Chief nursing officer (CNO)</a:t>
            </a:r>
          </a:p>
          <a:p>
            <a:r>
              <a:rPr lang="en-US" smtClean="0"/>
              <a:t>Chief nursing information officer (CNIO)</a:t>
            </a:r>
          </a:p>
          <a:p>
            <a:r>
              <a:rPr lang="en-US" smtClean="0"/>
              <a:t>Chief analytics and data officer</a:t>
            </a:r>
          </a:p>
          <a:p>
            <a:r>
              <a:rPr lang="en-US" smtClean="0"/>
              <a:t>Chief security officer (CSO)</a:t>
            </a:r>
          </a:p>
          <a:p>
            <a:r>
              <a:rPr lang="en-US" smtClean="0"/>
              <a:t>Chief compliance officer (CCO)</a:t>
            </a:r>
          </a:p>
          <a:p>
            <a:r>
              <a:rPr lang="en-US" smtClean="0"/>
              <a:t>Chief legal officer (CLO)</a:t>
            </a:r>
          </a:p>
          <a:p>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Medical Staff</a:t>
            </a:r>
            <a:endParaRPr lang="en-US" altLang="en-US" dirty="0"/>
          </a:p>
        </p:txBody>
      </p:sp>
      <p:sp>
        <p:nvSpPr>
          <p:cNvPr id="19459" name="Content Placeholder 5"/>
          <p:cNvSpPr>
            <a:spLocks noGrp="1"/>
          </p:cNvSpPr>
          <p:nvPr>
            <p:ph sz="quarter" idx="14"/>
          </p:nvPr>
        </p:nvSpPr>
        <p:spPr>
          <a:xfrm>
            <a:off x="457200" y="1600199"/>
            <a:ext cx="8229600" cy="4886325"/>
          </a:xfrm>
        </p:spPr>
        <p:txBody>
          <a:bodyPr/>
          <a:lstStyle/>
          <a:p>
            <a:r>
              <a:rPr lang="en-US" altLang="en-US" dirty="0" smtClean="0"/>
              <a:t>Typically has an elected chief of staff </a:t>
            </a:r>
          </a:p>
          <a:p>
            <a:r>
              <a:rPr lang="en-US" altLang="en-US" dirty="0"/>
              <a:t>Chief of </a:t>
            </a:r>
            <a:r>
              <a:rPr lang="en-US" altLang="en-US" dirty="0" smtClean="0"/>
              <a:t>staff and CMO </a:t>
            </a:r>
            <a:r>
              <a:rPr lang="en-US" altLang="en-US" dirty="0"/>
              <a:t>manage</a:t>
            </a:r>
          </a:p>
          <a:p>
            <a:pPr lvl="1"/>
            <a:r>
              <a:rPr lang="en-US" altLang="en-US" dirty="0" smtClean="0"/>
              <a:t>Physician privileges</a:t>
            </a:r>
          </a:p>
          <a:p>
            <a:pPr lvl="1"/>
            <a:r>
              <a:rPr lang="en-US" altLang="en-US" dirty="0" smtClean="0"/>
              <a:t>Medical polices</a:t>
            </a:r>
          </a:p>
          <a:p>
            <a:pPr lvl="1"/>
            <a:r>
              <a:rPr lang="en-US" altLang="en-US" dirty="0" smtClean="0"/>
              <a:t>Governance of medical staff</a:t>
            </a:r>
          </a:p>
          <a:p>
            <a:pPr lvl="1"/>
            <a:r>
              <a:rPr lang="en-US" altLang="en-US" dirty="0" smtClean="0"/>
              <a:t>Continuing medical education</a:t>
            </a:r>
          </a:p>
          <a:p>
            <a:pPr lvl="1"/>
            <a:r>
              <a:rPr lang="en-US" altLang="en-US" dirty="0" smtClean="0"/>
              <a:t>Quality and patient safety initiatives </a:t>
            </a:r>
            <a:endParaRPr lang="en-US" altLang="en-US" dirty="0"/>
          </a:p>
          <a:p>
            <a:r>
              <a:rPr lang="en-US" altLang="en-US" dirty="0" smtClean="0"/>
              <a:t>VP of quality &amp; patient safety</a:t>
            </a:r>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9_V3.mp3"/>
  <p:tag name="AUDIO_ID" val="279"/>
  <p:tag name="ELAPSEDTIME" val="108.67"/>
  <p:tag name="ARTICULATE_SLIDE_GUID" val="e47eb215-fa21-4cb6-9d54-66ac0c10847c"/>
  <p:tag name="ARTICULATE_SLIDE_NAV" val="9"/>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10_V3.mp3"/>
  <p:tag name="AUDIO_ID" val="288"/>
  <p:tag name="ELAPSEDTIME" val="83.148"/>
  <p:tag name="ARTICULATE_SLIDE_GUID" val="75d16bf9-4ea0-4da0-b7b0-2a8e244ac4f1"/>
  <p:tag name="ARTICULATE_SLIDE_NAV" val="10"/>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11_V3.mp3"/>
  <p:tag name="AUDIO_ID" val="280"/>
  <p:tag name="ELAPSEDTIME" val="116.141"/>
  <p:tag name="ARTICULATE_SLIDE_GUID" val="1d325fc7-cbba-4f3a-9472-5d64aab99884"/>
  <p:tag name="ARTICULATE_SLIDE_NAV" val="1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12_V3.mp3"/>
  <p:tag name="AUDIO_ID" val="297"/>
  <p:tag name="ELAPSEDTIME" val="44.722"/>
  <p:tag name="ARTICULATE_SLIDE_GUID" val="b3d06203-65c4-42b1-b25b-b38f3409b4ed"/>
  <p:tag name="ARTICULATE_SLIDE_NAV" val="12"/>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13_V3.mp3"/>
  <p:tag name="AUDIO_ID" val="291"/>
  <p:tag name="ELAPSEDTIME" val="100.833"/>
  <p:tag name="ARTICULATE_SLIDE_GUID" val="f4a002fd-59ac-4b99-af7f-e9309773608f"/>
  <p:tag name="ARTICULATE_SLIDE_NAV" val="13"/>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14_V3.mp3"/>
  <p:tag name="AUDIO_ID" val="292"/>
  <p:tag name="ELAPSEDTIME" val="81.215"/>
  <p:tag name="ARTICULATE_SLIDE_GUID" val="5cb0bfde-034e-4319-b721-f582e1b40d23"/>
  <p:tag name="ARTICULATE_SLIDE_NAV" val="14"/>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15_V3.mp3"/>
  <p:tag name="AUDIO_ID" val="293"/>
  <p:tag name="ELAPSEDTIME" val="86.544"/>
  <p:tag name="ARTICULATE_SLIDE_GUID" val="0dd4f6ce-fec6-492b-9dec-b7563ed785b9"/>
  <p:tag name="ARTICULATE_SLIDE_NAV" val="15"/>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16_V3.mp3"/>
  <p:tag name="AUDIO_ID" val="294"/>
  <p:tag name="ELAPSEDTIME" val="78.812"/>
  <p:tag name="ARTICULATE_SLIDE_GUID" val="f46abb55-5efa-47f0-8125-6189fcec39b5"/>
  <p:tag name="ARTICULATE_SLIDE_NAV" val="16"/>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17_V3.mp3"/>
  <p:tag name="AUDIO_ID" val="296"/>
  <p:tag name="ELAPSEDTIME" val="34.273"/>
  <p:tag name="ARTICULATE_SLIDE_GUID" val="bdb57764-63d0-4a0c-b994-2e490c621f79"/>
  <p:tag name="ARTICULATE_SLIDE_NAV" val="17"/>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18_V3.mp3"/>
  <p:tag name="AUDIO_ID" val="298"/>
  <p:tag name="ELAPSEDTIME" val="48.066"/>
  <p:tag name="ARTICULATE_SLIDE_GUID" val="3adeaebb-60c2-44cb-a456-a89fe914ec57"/>
  <p:tag name="ARTICULATE_SLIDE_NAV" val="18"/>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pUlZz9co_files\slide0001_image001.jpg"/>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30_sec_silence.mp3"/>
  <p:tag name="AUDIO_ID" val="287"/>
  <p:tag name="ELAPSEDTIME" val="7.515"/>
  <p:tag name="ARTICULATE_SLIDE_GUID" val="17427b1a-840b-4914-bb17-4e6db137787c"/>
  <p:tag name="ARTICULATE_SLIDE_NAV" val="19"/>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2c35c11c-1438-4a17-a8ac-9dacfaa9631e"/>
  <p:tag name="AUDIO_IMPORT" val="C:\Documents and Settings\skidmorn\My Documents\Dropbox\NTDC\OHSU CDC\Comp2\Unit3\FINALIZED\comp2_unit3\comp2_unit3\comp2_unit3b\comp2_unit3b_S-1_V3.wav"/>
  <p:tag name="AUDIO_ID" val="256"/>
  <p:tag name="ELAPSEDTIME" val="25.888"/>
  <p:tag name="ARTICULATE_SLIDE_NAV"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a\comp2_unit3a_S-2_V3.mp3"/>
  <p:tag name="AUDIO_ID" val="257"/>
  <p:tag name="ELAPSEDTIME" val="44.748"/>
  <p:tag name="ARTICULATE_SLIDE_NAV" val="2"/>
  <p:tag name="ARTICULATE_SLIDE_GUID" val="ac1d3b81-4a91-4d34-abf8-f113d54a2965"/>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3_V3.mp3"/>
  <p:tag name="AUDIO_ID" val="273"/>
  <p:tag name="ELAPSEDTIME" val="39.524"/>
  <p:tag name="ARTICULATE_SLIDE_GUID" val="91def77c-dfc2-4a52-9970-e66edac26583"/>
  <p:tag name="ARTICULATE_SLIDE_NAV" val="3"/>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4_V3.mp3"/>
  <p:tag name="AUDIO_ID" val="295"/>
  <p:tag name="ELAPSEDTIME" val="36.729"/>
  <p:tag name="ARTICULATE_SLIDE_GUID" val="0e5e61af-25c7-4e39-a25d-a5a239d610df"/>
  <p:tag name="ARTICULATE_SLIDE_NAV" val="4"/>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5_V3.mp3"/>
  <p:tag name="AUDIO_ID" val="269"/>
  <p:tag name="ELAPSEDTIME" val="91.638"/>
  <p:tag name="ARTICULATE_SLIDE_GUID" val="b98b7685-3484-447b-88b7-ffbf7115ddfa"/>
  <p:tag name="ARTICULATE_SLIDE_NAV" val="5"/>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7_V3.mp3"/>
  <p:tag name="AUDIO_ID" val="275"/>
  <p:tag name="ELAPSEDTIME" val="36.99"/>
  <p:tag name="ARTICULATE_SLIDE_GUID" val="67804353-ab8b-4e22-ba62-381bcc71fa0e"/>
  <p:tag name="ARTICULATE_SLIDE_NAV" val="7"/>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3\FINALIZED\comp2_unit3\comp2_unit3\comp2_unit3b\comp2_unit3b_S-8_V3.mp3"/>
  <p:tag name="AUDIO_ID" val="274"/>
  <p:tag name="ELAPSEDTIME" val="96.941"/>
  <p:tag name="ARTICULATE_SLIDE_GUID" val="e8511575-0ba8-410b-b010-c31b760c6ac3"/>
  <p:tag name="ARTICULATE_SLIDE_NAV" val="8"/>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289</TotalTime>
  <Words>5446</Words>
  <Application>Microsoft Office PowerPoint</Application>
  <PresentationFormat>On-screen Show (4:3)</PresentationFormat>
  <Paragraphs>277</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ONC-Template-FINAL DRAFT</vt:lpstr>
      <vt:lpstr>PowerPoint Presentation</vt:lpstr>
      <vt:lpstr>The Culture of Health Care</vt:lpstr>
      <vt:lpstr>Health Care Settings— The Places Where Care Is Delivered Learning Objectives</vt:lpstr>
      <vt:lpstr>Health Care Settings— The Places Where Care Is Delivered  Learning Objectives Continued</vt:lpstr>
      <vt:lpstr>Structure and Function of Health Care Organizations</vt:lpstr>
      <vt:lpstr>Health Care Provider  Organizational Chart</vt:lpstr>
      <vt:lpstr>Roles and Responsibilities </vt:lpstr>
      <vt:lpstr>Additional Leadership Roles</vt:lpstr>
      <vt:lpstr>Medical Staff</vt:lpstr>
      <vt:lpstr>Nursing</vt:lpstr>
      <vt:lpstr>Clinical Support Services</vt:lpstr>
      <vt:lpstr>Ancillary Services</vt:lpstr>
      <vt:lpstr>Information</vt:lpstr>
      <vt:lpstr>Information Technology Department</vt:lpstr>
      <vt:lpstr>Facilities Management</vt:lpstr>
      <vt:lpstr>Organizational Structure  by Institution</vt:lpstr>
      <vt:lpstr>Patient Clinical Data Types</vt:lpstr>
      <vt:lpstr>Communication</vt:lpstr>
      <vt:lpstr>Digital Communication</vt:lpstr>
      <vt:lpstr>Patient Experience</vt:lpstr>
      <vt:lpstr>Health Care Settings—The Places Where Care Is Delivered  Summary – Lecture b</vt:lpstr>
      <vt:lpstr>Health Care Settings—The Places Where Care Is Delivered Summary</vt:lpstr>
      <vt:lpstr>Health Care Settings—The Places Where Health Care Is Delivered References – Lecture b</vt:lpstr>
      <vt:lpstr>Health Care Settings—The Places Where Health Care Is Delivered References – Lecture b Continued</vt:lpstr>
      <vt:lpstr>The Culture of Health Care Health Care Settings—The Places Where Care Is Delivered Lecture b</vt:lpstr>
    </vt:vector>
  </TitlesOfParts>
  <Company>Bellevue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2, Unit 3, Lecture b: The Culture of Health Care: Health Care Settings-- The Places Where Health Care is Delivered</dc:title>
  <dc:subject>Slide Lecture a for Component X, Unit Z</dc:subject>
  <dc:creator>Department of Health and Human Services Health IT Department</dc:creator>
  <cp:lastModifiedBy>The Department of Health and Human Services</cp:lastModifiedBy>
  <cp:revision>27</cp:revision>
  <dcterms:created xsi:type="dcterms:W3CDTF">2016-06-03T00:24:29Z</dcterms:created>
  <dcterms:modified xsi:type="dcterms:W3CDTF">2017-05-19T19:31:03Z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