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notesSlides/notesSlide28.xml" ContentType="application/vnd.openxmlformats-officedocument.presentationml.notesSlide+xml"/>
  <Override PartName="/ppt/tags/tag29.xml" ContentType="application/vnd.openxmlformats-officedocument.presentationml.tags+xml"/>
  <Override PartName="/ppt/notesSlides/notesSlide29.xml" ContentType="application/vnd.openxmlformats-officedocument.presentationml.notesSlide+xml"/>
  <Override PartName="/ppt/tags/tag30.xml" ContentType="application/vnd.openxmlformats-officedocument.presentationml.tags+xml"/>
  <Override PartName="/ppt/notesSlides/notesSlide30.xml" ContentType="application/vnd.openxmlformats-officedocument.presentationml.notesSlide+xml"/>
  <Override PartName="/ppt/tags/tag31.xml" ContentType="application/vnd.openxmlformats-officedocument.presentationml.tags+xml"/>
  <Override PartName="/ppt/notesSlides/notesSlide31.xml" ContentType="application/vnd.openxmlformats-officedocument.presentationml.notesSlide+xml"/>
  <Override PartName="/ppt/tags/tag32.xml" ContentType="application/vnd.openxmlformats-officedocument.presentationml.tags+xml"/>
  <Override PartName="/ppt/notesSlides/notesSlide32.xml" ContentType="application/vnd.openxmlformats-officedocument.presentationml.notesSlide+xml"/>
  <Override PartName="/ppt/tags/tag33.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9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custDataLst>
    <p:tags r:id="rId3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960" autoAdjust="0"/>
  </p:normalViewPr>
  <p:slideViewPr>
    <p:cSldViewPr snapToGrid="0">
      <p:cViewPr varScale="1">
        <p:scale>
          <a:sx n="43" d="100"/>
          <a:sy n="43" d="100"/>
        </p:scale>
        <p:origin x="-1411" y="-6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a:t>
            </a:r>
            <a:r>
              <a:rPr lang="en-US" sz="1000" kern="1200">
                <a:solidFill>
                  <a:schemeClr val="tx1"/>
                </a:solidFill>
                <a:effectLst/>
                <a:latin typeface="Arial" pitchFamily="34" charset="0"/>
                <a:ea typeface="+mn-ea"/>
                <a:cs typeface="Arial" pitchFamily="34" charset="0"/>
              </a:rPr>
              <a:t>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4183469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Many organizations seek to provide a broad range of patient care services by developing an integrated health care delivery network or system. An integrated network can be as simple as an informal association between primary care providers with local hospitals or medical centers. A more common approach is to establish a formal organization in which primary, secondary, and tertiary services are managed by a single organization supporting their community and other targeted geographic locations. These services can be provided in a central location, or the facilities can span across a specific geographic location—which could include nationwide and even international locations.</a:t>
            </a:r>
            <a:endParaRPr lang="en-US" altLang="en-US" dirty="0">
              <a:latin typeface="Arial" charset="0"/>
              <a:cs typeface="Arial" charset="0"/>
            </a:endParaRP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4DADCE85-E244-45C6-9EC4-DE76FD981E54}" type="slidenum">
              <a:rPr lang="en-US" altLang="en-US"/>
              <a:pPr/>
              <a:t>10</a:t>
            </a:fld>
            <a:endParaRPr lang="en-US" altLang="en-US"/>
          </a:p>
        </p:txBody>
      </p:sp>
    </p:spTree>
    <p:extLst>
      <p:ext uri="{BB962C8B-B14F-4D97-AF65-F5344CB8AC3E}">
        <p14:creationId xmlns:p14="http://schemas.microsoft.com/office/powerpoint/2010/main" val="3378492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As previously discussed, the patient continuum of care concept involves numerous types of health care provider organizations that participate in providing the required patient services. The patient’s medical condition directs the specific type of providers and medical services required at any point in time with the main goal of returning the patient to the usual function of daily living or until services are no longer required. This concept has also been described as “care from birth to death.”</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As an example, consider the continuum of care involved for a patient who sustained severe injuries in a motor vehicle accident. Numerous services are required, from emergency care to stabilize the patient to surgery to repair the injuries to rehabilitation to return the patient to normal function. If an integrated health care delivery network is accessible, the patient may be able to minimize the number of provider organizations involved in her care. For example, a network may offer orthopedic surgery as well as inpatient and ambulatory postoperative rehabilitative services, whereas other hospitals may not have ambulatory rehabilitative services, and the patient would have to seek out a separate provider to obtain these services.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Two very good definitions of the patient care continuum can be found at the links on this slide.</a:t>
            </a:r>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E45BEB93-B813-491D-89F6-8B9EFCC2E604}" type="slidenum">
              <a:rPr lang="en-US" altLang="en-US"/>
              <a:pPr/>
              <a:t>11</a:t>
            </a:fld>
            <a:endParaRPr lang="en-US" altLang="en-US"/>
          </a:p>
        </p:txBody>
      </p:sp>
    </p:spTree>
    <p:extLst>
      <p:ext uri="{BB962C8B-B14F-4D97-AF65-F5344CB8AC3E}">
        <p14:creationId xmlns:p14="http://schemas.microsoft.com/office/powerpoint/2010/main" val="2131512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Ambulatory [</a:t>
            </a:r>
            <a:r>
              <a:rPr lang="x-none" sz="1000" b="1" kern="1200" dirty="0">
                <a:solidFill>
                  <a:schemeClr val="tx1"/>
                </a:solidFill>
                <a:effectLst/>
                <a:latin typeface="Arial" pitchFamily="34" charset="0"/>
                <a:ea typeface="+mn-ea"/>
                <a:cs typeface="Arial" pitchFamily="34" charset="0"/>
              </a:rPr>
              <a:t>am</a:t>
            </a:r>
            <a:r>
              <a:rPr lang="x-none" sz="1000" kern="1200" dirty="0">
                <a:solidFill>
                  <a:schemeClr val="tx1"/>
                </a:solidFill>
                <a:effectLst/>
                <a:latin typeface="Arial" pitchFamily="34" charset="0"/>
                <a:ea typeface="+mn-ea"/>
                <a:cs typeface="Arial" pitchFamily="34" charset="0"/>
              </a:rPr>
              <a:t>-byu-luh-tor-ee] services (also known as </a:t>
            </a:r>
            <a:r>
              <a:rPr lang="x-none" sz="1000" i="1" kern="1200" dirty="0">
                <a:solidFill>
                  <a:schemeClr val="tx1"/>
                </a:solidFill>
                <a:effectLst/>
                <a:latin typeface="Arial" pitchFamily="34" charset="0"/>
                <a:ea typeface="+mn-ea"/>
                <a:cs typeface="Arial" pitchFamily="34" charset="0"/>
              </a:rPr>
              <a:t>outpatient care</a:t>
            </a:r>
            <a:r>
              <a:rPr lang="x-none" sz="1000" kern="1200" dirty="0">
                <a:solidFill>
                  <a:schemeClr val="tx1"/>
                </a:solidFill>
                <a:effectLst/>
                <a:latin typeface="Arial" pitchFamily="34" charset="0"/>
                <a:ea typeface="+mn-ea"/>
                <a:cs typeface="Arial" pitchFamily="34" charset="0"/>
              </a:rPr>
              <a:t>) are provided to nonhospitalized patients. A wide range of services are offered by ambulatory care providers, including primary care, which is often provided in a doctor’s office or a clinic. Specialty medicine services are also provided in ambulatory settings.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Examples of various type of services provided through an ambulatory care organization include the following: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Outpatient surgery</a:t>
            </a:r>
            <a:r>
              <a:rPr lang="en-US" sz="1000" kern="1200" dirty="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Sports medicine</a:t>
            </a:r>
            <a:r>
              <a:rPr lang="en-US" sz="1000" kern="1200" dirty="0">
                <a:solidFill>
                  <a:schemeClr val="tx1"/>
                </a:solidFill>
                <a:effectLst/>
                <a:latin typeface="Arial" pitchFamily="34" charset="0"/>
                <a:ea typeface="+mn-ea"/>
                <a:cs typeface="Arial" pitchFamily="34" charset="0"/>
              </a:rPr>
              <a:t>, </a:t>
            </a: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Sleep diagnostic laboratories,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Physical and occupational rehabilitative services</a:t>
            </a:r>
            <a:r>
              <a:rPr lang="en-US" sz="1000" kern="1200" dirty="0">
                <a:solidFill>
                  <a:schemeClr val="tx1"/>
                </a:solidFill>
                <a:effectLst/>
                <a:latin typeface="Arial" pitchFamily="34" charset="0"/>
                <a:ea typeface="+mn-ea"/>
                <a:cs typeface="Arial" pitchFamily="34" charset="0"/>
              </a:rPr>
              <a:t>, </a:t>
            </a: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Laboratory services</a:t>
            </a:r>
            <a:r>
              <a:rPr lang="en-US" sz="1000" kern="1200" dirty="0">
                <a:solidFill>
                  <a:schemeClr val="tx1"/>
                </a:solidFill>
                <a:effectLst/>
                <a:latin typeface="Arial" pitchFamily="34" charset="0"/>
                <a:ea typeface="+mn-ea"/>
                <a:cs typeface="Arial" pitchFamily="34" charset="0"/>
              </a:rPr>
              <a:t>, and </a:t>
            </a: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Radiology services</a:t>
            </a:r>
            <a:r>
              <a:rPr lang="en-US" sz="1000" kern="1200" dirty="0">
                <a:solidFill>
                  <a:schemeClr val="tx1"/>
                </a:solidFill>
                <a:effectLst/>
                <a:latin typeface="Arial" pitchFamily="34" charset="0"/>
                <a:ea typeface="+mn-ea"/>
                <a:cs typeface="Arial" pitchFamily="34" charset="0"/>
              </a:rPr>
              <a:t>,</a:t>
            </a:r>
            <a:r>
              <a:rPr lang="x-none" sz="1000" kern="1200" dirty="0">
                <a:solidFill>
                  <a:schemeClr val="tx1"/>
                </a:solidFill>
                <a:effectLst/>
                <a:latin typeface="Arial" pitchFamily="34" charset="0"/>
                <a:ea typeface="+mn-ea"/>
                <a:cs typeface="Arial" pitchFamily="34" charset="0"/>
              </a:rPr>
              <a:t> including </a:t>
            </a:r>
            <a:r>
              <a:rPr lang="en-US" sz="1000" kern="1200" dirty="0">
                <a:solidFill>
                  <a:schemeClr val="tx1"/>
                </a:solidFill>
                <a:effectLst/>
                <a:latin typeface="Arial" pitchFamily="34" charset="0"/>
                <a:ea typeface="+mn-ea"/>
                <a:cs typeface="Arial" pitchFamily="34" charset="0"/>
              </a:rPr>
              <a:t>m</a:t>
            </a:r>
            <a:r>
              <a:rPr lang="x-none" sz="1000" kern="1200" dirty="0">
                <a:solidFill>
                  <a:schemeClr val="tx1"/>
                </a:solidFill>
                <a:effectLst/>
                <a:latin typeface="Arial" pitchFamily="34" charset="0"/>
                <a:ea typeface="+mn-ea"/>
                <a:cs typeface="Arial" pitchFamily="34" charset="0"/>
              </a:rPr>
              <a:t>agnetic </a:t>
            </a:r>
            <a:r>
              <a:rPr lang="en-US" sz="1000" kern="1200" dirty="0">
                <a:solidFill>
                  <a:schemeClr val="tx1"/>
                </a:solidFill>
                <a:effectLst/>
                <a:latin typeface="Arial" pitchFamily="34" charset="0"/>
                <a:ea typeface="+mn-ea"/>
                <a:cs typeface="Arial" pitchFamily="34" charset="0"/>
              </a:rPr>
              <a:t>r</a:t>
            </a:r>
            <a:r>
              <a:rPr lang="x-none" sz="1000" kern="1200" dirty="0">
                <a:solidFill>
                  <a:schemeClr val="tx1"/>
                </a:solidFill>
                <a:effectLst/>
                <a:latin typeface="Arial" pitchFamily="34" charset="0"/>
                <a:ea typeface="+mn-ea"/>
                <a:cs typeface="Arial" pitchFamily="34" charset="0"/>
              </a:rPr>
              <a:t>esonance [</a:t>
            </a:r>
            <a:r>
              <a:rPr lang="x-none" sz="1000" b="1" kern="1200" dirty="0">
                <a:solidFill>
                  <a:schemeClr val="tx1"/>
                </a:solidFill>
                <a:effectLst/>
                <a:latin typeface="Arial" pitchFamily="34" charset="0"/>
                <a:ea typeface="+mn-ea"/>
                <a:cs typeface="Arial" pitchFamily="34" charset="0"/>
              </a:rPr>
              <a:t>rez</a:t>
            </a:r>
            <a:r>
              <a:rPr lang="x-none" sz="1000"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uh</a:t>
            </a:r>
            <a:r>
              <a:rPr lang="x-none" sz="1000"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n</a:t>
            </a:r>
            <a:r>
              <a:rPr lang="x-none" sz="1000" kern="1200" dirty="0">
                <a:solidFill>
                  <a:schemeClr val="tx1"/>
                </a:solidFill>
                <a:effectLst/>
                <a:latin typeface="Arial" pitchFamily="34" charset="0"/>
                <a:ea typeface="+mn-ea"/>
                <a:cs typeface="Arial" pitchFamily="34" charset="0"/>
              </a:rPr>
              <a:t>ən</a:t>
            </a:r>
            <a:r>
              <a:rPr lang="en-US" sz="1000" kern="1200" dirty="0" err="1">
                <a:solidFill>
                  <a:schemeClr val="tx1"/>
                </a:solidFill>
                <a:effectLst/>
                <a:latin typeface="Arial" pitchFamily="34" charset="0"/>
                <a:ea typeface="+mn-ea"/>
                <a:cs typeface="Arial" pitchFamily="34" charset="0"/>
              </a:rPr>
              <a:t>tz</a:t>
            </a:r>
            <a:r>
              <a:rPr lang="x-none" sz="1000" kern="1200" dirty="0">
                <a:solidFill>
                  <a:schemeClr val="tx1"/>
                </a:solidFill>
                <a:effectLst/>
                <a:latin typeface="Arial" pitchFamily="34" charset="0"/>
                <a:ea typeface="+mn-ea"/>
                <a:cs typeface="Arial" pitchFamily="34" charset="0"/>
              </a:rPr>
              <a:t>] </a:t>
            </a:r>
            <a:r>
              <a:rPr lang="en-US" sz="1000" kern="1200" dirty="0" err="1">
                <a:solidFill>
                  <a:schemeClr val="tx1"/>
                </a:solidFill>
                <a:effectLst/>
                <a:latin typeface="Arial" pitchFamily="34" charset="0"/>
                <a:ea typeface="+mn-ea"/>
                <a:cs typeface="Arial" pitchFamily="34" charset="0"/>
              </a:rPr>
              <a:t>i</a:t>
            </a:r>
            <a:r>
              <a:rPr lang="x-none" sz="1000" kern="1200" dirty="0">
                <a:solidFill>
                  <a:schemeClr val="tx1"/>
                </a:solidFill>
                <a:effectLst/>
                <a:latin typeface="Arial" pitchFamily="34" charset="0"/>
                <a:ea typeface="+mn-ea"/>
                <a:cs typeface="Arial" pitchFamily="34" charset="0"/>
              </a:rPr>
              <a:t>maging and </a:t>
            </a:r>
            <a:r>
              <a:rPr lang="en-US" sz="1000" kern="1200" dirty="0">
                <a:solidFill>
                  <a:schemeClr val="tx1"/>
                </a:solidFill>
                <a:effectLst/>
                <a:latin typeface="Arial" pitchFamily="34" charset="0"/>
                <a:ea typeface="+mn-ea"/>
                <a:cs typeface="Arial" pitchFamily="34" charset="0"/>
              </a:rPr>
              <a:t>c</a:t>
            </a:r>
            <a:r>
              <a:rPr lang="x-none" sz="1000" kern="1200" dirty="0">
                <a:solidFill>
                  <a:schemeClr val="tx1"/>
                </a:solidFill>
                <a:effectLst/>
                <a:latin typeface="Arial" pitchFamily="34" charset="0"/>
                <a:ea typeface="+mn-ea"/>
                <a:cs typeface="Arial" pitchFamily="34" charset="0"/>
              </a:rPr>
              <a:t>omputerized </a:t>
            </a:r>
            <a:r>
              <a:rPr lang="en-US" sz="1000" kern="1200" dirty="0">
                <a:solidFill>
                  <a:schemeClr val="tx1"/>
                </a:solidFill>
                <a:effectLst/>
                <a:latin typeface="Arial" pitchFamily="34" charset="0"/>
                <a:ea typeface="+mn-ea"/>
                <a:cs typeface="Arial" pitchFamily="34" charset="0"/>
              </a:rPr>
              <a:t>t</a:t>
            </a:r>
            <a:r>
              <a:rPr lang="x-none" sz="1000" kern="1200" dirty="0">
                <a:solidFill>
                  <a:schemeClr val="tx1"/>
                </a:solidFill>
                <a:effectLst/>
                <a:latin typeface="Arial" pitchFamily="34" charset="0"/>
                <a:ea typeface="+mn-ea"/>
                <a:cs typeface="Arial" pitchFamily="34" charset="0"/>
              </a:rPr>
              <a:t>omography [t</a:t>
            </a:r>
            <a:r>
              <a:rPr lang="en-US" sz="1000" kern="1200" dirty="0">
                <a:solidFill>
                  <a:schemeClr val="tx1"/>
                </a:solidFill>
                <a:effectLst/>
                <a:latin typeface="Arial" pitchFamily="34" charset="0"/>
                <a:ea typeface="+mn-ea"/>
                <a:cs typeface="Arial" pitchFamily="34" charset="0"/>
              </a:rPr>
              <a:t>uh</a:t>
            </a:r>
            <a:r>
              <a:rPr lang="x-none" sz="1000" kern="1200" dirty="0">
                <a:solidFill>
                  <a:schemeClr val="tx1"/>
                </a:solidFill>
                <a:effectLst/>
                <a:latin typeface="Arial" pitchFamily="34" charset="0"/>
                <a:ea typeface="+mn-ea"/>
                <a:cs typeface="Arial" pitchFamily="34" charset="0"/>
              </a:rPr>
              <a:t>-</a:t>
            </a:r>
            <a:r>
              <a:rPr lang="x-none" sz="1000" b="1" kern="1200" dirty="0">
                <a:solidFill>
                  <a:schemeClr val="tx1"/>
                </a:solidFill>
                <a:effectLst/>
                <a:latin typeface="Arial" pitchFamily="34" charset="0"/>
                <a:ea typeface="+mn-ea"/>
                <a:cs typeface="Arial" pitchFamily="34" charset="0"/>
              </a:rPr>
              <a:t>m</a:t>
            </a:r>
            <a:r>
              <a:rPr lang="en-US" sz="1000" b="1" kern="1200" dirty="0">
                <a:solidFill>
                  <a:schemeClr val="tx1"/>
                </a:solidFill>
                <a:effectLst/>
                <a:latin typeface="Arial" pitchFamily="34" charset="0"/>
                <a:ea typeface="+mn-ea"/>
                <a:cs typeface="Arial" pitchFamily="34" charset="0"/>
              </a:rPr>
              <a:t>o</a:t>
            </a:r>
            <a:r>
              <a:rPr lang="x-none" sz="1000" b="1" kern="1200" dirty="0">
                <a:solidFill>
                  <a:schemeClr val="tx1"/>
                </a:solidFill>
                <a:effectLst/>
                <a:latin typeface="Arial" pitchFamily="34" charset="0"/>
                <a:ea typeface="+mn-ea"/>
                <a:cs typeface="Arial" pitchFamily="34" charset="0"/>
              </a:rPr>
              <a:t>g</a:t>
            </a:r>
            <a:r>
              <a:rPr lang="x-none" sz="1000" kern="1200" dirty="0">
                <a:solidFill>
                  <a:schemeClr val="tx1"/>
                </a:solidFill>
                <a:effectLst/>
                <a:latin typeface="Arial" pitchFamily="34" charset="0"/>
                <a:ea typeface="+mn-ea"/>
                <a:cs typeface="Arial" pitchFamily="34" charset="0"/>
              </a:rPr>
              <a:t>-r</a:t>
            </a:r>
            <a:r>
              <a:rPr lang="en-US" sz="1000" kern="1200" dirty="0">
                <a:solidFill>
                  <a:schemeClr val="tx1"/>
                </a:solidFill>
                <a:effectLst/>
                <a:latin typeface="Arial" pitchFamily="34" charset="0"/>
                <a:ea typeface="+mn-ea"/>
                <a:cs typeface="Arial" pitchFamily="34" charset="0"/>
              </a:rPr>
              <a:t>a</a:t>
            </a:r>
            <a:r>
              <a:rPr lang="x-none" sz="1000" kern="1200" dirty="0">
                <a:solidFill>
                  <a:schemeClr val="tx1"/>
                </a:solidFill>
                <a:effectLst/>
                <a:latin typeface="Arial" pitchFamily="34" charset="0"/>
                <a:ea typeface="+mn-ea"/>
                <a:cs typeface="Arial" pitchFamily="34" charset="0"/>
              </a:rPr>
              <a:t>-f</a:t>
            </a:r>
            <a:r>
              <a:rPr lang="en-US" sz="1000" kern="1200" dirty="0" err="1">
                <a:solidFill>
                  <a:schemeClr val="tx1"/>
                </a:solidFill>
                <a:effectLst/>
                <a:latin typeface="Arial" pitchFamily="34" charset="0"/>
                <a:ea typeface="+mn-ea"/>
                <a:cs typeface="Arial" pitchFamily="34" charset="0"/>
              </a:rPr>
              <a:t>ee</a:t>
            </a:r>
            <a:r>
              <a:rPr lang="x-none" sz="1000" kern="1200" dirty="0">
                <a:solidFill>
                  <a:schemeClr val="tx1"/>
                </a:solidFill>
                <a:effectLst/>
                <a:latin typeface="Arial" pitchFamily="34" charset="0"/>
                <a:ea typeface="+mn-ea"/>
                <a:cs typeface="Arial" pitchFamily="34" charset="0"/>
              </a:rPr>
              <a:t>]. </a:t>
            </a:r>
            <a:endParaRPr lang="en-US" sz="1000" kern="1200" dirty="0">
              <a:solidFill>
                <a:schemeClr val="tx1"/>
              </a:solidFill>
              <a:effectLst/>
              <a:latin typeface="Arial" pitchFamily="34" charset="0"/>
              <a:ea typeface="+mn-ea"/>
              <a:cs typeface="Arial" pitchFamily="34" charset="0"/>
            </a:endParaRPr>
          </a:p>
          <a:p>
            <a:pPr marL="0" lvl="0" indent="0">
              <a:buFont typeface="Arial" panose="020B0604020202020204" pitchFamily="34" charset="0"/>
              <a:buNone/>
            </a:pPr>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Some organizations have set up wellness centers that provide prevention, education, and wellness patient services. Recently, the industry has seen the emergence of retail clinics that provide basic patient care, flu immunizations, and nonemergency care services onsite at retail stores. Examples are clinics located in pharmacy chains and other retail stores. These can be owned and operated by the retail chain, or the services can be provided through a collaboration between the retail store and the local health care system. Additionally, many public health service offerings through the state and at the local level may provide services through their clinics.</a:t>
            </a:r>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8A5437F5-3B1C-46E0-816F-6C4F02D63CD8}" type="slidenum">
              <a:rPr lang="en-US" altLang="en-US"/>
              <a:pPr/>
              <a:t>12</a:t>
            </a:fld>
            <a:endParaRPr lang="en-US" altLang="en-US"/>
          </a:p>
        </p:txBody>
      </p:sp>
    </p:spTree>
    <p:extLst>
      <p:ext uri="{BB962C8B-B14F-4D97-AF65-F5344CB8AC3E}">
        <p14:creationId xmlns:p14="http://schemas.microsoft.com/office/powerpoint/2010/main" val="3557373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patient medical home model is a primary care approach to patient-centered, comprehensive, team-based, coordinated, and accessible care [quote] “focused on quality and safety. It has become a widely accepted model for how primary care should be organized and delivered throughout the health care system and encourages providers and care teams to meet patients where they are. The medical home is not a final destination; instead, it is a model for achieving primary care excellence so that care is received in the right place, at the right time, and in the manner that best suits a patient’s needs” [end quote]. Benefits of this model include improved patient care quality and safety as well as a tight integration of the patient and family with the providers and care activities and decisions.</a:t>
            </a:r>
            <a:endParaRPr lang="en-US" altLang="en-US" dirty="0">
              <a:latin typeface="Arial" charset="0"/>
              <a:cs typeface="Arial" charset="0"/>
            </a:endParaRP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580CC01B-55D0-4235-959E-BC3A998CF00F}" type="slidenum">
              <a:rPr lang="en-US" altLang="en-US"/>
              <a:pPr/>
              <a:t>13</a:t>
            </a:fld>
            <a:endParaRPr lang="en-US" altLang="en-US"/>
          </a:p>
        </p:txBody>
      </p:sp>
    </p:spTree>
    <p:extLst>
      <p:ext uri="{BB962C8B-B14F-4D97-AF65-F5344CB8AC3E}">
        <p14:creationId xmlns:p14="http://schemas.microsoft.com/office/powerpoint/2010/main" val="3905987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Most medical treatments are designed for the average patient as a one-size-fits-all-approach. This approach is [quote] “successful for some patients but not for others. Precision medicine, sometimes known as </a:t>
            </a:r>
            <a:r>
              <a:rPr lang="x-none" sz="1000" i="1" kern="1200" dirty="0">
                <a:solidFill>
                  <a:schemeClr val="tx1"/>
                </a:solidFill>
                <a:effectLst/>
                <a:latin typeface="Arial" pitchFamily="34" charset="0"/>
                <a:ea typeface="+mn-ea"/>
                <a:cs typeface="Arial" pitchFamily="34" charset="0"/>
              </a:rPr>
              <a:t>personalized medicine,</a:t>
            </a:r>
            <a:r>
              <a:rPr lang="x-none" sz="1000" kern="1200" dirty="0">
                <a:solidFill>
                  <a:schemeClr val="tx1"/>
                </a:solidFill>
                <a:effectLst/>
                <a:latin typeface="Arial" pitchFamily="34" charset="0"/>
                <a:ea typeface="+mn-ea"/>
                <a:cs typeface="Arial" pitchFamily="34" charset="0"/>
              </a:rPr>
              <a:t> is an innovative approach to disease prevention and treatment that takes into account differences in people’s genes, environments, and lifestyles” [end quote].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[quote] “Advances in precision medicine have already led to powerful new discoveries and several new FDA-approved treatments that are tailored to specific characteristics of individuals, such as a person’s genetic makeup or the genetic profile of an individual’s tumor” [end quote]. For example, [quote] “patients with a variety of cancers routinely undergo molecular testing as part of patient care, enabling physicians to select treatments that improve chances of survival and reduce exposure to adverse effects” [end quote].</a:t>
            </a:r>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E551C2C2-777A-4114-A5AD-2D4C5A009CB1}" type="slidenum">
              <a:rPr lang="en-US" altLang="en-US"/>
              <a:pPr/>
              <a:t>14</a:t>
            </a:fld>
            <a:endParaRPr lang="en-US" altLang="en-US"/>
          </a:p>
        </p:txBody>
      </p:sp>
    </p:spTree>
    <p:extLst>
      <p:ext uri="{BB962C8B-B14F-4D97-AF65-F5344CB8AC3E}">
        <p14:creationId xmlns:p14="http://schemas.microsoft.com/office/powerpoint/2010/main" val="4033780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Community health clinics are community-based health centers providing care to underserved populations. Federally qualified health centers (FQHCs) must meet specific qualifications to receive federal funding. They include community health centers, migrant health centers, health care for the homeless programs, and public health primary care programs. Lookalike health clinics do not receive the same grant funding but do receive many of the same benefits as FQHCs. Lookalikes must be certified as meeting the definition of a health center. Those operated by tribal organizations usually receive funding from the Indian Health Services. In addition, many community health centers are owned and operated by nonprofit organizations as well as by county and city health departments.</a:t>
            </a:r>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A46A181C-8298-40DA-A2A3-8FECA6585730}" type="slidenum">
              <a:rPr lang="en-US" altLang="en-US"/>
              <a:pPr/>
              <a:t>15</a:t>
            </a:fld>
            <a:endParaRPr lang="en-US" altLang="en-US"/>
          </a:p>
        </p:txBody>
      </p:sp>
    </p:spTree>
    <p:extLst>
      <p:ext uri="{BB962C8B-B14F-4D97-AF65-F5344CB8AC3E}">
        <p14:creationId xmlns:p14="http://schemas.microsoft.com/office/powerpoint/2010/main" val="2589252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School-based health centers are located in schools and offer a wide range of services depending on state and local policy. They often provide screening, preventive care, and limited acute care such as treatment of minor injuries or colds. Some may offer behavioral and other forms of counseling. They often have either formal or informal relationships with local health care organizations for referrals when patients need additional or specialized care.</a:t>
            </a:r>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686D4A64-3A17-4A6B-B708-BB028F0CEA34}" type="slidenum">
              <a:rPr lang="en-US" altLang="en-US"/>
              <a:pPr/>
              <a:t>16</a:t>
            </a:fld>
            <a:endParaRPr lang="en-US" altLang="en-US"/>
          </a:p>
        </p:txBody>
      </p:sp>
    </p:spTree>
    <p:extLst>
      <p:ext uri="{BB962C8B-B14F-4D97-AF65-F5344CB8AC3E}">
        <p14:creationId xmlns:p14="http://schemas.microsoft.com/office/powerpoint/2010/main" val="141076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Employer-based health clinics have expanded their roles in the last few decades. The original focus was on occupational health and injury prevention. These clinics have expanded into preventive care, screening, wellness, and chronic disease management. They may be located in an office at the employer’s facility or have a mobile clinic that can serve several facilities. For the employer, these clinics have the advantage of providing control over health care cost. It allows patients to receive health care without taking time off.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Employers are anticipated to continue to provide clinics to their employees to assist in overall cost reduction and increase productivity. From a recent survey, worksite clinics are offered at twenty-nine percent of organizations with more than five thousand employees in 2015, which was up from twenty-four percent in 2013.</a:t>
            </a:r>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9131D1DE-118E-4DA5-9D73-3C7357002332}" type="slidenum">
              <a:rPr lang="en-US" altLang="en-US"/>
              <a:pPr/>
              <a:t>17</a:t>
            </a:fld>
            <a:endParaRPr lang="en-US" altLang="en-US"/>
          </a:p>
        </p:txBody>
      </p:sp>
    </p:spTree>
    <p:extLst>
      <p:ext uri="{BB962C8B-B14F-4D97-AF65-F5344CB8AC3E}">
        <p14:creationId xmlns:p14="http://schemas.microsoft.com/office/powerpoint/2010/main" val="2044245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Inpatient care is health care that requires admission to a hospital for more than 24 hours. [quote] “</a:t>
            </a:r>
            <a:r>
              <a:rPr lang="en-US" sz="1000" i="1" kern="1200" dirty="0">
                <a:solidFill>
                  <a:schemeClr val="tx1"/>
                </a:solidFill>
                <a:effectLst/>
                <a:latin typeface="Arial" pitchFamily="34" charset="0"/>
                <a:ea typeface="+mn-ea"/>
                <a:cs typeface="Arial" pitchFamily="34" charset="0"/>
              </a:rPr>
              <a:t>Hospital services</a:t>
            </a:r>
            <a:r>
              <a:rPr lang="en-US" sz="1000" kern="1200" dirty="0">
                <a:solidFill>
                  <a:schemeClr val="tx1"/>
                </a:solidFill>
                <a:effectLst/>
                <a:latin typeface="Arial" pitchFamily="34" charset="0"/>
                <a:ea typeface="+mn-ea"/>
                <a:cs typeface="Arial" pitchFamily="34" charset="0"/>
              </a:rPr>
              <a:t> is a term that refers to medical and surgical services and the supporting laboratories, equipment and personnel that make up the medical and surgical mission of a hospital or hospital system” [end quote]. This slide provides examples of hospital services.</a:t>
            </a:r>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FE657D70-7FD3-4583-A558-50DDC028049A}" type="slidenum">
              <a:rPr lang="en-US" altLang="en-US"/>
              <a:pPr/>
              <a:t>18</a:t>
            </a:fld>
            <a:endParaRPr lang="en-US" altLang="en-US"/>
          </a:p>
        </p:txBody>
      </p:sp>
    </p:spTree>
    <p:extLst>
      <p:ext uri="{BB962C8B-B14F-4D97-AF65-F5344CB8AC3E}">
        <p14:creationId xmlns:p14="http://schemas.microsoft.com/office/powerpoint/2010/main" val="2754040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There are two general types of hospitals. Community hospitals are non–federally funded hospitals but may be nonprofit or for profit. They consist of local hospitals that provide short-term, general care but may also include specialty hospitals that focus on obstetrics [uhb-stet-triks], gynecology [gahy-ni-kol-uh-jee], orthopedics [or-thu-pee-dik], or rehabilitation. Teaching hospitals are usually associated with a university or medical school. Also termed academic hospitals, they have a major role in training health professionals. The range of clinical care provided by community and teaching hospitals may be the same.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There are also hospitals that focus solely on a specific population or disease state. These hospitals may be part of a larger integrated delivery network or have a working relationship with the larger provider. However, they may be owned and operated as an independent organization that is for profit or nonprofit.</a:t>
            </a:r>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5A724025-280A-4B69-BBE1-15CD183994D6}" type="slidenum">
              <a:rPr lang="en-US" altLang="en-US"/>
              <a:pPr/>
              <a:t>19</a:t>
            </a:fld>
            <a:endParaRPr lang="en-US" altLang="en-US"/>
          </a:p>
        </p:txBody>
      </p:sp>
    </p:spTree>
    <p:extLst>
      <p:ext uri="{BB962C8B-B14F-4D97-AF65-F5344CB8AC3E}">
        <p14:creationId xmlns:p14="http://schemas.microsoft.com/office/powerpoint/2010/main" val="3589096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Welcome to </a:t>
            </a:r>
            <a:r>
              <a:rPr lang="x-none" sz="1000" b="1" i="1" kern="1200" dirty="0">
                <a:solidFill>
                  <a:schemeClr val="tx1"/>
                </a:solidFill>
                <a:effectLst/>
                <a:latin typeface="Arial" pitchFamily="34" charset="0"/>
                <a:ea typeface="+mn-ea"/>
                <a:cs typeface="Arial" pitchFamily="34" charset="0"/>
              </a:rPr>
              <a:t>The Culture of Health Care: </a:t>
            </a:r>
            <a:r>
              <a:rPr lang="en-US" sz="1000" b="1" i="1" kern="1200" dirty="0">
                <a:solidFill>
                  <a:schemeClr val="tx1"/>
                </a:solidFill>
                <a:effectLst/>
                <a:latin typeface="Arial" pitchFamily="34" charset="0"/>
                <a:ea typeface="+mn-ea"/>
                <a:cs typeface="Arial" pitchFamily="34" charset="0"/>
              </a:rPr>
              <a:t>Health Care Settings—The Places Where Care Is Delivered</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This is Lecture a</a:t>
            </a:r>
            <a:r>
              <a:rPr lang="en-US" sz="1000" i="1" kern="1200" dirty="0">
                <a:solidFill>
                  <a:schemeClr val="tx1"/>
                </a:solidFill>
                <a:effectLst/>
                <a:latin typeface="Arial" pitchFamily="34" charset="0"/>
                <a:ea typeface="+mn-ea"/>
                <a:cs typeface="Arial" pitchFamily="34" charset="0"/>
              </a:rPr>
              <a: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i="1"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 addresses job expectations in health care settings, the organization of patient care within a practice setting, privacy laws, and professional and ethical issues encountered in the workplace.</a:t>
            </a:r>
            <a:endParaRPr lang="en-US" altLang="en-US" b="1" i="1" dirty="0">
              <a:latin typeface="Arial" charset="0"/>
              <a:cs typeface="Arial" charset="0"/>
            </a:endParaRP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C4DC6F24-2D7C-4776-9AC6-3FDA89374088}" type="slidenum">
              <a:rPr lang="en-US" altLang="en-US"/>
              <a:pPr/>
              <a:t>2</a:t>
            </a:fld>
            <a:endParaRPr lang="en-US" altLang="en-US"/>
          </a:p>
        </p:txBody>
      </p:sp>
    </p:spTree>
    <p:extLst>
      <p:ext uri="{BB962C8B-B14F-4D97-AF65-F5344CB8AC3E}">
        <p14:creationId xmlns:p14="http://schemas.microsoft.com/office/powerpoint/2010/main" val="3505825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Most U.S. hospitals are privately funded community hospitals that offer acute care and are not affiliated with the federal, state, or local governments. The United States also has a substantial number of psychiatric hospitals and hospitals that are funded by the federal government. For patients who must stay in a hospital for more than 25 days, long-term care hospitals and facilities can accommodate their needs.</a:t>
            </a:r>
            <a:endParaRPr lang="en-US" altLang="en-US" dirty="0">
              <a:latin typeface="Arial" charset="0"/>
              <a:cs typeface="Arial" charset="0"/>
            </a:endParaRPr>
          </a:p>
        </p:txBody>
      </p:sp>
      <p:sp>
        <p:nvSpPr>
          <p:cNvPr id="4" name="Footer Placeholder 3"/>
          <p:cNvSpPr>
            <a:spLocks noGrp="1"/>
          </p:cNvSpPr>
          <p:nvPr>
            <p:ph type="ftr" sz="quarter" idx="4"/>
          </p:nvPr>
        </p:nvSpPr>
        <p:spPr/>
        <p:txBody>
          <a:bodyPr/>
          <a:lstStyle/>
          <a:p>
            <a:pPr>
              <a:defRPr/>
            </a:pPr>
            <a:endParaRPr lang="en-US" dirty="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4BB6B4B6-D8C2-46B7-B6D6-E866768B535E}" type="slidenum">
              <a:rPr lang="en-US" altLang="en-US"/>
              <a:pPr/>
              <a:t>20</a:t>
            </a:fld>
            <a:endParaRPr lang="en-US" altLang="en-US"/>
          </a:p>
        </p:txBody>
      </p:sp>
    </p:spTree>
    <p:extLst>
      <p:ext uri="{BB962C8B-B14F-4D97-AF65-F5344CB8AC3E}">
        <p14:creationId xmlns:p14="http://schemas.microsoft.com/office/powerpoint/2010/main" val="19065815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Long-term care facilities are health care organizations that provide assistance to aging adults and to clients with chronic illness. A variety of types of institutions serve different needs. Adult day care provides meals and activities during the day. Independent living situations are retirement communities that generally have separate condos or apartments. Residents can typically purchase options, such as meals and housekeeping services, individually. Assisted living can be an apartment or individual room where a number of services such as personal care, medication administration, meals, and housekeeping are part of the package.</a:t>
            </a:r>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0CD93108-3AB6-4C16-BE85-99FE0F8C3BF7}" type="slidenum">
              <a:rPr lang="en-US" altLang="en-US"/>
              <a:pPr/>
              <a:t>21</a:t>
            </a:fld>
            <a:endParaRPr lang="en-US" altLang="en-US"/>
          </a:p>
        </p:txBody>
      </p:sp>
    </p:spTree>
    <p:extLst>
      <p:ext uri="{BB962C8B-B14F-4D97-AF65-F5344CB8AC3E}">
        <p14:creationId xmlns:p14="http://schemas.microsoft.com/office/powerpoint/2010/main" val="27027402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Skilled nursing facilities provide full medical care; they also provide assistance with activities of daily living, such as meals, personal care, housekeeping, and laundry. Long-term care hospitals are a special category in which the facility manages the transition from acute illness or injury to return to home. Many community hospitals have long-term care units that serve that purpose. The average patient’s stay in long-term care units or hospitals is greater than 25 days.</a:t>
            </a:r>
            <a:endParaRPr lang="en-US" altLang="en-US" dirty="0">
              <a:latin typeface="Arial" charset="0"/>
              <a:cs typeface="Arial" charset="0"/>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F69B7FA0-D0BD-4970-9C73-16D2CFFE3127}" type="slidenum">
              <a:rPr lang="en-US" altLang="en-US"/>
              <a:pPr/>
              <a:t>22</a:t>
            </a:fld>
            <a:endParaRPr lang="en-US" altLang="en-US"/>
          </a:p>
        </p:txBody>
      </p:sp>
    </p:spTree>
    <p:extLst>
      <p:ext uri="{BB962C8B-B14F-4D97-AF65-F5344CB8AC3E}">
        <p14:creationId xmlns:p14="http://schemas.microsoft.com/office/powerpoint/2010/main" val="3297221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Home health care provides a wide range of services in the patient’s home for an illness or injury. Home care is usually less expensive, more convenient, and may be an effective care alternative. The goal of home care is to treat the illness or injury and assist the patient in becoming self-sufficient as soon as possible.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Examples of home health services include:</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Wound care for pressure sores or a surgical wound,</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Patient and caregiver education,</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Intravenous and nutrition therapy,</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Medication administration and injections,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Monitoring serious illness and unstable health status, and</a:t>
            </a:r>
            <a:endParaRPr lang="en-US" sz="1000" kern="1200" dirty="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Physical and rehabilitation therapy.</a:t>
            </a:r>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40C5EAFD-66F2-4195-8338-822B6F73740B}" type="slidenum">
              <a:rPr lang="en-US" altLang="en-US"/>
              <a:pPr/>
              <a:t>23</a:t>
            </a:fld>
            <a:endParaRPr lang="en-US" altLang="en-US"/>
          </a:p>
        </p:txBody>
      </p:sp>
    </p:spTree>
    <p:extLst>
      <p:ext uri="{BB962C8B-B14F-4D97-AF65-F5344CB8AC3E}">
        <p14:creationId xmlns:p14="http://schemas.microsoft.com/office/powerpoint/2010/main" val="1951605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Hospice is the model for quality, compassionate care for people facing a life-limiting illness or injury. Hospice care involves a team-oriented approach to expert medical care, pain management, and emotional and spiritual support expressly tailored to the patient’s needs and wishes. Support is provided to the patient’s loved ones as well. At the center of hospice and palliative care is the belief that each of us has the right to die pain-free and with dignity and that our families will receive the necessary support to allow us to do so.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Hospice services can be obtained through a variety of provider settings, including hospitals, ambulatory settings, or in the patient’s home.</a:t>
            </a:r>
            <a:endParaRPr lang="en-US" altLang="en-US" dirty="0">
              <a:latin typeface="Arial" charset="0"/>
              <a:cs typeface="Arial" charset="0"/>
            </a:endParaRP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15576FDE-62D7-40CC-8F64-5FCBBB5539DA}" type="slidenum">
              <a:rPr lang="en-US" altLang="en-US"/>
              <a:pPr/>
              <a:t>24</a:t>
            </a:fld>
            <a:endParaRPr lang="en-US" altLang="en-US"/>
          </a:p>
        </p:txBody>
      </p:sp>
    </p:spTree>
    <p:extLst>
      <p:ext uri="{BB962C8B-B14F-4D97-AF65-F5344CB8AC3E}">
        <p14:creationId xmlns:p14="http://schemas.microsoft.com/office/powerpoint/2010/main" val="9893278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three main federally funded health care institutions in the United States: the Veterans Health Administration, Military Health System, and the Indian Health Service.</a:t>
            </a:r>
            <a:endParaRPr lang="en-US" altLang="en-US" dirty="0">
              <a:latin typeface="Arial" charset="0"/>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CF0A31F3-0502-424F-8978-C948D3016D43}" type="slidenum">
              <a:rPr lang="en-US" altLang="en-US"/>
              <a:pPr/>
              <a:t>25</a:t>
            </a:fld>
            <a:endParaRPr lang="en-US" altLang="en-US"/>
          </a:p>
        </p:txBody>
      </p:sp>
    </p:spTree>
    <p:extLst>
      <p:ext uri="{BB962C8B-B14F-4D97-AF65-F5344CB8AC3E}">
        <p14:creationId xmlns:p14="http://schemas.microsoft.com/office/powerpoint/2010/main" val="3144423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Veterans Health Administration (VA) is the largest integrated health system in the United States, consisting of one hundred fifty-three medical centers and fourteen hundred community-based outpatient facilities. The VA also includes community living centers, Vet centers (for outreach), and </a:t>
            </a:r>
            <a:r>
              <a:rPr lang="en-US" sz="1000" kern="1200" dirty="0" err="1">
                <a:solidFill>
                  <a:schemeClr val="tx1"/>
                </a:solidFill>
                <a:effectLst/>
                <a:latin typeface="Arial" pitchFamily="34" charset="0"/>
                <a:ea typeface="+mn-ea"/>
                <a:cs typeface="Arial" pitchFamily="34" charset="0"/>
              </a:rPr>
              <a:t>domiciliaries</a:t>
            </a:r>
            <a:r>
              <a:rPr lang="en-US" sz="1000" kern="1200" dirty="0">
                <a:solidFill>
                  <a:schemeClr val="tx1"/>
                </a:solidFill>
                <a:effectLst/>
                <a:latin typeface="Arial" pitchFamily="34" charset="0"/>
                <a:ea typeface="+mn-ea"/>
                <a:cs typeface="Arial" pitchFamily="34" charset="0"/>
              </a:rPr>
              <a:t> [</a:t>
            </a:r>
            <a:r>
              <a:rPr lang="en-US" sz="1000" kern="1200" dirty="0" err="1">
                <a:solidFill>
                  <a:schemeClr val="tx1"/>
                </a:solidFill>
                <a:effectLst/>
                <a:latin typeface="Arial" pitchFamily="34" charset="0"/>
                <a:ea typeface="+mn-ea"/>
                <a:cs typeface="Arial" pitchFamily="34" charset="0"/>
              </a:rPr>
              <a:t>dom</a:t>
            </a:r>
            <a:r>
              <a:rPr lang="en-US" sz="1000" kern="1200" dirty="0">
                <a:solidFill>
                  <a:schemeClr val="tx1"/>
                </a:solidFill>
                <a:effectLst/>
                <a:latin typeface="Arial" pitchFamily="34" charset="0"/>
                <a:ea typeface="+mn-ea"/>
                <a:cs typeface="Arial" pitchFamily="34" charset="0"/>
              </a:rPr>
              <a:t>-uh-</a:t>
            </a:r>
            <a:r>
              <a:rPr lang="en-US" sz="1000" b="1" kern="1200" dirty="0" err="1">
                <a:solidFill>
                  <a:schemeClr val="tx1"/>
                </a:solidFill>
                <a:effectLst/>
                <a:latin typeface="Arial" pitchFamily="34" charset="0"/>
                <a:ea typeface="+mn-ea"/>
                <a:cs typeface="Arial" pitchFamily="34" charset="0"/>
              </a:rPr>
              <a:t>sil</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ee-er-ees</a:t>
            </a:r>
            <a:r>
              <a:rPr lang="en-US" sz="1000" kern="1200" dirty="0">
                <a:solidFill>
                  <a:schemeClr val="tx1"/>
                </a:solidFill>
                <a:effectLst/>
                <a:latin typeface="Arial" pitchFamily="34" charset="0"/>
                <a:ea typeface="+mn-ea"/>
                <a:cs typeface="Arial" pitchFamily="34" charset="0"/>
              </a:rPr>
              <a:t>] to care for patients with long-term medical conditions in a home-like atmosphere. As with any integrated health system, the VA provides primary, secondary, and tertiary care.</a:t>
            </a:r>
            <a:endParaRPr lang="en-US" altLang="en-US" dirty="0">
              <a:latin typeface="Arial" charset="0"/>
              <a:cs typeface="Arial" charset="0"/>
            </a:endParaRP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A1703AAE-3C5C-475A-AD98-3607F288037E}" type="slidenum">
              <a:rPr lang="en-US" altLang="en-US"/>
              <a:pPr/>
              <a:t>26</a:t>
            </a:fld>
            <a:endParaRPr lang="en-US" altLang="en-US"/>
          </a:p>
        </p:txBody>
      </p:sp>
    </p:spTree>
    <p:extLst>
      <p:ext uri="{BB962C8B-B14F-4D97-AF65-F5344CB8AC3E}">
        <p14:creationId xmlns:p14="http://schemas.microsoft.com/office/powerpoint/2010/main" val="3899424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Military Health System is part of the U.S. Department of Defense. It provides services to service members, retirees, and their families. Each branch of the armed forces has its own network of hospitals and health care facilities. TRICARE is a health care program that ensures care worldwide. This includes military facilities and is supplemented by civilian health care providers, organizations, and pharmacies.</a:t>
            </a:r>
            <a:endParaRPr lang="en-US" altLang="en-US" dirty="0">
              <a:latin typeface="Arial" charset="0"/>
              <a:cs typeface="Arial" charset="0"/>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573A063D-7B31-4F19-9ED2-DBE15CB5C6F5}" type="slidenum">
              <a:rPr lang="en-US" altLang="en-US"/>
              <a:pPr/>
              <a:t>27</a:t>
            </a:fld>
            <a:endParaRPr lang="en-US" altLang="en-US"/>
          </a:p>
        </p:txBody>
      </p:sp>
    </p:spTree>
    <p:extLst>
      <p:ext uri="{BB962C8B-B14F-4D97-AF65-F5344CB8AC3E}">
        <p14:creationId xmlns:p14="http://schemas.microsoft.com/office/powerpoint/2010/main" val="3572610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Indian Health Service is an agency that is part of U.S. Department of Health and Human Services. It provides health care to American Indians </a:t>
            </a:r>
            <a:r>
              <a:rPr lang="en-US" sz="1000" kern="1200">
                <a:solidFill>
                  <a:schemeClr val="tx1"/>
                </a:solidFill>
                <a:effectLst/>
                <a:latin typeface="Arial" pitchFamily="34" charset="0"/>
                <a:ea typeface="+mn-ea"/>
                <a:cs typeface="Arial" pitchFamily="34" charset="0"/>
              </a:rPr>
              <a:t>and Alaskan </a:t>
            </a:r>
            <a:r>
              <a:rPr lang="en-US" sz="1000" kern="1200" dirty="0">
                <a:solidFill>
                  <a:schemeClr val="tx1"/>
                </a:solidFill>
                <a:effectLst/>
                <a:latin typeface="Arial" pitchFamily="34" charset="0"/>
                <a:ea typeface="+mn-ea"/>
                <a:cs typeface="Arial" pitchFamily="34" charset="0"/>
              </a:rPr>
              <a:t>natives. The main goals are to provide access to care and to reduce health disparities.</a:t>
            </a:r>
            <a:endParaRPr lang="en-US" altLang="en-US" dirty="0">
              <a:latin typeface="Arial" charset="0"/>
              <a:cs typeface="Arial" charset="0"/>
            </a:endParaRP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37131182-DB8B-4933-B78F-E5F999759E1A}" type="slidenum">
              <a:rPr lang="en-US" altLang="en-US"/>
              <a:pPr/>
              <a:t>28</a:t>
            </a:fld>
            <a:endParaRPr lang="en-US" altLang="en-US"/>
          </a:p>
        </p:txBody>
      </p:sp>
    </p:spTree>
    <p:extLst>
      <p:ext uri="{BB962C8B-B14F-4D97-AF65-F5344CB8AC3E}">
        <p14:creationId xmlns:p14="http://schemas.microsoft.com/office/powerpoint/2010/main" val="28289936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Indian Health Service consists of a federal system and health care organizations managed independently by American Indian tribes and Alaska Native corporations. Additional services are provided by contract with private providers. The federal system is divided into twelve physical areas of the United States; each area has a unique group of tribes that work with the system on a day-to-day basis. Services are provided through twenty-eight hospitals, sixty-three health centers, thirty-one health stations, and thirty-four urban projects. American Indian tribes and Alaska Native corporations administer seventeen additional hospitals, two hundred sixty-three health centers, ninety-two health stations, and one hundred sixty-six Alaska village clinics. Like most systems, the Indian Health Service offers primary and secondary care. Some areas have tertiary care capabilities or contract with private providers for these services.</a:t>
            </a:r>
            <a:endParaRPr lang="en-US" altLang="en-US" dirty="0">
              <a:latin typeface="Arial" charset="0"/>
              <a:cs typeface="Arial" charset="0"/>
            </a:endParaRP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7B3A784E-6A32-4790-B665-47D85B7E4AE6}" type="slidenum">
              <a:rPr lang="en-US" altLang="en-US"/>
              <a:pPr/>
              <a:t>29</a:t>
            </a:fld>
            <a:endParaRPr lang="en-US" altLang="en-US"/>
          </a:p>
        </p:txBody>
      </p:sp>
    </p:spTree>
    <p:extLst>
      <p:ext uri="{BB962C8B-B14F-4D97-AF65-F5344CB8AC3E}">
        <p14:creationId xmlns:p14="http://schemas.microsoft.com/office/powerpoint/2010/main" val="2058140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 objectives for </a:t>
            </a:r>
            <a:r>
              <a:rPr lang="en-US" sz="1000" kern="1200" dirty="0">
                <a:solidFill>
                  <a:schemeClr val="tx1"/>
                </a:solidFill>
                <a:effectLst/>
                <a:latin typeface="Arial" pitchFamily="34" charset="0"/>
                <a:ea typeface="+mn-ea"/>
                <a:cs typeface="Arial" pitchFamily="34" charset="0"/>
              </a:rPr>
              <a:t>this unit, </a:t>
            </a:r>
            <a:r>
              <a:rPr lang="x-none" sz="1000" b="1" i="1" kern="1200" dirty="0">
                <a:solidFill>
                  <a:schemeClr val="tx1"/>
                </a:solidFill>
                <a:effectLst/>
                <a:latin typeface="Arial" pitchFamily="34" charset="0"/>
                <a:ea typeface="+mn-ea"/>
                <a:cs typeface="Arial" pitchFamily="34" charset="0"/>
              </a:rPr>
              <a:t>Health </a:t>
            </a:r>
            <a:r>
              <a:rPr lang="en-US" sz="1000" b="1" i="1" kern="1200" dirty="0">
                <a:solidFill>
                  <a:schemeClr val="tx1"/>
                </a:solidFill>
                <a:effectLst/>
                <a:latin typeface="Arial" pitchFamily="34" charset="0"/>
                <a:ea typeface="+mn-ea"/>
                <a:cs typeface="Arial" pitchFamily="34" charset="0"/>
              </a:rPr>
              <a:t>Care Settings</a:t>
            </a:r>
            <a:r>
              <a:rPr lang="x-none" sz="1000" b="1" i="1" kern="1200" dirty="0">
                <a:solidFill>
                  <a:schemeClr val="tx1"/>
                </a:solidFill>
                <a:effectLst/>
                <a:latin typeface="Arial" pitchFamily="34" charset="0"/>
                <a:ea typeface="+mn-ea"/>
                <a:cs typeface="Arial" pitchFamily="34" charset="0"/>
              </a:rPr>
              <a:t>—The </a:t>
            </a:r>
            <a:r>
              <a:rPr lang="en-US" sz="1000" b="1" i="1" kern="1200" dirty="0">
                <a:solidFill>
                  <a:schemeClr val="tx1"/>
                </a:solidFill>
                <a:effectLst/>
                <a:latin typeface="Arial" pitchFamily="34" charset="0"/>
                <a:ea typeface="+mn-ea"/>
                <a:cs typeface="Arial" pitchFamily="34" charset="0"/>
              </a:rPr>
              <a:t>Places Where Care Is Delivered</a:t>
            </a:r>
            <a:r>
              <a:rPr lang="en-US" sz="1000" kern="1200" dirty="0">
                <a:solidFill>
                  <a:schemeClr val="tx1"/>
                </a:solidFill>
                <a:effectLst/>
                <a:latin typeface="Arial" pitchFamily="34" charset="0"/>
                <a:ea typeface="+mn-ea"/>
                <a:cs typeface="Arial" pitchFamily="34" charset="0"/>
              </a:rPr>
              <a:t> </a:t>
            </a:r>
            <a:r>
              <a:rPr lang="x-none" sz="1000" kern="1200" dirty="0">
                <a:solidFill>
                  <a:schemeClr val="tx1"/>
                </a:solidFill>
                <a:effectLst/>
                <a:latin typeface="Arial" pitchFamily="34" charset="0"/>
                <a:ea typeface="+mn-ea"/>
                <a:cs typeface="Arial" pitchFamily="34" charset="0"/>
              </a:rPr>
              <a:t>are to:</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Differentiate the range of care delivery organizations, including primary care, specialty care, tertiary care, hospitals, clinics, the medical home, home health, hospice, and long-term care facilities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Analyze the organization of health care delivery from the perspective of a continuum of care, including outpatient services, inpatient services, home care services, long-term care, and end-of-life care</a:t>
            </a:r>
            <a:endParaRPr lang="en-US" sz="1000" kern="1200" dirty="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Evaluate the similarities and differences of community hospitals, teaching hospitals, specialty hospitals, and community health clinics</a:t>
            </a:r>
            <a:endParaRPr lang="en-US" altLang="en-US" dirty="0">
              <a:latin typeface="Arial" charset="0"/>
              <a:cs typeface="Arial"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9670473D-E9D8-4C32-9B6A-21BED5E7F56F}" type="slidenum">
              <a:rPr lang="en-US" altLang="en-US"/>
              <a:pPr/>
              <a:t>3</a:t>
            </a:fld>
            <a:endParaRPr lang="en-US" altLang="en-US"/>
          </a:p>
        </p:txBody>
      </p:sp>
    </p:spTree>
    <p:extLst>
      <p:ext uri="{BB962C8B-B14F-4D97-AF65-F5344CB8AC3E}">
        <p14:creationId xmlns:p14="http://schemas.microsoft.com/office/powerpoint/2010/main" val="26786828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kern="1200" dirty="0">
                <a:solidFill>
                  <a:schemeClr val="tx1"/>
                </a:solidFill>
                <a:effectLst/>
                <a:latin typeface="Arial" pitchFamily="34" charset="0"/>
                <a:ea typeface="+mn-ea"/>
                <a:cs typeface="Arial" pitchFamily="34" charset="0"/>
              </a:rPr>
              <a:t>This concludes Lecture a of </a:t>
            </a:r>
            <a:r>
              <a:rPr lang="en-US" sz="1000" b="1" i="1" kern="1200" dirty="0">
                <a:solidFill>
                  <a:schemeClr val="tx1"/>
                </a:solidFill>
                <a:effectLst/>
                <a:latin typeface="Arial" pitchFamily="34" charset="0"/>
                <a:ea typeface="+mn-ea"/>
                <a:cs typeface="Arial" pitchFamily="34" charset="0"/>
              </a:rPr>
              <a:t>Health Care Settings—The Places Where Care Is Delivered</a:t>
            </a:r>
            <a:r>
              <a:rPr lang="en-US" sz="1000" kern="1200" dirty="0">
                <a:solidFill>
                  <a:schemeClr val="tx1"/>
                </a:solidFill>
                <a:effectLst/>
                <a:latin typeface="Arial" pitchFamily="34" charset="0"/>
                <a:ea typeface="+mn-ea"/>
                <a:cs typeface="Arial" pitchFamily="34" charset="0"/>
              </a:rPr>
              <a:t>. This lecture discussed the range of health care organizations, including those that provide primary care, secondary care, and tertiary care. The lecture defined the types of service that are provided in the continuum of care—the care a patient receives from entry into the system until care is no longer needed. This lecture also described some of the unique health care organizations and the relationships between them.</a:t>
            </a:r>
            <a:endParaRPr lang="en-US" altLang="en-US" dirty="0">
              <a:latin typeface="Arial" charset="0"/>
              <a:cs typeface="Arial" charset="0"/>
            </a:endParaRP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CA0D6B4C-BECA-4560-8FF6-24905A6D44AC}" type="slidenum">
              <a:rPr lang="en-US" altLang="en-US"/>
              <a:pPr/>
              <a:t>30</a:t>
            </a:fld>
            <a:endParaRPr lang="en-US" altLang="en-US"/>
          </a:p>
        </p:txBody>
      </p:sp>
    </p:spTree>
    <p:extLst>
      <p:ext uri="{BB962C8B-B14F-4D97-AF65-F5344CB8AC3E}">
        <p14:creationId xmlns:p14="http://schemas.microsoft.com/office/powerpoint/2010/main" val="1964524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6D35F5BE-15A5-4840-9461-1C925DC0BB9C}" type="slidenum">
              <a:rPr lang="en-US" altLang="en-US"/>
              <a:pPr/>
              <a:t>31</a:t>
            </a:fld>
            <a:endParaRPr lang="en-US" altLang="en-US"/>
          </a:p>
        </p:txBody>
      </p:sp>
    </p:spTree>
    <p:extLst>
      <p:ext uri="{BB962C8B-B14F-4D97-AF65-F5344CB8AC3E}">
        <p14:creationId xmlns:p14="http://schemas.microsoft.com/office/powerpoint/2010/main" val="4234131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a:t>
            </a:r>
            <a:r>
              <a:rPr lang="en-US" altLang="en-US" baseline="0" dirty="0">
                <a:latin typeface="Arial" charset="0"/>
                <a:cs typeface="Arial" charset="0"/>
              </a:rPr>
              <a:t> audio.</a:t>
            </a:r>
            <a:endParaRPr lang="en-US" altLang="en-US" dirty="0">
              <a:latin typeface="Arial" charset="0"/>
              <a:cs typeface="Arial" charset="0"/>
            </a:endParaRPr>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35B14583-A9C6-449F-BE18-AA025515A509}" type="slidenum">
              <a:rPr lang="en-US" altLang="en-US"/>
              <a:pPr/>
              <a:t>32</a:t>
            </a:fld>
            <a:endParaRPr lang="en-US" altLang="en-US"/>
          </a:p>
        </p:txBody>
      </p:sp>
    </p:spTree>
    <p:extLst>
      <p:ext uri="{BB962C8B-B14F-4D97-AF65-F5344CB8AC3E}">
        <p14:creationId xmlns:p14="http://schemas.microsoft.com/office/powerpoint/2010/main" val="28705805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71AD4BF6-83F7-4957-B4AD-A0AFB6398485}" type="slidenum">
              <a:rPr lang="en-US" altLang="en-US"/>
              <a:pPr/>
              <a:t>33</a:t>
            </a:fld>
            <a:endParaRPr lang="en-US" altLang="en-US"/>
          </a:p>
        </p:txBody>
      </p:sp>
    </p:spTree>
    <p:extLst>
      <p:ext uri="{BB962C8B-B14F-4D97-AF65-F5344CB8AC3E}">
        <p14:creationId xmlns:p14="http://schemas.microsoft.com/office/powerpoint/2010/main" val="11565475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34</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Additional objectives for this unit are to:</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various departments and services offered by an outpatient clinic, community hospital, academic medical center, and long-term care facility</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Explain the ways in which different outpatient and inpatient departments interact and </a:t>
            </a:r>
            <a:r>
              <a:rPr lang="en-US" sz="1000" kern="1200" dirty="0">
                <a:solidFill>
                  <a:schemeClr val="tx1"/>
                </a:solidFill>
                <a:effectLst/>
                <a:latin typeface="Arial" pitchFamily="34" charset="0"/>
                <a:ea typeface="+mn-ea"/>
                <a:cs typeface="Arial" pitchFamily="34" charset="0"/>
              </a:rPr>
              <a:t>how their </a:t>
            </a:r>
            <a:r>
              <a:rPr lang="x-none" sz="1000" kern="1200" dirty="0">
                <a:solidFill>
                  <a:schemeClr val="tx1"/>
                </a:solidFill>
                <a:effectLst/>
                <a:latin typeface="Arial" pitchFamily="34" charset="0"/>
                <a:ea typeface="+mn-ea"/>
                <a:cs typeface="Arial" pitchFamily="34" charset="0"/>
              </a:rPr>
              <a:t>services relate</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ways data and information are created and used by people in different outpatient and inpatient departments</a:t>
            </a:r>
            <a:endParaRPr lang="en-US" sz="1000" kern="1200" dirty="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ways in which medical and information technology have improved interdepartmental communication and, consequently, the patient experience</a:t>
            </a:r>
            <a:endParaRPr lang="en-US" altLang="en-US" dirty="0">
              <a:latin typeface="Arial" charset="0"/>
              <a:cs typeface="Arial" charset="0"/>
            </a:endParaRP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992A5DD6-5DE8-4104-B4C0-B275D4B51AF4}" type="slidenum">
              <a:rPr lang="en-US" altLang="en-US"/>
              <a:pPr/>
              <a:t>4</a:t>
            </a:fld>
            <a:endParaRPr lang="en-US" altLang="en-US"/>
          </a:p>
        </p:txBody>
      </p:sp>
    </p:spTree>
    <p:extLst>
      <p:ext uri="{BB962C8B-B14F-4D97-AF65-F5344CB8AC3E}">
        <p14:creationId xmlns:p14="http://schemas.microsoft.com/office/powerpoint/2010/main" val="541638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This lecture examines the various aspects of health care provider organizations: the type of care settings or organizations, the level of care provided by these organizations, and the role they serve in the patient continuum of care.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[quote] “The patient continuum of care is a concept involving an integrated system of care that guides and tracks the patient over time through a comprehensive array of health services spanning all levels of care intensity” [end quote]. One goal of the continuum of care concept is to provide a framework for delivery of optimum health care to patient populations across all provider care facilities. The continuum of care can be described as the array of care services provided from birth to end of life.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All health care provider organizations—hospitals, physician clinics, outpatient clinics, home health providers, hospice services, the medical home, and more—participate in the patient continuum of care.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Throughout this presentation, the unique functions of various health care organizations are highlighted. The presentation also provides examples of relationships between health care organizations.</a:t>
            </a:r>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1BC80D45-6EFA-458E-A023-F2F5D42987C3}" type="slidenum">
              <a:rPr lang="en-US" altLang="en-US"/>
              <a:pPr/>
              <a:t>5</a:t>
            </a:fld>
            <a:endParaRPr lang="en-US" altLang="en-US"/>
          </a:p>
        </p:txBody>
      </p:sp>
    </p:spTree>
    <p:extLst>
      <p:ext uri="{BB962C8B-B14F-4D97-AF65-F5344CB8AC3E}">
        <p14:creationId xmlns:p14="http://schemas.microsoft.com/office/powerpoint/2010/main" val="423882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best way to get a broad picture of the types of care delivery organizations is to look at the range of services that they provide. Primary care organizations are usually the entry point for health care services. Secondary care is most often specialty care. Tertiary [</a:t>
            </a:r>
            <a:r>
              <a:rPr lang="en-US" sz="1000" b="1" kern="1200" dirty="0" err="1">
                <a:solidFill>
                  <a:schemeClr val="tx1"/>
                </a:solidFill>
                <a:effectLst/>
                <a:latin typeface="Arial" pitchFamily="34" charset="0"/>
                <a:ea typeface="+mn-ea"/>
                <a:cs typeface="Arial" pitchFamily="34" charset="0"/>
              </a:rPr>
              <a:t>ter</a:t>
            </a:r>
            <a:r>
              <a:rPr lang="en-US" sz="1000" kern="1200" dirty="0" err="1">
                <a:solidFill>
                  <a:schemeClr val="tx1"/>
                </a:solidFill>
                <a:effectLst/>
                <a:latin typeface="Arial" pitchFamily="34" charset="0"/>
                <a:ea typeface="+mn-ea"/>
                <a:cs typeface="Arial" pitchFamily="34" charset="0"/>
              </a:rPr>
              <a:t>-shee-er-ee</a:t>
            </a:r>
            <a:r>
              <a:rPr lang="en-US" sz="1000" kern="1200" dirty="0">
                <a:solidFill>
                  <a:schemeClr val="tx1"/>
                </a:solidFill>
                <a:effectLst/>
                <a:latin typeface="Arial" pitchFamily="34" charset="0"/>
                <a:ea typeface="+mn-ea"/>
                <a:cs typeface="Arial" pitchFamily="34" charset="0"/>
              </a:rPr>
              <a:t>] care organizations offer diagnostic and treatment options that are not available at most health care organizations. The graphic shows that primary care organizations may refer patients to either secondary care or tertiary care (indicated by an arrow from the Primary Care Organization text box to both the Secondary Care and Tertiary Care text boxes). Secondary care organizations also may refer directly to tertiary care organizations (indicated by an arrow from the Secondary Care Organization text box to the Tertiary Care Organization text box).</a:t>
            </a:r>
            <a:endParaRPr lang="en-US" altLang="en-US" dirty="0">
              <a:latin typeface="Arial" charset="0"/>
              <a:cs typeface="Arial" charset="0"/>
            </a:endParaRP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B1075395-3236-4DCA-A8A4-1D0FFE5DB69F}" type="slidenum">
              <a:rPr lang="en-US" altLang="en-US"/>
              <a:pPr/>
              <a:t>6</a:t>
            </a:fld>
            <a:endParaRPr lang="en-US" altLang="en-US"/>
          </a:p>
        </p:txBody>
      </p:sp>
    </p:spTree>
    <p:extLst>
      <p:ext uri="{BB962C8B-B14F-4D97-AF65-F5344CB8AC3E}">
        <p14:creationId xmlns:p14="http://schemas.microsoft.com/office/powerpoint/2010/main" val="3950045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This quote describes how primary care addresses the majority of personal health care needs. It is ideally easily accessible and sustained. It is often the entry point into health care and includes screening, prevention, diagnosis, and treatment for acute and chronic health problems.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Physician practices and physician clinics are the most common types of primary care organizations. Primary care services are also provided through public health clinics and community health clinics for some patient populations.</a:t>
            </a:r>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0ACF609A-2E38-436B-8326-A565468B7EB3}" type="slidenum">
              <a:rPr lang="en-US" altLang="en-US"/>
              <a:pPr/>
              <a:t>7</a:t>
            </a:fld>
            <a:endParaRPr lang="en-US" altLang="en-US"/>
          </a:p>
        </p:txBody>
      </p:sp>
    </p:spTree>
    <p:extLst>
      <p:ext uri="{BB962C8B-B14F-4D97-AF65-F5344CB8AC3E}">
        <p14:creationId xmlns:p14="http://schemas.microsoft.com/office/powerpoint/2010/main" val="269838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Secondary care organizations represent more specialized care and are also called </a:t>
            </a:r>
            <a:r>
              <a:rPr lang="x-none" sz="1000" i="1" kern="1200" dirty="0">
                <a:solidFill>
                  <a:schemeClr val="tx1"/>
                </a:solidFill>
                <a:effectLst/>
                <a:latin typeface="Arial" pitchFamily="34" charset="0"/>
                <a:ea typeface="+mn-ea"/>
                <a:cs typeface="Arial" pitchFamily="34" charset="0"/>
              </a:rPr>
              <a:t>specialty</a:t>
            </a:r>
            <a:r>
              <a:rPr lang="x-none" sz="1000" kern="1200" dirty="0">
                <a:solidFill>
                  <a:schemeClr val="tx1"/>
                </a:solidFill>
                <a:effectLst/>
                <a:latin typeface="Arial" pitchFamily="34" charset="0"/>
                <a:ea typeface="+mn-ea"/>
                <a:cs typeface="Arial" pitchFamily="34" charset="0"/>
              </a:rPr>
              <a:t> care organizations. They can provide many types of specialty care, such as surgery, cardiology, physical medicine, and burn care.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Examples of the wide range of organizations considered secondary care providers include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Ambulatory care facilities, such as outpatient surgery centers and other freestanding ambulatory facilities or rehabilitative facilities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Community hospitals and academic hospitals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Specialty hospitals, such as cancer-focused hospitals </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Home care and hospice services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Extended-care facilities, such as nursing homes and skilled nursing facilities</a:t>
            </a:r>
            <a:endParaRPr lang="en-US" sz="1000" kern="1200" dirty="0">
              <a:solidFill>
                <a:schemeClr val="tx1"/>
              </a:solidFill>
              <a:effectLst/>
              <a:latin typeface="Arial" pitchFamily="34" charset="0"/>
              <a:ea typeface="+mn-ea"/>
              <a:cs typeface="Arial" pitchFamily="34"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223C236C-DBCB-4E01-8EF0-905E7D15ACD2}" type="slidenum">
              <a:rPr lang="en-US" altLang="en-US"/>
              <a:pPr/>
              <a:t>8</a:t>
            </a:fld>
            <a:endParaRPr lang="en-US" altLang="en-US"/>
          </a:p>
        </p:txBody>
      </p:sp>
    </p:spTree>
    <p:extLst>
      <p:ext uri="{BB962C8B-B14F-4D97-AF65-F5344CB8AC3E}">
        <p14:creationId xmlns:p14="http://schemas.microsoft.com/office/powerpoint/2010/main" val="382325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Tertiary care centers provide care that is not available at other health care organizations. In many cases, a new procedure is perfected in only a few organizations, and that is the only place the procedure can be obtained. Examples include complex facial reconstruction, many types of organ transplants, or specialized burn care. This quote also makes a point that bears repeating: Many organizations provide multiple levels of care.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Large, integrated delivery systems or academic hospital systems are sometimes referred to as tertiary care centers because of the highly skilled patient care services they provide and the highly skilled clinicians and physicians who practice in such hospitals.</a:t>
            </a:r>
            <a:endParaRPr lang="en-US" altLang="en-US" dirty="0">
              <a:latin typeface="Arial" charset="0"/>
              <a:cs typeface="Arial" charset="0"/>
            </a:endParaRP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0"/>
              </a:spcBef>
              <a:spcAft>
                <a:spcPct val="0"/>
              </a:spcAft>
            </a:pPr>
            <a:endParaRPr lang="en-US" altLang="en-US">
              <a:cs typeface="Arial" charset="0"/>
            </a:endParaRPr>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C94ECFDE-433F-40DD-B7F2-9B0CB6D84FDE}" type="slidenum">
              <a:rPr lang="en-US" altLang="en-US"/>
              <a:pPr/>
              <a:t>9</a:t>
            </a:fld>
            <a:endParaRPr lang="en-US" altLang="en-US"/>
          </a:p>
        </p:txBody>
      </p:sp>
    </p:spTree>
    <p:extLst>
      <p:ext uri="{BB962C8B-B14F-4D97-AF65-F5344CB8AC3E}">
        <p14:creationId xmlns:p14="http://schemas.microsoft.com/office/powerpoint/2010/main" val="199810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045351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CDC2AC2F-800F-4D76-B67A-88134E67BC25}"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94503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4F15AF00-F298-4237-8D08-15FDEB902810}"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201201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hyperlink" Target="http://www.himss.org/ResourceLibrary/genResourceDetailPDF.aspx?ItemNumber=30272" TargetMode="External"/><Relationship Id="rId4" Type="http://schemas.openxmlformats.org/officeDocument/2006/relationships/hyperlink" Target="http://www.ncbi.nlm.nih.gov/pubmed/10293297"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3.xml"/><Relationship Id="rId5" Type="http://schemas.openxmlformats.org/officeDocument/2006/relationships/hyperlink" Target="http://creativecommons.org/licenses/by/3.0/us/"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creativecommons.org/licenses/by/3.0/us/"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8.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8" Type="http://schemas.openxmlformats.org/officeDocument/2006/relationships/hyperlink" Target="https://www.medicare.gov/Pubs/pdf/11347.pdf" TargetMode="External"/><Relationship Id="rId3" Type="http://schemas.openxmlformats.org/officeDocument/2006/relationships/notesSlide" Target="../notesSlides/notesSlide31.xml"/><Relationship Id="rId7" Type="http://schemas.openxmlformats.org/officeDocument/2006/relationships/hyperlink" Target="http://www.aha.org/research/rc/stat-studies/fast-facts.shtml" TargetMode="External"/><Relationship Id="rId12" Type="http://schemas.openxmlformats.org/officeDocument/2006/relationships/hyperlink" Target="http://health.mil/Military-Health-Topics/Access-Cost-Quality-and-Safety" TargetMode="External"/><Relationship Id="rId2" Type="http://schemas.openxmlformats.org/officeDocument/2006/relationships/slideLayout" Target="../slideLayouts/slideLayout9.xml"/><Relationship Id="rId1" Type="http://schemas.openxmlformats.org/officeDocument/2006/relationships/tags" Target="../tags/tag31.xml"/><Relationship Id="rId6" Type="http://schemas.openxmlformats.org/officeDocument/2006/relationships/hyperlink" Target="http://www.aha.org/research/rc/stat-studies/fast-facts.shtm" TargetMode="External"/><Relationship Id="rId11" Type="http://schemas.openxmlformats.org/officeDocument/2006/relationships/hyperlink" Target="http://bphc.hrsa.gov/about/index.html" TargetMode="External"/><Relationship Id="rId5" Type="http://schemas.openxmlformats.org/officeDocument/2006/relationships/hyperlink" Target="http://file.lacounty.gov/dmh/cms1_159358.pdf" TargetMode="External"/><Relationship Id="rId10" Type="http://schemas.openxmlformats.org/officeDocument/2006/relationships/hyperlink" Target="http://www.va.gov/health/aboutVHA.asp" TargetMode="External"/><Relationship Id="rId4" Type="http://schemas.openxmlformats.org/officeDocument/2006/relationships/hyperlink" Target="http://www.surgeryencyclopedia.com/Fi-La/Hospital-Services.html" TargetMode="External"/><Relationship Id="rId9" Type="http://schemas.openxmlformats.org/officeDocument/2006/relationships/hyperlink" Target="http://cchn.org/how-to-start-a-chc"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forbes.com/sites/brucejapsen/2015/09/10/more-employers-turn-to-on-site-clinics-despite-obamacares-cadillac-tax/#6dcb1ed33289" TargetMode="External"/><Relationship Id="rId3" Type="http://schemas.openxmlformats.org/officeDocument/2006/relationships/notesSlide" Target="../notesSlides/notesSlide32.xml"/><Relationship Id="rId7" Type="http://schemas.openxmlformats.org/officeDocument/2006/relationships/hyperlink" Target="https://www.ihs.gov/locations" TargetMode="External"/><Relationship Id="rId2" Type="http://schemas.openxmlformats.org/officeDocument/2006/relationships/slideLayout" Target="../slideLayouts/slideLayout9.xml"/><Relationship Id="rId1" Type="http://schemas.openxmlformats.org/officeDocument/2006/relationships/tags" Target="../tags/tag32.xml"/><Relationship Id="rId6" Type="http://schemas.openxmlformats.org/officeDocument/2006/relationships/hyperlink" Target="http://www.ihs.gov/newsroom/factsheets/quicklook" TargetMode="External"/><Relationship Id="rId5" Type="http://schemas.openxmlformats.org/officeDocument/2006/relationships/hyperlink" Target="http://www.himss.org/ResourceLibrary/genResourceDetailPDF.aspx?ItemNumber=30272" TargetMode="External"/><Relationship Id="rId10" Type="http://schemas.openxmlformats.org/officeDocument/2006/relationships/hyperlink" Target="http://www.mercer.com/newsroom/employers-continue-to-launch-worksite-clinics-despite-aca-uncertainties.html" TargetMode="External"/><Relationship Id="rId4" Type="http://schemas.openxmlformats.org/officeDocument/2006/relationships/hyperlink" Target="http://www.healthcarestrategygroup.com/newsletters/article.php?show=employer_health_clinics___threat_and_opportunity" TargetMode="External"/><Relationship Id="rId9" Type="http://schemas.openxmlformats.org/officeDocument/2006/relationships/hyperlink" Target="https://www.medicare.gov/what-medicare-covers/home-health-care/home-health-care-what-is-it-what-to-expect.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fda.gov/downloads/ScienceResearch/SpecialTopics/PersonalizedMedicine/UCM372421.pdf" TargetMode="External"/><Relationship Id="rId3" Type="http://schemas.openxmlformats.org/officeDocument/2006/relationships/notesSlide" Target="../notesSlides/notesSlide33.xml"/><Relationship Id="rId7" Type="http://schemas.openxmlformats.org/officeDocument/2006/relationships/hyperlink" Target="http://www.sbh4all.org/school-health-care/aboutsbhcs/" TargetMode="External"/><Relationship Id="rId2" Type="http://schemas.openxmlformats.org/officeDocument/2006/relationships/slideLayout" Target="../slideLayouts/slideLayout9.xml"/><Relationship Id="rId1" Type="http://schemas.openxmlformats.org/officeDocument/2006/relationships/tags" Target="../tags/tag33.xml"/><Relationship Id="rId6" Type="http://schemas.openxmlformats.org/officeDocument/2006/relationships/hyperlink" Target="https://www.pcpcc.org/about/medical-home" TargetMode="External"/><Relationship Id="rId11" Type="http://schemas.openxmlformats.org/officeDocument/2006/relationships/hyperlink" Target="https://creativecommons.org/licenses/by-nc-sa/3.0/us/" TargetMode="External"/><Relationship Id="rId5" Type="http://schemas.openxmlformats.org/officeDocument/2006/relationships/hyperlink" Target="http://www.nhpco.org/about/hospice-care" TargetMode="External"/><Relationship Id="rId10" Type="http://schemas.openxmlformats.org/officeDocument/2006/relationships/hyperlink" Target="http://creativecommons.org/licenses/by/3.0/us/" TargetMode="External"/><Relationship Id="rId4" Type="http://schemas.openxmlformats.org/officeDocument/2006/relationships/hyperlink" Target="http://www.nhpco.org/resources/choosing-hospice" TargetMode="External"/><Relationship Id="rId9" Type="http://schemas.openxmlformats.org/officeDocument/2006/relationships/hyperlink" Target="http://www.fda.gov/ScienceResearch/SpecialTopics/PrecisionMedicine/default.htm"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hyperlink" Target="https://creativecommons.org/licenses/by-nc-sa/3.0/us/" TargetMode="Externa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0793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Integrated Health Care Delivery</a:t>
            </a:r>
          </a:p>
        </p:txBody>
      </p:sp>
      <p:sp>
        <p:nvSpPr>
          <p:cNvPr id="22531" name="Content Placeholder 5"/>
          <p:cNvSpPr>
            <a:spLocks noGrp="1"/>
          </p:cNvSpPr>
          <p:nvPr>
            <p:ph sz="quarter" idx="14"/>
          </p:nvPr>
        </p:nvSpPr>
        <p:spPr/>
        <p:txBody>
          <a:bodyPr/>
          <a:lstStyle/>
          <a:p>
            <a:r>
              <a:rPr lang="en-US" altLang="en-US"/>
              <a:t>Provides a full range of care</a:t>
            </a:r>
          </a:p>
          <a:p>
            <a:r>
              <a:rPr lang="en-US" altLang="en-US"/>
              <a:t>Informal association between practitioners, ambulatory facilities, hospitals, and academic medical center</a:t>
            </a:r>
          </a:p>
          <a:p>
            <a:r>
              <a:rPr lang="en-US" altLang="en-US"/>
              <a:t>Formal organizations that provide facilities under a single management structure to manage primary, secondary, and tertiary care services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The Continuum of Care</a:t>
            </a:r>
            <a:endParaRPr lang="en-US" altLang="en-US" dirty="0"/>
          </a:p>
        </p:txBody>
      </p:sp>
      <p:sp>
        <p:nvSpPr>
          <p:cNvPr id="24579" name="Content Placeholder 5"/>
          <p:cNvSpPr>
            <a:spLocks noGrp="1"/>
          </p:cNvSpPr>
          <p:nvPr>
            <p:ph sz="quarter" idx="14"/>
          </p:nvPr>
        </p:nvSpPr>
        <p:spPr>
          <a:xfrm>
            <a:off x="457200" y="1600200"/>
            <a:ext cx="8229600" cy="4988490"/>
          </a:xfrm>
        </p:spPr>
        <p:txBody>
          <a:bodyPr/>
          <a:lstStyle/>
          <a:p>
            <a:r>
              <a:rPr lang="en-US" altLang="en-US" sz="2800" dirty="0"/>
              <a:t>Definition</a:t>
            </a:r>
          </a:p>
          <a:p>
            <a:pPr lvl="1"/>
            <a:r>
              <a:rPr lang="en-US" altLang="en-US" sz="2400" dirty="0"/>
              <a:t>Care provided until patient “returns to usual function” or care is no longer needed</a:t>
            </a:r>
          </a:p>
          <a:p>
            <a:pPr lvl="1"/>
            <a:r>
              <a:rPr lang="en-US" altLang="en-US" sz="2400" dirty="0"/>
              <a:t>Care from birth to death </a:t>
            </a:r>
          </a:p>
          <a:p>
            <a:r>
              <a:rPr lang="en-US" altLang="en-US" sz="2800" dirty="0"/>
              <a:t>All providers participate in the continuum of care. The primary care provider typically functions as the coordinator and refers to additional providers</a:t>
            </a:r>
          </a:p>
          <a:p>
            <a:r>
              <a:rPr lang="en-US" altLang="en-US" sz="2800" dirty="0"/>
              <a:t>Two definitions:</a:t>
            </a:r>
          </a:p>
          <a:p>
            <a:pPr lvl="1"/>
            <a:r>
              <a:rPr lang="en-US" altLang="en-US" sz="2400" dirty="0">
                <a:hlinkClick r:id="rId4" tooltip="Link to pubmed article"/>
              </a:rPr>
              <a:t>http://www.ncbi.nlm.nih.gov/pubmed/10293297  </a:t>
            </a:r>
            <a:endParaRPr lang="en-US" altLang="en-US" sz="2400" dirty="0"/>
          </a:p>
          <a:p>
            <a:pPr lvl="1"/>
            <a:r>
              <a:rPr lang="en-US" altLang="en-US" sz="2400" dirty="0">
                <a:hlinkClick r:id="rId5" tooltip="Link to website"/>
              </a:rPr>
              <a:t>http://www.himss.org/ResourceLibrary/genResourceDetailPDF.aspx?ItemNumber=30272</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7"/>
          <p:cNvSpPr>
            <a:spLocks noGrp="1"/>
          </p:cNvSpPr>
          <p:nvPr>
            <p:ph sz="quarter" idx="14"/>
          </p:nvPr>
        </p:nvSpPr>
        <p:spPr>
          <a:xfrm>
            <a:off x="457200" y="1600200"/>
            <a:ext cx="6006230" cy="5212080"/>
          </a:xfrm>
        </p:spPr>
        <p:txBody>
          <a:bodyPr/>
          <a:lstStyle/>
          <a:p>
            <a:r>
              <a:rPr lang="en-US" altLang="en-US" sz="2800" dirty="0"/>
              <a:t>Non-hospital care, outpatient care</a:t>
            </a:r>
          </a:p>
          <a:p>
            <a:r>
              <a:rPr lang="en-US" altLang="en-US" sz="2800" dirty="0"/>
              <a:t>Primary care services</a:t>
            </a:r>
          </a:p>
          <a:p>
            <a:pPr lvl="1"/>
            <a:r>
              <a:rPr lang="en-US" altLang="en-US" sz="2400" dirty="0"/>
              <a:t>Physician offices</a:t>
            </a:r>
          </a:p>
          <a:p>
            <a:pPr lvl="1"/>
            <a:r>
              <a:rPr lang="en-US" altLang="en-US" sz="2400" dirty="0"/>
              <a:t>Clinics </a:t>
            </a:r>
          </a:p>
          <a:p>
            <a:r>
              <a:rPr lang="en-US" altLang="en-US" sz="2800" dirty="0"/>
              <a:t>Specific services </a:t>
            </a:r>
          </a:p>
          <a:p>
            <a:pPr lvl="1"/>
            <a:r>
              <a:rPr lang="en-US" altLang="en-US" sz="2400" dirty="0"/>
              <a:t>Surgery centers</a:t>
            </a:r>
          </a:p>
          <a:p>
            <a:pPr lvl="1"/>
            <a:r>
              <a:rPr lang="en-US" altLang="en-US" sz="2400" dirty="0"/>
              <a:t>Rehabilitation</a:t>
            </a:r>
          </a:p>
          <a:p>
            <a:pPr lvl="1"/>
            <a:r>
              <a:rPr lang="en-US" altLang="en-US" sz="2400" dirty="0"/>
              <a:t>Lab and radiology</a:t>
            </a:r>
          </a:p>
          <a:p>
            <a:r>
              <a:rPr lang="en-US" altLang="en-US" sz="2800" dirty="0"/>
              <a:t>Retail clinics </a:t>
            </a:r>
          </a:p>
          <a:p>
            <a:r>
              <a:rPr lang="en-US" altLang="en-US" sz="2800" dirty="0"/>
              <a:t>Public health clinics </a:t>
            </a:r>
          </a:p>
        </p:txBody>
      </p:sp>
      <p:sp>
        <p:nvSpPr>
          <p:cNvPr id="26626" name="Title 6"/>
          <p:cNvSpPr>
            <a:spLocks noGrp="1"/>
          </p:cNvSpPr>
          <p:nvPr>
            <p:ph type="title"/>
          </p:nvPr>
        </p:nvSpPr>
        <p:spPr/>
        <p:txBody>
          <a:bodyPr/>
          <a:lstStyle/>
          <a:p>
            <a:r>
              <a:rPr lang="en-US" altLang="en-US" dirty="0"/>
              <a:t>Ambulatory or Outpatient Service Organizations  </a:t>
            </a:r>
          </a:p>
        </p:txBody>
      </p:sp>
      <p:pic>
        <p:nvPicPr>
          <p:cNvPr id="5" name="Content Placeholder 4" descr="List of inpatient and outpatient service organizations, highlighting outpatient services such as primary care physicians, community health clinics, private clinics, urgent care clinics, and specialized clinics." title="Diagram: Ambulatory or Outpatient Service Organizations"/>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644052" y="2340600"/>
            <a:ext cx="4041775" cy="3181454"/>
          </a:xfrm>
        </p:spPr>
      </p:pic>
      <p:sp>
        <p:nvSpPr>
          <p:cNvPr id="4" name="Text Placeholder 3"/>
          <p:cNvSpPr>
            <a:spLocks noGrp="1"/>
          </p:cNvSpPr>
          <p:nvPr>
            <p:ph type="body" sz="quarter" idx="33"/>
          </p:nvPr>
        </p:nvSpPr>
        <p:spPr>
          <a:xfrm>
            <a:off x="4644052" y="5626147"/>
            <a:ext cx="3450133" cy="533400"/>
          </a:xfrm>
        </p:spPr>
        <p:txBody>
          <a:bodyPr/>
          <a:lstStyle/>
          <a:p>
            <a:r>
              <a:rPr lang="en-US" altLang="en-US" dirty="0">
                <a:hlinkClick r:id="rId5"/>
              </a:rPr>
              <a:t>CC-BY</a:t>
            </a:r>
            <a:r>
              <a:rPr lang="en-US" altLang="en-US" dirty="0"/>
              <a:t> by Jan Kraus</a:t>
            </a:r>
          </a:p>
        </p:txBody>
      </p:sp>
      <p:sp>
        <p:nvSpPr>
          <p:cNvPr id="12" name="Slide Number Placeholder 1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6"/>
          <p:cNvSpPr>
            <a:spLocks noGrp="1"/>
          </p:cNvSpPr>
          <p:nvPr>
            <p:ph type="title"/>
          </p:nvPr>
        </p:nvSpPr>
        <p:spPr/>
        <p:txBody>
          <a:bodyPr/>
          <a:lstStyle/>
          <a:p>
            <a:r>
              <a:rPr lang="en-US" altLang="en-US"/>
              <a:t>Patient Medical Home Model for Primary Care Services  </a:t>
            </a:r>
            <a:endParaRPr lang="en-US" altLang="en-US" dirty="0"/>
          </a:p>
        </p:txBody>
      </p:sp>
      <p:sp>
        <p:nvSpPr>
          <p:cNvPr id="28675" name="Content Placeholder 7"/>
          <p:cNvSpPr>
            <a:spLocks noGrp="1"/>
          </p:cNvSpPr>
          <p:nvPr>
            <p:ph sz="quarter" idx="14"/>
          </p:nvPr>
        </p:nvSpPr>
        <p:spPr/>
        <p:txBody>
          <a:bodyPr/>
          <a:lstStyle/>
          <a:p>
            <a:r>
              <a:rPr lang="en-US" altLang="en-US" sz="2800" dirty="0"/>
              <a:t>Primary care approach to patient-centered, comprehensive, team-based, coordinated care </a:t>
            </a:r>
          </a:p>
          <a:p>
            <a:r>
              <a:rPr lang="en-US" altLang="en-US" sz="2800" dirty="0"/>
              <a:t>Focus on patient care quality and safety  </a:t>
            </a:r>
          </a:p>
          <a:p>
            <a:r>
              <a:rPr lang="en-US" altLang="en-US" sz="2800" dirty="0"/>
              <a:t>Emphases on patient care </a:t>
            </a:r>
          </a:p>
          <a:p>
            <a:pPr lvl="1"/>
            <a:r>
              <a:rPr lang="en-US" altLang="en-US" sz="2400" dirty="0"/>
              <a:t>In the right place </a:t>
            </a:r>
          </a:p>
          <a:p>
            <a:pPr lvl="1"/>
            <a:r>
              <a:rPr lang="en-US" altLang="en-US" sz="2400" dirty="0"/>
              <a:t>At the right time</a:t>
            </a:r>
          </a:p>
          <a:p>
            <a:pPr lvl="1"/>
            <a:r>
              <a:rPr lang="en-US" altLang="en-US" sz="2400" dirty="0"/>
              <a:t>In manner that best suits patient and family </a:t>
            </a:r>
          </a:p>
          <a:p>
            <a:r>
              <a:rPr lang="en-US" altLang="en-US" sz="2800" dirty="0"/>
              <a:t>Primary care physicians are at the center of coordinating care in the medical home model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6"/>
          <p:cNvSpPr>
            <a:spLocks noGrp="1"/>
          </p:cNvSpPr>
          <p:nvPr>
            <p:ph type="title"/>
          </p:nvPr>
        </p:nvSpPr>
        <p:spPr/>
        <p:txBody>
          <a:bodyPr/>
          <a:lstStyle/>
          <a:p>
            <a:r>
              <a:rPr lang="en-US" altLang="en-US" dirty="0"/>
              <a:t>Precision Medicine or</a:t>
            </a:r>
            <a:br>
              <a:rPr lang="en-US" altLang="en-US" dirty="0"/>
            </a:br>
            <a:r>
              <a:rPr lang="en-US" altLang="en-US" dirty="0"/>
              <a:t>Personalized Medicine</a:t>
            </a:r>
          </a:p>
        </p:txBody>
      </p:sp>
      <p:sp>
        <p:nvSpPr>
          <p:cNvPr id="30723" name="Content Placeholder 7"/>
          <p:cNvSpPr>
            <a:spLocks noGrp="1"/>
          </p:cNvSpPr>
          <p:nvPr>
            <p:ph sz="quarter" idx="14"/>
          </p:nvPr>
        </p:nvSpPr>
        <p:spPr>
          <a:xfrm>
            <a:off x="457200" y="1600200"/>
            <a:ext cx="8229600" cy="4572000"/>
          </a:xfrm>
        </p:spPr>
        <p:txBody>
          <a:bodyPr/>
          <a:lstStyle/>
          <a:p>
            <a:r>
              <a:rPr lang="en-US" altLang="en-US" dirty="0"/>
              <a:t>Approach to disease prevention and treatment that takes into account differences in people’s genes, environments, and lifestyles</a:t>
            </a:r>
          </a:p>
          <a:p>
            <a:r>
              <a:rPr lang="en-US" altLang="en-US" dirty="0"/>
              <a:t>Example</a:t>
            </a:r>
          </a:p>
          <a:p>
            <a:pPr lvl="1"/>
            <a:r>
              <a:rPr lang="en-US" altLang="en-US" dirty="0"/>
              <a:t>Demonstrated results in patients with cancer or family cancer history</a:t>
            </a:r>
          </a:p>
          <a:p>
            <a:pPr lvl="1"/>
            <a:r>
              <a:rPr lang="en-US" altLang="en-US" dirty="0"/>
              <a:t>Improved survival rates with reduced treatment side effects </a:t>
            </a:r>
          </a:p>
        </p:txBody>
      </p:sp>
      <p:sp>
        <p:nvSpPr>
          <p:cNvPr id="9" name="Text Placeholder 8"/>
          <p:cNvSpPr>
            <a:spLocks noGrp="1"/>
          </p:cNvSpPr>
          <p:nvPr>
            <p:ph type="body" sz="quarter" idx="32"/>
          </p:nvPr>
        </p:nvSpPr>
        <p:spPr/>
        <p:txBody>
          <a:bodyPr/>
          <a:lstStyle/>
          <a:p>
            <a:r>
              <a:rPr lang="en-US" altLang="en-US" dirty="0">
                <a:solidFill>
                  <a:srgbClr val="000000"/>
                </a:solidFill>
              </a:rPr>
              <a:t>FDA, 2016</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6"/>
          <p:cNvSpPr>
            <a:spLocks noGrp="1"/>
          </p:cNvSpPr>
          <p:nvPr>
            <p:ph type="title"/>
          </p:nvPr>
        </p:nvSpPr>
        <p:spPr/>
        <p:txBody>
          <a:bodyPr/>
          <a:lstStyle/>
          <a:p>
            <a:r>
              <a:rPr lang="en-US" altLang="en-US"/>
              <a:t>Community Health Clinic</a:t>
            </a:r>
            <a:endParaRPr lang="en-US" altLang="en-US" dirty="0"/>
          </a:p>
        </p:txBody>
      </p:sp>
      <p:sp>
        <p:nvSpPr>
          <p:cNvPr id="32771" name="Content Placeholder 7"/>
          <p:cNvSpPr>
            <a:spLocks noGrp="1"/>
          </p:cNvSpPr>
          <p:nvPr>
            <p:ph sz="quarter" idx="14"/>
          </p:nvPr>
        </p:nvSpPr>
        <p:spPr/>
        <p:txBody>
          <a:bodyPr/>
          <a:lstStyle/>
          <a:p>
            <a:r>
              <a:rPr lang="en-US" altLang="en-US" dirty="0"/>
              <a:t>“Health centers are community-based and patient-directed organizations that serve populations with limited access to health care” </a:t>
            </a:r>
            <a:r>
              <a:rPr lang="en-US" altLang="en-US" sz="1800" dirty="0"/>
              <a:t>(HRSA, 2011)</a:t>
            </a:r>
          </a:p>
          <a:p>
            <a:r>
              <a:rPr lang="en-US" altLang="en-US" dirty="0"/>
              <a:t>Type examples:</a:t>
            </a:r>
          </a:p>
          <a:p>
            <a:pPr lvl="1"/>
            <a:r>
              <a:rPr lang="en-US" altLang="en-US" dirty="0"/>
              <a:t>Grant-supported federally qualified health centers</a:t>
            </a:r>
          </a:p>
          <a:p>
            <a:pPr lvl="1"/>
            <a:r>
              <a:rPr lang="en-US" altLang="en-US" dirty="0"/>
              <a:t>Lookalikes </a:t>
            </a:r>
          </a:p>
          <a:p>
            <a:pPr lvl="1"/>
            <a:r>
              <a:rPr lang="en-US" altLang="en-US" dirty="0"/>
              <a:t>Tribal operated </a:t>
            </a:r>
          </a:p>
          <a:p>
            <a:pPr lvl="1"/>
            <a:r>
              <a:rPr lang="en-US" altLang="en-US" dirty="0"/>
              <a:t>Others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p:txBody>
          <a:bodyPr/>
          <a:lstStyle/>
          <a:p>
            <a:r>
              <a:rPr lang="en-US" altLang="en-US" dirty="0"/>
              <a:t>School-Based Health Centers  </a:t>
            </a:r>
            <a:br>
              <a:rPr lang="en-US" altLang="en-US" dirty="0"/>
            </a:br>
            <a:r>
              <a:rPr lang="en-US" altLang="en-US" sz="2800" dirty="0"/>
              <a:t>(School-Based Health Alliance)</a:t>
            </a:r>
            <a:endParaRPr lang="en-US" altLang="en-US" dirty="0"/>
          </a:p>
        </p:txBody>
      </p:sp>
      <p:sp>
        <p:nvSpPr>
          <p:cNvPr id="34819" name="Content Placeholder 7"/>
          <p:cNvSpPr>
            <a:spLocks noGrp="1"/>
          </p:cNvSpPr>
          <p:nvPr>
            <p:ph sz="quarter" idx="14"/>
          </p:nvPr>
        </p:nvSpPr>
        <p:spPr/>
        <p:txBody>
          <a:bodyPr/>
          <a:lstStyle/>
          <a:p>
            <a:r>
              <a:rPr lang="en-US" altLang="en-US" dirty="0"/>
              <a:t>Located in schools</a:t>
            </a:r>
          </a:p>
          <a:p>
            <a:r>
              <a:rPr lang="en-US" altLang="en-US" dirty="0"/>
              <a:t>Range of services:</a:t>
            </a:r>
          </a:p>
          <a:p>
            <a:pPr lvl="1"/>
            <a:r>
              <a:rPr lang="en-US" altLang="en-US" dirty="0"/>
              <a:t>Screening, preventive, and limited acute care</a:t>
            </a:r>
          </a:p>
          <a:p>
            <a:pPr lvl="1"/>
            <a:r>
              <a:rPr lang="en-US" altLang="en-US" dirty="0"/>
              <a:t>Behavioral care</a:t>
            </a:r>
          </a:p>
          <a:p>
            <a:pPr lvl="1"/>
            <a:r>
              <a:rPr lang="en-US" altLang="en-US" dirty="0"/>
              <a:t>Counseling</a:t>
            </a:r>
          </a:p>
          <a:p>
            <a:r>
              <a:rPr lang="en-US" altLang="en-US" dirty="0"/>
              <a:t>Linkage with other local health care providers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6"/>
          <p:cNvSpPr>
            <a:spLocks noGrp="1"/>
          </p:cNvSpPr>
          <p:nvPr>
            <p:ph type="title"/>
          </p:nvPr>
        </p:nvSpPr>
        <p:spPr/>
        <p:txBody>
          <a:bodyPr/>
          <a:lstStyle/>
          <a:p>
            <a:r>
              <a:rPr lang="en-US" altLang="en-US"/>
              <a:t>Employer-Based Health Clinics</a:t>
            </a:r>
            <a:endParaRPr lang="en-US" altLang="en-US" dirty="0"/>
          </a:p>
        </p:txBody>
      </p:sp>
      <p:sp>
        <p:nvSpPr>
          <p:cNvPr id="36867" name="Content Placeholder 7"/>
          <p:cNvSpPr>
            <a:spLocks noGrp="1"/>
          </p:cNvSpPr>
          <p:nvPr>
            <p:ph sz="quarter" idx="14"/>
          </p:nvPr>
        </p:nvSpPr>
        <p:spPr>
          <a:xfrm>
            <a:off x="457199" y="1600200"/>
            <a:ext cx="8228627" cy="4572000"/>
          </a:xfrm>
        </p:spPr>
        <p:txBody>
          <a:bodyPr/>
          <a:lstStyle/>
          <a:p>
            <a:r>
              <a:rPr lang="en-US" altLang="en-US" sz="2800" dirty="0"/>
              <a:t>Primary and urgent care</a:t>
            </a:r>
          </a:p>
          <a:p>
            <a:r>
              <a:rPr lang="en-US" altLang="en-US" sz="2800" dirty="0"/>
              <a:t>Occupational health, preventive care and wellness, chronic disease management</a:t>
            </a:r>
          </a:p>
          <a:p>
            <a:r>
              <a:rPr lang="en-US" altLang="en-US" sz="2800" dirty="0"/>
              <a:t>Aimed at containing health care costs</a:t>
            </a:r>
          </a:p>
          <a:p>
            <a:pPr lvl="1"/>
            <a:r>
              <a:rPr lang="en-US" altLang="en-US" sz="2400" dirty="0"/>
              <a:t>Employer retains utilization decisions</a:t>
            </a:r>
          </a:p>
          <a:p>
            <a:pPr lvl="1"/>
            <a:r>
              <a:rPr lang="en-US" altLang="en-US" sz="2400" dirty="0"/>
              <a:t>Shifts emphasis from illness care to preventive</a:t>
            </a:r>
          </a:p>
          <a:p>
            <a:r>
              <a:rPr lang="en-US" altLang="en-US" sz="2800" dirty="0"/>
              <a:t>Trend anticipated to continue for employers to provide clinics for their employees  </a:t>
            </a:r>
          </a:p>
        </p:txBody>
      </p:sp>
      <p:sp>
        <p:nvSpPr>
          <p:cNvPr id="7" name="Text Placeholder 6"/>
          <p:cNvSpPr>
            <a:spLocks noGrp="1"/>
          </p:cNvSpPr>
          <p:nvPr>
            <p:ph type="body" sz="quarter" idx="32"/>
          </p:nvPr>
        </p:nvSpPr>
        <p:spPr/>
        <p:txBody>
          <a:bodyPr/>
          <a:lstStyle/>
          <a:p>
            <a:r>
              <a:rPr lang="en-US" altLang="en-US" dirty="0"/>
              <a:t>Healthcare Strategy Group, 2011</a:t>
            </a:r>
            <a:endParaRPr lang="en-US"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6"/>
          <p:cNvSpPr>
            <a:spLocks noGrp="1"/>
          </p:cNvSpPr>
          <p:nvPr>
            <p:ph type="title"/>
          </p:nvPr>
        </p:nvSpPr>
        <p:spPr/>
        <p:txBody>
          <a:bodyPr/>
          <a:lstStyle/>
          <a:p>
            <a:r>
              <a:rPr lang="en-US" altLang="en-US" dirty="0"/>
              <a:t>Hospital or Inpatient Care Services</a:t>
            </a:r>
          </a:p>
        </p:txBody>
      </p:sp>
      <p:sp>
        <p:nvSpPr>
          <p:cNvPr id="39939" name="Content Placeholder 7"/>
          <p:cNvSpPr>
            <a:spLocks noGrp="1"/>
          </p:cNvSpPr>
          <p:nvPr>
            <p:ph sz="quarter" idx="14"/>
          </p:nvPr>
        </p:nvSpPr>
        <p:spPr>
          <a:xfrm>
            <a:off x="457200" y="1600199"/>
            <a:ext cx="8229600" cy="5163855"/>
          </a:xfrm>
        </p:spPr>
        <p:txBody>
          <a:bodyPr/>
          <a:lstStyle/>
          <a:p>
            <a:r>
              <a:rPr lang="en-US" altLang="en-US" dirty="0"/>
              <a:t>Admission for more than 24 hours</a:t>
            </a:r>
          </a:p>
          <a:p>
            <a:r>
              <a:rPr lang="en-US" altLang="en-US" dirty="0"/>
              <a:t>Range of services</a:t>
            </a:r>
          </a:p>
          <a:p>
            <a:pPr lvl="1"/>
            <a:r>
              <a:rPr lang="en-US" altLang="en-US" dirty="0"/>
              <a:t>Emergency, trauma services such as accidents, heart attacks </a:t>
            </a:r>
          </a:p>
          <a:p>
            <a:pPr lvl="1"/>
            <a:r>
              <a:rPr lang="en-US" altLang="en-US" dirty="0"/>
              <a:t>Acute care medical and surgical services such as appendicitis</a:t>
            </a:r>
          </a:p>
          <a:p>
            <a:pPr lvl="1"/>
            <a:r>
              <a:rPr lang="en-US" altLang="en-US" dirty="0"/>
              <a:t>Highly specialized care services </a:t>
            </a:r>
          </a:p>
          <a:p>
            <a:pPr lvl="1"/>
            <a:r>
              <a:rPr lang="en-US" altLang="en-US" dirty="0"/>
              <a:t>Chronic care such as diabetes </a:t>
            </a:r>
          </a:p>
          <a:p>
            <a:pPr lvl="1"/>
            <a:r>
              <a:rPr lang="en-US" altLang="en-US" dirty="0"/>
              <a:t>Mental health care</a:t>
            </a:r>
          </a:p>
          <a:p>
            <a:pPr lvl="1"/>
            <a:r>
              <a:rPr lang="en-US" altLang="en-US" dirty="0"/>
              <a:t>Ancillary services such as lab and radiology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6"/>
          <p:cNvSpPr>
            <a:spLocks noGrp="1"/>
          </p:cNvSpPr>
          <p:nvPr>
            <p:ph type="title"/>
          </p:nvPr>
        </p:nvSpPr>
        <p:spPr/>
        <p:txBody>
          <a:bodyPr/>
          <a:lstStyle/>
          <a:p>
            <a:r>
              <a:rPr lang="en-US" altLang="en-US"/>
              <a:t>Types of Hospitals</a:t>
            </a:r>
            <a:endParaRPr lang="en-US" altLang="en-US" dirty="0"/>
          </a:p>
        </p:txBody>
      </p:sp>
      <p:sp>
        <p:nvSpPr>
          <p:cNvPr id="40963" name="Content Placeholder 7"/>
          <p:cNvSpPr>
            <a:spLocks noGrp="1"/>
          </p:cNvSpPr>
          <p:nvPr>
            <p:ph sz="quarter" idx="14"/>
          </p:nvPr>
        </p:nvSpPr>
        <p:spPr>
          <a:xfrm>
            <a:off x="457200" y="1600200"/>
            <a:ext cx="8229600" cy="4572000"/>
          </a:xfrm>
        </p:spPr>
        <p:txBody>
          <a:bodyPr/>
          <a:lstStyle/>
          <a:p>
            <a:r>
              <a:rPr lang="en-US" altLang="en-US" sz="2800" dirty="0"/>
              <a:t>Community hospitals</a:t>
            </a:r>
          </a:p>
          <a:p>
            <a:pPr lvl="1"/>
            <a:r>
              <a:rPr lang="en-US" altLang="en-US" sz="2400" dirty="0"/>
              <a:t>“</a:t>
            </a:r>
            <a:r>
              <a:rPr lang="en-US" altLang="ja-JP" sz="2400" dirty="0"/>
              <a:t>Community hospitals are defined as all nonfederal, short-term general, and other special hospitals</a:t>
            </a:r>
            <a:r>
              <a:rPr lang="en-US" altLang="en-US" sz="2400" dirty="0"/>
              <a:t>”</a:t>
            </a:r>
            <a:endParaRPr lang="en-US" altLang="ja-JP" sz="2400" dirty="0"/>
          </a:p>
          <a:p>
            <a:r>
              <a:rPr lang="en-US" altLang="en-US" sz="2800" dirty="0"/>
              <a:t>Teaching hospital (academic hospital)</a:t>
            </a:r>
          </a:p>
          <a:p>
            <a:pPr lvl="1"/>
            <a:r>
              <a:rPr lang="en-US" altLang="en-US" sz="2400" dirty="0"/>
              <a:t>Usually associated with a university or medical school</a:t>
            </a:r>
          </a:p>
          <a:p>
            <a:pPr lvl="1"/>
            <a:r>
              <a:rPr lang="en-US" altLang="en-US" sz="2400" dirty="0"/>
              <a:t>Major role in clinical training of health professionals</a:t>
            </a:r>
          </a:p>
          <a:p>
            <a:r>
              <a:rPr lang="en-US" altLang="en-US" sz="2800" dirty="0"/>
              <a:t>Specialty hospitals</a:t>
            </a:r>
          </a:p>
          <a:p>
            <a:pPr lvl="1"/>
            <a:r>
              <a:rPr lang="en-US" altLang="en-US" sz="2400" dirty="0"/>
              <a:t>Focus on a specific population or disease state</a:t>
            </a:r>
          </a:p>
          <a:p>
            <a:pPr lvl="1"/>
            <a:r>
              <a:rPr lang="en-US" altLang="en-US" sz="2400" dirty="0"/>
              <a:t>Examples include children’s hospitals, orthopedic and spine hospitals, and cancer-focused hospitals</a:t>
            </a:r>
          </a:p>
        </p:txBody>
      </p:sp>
      <p:sp>
        <p:nvSpPr>
          <p:cNvPr id="10" name="Text Placeholder 9"/>
          <p:cNvSpPr>
            <a:spLocks noGrp="1"/>
          </p:cNvSpPr>
          <p:nvPr>
            <p:ph type="body" sz="quarter" idx="32"/>
          </p:nvPr>
        </p:nvSpPr>
        <p:spPr/>
        <p:txBody>
          <a:bodyPr/>
          <a:lstStyle/>
          <a:p>
            <a:r>
              <a:rPr lang="en-US" altLang="en-US" dirty="0"/>
              <a:t>AHA, 2016</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endParaRPr lang="en-US" altLang="en-US" dirty="0"/>
          </a:p>
        </p:txBody>
      </p:sp>
      <p:sp>
        <p:nvSpPr>
          <p:cNvPr id="6147" name="Text Placeholder 2"/>
          <p:cNvSpPr>
            <a:spLocks noGrp="1"/>
          </p:cNvSpPr>
          <p:nvPr>
            <p:ph type="body" sz="half" idx="2"/>
          </p:nvPr>
        </p:nvSpPr>
        <p:spPr/>
        <p:txBody>
          <a:bodyPr/>
          <a:lstStyle/>
          <a:p>
            <a:r>
              <a:rPr lang="en-US" altLang="en-US" dirty="0"/>
              <a:t>Health Care Settings—The Places Where Care Is Delivered</a:t>
            </a:r>
          </a:p>
        </p:txBody>
      </p:sp>
      <p:sp>
        <p:nvSpPr>
          <p:cNvPr id="6148" name="Text Placeholder 3"/>
          <p:cNvSpPr>
            <a:spLocks noGrp="1"/>
          </p:cNvSpPr>
          <p:nvPr>
            <p:ph type="body" sz="quarter" idx="11"/>
          </p:nvPr>
        </p:nvSpPr>
        <p:spPr>
          <a:xfrm>
            <a:off x="1371600" y="4709160"/>
            <a:ext cx="6400800" cy="609600"/>
          </a:xfrm>
        </p:spPr>
        <p:txBody>
          <a:bodyPr/>
          <a:lstStyle/>
          <a:p>
            <a:r>
              <a:rPr lang="en-US" altLang="en-US" dirty="0"/>
              <a:t>Lecture a</a:t>
            </a:r>
          </a:p>
        </p:txBody>
      </p:sp>
      <p:sp>
        <p:nvSpPr>
          <p:cNvPr id="6149" name="Text Placeholder 4"/>
          <p:cNvSpPr>
            <a:spLocks noGrp="1"/>
          </p:cNvSpPr>
          <p:nvPr>
            <p:ph type="body" sz="quarter" idx="12"/>
          </p:nvPr>
        </p:nvSpPr>
        <p:spPr>
          <a:xfrm>
            <a:off x="685800" y="5486400"/>
            <a:ext cx="7772400" cy="1219200"/>
          </a:xfrm>
        </p:spPr>
        <p:txBody>
          <a:bodyPr/>
          <a:lstStyle/>
          <a:p>
            <a:r>
              <a:rPr lang="en-US" altLang="en-US" dirty="0">
                <a:ea typeface="Calibri" pitchFamily="34" charset="0"/>
                <a:cs typeface="Times New Roman" pitchFamily="18" charset="0"/>
              </a:rPr>
              <a:t>This material (Comp2 Unit 3)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a:ea typeface="MS PGothic" pitchFamily="34" charset="-128"/>
              </a:rPr>
              <a:t>Most Hospitals Are Community Hospitals</a:t>
            </a:r>
          </a:p>
        </p:txBody>
      </p:sp>
      <p:pic>
        <p:nvPicPr>
          <p:cNvPr id="3" name="Content Placeholder 2" descr="Most US hospitals (88%), as the pie chart shows, are privately funded community hospitals, offering acute care and are not affiliated with the federal, state, or local governments.&#10;The United States also has a substantial number of psychiatric hospitals (7%) and hospitals that are funded by the federal government (3%). For patients who must stay in a hospital for more than 25 days, long-term care hospitals (1%) and other facilities (1%) can accommodate their needs.&#10;Community hospitals equal 88 percent; psychiatric hospitals, 7 percent; federal government hospitals 3 percent; long term care hospitals 1 percent, and all other hospital types equal 1 percent." title="Pie Chart: Most Hospitals Are Community Hospitals"/>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2070733" y="1524000"/>
            <a:ext cx="5002533" cy="4754880"/>
          </a:xfrm>
        </p:spPr>
      </p:pic>
      <p:sp>
        <p:nvSpPr>
          <p:cNvPr id="4" name="Text Placeholder 3"/>
          <p:cNvSpPr>
            <a:spLocks noGrp="1"/>
          </p:cNvSpPr>
          <p:nvPr>
            <p:ph type="body" sz="quarter" idx="32"/>
          </p:nvPr>
        </p:nvSpPr>
        <p:spPr/>
        <p:txBody>
          <a:bodyPr/>
          <a:lstStyle/>
          <a:p>
            <a:r>
              <a:rPr lang="en-US" altLang="en-US" dirty="0"/>
              <a:t>3.2 Chart: Most hospitals are community hospitals. </a:t>
            </a:r>
            <a:r>
              <a:rPr lang="en-US" altLang="en-US" dirty="0">
                <a:solidFill>
                  <a:srgbClr val="1155CC"/>
                </a:solidFill>
                <a:hlinkClick r:id="rId4"/>
              </a:rPr>
              <a:t>CC-BY</a:t>
            </a:r>
            <a:r>
              <a:rPr lang="en-US" altLang="en-US" dirty="0">
                <a:solidFill>
                  <a:srgbClr val="000000"/>
                </a:solidFill>
              </a:rPr>
              <a:t> by Jan Kraus</a:t>
            </a:r>
          </a:p>
        </p:txBody>
      </p:sp>
      <p:sp>
        <p:nvSpPr>
          <p:cNvPr id="43015"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90315148-28F4-4F49-A667-789433CAA8B0}" type="slidenum">
              <a:rPr lang="en-US" altLang="en-US" sz="1000">
                <a:solidFill>
                  <a:srgbClr val="898989"/>
                </a:solidFill>
              </a:rPr>
              <a:pPr>
                <a:spcBef>
                  <a:spcPct val="0"/>
                </a:spcBef>
                <a:buFontTx/>
                <a:buNone/>
              </a:pPr>
              <a:t>20</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6"/>
          <p:cNvSpPr>
            <a:spLocks noGrp="1"/>
          </p:cNvSpPr>
          <p:nvPr>
            <p:ph type="title"/>
          </p:nvPr>
        </p:nvSpPr>
        <p:spPr/>
        <p:txBody>
          <a:bodyPr/>
          <a:lstStyle/>
          <a:p>
            <a:r>
              <a:rPr lang="en-US" altLang="en-US"/>
              <a:t>Long-Term Care</a:t>
            </a:r>
            <a:endParaRPr lang="en-US" altLang="en-US" dirty="0"/>
          </a:p>
        </p:txBody>
      </p:sp>
      <p:sp>
        <p:nvSpPr>
          <p:cNvPr id="45059" name="Content Placeholder 7"/>
          <p:cNvSpPr>
            <a:spLocks noGrp="1"/>
          </p:cNvSpPr>
          <p:nvPr>
            <p:ph sz="quarter" idx="14"/>
          </p:nvPr>
        </p:nvSpPr>
        <p:spPr/>
        <p:txBody>
          <a:bodyPr/>
          <a:lstStyle/>
          <a:p>
            <a:r>
              <a:rPr lang="en-US" altLang="en-US"/>
              <a:t>Adult day care</a:t>
            </a:r>
          </a:p>
          <a:p>
            <a:pPr lvl="1"/>
            <a:r>
              <a:rPr lang="en-US" altLang="en-US"/>
              <a:t>Meals and activities limited during the day</a:t>
            </a:r>
          </a:p>
          <a:p>
            <a:r>
              <a:rPr lang="en-US" altLang="en-US"/>
              <a:t>Independent living</a:t>
            </a:r>
          </a:p>
          <a:p>
            <a:pPr lvl="1"/>
            <a:r>
              <a:rPr lang="en-US" altLang="en-US"/>
              <a:t>Retirement community</a:t>
            </a:r>
          </a:p>
          <a:p>
            <a:pPr lvl="1"/>
            <a:r>
              <a:rPr lang="en-US" altLang="en-US"/>
              <a:t>Per-service options</a:t>
            </a:r>
          </a:p>
          <a:p>
            <a:r>
              <a:rPr lang="en-US" altLang="en-US"/>
              <a:t>Assisted living</a:t>
            </a:r>
          </a:p>
          <a:p>
            <a:pPr lvl="1"/>
            <a:r>
              <a:rPr lang="en-US" altLang="en-US"/>
              <a:t>Apartment or room</a:t>
            </a:r>
          </a:p>
          <a:p>
            <a:pPr lvl="1"/>
            <a:r>
              <a:rPr lang="en-US" altLang="en-US"/>
              <a:t>Personal care, medication, meals, housekeeping</a:t>
            </a:r>
          </a:p>
          <a:p>
            <a:endParaRPr lang="en-US" altLang="en-US"/>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6"/>
          <p:cNvSpPr>
            <a:spLocks noGrp="1"/>
          </p:cNvSpPr>
          <p:nvPr>
            <p:ph type="title"/>
          </p:nvPr>
        </p:nvSpPr>
        <p:spPr/>
        <p:txBody>
          <a:bodyPr/>
          <a:lstStyle/>
          <a:p>
            <a:r>
              <a:rPr lang="en-US" altLang="en-US" dirty="0"/>
              <a:t>Long-Term Care Continued</a:t>
            </a:r>
          </a:p>
        </p:txBody>
      </p:sp>
      <p:sp>
        <p:nvSpPr>
          <p:cNvPr id="47107" name="Content Placeholder 7"/>
          <p:cNvSpPr>
            <a:spLocks noGrp="1"/>
          </p:cNvSpPr>
          <p:nvPr>
            <p:ph sz="quarter" idx="14"/>
          </p:nvPr>
        </p:nvSpPr>
        <p:spPr/>
        <p:txBody>
          <a:bodyPr/>
          <a:lstStyle/>
          <a:p>
            <a:r>
              <a:rPr lang="en-US" altLang="en-US" dirty="0"/>
              <a:t>Skilled nursing facilities</a:t>
            </a:r>
          </a:p>
          <a:p>
            <a:pPr lvl="1"/>
            <a:r>
              <a:rPr lang="en-US" altLang="en-US" dirty="0"/>
              <a:t>Full medical care</a:t>
            </a:r>
          </a:p>
          <a:p>
            <a:pPr lvl="1"/>
            <a:r>
              <a:rPr lang="en-US" altLang="en-US" dirty="0"/>
              <a:t>Assistance with activities of daily living</a:t>
            </a:r>
          </a:p>
          <a:p>
            <a:pPr lvl="1"/>
            <a:r>
              <a:rPr lang="en-US" altLang="en-US" dirty="0"/>
              <a:t>Meals</a:t>
            </a:r>
          </a:p>
          <a:p>
            <a:r>
              <a:rPr lang="en-US" altLang="en-US" dirty="0"/>
              <a:t>Long-term care hospitals </a:t>
            </a:r>
            <a:r>
              <a:rPr lang="en-US" altLang="en-US" sz="1800" dirty="0"/>
              <a:t>(CMS, 2015) </a:t>
            </a:r>
            <a:endParaRPr lang="en-US" altLang="en-US" dirty="0"/>
          </a:p>
          <a:p>
            <a:pPr lvl="1"/>
            <a:r>
              <a:rPr lang="en-US" altLang="en-US" dirty="0"/>
              <a:t>Acute care hospitals </a:t>
            </a:r>
          </a:p>
          <a:p>
            <a:pPr lvl="1"/>
            <a:r>
              <a:rPr lang="en-US" altLang="en-US" dirty="0"/>
              <a:t>Average stay greater than 25 days</a:t>
            </a:r>
          </a:p>
          <a:p>
            <a:pPr lvl="1"/>
            <a:r>
              <a:rPr lang="en-US" altLang="en-US" dirty="0"/>
              <a:t>Expect patients to return home</a:t>
            </a:r>
          </a:p>
          <a:p>
            <a:pPr lvl="1"/>
            <a:endParaRPr lang="en-US" altLang="en-US" dirty="0"/>
          </a:p>
          <a:p>
            <a:endParaRPr lang="en-US" altLang="en-US" dirty="0"/>
          </a:p>
          <a:p>
            <a:endParaRPr lang="en-US" altLang="en-US" dirty="0"/>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6"/>
          <p:cNvSpPr>
            <a:spLocks noGrp="1"/>
          </p:cNvSpPr>
          <p:nvPr>
            <p:ph type="title"/>
          </p:nvPr>
        </p:nvSpPr>
        <p:spPr/>
        <p:txBody>
          <a:bodyPr/>
          <a:lstStyle/>
          <a:p>
            <a:r>
              <a:rPr lang="en-US" altLang="en-US"/>
              <a:t>Home Health</a:t>
            </a:r>
            <a:endParaRPr lang="en-US" altLang="en-US" dirty="0"/>
          </a:p>
        </p:txBody>
      </p:sp>
      <p:sp>
        <p:nvSpPr>
          <p:cNvPr id="49155" name="Content Placeholder 7"/>
          <p:cNvSpPr>
            <a:spLocks noGrp="1"/>
          </p:cNvSpPr>
          <p:nvPr>
            <p:ph sz="quarter" idx="14"/>
          </p:nvPr>
        </p:nvSpPr>
        <p:spPr>
          <a:xfrm>
            <a:off x="457199" y="1600200"/>
            <a:ext cx="8228627" cy="4813126"/>
          </a:xfrm>
        </p:spPr>
        <p:txBody>
          <a:bodyPr/>
          <a:lstStyle/>
          <a:p>
            <a:r>
              <a:rPr lang="en-US" altLang="en-US" dirty="0"/>
              <a:t>Wide range of health care services provided in patient’s home</a:t>
            </a:r>
          </a:p>
          <a:p>
            <a:r>
              <a:rPr lang="en-US" altLang="en-US" dirty="0"/>
              <a:t>Examples:</a:t>
            </a:r>
          </a:p>
          <a:p>
            <a:pPr lvl="1"/>
            <a:r>
              <a:rPr lang="en-US" altLang="en-US" dirty="0"/>
              <a:t>Wound care</a:t>
            </a:r>
          </a:p>
          <a:p>
            <a:pPr lvl="1"/>
            <a:r>
              <a:rPr lang="en-US" altLang="en-US" dirty="0"/>
              <a:t>Education</a:t>
            </a:r>
          </a:p>
          <a:p>
            <a:pPr lvl="1"/>
            <a:r>
              <a:rPr lang="en-US" altLang="en-US" dirty="0"/>
              <a:t>Intravenous and nutrition therapy</a:t>
            </a:r>
          </a:p>
          <a:p>
            <a:pPr lvl="1"/>
            <a:r>
              <a:rPr lang="en-US" altLang="en-US" dirty="0"/>
              <a:t>Medication administration </a:t>
            </a:r>
          </a:p>
          <a:p>
            <a:pPr lvl="1"/>
            <a:r>
              <a:rPr lang="en-US" altLang="en-US" dirty="0"/>
              <a:t>Health status monitoring </a:t>
            </a:r>
          </a:p>
          <a:p>
            <a:pPr lvl="1"/>
            <a:r>
              <a:rPr lang="en-US" altLang="en-US" dirty="0"/>
              <a:t>Physical and rehabilitation therapy </a:t>
            </a:r>
          </a:p>
        </p:txBody>
      </p:sp>
      <p:sp>
        <p:nvSpPr>
          <p:cNvPr id="9" name="Text Placeholder 8"/>
          <p:cNvSpPr>
            <a:spLocks noGrp="1"/>
          </p:cNvSpPr>
          <p:nvPr>
            <p:ph type="body" sz="quarter" idx="32"/>
          </p:nvPr>
        </p:nvSpPr>
        <p:spPr/>
        <p:txBody>
          <a:bodyPr/>
          <a:lstStyle/>
          <a:p>
            <a:r>
              <a:rPr lang="en-US" dirty="0"/>
              <a:t>Medicare, 2016</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6"/>
          <p:cNvSpPr>
            <a:spLocks noGrp="1"/>
          </p:cNvSpPr>
          <p:nvPr>
            <p:ph type="title"/>
          </p:nvPr>
        </p:nvSpPr>
        <p:spPr/>
        <p:txBody>
          <a:bodyPr/>
          <a:lstStyle/>
          <a:p>
            <a:r>
              <a:rPr lang="en-US" altLang="en-US"/>
              <a:t>Hospice and Palliative Care</a:t>
            </a:r>
            <a:endParaRPr lang="en-US" altLang="en-US" dirty="0"/>
          </a:p>
        </p:txBody>
      </p:sp>
      <p:sp>
        <p:nvSpPr>
          <p:cNvPr id="51203" name="Content Placeholder 7"/>
          <p:cNvSpPr>
            <a:spLocks noGrp="1"/>
          </p:cNvSpPr>
          <p:nvPr>
            <p:ph sz="quarter" idx="14"/>
          </p:nvPr>
        </p:nvSpPr>
        <p:spPr>
          <a:xfrm>
            <a:off x="457200" y="1600200"/>
            <a:ext cx="8229600" cy="4572000"/>
          </a:xfrm>
        </p:spPr>
        <p:txBody>
          <a:bodyPr/>
          <a:lstStyle/>
          <a:p>
            <a:r>
              <a:rPr lang="en-US" altLang="en-US" dirty="0"/>
              <a:t>Model for providing quality and compassionate care for those facing a life-limiting illness or injury </a:t>
            </a:r>
          </a:p>
          <a:p>
            <a:r>
              <a:rPr lang="en-US" altLang="en-US" dirty="0"/>
              <a:t>Variety of hospice settings available to patient and families </a:t>
            </a:r>
          </a:p>
        </p:txBody>
      </p:sp>
      <p:sp>
        <p:nvSpPr>
          <p:cNvPr id="9" name="Text Placeholder 8"/>
          <p:cNvSpPr>
            <a:spLocks noGrp="1"/>
          </p:cNvSpPr>
          <p:nvPr>
            <p:ph type="body" sz="quarter" idx="32"/>
          </p:nvPr>
        </p:nvSpPr>
        <p:spPr/>
        <p:txBody>
          <a:bodyPr/>
          <a:lstStyle/>
          <a:p>
            <a:r>
              <a:rPr lang="en-US" dirty="0"/>
              <a:t>NHPCO, 2016</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6"/>
          <p:cNvSpPr>
            <a:spLocks noGrp="1"/>
          </p:cNvSpPr>
          <p:nvPr>
            <p:ph type="title"/>
          </p:nvPr>
        </p:nvSpPr>
        <p:spPr/>
        <p:txBody>
          <a:bodyPr/>
          <a:lstStyle/>
          <a:p>
            <a:r>
              <a:rPr lang="en-US" altLang="en-US"/>
              <a:t>Federally Funded Health Care Institutions</a:t>
            </a:r>
          </a:p>
        </p:txBody>
      </p:sp>
      <p:sp>
        <p:nvSpPr>
          <p:cNvPr id="53251" name="Content Placeholder 7"/>
          <p:cNvSpPr>
            <a:spLocks noGrp="1"/>
          </p:cNvSpPr>
          <p:nvPr>
            <p:ph sz="quarter" idx="14"/>
          </p:nvPr>
        </p:nvSpPr>
        <p:spPr/>
        <p:txBody>
          <a:bodyPr/>
          <a:lstStyle/>
          <a:p>
            <a:r>
              <a:rPr lang="en-US" altLang="en-US"/>
              <a:t>Veterans Health Administration (VA hospitals)</a:t>
            </a:r>
          </a:p>
          <a:p>
            <a:r>
              <a:rPr lang="en-US" altLang="en-US"/>
              <a:t>Military Health System</a:t>
            </a:r>
          </a:p>
          <a:p>
            <a:r>
              <a:rPr lang="en-US" altLang="en-US"/>
              <a:t>Indian Health Service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6"/>
          <p:cNvSpPr>
            <a:spLocks noGrp="1"/>
          </p:cNvSpPr>
          <p:nvPr>
            <p:ph type="title"/>
          </p:nvPr>
        </p:nvSpPr>
        <p:spPr/>
        <p:txBody>
          <a:bodyPr/>
          <a:lstStyle/>
          <a:p>
            <a:r>
              <a:rPr lang="en-US" altLang="en-US"/>
              <a:t>Veterans Health Administration</a:t>
            </a:r>
          </a:p>
        </p:txBody>
      </p:sp>
      <p:sp>
        <p:nvSpPr>
          <p:cNvPr id="55299" name="Content Placeholder 7"/>
          <p:cNvSpPr>
            <a:spLocks noGrp="1"/>
          </p:cNvSpPr>
          <p:nvPr>
            <p:ph sz="quarter" idx="14"/>
          </p:nvPr>
        </p:nvSpPr>
        <p:spPr>
          <a:xfrm>
            <a:off x="457200" y="1600200"/>
            <a:ext cx="8229600" cy="5026068"/>
          </a:xfrm>
        </p:spPr>
        <p:txBody>
          <a:bodyPr/>
          <a:lstStyle/>
          <a:p>
            <a:r>
              <a:rPr lang="en-US" altLang="en-US" dirty="0"/>
              <a:t>“The Veterans Health Administration is home to the United States’ largest integrated health care system consisting of 152 medical centers, nearly 1,400 community-based outpatient clinics, community living centers, Vet Centers, and </a:t>
            </a:r>
            <a:r>
              <a:rPr lang="en-US" altLang="en-US" dirty="0" err="1"/>
              <a:t>Domiciliaries</a:t>
            </a:r>
            <a:r>
              <a:rPr lang="en-US" altLang="en-US" dirty="0"/>
              <a:t>” </a:t>
            </a:r>
            <a:r>
              <a:rPr lang="en-US" altLang="en-US" sz="1800" dirty="0"/>
              <a:t>(Department of Veterans Affairs, 2011)</a:t>
            </a:r>
            <a:r>
              <a:rPr lang="en-US" altLang="en-US" dirty="0"/>
              <a:t> </a:t>
            </a:r>
          </a:p>
          <a:p>
            <a:pPr lvl="1"/>
            <a:r>
              <a:rPr lang="en-US" altLang="en-US" dirty="0"/>
              <a:t>Primary care</a:t>
            </a:r>
          </a:p>
          <a:p>
            <a:pPr lvl="1"/>
            <a:r>
              <a:rPr lang="en-US" altLang="en-US" dirty="0"/>
              <a:t>Specialty care</a:t>
            </a:r>
          </a:p>
          <a:p>
            <a:pPr lvl="1"/>
            <a:r>
              <a:rPr lang="en-US" altLang="en-US" dirty="0"/>
              <a:t>Tertiary care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6"/>
          <p:cNvSpPr>
            <a:spLocks noGrp="1"/>
          </p:cNvSpPr>
          <p:nvPr>
            <p:ph type="title"/>
          </p:nvPr>
        </p:nvSpPr>
        <p:spPr/>
        <p:txBody>
          <a:bodyPr/>
          <a:lstStyle/>
          <a:p>
            <a:r>
              <a:rPr lang="en-US" altLang="en-US"/>
              <a:t>Military Medicine </a:t>
            </a:r>
            <a:endParaRPr lang="en-US" altLang="en-US" dirty="0"/>
          </a:p>
        </p:txBody>
      </p:sp>
      <p:sp>
        <p:nvSpPr>
          <p:cNvPr id="57347" name="Content Placeholder 7"/>
          <p:cNvSpPr>
            <a:spLocks noGrp="1"/>
          </p:cNvSpPr>
          <p:nvPr>
            <p:ph sz="quarter" idx="14"/>
          </p:nvPr>
        </p:nvSpPr>
        <p:spPr>
          <a:xfrm>
            <a:off x="457200" y="1600200"/>
            <a:ext cx="8229600" cy="4572000"/>
          </a:xfrm>
        </p:spPr>
        <p:txBody>
          <a:bodyPr/>
          <a:lstStyle/>
          <a:p>
            <a:r>
              <a:rPr lang="en-US" altLang="en-US" dirty="0"/>
              <a:t>Part of the U.S. Department of Defense Military Health System</a:t>
            </a:r>
          </a:p>
          <a:p>
            <a:pPr lvl="1"/>
            <a:r>
              <a:rPr lang="en-US" altLang="en-US" dirty="0"/>
              <a:t>Ensures worldwide delivery of health care</a:t>
            </a:r>
          </a:p>
          <a:p>
            <a:pPr lvl="1"/>
            <a:r>
              <a:rPr lang="en-US" altLang="en-US" dirty="0"/>
              <a:t>Facilities for each branch of military</a:t>
            </a:r>
          </a:p>
          <a:p>
            <a:r>
              <a:rPr lang="en-US" altLang="en-US" dirty="0"/>
              <a:t>TRICARE partnership network ensures  accessibility of care</a:t>
            </a:r>
          </a:p>
          <a:p>
            <a:pPr lvl="1"/>
            <a:r>
              <a:rPr lang="en-US" altLang="en-US" dirty="0"/>
              <a:t>Military facilities</a:t>
            </a:r>
          </a:p>
          <a:p>
            <a:pPr lvl="1"/>
            <a:r>
              <a:rPr lang="en-US" altLang="en-US" dirty="0"/>
              <a:t>Supplemented by private-sector services</a:t>
            </a:r>
          </a:p>
        </p:txBody>
      </p:sp>
      <p:sp>
        <p:nvSpPr>
          <p:cNvPr id="10" name="Text Placeholder 9"/>
          <p:cNvSpPr>
            <a:spLocks noGrp="1"/>
          </p:cNvSpPr>
          <p:nvPr>
            <p:ph type="body" sz="quarter" idx="32"/>
          </p:nvPr>
        </p:nvSpPr>
        <p:spPr/>
        <p:txBody>
          <a:bodyPr/>
          <a:lstStyle/>
          <a:p>
            <a:r>
              <a:rPr lang="en-US" dirty="0"/>
              <a:t>Health.mil, 2011</a:t>
            </a:r>
          </a:p>
        </p:txBody>
      </p:sp>
      <p:sp>
        <p:nvSpPr>
          <p:cNvPr id="12" name="Slide Number Placeholder 11"/>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6"/>
          <p:cNvSpPr>
            <a:spLocks noGrp="1"/>
          </p:cNvSpPr>
          <p:nvPr>
            <p:ph type="title"/>
          </p:nvPr>
        </p:nvSpPr>
        <p:spPr/>
        <p:txBody>
          <a:bodyPr/>
          <a:lstStyle/>
          <a:p>
            <a:r>
              <a:rPr lang="en-US" altLang="en-US"/>
              <a:t>Indian Health Service</a:t>
            </a:r>
            <a:endParaRPr lang="en-US" altLang="en-US" dirty="0"/>
          </a:p>
        </p:txBody>
      </p:sp>
      <p:sp>
        <p:nvSpPr>
          <p:cNvPr id="59395" name="Content Placeholder 7"/>
          <p:cNvSpPr>
            <a:spLocks noGrp="1"/>
          </p:cNvSpPr>
          <p:nvPr>
            <p:ph sz="quarter" idx="14"/>
          </p:nvPr>
        </p:nvSpPr>
        <p:spPr>
          <a:xfrm>
            <a:off x="457200" y="1600200"/>
            <a:ext cx="8229600" cy="4572000"/>
          </a:xfrm>
        </p:spPr>
        <p:txBody>
          <a:bodyPr/>
          <a:lstStyle/>
          <a:p>
            <a:r>
              <a:rPr lang="en-US" altLang="en-US" dirty="0"/>
              <a:t>Agency within the U.S. Department of Health and Human Services</a:t>
            </a:r>
          </a:p>
          <a:p>
            <a:pPr lvl="1"/>
            <a:r>
              <a:rPr lang="en-US" altLang="en-US" dirty="0"/>
              <a:t>Provides health services for American Indians and Alaska Natives</a:t>
            </a:r>
          </a:p>
          <a:p>
            <a:pPr lvl="1"/>
            <a:r>
              <a:rPr lang="en-US" altLang="en-US" dirty="0"/>
              <a:t>Goals are to ensure access to health services and reduce health disparities</a:t>
            </a:r>
          </a:p>
        </p:txBody>
      </p:sp>
      <p:sp>
        <p:nvSpPr>
          <p:cNvPr id="10" name="Text Placeholder 9"/>
          <p:cNvSpPr>
            <a:spLocks noGrp="1"/>
          </p:cNvSpPr>
          <p:nvPr>
            <p:ph type="body" sz="quarter" idx="32"/>
          </p:nvPr>
        </p:nvSpPr>
        <p:spPr/>
        <p:txBody>
          <a:bodyPr/>
          <a:lstStyle/>
          <a:p>
            <a:r>
              <a:rPr lang="en-US" dirty="0"/>
              <a:t>Indian Health Service, 2015</a:t>
            </a:r>
          </a:p>
        </p:txBody>
      </p:sp>
      <p:sp>
        <p:nvSpPr>
          <p:cNvPr id="2" name="Slide Number Placeholder 1"/>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6"/>
          <p:cNvSpPr>
            <a:spLocks noGrp="1"/>
          </p:cNvSpPr>
          <p:nvPr>
            <p:ph type="title"/>
          </p:nvPr>
        </p:nvSpPr>
        <p:spPr/>
        <p:txBody>
          <a:bodyPr/>
          <a:lstStyle/>
          <a:p>
            <a:r>
              <a:rPr lang="en-US" altLang="en-US" dirty="0"/>
              <a:t>Indian Health Service Continued</a:t>
            </a:r>
          </a:p>
        </p:txBody>
      </p:sp>
      <p:sp>
        <p:nvSpPr>
          <p:cNvPr id="61443" name="Content Placeholder 7"/>
          <p:cNvSpPr>
            <a:spLocks noGrp="1"/>
          </p:cNvSpPr>
          <p:nvPr>
            <p:ph sz="quarter" idx="14"/>
          </p:nvPr>
        </p:nvSpPr>
        <p:spPr>
          <a:xfrm>
            <a:off x="457200" y="1600200"/>
            <a:ext cx="8229600" cy="4572000"/>
          </a:xfrm>
        </p:spPr>
        <p:txBody>
          <a:bodyPr/>
          <a:lstStyle/>
          <a:p>
            <a:r>
              <a:rPr lang="en-US" altLang="en-US" sz="2800" dirty="0"/>
              <a:t>Federal IHS system includes 28 hospitals, 63 health centers, 31 health stations, and 34 urban projects</a:t>
            </a:r>
          </a:p>
          <a:p>
            <a:r>
              <a:rPr lang="en-US" altLang="en-US" sz="2800" dirty="0"/>
              <a:t>American Indian tribes and Alaska Native corporations independently administer 17 additional hospitals, 263 health centers, 92 health stations, and 166 Alaska village clinics</a:t>
            </a:r>
          </a:p>
          <a:p>
            <a:r>
              <a:rPr lang="en-US" altLang="en-US" sz="2800" dirty="0"/>
              <a:t>Additional services are contracted through private providers </a:t>
            </a:r>
          </a:p>
        </p:txBody>
      </p:sp>
      <p:sp>
        <p:nvSpPr>
          <p:cNvPr id="10" name="Text Placeholder 9"/>
          <p:cNvSpPr>
            <a:spLocks noGrp="1"/>
          </p:cNvSpPr>
          <p:nvPr>
            <p:ph type="body" sz="quarter" idx="32"/>
          </p:nvPr>
        </p:nvSpPr>
        <p:spPr/>
        <p:txBody>
          <a:bodyPr/>
          <a:lstStyle/>
          <a:p>
            <a:r>
              <a:rPr lang="en-US" dirty="0"/>
              <a:t>Indian Health Service, 2015</a:t>
            </a:r>
          </a:p>
        </p:txBody>
      </p:sp>
      <p:sp>
        <p:nvSpPr>
          <p:cNvPr id="2" name="Slide Number Placeholder 1"/>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65760" y="274638"/>
            <a:ext cx="8412480" cy="1143000"/>
          </a:xfrm>
        </p:spPr>
        <p:txBody>
          <a:bodyPr/>
          <a:lstStyle/>
          <a:p>
            <a:r>
              <a:rPr lang="en-US" altLang="en-US" dirty="0"/>
              <a:t>Health Care Settings–</a:t>
            </a:r>
            <a:br>
              <a:rPr lang="en-US" altLang="en-US" dirty="0"/>
            </a:br>
            <a:r>
              <a:rPr lang="en-US" altLang="en-US" dirty="0"/>
              <a:t>The Places Where Care Is Delivered</a:t>
            </a:r>
            <a:br>
              <a:rPr lang="en-US" altLang="en-US" dirty="0"/>
            </a:br>
            <a:r>
              <a:rPr lang="en-US" altLang="en-US" dirty="0"/>
              <a:t>Learning Objectives</a:t>
            </a:r>
          </a:p>
        </p:txBody>
      </p:sp>
      <p:sp>
        <p:nvSpPr>
          <p:cNvPr id="8195" name="Text Placeholder 3"/>
          <p:cNvSpPr>
            <a:spLocks noGrp="1"/>
          </p:cNvSpPr>
          <p:nvPr>
            <p:ph sz="quarter" idx="14"/>
          </p:nvPr>
        </p:nvSpPr>
        <p:spPr/>
        <p:txBody>
          <a:bodyPr/>
          <a:lstStyle/>
          <a:p>
            <a:r>
              <a:rPr lang="en-US" altLang="en-US" sz="2400" dirty="0"/>
              <a:t>Differentiate the range of care delivery organizations, including primary care, specialty care, tertiary care, hospitals, clinics, the medical home, home health, hospice, and long-term care facilities. (Lecture a)</a:t>
            </a:r>
          </a:p>
          <a:p>
            <a:r>
              <a:rPr lang="en-US" altLang="en-US" sz="2400" dirty="0"/>
              <a:t>Analyze the organization of health care delivery from the perspective of a continuum of care, including outpatient services, inpatient care, home care services, long-term care, and end-of-life care. (Lecture a)</a:t>
            </a:r>
          </a:p>
          <a:p>
            <a:r>
              <a:rPr lang="en-US" altLang="en-US" sz="2400" dirty="0"/>
              <a:t>Evaluate the similarities and differences of community  hospitals, teaching hospitals, specialty hospitals, and community health clinics. (Lecture a)</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a:t>Health Care Settings—The Places Where Care Is Delivered </a:t>
            </a:r>
            <a:br>
              <a:rPr lang="en-US" altLang="en-US" dirty="0"/>
            </a:br>
            <a:r>
              <a:rPr lang="en-US" altLang="en-US" dirty="0"/>
              <a:t>Summary – Lecture a</a:t>
            </a:r>
          </a:p>
        </p:txBody>
      </p:sp>
      <p:sp>
        <p:nvSpPr>
          <p:cNvPr id="63491" name="Text Placeholder 3"/>
          <p:cNvSpPr>
            <a:spLocks noGrp="1"/>
          </p:cNvSpPr>
          <p:nvPr>
            <p:ph type="body" sz="quarter" idx="11"/>
          </p:nvPr>
        </p:nvSpPr>
        <p:spPr>
          <a:xfrm>
            <a:off x="457200" y="1600200"/>
            <a:ext cx="8229600" cy="5212080"/>
          </a:xfrm>
        </p:spPr>
        <p:txBody>
          <a:bodyPr/>
          <a:lstStyle/>
          <a:p>
            <a:r>
              <a:rPr lang="en-US" altLang="en-US" dirty="0"/>
              <a:t>Discussed the range of health care organizations: primary care, secondary care, and tertiary care</a:t>
            </a:r>
          </a:p>
          <a:p>
            <a:r>
              <a:rPr lang="en-US" altLang="en-US" dirty="0"/>
              <a:t>Defined organizations by type of services that they provide in the continuum of care: the care a patient receives from entry into the system until care is no longer needed </a:t>
            </a:r>
          </a:p>
          <a:p>
            <a:r>
              <a:rPr lang="en-US" altLang="en-US" dirty="0"/>
              <a:t>Described some of the unique health care organizations and relationships between organizations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altLang="en-US" dirty="0">
                <a:ea typeface="MS PGothic" pitchFamily="34" charset="-128"/>
              </a:rPr>
              <a:t>Health Care Settings—The Places Where Health Care Is Delivered</a:t>
            </a:r>
            <a:br>
              <a:rPr lang="en-US" altLang="en-US" dirty="0">
                <a:ea typeface="MS PGothic" pitchFamily="34" charset="-128"/>
              </a:rPr>
            </a:br>
            <a:r>
              <a:rPr lang="en-US" altLang="en-US" dirty="0">
                <a:ea typeface="MS PGothic" pitchFamily="34" charset="-128"/>
              </a:rPr>
              <a:t>References – Lecture a</a:t>
            </a:r>
          </a:p>
        </p:txBody>
      </p:sp>
      <p:sp>
        <p:nvSpPr>
          <p:cNvPr id="65539" name="Text Placeholder 5"/>
          <p:cNvSpPr>
            <a:spLocks noGrp="1"/>
          </p:cNvSpPr>
          <p:nvPr>
            <p:ph type="body" sz="quarter" idx="16"/>
          </p:nvPr>
        </p:nvSpPr>
        <p:spPr>
          <a:xfrm>
            <a:off x="457200" y="1600200"/>
            <a:ext cx="8229600" cy="4913334"/>
          </a:xfrm>
        </p:spPr>
        <p:txBody>
          <a:bodyPr/>
          <a:lstStyle/>
          <a:p>
            <a:pPr eaLnBrk="1" hangingPunct="1"/>
            <a:r>
              <a:rPr lang="en-US" altLang="en-US" dirty="0">
                <a:latin typeface="Arial" charset="0"/>
                <a:cs typeface="Arial" charset="0"/>
              </a:rPr>
              <a:t>References</a:t>
            </a:r>
          </a:p>
          <a:p>
            <a:r>
              <a:rPr lang="en-US" altLang="en-US" sz="1400" b="0" dirty="0" err="1">
                <a:latin typeface="Arial" charset="0"/>
                <a:cs typeface="Arial" charset="0"/>
              </a:rPr>
              <a:t>Adameg</a:t>
            </a:r>
            <a:r>
              <a:rPr lang="en-US" altLang="en-US" sz="1400" b="0" dirty="0">
                <a:latin typeface="Arial" charset="0"/>
                <a:cs typeface="Arial" charset="0"/>
              </a:rPr>
              <a:t>. (2016). Hospital services. In </a:t>
            </a:r>
            <a:r>
              <a:rPr lang="en-US" altLang="en-US" sz="1400" b="0" i="1" dirty="0">
                <a:latin typeface="Arial" charset="0"/>
                <a:cs typeface="Arial" charset="0"/>
              </a:rPr>
              <a:t>Encyclopedia of Surgery</a:t>
            </a:r>
            <a:r>
              <a:rPr lang="en-US" altLang="en-US" sz="1400" b="0" dirty="0">
                <a:latin typeface="Arial" charset="0"/>
                <a:cs typeface="Arial" charset="0"/>
              </a:rPr>
              <a:t>. Retrieved from </a:t>
            </a:r>
            <a:r>
              <a:rPr lang="en-US" altLang="en-US" sz="1400" b="0" dirty="0">
                <a:latin typeface="Arial" charset="0"/>
                <a:cs typeface="Arial" charset="0"/>
                <a:hlinkClick r:id="rId4" tooltip="Link to article"/>
              </a:rPr>
              <a:t>http://www.surgeryencyclopedia.com/Fi-La/Hospital-Services.html</a:t>
            </a:r>
            <a:endParaRPr lang="en-US" altLang="en-US" sz="1400" b="0" dirty="0">
              <a:latin typeface="Arial" charset="0"/>
              <a:cs typeface="Arial" charset="0"/>
            </a:endParaRPr>
          </a:p>
          <a:p>
            <a:r>
              <a:rPr lang="en-US" altLang="en-US" sz="1400" b="0" dirty="0">
                <a:latin typeface="Arial" charset="0"/>
                <a:cs typeface="Arial" charset="0"/>
              </a:rPr>
              <a:t>AMA (American Medical Association). (</a:t>
            </a:r>
            <a:r>
              <a:rPr lang="en-US" altLang="en-US" sz="1400" b="0" dirty="0" err="1">
                <a:latin typeface="Arial" charset="0"/>
                <a:cs typeface="Arial" charset="0"/>
              </a:rPr>
              <a:t>n.d.</a:t>
            </a:r>
            <a:r>
              <a:rPr lang="en-US" altLang="en-US" sz="1400" b="0" dirty="0">
                <a:latin typeface="Arial" charset="0"/>
                <a:cs typeface="Arial" charset="0"/>
              </a:rPr>
              <a:t>). AMA Glossary of medical terms. Retrieved from </a:t>
            </a:r>
            <a:r>
              <a:rPr lang="en-US" altLang="en-US" sz="1400" b="0" dirty="0">
                <a:latin typeface="Arial" charset="0"/>
                <a:cs typeface="Arial" charset="0"/>
                <a:hlinkClick r:id="rId5" tooltip="Link to pdf"/>
              </a:rPr>
              <a:t>http://file.lacounty.gov/dmh/cms1_159358.pdf</a:t>
            </a:r>
            <a:endParaRPr lang="en-US" altLang="en-US" sz="1400" b="0" dirty="0">
              <a:latin typeface="Arial" charset="0"/>
              <a:cs typeface="Arial" charset="0"/>
            </a:endParaRPr>
          </a:p>
          <a:p>
            <a:r>
              <a:rPr lang="en-US" altLang="en-US" sz="1400" b="0" dirty="0">
                <a:latin typeface="Arial" charset="0"/>
                <a:cs typeface="Arial" charset="0"/>
              </a:rPr>
              <a:t>American Hospital Association. (2016). Fast facts on US hospitals. Retrieved from </a:t>
            </a:r>
            <a:r>
              <a:rPr lang="en-US" altLang="en-US" sz="1400" b="0" dirty="0">
                <a:latin typeface="Arial" charset="0"/>
                <a:cs typeface="Arial" charset="0"/>
                <a:hlinkClick r:id="rId6" tooltip="Link to website"/>
              </a:rPr>
              <a:t>http://www.aha.org/research/rc/stat-studies/fast-facts.shtm</a:t>
            </a:r>
            <a:r>
              <a:rPr lang="en-US" altLang="en-US" sz="1400" b="0" dirty="0">
                <a:latin typeface="Arial" charset="0"/>
                <a:cs typeface="Arial" charset="0"/>
                <a:hlinkClick r:id="rId7"/>
              </a:rPr>
              <a:t>l</a:t>
            </a:r>
            <a:r>
              <a:rPr lang="en-US" altLang="en-US" sz="1400" b="0" dirty="0">
                <a:latin typeface="Arial" charset="0"/>
                <a:cs typeface="Arial" charset="0"/>
              </a:rPr>
              <a:t> </a:t>
            </a:r>
          </a:p>
          <a:p>
            <a:r>
              <a:rPr lang="en-US" altLang="en-US" sz="1400" b="0" dirty="0">
                <a:latin typeface="Arial" charset="0"/>
                <a:cs typeface="Arial" charset="0"/>
              </a:rPr>
              <a:t>CMS (Centers for Medicare and Medicaid Services). (2015). What are long-term care hospitals?  Retrieved from </a:t>
            </a:r>
            <a:r>
              <a:rPr lang="en-US" altLang="en-US" sz="1400" b="0" dirty="0">
                <a:latin typeface="Arial" charset="0"/>
                <a:cs typeface="Arial" charset="0"/>
                <a:hlinkClick r:id="rId8" tooltip="Link to pdf"/>
              </a:rPr>
              <a:t>https://www.medicare.gov/Pubs/pdf/11347.pdf</a:t>
            </a:r>
            <a:endParaRPr lang="en-US" altLang="en-US" sz="1400" b="0" dirty="0">
              <a:latin typeface="Arial" charset="0"/>
              <a:cs typeface="Arial" charset="0"/>
            </a:endParaRPr>
          </a:p>
          <a:p>
            <a:r>
              <a:rPr lang="en-US" altLang="en-US" sz="1400" b="0" dirty="0">
                <a:latin typeface="Arial" charset="0"/>
                <a:cs typeface="Arial" charset="0"/>
              </a:rPr>
              <a:t>Colorado Community Health Network. (2013). How to start a CHC. Retrieved from </a:t>
            </a:r>
            <a:r>
              <a:rPr lang="en-US" altLang="en-US" sz="1400" b="0" dirty="0">
                <a:latin typeface="Arial" charset="0"/>
                <a:cs typeface="Arial" charset="0"/>
                <a:hlinkClick r:id="rId9" tooltip="Link to document"/>
              </a:rPr>
              <a:t>http://cchn.org/how-to-start-a-chc</a:t>
            </a:r>
            <a:endParaRPr lang="en-US" altLang="en-US" sz="1400" b="0" dirty="0">
              <a:latin typeface="Arial" charset="0"/>
              <a:cs typeface="Arial" charset="0"/>
            </a:endParaRPr>
          </a:p>
          <a:p>
            <a:r>
              <a:rPr lang="en-US" altLang="en-US" sz="1400" b="0" dirty="0">
                <a:latin typeface="Arial" charset="0"/>
                <a:cs typeface="Arial" charset="0"/>
              </a:rPr>
              <a:t>Department of Veterans Affairs. (2011). About VHA (Veterans Health Administration).  Retrieved from  </a:t>
            </a:r>
            <a:r>
              <a:rPr lang="en-US" altLang="en-US" sz="1400" b="0" dirty="0">
                <a:latin typeface="Arial" charset="0"/>
                <a:cs typeface="Arial" charset="0"/>
                <a:hlinkClick r:id="rId10" tooltip="Link to website"/>
              </a:rPr>
              <a:t>http://www.va.gov/health/aboutVHA.asp</a:t>
            </a:r>
            <a:endParaRPr lang="en-US" altLang="en-US" sz="1400" b="0" dirty="0">
              <a:latin typeface="Arial" charset="0"/>
              <a:cs typeface="Arial" charset="0"/>
            </a:endParaRPr>
          </a:p>
          <a:p>
            <a:r>
              <a:rPr lang="en-US" altLang="en-US" sz="1400" b="0" dirty="0">
                <a:latin typeface="Arial" charset="0"/>
                <a:cs typeface="Arial" charset="0"/>
              </a:rPr>
              <a:t>Donaldson, M. S., </a:t>
            </a:r>
            <a:r>
              <a:rPr lang="en-US" altLang="en-US" sz="1400" b="0" dirty="0" err="1">
                <a:latin typeface="Arial" charset="0"/>
                <a:cs typeface="Arial" charset="0"/>
              </a:rPr>
              <a:t>Yordy</a:t>
            </a:r>
            <a:r>
              <a:rPr lang="en-US" altLang="en-US" sz="1400" b="0" dirty="0">
                <a:latin typeface="Arial" charset="0"/>
                <a:cs typeface="Arial" charset="0"/>
              </a:rPr>
              <a:t>, K. D., </a:t>
            </a:r>
            <a:r>
              <a:rPr lang="en-US" altLang="en-US" sz="1400" b="0" dirty="0" err="1">
                <a:latin typeface="Arial" charset="0"/>
                <a:cs typeface="Arial" charset="0"/>
              </a:rPr>
              <a:t>Lohr</a:t>
            </a:r>
            <a:r>
              <a:rPr lang="en-US" altLang="en-US" sz="1400" b="0" dirty="0">
                <a:latin typeface="Arial" charset="0"/>
                <a:cs typeface="Arial" charset="0"/>
              </a:rPr>
              <a:t>, K. N., &amp; </a:t>
            </a:r>
            <a:r>
              <a:rPr lang="en-US" altLang="en-US" sz="1400" b="0" dirty="0" err="1">
                <a:latin typeface="Arial" charset="0"/>
                <a:cs typeface="Arial" charset="0"/>
              </a:rPr>
              <a:t>Vanselow</a:t>
            </a:r>
            <a:r>
              <a:rPr lang="en-US" altLang="en-US" sz="1400" b="0" dirty="0">
                <a:latin typeface="Arial" charset="0"/>
                <a:cs typeface="Arial" charset="0"/>
              </a:rPr>
              <a:t>, N. (Eds.). (1996). </a:t>
            </a:r>
            <a:r>
              <a:rPr lang="en-US" altLang="en-US" sz="1400" b="0" i="1" dirty="0">
                <a:latin typeface="Arial" charset="0"/>
                <a:cs typeface="Arial" charset="0"/>
              </a:rPr>
              <a:t>Primary  care: America’s health in a new era</a:t>
            </a:r>
            <a:r>
              <a:rPr lang="en-US" altLang="en-US" sz="1400" b="0" dirty="0">
                <a:latin typeface="Arial" charset="0"/>
                <a:cs typeface="Arial" charset="0"/>
              </a:rPr>
              <a:t>. Washington, DC: National Academies Press. </a:t>
            </a:r>
          </a:p>
          <a:p>
            <a:r>
              <a:rPr lang="en-US" altLang="en-US" sz="1400" b="0" dirty="0" err="1">
                <a:latin typeface="Arial" charset="0"/>
                <a:cs typeface="Arial" charset="0"/>
              </a:rPr>
              <a:t>Evashwick</a:t>
            </a:r>
            <a:r>
              <a:rPr lang="en-US" altLang="en-US" sz="1400" b="0" dirty="0">
                <a:latin typeface="Arial" charset="0"/>
                <a:cs typeface="Arial" charset="0"/>
              </a:rPr>
              <a:t>, C. (1989). Creating the continuum of care. </a:t>
            </a:r>
            <a:r>
              <a:rPr lang="en-US" altLang="en-US" sz="1400" b="0" i="1" dirty="0">
                <a:latin typeface="Arial" charset="0"/>
                <a:cs typeface="Arial" charset="0"/>
              </a:rPr>
              <a:t>Health Matrix, </a:t>
            </a:r>
            <a:r>
              <a:rPr lang="en-US" altLang="en-US" sz="1400" b="0" dirty="0">
                <a:latin typeface="Arial" charset="0"/>
                <a:cs typeface="Arial" charset="0"/>
              </a:rPr>
              <a:t>7(1), 30–39.</a:t>
            </a:r>
          </a:p>
          <a:p>
            <a:r>
              <a:rPr lang="en-US" altLang="en-US" sz="1400" b="0" dirty="0">
                <a:latin typeface="Arial" charset="0"/>
                <a:cs typeface="Arial" charset="0"/>
              </a:rPr>
              <a:t>Health  Resources and Health Administration (HRSA). (</a:t>
            </a:r>
            <a:r>
              <a:rPr lang="en-US" altLang="en-US" sz="1400" b="0" dirty="0" err="1">
                <a:latin typeface="Arial" charset="0"/>
                <a:cs typeface="Arial" charset="0"/>
              </a:rPr>
              <a:t>n.d.</a:t>
            </a:r>
            <a:r>
              <a:rPr lang="en-US" altLang="en-US" sz="1400" b="0" dirty="0">
                <a:latin typeface="Arial" charset="0"/>
                <a:cs typeface="Arial" charset="0"/>
              </a:rPr>
              <a:t>). What is a health center?  Retrieved from </a:t>
            </a:r>
            <a:r>
              <a:rPr lang="en-US" altLang="en-US" sz="1400" b="0" dirty="0">
                <a:latin typeface="Arial" charset="0"/>
                <a:cs typeface="Arial" charset="0"/>
                <a:hlinkClick r:id="rId11" tooltip="Link to document"/>
              </a:rPr>
              <a:t>http://bphc.hrsa.gov/about/what-is-a-health-center/index.html  </a:t>
            </a:r>
            <a:endParaRPr lang="en-US" altLang="en-US" sz="1400" b="0" dirty="0">
              <a:latin typeface="Arial" charset="0"/>
              <a:cs typeface="Arial" charset="0"/>
            </a:endParaRPr>
          </a:p>
          <a:p>
            <a:r>
              <a:rPr lang="en-US" altLang="en-US" sz="1400" b="0" dirty="0">
                <a:latin typeface="Arial" charset="0"/>
                <a:cs typeface="Arial" charset="0"/>
              </a:rPr>
              <a:t>Health.mil. (</a:t>
            </a:r>
            <a:r>
              <a:rPr lang="en-US" altLang="en-US" sz="1400" b="0" dirty="0" err="1">
                <a:latin typeface="Arial" charset="0"/>
                <a:cs typeface="Arial" charset="0"/>
              </a:rPr>
              <a:t>n.d.</a:t>
            </a:r>
            <a:r>
              <a:rPr lang="en-US" altLang="en-US" sz="1400" b="0" dirty="0">
                <a:latin typeface="Arial" charset="0"/>
                <a:cs typeface="Arial" charset="0"/>
              </a:rPr>
              <a:t>). Access, cost, quality, and safety. Retrieved from </a:t>
            </a:r>
            <a:r>
              <a:rPr lang="en-US" altLang="en-US" sz="1400" b="0" dirty="0">
                <a:latin typeface="Arial" charset="0"/>
                <a:cs typeface="Arial" charset="0"/>
                <a:hlinkClick r:id="rId12" tooltip="Link to website"/>
              </a:rPr>
              <a:t>http://health.mil/Military-Health-Topics/Access-Cost-Quality-and-Safety</a:t>
            </a:r>
            <a:endParaRPr lang="en-US" altLang="en-US" sz="1400" dirty="0">
              <a:latin typeface="Arial" charset="0"/>
              <a:cs typeface="Arial" charset="0"/>
            </a:endParaRPr>
          </a:p>
          <a:p>
            <a:endParaRPr lang="en-US" altLang="en-US" sz="1400" b="0" dirty="0">
              <a:latin typeface="Arial" charset="0"/>
              <a:cs typeface="Arial" charset="0"/>
            </a:endParaRPr>
          </a:p>
        </p:txBody>
      </p:sp>
      <p:sp>
        <p:nvSpPr>
          <p:cNvPr id="6554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09B9DF73-D155-4711-9FF2-8E819CA698EC}" type="slidenum">
              <a:rPr lang="en-US" altLang="en-US" sz="1000">
                <a:solidFill>
                  <a:srgbClr val="898989"/>
                </a:solidFill>
              </a:rPr>
              <a:pPr>
                <a:spcBef>
                  <a:spcPct val="0"/>
                </a:spcBef>
                <a:buFontTx/>
                <a:buNone/>
              </a:pPr>
              <a:t>31</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65760" y="274637"/>
            <a:ext cx="8412480" cy="1143000"/>
          </a:xfrm>
        </p:spPr>
        <p:txBody>
          <a:bodyPr/>
          <a:lstStyle/>
          <a:p>
            <a:pPr eaLnBrk="1" hangingPunct="1"/>
            <a:r>
              <a:rPr lang="en-US" altLang="en-US" dirty="0">
                <a:ea typeface="MS PGothic" pitchFamily="34" charset="-128"/>
              </a:rPr>
              <a:t>Health Care Settings—The Places Where Health Care Is Delivered</a:t>
            </a:r>
            <a:br>
              <a:rPr lang="en-US" altLang="en-US" dirty="0">
                <a:ea typeface="MS PGothic" pitchFamily="34" charset="-128"/>
              </a:rPr>
            </a:br>
            <a:r>
              <a:rPr lang="en-US" altLang="en-US" dirty="0">
                <a:ea typeface="MS PGothic" pitchFamily="34" charset="-128"/>
              </a:rPr>
              <a:t>References – Lecture a Continued</a:t>
            </a:r>
          </a:p>
        </p:txBody>
      </p:sp>
      <p:sp>
        <p:nvSpPr>
          <p:cNvPr id="67590" name="Text Placeholder 2"/>
          <p:cNvSpPr>
            <a:spLocks noGrp="1"/>
          </p:cNvSpPr>
          <p:nvPr>
            <p:ph type="body" sz="quarter" idx="16"/>
          </p:nvPr>
        </p:nvSpPr>
        <p:spPr>
          <a:xfrm>
            <a:off x="457200" y="1600200"/>
            <a:ext cx="8229600" cy="4663440"/>
          </a:xfrm>
        </p:spPr>
        <p:txBody>
          <a:bodyPr/>
          <a:lstStyle/>
          <a:p>
            <a:r>
              <a:rPr lang="en-US" altLang="en-US" sz="1400" b="0" dirty="0">
                <a:latin typeface="Arial" charset="0"/>
                <a:cs typeface="Arial" charset="0"/>
              </a:rPr>
              <a:t>Healthcare Strategy Group. (</a:t>
            </a:r>
            <a:r>
              <a:rPr lang="en-US" altLang="en-US" sz="1400" b="0" dirty="0" err="1">
                <a:latin typeface="Arial" charset="0"/>
                <a:cs typeface="Arial" charset="0"/>
              </a:rPr>
              <a:t>n.d.</a:t>
            </a:r>
            <a:r>
              <a:rPr lang="en-US" altLang="en-US" sz="1400" b="0" dirty="0">
                <a:latin typeface="Arial" charset="0"/>
                <a:cs typeface="Arial" charset="0"/>
              </a:rPr>
              <a:t>). Employer health clinics-threat and opportunity. Retrieved from  </a:t>
            </a:r>
            <a:r>
              <a:rPr lang="en-US" altLang="en-US" sz="1400" b="0" dirty="0">
                <a:latin typeface="Arial" charset="0"/>
                <a:cs typeface="Arial" charset="0"/>
                <a:hlinkClick r:id="rId4" tooltip="Link to website"/>
              </a:rPr>
              <a:t>http://www.healthcarestrategygroup.com/newsletters/article.php?show=employer_health_clinics___threat_and_opportunity </a:t>
            </a:r>
            <a:endParaRPr lang="en-US" altLang="en-US" sz="1400" b="0" dirty="0">
              <a:latin typeface="Arial" charset="0"/>
              <a:cs typeface="Arial" charset="0"/>
            </a:endParaRPr>
          </a:p>
          <a:p>
            <a:r>
              <a:rPr lang="en-US" altLang="en-US" sz="1400" b="0" dirty="0">
                <a:latin typeface="Arial" charset="0"/>
                <a:cs typeface="Arial" charset="0"/>
              </a:rPr>
              <a:t>HIMSS HIE Committee. (2014).  Definition: Continuum of care. Retrieved from </a:t>
            </a:r>
            <a:r>
              <a:rPr lang="en-US" altLang="en-US" sz="1400" b="0" dirty="0">
                <a:latin typeface="Arial" charset="0"/>
                <a:cs typeface="Arial" charset="0"/>
                <a:hlinkClick r:id="rId5" tooltip="Link to pdf"/>
              </a:rPr>
              <a:t>http://www.himss.org/ResourceLibrary/genResourceDetailPDF.aspx?ItemNumber=30272</a:t>
            </a:r>
            <a:endParaRPr lang="en-US" altLang="en-US" sz="1400" b="0" dirty="0">
              <a:latin typeface="Arial" charset="0"/>
              <a:cs typeface="Arial" charset="0"/>
            </a:endParaRPr>
          </a:p>
          <a:p>
            <a:r>
              <a:rPr lang="en-US" altLang="en-US" sz="1400" b="0" dirty="0">
                <a:latin typeface="Arial" charset="0"/>
                <a:cs typeface="Arial" charset="0"/>
              </a:rPr>
              <a:t>Indian Health Service. (2015). Indian Health Service: quick look. Retrieved from  </a:t>
            </a:r>
            <a:r>
              <a:rPr lang="en-US" altLang="en-US" sz="1400" b="0" dirty="0">
                <a:latin typeface="Arial" charset="0"/>
                <a:cs typeface="Arial" charset="0"/>
                <a:hlinkClick r:id="rId6" tooltip="Link to website"/>
              </a:rPr>
              <a:t>http://www.ihs.gov/newsroom/factsheets/quicklook</a:t>
            </a:r>
            <a:r>
              <a:rPr lang="en-US" altLang="en-US" sz="1400" b="0" dirty="0">
                <a:latin typeface="Arial" charset="0"/>
                <a:cs typeface="Arial" charset="0"/>
              </a:rPr>
              <a:t> </a:t>
            </a:r>
          </a:p>
          <a:p>
            <a:r>
              <a:rPr lang="en-US" altLang="en-US" sz="1400" b="0" dirty="0">
                <a:latin typeface="Arial" charset="0"/>
                <a:cs typeface="Arial" charset="0"/>
              </a:rPr>
              <a:t>Indian Health Service. (</a:t>
            </a:r>
            <a:r>
              <a:rPr lang="en-US" altLang="en-US" sz="1400" b="0" dirty="0" err="1">
                <a:latin typeface="Arial" charset="0"/>
                <a:cs typeface="Arial" charset="0"/>
              </a:rPr>
              <a:t>n.d.</a:t>
            </a:r>
            <a:r>
              <a:rPr lang="en-US" altLang="en-US" sz="1400" b="0" dirty="0">
                <a:latin typeface="Arial" charset="0"/>
                <a:cs typeface="Arial" charset="0"/>
              </a:rPr>
              <a:t>).  Locations.  Retrieved from </a:t>
            </a:r>
            <a:r>
              <a:rPr lang="en-US" altLang="en-US" sz="1400" b="0" dirty="0">
                <a:latin typeface="Arial" charset="0"/>
                <a:cs typeface="Arial" charset="0"/>
                <a:hlinkClick r:id="rId7" tooltip="Link to website"/>
              </a:rPr>
              <a:t>https://www.ihs.gov/locations</a:t>
            </a:r>
            <a:r>
              <a:rPr lang="en-US" altLang="en-US" sz="1400" b="0" dirty="0">
                <a:latin typeface="Arial" charset="0"/>
                <a:cs typeface="Arial" charset="0"/>
              </a:rPr>
              <a:t>.</a:t>
            </a:r>
          </a:p>
          <a:p>
            <a:r>
              <a:rPr lang="en-US" altLang="en-US" sz="1400" b="0" dirty="0" err="1">
                <a:latin typeface="Arial" charset="0"/>
                <a:cs typeface="Arial" charset="0"/>
              </a:rPr>
              <a:t>Japson</a:t>
            </a:r>
            <a:r>
              <a:rPr lang="en-US" altLang="en-US" sz="1400" b="0" dirty="0">
                <a:latin typeface="Arial" charset="0"/>
                <a:cs typeface="Arial" charset="0"/>
              </a:rPr>
              <a:t>, B. (2015, October 9). More employers turn to on-site clinics despite Obamacare’s Cadillac tax. </a:t>
            </a:r>
            <a:r>
              <a:rPr lang="en-US" altLang="en-US" sz="1400" b="0" i="1" dirty="0">
                <a:latin typeface="Arial" charset="0"/>
                <a:cs typeface="Arial" charset="0"/>
              </a:rPr>
              <a:t>Forbes</a:t>
            </a:r>
            <a:r>
              <a:rPr lang="en-US" altLang="en-US" sz="1400" b="0" dirty="0">
                <a:latin typeface="Arial" charset="0"/>
                <a:cs typeface="Arial" charset="0"/>
              </a:rPr>
              <a:t>. Retrieved from </a:t>
            </a:r>
            <a:r>
              <a:rPr lang="en-US" altLang="en-US" sz="1400" b="0" dirty="0">
                <a:latin typeface="Arial" charset="0"/>
                <a:cs typeface="Arial" charset="0"/>
                <a:hlinkClick r:id="rId8" tooltip="Link to website"/>
              </a:rPr>
              <a:t>http://www.forbes.com/sites/brucejapsen/2015/09/10/more-employers-turn-to-on-site-clinics-despite-obamacares-cadillac-tax/#6dcb1ed33289</a:t>
            </a:r>
            <a:endParaRPr lang="en-US" altLang="en-US" sz="1400" b="0" dirty="0">
              <a:latin typeface="Arial" charset="0"/>
              <a:cs typeface="Arial" charset="0"/>
            </a:endParaRPr>
          </a:p>
          <a:p>
            <a:r>
              <a:rPr lang="en-US" altLang="en-US" sz="1400" b="0" dirty="0">
                <a:latin typeface="Arial" charset="0"/>
                <a:cs typeface="Arial" charset="0"/>
              </a:rPr>
              <a:t>Kane, R. L. (2011). Finding the right level of posthospital care: “We didn’t’ realize there was any other option.” </a:t>
            </a:r>
            <a:r>
              <a:rPr lang="en-US" altLang="en-US" sz="1400" b="0" i="1" dirty="0">
                <a:latin typeface="Arial" charset="0"/>
                <a:cs typeface="Arial" charset="0"/>
              </a:rPr>
              <a:t>JAMA</a:t>
            </a:r>
            <a:r>
              <a:rPr lang="en-US" altLang="en-US" sz="1400" b="0" dirty="0">
                <a:latin typeface="Arial" charset="0"/>
                <a:cs typeface="Arial" charset="0"/>
              </a:rPr>
              <a:t>, 305(3), 284–293. </a:t>
            </a:r>
          </a:p>
          <a:p>
            <a:r>
              <a:rPr lang="en-US" altLang="en-US" sz="1400" b="0" dirty="0">
                <a:latin typeface="Arial" charset="0"/>
                <a:cs typeface="Arial" charset="0"/>
              </a:rPr>
              <a:t>Medicare.gov. (</a:t>
            </a:r>
            <a:r>
              <a:rPr lang="en-US" altLang="en-US" sz="1400" b="0" dirty="0" err="1">
                <a:latin typeface="Arial" charset="0"/>
                <a:cs typeface="Arial" charset="0"/>
              </a:rPr>
              <a:t>n.d.</a:t>
            </a:r>
            <a:r>
              <a:rPr lang="en-US" altLang="en-US" sz="1400" b="0" dirty="0">
                <a:latin typeface="Arial" charset="0"/>
                <a:cs typeface="Arial" charset="0"/>
              </a:rPr>
              <a:t>). What’s home health care and what shall I expect? Retrieved from </a:t>
            </a:r>
            <a:r>
              <a:rPr lang="en-US" altLang="en-US" sz="1400" b="0" dirty="0">
                <a:latin typeface="Arial" charset="0"/>
                <a:cs typeface="Arial" charset="0"/>
                <a:hlinkClick r:id="rId9" tooltip="Link to website"/>
              </a:rPr>
              <a:t>https://www.medicare.gov/what-medicare-covers/home-health-care/home-health-care-what-is-it-what-to-expect.html</a:t>
            </a:r>
            <a:endParaRPr lang="en-US" altLang="en-US" sz="1400" b="0" dirty="0">
              <a:latin typeface="Arial" charset="0"/>
              <a:cs typeface="Arial" charset="0"/>
            </a:endParaRPr>
          </a:p>
          <a:p>
            <a:r>
              <a:rPr lang="en-US" altLang="en-US" sz="1400" b="0" dirty="0">
                <a:latin typeface="Arial" charset="0"/>
                <a:cs typeface="Arial" charset="0"/>
              </a:rPr>
              <a:t>Mercer. (2015).  Employers continue to launch worksite clinics despite ACA uncertainties—Mercer survey</a:t>
            </a:r>
            <a:r>
              <a:rPr lang="en-US" altLang="en-US" sz="1400" b="0" i="1" dirty="0">
                <a:latin typeface="Arial" charset="0"/>
                <a:cs typeface="Arial" charset="0"/>
              </a:rPr>
              <a:t>. </a:t>
            </a:r>
            <a:r>
              <a:rPr lang="en-US" altLang="en-US" sz="1400" b="0" dirty="0">
                <a:latin typeface="Arial" charset="0"/>
                <a:cs typeface="Arial" charset="0"/>
              </a:rPr>
              <a:t>Retrieved from  </a:t>
            </a:r>
            <a:r>
              <a:rPr lang="en-US" altLang="en-US" sz="1400" b="0" dirty="0">
                <a:latin typeface="Arial" charset="0"/>
                <a:cs typeface="Arial" charset="0"/>
                <a:hlinkClick r:id="rId10" tooltip="Link to website"/>
              </a:rPr>
              <a:t>http://www.mercer.com/newsroom/employers-continue-to-launch-worksite-clinics-despite-aca-uncertainties.html</a:t>
            </a:r>
            <a:endParaRPr lang="en-US" altLang="en-US" sz="1400" dirty="0">
              <a:latin typeface="Arial" charset="0"/>
              <a:cs typeface="Arial" charset="0"/>
            </a:endParaRPr>
          </a:p>
        </p:txBody>
      </p:sp>
      <p:sp>
        <p:nvSpPr>
          <p:cNvPr id="6758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B28AE656-D349-403C-B6AD-1C27ED628BA6}" type="slidenum">
              <a:rPr lang="en-US" altLang="en-US" sz="1000">
                <a:solidFill>
                  <a:srgbClr val="898989"/>
                </a:solidFill>
              </a:rPr>
              <a:pPr>
                <a:spcBef>
                  <a:spcPct val="0"/>
                </a:spcBef>
                <a:buFontTx/>
                <a:buNone/>
              </a:pPr>
              <a:t>32</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65760" y="274637"/>
            <a:ext cx="8412480" cy="1143000"/>
          </a:xfrm>
        </p:spPr>
        <p:txBody>
          <a:bodyPr/>
          <a:lstStyle/>
          <a:p>
            <a:pPr eaLnBrk="1" hangingPunct="1"/>
            <a:r>
              <a:rPr lang="en-US" altLang="en-US" dirty="0">
                <a:ea typeface="MS PGothic" pitchFamily="34" charset="-128"/>
              </a:rPr>
              <a:t>Health Care Settings—The Places Where Health Care Is Delivered</a:t>
            </a:r>
            <a:br>
              <a:rPr lang="en-US" altLang="en-US" dirty="0">
                <a:ea typeface="MS PGothic" pitchFamily="34" charset="-128"/>
              </a:rPr>
            </a:br>
            <a:r>
              <a:rPr lang="en-US" altLang="en-US" dirty="0">
                <a:ea typeface="MS PGothic" pitchFamily="34" charset="-128"/>
              </a:rPr>
              <a:t>References – Lecture a Continued 2</a:t>
            </a:r>
          </a:p>
        </p:txBody>
      </p:sp>
      <p:sp>
        <p:nvSpPr>
          <p:cNvPr id="69635" name="Text Placeholder 5"/>
          <p:cNvSpPr>
            <a:spLocks noGrp="1"/>
          </p:cNvSpPr>
          <p:nvPr>
            <p:ph type="body" sz="quarter" idx="16"/>
          </p:nvPr>
        </p:nvSpPr>
        <p:spPr>
          <a:xfrm>
            <a:off x="457200" y="1600200"/>
            <a:ext cx="8229600" cy="2886284"/>
          </a:xfrm>
        </p:spPr>
        <p:txBody>
          <a:bodyPr/>
          <a:lstStyle/>
          <a:p>
            <a:pPr>
              <a:lnSpc>
                <a:spcPct val="90000"/>
              </a:lnSpc>
            </a:pPr>
            <a:r>
              <a:rPr lang="en-US" altLang="en-US" sz="1400" b="0" dirty="0">
                <a:latin typeface="Arial" charset="0"/>
                <a:cs typeface="Arial" charset="0"/>
              </a:rPr>
              <a:t>National Hospice and Palliative Care Organization. (</a:t>
            </a:r>
            <a:r>
              <a:rPr lang="en-US" altLang="en-US" sz="1400" b="0" dirty="0" err="1">
                <a:latin typeface="Arial" charset="0"/>
                <a:cs typeface="Arial" charset="0"/>
              </a:rPr>
              <a:t>n.d.</a:t>
            </a:r>
            <a:r>
              <a:rPr lang="en-US" altLang="en-US" sz="1400" b="0" dirty="0">
                <a:latin typeface="Arial" charset="0"/>
                <a:cs typeface="Arial" charset="0"/>
              </a:rPr>
              <a:t>). Choosing a hospice. Retrieved from </a:t>
            </a:r>
            <a:r>
              <a:rPr lang="en-US" altLang="en-US" sz="1400" b="0" dirty="0">
                <a:latin typeface="Arial" charset="0"/>
                <a:cs typeface="Arial" charset="0"/>
                <a:hlinkClick r:id="rId4" tooltip="Link to document"/>
              </a:rPr>
              <a:t>http://www.nhpco.org/resources/choosing-hospice</a:t>
            </a:r>
            <a:endParaRPr lang="en-US" altLang="en-US" sz="1400" b="0" dirty="0">
              <a:latin typeface="Arial" charset="0"/>
              <a:cs typeface="Arial" charset="0"/>
            </a:endParaRPr>
          </a:p>
          <a:p>
            <a:pPr>
              <a:lnSpc>
                <a:spcPct val="90000"/>
              </a:lnSpc>
            </a:pPr>
            <a:r>
              <a:rPr lang="en-US" altLang="en-US" sz="1400" b="0" dirty="0">
                <a:latin typeface="Arial" charset="0"/>
                <a:cs typeface="Arial" charset="0"/>
              </a:rPr>
              <a:t>National Hospice and Palliative Care Organization. (2015). Hospice care. Retrieved from </a:t>
            </a:r>
            <a:r>
              <a:rPr lang="en-US" altLang="en-US" sz="1400" b="0" dirty="0">
                <a:latin typeface="Arial" charset="0"/>
                <a:cs typeface="Arial" charset="0"/>
                <a:hlinkClick r:id="rId5" tooltip="Link to document"/>
              </a:rPr>
              <a:t>http://www.nhpco.org/about/hospice-care</a:t>
            </a:r>
            <a:endParaRPr lang="en-US" altLang="en-US" sz="1400" b="0" dirty="0">
              <a:latin typeface="Arial" charset="0"/>
              <a:cs typeface="Arial" charset="0"/>
            </a:endParaRPr>
          </a:p>
          <a:p>
            <a:pPr>
              <a:lnSpc>
                <a:spcPct val="90000"/>
              </a:lnSpc>
            </a:pPr>
            <a:r>
              <a:rPr lang="en-US" altLang="en-US" sz="1400" b="0" dirty="0">
                <a:latin typeface="Arial" charset="0"/>
                <a:cs typeface="Arial" charset="0"/>
              </a:rPr>
              <a:t>Patient Centered Primary Care Collaborative. (2015). Defining the medical home. Retrieved from </a:t>
            </a:r>
            <a:r>
              <a:rPr lang="en-US" altLang="en-US" sz="1400" b="0" dirty="0">
                <a:latin typeface="Arial" charset="0"/>
                <a:cs typeface="Arial" charset="0"/>
                <a:hlinkClick r:id="rId6" tooltip="Link to website"/>
              </a:rPr>
              <a:t>https://www.pcpcc.org/about/medical-home</a:t>
            </a:r>
            <a:endParaRPr lang="en-US" altLang="en-US" sz="1400" dirty="0">
              <a:latin typeface="Arial" charset="0"/>
              <a:cs typeface="Arial" charset="0"/>
            </a:endParaRPr>
          </a:p>
          <a:p>
            <a:pPr>
              <a:lnSpc>
                <a:spcPct val="90000"/>
              </a:lnSpc>
            </a:pPr>
            <a:r>
              <a:rPr lang="en-US" altLang="en-US" sz="1400" b="0" dirty="0">
                <a:latin typeface="Arial" charset="0"/>
                <a:cs typeface="Arial" charset="0"/>
              </a:rPr>
              <a:t>School-Based Health Alliance. (</a:t>
            </a:r>
            <a:r>
              <a:rPr lang="en-US" altLang="en-US" sz="1400" b="0" dirty="0" err="1">
                <a:latin typeface="Arial" charset="0"/>
                <a:cs typeface="Arial" charset="0"/>
              </a:rPr>
              <a:t>n.d.</a:t>
            </a:r>
            <a:r>
              <a:rPr lang="en-US" altLang="en-US" sz="1400" b="0" dirty="0">
                <a:latin typeface="Arial" charset="0"/>
                <a:cs typeface="Arial" charset="0"/>
              </a:rPr>
              <a:t>). About school-based health centers. Retrieved from </a:t>
            </a:r>
            <a:r>
              <a:rPr lang="en-US" altLang="en-US" sz="1400" b="0" dirty="0">
                <a:latin typeface="Arial" charset="0"/>
                <a:cs typeface="Arial" charset="0"/>
                <a:hlinkClick r:id="rId7" tooltip="Link to website"/>
              </a:rPr>
              <a:t>http://www.sbh4all.org/school-health-care/aboutsbhcs </a:t>
            </a:r>
            <a:endParaRPr lang="en-US" altLang="en-US" sz="1400" dirty="0">
              <a:latin typeface="Arial" charset="0"/>
              <a:cs typeface="Arial" charset="0"/>
            </a:endParaRPr>
          </a:p>
          <a:p>
            <a:pPr>
              <a:lnSpc>
                <a:spcPct val="90000"/>
              </a:lnSpc>
            </a:pPr>
            <a:r>
              <a:rPr lang="en-US" altLang="en-US" sz="1400" b="0" dirty="0">
                <a:latin typeface="Arial" charset="0"/>
                <a:cs typeface="Arial" charset="0"/>
              </a:rPr>
              <a:t>U.S. Food and Drug Administration.(2013). Paving the way for personalized medicine: FDA’s role in a new era of medical product development. Retrieved from </a:t>
            </a:r>
            <a:r>
              <a:rPr lang="en-US" altLang="en-US" sz="1400" b="0" dirty="0">
                <a:latin typeface="Arial" charset="0"/>
                <a:cs typeface="Arial" charset="0"/>
                <a:hlinkClick r:id="rId8" tooltip="Link to document"/>
              </a:rPr>
              <a:t>http://www.fda.gov/downloads/ </a:t>
            </a:r>
            <a:r>
              <a:rPr lang="en-US" altLang="en-US" sz="1400" b="0" dirty="0" err="1">
                <a:latin typeface="Arial" charset="0"/>
                <a:cs typeface="Arial" charset="0"/>
                <a:hlinkClick r:id="rId8" tooltip="Link to document"/>
              </a:rPr>
              <a:t>ScienceResearch</a:t>
            </a:r>
            <a:r>
              <a:rPr lang="en-US" altLang="en-US" sz="1400" b="0" dirty="0">
                <a:latin typeface="Arial" charset="0"/>
                <a:cs typeface="Arial" charset="0"/>
                <a:hlinkClick r:id="rId8" tooltip="Link to document"/>
              </a:rPr>
              <a:t>/</a:t>
            </a:r>
            <a:r>
              <a:rPr lang="en-US" altLang="en-US" sz="1400" b="0" dirty="0" err="1">
                <a:latin typeface="Arial" charset="0"/>
                <a:cs typeface="Arial" charset="0"/>
                <a:hlinkClick r:id="rId8" tooltip="Link to document"/>
              </a:rPr>
              <a:t>SpecialTopics</a:t>
            </a:r>
            <a:r>
              <a:rPr lang="en-US" altLang="en-US" sz="1400" b="0" dirty="0">
                <a:latin typeface="Arial" charset="0"/>
                <a:cs typeface="Arial" charset="0"/>
                <a:hlinkClick r:id="rId8" tooltip="Link to document"/>
              </a:rPr>
              <a:t>/</a:t>
            </a:r>
            <a:r>
              <a:rPr lang="en-US" altLang="en-US" sz="1400" b="0" dirty="0" err="1">
                <a:latin typeface="Arial" charset="0"/>
                <a:cs typeface="Arial" charset="0"/>
                <a:hlinkClick r:id="rId8" tooltip="Link to document"/>
              </a:rPr>
              <a:t>PersonalizedMedicine</a:t>
            </a:r>
            <a:r>
              <a:rPr lang="en-US" altLang="en-US" sz="1400" b="0" dirty="0">
                <a:latin typeface="Arial" charset="0"/>
                <a:cs typeface="Arial" charset="0"/>
                <a:hlinkClick r:id="rId8" tooltip="Link to document"/>
              </a:rPr>
              <a:t>/UCM372421.pdf</a:t>
            </a:r>
            <a:endParaRPr lang="en-US" altLang="en-US" sz="1400" b="0" dirty="0">
              <a:latin typeface="Arial" charset="0"/>
              <a:cs typeface="Arial" charset="0"/>
            </a:endParaRPr>
          </a:p>
          <a:p>
            <a:pPr>
              <a:lnSpc>
                <a:spcPct val="90000"/>
              </a:lnSpc>
            </a:pPr>
            <a:r>
              <a:rPr lang="en-US" altLang="en-US" sz="1400" b="0" dirty="0">
                <a:latin typeface="Arial" charset="0"/>
                <a:cs typeface="Arial" charset="0"/>
              </a:rPr>
              <a:t>U.S. Food and Drug Administration. (2016).  Precision medicine initiative. Retrieved from </a:t>
            </a:r>
            <a:r>
              <a:rPr lang="en-US" altLang="en-US" sz="1400" dirty="0">
                <a:solidFill>
                  <a:srgbClr val="000000"/>
                </a:solidFill>
                <a:latin typeface="Arial" charset="0"/>
                <a:cs typeface="Arial" charset="0"/>
                <a:hlinkClick r:id="rId9" tooltip="Link to website"/>
              </a:rPr>
              <a:t>http://</a:t>
            </a:r>
            <a:r>
              <a:rPr lang="en-US" altLang="en-US" sz="1400" b="0" dirty="0">
                <a:solidFill>
                  <a:srgbClr val="000000"/>
                </a:solidFill>
                <a:latin typeface="Arial" charset="0"/>
                <a:cs typeface="Arial" charset="0"/>
                <a:hlinkClick r:id="rId9" tooltip="Link to website"/>
              </a:rPr>
              <a:t>www.fda.gov/ScienceResearch/SpecialTopics/PrecisionMedicine/default.htm</a:t>
            </a:r>
            <a:endParaRPr lang="en-US" altLang="en-US" sz="1400" b="0" dirty="0">
              <a:solidFill>
                <a:srgbClr val="000000"/>
              </a:solidFill>
              <a:latin typeface="Arial" charset="0"/>
              <a:cs typeface="Arial" charset="0"/>
            </a:endParaRPr>
          </a:p>
          <a:p>
            <a:pPr>
              <a:lnSpc>
                <a:spcPct val="90000"/>
              </a:lnSpc>
            </a:pPr>
            <a:endParaRPr lang="en-US" altLang="en-US" sz="1400" dirty="0">
              <a:latin typeface="Arial" charset="0"/>
              <a:cs typeface="Arial" charset="0"/>
            </a:endParaRPr>
          </a:p>
          <a:p>
            <a:pPr marL="0" indent="-347472" eaLnBrk="1" hangingPunct="1">
              <a:lnSpc>
                <a:spcPct val="90000"/>
              </a:lnSpc>
            </a:pPr>
            <a:endParaRPr lang="en-US" altLang="en-US" sz="1400" b="0" dirty="0"/>
          </a:p>
        </p:txBody>
      </p:sp>
      <p:sp>
        <p:nvSpPr>
          <p:cNvPr id="2" name="Text Placeholder 1"/>
          <p:cNvSpPr>
            <a:spLocks noGrp="1"/>
          </p:cNvSpPr>
          <p:nvPr>
            <p:ph type="body" sz="quarter" idx="20"/>
          </p:nvPr>
        </p:nvSpPr>
        <p:spPr>
          <a:xfrm>
            <a:off x="456227" y="5673838"/>
            <a:ext cx="8229600" cy="718457"/>
          </a:xfrm>
        </p:spPr>
        <p:txBody>
          <a:bodyPr/>
          <a:lstStyle/>
          <a:p>
            <a:r>
              <a:rPr lang="en-US" dirty="0"/>
              <a:t>Images</a:t>
            </a:r>
          </a:p>
          <a:p>
            <a:pPr>
              <a:lnSpc>
                <a:spcPct val="90000"/>
              </a:lnSpc>
            </a:pPr>
            <a:r>
              <a:rPr lang="en-US" altLang="en-US" sz="1400" b="0" dirty="0"/>
              <a:t>Slide 11: Healthcare facilities: Outpatient. </a:t>
            </a:r>
            <a:r>
              <a:rPr lang="en-US" altLang="en-US" sz="1400" b="0" dirty="0">
                <a:hlinkClick r:id="rId10"/>
              </a:rPr>
              <a:t>CC-BY</a:t>
            </a:r>
            <a:r>
              <a:rPr lang="en-US" altLang="en-US" sz="1400" b="0" dirty="0"/>
              <a:t> by Jan Kraus.</a:t>
            </a:r>
          </a:p>
        </p:txBody>
      </p:sp>
      <p:sp>
        <p:nvSpPr>
          <p:cNvPr id="3" name="Text Placeholder 2"/>
          <p:cNvSpPr>
            <a:spLocks noGrp="1"/>
          </p:cNvSpPr>
          <p:nvPr>
            <p:ph type="body" sz="quarter" idx="21"/>
          </p:nvPr>
        </p:nvSpPr>
        <p:spPr>
          <a:xfrm>
            <a:off x="457200" y="4562431"/>
            <a:ext cx="8229600" cy="1045029"/>
          </a:xfrm>
        </p:spPr>
        <p:txBody>
          <a:bodyPr/>
          <a:lstStyle/>
          <a:p>
            <a:pPr>
              <a:lnSpc>
                <a:spcPct val="90000"/>
              </a:lnSpc>
            </a:pPr>
            <a:r>
              <a:rPr lang="en-US" altLang="en-US" dirty="0">
                <a:latin typeface="Arial" charset="0"/>
                <a:cs typeface="Arial" charset="0"/>
              </a:rPr>
              <a:t>Charts, Tables, Figures</a:t>
            </a:r>
          </a:p>
          <a:p>
            <a:pPr>
              <a:lnSpc>
                <a:spcPct val="90000"/>
              </a:lnSpc>
            </a:pPr>
            <a:r>
              <a:rPr lang="en-US" altLang="en-US" sz="1400" b="0" dirty="0"/>
              <a:t>3.1 Figure: Represents the range of care delivery and the referral patterns between the types of care of delivery organizations. Hickman, 2012, </a:t>
            </a:r>
            <a:r>
              <a:rPr lang="en-US" altLang="en-US" sz="1400" b="0" dirty="0">
                <a:hlinkClick r:id="rId11" tooltip="Link to website"/>
              </a:rPr>
              <a:t>CC BY-NC-SA</a:t>
            </a:r>
            <a:r>
              <a:rPr lang="en-US" altLang="en-US" sz="1400" b="0" dirty="0"/>
              <a:t>. </a:t>
            </a:r>
          </a:p>
          <a:p>
            <a:pPr>
              <a:lnSpc>
                <a:spcPct val="90000"/>
              </a:lnSpc>
            </a:pPr>
            <a:r>
              <a:rPr lang="en-US" altLang="en-US" sz="1400" b="0" dirty="0"/>
              <a:t>3.2 Chart: Most hospitals are community hospitals. </a:t>
            </a:r>
            <a:r>
              <a:rPr lang="en-US" altLang="en-US" sz="1400" b="0" dirty="0">
                <a:hlinkClick r:id="rId10"/>
              </a:rPr>
              <a:t>CC-BY</a:t>
            </a:r>
            <a:r>
              <a:rPr lang="en-US" altLang="en-US" sz="1400" b="0" dirty="0"/>
              <a:t> by Jan Kraus.</a:t>
            </a:r>
          </a:p>
        </p:txBody>
      </p:sp>
      <p:sp>
        <p:nvSpPr>
          <p:cNvPr id="6963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582C6E02-2F6F-4391-9413-9092B27997A0}" type="slidenum">
              <a:rPr lang="en-US" altLang="en-US" sz="1000">
                <a:solidFill>
                  <a:srgbClr val="898989"/>
                </a:solidFill>
              </a:rPr>
              <a:pPr>
                <a:spcBef>
                  <a:spcPct val="0"/>
                </a:spcBef>
                <a:buFontTx/>
                <a:buNone/>
              </a:pPr>
              <a:t>33</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smtClean="0"/>
              <a:t>The Culture of Health Care</a:t>
            </a:r>
            <a:br>
              <a:rPr lang="en-US" smtClean="0"/>
            </a:br>
            <a:r>
              <a:rPr lang="en-US" altLang="en-US" smtClean="0"/>
              <a:t>Health Care Settings—The Places Where Care Is Delivered</a:t>
            </a:r>
            <a:r>
              <a:rPr lang="en-US" smtClean="0"/>
              <a:t/>
            </a:r>
            <a:br>
              <a:rPr lang="en-US" smtClean="0"/>
            </a:br>
            <a:r>
              <a:rPr lang="en-US" smtClean="0"/>
              <a:t>Lecture a</a:t>
            </a:r>
            <a:endParaRPr lang="en-US" dirty="0"/>
          </a:p>
        </p:txBody>
      </p:sp>
      <p:sp>
        <p:nvSpPr>
          <p:cNvPr id="3" name="Content Placeholder 2"/>
          <p:cNvSpPr>
            <a:spLocks noGrp="1"/>
          </p:cNvSpPr>
          <p:nvPr>
            <p:ph sz="quarter" idx="14"/>
          </p:nvPr>
        </p:nvSpPr>
        <p:spPr/>
        <p:txBody>
          <a:bodyPr/>
          <a:lstStyle/>
          <a:p>
            <a:r>
              <a:rPr lang="en-US" sz="2800" smtClean="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34</a:t>
            </a:fld>
            <a:endParaRPr lang="en-US" dirty="0"/>
          </a:p>
        </p:txBody>
      </p:sp>
    </p:spTree>
    <p:extLst>
      <p:ext uri="{BB962C8B-B14F-4D97-AF65-F5344CB8AC3E}">
        <p14:creationId xmlns:p14="http://schemas.microsoft.com/office/powerpoint/2010/main" val="3531971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65760" y="274638"/>
            <a:ext cx="8412480" cy="1143000"/>
          </a:xfrm>
        </p:spPr>
        <p:txBody>
          <a:bodyPr/>
          <a:lstStyle/>
          <a:p>
            <a:r>
              <a:rPr lang="en-US" altLang="en-US" dirty="0"/>
              <a:t>Health Care Settings—</a:t>
            </a:r>
            <a:br>
              <a:rPr lang="en-US" altLang="en-US" dirty="0"/>
            </a:br>
            <a:r>
              <a:rPr lang="en-US" altLang="en-US" dirty="0"/>
              <a:t>The Places Where Care Is Delivered </a:t>
            </a:r>
            <a:br>
              <a:rPr lang="en-US" altLang="en-US" dirty="0"/>
            </a:br>
            <a:r>
              <a:rPr lang="en-US" altLang="en-US" dirty="0"/>
              <a:t>Learning Objectives Continued</a:t>
            </a:r>
          </a:p>
        </p:txBody>
      </p:sp>
      <p:sp>
        <p:nvSpPr>
          <p:cNvPr id="10243" name="Text Placeholder 3"/>
          <p:cNvSpPr>
            <a:spLocks noGrp="1"/>
          </p:cNvSpPr>
          <p:nvPr>
            <p:ph sz="quarter" idx="14"/>
          </p:nvPr>
        </p:nvSpPr>
        <p:spPr>
          <a:xfrm>
            <a:off x="457200" y="1600199"/>
            <a:ext cx="8229600" cy="5101225"/>
          </a:xfrm>
        </p:spPr>
        <p:txBody>
          <a:bodyPr/>
          <a:lstStyle/>
          <a:p>
            <a:r>
              <a:rPr lang="en-US" altLang="en-US" sz="2400" dirty="0"/>
              <a:t>Describe the various departments and services offered by an outpatient clinic, community hospital, academic medical center, and long-term care facility. (Lecture b)</a:t>
            </a:r>
          </a:p>
          <a:p>
            <a:r>
              <a:rPr lang="en-US" altLang="en-US" sz="2400" dirty="0"/>
              <a:t>Explain the ways in which different outpatient and inpatient departments interact and how their services relate. (Lecture b)</a:t>
            </a:r>
          </a:p>
          <a:p>
            <a:r>
              <a:rPr lang="en-US" altLang="en-US" sz="2400" dirty="0"/>
              <a:t>Describe ways data and information are created and used by people in different outpatient and inpatient departments. (Lecture b)</a:t>
            </a:r>
          </a:p>
          <a:p>
            <a:r>
              <a:rPr lang="en-US" altLang="en-US" sz="2400" dirty="0"/>
              <a:t>Describe ways in which medical and information technology have improved interdepartmental communication and, consequently, the patient experience. (Lecture b)</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Patient Care Settings</a:t>
            </a:r>
            <a:br>
              <a:rPr lang="en-US"/>
            </a:br>
            <a:r>
              <a:rPr lang="en-US"/>
              <a:t>or Organizations </a:t>
            </a:r>
            <a:endParaRPr lang="en-US" dirty="0"/>
          </a:p>
        </p:txBody>
      </p:sp>
      <p:sp>
        <p:nvSpPr>
          <p:cNvPr id="12291" name="Content Placeholder 5"/>
          <p:cNvSpPr>
            <a:spLocks noGrp="1"/>
          </p:cNvSpPr>
          <p:nvPr>
            <p:ph sz="quarter" idx="14"/>
          </p:nvPr>
        </p:nvSpPr>
        <p:spPr/>
        <p:txBody>
          <a:bodyPr/>
          <a:lstStyle/>
          <a:p>
            <a:r>
              <a:rPr lang="en-US" altLang="en-US" dirty="0"/>
              <a:t>Patient care settings</a:t>
            </a:r>
          </a:p>
          <a:p>
            <a:r>
              <a:rPr lang="en-US" altLang="en-US" dirty="0"/>
              <a:t>Patient care levels  </a:t>
            </a:r>
          </a:p>
          <a:p>
            <a:r>
              <a:rPr lang="en-US" altLang="en-US" dirty="0"/>
              <a:t>Patient continuum of care</a:t>
            </a:r>
          </a:p>
          <a:p>
            <a:r>
              <a:rPr lang="en-US" altLang="en-US" dirty="0"/>
              <a:t>Unique functions and interrelationships between health care provider organizations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pPr eaLnBrk="1" hangingPunct="1"/>
            <a:r>
              <a:rPr lang="en-US" altLang="en-US">
                <a:ea typeface="MS PGothic" pitchFamily="34" charset="-128"/>
              </a:rPr>
              <a:t>Range of Care Delivery</a:t>
            </a:r>
          </a:p>
        </p:txBody>
      </p:sp>
      <p:pic>
        <p:nvPicPr>
          <p:cNvPr id="4" name="Picture Placeholder 3" descr="The Range of Care Delivery.  The figure represents the range of care delivery and the referral patterns between the types of care of delivery organizations. The graphic shows that primary care organizations may refer to either secondary care or tertiary care (indicated by an arrow from the Primary Care Organization text to both the Secondary Care and Tertiary Care text boxes. ).  Secondary care organizations also may refer directly to tertiary care organizations (indicated by an arrow for the Secondary Care Organization text box to the Tertiary Care Organization text box.&#10;" title="3.1 Diagram: Range of Care Delivery"/>
          <p:cNvPicPr>
            <a:picLocks noGrp="1" noChangeAspect="1"/>
          </p:cNvPicPr>
          <p:nvPr>
            <p:ph type="pic" sz="quarter" idx="14"/>
          </p:nvPr>
        </p:nvPicPr>
        <p:blipFill>
          <a:blip r:embed="rId4">
            <a:grayscl/>
            <a:extLst>
              <a:ext uri="{28A0092B-C50C-407E-A947-70E740481C1C}">
                <a14:useLocalDpi xmlns:a14="http://schemas.microsoft.com/office/drawing/2010/main" val="0"/>
              </a:ext>
            </a:extLst>
          </a:blip>
          <a:stretch>
            <a:fillRect/>
          </a:stretch>
        </p:blipFill>
        <p:spPr>
          <a:xfrm>
            <a:off x="1179576" y="1639982"/>
            <a:ext cx="6784848" cy="4401312"/>
          </a:xfrm>
        </p:spPr>
      </p:pic>
      <p:sp>
        <p:nvSpPr>
          <p:cNvPr id="3" name="Text Placeholder 2"/>
          <p:cNvSpPr>
            <a:spLocks noGrp="1"/>
          </p:cNvSpPr>
          <p:nvPr>
            <p:ph type="body" sz="quarter" idx="32"/>
          </p:nvPr>
        </p:nvSpPr>
        <p:spPr/>
        <p:txBody>
          <a:bodyPr/>
          <a:lstStyle/>
          <a:p>
            <a:r>
              <a:rPr lang="en-US" altLang="en-US" dirty="0"/>
              <a:t>3.1 Figure: Represents the range of care delivery and the referral patterns between the types of care of delivery organizations. Hickman, 2012. </a:t>
            </a:r>
            <a:r>
              <a:rPr lang="en-US" altLang="en-US" dirty="0">
                <a:hlinkClick r:id="rId5" tooltip="Link to website"/>
              </a:rPr>
              <a:t>CC-BY-NC-SA</a:t>
            </a:r>
            <a:r>
              <a:rPr lang="en-US" altLang="en-US" dirty="0"/>
              <a:t>.</a:t>
            </a:r>
          </a:p>
        </p:txBody>
      </p:sp>
      <p:sp>
        <p:nvSpPr>
          <p:cNvPr id="14343"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33CAD15D-DB4F-47D0-86EA-4501AF159139}" type="slidenum">
              <a:rPr lang="en-US" altLang="en-US" sz="1000">
                <a:solidFill>
                  <a:srgbClr val="898989"/>
                </a:solidFill>
              </a:rPr>
              <a:pPr>
                <a:spcBef>
                  <a:spcPct val="0"/>
                </a:spcBef>
                <a:buFontTx/>
                <a:buNone/>
              </a:pPr>
              <a:t>6</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Primary Care Organization</a:t>
            </a:r>
            <a:endParaRPr lang="en-US" altLang="en-US" dirty="0"/>
          </a:p>
        </p:txBody>
      </p:sp>
      <p:sp>
        <p:nvSpPr>
          <p:cNvPr id="16387" name="Content Placeholder 5"/>
          <p:cNvSpPr>
            <a:spLocks noGrp="1"/>
          </p:cNvSpPr>
          <p:nvPr>
            <p:ph sz="quarter" idx="14"/>
          </p:nvPr>
        </p:nvSpPr>
        <p:spPr>
          <a:xfrm>
            <a:off x="457200" y="1600199"/>
            <a:ext cx="8229600" cy="5051121"/>
          </a:xfrm>
        </p:spPr>
        <p:txBody>
          <a:bodyPr/>
          <a:lstStyle/>
          <a:p>
            <a:r>
              <a:rPr lang="en-US" altLang="en-US" sz="2800" dirty="0"/>
              <a:t>“Primary care is the provision of integrated, accessible health care services by clinicians who are accountable for addressing a large majority of personal health care needs, developing a sustained partnership with patients, and practicing in the context of family and community” </a:t>
            </a:r>
            <a:r>
              <a:rPr lang="en-US" altLang="en-US" sz="1800" dirty="0"/>
              <a:t>(Donaldson et al., 1996)</a:t>
            </a:r>
          </a:p>
          <a:p>
            <a:r>
              <a:rPr lang="en-US" altLang="en-US" sz="2800" dirty="0"/>
              <a:t>Main function is to provide screening, prevention, education, diagnosis, and treatment for acute and chronic health problems</a:t>
            </a:r>
          </a:p>
          <a:p>
            <a:r>
              <a:rPr lang="en-US" altLang="en-US" sz="2800" dirty="0"/>
              <a:t>Examples: physician office, health clinics</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Secondary Care Organization</a:t>
            </a:r>
            <a:endParaRPr lang="en-US" altLang="en-US" dirty="0"/>
          </a:p>
        </p:txBody>
      </p:sp>
      <p:sp>
        <p:nvSpPr>
          <p:cNvPr id="18435" name="Content Placeholder 5"/>
          <p:cNvSpPr>
            <a:spLocks noGrp="1"/>
          </p:cNvSpPr>
          <p:nvPr>
            <p:ph sz="quarter" idx="14"/>
          </p:nvPr>
        </p:nvSpPr>
        <p:spPr/>
        <p:txBody>
          <a:bodyPr/>
          <a:lstStyle/>
          <a:p>
            <a:r>
              <a:rPr lang="en-US" altLang="en-US" dirty="0"/>
              <a:t>May be known as specialty care organizations</a:t>
            </a:r>
          </a:p>
          <a:p>
            <a:r>
              <a:rPr lang="en-US" altLang="en-US" dirty="0"/>
              <a:t>Provides most types of specialty diagnoses and treatment</a:t>
            </a:r>
          </a:p>
          <a:p>
            <a:r>
              <a:rPr lang="en-US" altLang="en-US" dirty="0"/>
              <a:t>Examples: freestanding ambulatory facilities, community hospitals, academic medical centers, specialty hospitals, home health services, extended care facilities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t>Tertiary Care Center</a:t>
            </a:r>
          </a:p>
        </p:txBody>
      </p:sp>
      <p:sp>
        <p:nvSpPr>
          <p:cNvPr id="20483" name="Content Placeholder 5"/>
          <p:cNvSpPr>
            <a:spLocks noGrp="1"/>
          </p:cNvSpPr>
          <p:nvPr>
            <p:ph sz="quarter" idx="14"/>
          </p:nvPr>
        </p:nvSpPr>
        <p:spPr/>
        <p:txBody>
          <a:bodyPr/>
          <a:lstStyle/>
          <a:p>
            <a:pPr marL="0" indent="0">
              <a:buNone/>
            </a:pPr>
            <a:r>
              <a:rPr lang="en-US" altLang="en-US" dirty="0"/>
              <a:t>“A tertiary care center is a medical facility that receives referrals from both primary and secondary care levels and usually offers tests, treatments, and procedures that are not available elsewhere. Most tertiary care centers offer a mixture of primary, secondary, and tertiary care services so that it is the specific level of service rendered rather than the facility that determines the designation of care in a given study” </a:t>
            </a:r>
            <a:r>
              <a:rPr lang="en-US" altLang="en-US" sz="1800" dirty="0"/>
              <a:t>(Kane, 2011)</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8_V3.mp3"/>
  <p:tag name="AUDIO_ID" val="275"/>
  <p:tag name="ELAPSEDTIME" val="31.295"/>
  <p:tag name="ARTICULATE_SLIDE_NAV" val="8"/>
  <p:tag name="ARTICULATE_SLIDE_GUID" val="7561b704-e2ec-43bf-8906-1b802c99553c"/>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9_V3.mp3"/>
  <p:tag name="AUDIO_ID" val="274"/>
  <p:tag name="ELAPSEDTIME" val="28.317"/>
  <p:tag name="ARTICULATE_SLIDE_NAV" val="9"/>
  <p:tag name="ARTICULATE_SLIDE_GUID" val="4a7ab276-e0f4-46e3-a9bc-5fb147f8533e"/>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0_V3.mp3"/>
  <p:tag name="AUDIO_ID" val="278"/>
  <p:tag name="ELAPSEDTIME" val="46.812"/>
  <p:tag name="ARTICULATE_SLIDE_NAV" val="10"/>
  <p:tag name="ARTICULATE_SLIDE_GUID" val="943e47ac-2950-4fee-8033-dbb46b4586a8"/>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1_V3.mp3"/>
  <p:tag name="AUDIO_ID" val="279"/>
  <p:tag name="ELAPSEDTIME" val="36.049"/>
  <p:tag name="ARTICULATE_SLIDE_NAV" val="11"/>
  <p:tag name="ARTICULATE_SLIDE_GUID" val="a603744b-e427-4e13-a358-4c6406abaef9"/>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9_V3.mp3"/>
  <p:tag name="AUDIO_ID" val="285"/>
  <p:tag name="ELAPSEDTIME" val="35.971"/>
  <p:tag name="ARTICULATE_SLIDE_NAV" val="19"/>
  <p:tag name="ARTICULATE_SLIDE_GUID" val="b28cb019-5596-4533-91da-cbe7ef8caa7c"/>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9_V3.mp3"/>
  <p:tag name="AUDIO_ID" val="285"/>
  <p:tag name="ELAPSEDTIME" val="35.971"/>
  <p:tag name="ARTICULATE_SLIDE_NAV" val="19"/>
  <p:tag name="ARTICULATE_SLIDE_GUID" val="b28cb019-5596-4533-91da-cbe7ef8caa7c"/>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2_V3.mp3"/>
  <p:tag name="AUDIO_ID" val="282"/>
  <p:tag name="ELAPSEDTIME" val="50.417"/>
  <p:tag name="ARTICULATE_SLIDE_NAV" val="12"/>
  <p:tag name="ARTICULATE_SLIDE_GUID" val="4417dccc-b6a7-491e-b9d4-c574b712d4fb"/>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3_V3.mp3"/>
  <p:tag name="AUDIO_ID" val="286"/>
  <p:tag name="ELAPSEDTIME" val="29.858"/>
  <p:tag name="ARTICULATE_SLIDE_NAV" val="13"/>
  <p:tag name="ARTICULATE_SLIDE_GUID" val="a59bbfc4-17a2-4d3f-8af1-4bc9ed3c5cbd"/>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4_V3.mp3"/>
  <p:tag name="AUDIO_ID" val="288"/>
  <p:tag name="ELAPSEDTIME" val="49.581"/>
  <p:tag name="ARTICULATE_SLIDE_NAV" val="14"/>
  <p:tag name="ARTICULATE_SLIDE_GUID" val="d9f21cc4-9612-4acf-bbbc-d19c338c31d2"/>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5_V3.mp3"/>
  <p:tag name="AUDIO_ID" val="280"/>
  <p:tag name="ELAPSEDTIME" val="21.395"/>
  <p:tag name="ARTICULATE_SLIDE_NAV" val="15"/>
  <p:tag name="ARTICULATE_SLIDE_GUID" val="f495844f-87ed-4dad-b2bc-5d327a5836aa"/>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aOU82p7i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6_V3.mp3"/>
  <p:tag name="AUDIO_ID" val="281"/>
  <p:tag name="ELAPSEDTIME" val="40.647"/>
  <p:tag name="ARTICULATE_SLIDE_NAV" val="16"/>
  <p:tag name="ARTICULATE_SLIDE_GUID" val="c40305b1-cce0-4b1a-b7a9-b22741a96cbe"/>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7_V3.mp3"/>
  <p:tag name="AUDIO_ID" val="283"/>
  <p:tag name="ELAPSEDTIME" val="44.304"/>
  <p:tag name="ARTICULATE_SLIDE_NAV" val="17"/>
  <p:tag name="ARTICULATE_SLIDE_GUID" val="a29735f1-6ed1-4323-8673-d734ca467233"/>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8_V3.mp3"/>
  <p:tag name="AUDIO_ID" val="284"/>
  <p:tag name="ELAPSEDTIME" val="34.822"/>
  <p:tag name="ARTICULATE_SLIDE_NAV" val="18"/>
  <p:tag name="ARTICULATE_SLIDE_GUID" val="64cb02ea-0bc5-4137-9bf0-c3f5049985e7"/>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9_V3.mp3"/>
  <p:tag name="AUDIO_ID" val="285"/>
  <p:tag name="ELAPSEDTIME" val="35.971"/>
  <p:tag name="ARTICULATE_SLIDE_NAV" val="19"/>
  <p:tag name="ARTICULATE_SLIDE_GUID" val="b28cb019-5596-4533-91da-cbe7ef8caa7c"/>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9_V3.mp3"/>
  <p:tag name="AUDIO_ID" val="285"/>
  <p:tag name="ELAPSEDTIME" val="35.971"/>
  <p:tag name="ARTICULATE_SLIDE_NAV" val="19"/>
  <p:tag name="ARTICULATE_SLIDE_GUID" val="b28cb019-5596-4533-91da-cbe7ef8caa7c"/>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0_V3.mp3"/>
  <p:tag name="AUDIO_ID" val="290"/>
  <p:tag name="ELAPSEDTIME" val="11.494"/>
  <p:tag name="ARTICULATE_SLIDE_NAV" val="20"/>
  <p:tag name="ARTICULATE_SLIDE_GUID" val="52c6a387-0efb-49f1-9203-35473f5d8529"/>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1_V3.mp3"/>
  <p:tag name="AUDIO_ID" val="289"/>
  <p:tag name="ELAPSEDTIME" val="34.038"/>
  <p:tag name="ARTICULATE_SLIDE_NAV" val="21"/>
  <p:tag name="ARTICULATE_SLIDE_GUID" val="3c0a360e-eab7-42eb-8c2d-798a27b783b5"/>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2_V3.mp3"/>
  <p:tag name="AUDIO_ID" val="291"/>
  <p:tag name="ELAPSEDTIME" val="29.493"/>
  <p:tag name="ARTICULATE_SLIDE_NAV" val="22"/>
  <p:tag name="ARTICULATE_SLIDE_GUID" val="0dab950b-5735-4ee0-bf45-4bc781ebfdf2"/>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3_V3.mp3"/>
  <p:tag name="AUDIO_ID" val="293"/>
  <p:tag name="ELAPSEDTIME" val="16.405"/>
  <p:tag name="ARTICULATE_SLIDE_NAV" val="23"/>
  <p:tag name="ARTICULATE_SLIDE_GUID" val="e23fb46a-bb69-4853-947f-40c847d26306"/>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4_V3.mp3"/>
  <p:tag name="AUDIO_ID" val="294"/>
  <p:tag name="ELAPSEDTIME" val="54.675"/>
  <p:tag name="ARTICULATE_SLIDE_NAV" val="24"/>
  <p:tag name="ARTICULATE_SLIDE_GUID" val="ce360f43-75ad-4700-a1a7-c2207b312b8b"/>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1_V3.wav"/>
  <p:tag name="AUDIO_ID" val="256"/>
  <p:tag name="ELAPSEDTIME" val="25.862"/>
  <p:tag name="ARTICULATE_SLIDE_NAV" val="1"/>
  <p:tag name="ARTICULATE_SLIDE_GUID" val="874f8681-2bf5-473a-ac25-17918ea842df"/>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5_V3.mp3"/>
  <p:tag name="AUDIO_ID" val="296"/>
  <p:tag name="ELAPSEDTIME" val="36.493"/>
  <p:tag name="ARTICULATE_SLIDE_NAV" val="25"/>
  <p:tag name="ARTICULATE_SLIDE_GUID" val="2827f1b4-f38a-46e4-96d7-c661c3c749ec"/>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30_sec_silence.mp3"/>
  <p:tag name="AUDIO_ID" val="267"/>
  <p:tag name="ELAPSEDTIME" val="7.515"/>
  <p:tag name="ARTICULATE_SLIDE_NAV" val="26"/>
  <p:tag name="ARTICULATE_SLIDE_GUID" val="32ad104c-60ba-428e-9938-0d29d2869722"/>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30_sec_silence.mp3"/>
  <p:tag name="AUDIO_ID" val="287"/>
  <p:tag name="ELAPSEDTIME" val="7.515"/>
  <p:tag name="ARTICULATE_SLIDE_NAV" val="27"/>
  <p:tag name="ARTICULATE_SLIDE_GUID" val="55bd4fac-d900-48ba-b22d-b0815d08ecc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30_sec_silence.mp3"/>
  <p:tag name="AUDIO_ID" val="287"/>
  <p:tag name="ELAPSEDTIME" val="7.515"/>
  <p:tag name="ARTICULATE_SLIDE_NAV" val="27"/>
  <p:tag name="ARTICULATE_SLIDE_GUID" val="55bd4fac-d900-48ba-b22d-b0815d08ecc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_V3.mp3"/>
  <p:tag name="AUDIO_ID" val="257"/>
  <p:tag name="ELAPSEDTIME" val="44.748"/>
  <p:tag name="ARTICULATE_SLIDE_NAV" val="2"/>
  <p:tag name="ARTICULATE_SLIDE_GUID" val="ac1d3b81-4a91-4d34-abf8-f113d54a2965"/>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3_V3.mp3"/>
  <p:tag name="AUDIO_ID" val="273"/>
  <p:tag name="ELAPSEDTIME" val="39.027"/>
  <p:tag name="ARTICULATE_SLIDE_NAV" val="3"/>
  <p:tag name="ARTICULATE_SLIDE_GUID" val="028f40f8-292f-4120-a651-5bb0ce8efab3"/>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4_V3.mp3"/>
  <p:tag name="AUDIO_ID" val="295"/>
  <p:tag name="ELAPSEDTIME" val="46.028"/>
  <p:tag name="ARTICULATE_SLIDE_NAV" val="4"/>
  <p:tag name="ARTICULATE_SLIDE_GUID" val="e42250a3-e39a-4520-a9a7-e603def09113"/>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5_V3.mp3"/>
  <p:tag name="AUDIO_ID" val="269"/>
  <p:tag name="ELAPSEDTIME" val="59.246"/>
  <p:tag name="ARTICULATE_SLIDE_NAV" val="5"/>
  <p:tag name="ARTICULATE_SLIDE_GUID" val="93ec144e-29dc-4072-b736-a00096f7c9e3"/>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6_V3.mp3"/>
  <p:tag name="AUDIO_ID" val="258"/>
  <p:tag name="ELAPSEDTIME" val="21.734"/>
  <p:tag name="ARTICULATE_SLIDE_NAV" val="6"/>
  <p:tag name="ARTICULATE_SLIDE_GUID" val="5e2b19ae-4e57-4080-b35e-554320f3ed82"/>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7_V3.mp3"/>
  <p:tag name="AUDIO_ID" val="276"/>
  <p:tag name="ELAPSEDTIME" val="31.426"/>
  <p:tag name="ARTICULATE_SLIDE_NAV" val="7"/>
  <p:tag name="ARTICULATE_SLIDE_GUID" val="7697548d-eb8f-44ee-9ea5-57241077f97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535</TotalTime>
  <Words>5365</Words>
  <Application>Microsoft Office PowerPoint</Application>
  <PresentationFormat>On-screen Show (4:3)</PresentationFormat>
  <Paragraphs>370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ONC-Template-FINAL DRAFT</vt:lpstr>
      <vt:lpstr>PowerPoint Presentation</vt:lpstr>
      <vt:lpstr>The Culture of Health Care</vt:lpstr>
      <vt:lpstr>Health Care Settings– The Places Where Care Is Delivered Learning Objectives</vt:lpstr>
      <vt:lpstr>Health Care Settings— The Places Where Care Is Delivered  Learning Objectives Continued</vt:lpstr>
      <vt:lpstr>Patient Care Settings or Organizations </vt:lpstr>
      <vt:lpstr>Range of Care Delivery</vt:lpstr>
      <vt:lpstr>Primary Care Organization</vt:lpstr>
      <vt:lpstr>Secondary Care Organization</vt:lpstr>
      <vt:lpstr>Tertiary Care Center</vt:lpstr>
      <vt:lpstr>Integrated Health Care Delivery</vt:lpstr>
      <vt:lpstr>The Continuum of Care</vt:lpstr>
      <vt:lpstr>Ambulatory or Outpatient Service Organizations  </vt:lpstr>
      <vt:lpstr>Patient Medical Home Model for Primary Care Services  </vt:lpstr>
      <vt:lpstr>Precision Medicine or Personalized Medicine</vt:lpstr>
      <vt:lpstr>Community Health Clinic</vt:lpstr>
      <vt:lpstr>School-Based Health Centers   (School-Based Health Alliance)</vt:lpstr>
      <vt:lpstr>Employer-Based Health Clinics</vt:lpstr>
      <vt:lpstr>Hospital or Inpatient Care Services</vt:lpstr>
      <vt:lpstr>Types of Hospitals</vt:lpstr>
      <vt:lpstr>Most Hospitals Are Community Hospitals</vt:lpstr>
      <vt:lpstr>Long-Term Care</vt:lpstr>
      <vt:lpstr>Long-Term Care Continued</vt:lpstr>
      <vt:lpstr>Home Health</vt:lpstr>
      <vt:lpstr>Hospice and Palliative Care</vt:lpstr>
      <vt:lpstr>Federally Funded Health Care Institutions</vt:lpstr>
      <vt:lpstr>Veterans Health Administration</vt:lpstr>
      <vt:lpstr>Military Medicine </vt:lpstr>
      <vt:lpstr>Indian Health Service</vt:lpstr>
      <vt:lpstr>Indian Health Service Continued</vt:lpstr>
      <vt:lpstr>Health Care Settings—The Places Where Care Is Delivered  Summary – Lecture a</vt:lpstr>
      <vt:lpstr>Health Care Settings—The Places Where Health Care Is Delivered References – Lecture a</vt:lpstr>
      <vt:lpstr>Health Care Settings—The Places Where Health Care Is Delivered References – Lecture a Continued</vt:lpstr>
      <vt:lpstr>Health Care Settings—The Places Where Health Care Is Delivered References – Lecture a Continued 2</vt:lpstr>
      <vt:lpstr>The Culture of Health Care Health Care Settings—The Places Where Care Is Delivered Lecture a</vt:lpstr>
    </vt:vector>
  </TitlesOfParts>
  <Company>Bellevue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2, Unit 3: Lecture a: The Culture of Health Care: Health Care Settings-- The Places Where Health Care Is Delivered</dc:title>
  <dc:subject>Slide Lecture a for Component X, Unit Z</dc:subject>
  <dc:creator>Department of Health and Human Services Health IT Department</dc:creator>
  <cp:keywords>EHR, Health Care, Public Health, Hospitals, Health Care Settings, Home Health Aides</cp:keywords>
  <cp:lastModifiedBy>The Department of Health and Human Services</cp:lastModifiedBy>
  <cp:revision>34</cp:revision>
  <dcterms:created xsi:type="dcterms:W3CDTF">2016-06-03T00:17:03Z</dcterms:created>
  <dcterms:modified xsi:type="dcterms:W3CDTF">2017-05-19T19:31:28Z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