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4.xml" ContentType="application/vnd.openxmlformats-officedocument.presentationml.tags+xml"/>
  <Override PartName="/ppt/notesSlides/notesSlide20.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21.xml" ContentType="application/vnd.openxmlformats-officedocument.presentationml.notesSlide+xml"/>
  <Override PartName="/ppt/tags/tag7.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handoutMasterIdLst>
    <p:handoutMasterId r:id="rId28"/>
  </p:handoutMasterIdLst>
  <p:sldIdLst>
    <p:sldId id="28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custDataLst>
    <p:tags r:id="rId29"/>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0415" autoAdjust="0"/>
  </p:normalViewPr>
  <p:slideViewPr>
    <p:cSldViewPr snapToGrid="0">
      <p:cViewPr varScale="1">
        <p:scale>
          <a:sx n="44" d="100"/>
          <a:sy n="44" d="100"/>
        </p:scale>
        <p:origin x="-1387" y="-67"/>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04"/>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0.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37492697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Most states require certification for a nurse practitioner regardless of the specialty. Most practitioner specialties focus on a specific population.   A few example are family nurse practitioner, pediatric nurse practitioner, and geriatric nurse practitioner.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All states license nurse practitioners, but states vary on the role of the nurse practitioner. About half of the states allow nurses to practice independently, and some states allow nurse practitioners to prescribe medication without physician oversight. Nurse practitioners typically provide primary care services, including preventive, acute, and chronic care.</a:t>
            </a:r>
            <a:endParaRPr lang="en-US" altLang="en-US" sz="1000" dirty="0">
              <a:solidFill>
                <a:srgbClr val="000000"/>
              </a:solidFill>
              <a:latin typeface="Arial" charset="0"/>
              <a:ea typeface="ＭＳ Ｐゴシック" pitchFamily="34" charset="-128"/>
            </a:endParaRP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AA645D6D-190E-46AA-838B-C6CBAE1AB4AF}" type="slidenum">
              <a:rPr lang="en-US" altLang="en-US" sz="1000">
                <a:solidFill>
                  <a:srgbClr val="000000"/>
                </a:solidFill>
              </a:rPr>
              <a:pPr/>
              <a:t>10</a:t>
            </a:fld>
            <a:endParaRPr lang="en-US" altLang="en-US" sz="1000">
              <a:solidFill>
                <a:srgbClr val="000000"/>
              </a:solidFill>
            </a:endParaRPr>
          </a:p>
        </p:txBody>
      </p:sp>
    </p:spTree>
    <p:extLst>
      <p:ext uri="{BB962C8B-B14F-4D97-AF65-F5344CB8AC3E}">
        <p14:creationId xmlns:p14="http://schemas.microsoft.com/office/powerpoint/2010/main" val="9620764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A BSN is required to become a certified nurse midwife, and most complete a master’s degree in nursing. Training entails courses in advanced practice nursing, including pharmacology, pathophysiology [path-oh-</a:t>
            </a:r>
            <a:r>
              <a:rPr lang="en-US" sz="1000" kern="1200" dirty="0" err="1">
                <a:solidFill>
                  <a:schemeClr val="tx1"/>
                </a:solidFill>
                <a:effectLst/>
                <a:latin typeface="Arial" pitchFamily="34" charset="0"/>
                <a:ea typeface="+mn-ea"/>
                <a:cs typeface="Arial" pitchFamily="34" charset="0"/>
              </a:rPr>
              <a:t>fiz</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ee</a:t>
            </a:r>
            <a:r>
              <a:rPr lang="en-US" sz="1000" kern="1200" dirty="0">
                <a:solidFill>
                  <a:schemeClr val="tx1"/>
                </a:solidFill>
                <a:effectLst/>
                <a:latin typeface="Arial" pitchFamily="34" charset="0"/>
                <a:ea typeface="+mn-ea"/>
                <a:cs typeface="Arial" pitchFamily="34" charset="0"/>
              </a:rPr>
              <a:t>-</a:t>
            </a:r>
            <a:r>
              <a:rPr lang="en-US" sz="1000" b="1" kern="1200" dirty="0" err="1">
                <a:solidFill>
                  <a:schemeClr val="tx1"/>
                </a:solidFill>
                <a:effectLst/>
                <a:latin typeface="Arial" pitchFamily="34" charset="0"/>
                <a:ea typeface="+mn-ea"/>
                <a:cs typeface="Arial" pitchFamily="34" charset="0"/>
              </a:rPr>
              <a:t>ol</a:t>
            </a:r>
            <a:r>
              <a:rPr lang="en-US" sz="1000" kern="1200" dirty="0">
                <a:solidFill>
                  <a:schemeClr val="tx1"/>
                </a:solidFill>
                <a:effectLst/>
                <a:latin typeface="Arial" pitchFamily="34" charset="0"/>
                <a:ea typeface="+mn-ea"/>
                <a:cs typeface="Arial" pitchFamily="34" charset="0"/>
              </a:rPr>
              <a:t>-uh-</a:t>
            </a:r>
            <a:r>
              <a:rPr lang="en-US" sz="1000" kern="1200" dirty="0" err="1">
                <a:solidFill>
                  <a:schemeClr val="tx1"/>
                </a:solidFill>
                <a:effectLst/>
                <a:latin typeface="Arial" pitchFamily="34" charset="0"/>
                <a:ea typeface="+mn-ea"/>
                <a:cs typeface="Arial" pitchFamily="34" charset="0"/>
              </a:rPr>
              <a:t>jee</a:t>
            </a:r>
            <a:r>
              <a:rPr lang="en-US" sz="1000" kern="1200" dirty="0">
                <a:solidFill>
                  <a:schemeClr val="tx1"/>
                </a:solidFill>
                <a:effectLst/>
                <a:latin typeface="Arial" pitchFamily="34" charset="0"/>
                <a:ea typeface="+mn-ea"/>
                <a:cs typeface="Arial" pitchFamily="34" charset="0"/>
              </a:rPr>
              <a:t>],</a:t>
            </a:r>
            <a:r>
              <a:rPr lang="en-US" sz="1000" i="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and physical diagnosis. Nurse midwife certification requires course work in antepartum [</a:t>
            </a:r>
            <a:r>
              <a:rPr lang="en-US" sz="1000" b="1" kern="1200" dirty="0">
                <a:solidFill>
                  <a:schemeClr val="tx1"/>
                </a:solidFill>
                <a:effectLst/>
                <a:latin typeface="Arial" pitchFamily="34" charset="0"/>
                <a:ea typeface="+mn-ea"/>
                <a:cs typeface="Arial" pitchFamily="34" charset="0"/>
              </a:rPr>
              <a:t>an</a:t>
            </a:r>
            <a:r>
              <a:rPr lang="en-US" sz="1000" kern="1200" dirty="0">
                <a:solidFill>
                  <a:schemeClr val="tx1"/>
                </a:solidFill>
                <a:effectLst/>
                <a:latin typeface="Arial" pitchFamily="34" charset="0"/>
                <a:ea typeface="+mn-ea"/>
                <a:cs typeface="Arial" pitchFamily="34" charset="0"/>
              </a:rPr>
              <a:t>-tee-</a:t>
            </a:r>
            <a:r>
              <a:rPr lang="en-US" sz="1000" b="1" kern="1200" dirty="0" err="1">
                <a:solidFill>
                  <a:schemeClr val="tx1"/>
                </a:solidFill>
                <a:effectLst/>
                <a:latin typeface="Arial" pitchFamily="34" charset="0"/>
                <a:ea typeface="+mn-ea"/>
                <a:cs typeface="Arial" pitchFamily="34" charset="0"/>
              </a:rPr>
              <a:t>pahr</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tuhm</a:t>
            </a:r>
            <a:r>
              <a:rPr lang="en-US" sz="1000" kern="1200" dirty="0">
                <a:solidFill>
                  <a:schemeClr val="tx1"/>
                </a:solidFill>
                <a:effectLst/>
                <a:latin typeface="Arial" pitchFamily="34" charset="0"/>
                <a:ea typeface="+mn-ea"/>
                <a:cs typeface="Arial" pitchFamily="34" charset="0"/>
              </a:rPr>
              <a:t>]</a:t>
            </a:r>
            <a:r>
              <a:rPr lang="en-US" sz="1000" i="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care (prenatal or before delivery), intrapartum [</a:t>
            </a:r>
            <a:r>
              <a:rPr lang="en-US" sz="1000" b="1" kern="1200" dirty="0">
                <a:solidFill>
                  <a:schemeClr val="tx1"/>
                </a:solidFill>
                <a:effectLst/>
                <a:latin typeface="Arial" pitchFamily="34" charset="0"/>
                <a:ea typeface="+mn-ea"/>
                <a:cs typeface="Arial" pitchFamily="34" charset="0"/>
              </a:rPr>
              <a:t>in</a:t>
            </a:r>
            <a:r>
              <a:rPr lang="en-US" sz="1000" b="1" i="1"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truh</a:t>
            </a:r>
            <a:r>
              <a:rPr lang="en-US" sz="1000" kern="1200" dirty="0">
                <a:solidFill>
                  <a:schemeClr val="tx1"/>
                </a:solidFill>
                <a:effectLst/>
                <a:latin typeface="Arial" pitchFamily="34" charset="0"/>
                <a:ea typeface="+mn-ea"/>
                <a:cs typeface="Arial" pitchFamily="34" charset="0"/>
              </a:rPr>
              <a:t>-</a:t>
            </a:r>
            <a:r>
              <a:rPr lang="en-US" sz="1000" b="1" kern="1200" dirty="0" err="1">
                <a:solidFill>
                  <a:schemeClr val="tx1"/>
                </a:solidFill>
                <a:effectLst/>
                <a:latin typeface="Arial" pitchFamily="34" charset="0"/>
                <a:ea typeface="+mn-ea"/>
                <a:cs typeface="Arial" pitchFamily="34" charset="0"/>
              </a:rPr>
              <a:t>pahr</a:t>
            </a:r>
            <a:r>
              <a:rPr lang="en-US" sz="1000" kern="1200" dirty="0" err="1">
                <a:solidFill>
                  <a:schemeClr val="tx1"/>
                </a:solidFill>
                <a:effectLst/>
                <a:latin typeface="Arial" pitchFamily="34" charset="0"/>
                <a:ea typeface="+mn-ea"/>
                <a:cs typeface="Arial" pitchFamily="34" charset="0"/>
              </a:rPr>
              <a:t>-tuhm</a:t>
            </a:r>
            <a:r>
              <a:rPr lang="en-US" sz="1000" kern="1200" dirty="0">
                <a:solidFill>
                  <a:schemeClr val="tx1"/>
                </a:solidFill>
                <a:effectLst/>
                <a:latin typeface="Arial" pitchFamily="34" charset="0"/>
                <a:ea typeface="+mn-ea"/>
                <a:cs typeface="Arial" pitchFamily="34" charset="0"/>
              </a:rPr>
              <a:t>]</a:t>
            </a:r>
            <a:r>
              <a:rPr lang="en-US" sz="1000" i="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care (during delivery), and postpartum [post-</a:t>
            </a:r>
            <a:r>
              <a:rPr lang="en-US" sz="1000" b="1" kern="1200" dirty="0" err="1">
                <a:solidFill>
                  <a:schemeClr val="tx1"/>
                </a:solidFill>
                <a:effectLst/>
                <a:latin typeface="Arial" pitchFamily="34" charset="0"/>
                <a:ea typeface="+mn-ea"/>
                <a:cs typeface="Arial" pitchFamily="34" charset="0"/>
              </a:rPr>
              <a:t>pahr</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tuhm</a:t>
            </a:r>
            <a:r>
              <a:rPr lang="en-US" sz="1000" kern="1200" dirty="0">
                <a:solidFill>
                  <a:schemeClr val="tx1"/>
                </a:solidFill>
                <a:effectLst/>
                <a:latin typeface="Arial" pitchFamily="34" charset="0"/>
                <a:ea typeface="+mn-ea"/>
                <a:cs typeface="Arial" pitchFamily="34" charset="0"/>
              </a:rPr>
              <a:t>] care (after delivery). It also involves clinical course work and training in the routine care of women’s health.</a:t>
            </a:r>
            <a:endParaRPr lang="en-US" altLang="en-US" sz="1000" dirty="0">
              <a:solidFill>
                <a:srgbClr val="000000"/>
              </a:solidFill>
              <a:latin typeface="Arial" charset="0"/>
              <a:ea typeface="ＭＳ Ｐゴシック" pitchFamily="34" charset="-128"/>
            </a:endParaRP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A3CC7F9C-CB33-44E0-ACA3-26058173D5C2}" type="slidenum">
              <a:rPr lang="en-US" altLang="en-US" sz="1000">
                <a:solidFill>
                  <a:srgbClr val="000000"/>
                </a:solidFill>
              </a:rPr>
              <a:pPr/>
              <a:t>11</a:t>
            </a:fld>
            <a:endParaRPr lang="en-US" altLang="en-US" sz="1000">
              <a:solidFill>
                <a:srgbClr val="000000"/>
              </a:solidFill>
            </a:endParaRPr>
          </a:p>
        </p:txBody>
      </p:sp>
    </p:spTree>
    <p:extLst>
      <p:ext uri="{BB962C8B-B14F-4D97-AF65-F5344CB8AC3E}">
        <p14:creationId xmlns:p14="http://schemas.microsoft.com/office/powerpoint/2010/main" val="3016667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Only a few nurse midwife programs are post-baccalaureate certificate programs.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Licensure is required in all fifty states and the District of Columbia. Nurse midwives provide routine gynecology services, prenatal, delivery and postnatal care.</a:t>
            </a:r>
            <a:endParaRPr lang="en-US" altLang="en-US" sz="1000" dirty="0">
              <a:solidFill>
                <a:srgbClr val="000000"/>
              </a:solidFill>
              <a:latin typeface="Arial" charset="0"/>
              <a:ea typeface="ＭＳ Ｐゴシック" pitchFamily="34" charset="-128"/>
            </a:endParaRP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9F11C7C8-DDB7-4CD8-BEAE-D826C25C505C}" type="slidenum">
              <a:rPr lang="en-US" altLang="en-US" sz="1000">
                <a:solidFill>
                  <a:srgbClr val="000000"/>
                </a:solidFill>
              </a:rPr>
              <a:pPr/>
              <a:t>12</a:t>
            </a:fld>
            <a:endParaRPr lang="en-US" altLang="en-US" sz="1000">
              <a:solidFill>
                <a:srgbClr val="000000"/>
              </a:solidFill>
            </a:endParaRPr>
          </a:p>
        </p:txBody>
      </p:sp>
    </p:spTree>
    <p:extLst>
      <p:ext uri="{BB962C8B-B14F-4D97-AF65-F5344CB8AC3E}">
        <p14:creationId xmlns:p14="http://schemas.microsoft.com/office/powerpoint/2010/main" val="3991609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Nurse anesthetists [ah-</a:t>
            </a:r>
            <a:r>
              <a:rPr lang="en-US" sz="1000" b="1" kern="1200" dirty="0" err="1">
                <a:solidFill>
                  <a:schemeClr val="tx1"/>
                </a:solidFill>
                <a:effectLst/>
                <a:latin typeface="Arial" pitchFamily="34" charset="0"/>
                <a:ea typeface="+mn-ea"/>
                <a:cs typeface="Arial" pitchFamily="34" charset="0"/>
              </a:rPr>
              <a:t>nes</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thi-tists</a:t>
            </a:r>
            <a:r>
              <a:rPr lang="en-US" sz="1000" kern="1200" dirty="0">
                <a:solidFill>
                  <a:schemeClr val="tx1"/>
                </a:solidFill>
                <a:effectLst/>
                <a:latin typeface="Arial" pitchFamily="34" charset="0"/>
                <a:ea typeface="+mn-ea"/>
                <a:cs typeface="Arial" pitchFamily="34" charset="0"/>
              </a:rPr>
              <a:t>] must have a BSN degree. A master’s degree is required to be eligible for a certified registered nurse anesthetist (CRNA). Training courses in advanced practice nursing include pharmacology, pathophysiology, and physical diagnosis. Clinical courses include training in anesthesia [an-</a:t>
            </a:r>
            <a:r>
              <a:rPr lang="en-US" sz="1000" kern="1200" dirty="0" err="1">
                <a:solidFill>
                  <a:schemeClr val="tx1"/>
                </a:solidFill>
                <a:effectLst/>
                <a:latin typeface="Arial" pitchFamily="34" charset="0"/>
                <a:ea typeface="+mn-ea"/>
                <a:cs typeface="Arial" pitchFamily="34" charset="0"/>
              </a:rPr>
              <a:t>uhs</a:t>
            </a:r>
            <a:r>
              <a:rPr lang="en-US" sz="1000" kern="1200" dirty="0">
                <a:solidFill>
                  <a:schemeClr val="tx1"/>
                </a:solidFill>
                <a:effectLst/>
                <a:latin typeface="Arial" pitchFamily="34" charset="0"/>
                <a:ea typeface="+mn-ea"/>
                <a:cs typeface="Arial" pitchFamily="34" charset="0"/>
              </a:rPr>
              <a:t>-</a:t>
            </a:r>
            <a:r>
              <a:rPr lang="en-US" sz="1000" b="1" kern="1200" dirty="0">
                <a:solidFill>
                  <a:schemeClr val="tx1"/>
                </a:solidFill>
                <a:effectLst/>
                <a:latin typeface="Arial" pitchFamily="34" charset="0"/>
                <a:ea typeface="+mn-ea"/>
                <a:cs typeface="Arial" pitchFamily="34" charset="0"/>
              </a:rPr>
              <a:t>thee</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zhuh</a:t>
            </a:r>
            <a:r>
              <a:rPr lang="en-US" sz="1000" kern="1200" dirty="0">
                <a:solidFill>
                  <a:schemeClr val="tx1"/>
                </a:solidFill>
                <a:effectLst/>
                <a:latin typeface="Arial" pitchFamily="34" charset="0"/>
                <a:ea typeface="+mn-ea"/>
                <a:cs typeface="Arial" pitchFamily="34" charset="0"/>
              </a:rPr>
              <a:t>]</a:t>
            </a:r>
            <a:r>
              <a:rPr lang="en-US" sz="1000" i="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simulation labs and supervised training in clinical anesthesia.</a:t>
            </a:r>
            <a:endParaRPr lang="en-US" altLang="en-US" sz="1000" dirty="0">
              <a:solidFill>
                <a:srgbClr val="000000"/>
              </a:solidFill>
              <a:latin typeface="Arial" charset="0"/>
              <a:ea typeface="ＭＳ Ｐゴシック" pitchFamily="34" charset="-128"/>
            </a:endParaRP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3F60773C-179D-4036-98BB-E843CCE03190}" type="slidenum">
              <a:rPr lang="en-US" altLang="en-US" sz="1000">
                <a:solidFill>
                  <a:srgbClr val="000000"/>
                </a:solidFill>
              </a:rPr>
              <a:pPr/>
              <a:t>13</a:t>
            </a:fld>
            <a:endParaRPr lang="en-US" altLang="en-US" sz="1000">
              <a:solidFill>
                <a:srgbClr val="000000"/>
              </a:solidFill>
            </a:endParaRPr>
          </a:p>
        </p:txBody>
      </p:sp>
    </p:spTree>
    <p:extLst>
      <p:ext uri="{BB962C8B-B14F-4D97-AF65-F5344CB8AC3E}">
        <p14:creationId xmlns:p14="http://schemas.microsoft.com/office/powerpoint/2010/main" val="2553259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Certification as a CRNA requires graduation from an accredited master’s degree program and passing the National Certification Exam administered by the Council on Certification of Nurse Anesthetists. Although there is no recertification exam, there is a requirement of forty hours of continuing education every two years. CRNA’s are licensed in every state; however, there is some variation in whether they are able to practice independently.</a:t>
            </a:r>
            <a:endParaRPr lang="en-US" altLang="en-US" sz="1000" dirty="0">
              <a:solidFill>
                <a:srgbClr val="000000"/>
              </a:solidFill>
              <a:latin typeface="Arial" charset="0"/>
              <a:ea typeface="ＭＳ Ｐゴシック" pitchFamily="34" charset="-128"/>
            </a:endParaRP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1A112196-0CB9-47E6-80D9-82984F60ADBF}" type="slidenum">
              <a:rPr lang="en-US" altLang="en-US" sz="1000">
                <a:solidFill>
                  <a:srgbClr val="000000"/>
                </a:solidFill>
              </a:rPr>
              <a:pPr/>
              <a:t>14</a:t>
            </a:fld>
            <a:endParaRPr lang="en-US" altLang="en-US" sz="1000">
              <a:solidFill>
                <a:srgbClr val="000000"/>
              </a:solidFill>
            </a:endParaRPr>
          </a:p>
        </p:txBody>
      </p:sp>
    </p:spTree>
    <p:extLst>
      <p:ext uri="{BB962C8B-B14F-4D97-AF65-F5344CB8AC3E}">
        <p14:creationId xmlns:p14="http://schemas.microsoft.com/office/powerpoint/2010/main" val="16599241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As with any health care profession, there are opportunities for nonclinical roles. They sometimes require additional nursing or other graduate degrees. Nurse administrators are common in both hospitals and ambulatory settings. Nurses can serve an active role in both basic and clinical research. They provide clinical and nonclinical teaching in nursing schools and in continuing nursing education. There is also a need for nurses to be involved in case management and quality improvement. As it is for physicians, informatics is a relatively new role for nurses. Informatics focuses on the effective use of information systems in providing patient care services.</a:t>
            </a:r>
            <a:endParaRPr lang="en-US" altLang="en-US" sz="1000" dirty="0">
              <a:solidFill>
                <a:srgbClr val="000000"/>
              </a:solidFill>
              <a:latin typeface="Arial" charset="0"/>
              <a:ea typeface="ＭＳ Ｐゴシック" pitchFamily="34" charset="-128"/>
            </a:endParaRP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43A8B300-5EA9-4A8D-B13E-52EF5EAD0AC3}" type="slidenum">
              <a:rPr lang="en-US" altLang="en-US" sz="1000">
                <a:solidFill>
                  <a:srgbClr val="000000"/>
                </a:solidFill>
              </a:rPr>
              <a:pPr/>
              <a:t>15</a:t>
            </a:fld>
            <a:endParaRPr lang="en-US" altLang="en-US" sz="1000">
              <a:solidFill>
                <a:srgbClr val="000000"/>
              </a:solidFill>
            </a:endParaRPr>
          </a:p>
        </p:txBody>
      </p:sp>
    </p:spTree>
    <p:extLst>
      <p:ext uri="{BB962C8B-B14F-4D97-AF65-F5344CB8AC3E}">
        <p14:creationId xmlns:p14="http://schemas.microsoft.com/office/powerpoint/2010/main" val="41629883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A licensed practical nurse (LPN) has a shorter period of training, usually twelve-to-eighteen months after high school graduation. Preclinical training includes basic sciences such as pharmacology, anatomy, and physiology and preclinical nursing courses such as medical terminology. Clinical courses include practical nursing studies with patient care under supervision, including infusing IV fluids and administration of oral and some IV medications. LPNs often receive a certificate of completion.</a:t>
            </a:r>
            <a:endParaRPr lang="en-US" altLang="en-US" sz="1000" dirty="0">
              <a:solidFill>
                <a:srgbClr val="000000"/>
              </a:solidFill>
              <a:latin typeface="Arial" charset="0"/>
              <a:ea typeface="ＭＳ Ｐゴシック" pitchFamily="34" charset="-128"/>
            </a:endParaRP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509BBAB3-3E38-4B62-835D-1A9BE8C53684}" type="slidenum">
              <a:rPr lang="en-US" altLang="en-US" sz="1000">
                <a:solidFill>
                  <a:srgbClr val="000000"/>
                </a:solidFill>
              </a:rPr>
              <a:pPr/>
              <a:t>16</a:t>
            </a:fld>
            <a:endParaRPr lang="en-US" altLang="en-US" sz="1000">
              <a:solidFill>
                <a:srgbClr val="000000"/>
              </a:solidFill>
            </a:endParaRPr>
          </a:p>
        </p:txBody>
      </p:sp>
    </p:spTree>
    <p:extLst>
      <p:ext uri="{BB962C8B-B14F-4D97-AF65-F5344CB8AC3E}">
        <p14:creationId xmlns:p14="http://schemas.microsoft.com/office/powerpoint/2010/main" val="5548734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All states and the District of Columbia require the National Council Licensure Exam–Practical Nurse (NCLEX-PN [</a:t>
            </a:r>
            <a:r>
              <a:rPr lang="en-US" sz="1000" b="1" kern="1200" dirty="0" err="1">
                <a:solidFill>
                  <a:schemeClr val="tx1"/>
                </a:solidFill>
                <a:effectLst/>
                <a:latin typeface="Arial" pitchFamily="34" charset="0"/>
                <a:ea typeface="+mn-ea"/>
                <a:cs typeface="Arial" pitchFamily="34" charset="0"/>
              </a:rPr>
              <a:t>en</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klecks</a:t>
            </a:r>
            <a:r>
              <a:rPr lang="en-US" sz="1000" kern="1200" dirty="0">
                <a:solidFill>
                  <a:schemeClr val="tx1"/>
                </a:solidFill>
                <a:effectLst/>
                <a:latin typeface="Arial" pitchFamily="34" charset="0"/>
                <a:ea typeface="+mn-ea"/>
                <a:cs typeface="Arial" pitchFamily="34" charset="0"/>
              </a:rPr>
              <a:t>-P-N]) administered by the National Council of State Boards of Nursing (NCSBN). LPNs provide direct patient care and must be under the supervision of an RN or physician. State laws vary on whether LPNs may start and monitor IV fluids and administer IV medications. Most states that allow IV medication administration do not allow LPNs to “push” or rapidly infuse medications.</a:t>
            </a:r>
            <a:endParaRPr lang="en-US" altLang="en-US" sz="1000" dirty="0">
              <a:solidFill>
                <a:srgbClr val="000000"/>
              </a:solidFill>
              <a:latin typeface="Arial" charset="0"/>
              <a:ea typeface="ＭＳ Ｐゴシック" pitchFamily="34" charset="-128"/>
            </a:endParaRP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8CE8A7B3-6E7C-4563-A34D-8CF971B9B61B}" type="slidenum">
              <a:rPr lang="en-US" altLang="en-US" sz="1000">
                <a:solidFill>
                  <a:srgbClr val="000000"/>
                </a:solidFill>
              </a:rPr>
              <a:pPr/>
              <a:t>17</a:t>
            </a:fld>
            <a:endParaRPr lang="en-US" altLang="en-US" sz="1000">
              <a:solidFill>
                <a:srgbClr val="000000"/>
              </a:solidFill>
            </a:endParaRPr>
          </a:p>
        </p:txBody>
      </p:sp>
    </p:spTree>
    <p:extLst>
      <p:ext uri="{BB962C8B-B14F-4D97-AF65-F5344CB8AC3E}">
        <p14:creationId xmlns:p14="http://schemas.microsoft.com/office/powerpoint/2010/main" val="4066383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Medical assistants usually complete a one-year certificate or a two-year associate’s degree. The training involves both medical and office administration courses, which often include medical terminology, coding and reimbursement, laboratory procedures, office patient care, and medications. Medical assistants are not licensed, and roles include administrative and clinical duties.</a:t>
            </a:r>
            <a:endParaRPr lang="en-US" altLang="en-US" sz="1000" dirty="0">
              <a:solidFill>
                <a:srgbClr val="000000"/>
              </a:solidFill>
              <a:latin typeface="Arial" charset="0"/>
              <a:ea typeface="ＭＳ Ｐゴシック" pitchFamily="34" charset="-128"/>
            </a:endParaRP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C19B4209-A443-42CF-9402-FCDD91F9C96F}" type="slidenum">
              <a:rPr lang="en-US" altLang="en-US" sz="1000">
                <a:solidFill>
                  <a:srgbClr val="000000"/>
                </a:solidFill>
              </a:rPr>
              <a:pPr/>
              <a:t>18</a:t>
            </a:fld>
            <a:endParaRPr lang="en-US" altLang="en-US" sz="1000">
              <a:solidFill>
                <a:srgbClr val="000000"/>
              </a:solidFill>
            </a:endParaRPr>
          </a:p>
        </p:txBody>
      </p:sp>
    </p:spTree>
    <p:extLst>
      <p:ext uri="{BB962C8B-B14F-4D97-AF65-F5344CB8AC3E}">
        <p14:creationId xmlns:p14="http://schemas.microsoft.com/office/powerpoint/2010/main" val="39694988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education and training of medication aides ranges widely from fifteen to seventy contact hours. The training is predominantly on the administration of non-intravenous medications. Most states require an exam and a period of supervised medication administration. Some states require training as a certified nursing assistant as a prerequisite. In most states, medication aides can administer oral, topical, and nebulized or metered inhaled medication. Many states restrict medication aides to long-term care or assisted living facilities. Certification may be obtained for successful completion of the educational course.</a:t>
            </a:r>
            <a:endParaRPr lang="en-US" altLang="en-US" sz="1000" dirty="0">
              <a:solidFill>
                <a:srgbClr val="000000"/>
              </a:solidFill>
              <a:latin typeface="Arial" charset="0"/>
              <a:ea typeface="ＭＳ Ｐゴシック" pitchFamily="34" charset="-128"/>
            </a:endParaRP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C1624BE0-1C3D-4F24-B687-C1490568136B}" type="slidenum">
              <a:rPr lang="en-US" altLang="en-US" sz="1000">
                <a:solidFill>
                  <a:srgbClr val="000000"/>
                </a:solidFill>
              </a:rPr>
              <a:pPr/>
              <a:t>19</a:t>
            </a:fld>
            <a:endParaRPr lang="en-US" altLang="en-US" sz="1000">
              <a:solidFill>
                <a:srgbClr val="000000"/>
              </a:solidFill>
            </a:endParaRPr>
          </a:p>
        </p:txBody>
      </p:sp>
    </p:spTree>
    <p:extLst>
      <p:ext uri="{BB962C8B-B14F-4D97-AF65-F5344CB8AC3E}">
        <p14:creationId xmlns:p14="http://schemas.microsoft.com/office/powerpoint/2010/main" val="2493820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Welcome to </a:t>
            </a:r>
            <a:r>
              <a:rPr lang="x-none" sz="1000" b="1" i="1" kern="1200" dirty="0">
                <a:solidFill>
                  <a:schemeClr val="tx1"/>
                </a:solidFill>
                <a:effectLst/>
                <a:latin typeface="Arial" pitchFamily="34" charset="0"/>
                <a:ea typeface="+mn-ea"/>
                <a:cs typeface="Arial" pitchFamily="34" charset="0"/>
              </a:rPr>
              <a:t>The Culture of Health Care: </a:t>
            </a:r>
            <a:r>
              <a:rPr lang="en-US" sz="1000" b="1" i="1" kern="1200" dirty="0">
                <a:solidFill>
                  <a:schemeClr val="tx1"/>
                </a:solidFill>
                <a:effectLst/>
                <a:latin typeface="Arial" pitchFamily="34" charset="0"/>
                <a:ea typeface="+mn-ea"/>
                <a:cs typeface="Arial" pitchFamily="34" charset="0"/>
              </a:rPr>
              <a:t>Health Professionals—The People in Health Care</a:t>
            </a:r>
            <a:r>
              <a:rPr lang="en-US" sz="1000" i="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This is Lecture b</a:t>
            </a:r>
            <a:r>
              <a:rPr lang="en-US" sz="1000" i="1" kern="1200" dirty="0">
                <a:solidFill>
                  <a:schemeClr val="tx1"/>
                </a:solidFill>
                <a:effectLst/>
                <a:latin typeface="Arial" pitchFamily="34" charset="0"/>
                <a:ea typeface="+mn-ea"/>
                <a:cs typeface="Arial" pitchFamily="34" charset="0"/>
              </a:rPr>
              <a:t>.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component, </a:t>
            </a:r>
            <a:r>
              <a:rPr lang="en-US" sz="1000" b="1" i="1" kern="1200" dirty="0">
                <a:solidFill>
                  <a:schemeClr val="tx1"/>
                </a:solidFill>
                <a:effectLst/>
                <a:latin typeface="Arial" pitchFamily="34" charset="0"/>
                <a:ea typeface="+mn-ea"/>
                <a:cs typeface="Arial" pitchFamily="34" charset="0"/>
              </a:rPr>
              <a:t>The Culture of Health Care</a:t>
            </a:r>
            <a:r>
              <a:rPr lang="en-US" sz="1000" i="1" kern="1200" dirty="0">
                <a:solidFill>
                  <a:schemeClr val="tx1"/>
                </a:solidFill>
                <a:effectLst/>
                <a:latin typeface="Arial" pitchFamily="34" charset="0"/>
                <a:ea typeface="+mn-ea"/>
                <a:cs typeface="Arial" pitchFamily="34" charset="0"/>
              </a:rPr>
              <a:t>,</a:t>
            </a:r>
            <a:r>
              <a:rPr lang="en-US" sz="1000" kern="1200" dirty="0">
                <a:solidFill>
                  <a:schemeClr val="tx1"/>
                </a:solidFill>
                <a:effectLst/>
                <a:latin typeface="Arial" pitchFamily="34" charset="0"/>
                <a:ea typeface="+mn-ea"/>
                <a:cs typeface="Arial" pitchFamily="34" charset="0"/>
              </a:rPr>
              <a:t> addresses job expectations in health care settings, the organization of patient care within a practice setting, privacy laws, and professional and ethical issues encountered in the workplace.</a:t>
            </a:r>
            <a:endParaRPr lang="en-US" altLang="en-US" sz="1000" dirty="0">
              <a:solidFill>
                <a:srgbClr val="000000"/>
              </a:solidFill>
              <a:latin typeface="Arial" charset="0"/>
              <a:ea typeface="ＭＳ Ｐゴシック" pitchFamily="34" charset="-128"/>
            </a:endParaRPr>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4F36B606-57C5-4346-B908-3346592B2478}" type="slidenum">
              <a:rPr lang="en-US" altLang="en-US" sz="1000">
                <a:solidFill>
                  <a:srgbClr val="000000"/>
                </a:solidFill>
              </a:rPr>
              <a:pPr/>
              <a:t>2</a:t>
            </a:fld>
            <a:endParaRPr lang="en-US" altLang="en-US" sz="1000">
              <a:solidFill>
                <a:srgbClr val="000000"/>
              </a:solidFill>
            </a:endParaRPr>
          </a:p>
        </p:txBody>
      </p:sp>
    </p:spTree>
    <p:extLst>
      <p:ext uri="{BB962C8B-B14F-4D97-AF65-F5344CB8AC3E}">
        <p14:creationId xmlns:p14="http://schemas.microsoft.com/office/powerpoint/2010/main" val="38731946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Employment projections released in December 2013 anticipated a shortage of nurses by 2025. In contrast, a 2014 HRSA study projected that nursing supply could outpace demand by 2025. The contrasting studies reflect the changing employment environment for clinical workers. The HRSA study, for instance, further stated that uneven distribution of nurses will result in shortfalls in several states and noted that retirements and other factors could shift projections.</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One factor that could limit the expansion of nursing supply is a shortage of nursing faculty. In addition to the current shortage, existing faculty are aging and retiring, and there are not enough qualified applicants available to replace them.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 addition, the need for advanced nurse practitioners is anticipated to increase to supplement the physician’s role in providing direct patient care. This is due in part to the anticipated physician shortage along with the need of skilled clinicians in the ambulatory setting as patient care shifts from the inpatient setting to the outpatient and home settings.</a:t>
            </a:r>
            <a:endParaRPr lang="en-US" altLang="en-US" sz="1000" dirty="0">
              <a:solidFill>
                <a:srgbClr val="000000"/>
              </a:solidFill>
              <a:latin typeface="Arial" charset="0"/>
              <a:ea typeface="ＭＳ Ｐゴシック" pitchFamily="34" charset="-128"/>
            </a:endParaRP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ACDF7349-E39B-4206-97B4-1D1B92A51E8C}" type="slidenum">
              <a:rPr lang="en-US" altLang="en-US" sz="1000">
                <a:solidFill>
                  <a:srgbClr val="000000"/>
                </a:solidFill>
              </a:rPr>
              <a:pPr/>
              <a:t>20</a:t>
            </a:fld>
            <a:endParaRPr lang="en-US" altLang="en-US" sz="1000">
              <a:solidFill>
                <a:srgbClr val="000000"/>
              </a:solidFill>
            </a:endParaRPr>
          </a:p>
        </p:txBody>
      </p:sp>
    </p:spTree>
    <p:extLst>
      <p:ext uri="{BB962C8B-B14F-4D97-AF65-F5344CB8AC3E}">
        <p14:creationId xmlns:p14="http://schemas.microsoft.com/office/powerpoint/2010/main" val="41702869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As with the physician shortage, offsetting a potential nursing shortage will require a multipronged approach with industrywide collaborators.</a:t>
            </a:r>
            <a:endParaRPr lang="en-US" altLang="en-US" sz="1000" dirty="0">
              <a:solidFill>
                <a:srgbClr val="000000"/>
              </a:solidFill>
              <a:latin typeface="Arial" charset="0"/>
              <a:ea typeface="ＭＳ Ｐゴシック" pitchFamily="34" charset="-128"/>
            </a:endParaRP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788DC6BC-23E8-4AFB-A5FD-63A863F23258}" type="slidenum">
              <a:rPr lang="en-US" altLang="en-US" sz="1000">
                <a:solidFill>
                  <a:srgbClr val="000000"/>
                </a:solidFill>
              </a:rPr>
              <a:pPr/>
              <a:t>21</a:t>
            </a:fld>
            <a:endParaRPr lang="en-US" altLang="en-US" sz="1000">
              <a:solidFill>
                <a:srgbClr val="000000"/>
              </a:solidFill>
            </a:endParaRPr>
          </a:p>
        </p:txBody>
      </p:sp>
    </p:spTree>
    <p:extLst>
      <p:ext uri="{BB962C8B-B14F-4D97-AF65-F5344CB8AC3E}">
        <p14:creationId xmlns:p14="http://schemas.microsoft.com/office/powerpoint/2010/main" val="29875395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This concludes Lecture b of </a:t>
            </a:r>
            <a:r>
              <a:rPr lang="en-US" sz="1000" b="1" i="1" kern="1200" dirty="0">
                <a:solidFill>
                  <a:schemeClr val="tx1"/>
                </a:solidFill>
                <a:effectLst/>
                <a:latin typeface="Arial" pitchFamily="34" charset="0"/>
                <a:ea typeface="+mn-ea"/>
                <a:cs typeface="Arial" pitchFamily="34" charset="0"/>
              </a:rPr>
              <a:t>Health Professionals—The People in Health Care</a:t>
            </a:r>
            <a:r>
              <a:rPr lang="en-US" sz="1000" kern="1200" dirty="0">
                <a:solidFill>
                  <a:schemeClr val="tx1"/>
                </a:solidFill>
                <a:effectLst/>
                <a:latin typeface="Arial" pitchFamily="34" charset="0"/>
                <a:ea typeface="+mn-ea"/>
                <a:cs typeface="Arial" pitchFamily="34" charset="0"/>
              </a:rPr>
              <a:t>. In summary, this lecture described the education, training, certification, licensure, and roles of nursing personnel, including nurses with RN and BSN degrees, advanced practice nurses, licensed practical nurses, medical assistants, and medication aides. Roles are also described for nurses in specific work settings, specialty areas, and nonclinical positions.</a:t>
            </a:r>
            <a:endParaRPr lang="en-US" altLang="en-US" sz="1000" dirty="0">
              <a:solidFill>
                <a:srgbClr val="000000"/>
              </a:solidFill>
              <a:latin typeface="Arial" charset="0"/>
              <a:ea typeface="ＭＳ Ｐゴシック" pitchFamily="34" charset="-128"/>
            </a:endParaRP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53E5C681-3A0B-48BE-972A-84BB4BB01619}" type="slidenum">
              <a:rPr lang="en-US" altLang="en-US" sz="1000">
                <a:solidFill>
                  <a:srgbClr val="000000"/>
                </a:solidFill>
              </a:rPr>
              <a:pPr/>
              <a:t>22</a:t>
            </a:fld>
            <a:endParaRPr lang="en-US" altLang="en-US" sz="1000">
              <a:solidFill>
                <a:srgbClr val="000000"/>
              </a:solidFill>
            </a:endParaRPr>
          </a:p>
        </p:txBody>
      </p:sp>
    </p:spTree>
    <p:extLst>
      <p:ext uri="{BB962C8B-B14F-4D97-AF65-F5344CB8AC3E}">
        <p14:creationId xmlns:p14="http://schemas.microsoft.com/office/powerpoint/2010/main" val="7476589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000" dirty="0">
                <a:solidFill>
                  <a:srgbClr val="000000"/>
                </a:solidFill>
                <a:latin typeface="Arial" charset="0"/>
                <a:ea typeface="ＭＳ Ｐゴシック" pitchFamily="34" charset="-128"/>
              </a:rPr>
              <a:t>No audio.</a:t>
            </a:r>
          </a:p>
        </p:txBody>
      </p:sp>
      <p:sp>
        <p:nvSpPr>
          <p:cNvPr id="28676"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endParaRPr lang="en-US">
              <a:solidFill>
                <a:prstClr val="black"/>
              </a:solidFill>
            </a:endParaRPr>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7D23A466-EED3-4CC8-AA83-8A238ECD0DE5}" type="slidenum">
              <a:rPr lang="en-US" altLang="en-US" sz="1000">
                <a:solidFill>
                  <a:srgbClr val="000000"/>
                </a:solidFill>
              </a:rPr>
              <a:pPr/>
              <a:t>23</a:t>
            </a:fld>
            <a:endParaRPr lang="en-US" altLang="en-US" sz="1000">
              <a:solidFill>
                <a:srgbClr val="000000"/>
              </a:solidFill>
            </a:endParaRPr>
          </a:p>
        </p:txBody>
      </p:sp>
    </p:spTree>
    <p:extLst>
      <p:ext uri="{BB962C8B-B14F-4D97-AF65-F5344CB8AC3E}">
        <p14:creationId xmlns:p14="http://schemas.microsoft.com/office/powerpoint/2010/main" val="30597148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ea typeface="ＭＳ Ｐゴシック" pitchFamily="34" charset="-128"/>
              </a:rPr>
              <a:t>No audio.</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2B645E9E-8FB4-4420-8371-219257297C55}" type="slidenum">
              <a:rPr lang="en-US" altLang="en-US">
                <a:latin typeface="Calibri" pitchFamily="34" charset="0"/>
              </a:rPr>
              <a:pPr/>
              <a:t>24</a:t>
            </a:fld>
            <a:endParaRPr lang="en-US" altLang="en-US">
              <a:latin typeface="Calibri" pitchFamily="34" charset="0"/>
            </a:endParaRPr>
          </a:p>
        </p:txBody>
      </p:sp>
    </p:spTree>
    <p:extLst>
      <p:ext uri="{BB962C8B-B14F-4D97-AF65-F5344CB8AC3E}">
        <p14:creationId xmlns:p14="http://schemas.microsoft.com/office/powerpoint/2010/main" val="3213233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25</a:t>
            </a:fld>
            <a:endParaRPr lang="en-US" altLang="en-US"/>
          </a:p>
        </p:txBody>
      </p:sp>
    </p:spTree>
    <p:extLst>
      <p:ext uri="{BB962C8B-B14F-4D97-AF65-F5344CB8AC3E}">
        <p14:creationId xmlns:p14="http://schemas.microsoft.com/office/powerpoint/2010/main" val="58221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The objectives for </a:t>
            </a:r>
            <a:r>
              <a:rPr lang="x-none" sz="1000" b="1" i="1" kern="1200" dirty="0">
                <a:solidFill>
                  <a:schemeClr val="tx1"/>
                </a:solidFill>
                <a:effectLst/>
                <a:latin typeface="Arial" pitchFamily="34" charset="0"/>
                <a:ea typeface="+mn-ea"/>
                <a:cs typeface="Arial" pitchFamily="34" charset="0"/>
              </a:rPr>
              <a:t>Health Professionals—The People in Health Care</a:t>
            </a:r>
            <a:r>
              <a:rPr lang="x-none" sz="1000" b="1" kern="1200" dirty="0">
                <a:solidFill>
                  <a:schemeClr val="tx1"/>
                </a:solidFill>
                <a:effectLst/>
                <a:latin typeface="Arial" pitchFamily="34" charset="0"/>
                <a:ea typeface="+mn-ea"/>
                <a:cs typeface="Arial" pitchFamily="34" charset="0"/>
              </a:rPr>
              <a:t> </a:t>
            </a:r>
            <a:r>
              <a:rPr lang="x-none" sz="1000" kern="1200" dirty="0">
                <a:solidFill>
                  <a:schemeClr val="tx1"/>
                </a:solidFill>
                <a:effectLst/>
                <a:latin typeface="Arial" pitchFamily="34" charset="0"/>
                <a:ea typeface="+mn-ea"/>
                <a:cs typeface="Arial" pitchFamily="34" charset="0"/>
              </a:rPr>
              <a:t>are to:</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Define terms used in health care and in health professionals’ education and training, including </a:t>
            </a:r>
            <a:r>
              <a:rPr lang="x-none" sz="1000" i="1" kern="1200" dirty="0">
                <a:solidFill>
                  <a:schemeClr val="tx1"/>
                </a:solidFill>
                <a:effectLst/>
                <a:latin typeface="Arial" pitchFamily="34" charset="0"/>
                <a:ea typeface="+mn-ea"/>
                <a:cs typeface="Arial" pitchFamily="34" charset="0"/>
              </a:rPr>
              <a:t>clinician, patient/consumer, disease,</a:t>
            </a:r>
            <a:r>
              <a:rPr lang="x-none" sz="1000" kern="1200" dirty="0">
                <a:solidFill>
                  <a:schemeClr val="tx1"/>
                </a:solidFill>
                <a:effectLst/>
                <a:latin typeface="Arial" pitchFamily="34" charset="0"/>
                <a:ea typeface="+mn-ea"/>
                <a:cs typeface="Arial" pitchFamily="34" charset="0"/>
              </a:rPr>
              <a:t> and </a:t>
            </a:r>
            <a:r>
              <a:rPr lang="x-none" sz="1000" i="1" kern="1200" dirty="0">
                <a:solidFill>
                  <a:schemeClr val="tx1"/>
                </a:solidFill>
                <a:effectLst/>
                <a:latin typeface="Arial" pitchFamily="34" charset="0"/>
                <a:ea typeface="+mn-ea"/>
                <a:cs typeface="Arial" pitchFamily="34" charset="0"/>
              </a:rPr>
              <a:t>syndrome</a:t>
            </a:r>
            <a:r>
              <a:rPr lang="x-none" sz="1000" kern="1200" dirty="0">
                <a:solidFill>
                  <a:schemeClr val="tx1"/>
                </a:solidFill>
                <a:effectLst/>
                <a:latin typeface="Arial" pitchFamily="34" charset="0"/>
                <a:ea typeface="+mn-ea"/>
                <a:cs typeface="Arial" pitchFamily="34" charset="0"/>
              </a:rPr>
              <a:t>.</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Describe the education, training, certification, licensure, and roles of physicians, including those in primary care and other specialties.</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Describe the education, training, certification, licensure, and roles of nurses, advanced practice nurses, licensed practical nurses, medical assistants, and medication aides.</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Describe the education, training, certification, licensure, and roles of physician assistants, pharmacists, therapists, and allied health professionals.</a:t>
            </a:r>
            <a:endParaRPr lang="en-US" sz="1000" kern="1200" dirty="0">
              <a:solidFill>
                <a:schemeClr val="tx1"/>
              </a:solidFill>
              <a:effectLst/>
              <a:latin typeface="Arial" pitchFamily="34" charset="0"/>
              <a:ea typeface="+mn-ea"/>
              <a:cs typeface="Arial" pitchFamily="34" charset="0"/>
            </a:endParaRPr>
          </a:p>
          <a:p>
            <a:pPr marL="17145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Describe the education, training, certification, licensure, and roles of paramedics, emergency medical technicians, dental professionals, mental health professionals, and social workers.</a:t>
            </a:r>
            <a:endParaRPr lang="en-US" altLang="en-US" sz="1000" dirty="0">
              <a:solidFill>
                <a:srgbClr val="000000"/>
              </a:solidFill>
              <a:latin typeface="Arial" charset="0"/>
              <a:ea typeface="ＭＳ Ｐゴシック" pitchFamily="34" charset="-128"/>
            </a:endParaRPr>
          </a:p>
        </p:txBody>
      </p:sp>
      <p:sp>
        <p:nvSpPr>
          <p:cNvPr id="19460"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endParaRPr lang="en-US">
              <a:solidFill>
                <a:prstClr val="black"/>
              </a:solidFill>
            </a:endParaRPr>
          </a:p>
        </p:txBody>
      </p:sp>
      <p:sp>
        <p:nvSpPr>
          <p:cNvPr id="92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ED6A5614-BA2A-4DD1-B1C8-53A87F166033}" type="slidenum">
              <a:rPr lang="en-US" altLang="en-US" sz="1000">
                <a:solidFill>
                  <a:srgbClr val="000000"/>
                </a:solidFill>
              </a:rPr>
              <a:pPr/>
              <a:t>3</a:t>
            </a:fld>
            <a:endParaRPr lang="en-US" altLang="en-US" sz="1000">
              <a:solidFill>
                <a:srgbClr val="000000"/>
              </a:solidFill>
            </a:endParaRPr>
          </a:p>
        </p:txBody>
      </p:sp>
    </p:spTree>
    <p:extLst>
      <p:ext uri="{BB962C8B-B14F-4D97-AF65-F5344CB8AC3E}">
        <p14:creationId xmlns:p14="http://schemas.microsoft.com/office/powerpoint/2010/main" val="1031747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This lecture describes the education, training, certification, licensure, and roles of nurses.</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There are several ways to become a registered nurse, or RN. Diploma programs were more common in the past and were usually two- to three-year programs that focused mostly on clinical skills. An associate’s degree in nursing is a two-year program with a similar clinical focus. The BSN, or bachelor of science degree in nursing, is the preferred degree program. It includes general study requirements (math, science, social sciences, and humanities) along with preclinical and clinical course work. Nurses with a diploma or an associate’s degree may be able to attain a BSN using a bridge program that allows them to apply credit for courses already taken. Advance nurse practitioner opportunities require a BSN along with additional study in the area of specialization. Also, most nursing administration positions require a BSN and may require a graduate-level degree such as a master’s degree in nursing.</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Clinical training is a part of all three types of training programs. It includes coursework to gain an understanding of clinical principles and clinical work in hospitals and other health care provider settings under direct supervision. New graduate entry-level nurses must work under the supervision of a licensed, experienced nurse until they obtain their state nursing license, which is achieved by passing an exam. Also, nurses may elect to specialize in their area of clinical practice, which is achieved through additional training programs provided by hospitals and other organizations.</a:t>
            </a:r>
            <a:endParaRPr lang="en-US" altLang="en-US" sz="1000" dirty="0">
              <a:solidFill>
                <a:srgbClr val="000000"/>
              </a:solidFill>
              <a:latin typeface="Arial" charset="0"/>
              <a:ea typeface="ＭＳ Ｐゴシック" pitchFamily="34" charset="-128"/>
            </a:endParaRP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CA47F6C2-5AA2-4E98-8B12-CF5A5D028A5D}" type="slidenum">
              <a:rPr lang="en-US" altLang="en-US" sz="1000">
                <a:solidFill>
                  <a:srgbClr val="000000"/>
                </a:solidFill>
              </a:rPr>
              <a:pPr/>
              <a:t>4</a:t>
            </a:fld>
            <a:endParaRPr lang="en-US" altLang="en-US" sz="1000">
              <a:solidFill>
                <a:srgbClr val="000000"/>
              </a:solidFill>
            </a:endParaRPr>
          </a:p>
        </p:txBody>
      </p:sp>
    </p:spTree>
    <p:extLst>
      <p:ext uri="{BB962C8B-B14F-4D97-AF65-F5344CB8AC3E}">
        <p14:creationId xmlns:p14="http://schemas.microsoft.com/office/powerpoint/2010/main" val="249055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Formal certification is not required for most nurses at the RN or BSN level. However, many nursing certifications are offered in a variety of clinical specialty areas, such as cardiac medicine, emergency nursing, medical-surgical nursing, and pediatric nursing. Specialty certification may be obtained for work settings other than the hospital environment. For example, a hospice nurse often works in patients’ homes and may earn a certified hospice and palliative nurse (CHPN) certification through the hospice and palliative credentialing center. (Hospice nurses provide care for patients and their families with life-limiting illness or injury.) Specialty certification may also be obtained for nonclinical nursing roles. For example, the American Nurses Association offers certification in nursing informatics.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Certification programs generally have prerequisites for eligibility and require participants to pass an exam.</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Licensure requires completion of an accredited program and passing the National Council Licensure Exam–Registered Nurse (NCLEX-RN [</a:t>
            </a:r>
            <a:r>
              <a:rPr lang="en-US" sz="1000" b="1" kern="1200" dirty="0" err="1">
                <a:solidFill>
                  <a:schemeClr val="tx1"/>
                </a:solidFill>
                <a:effectLst/>
                <a:latin typeface="Arial" pitchFamily="34" charset="0"/>
                <a:ea typeface="+mn-ea"/>
                <a:cs typeface="Arial" pitchFamily="34" charset="0"/>
              </a:rPr>
              <a:t>en</a:t>
            </a:r>
            <a:r>
              <a:rPr lang="en-US" sz="1000" b="1"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klecks</a:t>
            </a:r>
            <a:r>
              <a:rPr lang="en-US" sz="1000" kern="1200" dirty="0">
                <a:solidFill>
                  <a:schemeClr val="tx1"/>
                </a:solidFill>
                <a:effectLst/>
                <a:latin typeface="Arial" pitchFamily="34" charset="0"/>
                <a:ea typeface="+mn-ea"/>
                <a:cs typeface="Arial" pitchFamily="34" charset="0"/>
              </a:rPr>
              <a:t>-R-N]). The NCLEX-RN is a nationally administered test required by all states and the District of Columbia. It is administered by the National Council of State Boards of Nursing. Like physician licensure, specific requirements are determined by the states, and there is some opportunity for obtaining reciprocal licenses in other states.</a:t>
            </a:r>
            <a:endParaRPr lang="en-US" altLang="en-US" sz="1000" dirty="0">
              <a:solidFill>
                <a:srgbClr val="000000"/>
              </a:solidFill>
              <a:latin typeface="Arial" charset="0"/>
              <a:ea typeface="ＭＳ Ｐゴシック" pitchFamily="34" charset="-128"/>
            </a:endParaRP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6D488561-5ABB-44C7-9191-BBA37243C33D}" type="slidenum">
              <a:rPr lang="en-US" altLang="en-US" sz="1000">
                <a:solidFill>
                  <a:srgbClr val="000000"/>
                </a:solidFill>
              </a:rPr>
              <a:pPr/>
              <a:t>5</a:t>
            </a:fld>
            <a:endParaRPr lang="en-US" altLang="en-US" sz="1000">
              <a:solidFill>
                <a:srgbClr val="000000"/>
              </a:solidFill>
            </a:endParaRPr>
          </a:p>
        </p:txBody>
      </p:sp>
    </p:spTree>
    <p:extLst>
      <p:ext uri="{BB962C8B-B14F-4D97-AF65-F5344CB8AC3E}">
        <p14:creationId xmlns:p14="http://schemas.microsoft.com/office/powerpoint/2010/main" val="1261867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Nurses provide direct patient care and are responsible for coordinating patient care activities with other ancillary or allied health professionals based on physician orders and the patient’s plan of care. In the last decade, nursing assistants, medical assistants, or patient care associates have assumed much of the direct bedside patient care, such as obtaining vital signs and assisting patients with activities of daily living, such as eating, sleeping, and hygiene. These positions work under the supervision of nursing staff, freeing nurses to provide highly skilled care to more patients. Nursing duties include taking a medical history, starting and maintaining intravenous fluids, bedside laboratory testing, medication administration, wound care, and ongoing assessment and patient monitoring of physiological [</a:t>
            </a:r>
            <a:r>
              <a:rPr lang="en-US" sz="1000" kern="1200" dirty="0" err="1">
                <a:solidFill>
                  <a:schemeClr val="tx1"/>
                </a:solidFill>
                <a:effectLst/>
                <a:latin typeface="Arial" pitchFamily="34" charset="0"/>
                <a:ea typeface="+mn-ea"/>
                <a:cs typeface="Arial" pitchFamily="34" charset="0"/>
              </a:rPr>
              <a:t>fiz</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ee</a:t>
            </a:r>
            <a:r>
              <a:rPr lang="en-US" sz="1000" kern="1200" dirty="0">
                <a:solidFill>
                  <a:schemeClr val="tx1"/>
                </a:solidFill>
                <a:effectLst/>
                <a:latin typeface="Arial" pitchFamily="34" charset="0"/>
                <a:ea typeface="+mn-ea"/>
                <a:cs typeface="Arial" pitchFamily="34" charset="0"/>
              </a:rPr>
              <a:t>-uh-</a:t>
            </a:r>
            <a:r>
              <a:rPr lang="en-US" sz="1000" b="1" kern="1200" dirty="0" err="1">
                <a:solidFill>
                  <a:schemeClr val="tx1"/>
                </a:solidFill>
                <a:effectLst/>
                <a:latin typeface="Arial" pitchFamily="34" charset="0"/>
                <a:ea typeface="+mn-ea"/>
                <a:cs typeface="Arial" pitchFamily="34" charset="0"/>
              </a:rPr>
              <a:t>loj</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i-kuhl</a:t>
            </a:r>
            <a:r>
              <a:rPr lang="en-US" sz="1000" kern="1200" dirty="0">
                <a:solidFill>
                  <a:schemeClr val="tx1"/>
                </a:solidFill>
                <a:effectLst/>
                <a:latin typeface="Arial" pitchFamily="34" charset="0"/>
                <a:ea typeface="+mn-ea"/>
                <a:cs typeface="Arial" pitchFamily="34" charset="0"/>
              </a:rPr>
              <a:t>] parameters. Also, nurses have a prominent role in providing education and emotional support to patients and their families.</a:t>
            </a:r>
            <a:endParaRPr lang="en-US" altLang="en-US" sz="1000" dirty="0">
              <a:solidFill>
                <a:srgbClr val="000000"/>
              </a:solidFill>
              <a:latin typeface="Arial" charset="0"/>
              <a:ea typeface="ＭＳ Ｐゴシック" pitchFamily="34" charset="-128"/>
            </a:endParaRP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5D469A23-324F-4EF8-9413-4BE5E61A0A51}" type="slidenum">
              <a:rPr lang="en-US" altLang="en-US" sz="1000">
                <a:solidFill>
                  <a:srgbClr val="000000"/>
                </a:solidFill>
              </a:rPr>
              <a:pPr/>
              <a:t>6</a:t>
            </a:fld>
            <a:endParaRPr lang="en-US" altLang="en-US" sz="1000">
              <a:solidFill>
                <a:srgbClr val="000000"/>
              </a:solidFill>
            </a:endParaRPr>
          </a:p>
        </p:txBody>
      </p:sp>
    </p:spTree>
    <p:extLst>
      <p:ext uri="{BB962C8B-B14F-4D97-AF65-F5344CB8AC3E}">
        <p14:creationId xmlns:p14="http://schemas.microsoft.com/office/powerpoint/2010/main" val="1157496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A significant amount of nursing care in hospitals occurs on medical-surgical units. In some hospitals, both medical and surgical patients are cared for in a single unit; other hospitals have separate units for these patients. Medical-surgical nurses may be certified, but certification is not required by most hospitals.</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There is an increased need for specialized nursing units or departments in larger and tertiary care hospitals. Nurses may elect to obtain additional training and education when working in these areas. Examples of specialized nursing roles include the following: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Diabetic nursing plays a prominent role in the education of clients newly diagnosed with diabetes. </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Emergency nursing provides highly skilled care in emergency departments and trauma centers. </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Rehabilitation nursing focuses on patients recovering from serious injuries or illnesses that require specialized care in recovering activities of daily living. </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Neurosurgery nursing provides care to patients who have brain and/or spinal cord injury or disease.</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Many hospitals have evolved to become integrated delivery networks or systems with separate physical buildings on one campus or many buildings across a geographic location. This organizational arrangement enables the hospital to provide more services to a larger number of patients. The more common type of patient care services that are located in a separate building at a single location or across multiple locations include pediatric care, cardiac care, rehabilitation, and cancer care.</a:t>
            </a:r>
            <a:endParaRPr lang="en-US" altLang="en-US" sz="1000" dirty="0">
              <a:solidFill>
                <a:srgbClr val="000000"/>
              </a:solidFill>
              <a:latin typeface="Arial" panose="020B0604020202020204" pitchFamily="34" charset="0"/>
              <a:ea typeface="ＭＳ Ｐゴシック" panose="020B0600070205080204" pitchFamily="34" charset="-128"/>
            </a:endParaRP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698BCFBD-1B9F-48C3-9199-7AC4300F06DE}" type="slidenum">
              <a:rPr lang="en-US" altLang="en-US" sz="1000">
                <a:solidFill>
                  <a:srgbClr val="000000"/>
                </a:solidFill>
              </a:rPr>
              <a:pPr/>
              <a:t>7</a:t>
            </a:fld>
            <a:endParaRPr lang="en-US" altLang="en-US" sz="1000">
              <a:solidFill>
                <a:srgbClr val="000000"/>
              </a:solidFill>
            </a:endParaRPr>
          </a:p>
        </p:txBody>
      </p:sp>
    </p:spTree>
    <p:extLst>
      <p:ext uri="{BB962C8B-B14F-4D97-AF65-F5344CB8AC3E}">
        <p14:creationId xmlns:p14="http://schemas.microsoft.com/office/powerpoint/2010/main" val="3766702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Nurses serve a critical role in providing patient care not only in hospital settings but also in many other types of provider settings, such as physician offices, outpatient clinics, clients’ homes, and more. Nurses may choose to further their education with specialized training and/or certification for working in a non-hospital setting. A few examples of these other setting types include the following:</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Ambulatory care facilities such as walk-in (general care) clinics, outpatient surgery clinics, urgent care centers: Nursing roles are similar to those of their hospital counterparts. The main difference is that the patient is at the facility for a very short duration and will not stay overnight. </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Home health, hospice, patient’s medical home: Nurses provide care through daily or frequent visits to the patient’s home. Activities include medication administration, wound care, postoperative care, and physical therapy. </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Long-term care, nursing homes: Nurses provide care and/or assist the patient with routine activities of daily living. </a:t>
            </a:r>
            <a:endParaRPr lang="en-US" sz="1000" kern="1200" dirty="0">
              <a:solidFill>
                <a:schemeClr val="tx1"/>
              </a:solidFill>
              <a:effectLst/>
              <a:latin typeface="Arial" pitchFamily="34" charset="0"/>
              <a:ea typeface="+mn-ea"/>
              <a:cs typeface="Arial" pitchFamily="34" charset="0"/>
            </a:endParaRPr>
          </a:p>
          <a:p>
            <a:pPr marL="17145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Public health clinics, community health facilities: The public health nurse provides screenings, disease surveillance, health promotion, and education.</a:t>
            </a:r>
            <a:endParaRPr lang="en-US" altLang="en-US" sz="1000" dirty="0">
              <a:solidFill>
                <a:srgbClr val="000000"/>
              </a:solidFill>
              <a:latin typeface="Arial" panose="020B0604020202020204" pitchFamily="34" charset="0"/>
              <a:ea typeface="ＭＳ Ｐゴシック" panose="020B0600070205080204" pitchFamily="34" charset="-128"/>
            </a:endParaRP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1EB910C5-8AC6-4AF7-99BE-047056DC06A8}" type="slidenum">
              <a:rPr lang="en-US" altLang="en-US" sz="1000">
                <a:solidFill>
                  <a:srgbClr val="000000"/>
                </a:solidFill>
              </a:rPr>
              <a:pPr/>
              <a:t>8</a:t>
            </a:fld>
            <a:endParaRPr lang="en-US" altLang="en-US" sz="1000">
              <a:solidFill>
                <a:srgbClr val="000000"/>
              </a:solidFill>
            </a:endParaRPr>
          </a:p>
        </p:txBody>
      </p:sp>
    </p:spTree>
    <p:extLst>
      <p:ext uri="{BB962C8B-B14F-4D97-AF65-F5344CB8AC3E}">
        <p14:creationId xmlns:p14="http://schemas.microsoft.com/office/powerpoint/2010/main" val="16590226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Nurse practitioners are usually required to earn a master’s degree in nursing with specific clinical and diagnostic training. This includes training in physical diagnosis, managing acute and chronic disease, wellness care, and prescribing medication.</a:t>
            </a:r>
            <a:endParaRPr lang="en-US" altLang="en-US" sz="1000" dirty="0">
              <a:solidFill>
                <a:srgbClr val="000000"/>
              </a:solidFill>
              <a:latin typeface="Arial" charset="0"/>
              <a:ea typeface="ＭＳ Ｐゴシック" pitchFamily="34" charset="-128"/>
            </a:endParaRP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fld id="{C3025CA4-F3A5-4066-93E9-C0AE74BF7412}" type="slidenum">
              <a:rPr lang="en-US" altLang="en-US" sz="1000">
                <a:solidFill>
                  <a:srgbClr val="000000"/>
                </a:solidFill>
              </a:rPr>
              <a:pPr/>
              <a:t>9</a:t>
            </a:fld>
            <a:endParaRPr lang="en-US" altLang="en-US" sz="1000">
              <a:solidFill>
                <a:srgbClr val="000000"/>
              </a:solidFill>
            </a:endParaRPr>
          </a:p>
        </p:txBody>
      </p:sp>
    </p:spTree>
    <p:extLst>
      <p:ext uri="{BB962C8B-B14F-4D97-AF65-F5344CB8AC3E}">
        <p14:creationId xmlns:p14="http://schemas.microsoft.com/office/powerpoint/2010/main" val="9562925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1728339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524000"/>
            <a:ext cx="8229600" cy="4666488"/>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5"/>
          </p:nvPr>
        </p:nvSpPr>
        <p:spPr/>
        <p:txBody>
          <a:bodyPr/>
          <a:lstStyle>
            <a:lvl1pPr>
              <a:defRPr/>
            </a:lvl1pPr>
          </a:lstStyle>
          <a:p>
            <a:fld id="{DA90B690-8F9C-4F47-A0D6-A0AF47E6751F}" type="slidenum">
              <a:rPr lang="en-US" altLang="en-US"/>
              <a:pPr/>
              <a:t>‹#›</a:t>
            </a:fld>
            <a:endParaRPr lang="en-US" altLang="en-US"/>
          </a:p>
        </p:txBody>
      </p:sp>
      <p:sp>
        <p:nvSpPr>
          <p:cNvPr id="5" name="Date Placeholder 4"/>
          <p:cNvSpPr>
            <a:spLocks noGrp="1"/>
          </p:cNvSpPr>
          <p:nvPr>
            <p:ph type="dt" sz="half" idx="16"/>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2667000" y="6218238"/>
            <a:ext cx="3810000" cy="639762"/>
          </a:xfrm>
          <a:prstGeom prst="rect">
            <a:avLst/>
          </a:prstGeom>
        </p:spPr>
        <p:txBody>
          <a:bodyPr/>
          <a:lstStyle>
            <a:lvl1pPr>
              <a:defRPr/>
            </a:lvl1pPr>
          </a:lstStyle>
          <a:p>
            <a:pPr>
              <a:defRPr/>
            </a:pPr>
            <a:r>
              <a:rPr lang="en-US"/>
              <a:t>The Culture of Healthcare                                                        Health Professionals – The People in Healthcare                                                                           Lecture b</a:t>
            </a:r>
          </a:p>
        </p:txBody>
      </p:sp>
    </p:spTree>
    <p:extLst>
      <p:ext uri="{BB962C8B-B14F-4D97-AF65-F5344CB8AC3E}">
        <p14:creationId xmlns:p14="http://schemas.microsoft.com/office/powerpoint/2010/main" val="6392578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5"/>
          <p:cNvSpPr>
            <a:spLocks noGrp="1"/>
          </p:cNvSpPr>
          <p:nvPr>
            <p:ph type="sldNum" sz="quarter" idx="22"/>
          </p:nvPr>
        </p:nvSpPr>
        <p:spPr/>
        <p:txBody>
          <a:bodyPr/>
          <a:lstStyle>
            <a:lvl1pPr>
              <a:defRPr/>
            </a:lvl1pPr>
          </a:lstStyle>
          <a:p>
            <a:fld id="{47636F74-CAFF-4CD0-BE36-9CD05CD3C8B3}" type="slidenum">
              <a:rPr lang="en-US" altLang="en-US"/>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r>
              <a:rPr lang="en-US"/>
              <a:t>The Culture of Healthcare                                                        Health Professionals – The People in Healthcare                                                                           Lecture b</a:t>
            </a:r>
          </a:p>
        </p:txBody>
      </p:sp>
    </p:spTree>
    <p:extLst>
      <p:ext uri="{BB962C8B-B14F-4D97-AF65-F5344CB8AC3E}">
        <p14:creationId xmlns:p14="http://schemas.microsoft.com/office/powerpoint/2010/main" val="1538854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8" Type="http://schemas.openxmlformats.org/officeDocument/2006/relationships/hyperlink" Target="http://explorehealthcareers.org/en/home" TargetMode="External"/><Relationship Id="rId3" Type="http://schemas.openxmlformats.org/officeDocument/2006/relationships/hyperlink" Target="http://www.aacn.nche.edu/media-relations/fact-sheets/nursing-shortage" TargetMode="External"/><Relationship Id="rId7" Type="http://schemas.openxmlformats.org/officeDocument/2006/relationships/hyperlink" Target="http://www.nursecredentialing.org/Certification" TargetMode="External"/><Relationship Id="rId2" Type="http://schemas.openxmlformats.org/officeDocument/2006/relationships/notesSlide" Target="../notesSlides/notesSlide23.xml"/><Relationship Id="rId1" Type="http://schemas.openxmlformats.org/officeDocument/2006/relationships/slideLayout" Target="../slideLayouts/slideLayout9.xml"/><Relationship Id="rId6" Type="http://schemas.openxmlformats.org/officeDocument/2006/relationships/hyperlink" Target="http://www.ama-assn.org/ama/pub/education-careers/becoming-physician.page" TargetMode="External"/><Relationship Id="rId11" Type="http://schemas.openxmlformats.org/officeDocument/2006/relationships/hyperlink" Target="http://www.nlm.nih.gov/medlineplus/mplusdictionary.html" TargetMode="External"/><Relationship Id="rId5" Type="http://schemas.openxmlformats.org/officeDocument/2006/relationships/hyperlink" Target="http://www.ama-assn.org/ama/pub/education-careers/becoming-physician/medical-licensure.page" TargetMode="External"/><Relationship Id="rId10" Type="http://schemas.openxmlformats.org/officeDocument/2006/relationships/hyperlink" Target="https://www.nlm.nih.gov/medlineplus/healthoccupations.html" TargetMode="External"/><Relationship Id="rId4" Type="http://schemas.openxmlformats.org/officeDocument/2006/relationships/hyperlink" Target="http://www.abms.org/board-certification" TargetMode="External"/><Relationship Id="rId9" Type="http://schemas.openxmlformats.org/officeDocument/2006/relationships/hyperlink" Target="https://bhw.hrsa.gov/health-workforce-analysis/research"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naahp.org/PublicResources/HealthProfessionsLinks.aspx" TargetMode="External"/><Relationship Id="rId2" Type="http://schemas.openxmlformats.org/officeDocument/2006/relationships/notesSlide" Target="../notesSlides/notesSlide24.xml"/><Relationship Id="rId1" Type="http://schemas.openxmlformats.org/officeDocument/2006/relationships/slideLayout" Target="../slideLayouts/slideLayout9.xml"/><Relationship Id="rId5" Type="http://schemas.openxmlformats.org/officeDocument/2006/relationships/hyperlink" Target="http://money.usnews.com/careers/best-jobs/rankings/best-healthcare-jobs" TargetMode="External"/><Relationship Id="rId4" Type="http://schemas.openxmlformats.org/officeDocument/2006/relationships/hyperlink" Target="https://medlineplus.gov/magazine/issues/summer11/articles/summer11pg24-25.html"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9531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Advanced Practice Nursing Continued</a:t>
            </a:r>
            <a:endParaRPr lang="en-US" altLang="en-US" dirty="0"/>
          </a:p>
        </p:txBody>
      </p:sp>
      <p:sp>
        <p:nvSpPr>
          <p:cNvPr id="22531" name="Content Placeholder 2"/>
          <p:cNvSpPr>
            <a:spLocks noGrp="1"/>
          </p:cNvSpPr>
          <p:nvPr>
            <p:ph sz="quarter" idx="14"/>
          </p:nvPr>
        </p:nvSpPr>
        <p:spPr/>
        <p:txBody>
          <a:bodyPr/>
          <a:lstStyle/>
          <a:p>
            <a:r>
              <a:rPr lang="en-US" altLang="en-US" sz="2800" dirty="0"/>
              <a:t>Nurse practitioner</a:t>
            </a:r>
          </a:p>
          <a:p>
            <a:pPr lvl="1"/>
            <a:r>
              <a:rPr lang="en-US" altLang="en-US" sz="2400" dirty="0"/>
              <a:t>Certification: Most states require certification in their area of specialty</a:t>
            </a:r>
          </a:p>
          <a:p>
            <a:pPr lvl="2"/>
            <a:r>
              <a:rPr lang="en-US" altLang="en-US" sz="2000" dirty="0"/>
              <a:t>Examples: Family nurse practitioner (FNP), pediatric nurse practitioner (PNP), geriatric nurse practitioner (GNP)</a:t>
            </a:r>
          </a:p>
          <a:p>
            <a:pPr lvl="1"/>
            <a:r>
              <a:rPr lang="en-US" altLang="en-US" sz="2400" dirty="0"/>
              <a:t>Licensure</a:t>
            </a:r>
          </a:p>
          <a:p>
            <a:pPr lvl="2"/>
            <a:r>
              <a:rPr lang="en-US" altLang="en-US" sz="2000" dirty="0"/>
              <a:t>States vary on the roles allowed to nurse practitioners, including prescription privileges and whether they may practice independently</a:t>
            </a:r>
          </a:p>
          <a:p>
            <a:pPr lvl="1"/>
            <a:r>
              <a:rPr lang="en-US" altLang="en-US" sz="2400" dirty="0"/>
              <a:t>Roles</a:t>
            </a:r>
          </a:p>
          <a:p>
            <a:pPr lvl="2"/>
            <a:r>
              <a:rPr lang="en-US" altLang="en-US" sz="2000" dirty="0"/>
              <a:t>Nurse practitioners function most often as primary care providers, including preventive, acute, and chronic care</a:t>
            </a:r>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a:t>Nurse Midwives</a:t>
            </a:r>
            <a:endParaRPr lang="en-US" altLang="en-US" dirty="0"/>
          </a:p>
        </p:txBody>
      </p:sp>
      <p:sp>
        <p:nvSpPr>
          <p:cNvPr id="24579" name="Content Placeholder 2"/>
          <p:cNvSpPr>
            <a:spLocks noGrp="1"/>
          </p:cNvSpPr>
          <p:nvPr>
            <p:ph sz="quarter" idx="14"/>
          </p:nvPr>
        </p:nvSpPr>
        <p:spPr/>
        <p:txBody>
          <a:bodyPr/>
          <a:lstStyle/>
          <a:p>
            <a:r>
              <a:rPr lang="en-US" altLang="en-US" dirty="0"/>
              <a:t>Education</a:t>
            </a:r>
          </a:p>
          <a:p>
            <a:pPr lvl="1"/>
            <a:r>
              <a:rPr lang="en-US" altLang="en-US" dirty="0"/>
              <a:t>Postgraduate or graduate program</a:t>
            </a:r>
          </a:p>
          <a:p>
            <a:pPr lvl="1"/>
            <a:r>
              <a:rPr lang="en-US" altLang="en-US" dirty="0"/>
              <a:t>Must have a BSN to become a certified nurse midwife</a:t>
            </a:r>
          </a:p>
          <a:p>
            <a:r>
              <a:rPr lang="en-US" altLang="en-US" dirty="0"/>
              <a:t>Training</a:t>
            </a:r>
          </a:p>
          <a:p>
            <a:pPr lvl="1"/>
            <a:r>
              <a:rPr lang="en-US" altLang="en-US" dirty="0"/>
              <a:t>Most include courses in advanced practice nursing (physical diagnosis, pharmacology, pathophysiology)</a:t>
            </a:r>
          </a:p>
          <a:p>
            <a:pPr lvl="1"/>
            <a:r>
              <a:rPr lang="en-US" altLang="en-US" dirty="0"/>
              <a:t>Clinical course and practice in ante-, intra-, and postpartum care and care of the newborn </a:t>
            </a:r>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a:t>Nurse Midwives Continued</a:t>
            </a:r>
          </a:p>
        </p:txBody>
      </p:sp>
      <p:sp>
        <p:nvSpPr>
          <p:cNvPr id="26627" name="Content Placeholder 2"/>
          <p:cNvSpPr>
            <a:spLocks noGrp="1"/>
          </p:cNvSpPr>
          <p:nvPr>
            <p:ph sz="quarter" idx="14"/>
          </p:nvPr>
        </p:nvSpPr>
        <p:spPr/>
        <p:txBody>
          <a:bodyPr/>
          <a:lstStyle/>
          <a:p>
            <a:r>
              <a:rPr lang="en-US" altLang="en-US"/>
              <a:t>Certification</a:t>
            </a:r>
          </a:p>
          <a:p>
            <a:pPr lvl="1"/>
            <a:r>
              <a:rPr lang="en-US" altLang="en-US"/>
              <a:t>Only a few of the nurse midwife programs are post-baccalaureate programs</a:t>
            </a:r>
          </a:p>
          <a:p>
            <a:r>
              <a:rPr lang="en-US" altLang="en-US"/>
              <a:t>Licensure</a:t>
            </a:r>
          </a:p>
          <a:p>
            <a:pPr lvl="1"/>
            <a:r>
              <a:rPr lang="en-US" altLang="en-US"/>
              <a:t>Licensed in all 50 states and the District of Columbia</a:t>
            </a:r>
          </a:p>
          <a:p>
            <a:r>
              <a:rPr lang="en-US" altLang="en-US"/>
              <a:t>Role</a:t>
            </a:r>
          </a:p>
          <a:p>
            <a:pPr lvl="1"/>
            <a:r>
              <a:rPr lang="en-US" altLang="en-US"/>
              <a:t>Provide routine gynecology services and prenatal, delivery, and postnatal care</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a:t>Nurse Anesthetist</a:t>
            </a:r>
          </a:p>
        </p:txBody>
      </p:sp>
      <p:sp>
        <p:nvSpPr>
          <p:cNvPr id="28675" name="Content Placeholder 2"/>
          <p:cNvSpPr>
            <a:spLocks noGrp="1"/>
          </p:cNvSpPr>
          <p:nvPr>
            <p:ph sz="quarter" idx="14"/>
          </p:nvPr>
        </p:nvSpPr>
        <p:spPr/>
        <p:txBody>
          <a:bodyPr/>
          <a:lstStyle/>
          <a:p>
            <a:r>
              <a:rPr lang="en-US" altLang="en-US"/>
              <a:t>Education</a:t>
            </a:r>
          </a:p>
          <a:p>
            <a:pPr lvl="1"/>
            <a:r>
              <a:rPr lang="en-US" altLang="en-US"/>
              <a:t>Must have a BSN</a:t>
            </a:r>
          </a:p>
          <a:p>
            <a:pPr lvl="1"/>
            <a:r>
              <a:rPr lang="en-US" altLang="en-US"/>
              <a:t>Certified registered nurse anesthetist (CRNA) programs are master’</a:t>
            </a:r>
            <a:r>
              <a:rPr lang="en-US" altLang="ja-JP"/>
              <a:t>s degree programs</a:t>
            </a:r>
          </a:p>
          <a:p>
            <a:r>
              <a:rPr lang="en-US" altLang="en-US"/>
              <a:t>Training</a:t>
            </a:r>
          </a:p>
          <a:p>
            <a:pPr lvl="1"/>
            <a:r>
              <a:rPr lang="en-US" altLang="en-US"/>
              <a:t>Most include courses in advanced practice nursing (physical diagnosis, pharmacology, pathophysiology)</a:t>
            </a:r>
          </a:p>
          <a:p>
            <a:pPr lvl="1"/>
            <a:r>
              <a:rPr lang="en-US" altLang="en-US"/>
              <a:t>Clinical course in anesthesia simulation labs and practicums in clinical anesthesia</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a:t>Nurse Anesthetist Continued</a:t>
            </a:r>
          </a:p>
        </p:txBody>
      </p:sp>
      <p:sp>
        <p:nvSpPr>
          <p:cNvPr id="30723" name="Content Placeholder 2"/>
          <p:cNvSpPr>
            <a:spLocks noGrp="1"/>
          </p:cNvSpPr>
          <p:nvPr>
            <p:ph sz="quarter" idx="14"/>
          </p:nvPr>
        </p:nvSpPr>
        <p:spPr/>
        <p:txBody>
          <a:bodyPr/>
          <a:lstStyle/>
          <a:p>
            <a:r>
              <a:rPr lang="en-US" altLang="en-US" sz="2800" dirty="0"/>
              <a:t>Certification</a:t>
            </a:r>
          </a:p>
          <a:p>
            <a:pPr lvl="1"/>
            <a:r>
              <a:rPr lang="en-US" altLang="en-US" sz="2400" dirty="0"/>
              <a:t>National certification exam</a:t>
            </a:r>
          </a:p>
          <a:p>
            <a:pPr lvl="1"/>
            <a:r>
              <a:rPr lang="en-US" altLang="en-US" sz="2400" dirty="0"/>
              <a:t>Must have 40 hours of continuing education every two years to renew</a:t>
            </a:r>
          </a:p>
          <a:p>
            <a:r>
              <a:rPr lang="en-US" altLang="en-US" sz="2800" dirty="0"/>
              <a:t>Licensure</a:t>
            </a:r>
          </a:p>
          <a:p>
            <a:pPr lvl="1"/>
            <a:r>
              <a:rPr lang="en-US" altLang="en-US" sz="2400" dirty="0"/>
              <a:t>Most are licensed by the state board of nursing</a:t>
            </a:r>
          </a:p>
          <a:p>
            <a:r>
              <a:rPr lang="en-US" altLang="en-US" sz="2800" dirty="0"/>
              <a:t>Roles</a:t>
            </a:r>
          </a:p>
          <a:p>
            <a:pPr lvl="1"/>
            <a:r>
              <a:rPr lang="en-US" altLang="en-US" sz="2400" dirty="0"/>
              <a:t>Provide a significant amount of anesthesia care in the United States and usually practice with physicians but are relatively autonomous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a:t>Nonclinical Roles of Nursing</a:t>
            </a:r>
            <a:endParaRPr lang="en-US" altLang="en-US" dirty="0"/>
          </a:p>
        </p:txBody>
      </p:sp>
      <p:sp>
        <p:nvSpPr>
          <p:cNvPr id="32771" name="Content Placeholder 2"/>
          <p:cNvSpPr>
            <a:spLocks noGrp="1"/>
          </p:cNvSpPr>
          <p:nvPr>
            <p:ph sz="quarter" idx="14"/>
          </p:nvPr>
        </p:nvSpPr>
        <p:spPr/>
        <p:txBody>
          <a:bodyPr/>
          <a:lstStyle/>
          <a:p>
            <a:r>
              <a:rPr lang="en-US" altLang="en-US"/>
              <a:t>Administration</a:t>
            </a:r>
          </a:p>
          <a:p>
            <a:r>
              <a:rPr lang="en-US" altLang="en-US"/>
              <a:t>Research</a:t>
            </a:r>
          </a:p>
          <a:p>
            <a:r>
              <a:rPr lang="en-US" altLang="en-US"/>
              <a:t>Education</a:t>
            </a:r>
          </a:p>
          <a:p>
            <a:pPr lvl="1"/>
            <a:r>
              <a:rPr lang="en-US" altLang="en-US"/>
              <a:t>Nursing school</a:t>
            </a:r>
          </a:p>
          <a:p>
            <a:pPr lvl="1"/>
            <a:r>
              <a:rPr lang="en-US" altLang="en-US"/>
              <a:t>Continuing nursing education</a:t>
            </a:r>
          </a:p>
          <a:p>
            <a:r>
              <a:rPr lang="en-US" altLang="en-US"/>
              <a:t>Case management</a:t>
            </a:r>
          </a:p>
          <a:p>
            <a:r>
              <a:rPr lang="en-US" altLang="en-US"/>
              <a:t>Nursing/clinical informatics</a:t>
            </a:r>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a:t>Licensed Practical Nurse</a:t>
            </a:r>
          </a:p>
        </p:txBody>
      </p:sp>
      <p:sp>
        <p:nvSpPr>
          <p:cNvPr id="34819" name="Content Placeholder 2"/>
          <p:cNvSpPr>
            <a:spLocks noGrp="1"/>
          </p:cNvSpPr>
          <p:nvPr>
            <p:ph sz="quarter" idx="14"/>
          </p:nvPr>
        </p:nvSpPr>
        <p:spPr/>
        <p:txBody>
          <a:bodyPr/>
          <a:lstStyle/>
          <a:p>
            <a:r>
              <a:rPr lang="en-US" altLang="en-US"/>
              <a:t>Education</a:t>
            </a:r>
          </a:p>
          <a:p>
            <a:pPr lvl="1"/>
            <a:r>
              <a:rPr lang="en-US" altLang="en-US"/>
              <a:t>12 to 18 months of training post–high school</a:t>
            </a:r>
          </a:p>
          <a:p>
            <a:r>
              <a:rPr lang="en-US" altLang="en-US"/>
              <a:t>Training</a:t>
            </a:r>
          </a:p>
          <a:p>
            <a:pPr lvl="1"/>
            <a:r>
              <a:rPr lang="en-US" altLang="en-US"/>
              <a:t>Includes training in medical terminology, introduction to anatomy and physiology, introduction to pharmacology, and practical nursing clinical course</a:t>
            </a:r>
          </a:p>
          <a:p>
            <a:r>
              <a:rPr lang="en-US" altLang="en-US"/>
              <a:t>Certification</a:t>
            </a:r>
          </a:p>
          <a:p>
            <a:pPr lvl="1"/>
            <a:r>
              <a:rPr lang="en-US" altLang="en-US"/>
              <a:t>Usually results in a certificate of attendance</a:t>
            </a:r>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a:t>Licensed Practical Nurse Continued</a:t>
            </a:r>
            <a:endParaRPr lang="en-US" altLang="en-US" dirty="0"/>
          </a:p>
        </p:txBody>
      </p:sp>
      <p:sp>
        <p:nvSpPr>
          <p:cNvPr id="36867" name="Content Placeholder 2"/>
          <p:cNvSpPr>
            <a:spLocks noGrp="1"/>
          </p:cNvSpPr>
          <p:nvPr>
            <p:ph sz="quarter" idx="14"/>
          </p:nvPr>
        </p:nvSpPr>
        <p:spPr>
          <a:xfrm>
            <a:off x="457200" y="1600200"/>
            <a:ext cx="8229600" cy="4813126"/>
          </a:xfrm>
        </p:spPr>
        <p:txBody>
          <a:bodyPr/>
          <a:lstStyle/>
          <a:p>
            <a:r>
              <a:rPr lang="en-US" altLang="en-US" sz="2800" dirty="0"/>
              <a:t>Licensing</a:t>
            </a:r>
          </a:p>
          <a:p>
            <a:pPr lvl="1"/>
            <a:r>
              <a:rPr lang="en-US" altLang="en-US" sz="2400" dirty="0"/>
              <a:t>All states and the District of Columbia require a licensing exam</a:t>
            </a:r>
          </a:p>
          <a:p>
            <a:pPr lvl="1"/>
            <a:r>
              <a:rPr lang="en-US" altLang="en-US" sz="2400" dirty="0"/>
              <a:t>Licensed by the state board of nursing</a:t>
            </a:r>
          </a:p>
          <a:p>
            <a:r>
              <a:rPr lang="en-US" altLang="en-US" sz="2800" dirty="0"/>
              <a:t>Role 	</a:t>
            </a:r>
          </a:p>
          <a:p>
            <a:pPr lvl="1"/>
            <a:r>
              <a:rPr lang="en-US" altLang="en-US" sz="2400" dirty="0"/>
              <a:t>Provide more direct care</a:t>
            </a:r>
          </a:p>
          <a:p>
            <a:pPr lvl="1"/>
            <a:r>
              <a:rPr lang="en-US" altLang="en-US" sz="2400" dirty="0"/>
              <a:t>Work under supervision of registered nurse or physician</a:t>
            </a:r>
          </a:p>
          <a:p>
            <a:pPr lvl="1"/>
            <a:r>
              <a:rPr lang="en-US" altLang="en-US" sz="2400" dirty="0"/>
              <a:t>State laws vary but most allow LPNs to start and administer IV therapy, and many allow LPN</a:t>
            </a:r>
            <a:r>
              <a:rPr lang="en-US" altLang="ja-JP" sz="2400" dirty="0"/>
              <a:t>s to administer IV medications except IV push</a:t>
            </a:r>
          </a:p>
        </p:txBody>
      </p:sp>
      <p:sp>
        <p:nvSpPr>
          <p:cNvPr id="5" name="Slide Number Placeholder 4"/>
          <p:cNvSpPr>
            <a:spLocks noGrp="1"/>
          </p:cNvSpPr>
          <p:nvPr>
            <p:ph type="sldNum" sz="quarter" idx="4"/>
          </p:nvPr>
        </p:nvSpPr>
        <p:spPr/>
        <p:txBody>
          <a:bodyPr/>
          <a:lstStyle/>
          <a:p>
            <a:fld id="{F3BF8891-5E06-46C2-89A4-6DB85D39BA35}"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Medical Assistants</a:t>
            </a:r>
            <a:endParaRPr lang="en-US" altLang="en-US" dirty="0"/>
          </a:p>
        </p:txBody>
      </p:sp>
      <p:sp>
        <p:nvSpPr>
          <p:cNvPr id="38915" name="Content Placeholder 2"/>
          <p:cNvSpPr>
            <a:spLocks noGrp="1"/>
          </p:cNvSpPr>
          <p:nvPr>
            <p:ph sz="quarter" idx="14"/>
          </p:nvPr>
        </p:nvSpPr>
        <p:spPr/>
        <p:txBody>
          <a:bodyPr/>
          <a:lstStyle/>
          <a:p>
            <a:r>
              <a:rPr lang="en-US" altLang="en-US" sz="2800" dirty="0"/>
              <a:t>Variable education: One year (certificate) to two years (associate’s degree)</a:t>
            </a:r>
          </a:p>
          <a:p>
            <a:r>
              <a:rPr lang="en-US" altLang="en-US" sz="2800" dirty="0"/>
              <a:t>Most receive training in medical terminology, office administration, coding and reimbursement, laboratory procedures, office patient care, medications</a:t>
            </a:r>
          </a:p>
          <a:p>
            <a:r>
              <a:rPr lang="en-US" altLang="en-US" sz="2800" dirty="0"/>
              <a:t>Not licensed</a:t>
            </a:r>
          </a:p>
          <a:p>
            <a:r>
              <a:rPr lang="en-US" altLang="en-US" sz="2800" dirty="0"/>
              <a:t>Role includes routine administrative and clinical duties</a:t>
            </a:r>
          </a:p>
          <a:p>
            <a:pPr lvl="1"/>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a:t>Medication Aides</a:t>
            </a:r>
            <a:endParaRPr lang="en-US" altLang="en-US" dirty="0"/>
          </a:p>
        </p:txBody>
      </p:sp>
      <p:sp>
        <p:nvSpPr>
          <p:cNvPr id="40963" name="Content Placeholder 2"/>
          <p:cNvSpPr>
            <a:spLocks noGrp="1"/>
          </p:cNvSpPr>
          <p:nvPr>
            <p:ph sz="quarter" idx="14"/>
          </p:nvPr>
        </p:nvSpPr>
        <p:spPr/>
        <p:txBody>
          <a:bodyPr/>
          <a:lstStyle/>
          <a:p>
            <a:r>
              <a:rPr lang="en-US" altLang="en-US" sz="2400" dirty="0"/>
              <a:t>Extremely variable education/training ranging from 15 to 70 contact hours</a:t>
            </a:r>
          </a:p>
          <a:p>
            <a:r>
              <a:rPr lang="en-US" altLang="en-US" sz="2400" dirty="0"/>
              <a:t>Most states require an exam and supervised administration for some period of time</a:t>
            </a:r>
          </a:p>
          <a:p>
            <a:r>
              <a:rPr lang="en-US" altLang="en-US" sz="2400" dirty="0"/>
              <a:t>Some states specify training as a certified nursing assistant as a prerequisite</a:t>
            </a:r>
          </a:p>
          <a:p>
            <a:r>
              <a:rPr lang="en-US" altLang="en-US" sz="2400" dirty="0"/>
              <a:t>Most states license medication aides</a:t>
            </a:r>
          </a:p>
          <a:p>
            <a:r>
              <a:rPr lang="en-US" altLang="en-US" sz="2400" dirty="0"/>
              <a:t>Roles are variable but usually include the administration oral, topical, and nebulized or metered inhaled medication. Many states restrict medication aides to long-term care or assisted living facilities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a:t>The Culture of Health Care</a:t>
            </a:r>
            <a:endParaRPr lang="en-US" altLang="en-US" dirty="0"/>
          </a:p>
        </p:txBody>
      </p:sp>
      <p:sp>
        <p:nvSpPr>
          <p:cNvPr id="6147" name="Subtitle 2"/>
          <p:cNvSpPr>
            <a:spLocks noGrp="1"/>
          </p:cNvSpPr>
          <p:nvPr>
            <p:ph type="body" sz="half" idx="2"/>
          </p:nvPr>
        </p:nvSpPr>
        <p:spPr/>
        <p:txBody>
          <a:bodyPr/>
          <a:lstStyle/>
          <a:p>
            <a:r>
              <a:rPr lang="en-US" altLang="en-US" dirty="0"/>
              <a:t>Health Professionals</a:t>
            </a:r>
            <a:r>
              <a:rPr lang="en-US" altLang="en-US" dirty="0">
                <a:ea typeface="ＭＳ Ｐゴシック" pitchFamily="34" charset="-128"/>
              </a:rPr>
              <a:t>—</a:t>
            </a:r>
            <a:r>
              <a:rPr lang="en-US" altLang="en-US" dirty="0"/>
              <a:t>The People in Health Care</a:t>
            </a:r>
          </a:p>
        </p:txBody>
      </p:sp>
      <p:sp>
        <p:nvSpPr>
          <p:cNvPr id="6148" name="Text Placeholder 6"/>
          <p:cNvSpPr>
            <a:spLocks noGrp="1"/>
          </p:cNvSpPr>
          <p:nvPr>
            <p:ph type="body" sz="quarter" idx="11"/>
          </p:nvPr>
        </p:nvSpPr>
        <p:spPr>
          <a:xfrm>
            <a:off x="1371600" y="4709160"/>
            <a:ext cx="6400800" cy="609600"/>
          </a:xfrm>
        </p:spPr>
        <p:txBody>
          <a:bodyPr/>
          <a:lstStyle/>
          <a:p>
            <a:r>
              <a:rPr lang="en-US" altLang="en-US" dirty="0"/>
              <a:t>Lecture b</a:t>
            </a:r>
          </a:p>
        </p:txBody>
      </p:sp>
      <p:sp>
        <p:nvSpPr>
          <p:cNvPr id="6149" name="Text Placeholder 7"/>
          <p:cNvSpPr>
            <a:spLocks noGrp="1"/>
          </p:cNvSpPr>
          <p:nvPr>
            <p:ph type="body" sz="quarter" idx="12"/>
          </p:nvPr>
        </p:nvSpPr>
        <p:spPr>
          <a:xfrm>
            <a:off x="685800" y="5486400"/>
            <a:ext cx="7772400" cy="1219200"/>
          </a:xfrm>
        </p:spPr>
        <p:txBody>
          <a:bodyPr/>
          <a:lstStyle/>
          <a:p>
            <a:r>
              <a:rPr lang="en-US" altLang="en-US" dirty="0"/>
              <a:t>This material (Comp2 Unit 2)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altLang="en-US" dirty="0">
                <a:solidFill>
                  <a:prstClr val="black"/>
                </a:solidFill>
                <a:ea typeface="Calibri" pitchFamily="34" charset="0"/>
                <a:cs typeface="Times New Roman" pitchFamily="18" charset="0"/>
                <a:hlinkClick r:id="rId4" tooltip="Link to Creative Commons CC BY NC SA 4.0 International License"/>
              </a:rPr>
              <a:t>http://creativecommons.org/licenses/by-nc-sa/4.0/</a:t>
            </a:r>
            <a:r>
              <a:rPr lang="en-US" altLang="en-US" dirty="0">
                <a:ea typeface="Calibri" panose="020F0502020204030204" pitchFamily="34" charset="0"/>
                <a:cs typeface="Times New Roman" panose="02020603050405020304" pitchFamily="18" charset="0"/>
              </a:rPr>
              <a:t>.</a:t>
            </a:r>
            <a:endParaRPr lang="en-US" dirty="0"/>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a:t>Nursing in 2025</a:t>
            </a:r>
            <a:endParaRPr lang="en-US" altLang="en-US" dirty="0"/>
          </a:p>
        </p:txBody>
      </p:sp>
      <p:sp>
        <p:nvSpPr>
          <p:cNvPr id="38915" name="Content Placeholder 2"/>
          <p:cNvSpPr>
            <a:spLocks noGrp="1"/>
          </p:cNvSpPr>
          <p:nvPr>
            <p:ph sz="quarter" idx="14"/>
          </p:nvPr>
        </p:nvSpPr>
        <p:spPr>
          <a:xfrm>
            <a:off x="457199" y="1600200"/>
            <a:ext cx="8228627" cy="4572000"/>
          </a:xfrm>
        </p:spPr>
        <p:txBody>
          <a:bodyPr/>
          <a:lstStyle/>
          <a:p>
            <a:r>
              <a:rPr lang="en-US" altLang="en-US" dirty="0"/>
              <a:t>Nursing supply could exceed demand, but availability will be uneven, and several factors could cause a shortfall</a:t>
            </a:r>
          </a:p>
          <a:p>
            <a:r>
              <a:rPr lang="en-US" altLang="en-US" dirty="0"/>
              <a:t>The need for nurses (RNs) and advanced nurse practitioners will increase with the anticipated physician shortage</a:t>
            </a:r>
          </a:p>
          <a:p>
            <a:r>
              <a:rPr lang="en-US" altLang="en-US" dirty="0"/>
              <a:t>Colleges and universities are not able to keep up with demand due to lack of qualified faculty</a:t>
            </a:r>
          </a:p>
        </p:txBody>
      </p:sp>
      <p:sp>
        <p:nvSpPr>
          <p:cNvPr id="9" name="Text Placeholder 8"/>
          <p:cNvSpPr>
            <a:spLocks noGrp="1"/>
          </p:cNvSpPr>
          <p:nvPr>
            <p:ph type="body" sz="quarter" idx="32"/>
          </p:nvPr>
        </p:nvSpPr>
        <p:spPr>
          <a:xfrm>
            <a:off x="457198" y="6278880"/>
            <a:ext cx="8228628" cy="533400"/>
          </a:xfrm>
        </p:spPr>
        <p:txBody>
          <a:bodyPr/>
          <a:lstStyle/>
          <a:p>
            <a:r>
              <a:rPr lang="en-US" altLang="en-US" dirty="0"/>
              <a:t>American Association of Colleges of Nursing, 2014</a:t>
            </a:r>
          </a:p>
        </p:txBody>
      </p:sp>
      <p:sp>
        <p:nvSpPr>
          <p:cNvPr id="11" name="Slide Number Placeholder 10"/>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dirty="0"/>
              <a:t>Nursing in 2025 Continued</a:t>
            </a:r>
          </a:p>
        </p:txBody>
      </p:sp>
      <p:sp>
        <p:nvSpPr>
          <p:cNvPr id="38915" name="Content Placeholder 2"/>
          <p:cNvSpPr>
            <a:spLocks noGrp="1"/>
          </p:cNvSpPr>
          <p:nvPr>
            <p:ph sz="quarter" idx="14"/>
          </p:nvPr>
        </p:nvSpPr>
        <p:spPr/>
        <p:txBody>
          <a:bodyPr/>
          <a:lstStyle/>
          <a:p>
            <a:r>
              <a:rPr lang="en-US" altLang="en-US" dirty="0"/>
              <a:t>Solving the potential shortage requires a multipronged approach that involves:</a:t>
            </a:r>
          </a:p>
          <a:p>
            <a:pPr lvl="1"/>
            <a:r>
              <a:rPr lang="en-US" altLang="en-US" dirty="0"/>
              <a:t>Innovation in care delivery </a:t>
            </a:r>
          </a:p>
          <a:p>
            <a:pPr lvl="1"/>
            <a:r>
              <a:rPr lang="en-US" altLang="en-US" dirty="0"/>
              <a:t>Effective use of technology</a:t>
            </a:r>
          </a:p>
          <a:p>
            <a:pPr lvl="1"/>
            <a:r>
              <a:rPr lang="en-US" altLang="en-US" dirty="0"/>
              <a:t>Efficient use of all health professionals on the care team</a:t>
            </a:r>
          </a:p>
        </p:txBody>
      </p:sp>
      <p:sp>
        <p:nvSpPr>
          <p:cNvPr id="5" name="Slide Number Placeholder 4"/>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Health Professionals—The People </a:t>
            </a:r>
            <a:br>
              <a:rPr lang="en-US" altLang="en-US"/>
            </a:br>
            <a:r>
              <a:rPr lang="en-US" altLang="en-US"/>
              <a:t>in Health Care</a:t>
            </a:r>
            <a:br>
              <a:rPr lang="en-US" altLang="en-US"/>
            </a:br>
            <a:r>
              <a:rPr lang="en-US" altLang="en-US"/>
              <a:t>Summary – Lecture b</a:t>
            </a:r>
            <a:endParaRPr lang="en-US" altLang="en-US" dirty="0"/>
          </a:p>
        </p:txBody>
      </p:sp>
      <p:sp>
        <p:nvSpPr>
          <p:cNvPr id="47107" name="Content Placeholder 2"/>
          <p:cNvSpPr>
            <a:spLocks noGrp="1"/>
          </p:cNvSpPr>
          <p:nvPr>
            <p:ph type="body" sz="quarter" idx="11"/>
          </p:nvPr>
        </p:nvSpPr>
        <p:spPr/>
        <p:txBody>
          <a:bodyPr/>
          <a:lstStyle/>
          <a:p>
            <a:r>
              <a:rPr lang="en-US" altLang="en-US" sz="2800" dirty="0"/>
              <a:t>In this lecture, we</a:t>
            </a:r>
          </a:p>
          <a:p>
            <a:pPr lvl="1"/>
            <a:r>
              <a:rPr lang="en-US" altLang="en-US" sz="2400" dirty="0"/>
              <a:t>Described the education, training, certification, licensure, and roles of </a:t>
            </a:r>
          </a:p>
          <a:p>
            <a:pPr lvl="2"/>
            <a:r>
              <a:rPr lang="en-US" altLang="en-US" sz="2000" dirty="0"/>
              <a:t>Nurses</a:t>
            </a:r>
          </a:p>
          <a:p>
            <a:pPr lvl="2"/>
            <a:r>
              <a:rPr lang="en-US" altLang="en-US" sz="2000" dirty="0"/>
              <a:t>Advance practice nurse</a:t>
            </a:r>
          </a:p>
          <a:p>
            <a:pPr lvl="2"/>
            <a:r>
              <a:rPr lang="en-US" altLang="en-US" sz="2000" dirty="0"/>
              <a:t>Licensed practical nurse</a:t>
            </a:r>
          </a:p>
          <a:p>
            <a:pPr lvl="2"/>
            <a:r>
              <a:rPr lang="en-US" altLang="en-US" sz="2000" dirty="0"/>
              <a:t>Medical assistants</a:t>
            </a:r>
          </a:p>
          <a:p>
            <a:pPr lvl="2"/>
            <a:r>
              <a:rPr lang="en-US" altLang="en-US" sz="2000" dirty="0"/>
              <a:t>Medication assistants</a:t>
            </a:r>
          </a:p>
          <a:p>
            <a:pPr lvl="1"/>
            <a:r>
              <a:rPr lang="en-US" altLang="en-US" sz="2400" dirty="0"/>
              <a:t>Discussed some specific type of nurses and nursing setting</a:t>
            </a:r>
          </a:p>
          <a:p>
            <a:pPr lvl="1"/>
            <a:r>
              <a:rPr lang="en-US" altLang="en-US" sz="2400" dirty="0"/>
              <a:t>Described nonclinical roles of nurses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en-US" altLang="en-US" dirty="0">
                <a:ea typeface="ＭＳ Ｐゴシック" pitchFamily="34" charset="-128"/>
              </a:rPr>
              <a:t>Health Professionals—The People in Health Care </a:t>
            </a:r>
            <a:br>
              <a:rPr lang="en-US" altLang="en-US" dirty="0">
                <a:ea typeface="ＭＳ Ｐゴシック" pitchFamily="34" charset="-128"/>
              </a:rPr>
            </a:br>
            <a:r>
              <a:rPr lang="en-US" altLang="en-US" dirty="0">
                <a:ea typeface="ＭＳ Ｐゴシック" pitchFamily="34" charset="-128"/>
              </a:rPr>
              <a:t>References – Lecture b</a:t>
            </a:r>
          </a:p>
        </p:txBody>
      </p:sp>
      <p:sp>
        <p:nvSpPr>
          <p:cNvPr id="49155" name="Text Placeholder 5"/>
          <p:cNvSpPr>
            <a:spLocks noGrp="1"/>
          </p:cNvSpPr>
          <p:nvPr>
            <p:ph type="body" sz="quarter" idx="16"/>
          </p:nvPr>
        </p:nvSpPr>
        <p:spPr>
          <a:xfrm>
            <a:off x="457200" y="1600200"/>
            <a:ext cx="8229600" cy="4988490"/>
          </a:xfrm>
        </p:spPr>
        <p:txBody>
          <a:bodyPr/>
          <a:lstStyle/>
          <a:p>
            <a:pPr eaLnBrk="1" hangingPunct="1"/>
            <a:r>
              <a:rPr lang="en-US" altLang="en-US" dirty="0">
                <a:latin typeface="Arial" charset="0"/>
                <a:ea typeface="ＭＳ Ｐゴシック" pitchFamily="34" charset="-128"/>
                <a:cs typeface="Arial" charset="0"/>
              </a:rPr>
              <a:t>References </a:t>
            </a:r>
          </a:p>
          <a:p>
            <a:pPr eaLnBrk="1" hangingPunct="1"/>
            <a:r>
              <a:rPr lang="en-US" altLang="en-US" sz="1400" b="0" dirty="0">
                <a:latin typeface="Arial" charset="0"/>
                <a:ea typeface="ＭＳ Ｐゴシック" pitchFamily="34" charset="-128"/>
                <a:cs typeface="Arial" charset="0"/>
              </a:rPr>
              <a:t>American Association of Colleges of Nursing (AACN). (2014). Nursing shortage</a:t>
            </a:r>
            <a:r>
              <a:rPr lang="en-US" altLang="en-US" sz="1400" b="0" i="1" dirty="0">
                <a:latin typeface="Arial" charset="0"/>
                <a:ea typeface="ＭＳ Ｐゴシック" pitchFamily="34" charset="-128"/>
                <a:cs typeface="Arial" charset="0"/>
              </a:rPr>
              <a:t>. </a:t>
            </a:r>
            <a:r>
              <a:rPr lang="en-US" altLang="en-US" sz="1400" b="0" dirty="0">
                <a:latin typeface="Arial" charset="0"/>
                <a:ea typeface="ＭＳ Ｐゴシック" pitchFamily="34" charset="-128"/>
                <a:cs typeface="Arial" charset="0"/>
              </a:rPr>
              <a:t>Retrieved from </a:t>
            </a:r>
            <a:r>
              <a:rPr lang="en-US" altLang="en-US" sz="1400" b="0" dirty="0">
                <a:latin typeface="Arial" charset="0"/>
                <a:ea typeface="ＭＳ Ｐゴシック" pitchFamily="34" charset="-128"/>
                <a:cs typeface="Arial" charset="0"/>
                <a:hlinkClick r:id="rId3" tooltip="Link to website"/>
              </a:rPr>
              <a:t>http://www.aacn.nche.edu/media-relations/fact-sheets/nursing-shortage</a:t>
            </a:r>
            <a:endParaRPr lang="en-US" altLang="en-US" sz="1400" b="0" dirty="0">
              <a:latin typeface="Arial" charset="0"/>
              <a:ea typeface="ＭＳ Ｐゴシック" pitchFamily="34" charset="-128"/>
              <a:cs typeface="Arial" charset="0"/>
            </a:endParaRPr>
          </a:p>
          <a:p>
            <a:pPr eaLnBrk="1" hangingPunct="1"/>
            <a:r>
              <a:rPr lang="en-US" altLang="en-US" sz="1400" b="0" dirty="0">
                <a:latin typeface="Arial" charset="0"/>
                <a:ea typeface="ＭＳ Ｐゴシック" pitchFamily="34" charset="-128"/>
                <a:cs typeface="Arial" charset="0"/>
              </a:rPr>
              <a:t>American Board of Medical Specialties. (2016). Board certification and maintenance of certification. Retrieved from </a:t>
            </a:r>
            <a:r>
              <a:rPr lang="en-US" altLang="en-US" sz="1400" b="0" u="sng" dirty="0">
                <a:latin typeface="Arial" charset="0"/>
                <a:ea typeface="ＭＳ Ｐゴシック" pitchFamily="34" charset="-128"/>
                <a:cs typeface="Arial" charset="0"/>
                <a:hlinkClick r:id="rId4" tooltip="Link to website"/>
              </a:rPr>
              <a:t>http://www.abms.org/board-certification</a:t>
            </a:r>
            <a:endParaRPr lang="en-US" altLang="en-US" sz="1400" b="0" dirty="0">
              <a:latin typeface="Arial" charset="0"/>
              <a:ea typeface="ＭＳ Ｐゴシック" pitchFamily="34" charset="-128"/>
              <a:cs typeface="Arial" charset="0"/>
            </a:endParaRPr>
          </a:p>
          <a:p>
            <a:r>
              <a:rPr lang="en-US" altLang="en-US" sz="1400" b="0" dirty="0">
                <a:latin typeface="Arial" charset="0"/>
                <a:ea typeface="ＭＳ Ｐゴシック" pitchFamily="34" charset="-128"/>
                <a:cs typeface="Arial" charset="0"/>
              </a:rPr>
              <a:t>American Medical Association. (2016). Obtaining a medical license. Retrieved from </a:t>
            </a:r>
            <a:r>
              <a:rPr lang="en-US" altLang="en-US" sz="1400" b="0" u="sng" dirty="0">
                <a:latin typeface="Arial" charset="0"/>
                <a:ea typeface="ＭＳ Ｐゴシック" pitchFamily="34" charset="-128"/>
                <a:cs typeface="Arial" charset="0"/>
                <a:hlinkClick r:id="rId5" tooltip="Link to website"/>
              </a:rPr>
              <a:t>http://www.ama-assn.org/ama/pub/education-careers/becoming-physician/medical-licensure.page</a:t>
            </a:r>
            <a:endParaRPr lang="en-US" altLang="en-US" sz="1400" b="0" dirty="0">
              <a:latin typeface="Arial" charset="0"/>
              <a:ea typeface="ＭＳ Ｐゴシック" pitchFamily="34" charset="-128"/>
              <a:cs typeface="Arial" charset="0"/>
            </a:endParaRPr>
          </a:p>
          <a:p>
            <a:r>
              <a:rPr lang="en-US" altLang="en-US" sz="1400" b="0" dirty="0">
                <a:latin typeface="Arial" charset="0"/>
                <a:ea typeface="ＭＳ Ｐゴシック" pitchFamily="34" charset="-128"/>
                <a:cs typeface="Arial" charset="0"/>
              </a:rPr>
              <a:t>American Medical Association. (2016). Becoming a physician. Retrieved from </a:t>
            </a:r>
            <a:r>
              <a:rPr lang="en-US" altLang="en-US" sz="1400" b="0" u="sng" dirty="0">
                <a:latin typeface="Arial" charset="0"/>
                <a:ea typeface="ＭＳ Ｐゴシック" pitchFamily="34" charset="-128"/>
                <a:cs typeface="Arial" charset="0"/>
                <a:hlinkClick r:id="rId6" tooltip="Link to website"/>
              </a:rPr>
              <a:t>http://www.ama-assn.org/ama/pub/education-careers/becoming-physician.page</a:t>
            </a:r>
            <a:endParaRPr lang="en-US" altLang="en-US" sz="1400" b="0" dirty="0">
              <a:latin typeface="Arial" charset="0"/>
              <a:ea typeface="ＭＳ Ｐゴシック" pitchFamily="34" charset="-128"/>
              <a:cs typeface="Arial" charset="0"/>
            </a:endParaRPr>
          </a:p>
          <a:p>
            <a:r>
              <a:rPr lang="en-US" altLang="en-US" sz="1400" b="0" dirty="0">
                <a:latin typeface="Arial" charset="0"/>
                <a:ea typeface="ＭＳ Ｐゴシック" pitchFamily="34" charset="-128"/>
                <a:cs typeface="Arial" charset="0"/>
              </a:rPr>
              <a:t>American Nurses Association. (2016). American Nurses Credentialing Center.</a:t>
            </a:r>
            <a:r>
              <a:rPr lang="en-US" altLang="en-US" sz="1400" dirty="0">
                <a:latin typeface="Arial" charset="0"/>
                <a:ea typeface="ＭＳ Ｐゴシック" pitchFamily="34" charset="-128"/>
                <a:cs typeface="Arial" charset="0"/>
              </a:rPr>
              <a:t> </a:t>
            </a:r>
            <a:r>
              <a:rPr lang="en-US" altLang="en-US" sz="1400" b="0" dirty="0">
                <a:latin typeface="Arial" charset="0"/>
                <a:ea typeface="ＭＳ Ｐゴシック" pitchFamily="34" charset="-128"/>
                <a:cs typeface="Arial" charset="0"/>
              </a:rPr>
              <a:t>Retrieved from </a:t>
            </a:r>
            <a:r>
              <a:rPr lang="en-US" altLang="en-US" sz="1400" b="0" dirty="0">
                <a:latin typeface="Arial" charset="0"/>
                <a:ea typeface="ＭＳ Ｐゴシック" pitchFamily="34" charset="-128"/>
                <a:cs typeface="Arial" charset="0"/>
                <a:hlinkClick r:id="rId7" tooltip="Link to website"/>
              </a:rPr>
              <a:t>http://www.nursecredentialing.org/Certification</a:t>
            </a:r>
            <a:endParaRPr lang="en-US" altLang="en-US" sz="1400" b="0" dirty="0">
              <a:latin typeface="Arial" charset="0"/>
              <a:ea typeface="ＭＳ Ｐゴシック" pitchFamily="34" charset="-128"/>
              <a:cs typeface="Arial" charset="0"/>
            </a:endParaRPr>
          </a:p>
          <a:p>
            <a:r>
              <a:rPr lang="en-US" altLang="en-US" sz="1400" b="0" dirty="0">
                <a:latin typeface="Arial" charset="0"/>
                <a:ea typeface="ＭＳ Ｐゴシック" pitchFamily="34" charset="-128"/>
                <a:cs typeface="Arial" charset="0"/>
              </a:rPr>
              <a:t>Explore Health careers.org. (2016). Career explorer. Retrieved from </a:t>
            </a:r>
            <a:r>
              <a:rPr lang="en-US" altLang="en-US" sz="1400" b="0" u="sng" dirty="0">
                <a:latin typeface="Arial" charset="0"/>
                <a:ea typeface="ＭＳ Ｐゴシック" pitchFamily="34" charset="-128"/>
                <a:cs typeface="Arial" charset="0"/>
                <a:hlinkClick r:id="rId8" tooltip="Link to website"/>
              </a:rPr>
              <a:t>http://explorehealthcareers.org/en/home</a:t>
            </a:r>
            <a:endParaRPr lang="en-US" altLang="en-US" sz="1400" b="0" dirty="0">
              <a:latin typeface="Arial" charset="0"/>
              <a:ea typeface="ＭＳ Ｐゴシック" pitchFamily="34" charset="-128"/>
              <a:cs typeface="Arial" charset="0"/>
            </a:endParaRPr>
          </a:p>
          <a:p>
            <a:r>
              <a:rPr lang="en-US" altLang="en-US" sz="1400" b="0" dirty="0" smtClean="0">
                <a:latin typeface="Arial" charset="0"/>
                <a:ea typeface="ＭＳ Ｐゴシック" pitchFamily="34" charset="-128"/>
                <a:cs typeface="Arial" charset="0"/>
              </a:rPr>
              <a:t>HRSA (Health Resources and Services Administration Health Workforce). (2016). Health workforce research. </a:t>
            </a:r>
            <a:r>
              <a:rPr lang="en-US" altLang="en-US" sz="1400" b="0" dirty="0">
                <a:latin typeface="Arial" charset="0"/>
                <a:ea typeface="ＭＳ Ｐゴシック" pitchFamily="34" charset="-128"/>
                <a:cs typeface="Arial" charset="0"/>
              </a:rPr>
              <a:t>Retrieved from </a:t>
            </a:r>
            <a:r>
              <a:rPr lang="en-US" altLang="en-US" sz="1400" b="0" dirty="0">
                <a:latin typeface="Arial" charset="0"/>
                <a:ea typeface="ＭＳ Ｐゴシック" pitchFamily="34" charset="-128"/>
                <a:cs typeface="Arial" charset="0"/>
                <a:hlinkClick r:id="rId9" tooltip="Link to website"/>
              </a:rPr>
              <a:t>https://</a:t>
            </a:r>
            <a:r>
              <a:rPr lang="en-US" altLang="en-US" sz="1400" b="0" dirty="0" smtClean="0">
                <a:latin typeface="Arial" charset="0"/>
                <a:ea typeface="ＭＳ Ｐゴシック" pitchFamily="34" charset="-128"/>
                <a:cs typeface="Arial" charset="0"/>
                <a:hlinkClick r:id="rId9" tooltip="Link to website"/>
              </a:rPr>
              <a:t>bhw.hrsa.gov/health-workforce-analysis/research</a:t>
            </a:r>
            <a:endParaRPr lang="en-US" altLang="en-US" sz="1400" b="0" dirty="0" smtClean="0">
              <a:latin typeface="Arial" charset="0"/>
              <a:ea typeface="ＭＳ Ｐゴシック" pitchFamily="34" charset="-128"/>
              <a:cs typeface="Arial" charset="0"/>
            </a:endParaRPr>
          </a:p>
          <a:p>
            <a:r>
              <a:rPr lang="en-US" altLang="en-US" sz="1400" b="0" dirty="0" smtClean="0">
                <a:latin typeface="Arial" charset="0"/>
                <a:ea typeface="ＭＳ Ｐゴシック" pitchFamily="34" charset="-128"/>
                <a:cs typeface="Arial" charset="0"/>
              </a:rPr>
              <a:t>MedlinePlus</a:t>
            </a:r>
            <a:r>
              <a:rPr lang="en-US" altLang="en-US" sz="1400" b="0" dirty="0">
                <a:latin typeface="Arial" charset="0"/>
                <a:ea typeface="ＭＳ Ｐゴシック" pitchFamily="34" charset="-128"/>
                <a:cs typeface="Arial" charset="0"/>
              </a:rPr>
              <a:t>. (2014). Health occupations. Retrieved from </a:t>
            </a:r>
            <a:r>
              <a:rPr lang="en-US" altLang="en-US" sz="1400" b="0" u="sng" dirty="0">
                <a:latin typeface="Arial" charset="0"/>
                <a:ea typeface="ＭＳ Ｐゴシック" pitchFamily="34" charset="-128"/>
                <a:cs typeface="Arial" charset="0"/>
                <a:hlinkClick r:id="rId10" tooltip="Link to website"/>
              </a:rPr>
              <a:t>https://www.nlm.nih.gov/medlineplus/healthoccupations.html</a:t>
            </a:r>
            <a:endParaRPr lang="en-US" altLang="en-US" sz="1400" b="0" u="sng" dirty="0">
              <a:latin typeface="Arial" charset="0"/>
              <a:ea typeface="ＭＳ Ｐゴシック" pitchFamily="34" charset="-128"/>
              <a:cs typeface="Arial" charset="0"/>
            </a:endParaRPr>
          </a:p>
          <a:p>
            <a:r>
              <a:rPr lang="en-US" altLang="en-US" sz="1400" b="0" dirty="0">
                <a:latin typeface="Arial" charset="0"/>
                <a:ea typeface="ＭＳ Ｐゴシック" pitchFamily="34" charset="-128"/>
                <a:cs typeface="Arial" charset="0"/>
              </a:rPr>
              <a:t>MedlinePlus. (2012). Medical dictionary. Retrieved from </a:t>
            </a:r>
            <a:r>
              <a:rPr lang="en-US" altLang="en-US" sz="1400" b="0" u="sng" dirty="0">
                <a:latin typeface="Arial" charset="0"/>
                <a:ea typeface="ＭＳ Ｐゴシック" pitchFamily="34" charset="-128"/>
                <a:cs typeface="Arial" charset="0"/>
                <a:hlinkClick r:id="rId11" tooltip="Link to website"/>
              </a:rPr>
              <a:t>http://www.nlm.nih.gov/medlineplus/mplusdictionary.html</a:t>
            </a:r>
            <a:endParaRPr lang="en-US" altLang="en-US" sz="1400" b="0" dirty="0">
              <a:latin typeface="Arial" charset="0"/>
              <a:ea typeface="ＭＳ Ｐゴシック" pitchFamily="34" charset="-128"/>
              <a:cs typeface="Arial"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ea typeface="ＭＳ Ｐゴシック" pitchFamily="34" charset="-128"/>
              </a:rPr>
              <a:t>Health Professionals—The People </a:t>
            </a:r>
            <a:br>
              <a:rPr lang="en-US" altLang="en-US" smtClean="0">
                <a:ea typeface="ＭＳ Ｐゴシック" pitchFamily="34" charset="-128"/>
              </a:rPr>
            </a:br>
            <a:r>
              <a:rPr lang="en-US" altLang="en-US" smtClean="0">
                <a:ea typeface="ＭＳ Ｐゴシック" pitchFamily="34" charset="-128"/>
              </a:rPr>
              <a:t>in Health Care </a:t>
            </a:r>
            <a:br>
              <a:rPr lang="en-US" altLang="en-US" smtClean="0">
                <a:ea typeface="ＭＳ Ｐゴシック" pitchFamily="34" charset="-128"/>
              </a:rPr>
            </a:br>
            <a:r>
              <a:rPr lang="en-US" altLang="en-US" smtClean="0">
                <a:ea typeface="ＭＳ Ｐゴシック" pitchFamily="34" charset="-128"/>
              </a:rPr>
              <a:t>References – Lecture b Continued</a:t>
            </a:r>
            <a:endParaRPr lang="en-US" altLang="en-US" dirty="0">
              <a:ea typeface="ＭＳ Ｐゴシック" pitchFamily="34" charset="-128"/>
            </a:endParaRPr>
          </a:p>
        </p:txBody>
      </p:sp>
      <p:sp>
        <p:nvSpPr>
          <p:cNvPr id="51203" name="Text Placeholder 2"/>
          <p:cNvSpPr>
            <a:spLocks noGrp="1"/>
          </p:cNvSpPr>
          <p:nvPr>
            <p:ph type="body" sz="quarter" idx="16"/>
          </p:nvPr>
        </p:nvSpPr>
        <p:spPr>
          <a:xfrm>
            <a:off x="457200" y="1600200"/>
            <a:ext cx="8229600" cy="1791586"/>
          </a:xfrm>
        </p:spPr>
        <p:txBody>
          <a:bodyPr/>
          <a:lstStyle/>
          <a:p>
            <a:r>
              <a:rPr lang="en-US" altLang="en-US" sz="1400" b="0" smtClean="0">
                <a:latin typeface="Arial" charset="0"/>
                <a:ea typeface="ＭＳ Ｐゴシック" pitchFamily="34" charset="-128"/>
                <a:cs typeface="Arial" charset="0"/>
              </a:rPr>
              <a:t>National Association of Advisors for the Health Professions. (2013). Health professions links. Retrieved from </a:t>
            </a:r>
            <a:r>
              <a:rPr lang="en-US" altLang="en-US" sz="1400" b="0" u="sng" smtClean="0">
                <a:latin typeface="Arial" charset="0"/>
                <a:ea typeface="ＭＳ Ｐゴシック" pitchFamily="34" charset="-128"/>
                <a:cs typeface="Arial" charset="0"/>
                <a:hlinkClick r:id="rId3" tooltip="Link to website"/>
              </a:rPr>
              <a:t>http://www.naahp.org/PublicResources/HealthProfessionsLinks.aspx</a:t>
            </a:r>
            <a:endParaRPr lang="en-US" altLang="en-US" sz="1400" b="0" smtClean="0">
              <a:latin typeface="Arial" charset="0"/>
              <a:ea typeface="ＭＳ Ｐゴシック" pitchFamily="34" charset="-128"/>
              <a:cs typeface="Arial" charset="0"/>
            </a:endParaRPr>
          </a:p>
          <a:p>
            <a:r>
              <a:rPr lang="en-US" altLang="en-US" sz="1400" b="0" smtClean="0">
                <a:latin typeface="Arial" charset="0"/>
                <a:ea typeface="ＭＳ Ｐゴシック" pitchFamily="34" charset="-128"/>
                <a:cs typeface="Arial" charset="0"/>
              </a:rPr>
              <a:t>NIH MedlinePlus. (2011). Life works: Explore health and medical science careers</a:t>
            </a:r>
            <a:r>
              <a:rPr lang="en-US" altLang="en-US" sz="1400" b="0" i="1" smtClean="0">
                <a:latin typeface="Arial" charset="0"/>
                <a:ea typeface="ＭＳ Ｐゴシック" pitchFamily="34" charset="-128"/>
                <a:cs typeface="Arial" charset="0"/>
              </a:rPr>
              <a:t>.</a:t>
            </a:r>
            <a:r>
              <a:rPr lang="en-US" altLang="en-US" sz="1400" b="0" smtClean="0">
                <a:latin typeface="Arial" charset="0"/>
                <a:ea typeface="ＭＳ Ｐゴシック" pitchFamily="34" charset="-128"/>
                <a:cs typeface="Arial" charset="0"/>
              </a:rPr>
              <a:t> </a:t>
            </a:r>
            <a:r>
              <a:rPr lang="en-US" altLang="en-US" sz="1400" b="0" i="1" smtClean="0">
                <a:latin typeface="Arial" charset="0"/>
                <a:ea typeface="ＭＳ Ｐゴシック" pitchFamily="34" charset="-128"/>
                <a:cs typeface="Arial" charset="0"/>
              </a:rPr>
              <a:t>NIH MedlinePlus</a:t>
            </a:r>
            <a:r>
              <a:rPr lang="en-US" altLang="en-US" sz="1400" b="0" smtClean="0">
                <a:latin typeface="Arial" charset="0"/>
                <a:ea typeface="ＭＳ Ｐゴシック" pitchFamily="34" charset="-128"/>
                <a:cs typeface="Arial" charset="0"/>
              </a:rPr>
              <a:t>.  Summer. Retrieved from </a:t>
            </a:r>
            <a:r>
              <a:rPr lang="en-US" altLang="en-US" sz="1400" b="0" smtClean="0">
                <a:latin typeface="Arial" charset="0"/>
                <a:ea typeface="ＭＳ Ｐゴシック" pitchFamily="34" charset="-128"/>
                <a:cs typeface="Arial" charset="0"/>
                <a:hlinkClick r:id="rId4" tooltip="Link to website"/>
              </a:rPr>
              <a:t>https://medlineplus.gov/magazine/issues/summer11/articles/summer11pg24-25.html</a:t>
            </a:r>
            <a:r>
              <a:rPr lang="en-US" altLang="en-US" sz="1400" b="0" smtClean="0">
                <a:latin typeface="Arial" charset="0"/>
                <a:ea typeface="ＭＳ Ｐゴシック" pitchFamily="34" charset="-128"/>
                <a:cs typeface="Arial" charset="0"/>
              </a:rPr>
              <a:t> </a:t>
            </a:r>
          </a:p>
          <a:p>
            <a:r>
              <a:rPr lang="en-US" altLang="en-US" sz="1400" b="0" smtClean="0">
                <a:latin typeface="Arial" charset="0"/>
                <a:ea typeface="ＭＳ Ｐゴシック" pitchFamily="34" charset="-128"/>
                <a:cs typeface="Arial" charset="0"/>
              </a:rPr>
              <a:t>U.S. News and World Report. (2016). Best health care jobs. Retrieved from </a:t>
            </a:r>
            <a:r>
              <a:rPr lang="en-US" altLang="en-US" sz="1400" b="0" u="sng" smtClean="0">
                <a:latin typeface="Arial" charset="0"/>
                <a:ea typeface="ＭＳ Ｐゴシック" pitchFamily="34" charset="-128"/>
                <a:cs typeface="Arial" charset="0"/>
                <a:hlinkClick r:id="rId5" tooltip="Link to article"/>
              </a:rPr>
              <a:t>http://money.usnews.com/careers/best-jobs/rankings/best-healthcare-jobs</a:t>
            </a:r>
            <a:endParaRPr lang="en-US" altLang="en-US" sz="1400" b="0" u="sng" dirty="0">
              <a:latin typeface="Arial" charset="0"/>
              <a:ea typeface="ＭＳ Ｐゴシック" pitchFamily="34" charset="-128"/>
              <a:cs typeface="Arial" charset="0"/>
            </a:endParaRPr>
          </a:p>
        </p:txBody>
      </p:sp>
      <p:sp>
        <p:nvSpPr>
          <p:cNvPr id="51204"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ＭＳ Ｐゴシック" pitchFamily="34" charset="-128"/>
              </a:defRPr>
            </a:lvl1pPr>
            <a:lvl2pPr marL="742950" indent="-285750">
              <a:spcBef>
                <a:spcPct val="20000"/>
              </a:spcBef>
              <a:buFont typeface="Arial" charset="0"/>
              <a:buChar char="–"/>
              <a:defRPr sz="2800">
                <a:solidFill>
                  <a:schemeClr val="tx1"/>
                </a:solidFill>
                <a:latin typeface="Arial" charset="0"/>
                <a:ea typeface="ＭＳ Ｐゴシック" pitchFamily="34" charset="-128"/>
              </a:defRPr>
            </a:lvl2pPr>
            <a:lvl3pPr marL="1143000" indent="-228600">
              <a:spcBef>
                <a:spcPct val="20000"/>
              </a:spcBef>
              <a:buFont typeface="Arial" charset="0"/>
              <a:buChar char="•"/>
              <a:defRPr sz="2400">
                <a:solidFill>
                  <a:schemeClr val="tx1"/>
                </a:solidFill>
                <a:latin typeface="Arial" charset="0"/>
                <a:ea typeface="ＭＳ Ｐゴシック" pitchFamily="34" charset="-128"/>
              </a:defRPr>
            </a:lvl3pPr>
            <a:lvl4pPr marL="1600200" indent="-228600">
              <a:spcBef>
                <a:spcPct val="20000"/>
              </a:spcBef>
              <a:buFont typeface="Arial" charset="0"/>
              <a:buChar char="–"/>
              <a:defRPr sz="2000">
                <a:solidFill>
                  <a:schemeClr val="tx1"/>
                </a:solidFill>
                <a:latin typeface="Arial" charset="0"/>
                <a:ea typeface="ＭＳ Ｐゴシック" pitchFamily="34" charset="-128"/>
              </a:defRPr>
            </a:lvl4pPr>
            <a:lvl5pPr marL="2057400" indent="-228600">
              <a:spcBef>
                <a:spcPct val="20000"/>
              </a:spcBef>
              <a:buFont typeface="Arial" charset="0"/>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ＭＳ Ｐゴシック" pitchFamily="34" charset="-128"/>
              </a:defRPr>
            </a:lvl9pPr>
          </a:lstStyle>
          <a:p>
            <a:pPr>
              <a:spcBef>
                <a:spcPct val="0"/>
              </a:spcBef>
              <a:buFontTx/>
              <a:buNone/>
            </a:pPr>
            <a:fld id="{5AF46E36-55D5-4514-B0E7-CB55E44E67EC}" type="slidenum">
              <a:rPr lang="en-US" altLang="en-US" sz="1000" smtClean="0">
                <a:solidFill>
                  <a:srgbClr val="898989"/>
                </a:solidFill>
              </a:rPr>
              <a:pPr>
                <a:spcBef>
                  <a:spcPct val="0"/>
                </a:spcBef>
                <a:buFontTx/>
                <a:buNone/>
              </a:pPr>
              <a:t>24</a:t>
            </a:fld>
            <a:endParaRPr lang="en-US" altLang="en-US" sz="1000">
              <a:solidFill>
                <a:srgbClr val="89898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67712"/>
          </a:xfrm>
        </p:spPr>
        <p:txBody>
          <a:bodyPr/>
          <a:lstStyle/>
          <a:p>
            <a:r>
              <a:rPr lang="en-US" dirty="0"/>
              <a:t>The Culture of Health Care</a:t>
            </a:r>
            <a:br>
              <a:rPr lang="en-US" dirty="0"/>
            </a:br>
            <a:r>
              <a:rPr lang="en-US" dirty="0"/>
              <a:t>Health Professionals—The People in Health Care</a:t>
            </a:r>
            <a:br>
              <a:rPr lang="en-US" dirty="0"/>
            </a:br>
            <a:r>
              <a:rPr lang="en-US" dirty="0"/>
              <a:t>Lecture b</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4" name="Slide Number Placeholder 3"/>
          <p:cNvSpPr>
            <a:spLocks noGrp="1"/>
          </p:cNvSpPr>
          <p:nvPr>
            <p:ph type="sldNum" sz="quarter" idx="4"/>
          </p:nvPr>
        </p:nvSpPr>
        <p:spPr/>
        <p:txBody>
          <a:bodyPr/>
          <a:lstStyle/>
          <a:p>
            <a:fld id="{F3BF8891-5E06-46C2-89A4-6DB85D39BA35}" type="slidenum">
              <a:rPr lang="en-US" smtClean="0"/>
              <a:pPr/>
              <a:t>25</a:t>
            </a:fld>
            <a:endParaRPr lang="en-US" dirty="0"/>
          </a:p>
        </p:txBody>
      </p:sp>
    </p:spTree>
    <p:extLst>
      <p:ext uri="{BB962C8B-B14F-4D97-AF65-F5344CB8AC3E}">
        <p14:creationId xmlns:p14="http://schemas.microsoft.com/office/powerpoint/2010/main" val="3531971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Health Professionals – The People </a:t>
            </a:r>
            <a:br>
              <a:rPr lang="en-US" altLang="en-US"/>
            </a:br>
            <a:r>
              <a:rPr lang="en-US" altLang="en-US"/>
              <a:t>in Health Care</a:t>
            </a:r>
            <a:br>
              <a:rPr lang="en-US" altLang="en-US"/>
            </a:br>
            <a:r>
              <a:rPr lang="en-US" altLang="en-US"/>
              <a:t>Learning Objectives</a:t>
            </a:r>
            <a:endParaRPr lang="en-US" altLang="en-US" dirty="0"/>
          </a:p>
        </p:txBody>
      </p:sp>
      <p:sp>
        <p:nvSpPr>
          <p:cNvPr id="8195" name="Text Placeholder 3"/>
          <p:cNvSpPr>
            <a:spLocks noGrp="1"/>
          </p:cNvSpPr>
          <p:nvPr>
            <p:ph sz="quarter" idx="14"/>
          </p:nvPr>
        </p:nvSpPr>
        <p:spPr/>
        <p:txBody>
          <a:bodyPr/>
          <a:lstStyle/>
          <a:p>
            <a:r>
              <a:rPr lang="en-US" sz="2000" dirty="0"/>
              <a:t>Define terms used in health care and in health professionals’ education and training, including </a:t>
            </a:r>
            <a:r>
              <a:rPr lang="en-US" sz="2000" i="1" dirty="0"/>
              <a:t>clinician</a:t>
            </a:r>
            <a:r>
              <a:rPr lang="en-US" sz="2000" dirty="0"/>
              <a:t>, </a:t>
            </a:r>
            <a:r>
              <a:rPr lang="en-US" sz="2000" i="1" dirty="0"/>
              <a:t>patient/consumer</a:t>
            </a:r>
            <a:r>
              <a:rPr lang="en-US" sz="2000" dirty="0"/>
              <a:t>, </a:t>
            </a:r>
            <a:r>
              <a:rPr lang="en-US" sz="2000" i="1" dirty="0"/>
              <a:t>disease</a:t>
            </a:r>
            <a:r>
              <a:rPr lang="en-US" sz="2000" dirty="0"/>
              <a:t>, and </a:t>
            </a:r>
            <a:r>
              <a:rPr lang="en-US" sz="2000" i="1" dirty="0"/>
              <a:t>syndrome</a:t>
            </a:r>
            <a:r>
              <a:rPr lang="en-US" sz="2000" dirty="0"/>
              <a:t>.</a:t>
            </a:r>
            <a:r>
              <a:rPr lang="en-US" altLang="ja-JP" sz="2000" dirty="0"/>
              <a:t> (Lecture a)</a:t>
            </a:r>
          </a:p>
          <a:p>
            <a:r>
              <a:rPr lang="en-US" sz="2000" dirty="0"/>
              <a:t>Describe the education, training, certification, licensure, and roles of physicians, including those in primary care and other specialties.</a:t>
            </a:r>
            <a:r>
              <a:rPr lang="en-US" altLang="en-US" sz="2000" dirty="0"/>
              <a:t> (Lecture a)</a:t>
            </a:r>
          </a:p>
          <a:p>
            <a:r>
              <a:rPr lang="en-US" sz="2000" dirty="0"/>
              <a:t>Describe the education, training, certification, licensure, and roles of nurses, advanced practice nurses, licensed practical nurses, medical assistants, and medication aides.</a:t>
            </a:r>
            <a:r>
              <a:rPr lang="en-US" altLang="en-US" sz="2000" dirty="0"/>
              <a:t> (Lecture b)</a:t>
            </a:r>
          </a:p>
          <a:p>
            <a:r>
              <a:rPr lang="en-US" sz="2000" dirty="0"/>
              <a:t>Describe the education, training, certification, licensure, and roles of physician assistants, pharmacists, therapists, and allied health professionals.</a:t>
            </a:r>
            <a:r>
              <a:rPr lang="en-US" altLang="en-US" sz="2000" dirty="0"/>
              <a:t> (Lecture c)</a:t>
            </a:r>
          </a:p>
          <a:p>
            <a:r>
              <a:rPr lang="en-US" sz="2000" dirty="0"/>
              <a:t>Describe the education, training, certification, licensure, and roles of paramedics, emergency medical technicians, dental professionals, mental health professionals, and social workers.</a:t>
            </a:r>
            <a:r>
              <a:rPr lang="en-US" altLang="en-US" sz="2000" dirty="0"/>
              <a:t> (Lecture c)</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a:t>Nurses</a:t>
            </a:r>
          </a:p>
        </p:txBody>
      </p:sp>
      <p:sp>
        <p:nvSpPr>
          <p:cNvPr id="10243" name="Content Placeholder 2"/>
          <p:cNvSpPr>
            <a:spLocks noGrp="1"/>
          </p:cNvSpPr>
          <p:nvPr>
            <p:ph sz="quarter" idx="14"/>
          </p:nvPr>
        </p:nvSpPr>
        <p:spPr/>
        <p:txBody>
          <a:bodyPr/>
          <a:lstStyle/>
          <a:p>
            <a:r>
              <a:rPr lang="en-US" altLang="en-US"/>
              <a:t>Education</a:t>
            </a:r>
          </a:p>
          <a:p>
            <a:pPr lvl="1"/>
            <a:r>
              <a:rPr lang="en-US" altLang="en-US"/>
              <a:t>Diploma</a:t>
            </a:r>
          </a:p>
          <a:p>
            <a:pPr lvl="1"/>
            <a:r>
              <a:rPr lang="en-US" altLang="en-US"/>
              <a:t>Associate’s degree</a:t>
            </a:r>
          </a:p>
          <a:p>
            <a:pPr lvl="1"/>
            <a:r>
              <a:rPr lang="en-US" altLang="en-US"/>
              <a:t>Bachelor of science</a:t>
            </a:r>
          </a:p>
          <a:p>
            <a:pPr lvl="1"/>
            <a:r>
              <a:rPr lang="en-US" altLang="en-US"/>
              <a:t>Bridge programs for RN to BSN</a:t>
            </a:r>
          </a:p>
          <a:p>
            <a:r>
              <a:rPr lang="en-US" altLang="en-US"/>
              <a:t>Clinical training</a:t>
            </a:r>
          </a:p>
          <a:p>
            <a:pPr lvl="1"/>
            <a:r>
              <a:rPr lang="en-US" altLang="en-US"/>
              <a:t>Part of the education process</a:t>
            </a:r>
          </a:p>
          <a:p>
            <a:r>
              <a:rPr lang="en-US" altLang="en-US"/>
              <a:t>Additional training programs </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a:t>Nurses Continued</a:t>
            </a:r>
          </a:p>
        </p:txBody>
      </p:sp>
      <p:sp>
        <p:nvSpPr>
          <p:cNvPr id="12291" name="Content Placeholder 2"/>
          <p:cNvSpPr>
            <a:spLocks noGrp="1"/>
          </p:cNvSpPr>
          <p:nvPr>
            <p:ph sz="quarter" idx="14"/>
          </p:nvPr>
        </p:nvSpPr>
        <p:spPr/>
        <p:txBody>
          <a:bodyPr/>
          <a:lstStyle/>
          <a:p>
            <a:r>
              <a:rPr lang="en-US" altLang="en-US" dirty="0"/>
              <a:t>Certification</a:t>
            </a:r>
          </a:p>
          <a:p>
            <a:pPr lvl="1"/>
            <a:r>
              <a:rPr lang="en-US" altLang="en-US" dirty="0"/>
              <a:t>Certification is not required for licensure, but  nurse licensure is required for nurse certification programs </a:t>
            </a:r>
          </a:p>
          <a:p>
            <a:pPr lvl="1"/>
            <a:r>
              <a:rPr lang="en-US" altLang="en-US" dirty="0"/>
              <a:t>Many specialty certification programs are  </a:t>
            </a:r>
            <a:r>
              <a:rPr lang="en-US" altLang="en-US"/>
              <a:t>available </a:t>
            </a:r>
            <a:endParaRPr lang="en-US" altLang="en-US" dirty="0"/>
          </a:p>
          <a:p>
            <a:r>
              <a:rPr lang="en-US" altLang="en-US" dirty="0"/>
              <a:t>Licensure </a:t>
            </a:r>
          </a:p>
          <a:p>
            <a:pPr lvl="1"/>
            <a:r>
              <a:rPr lang="en-US" altLang="en-US" dirty="0"/>
              <a:t>Requires successful completion of a accredited nursing school program</a:t>
            </a:r>
          </a:p>
          <a:p>
            <a:pPr lvl="1"/>
            <a:r>
              <a:rPr lang="en-US" altLang="en-US" dirty="0"/>
              <a:t>NCLEX-RN</a:t>
            </a:r>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a:t>Nursing Roles</a:t>
            </a:r>
          </a:p>
        </p:txBody>
      </p:sp>
      <p:sp>
        <p:nvSpPr>
          <p:cNvPr id="14339" name="Content Placeholder 2"/>
          <p:cNvSpPr>
            <a:spLocks noGrp="1"/>
          </p:cNvSpPr>
          <p:nvPr>
            <p:ph sz="quarter" idx="14"/>
          </p:nvPr>
        </p:nvSpPr>
        <p:spPr>
          <a:xfrm>
            <a:off x="457200" y="1600200"/>
            <a:ext cx="8229600" cy="4788074"/>
          </a:xfrm>
        </p:spPr>
        <p:txBody>
          <a:bodyPr/>
          <a:lstStyle/>
          <a:p>
            <a:r>
              <a:rPr lang="en-US" altLang="en-US" sz="2800" dirty="0"/>
              <a:t>Provide direct patient care and coordinate care activities with other ancillary/allied health professionals based on physician orders and the patient’s plan of care  </a:t>
            </a:r>
          </a:p>
          <a:p>
            <a:r>
              <a:rPr lang="en-US" altLang="en-US" sz="2800" dirty="0"/>
              <a:t>Continuous patient assessment, monitoring, and planning of care </a:t>
            </a:r>
          </a:p>
          <a:p>
            <a:r>
              <a:rPr lang="en-US" altLang="en-US" sz="2800" dirty="0"/>
              <a:t>Diagnostic tests and treatments</a:t>
            </a:r>
          </a:p>
          <a:p>
            <a:r>
              <a:rPr lang="en-US" altLang="en-US" sz="2800" dirty="0"/>
              <a:t>Medication administration </a:t>
            </a:r>
          </a:p>
          <a:p>
            <a:r>
              <a:rPr lang="en-US" altLang="en-US" sz="2800" dirty="0"/>
              <a:t>Patient and family education</a:t>
            </a:r>
          </a:p>
          <a:p>
            <a:r>
              <a:rPr lang="en-US" altLang="en-US" sz="2800" dirty="0"/>
              <a:t>Emotional support</a:t>
            </a:r>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Specific Nursing Roles</a:t>
            </a:r>
            <a:br>
              <a:rPr lang="en-US" altLang="en-US"/>
            </a:br>
            <a:r>
              <a:rPr lang="en-US" altLang="en-US"/>
              <a:t>in a Hospital Setting  </a:t>
            </a:r>
          </a:p>
        </p:txBody>
      </p:sp>
      <p:sp>
        <p:nvSpPr>
          <p:cNvPr id="16387" name="Content Placeholder 2"/>
          <p:cNvSpPr>
            <a:spLocks noGrp="1"/>
          </p:cNvSpPr>
          <p:nvPr>
            <p:ph sz="quarter" idx="14"/>
          </p:nvPr>
        </p:nvSpPr>
        <p:spPr/>
        <p:txBody>
          <a:bodyPr/>
          <a:lstStyle/>
          <a:p>
            <a:r>
              <a:rPr lang="en-US" altLang="en-US" sz="2800" dirty="0"/>
              <a:t>Hospital medical-surgical nurse</a:t>
            </a:r>
          </a:p>
          <a:p>
            <a:pPr lvl="1"/>
            <a:r>
              <a:rPr lang="en-US" altLang="en-US" sz="2400" dirty="0"/>
              <a:t>Care for patients with medical and surgical problems</a:t>
            </a:r>
          </a:p>
          <a:p>
            <a:pPr lvl="1"/>
            <a:r>
              <a:rPr lang="en-US" altLang="en-US" sz="2400" dirty="0"/>
              <a:t>May obtain certification but not  always required</a:t>
            </a:r>
          </a:p>
          <a:p>
            <a:r>
              <a:rPr lang="en-US" altLang="en-US" sz="2800" dirty="0"/>
              <a:t>Specialized nursing roles</a:t>
            </a:r>
          </a:p>
          <a:p>
            <a:pPr lvl="1"/>
            <a:r>
              <a:rPr lang="en-US" altLang="en-US" sz="2400" dirty="0"/>
              <a:t>Specific disease or specialty</a:t>
            </a:r>
          </a:p>
          <a:p>
            <a:pPr lvl="2"/>
            <a:r>
              <a:rPr lang="en-US" altLang="en-US" sz="2000" dirty="0"/>
              <a:t>Diabetic nursing</a:t>
            </a:r>
          </a:p>
          <a:p>
            <a:pPr lvl="2"/>
            <a:r>
              <a:rPr lang="en-US" altLang="en-US" sz="2000" dirty="0"/>
              <a:t>Emergency nursing</a:t>
            </a:r>
          </a:p>
          <a:p>
            <a:pPr lvl="2"/>
            <a:r>
              <a:rPr lang="en-US" altLang="en-US" sz="2000" dirty="0"/>
              <a:t>Rehabilitation nursing</a:t>
            </a:r>
          </a:p>
          <a:p>
            <a:pPr lvl="2"/>
            <a:r>
              <a:rPr lang="en-US" altLang="en-US" sz="2000" dirty="0"/>
              <a:t>Neurosurgery nursing </a:t>
            </a:r>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Specific Nursing Roles</a:t>
            </a:r>
            <a:br>
              <a:rPr lang="en-US" altLang="en-US"/>
            </a:br>
            <a:r>
              <a:rPr lang="en-US" altLang="en-US"/>
              <a:t>in Other Provider Settings</a:t>
            </a:r>
          </a:p>
        </p:txBody>
      </p:sp>
      <p:sp>
        <p:nvSpPr>
          <p:cNvPr id="18435" name="Content Placeholder 2"/>
          <p:cNvSpPr>
            <a:spLocks noGrp="1"/>
          </p:cNvSpPr>
          <p:nvPr>
            <p:ph sz="quarter" idx="14"/>
          </p:nvPr>
        </p:nvSpPr>
        <p:spPr>
          <a:xfrm>
            <a:off x="457200" y="1600200"/>
            <a:ext cx="8229600" cy="4950912"/>
          </a:xfrm>
        </p:spPr>
        <p:txBody>
          <a:bodyPr/>
          <a:lstStyle/>
          <a:p>
            <a:r>
              <a:rPr lang="en-US" altLang="en-US" sz="2800" dirty="0"/>
              <a:t>Ambulatory care facilities</a:t>
            </a:r>
          </a:p>
          <a:p>
            <a:pPr lvl="1"/>
            <a:r>
              <a:rPr lang="en-US" altLang="en-US" sz="2400" dirty="0"/>
              <a:t>Similar to hospital-based units  </a:t>
            </a:r>
          </a:p>
          <a:p>
            <a:r>
              <a:rPr lang="en-US" altLang="en-US" sz="2800" dirty="0"/>
              <a:t>Home health, hospice, patient’s medical home</a:t>
            </a:r>
          </a:p>
          <a:p>
            <a:pPr lvl="1"/>
            <a:r>
              <a:rPr lang="en-US" altLang="en-US" sz="2400" dirty="0"/>
              <a:t>Medication administration, wound care, postoperative care, physical therapy </a:t>
            </a:r>
          </a:p>
          <a:p>
            <a:r>
              <a:rPr lang="en-US" altLang="en-US" sz="2800" dirty="0"/>
              <a:t>Long-term care, nursing homes</a:t>
            </a:r>
          </a:p>
          <a:p>
            <a:pPr lvl="1"/>
            <a:r>
              <a:rPr lang="en-US" altLang="en-US" sz="2400" dirty="0"/>
              <a:t>Provides constant care and assistance with activities of daily living</a:t>
            </a:r>
          </a:p>
          <a:p>
            <a:r>
              <a:rPr lang="en-US" altLang="en-US" sz="2800" dirty="0"/>
              <a:t>Public health clinics </a:t>
            </a:r>
          </a:p>
          <a:p>
            <a:pPr lvl="1"/>
            <a:r>
              <a:rPr lang="en-US" altLang="en-US" sz="2400" dirty="0"/>
              <a:t>Focus on population  health with health promotion and disease prevention</a:t>
            </a:r>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a:t>Advanced Practice Nursing</a:t>
            </a:r>
            <a:endParaRPr lang="en-US" altLang="en-US" dirty="0"/>
          </a:p>
        </p:txBody>
      </p:sp>
      <p:sp>
        <p:nvSpPr>
          <p:cNvPr id="20483" name="Content Placeholder 2"/>
          <p:cNvSpPr>
            <a:spLocks noGrp="1"/>
          </p:cNvSpPr>
          <p:nvPr>
            <p:ph sz="quarter" idx="14"/>
          </p:nvPr>
        </p:nvSpPr>
        <p:spPr/>
        <p:txBody>
          <a:bodyPr/>
          <a:lstStyle/>
          <a:p>
            <a:r>
              <a:rPr lang="en-US" altLang="en-US" dirty="0"/>
              <a:t>Nurse practitioner</a:t>
            </a:r>
          </a:p>
          <a:p>
            <a:pPr lvl="1"/>
            <a:r>
              <a:rPr lang="en-US" altLang="en-US" dirty="0"/>
              <a:t>Education: Usually requires a master’</a:t>
            </a:r>
            <a:r>
              <a:rPr lang="en-US" altLang="ja-JP" dirty="0"/>
              <a:t>s degree in nursing with specific clinical and diagnostic training</a:t>
            </a:r>
          </a:p>
          <a:p>
            <a:pPr lvl="1"/>
            <a:r>
              <a:rPr lang="en-US" altLang="en-US" dirty="0"/>
              <a:t>Training: Programs include clinical training in physical diagnosis, managing acute and chronic disease, wellness care, and prescribing medication</a:t>
            </a:r>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4b060e1f-a68a-49e7-982b-1c544e4f51a8"/>
  <p:tag name="AUDIO_ID" val="256"/>
  <p:tag name="ELAPSEDTIME" val="20.3"/>
  <p:tag name="ARTICULATE_SLIDE_NAV" val="1"/>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93a08c25-66a2-4daa-8755-4b282eef5ca0"/>
  <p:tag name="AUDIO_ID" val="287"/>
  <p:tag name="ELAPSEDTIME" val="47.7"/>
  <p:tag name="ARTICULATE_SLIDE_NAV" val="15"/>
</p:tagLst>
</file>

<file path=ppt/tags/tag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93a08c25-66a2-4daa-8755-4b282eef5ca0"/>
  <p:tag name="AUDIO_ID" val="287"/>
  <p:tag name="ELAPSEDTIME" val="47.7"/>
  <p:tag name="ARTICULATE_SLIDE_NAV" val="15"/>
</p:tagLst>
</file>

<file path=ppt/tags/tag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591</TotalTime>
  <Words>3842</Words>
  <Application>Microsoft Office PowerPoint</Application>
  <PresentationFormat>On-screen Show (4:3)</PresentationFormat>
  <Paragraphs>278</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ONC-Template-FINAL DRAFT</vt:lpstr>
      <vt:lpstr>PowerPoint Presentation</vt:lpstr>
      <vt:lpstr>The Culture of Health Care</vt:lpstr>
      <vt:lpstr>Health Professionals – The People  in Health Care Learning Objectives</vt:lpstr>
      <vt:lpstr>Nurses</vt:lpstr>
      <vt:lpstr>Nurses Continued</vt:lpstr>
      <vt:lpstr>Nursing Roles</vt:lpstr>
      <vt:lpstr>Specific Nursing Roles in a Hospital Setting  </vt:lpstr>
      <vt:lpstr>Specific Nursing Roles in Other Provider Settings</vt:lpstr>
      <vt:lpstr>Advanced Practice Nursing</vt:lpstr>
      <vt:lpstr>Advanced Practice Nursing Continued</vt:lpstr>
      <vt:lpstr>Nurse Midwives</vt:lpstr>
      <vt:lpstr>Nurse Midwives Continued</vt:lpstr>
      <vt:lpstr>Nurse Anesthetist</vt:lpstr>
      <vt:lpstr>Nurse Anesthetist Continued</vt:lpstr>
      <vt:lpstr>Nonclinical Roles of Nursing</vt:lpstr>
      <vt:lpstr>Licensed Practical Nurse</vt:lpstr>
      <vt:lpstr>Licensed Practical Nurse Continued</vt:lpstr>
      <vt:lpstr>Medical Assistants</vt:lpstr>
      <vt:lpstr>Medication Aides</vt:lpstr>
      <vt:lpstr>Nursing in 2025</vt:lpstr>
      <vt:lpstr>Nursing in 2025 Continued</vt:lpstr>
      <vt:lpstr>Health Professionals—The People  in Health Care Summary – Lecture b</vt:lpstr>
      <vt:lpstr>Health Professionals—The People in Health Care  References – Lecture b</vt:lpstr>
      <vt:lpstr>Health Professionals—The People  in Health Care  References – Lecture b Continued</vt:lpstr>
      <vt:lpstr>The Culture of Health Care Health Professionals—The People in Health Care Lecture b</vt:lpstr>
    </vt:vector>
  </TitlesOfParts>
  <Company>Bellevue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2, Unit 3: The Culture of Health Care: Health Professionals-- The People in Health Care</dc:title>
  <dc:subject>The Culture of Health Care, Health Professionals-The People in Health Care, Lecture b</dc:subject>
  <dc:creator>U.S. Department of Health and Human Services, Office of the National Coordinator for Health Information Technology</dc:creator>
  <cp:keywords>Health professional, patient, consumer, education, training, certification, state licensure, physician USMLE, primary care roles, internal medicine specialties, surgical subspecialties, pathology, non-clinical roles for physicians, physicians in 2025, Nurses, midwives, anesthetist, non-clinical roles for nurses, licensed practical nurse, medical assistant, medication assistant, nursing in 2025, medical terminology, licensing, Physician assistant, pharmacy, pharmacy training, respiratory therapy, physical therapy, occupational therapy, radiology technician, radiology technologist, EKG technician, dietetics, nutrition, dietetic technician, emergency medical technician, EMT, paramedic, dental health, dentist, social worker, mental health professional, case manager, health information management professional, bio medical engineer, licensure, health IT, health IT curriculum, health IT training</cp:keywords>
  <cp:lastModifiedBy>The Department of Health and Human Services</cp:lastModifiedBy>
  <cp:revision>21</cp:revision>
  <dcterms:created xsi:type="dcterms:W3CDTF">2016-05-31T17:43:50Z</dcterms:created>
  <dcterms:modified xsi:type="dcterms:W3CDTF">2017-05-19T19:22:19Z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