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0.xml" ContentType="application/vnd.openxmlformats-officedocument.presentationml.notesSlide+xml"/>
  <Override PartName="/ppt/tags/tag1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5.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6.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7.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8.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9.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20.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1.xml" ContentType="application/vnd.openxmlformats-officedocument.presentationml.notesSlide+xml"/>
  <Override PartName="/ppt/tags/tag35.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0451" autoAdjust="0"/>
  </p:normalViewPr>
  <p:slideViewPr>
    <p:cSldViewPr snapToGrid="0">
      <p:cViewPr>
        <p:scale>
          <a:sx n="100" d="100"/>
          <a:sy n="100" d="100"/>
        </p:scale>
        <p:origin x="-58" y="42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68"/>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33.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35.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420031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Physician specialty certification requires successful completion of an approved residency or fellowship program, a valid license to practice medicine, and completion of a written and/or practical exam that varies by specialty and subspecialty.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x-none" sz="1200" kern="1200" dirty="0">
                <a:solidFill>
                  <a:schemeClr val="tx1"/>
                </a:solidFill>
                <a:effectLst/>
                <a:latin typeface="+mn-lt"/>
                <a:ea typeface="ＭＳ Ｐゴシック" charset="0"/>
                <a:cs typeface="ＭＳ Ｐゴシック" charset="0"/>
              </a:rPr>
              <a:t>Maintenance of certification is required in many specialties. It often includes specific continuing medical education requirements, quality improvement activities, patient surveys, and periodic specialty exams.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In addition to certification, physicians are required to maintain an active state license in order to practice medicine. Some states allow reciprocity [res-uh-</a:t>
            </a:r>
            <a:r>
              <a:rPr lang="en-US" sz="1200" b="1" kern="1200" dirty="0">
                <a:solidFill>
                  <a:schemeClr val="tx1"/>
                </a:solidFill>
                <a:effectLst/>
                <a:latin typeface="+mn-lt"/>
                <a:ea typeface="ＭＳ Ｐゴシック" charset="0"/>
                <a:cs typeface="ＭＳ Ｐゴシック" charset="0"/>
              </a:rPr>
              <a:t>pros</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ih</a:t>
            </a:r>
            <a:r>
              <a:rPr lang="en-US" sz="1200" kern="1200" dirty="0">
                <a:solidFill>
                  <a:schemeClr val="tx1"/>
                </a:solidFill>
                <a:effectLst/>
                <a:latin typeface="+mn-lt"/>
                <a:ea typeface="ＭＳ Ｐゴシック" charset="0"/>
                <a:cs typeface="ＭＳ Ｐゴシック" charset="0"/>
              </a:rPr>
              <a:t>-tee], which honors a valid license between states; however, there are usually minimal additional requirements to apply for a license in another state.</a:t>
            </a:r>
            <a:endParaRPr lang="en-US" altLang="en-US" sz="1000" dirty="0">
              <a:solidFill>
                <a:srgbClr val="000000"/>
              </a:solidFill>
              <a:latin typeface="Arial" charset="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B842A81E-FC32-4BFC-A8A1-AA9EA15A45E4}" type="slidenum">
              <a:rPr lang="en-US" altLang="en-US" sz="1000">
                <a:solidFill>
                  <a:srgbClr val="000000"/>
                </a:solidFill>
                <a:latin typeface="Arial" charset="0"/>
              </a:rPr>
              <a:pPr>
                <a:spcBef>
                  <a:spcPct val="0"/>
                </a:spcBef>
              </a:pPr>
              <a:t>10</a:t>
            </a:fld>
            <a:endParaRPr lang="en-US" altLang="en-US" sz="1000">
              <a:solidFill>
                <a:srgbClr val="000000"/>
              </a:solidFill>
              <a:latin typeface="Arial" charset="0"/>
            </a:endParaRPr>
          </a:p>
        </p:txBody>
      </p:sp>
    </p:spTree>
    <p:extLst>
      <p:ext uri="{BB962C8B-B14F-4D97-AF65-F5344CB8AC3E}">
        <p14:creationId xmlns:p14="http://schemas.microsoft.com/office/powerpoint/2010/main" val="2896385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200" dirty="0">
                <a:effectLst/>
                <a:latin typeface="Arial" panose="020B0604020202020204" pitchFamily="34" charset="0"/>
                <a:ea typeface="Calibri" panose="020F0502020204030204" pitchFamily="34" charset="0"/>
                <a:cs typeface="Times New Roman" panose="02020603050405020304" pitchFamily="18" charset="0"/>
              </a:rPr>
              <a:t>Licensure is regulated by each state and requires successful completion of the United States Medical Licensing Examination or USMLE [U-S-M-L-E] (although exam requirements may vary from state to state). </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p>
            <a:r>
              <a:rPr lang="en-US" sz="1200" dirty="0">
                <a:effectLst/>
                <a:latin typeface="Arial" panose="020B0604020202020204" pitchFamily="34" charset="0"/>
                <a:ea typeface="Times New Roman" panose="02020603050405020304" pitchFamily="18" charset="0"/>
                <a:cs typeface="Times New Roman" panose="02020603050405020304" pitchFamily="18" charset="0"/>
              </a:rPr>
              <a:t>The USMLE is a nationally administered exam with three steps. Step one tests the application of basic science to clinical practice and typically is required at the end of the first two years of medical school. Step two is divided into two parts—a written test of clinical knowledge and a test of clinical skills using actors portraying patients. This test is usually required for graduation from medical school. Step three tests more applied clinical knowledge and is usually taken after the first year of residency.</a:t>
            </a:r>
            <a:endParaRPr lang="en-US" altLang="en-US" dirty="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220865C3-E16C-4C0C-81E3-16D7341EFA2F}" type="slidenum">
              <a:rPr lang="en-US" altLang="en-US"/>
              <a:pPr>
                <a:spcBef>
                  <a:spcPct val="0"/>
                </a:spcBef>
              </a:pPr>
              <a:t>11</a:t>
            </a:fld>
            <a:endParaRPr lang="en-US" altLang="en-US"/>
          </a:p>
        </p:txBody>
      </p:sp>
    </p:spTree>
    <p:extLst>
      <p:ext uri="{BB962C8B-B14F-4D97-AF65-F5344CB8AC3E}">
        <p14:creationId xmlns:p14="http://schemas.microsoft.com/office/powerpoint/2010/main" val="265034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normAutofit lnSpcReduction="10000"/>
          </a:bodyPr>
          <a:lstStyle/>
          <a:p>
            <a:r>
              <a:rPr lang="x-none" sz="1200" kern="1200" dirty="0">
                <a:solidFill>
                  <a:schemeClr val="tx1"/>
                </a:solidFill>
                <a:effectLst/>
                <a:latin typeface="+mn-lt"/>
                <a:ea typeface="ＭＳ Ｐゴシック" charset="0"/>
                <a:cs typeface="ＭＳ Ｐゴシック" charset="0"/>
              </a:rPr>
              <a:t>Primary care includes specialties that provide routine care to a patient on a continuous basis; it includes acute care, health maintenance, wellness, preventative care, and management of chronic disease not requiring a specialist. The primary care physician also serves as the gatekeeper and coordinator of additional care when needed by a subspecialist. Primary care specialties are</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Family medicine, which provides care for the entire family, including infants, children, and adults. Some family medicine physicians also provide obstetrical care.</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Internal medicine, which provides care to adolescents and adults.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Pediatrics, which provides care to infants, children and adolescents.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Obstetrics [uhb-</a:t>
            </a:r>
            <a:r>
              <a:rPr lang="x-none" sz="1200" b="1" kern="1200" dirty="0">
                <a:solidFill>
                  <a:schemeClr val="tx1"/>
                </a:solidFill>
                <a:effectLst/>
                <a:latin typeface="+mn-lt"/>
                <a:ea typeface="ＭＳ Ｐゴシック" charset="0"/>
                <a:cs typeface="ＭＳ Ｐゴシック" charset="0"/>
              </a:rPr>
              <a:t>stet</a:t>
            </a:r>
            <a:r>
              <a:rPr lang="x-none" sz="1200" kern="1200" dirty="0">
                <a:solidFill>
                  <a:schemeClr val="tx1"/>
                </a:solidFill>
                <a:effectLst/>
                <a:latin typeface="+mn-lt"/>
                <a:ea typeface="ＭＳ Ｐゴシック" charset="0"/>
                <a:cs typeface="ＭＳ Ｐゴシック" charset="0"/>
              </a:rPr>
              <a:t>-triks] and gynecology [gahy-ni-</a:t>
            </a:r>
            <a:r>
              <a:rPr lang="x-none" sz="1200" b="1" kern="1200" dirty="0">
                <a:solidFill>
                  <a:schemeClr val="tx1"/>
                </a:solidFill>
                <a:effectLst/>
                <a:latin typeface="+mn-lt"/>
                <a:ea typeface="ＭＳ Ｐゴシック" charset="0"/>
                <a:cs typeface="ＭＳ Ｐゴシック" charset="0"/>
              </a:rPr>
              <a:t>kol</a:t>
            </a:r>
            <a:r>
              <a:rPr lang="x-none" sz="1200" kern="1200" dirty="0">
                <a:solidFill>
                  <a:schemeClr val="tx1"/>
                </a:solidFill>
                <a:effectLst/>
                <a:latin typeface="+mn-lt"/>
                <a:ea typeface="ＭＳ Ｐゴシック" charset="0"/>
                <a:cs typeface="ＭＳ Ｐゴシック" charset="0"/>
              </a:rPr>
              <a:t>-uh-jee], or OB/GYN [O-B-G-Y-N], which provides services to women, including during pregnancy and childbirth. OB/GYN specializes in the female reproductive system, but because many women obtain primary care services from their obstetrician [ob-sti-</a:t>
            </a:r>
            <a:r>
              <a:rPr lang="x-none" sz="1200" b="1" kern="1200" dirty="0">
                <a:solidFill>
                  <a:schemeClr val="tx1"/>
                </a:solidFill>
                <a:effectLst/>
                <a:latin typeface="+mn-lt"/>
                <a:ea typeface="ＭＳ Ｐゴシック" charset="0"/>
                <a:cs typeface="ＭＳ Ｐゴシック" charset="0"/>
              </a:rPr>
              <a:t>trish</a:t>
            </a:r>
            <a:r>
              <a:rPr lang="x-none" sz="1200" kern="1200" dirty="0">
                <a:solidFill>
                  <a:schemeClr val="tx1"/>
                </a:solidFill>
                <a:effectLst/>
                <a:latin typeface="+mn-lt"/>
                <a:ea typeface="ＭＳ Ｐゴシック" charset="0"/>
                <a:cs typeface="ＭＳ Ｐゴシック" charset="0"/>
              </a:rPr>
              <a:t>-uhn] or gynecologist [gahy-ni-</a:t>
            </a:r>
            <a:r>
              <a:rPr lang="x-none" sz="1200" b="1" kern="1200" dirty="0">
                <a:solidFill>
                  <a:schemeClr val="tx1"/>
                </a:solidFill>
                <a:effectLst/>
                <a:latin typeface="+mn-lt"/>
                <a:ea typeface="ＭＳ Ｐゴシック" charset="0"/>
                <a:cs typeface="ＭＳ Ｐゴシック" charset="0"/>
              </a:rPr>
              <a:t>kol</a:t>
            </a:r>
            <a:r>
              <a:rPr lang="x-none" sz="1200" kern="1200" dirty="0">
                <a:solidFill>
                  <a:schemeClr val="tx1"/>
                </a:solidFill>
                <a:effectLst/>
                <a:latin typeface="+mn-lt"/>
                <a:ea typeface="ＭＳ Ｐゴシック" charset="0"/>
                <a:cs typeface="ＭＳ Ｐゴシック" charset="0"/>
              </a:rPr>
              <a:t>-uh-jist], it’s often considered a primary care specialty.</a:t>
            </a:r>
            <a:endParaRPr lang="en-US" sz="1200" kern="1200" dirty="0">
              <a:solidFill>
                <a:schemeClr val="tx1"/>
              </a:solidFill>
              <a:effectLst/>
              <a:latin typeface="+mn-lt"/>
              <a:ea typeface="ＭＳ Ｐゴシック" charset="0"/>
              <a:cs typeface="ＭＳ Ｐゴシック" charset="0"/>
            </a:endParaRPr>
          </a:p>
          <a:p>
            <a:pPr marL="0" lvl="0" indent="0">
              <a:buFont typeface="Arial" panose="020B0604020202020204" pitchFamily="34" charset="0"/>
              <a:buNone/>
            </a:pPr>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If a patient does not have a primary care physician, he or she may seek primary care in a hospital’s emergency facility, in a free-standing urgent care center, or from a specialist that the patient sees on a frequent basis. The decreasing number of primary care physicians in the workforce has exacerbated this practice.</a:t>
            </a:r>
            <a:endParaRPr lang="en-US" altLang="en-US" dirty="0">
              <a:ea typeface="ＭＳ Ｐゴシック" panose="020B0600070205080204"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02C26B38-03F3-44B1-83EA-1B577EA83202}" type="slidenum">
              <a:rPr lang="en-US" altLang="en-US"/>
              <a:pPr>
                <a:spcBef>
                  <a:spcPct val="0"/>
                </a:spcBef>
              </a:pPr>
              <a:t>12</a:t>
            </a:fld>
            <a:endParaRPr lang="en-US" altLang="en-US"/>
          </a:p>
        </p:txBody>
      </p:sp>
    </p:spTree>
    <p:extLst>
      <p:ext uri="{BB962C8B-B14F-4D97-AF65-F5344CB8AC3E}">
        <p14:creationId xmlns:p14="http://schemas.microsoft.com/office/powerpoint/2010/main" val="1215812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normAutofit fontScale="92500" lnSpcReduction="10000"/>
          </a:bodyPr>
          <a:lstStyle/>
          <a:p>
            <a:r>
              <a:rPr lang="x-none" sz="1200" kern="1200" dirty="0">
                <a:solidFill>
                  <a:schemeClr val="tx1"/>
                </a:solidFill>
                <a:effectLst/>
                <a:latin typeface="+mn-lt"/>
                <a:ea typeface="ＭＳ Ｐゴシック" charset="0"/>
                <a:cs typeface="ＭＳ Ｐゴシック" charset="0"/>
              </a:rPr>
              <a:t>Subspecialties focus on a specific organ system, population, or disease, and they are very similar for both internal medicine and pediatrics. A sampling of the many subspecialties found in today’s health care field is shown below:</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Cardiology focuses on cardiovascular disease, or diseases of the heart and blood vessels.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Endocrinology [en-doh-kruh-</a:t>
            </a:r>
            <a:r>
              <a:rPr lang="x-none" sz="1200" b="1" kern="1200" dirty="0">
                <a:solidFill>
                  <a:schemeClr val="tx1"/>
                </a:solidFill>
                <a:effectLst/>
                <a:latin typeface="+mn-lt"/>
                <a:ea typeface="ＭＳ Ｐゴシック" charset="0"/>
                <a:cs typeface="ＭＳ Ｐゴシック" charset="0"/>
              </a:rPr>
              <a:t>nol</a:t>
            </a:r>
            <a:r>
              <a:rPr lang="x-none" sz="1200" kern="1200" dirty="0">
                <a:solidFill>
                  <a:schemeClr val="tx1"/>
                </a:solidFill>
                <a:effectLst/>
                <a:latin typeface="+mn-lt"/>
                <a:ea typeface="ＭＳ Ｐゴシック" charset="0"/>
                <a:cs typeface="ＭＳ Ｐゴシック" charset="0"/>
              </a:rPr>
              <a:t>-uh-jee] focuses on organs that secrete hormones, which often control biological functions and other organs. Endocrinologists [en-doh-kruh-</a:t>
            </a:r>
            <a:r>
              <a:rPr lang="x-none" sz="1200" b="1" kern="1200" dirty="0">
                <a:solidFill>
                  <a:schemeClr val="tx1"/>
                </a:solidFill>
                <a:effectLst/>
                <a:latin typeface="+mn-lt"/>
                <a:ea typeface="ＭＳ Ｐゴシック" charset="0"/>
                <a:cs typeface="ＭＳ Ｐゴシック" charset="0"/>
              </a:rPr>
              <a:t>nol</a:t>
            </a:r>
            <a:r>
              <a:rPr lang="x-none" sz="1200" kern="1200" dirty="0">
                <a:solidFill>
                  <a:schemeClr val="tx1"/>
                </a:solidFill>
                <a:effectLst/>
                <a:latin typeface="+mn-lt"/>
                <a:ea typeface="ＭＳ Ｐゴシック" charset="0"/>
                <a:cs typeface="ＭＳ Ｐゴシック" charset="0"/>
              </a:rPr>
              <a:t>-uh-jists] treat diabetes and metabolism disorders, for example.</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Gastroenterology [gas-troh-en-tuh-</a:t>
            </a:r>
            <a:r>
              <a:rPr lang="x-none" sz="1200" b="1" kern="1200" dirty="0">
                <a:solidFill>
                  <a:schemeClr val="tx1"/>
                </a:solidFill>
                <a:effectLst/>
                <a:latin typeface="+mn-lt"/>
                <a:ea typeface="ＭＳ Ｐゴシック" charset="0"/>
                <a:cs typeface="ＭＳ Ｐゴシック" charset="0"/>
              </a:rPr>
              <a:t>rol</a:t>
            </a:r>
            <a:r>
              <a:rPr lang="x-none" sz="1200" kern="1200" dirty="0">
                <a:solidFill>
                  <a:schemeClr val="tx1"/>
                </a:solidFill>
                <a:effectLst/>
                <a:latin typeface="+mn-lt"/>
                <a:ea typeface="ＭＳ Ｐゴシック" charset="0"/>
                <a:cs typeface="ＭＳ Ｐゴシック" charset="0"/>
              </a:rPr>
              <a:t>-uh-jee] treats diseases of the esophagus, stomach, and intestines.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Geriatric [jer-ee-</a:t>
            </a:r>
            <a:r>
              <a:rPr lang="x-none" sz="1200" b="1" kern="1200" dirty="0">
                <a:solidFill>
                  <a:schemeClr val="tx1"/>
                </a:solidFill>
                <a:effectLst/>
                <a:latin typeface="+mn-lt"/>
                <a:ea typeface="ＭＳ Ｐゴシック" charset="0"/>
                <a:cs typeface="ＭＳ Ｐゴシック" charset="0"/>
              </a:rPr>
              <a:t>at</a:t>
            </a:r>
            <a:r>
              <a:rPr lang="x-none" sz="1200" kern="1200" dirty="0">
                <a:solidFill>
                  <a:schemeClr val="tx1"/>
                </a:solidFill>
                <a:effectLst/>
                <a:latin typeface="+mn-lt"/>
                <a:ea typeface="ＭＳ Ｐゴシック" charset="0"/>
                <a:cs typeface="ＭＳ Ｐゴシック" charset="0"/>
              </a:rPr>
              <a:t>-trik] medicine provides care for patients who are 65 years or older.</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Hematology-oncology [hee-muh-</a:t>
            </a:r>
            <a:r>
              <a:rPr lang="x-none" sz="1200" b="1" kern="1200" dirty="0">
                <a:solidFill>
                  <a:schemeClr val="tx1"/>
                </a:solidFill>
                <a:effectLst/>
                <a:latin typeface="+mn-lt"/>
                <a:ea typeface="ＭＳ Ｐゴシック" charset="0"/>
                <a:cs typeface="ＭＳ Ｐゴシック" charset="0"/>
              </a:rPr>
              <a:t>tol</a:t>
            </a:r>
            <a:r>
              <a:rPr lang="x-none" sz="1200" kern="1200" dirty="0">
                <a:solidFill>
                  <a:schemeClr val="tx1"/>
                </a:solidFill>
                <a:effectLst/>
                <a:latin typeface="+mn-lt"/>
                <a:ea typeface="ＭＳ Ｐゴシック" charset="0"/>
                <a:cs typeface="ＭＳ Ｐゴシック" charset="0"/>
              </a:rPr>
              <a:t>-uh-jee – ong-</a:t>
            </a:r>
            <a:r>
              <a:rPr lang="x-none" sz="1200" b="1" kern="1200" dirty="0">
                <a:solidFill>
                  <a:schemeClr val="tx1"/>
                </a:solidFill>
                <a:effectLst/>
                <a:latin typeface="+mn-lt"/>
                <a:ea typeface="ＭＳ Ｐゴシック" charset="0"/>
                <a:cs typeface="ＭＳ Ｐゴシック" charset="0"/>
              </a:rPr>
              <a:t>kol</a:t>
            </a:r>
            <a:r>
              <a:rPr lang="x-none" sz="1200" kern="1200" dirty="0">
                <a:solidFill>
                  <a:schemeClr val="tx1"/>
                </a:solidFill>
                <a:effectLst/>
                <a:latin typeface="+mn-lt"/>
                <a:ea typeface="ＭＳ Ｐゴシック" charset="0"/>
                <a:cs typeface="ＭＳ Ｐゴシック" charset="0"/>
              </a:rPr>
              <a:t>-uh-jee] focuses on diseases of the blood, such as anemia, and on cancer.</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Infectious disease specialists provide treatment for diseases caused by viruses, bacteria, and other microorganisms.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Nephrology [nuh-</a:t>
            </a:r>
            <a:r>
              <a:rPr lang="x-none" sz="1200" b="1" kern="1200" dirty="0">
                <a:solidFill>
                  <a:schemeClr val="tx1"/>
                </a:solidFill>
                <a:effectLst/>
                <a:latin typeface="+mn-lt"/>
                <a:ea typeface="ＭＳ Ｐゴシック" charset="0"/>
                <a:cs typeface="ＭＳ Ｐゴシック" charset="0"/>
              </a:rPr>
              <a:t>frol</a:t>
            </a:r>
            <a:r>
              <a:rPr lang="x-none" sz="1200" kern="1200" dirty="0">
                <a:solidFill>
                  <a:schemeClr val="tx1"/>
                </a:solidFill>
                <a:effectLst/>
                <a:latin typeface="+mn-lt"/>
                <a:ea typeface="ＭＳ Ｐゴシック" charset="0"/>
                <a:cs typeface="ＭＳ Ｐゴシック" charset="0"/>
              </a:rPr>
              <a:t>-uh-jee] treats diseases of the kidneys and urinary tract.</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Pulmonary disease and critical care medicine is a broad subspecialty with a focus on diseases of the respiratory system as well as on the needs of patients in critical care units.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Rheumatology [roo-muh-</a:t>
            </a:r>
            <a:r>
              <a:rPr lang="x-none" sz="1200" b="1" kern="1200" dirty="0">
                <a:solidFill>
                  <a:schemeClr val="tx1"/>
                </a:solidFill>
                <a:effectLst/>
                <a:latin typeface="+mn-lt"/>
                <a:ea typeface="ＭＳ Ｐゴシック" charset="0"/>
                <a:cs typeface="ＭＳ Ｐゴシック" charset="0"/>
              </a:rPr>
              <a:t>tol</a:t>
            </a:r>
            <a:r>
              <a:rPr lang="x-none" sz="1200" kern="1200" dirty="0">
                <a:solidFill>
                  <a:schemeClr val="tx1"/>
                </a:solidFill>
                <a:effectLst/>
                <a:latin typeface="+mn-lt"/>
                <a:ea typeface="ＭＳ Ｐゴシック" charset="0"/>
                <a:cs typeface="ＭＳ Ｐゴシック" charset="0"/>
              </a:rPr>
              <a:t>-uh-jee] focuses on the diseases of the joints, muscles, and ligaments.</a:t>
            </a:r>
            <a:endParaRPr lang="en-US" sz="1200" kern="1200" dirty="0">
              <a:solidFill>
                <a:schemeClr val="tx1"/>
              </a:solidFill>
              <a:effectLst/>
              <a:latin typeface="+mn-lt"/>
              <a:ea typeface="ＭＳ Ｐゴシック" charset="0"/>
              <a:cs typeface="ＭＳ Ｐゴシック" charset="0"/>
            </a:endParaRPr>
          </a:p>
          <a:p>
            <a:pPr marL="171450" indent="-171450">
              <a:buFont typeface="Arial" panose="020B0604020202020204" pitchFamily="34" charset="0"/>
              <a:buChar char="•"/>
            </a:pPr>
            <a:r>
              <a:rPr lang="en-US" sz="1200" kern="1200" dirty="0">
                <a:solidFill>
                  <a:schemeClr val="tx1"/>
                </a:solidFill>
                <a:effectLst/>
                <a:latin typeface="+mn-lt"/>
                <a:ea typeface="ＭＳ Ｐゴシック" charset="0"/>
                <a:cs typeface="ＭＳ Ｐゴシック" charset="0"/>
              </a:rPr>
              <a:t>Genomic specialists provide a diagnostic service and genetic counseling for individuals or families with, or at risk for, conditions that have a genetic basis, such as Down syndrome and cystic fibrosis.</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E2D4121C-BA84-4600-A149-38F98C445791}" type="slidenum">
              <a:rPr lang="en-US" altLang="en-US" sz="1000">
                <a:solidFill>
                  <a:srgbClr val="000000"/>
                </a:solidFill>
                <a:latin typeface="Arial" charset="0"/>
              </a:rPr>
              <a:pPr>
                <a:spcBef>
                  <a:spcPct val="0"/>
                </a:spcBef>
              </a:pPr>
              <a:t>13</a:t>
            </a:fld>
            <a:endParaRPr lang="en-US" altLang="en-US" sz="1000">
              <a:solidFill>
                <a:srgbClr val="000000"/>
              </a:solidFill>
              <a:latin typeface="Arial" charset="0"/>
            </a:endParaRPr>
          </a:p>
        </p:txBody>
      </p:sp>
    </p:spTree>
    <p:extLst>
      <p:ext uri="{BB962C8B-B14F-4D97-AF65-F5344CB8AC3E}">
        <p14:creationId xmlns:p14="http://schemas.microsoft.com/office/powerpoint/2010/main" val="3424218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A general surgeon treats common surgical problems in a variety of anatomic [an-uh-</a:t>
            </a:r>
            <a:r>
              <a:rPr lang="x-none" sz="1200" b="1" kern="1200" dirty="0">
                <a:solidFill>
                  <a:schemeClr val="tx1"/>
                </a:solidFill>
                <a:effectLst/>
                <a:latin typeface="+mn-lt"/>
                <a:ea typeface="ＭＳ Ｐゴシック" charset="0"/>
                <a:cs typeface="ＭＳ Ｐゴシック" charset="0"/>
              </a:rPr>
              <a:t>tom</a:t>
            </a:r>
            <a:r>
              <a:rPr lang="x-none" sz="1200" kern="1200" dirty="0">
                <a:solidFill>
                  <a:schemeClr val="tx1"/>
                </a:solidFill>
                <a:effectLst/>
                <a:latin typeface="+mn-lt"/>
                <a:ea typeface="ＭＳ Ｐゴシック" charset="0"/>
                <a:cs typeface="ＭＳ Ｐゴシック" charset="0"/>
              </a:rPr>
              <a:t>-ick] locations. Many surgical subspecialists must first complete a residency in general surgery before pursuing a career as a specialty surgeon. This slide lists several examples of surgical subspecialties.</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Cardiovascular surgery is performed on the heart and blood vessels.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Colon and rectal surgeons work with surgical problems in the lower intestinal tract. </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Neurosurgery deals with surgical problems of the brain, spinal cord, and nervous system.</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Orthopedic surgeons treat sports injuries and disease of the bones and joints.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Otolaryngology [oh-toh-lar-ing-</a:t>
            </a:r>
            <a:r>
              <a:rPr lang="x-none" sz="1200" b="1" kern="1200" dirty="0">
                <a:solidFill>
                  <a:schemeClr val="tx1"/>
                </a:solidFill>
                <a:effectLst/>
                <a:latin typeface="+mn-lt"/>
                <a:ea typeface="ＭＳ Ｐゴシック" charset="0"/>
                <a:cs typeface="ＭＳ Ｐゴシック" charset="0"/>
              </a:rPr>
              <a:t>gol</a:t>
            </a:r>
            <a:r>
              <a:rPr lang="x-none" sz="1200" kern="1200" dirty="0">
                <a:solidFill>
                  <a:schemeClr val="tx1"/>
                </a:solidFill>
                <a:effectLst/>
                <a:latin typeface="+mn-lt"/>
                <a:ea typeface="ＭＳ Ｐゴシック" charset="0"/>
                <a:cs typeface="ＭＳ Ｐゴシック" charset="0"/>
              </a:rPr>
              <a:t>-uh-jee] surgeons specialize in ear, nose, and throat disorders.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Pediatric surgery is surgery on infants, children, and adolescents.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Plastic surgery includes cosmetic and reconstructive surgery.</a:t>
            </a:r>
            <a:endParaRPr lang="en-US" sz="1200" kern="1200" dirty="0">
              <a:solidFill>
                <a:schemeClr val="tx1"/>
              </a:solidFill>
              <a:effectLst/>
              <a:latin typeface="+mn-lt"/>
              <a:ea typeface="ＭＳ Ｐゴシック" charset="0"/>
              <a:cs typeface="ＭＳ Ｐゴシック" charset="0"/>
            </a:endParaRPr>
          </a:p>
          <a:p>
            <a:pPr marL="171450" indent="-171450">
              <a:buFont typeface="Arial" panose="020B0604020202020204" pitchFamily="34" charset="0"/>
              <a:buChar char="•"/>
            </a:pPr>
            <a:r>
              <a:rPr lang="en-US" sz="1200" kern="1200" dirty="0">
                <a:solidFill>
                  <a:schemeClr val="tx1"/>
                </a:solidFill>
                <a:effectLst/>
                <a:latin typeface="+mn-lt"/>
                <a:ea typeface="ＭＳ Ｐゴシック" charset="0"/>
                <a:cs typeface="ＭＳ Ｐゴシック" charset="0"/>
              </a:rPr>
              <a:t>Urology [</a:t>
            </a:r>
            <a:r>
              <a:rPr lang="en-US" sz="1200" kern="1200" dirty="0" err="1">
                <a:solidFill>
                  <a:schemeClr val="tx1"/>
                </a:solidFill>
                <a:effectLst/>
                <a:latin typeface="+mn-lt"/>
                <a:ea typeface="ＭＳ Ｐゴシック" charset="0"/>
                <a:cs typeface="ＭＳ Ｐゴシック" charset="0"/>
              </a:rPr>
              <a:t>yoo</a:t>
            </a:r>
            <a:r>
              <a:rPr lang="en-US" sz="1200" kern="1200" dirty="0">
                <a:solidFill>
                  <a:schemeClr val="tx1"/>
                </a:solidFill>
                <a:effectLst/>
                <a:latin typeface="+mn-lt"/>
                <a:ea typeface="ＭＳ Ｐゴシック" charset="0"/>
                <a:cs typeface="ＭＳ Ｐゴシック" charset="0"/>
              </a:rPr>
              <a:t>-</a:t>
            </a:r>
            <a:r>
              <a:rPr lang="en-US" sz="1200" b="1" kern="1200" dirty="0" err="1">
                <a:solidFill>
                  <a:schemeClr val="tx1"/>
                </a:solidFill>
                <a:effectLst/>
                <a:latin typeface="+mn-lt"/>
                <a:ea typeface="ＭＳ Ｐゴシック" charset="0"/>
                <a:cs typeface="ＭＳ Ｐゴシック" charset="0"/>
              </a:rPr>
              <a:t>rol</a:t>
            </a:r>
            <a:r>
              <a:rPr lang="en-US" sz="1200" kern="1200" dirty="0">
                <a:solidFill>
                  <a:schemeClr val="tx1"/>
                </a:solidFill>
                <a:effectLst/>
                <a:latin typeface="+mn-lt"/>
                <a:ea typeface="ＭＳ Ｐゴシック" charset="0"/>
                <a:cs typeface="ＭＳ Ｐゴシック" charset="0"/>
              </a:rPr>
              <a:t>-uh-</a:t>
            </a:r>
            <a:r>
              <a:rPr lang="en-US" sz="1200" kern="1200" dirty="0" err="1">
                <a:solidFill>
                  <a:schemeClr val="tx1"/>
                </a:solidFill>
                <a:effectLst/>
                <a:latin typeface="+mn-lt"/>
                <a:ea typeface="ＭＳ Ｐゴシック" charset="0"/>
                <a:cs typeface="ＭＳ Ｐゴシック" charset="0"/>
              </a:rPr>
              <a:t>jee</a:t>
            </a:r>
            <a:r>
              <a:rPr lang="en-US" sz="1200" kern="1200" dirty="0">
                <a:solidFill>
                  <a:schemeClr val="tx1"/>
                </a:solidFill>
                <a:effectLst/>
                <a:latin typeface="+mn-lt"/>
                <a:ea typeface="ＭＳ Ｐゴシック" charset="0"/>
                <a:cs typeface="ＭＳ Ｐゴシック" charset="0"/>
              </a:rPr>
              <a:t>] surgeons specialize in the kidneys and urinary tract.</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A38B8CBD-17A6-4645-ACE3-9797B1004000}" type="slidenum">
              <a:rPr lang="en-US" altLang="en-US" sz="1000">
                <a:solidFill>
                  <a:srgbClr val="000000"/>
                </a:solidFill>
                <a:latin typeface="Arial" charset="0"/>
              </a:rPr>
              <a:pPr>
                <a:spcBef>
                  <a:spcPct val="0"/>
                </a:spcBef>
              </a:pPr>
              <a:t>14</a:t>
            </a:fld>
            <a:endParaRPr lang="en-US" altLang="en-US" sz="1000">
              <a:solidFill>
                <a:srgbClr val="000000"/>
              </a:solidFill>
              <a:latin typeface="Arial" charset="0"/>
            </a:endParaRPr>
          </a:p>
        </p:txBody>
      </p:sp>
    </p:spTree>
    <p:extLst>
      <p:ext uri="{BB962C8B-B14F-4D97-AF65-F5344CB8AC3E}">
        <p14:creationId xmlns:p14="http://schemas.microsoft.com/office/powerpoint/2010/main" val="2398197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Radiology is the use of imaging techniques for diagnosis, for guiding procedures and biopsies, and for the use of radiation to treat diseases. A diagnostic radiologist is the most general radiologist who interprets regular x-rays, CT scans, and MRI scans and performs some diagnostic procedures. There are many radiology subspecialties.</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Neuroradiologists focus on the brain and spinal cord. </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Interventional radiologists perform procedures such as inserting catheters into blood vessel to use dyes to characterize the anatomy of blood vessels and the organs. They may use a variety of imaging modalities to guide the insertion of biopsy needles to collect tissues for diagnosis. </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Pediatric radiologists interpret images of and perform invasive procedures on infants, children, and adolescents. </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Radiation oncologists [ong-</a:t>
            </a:r>
            <a:r>
              <a:rPr lang="x-none" sz="1200" b="1" kern="1200" dirty="0">
                <a:solidFill>
                  <a:schemeClr val="tx1"/>
                </a:solidFill>
                <a:effectLst/>
                <a:latin typeface="+mn-lt"/>
                <a:ea typeface="ＭＳ Ｐゴシック" charset="0"/>
                <a:cs typeface="ＭＳ Ｐゴシック" charset="0"/>
              </a:rPr>
              <a:t>kol</a:t>
            </a:r>
            <a:r>
              <a:rPr lang="x-none" sz="1200" kern="1200" dirty="0">
                <a:solidFill>
                  <a:schemeClr val="tx1"/>
                </a:solidFill>
                <a:effectLst/>
                <a:latin typeface="+mn-lt"/>
                <a:ea typeface="ＭＳ Ｐゴシック" charset="0"/>
                <a:cs typeface="ＭＳ Ｐゴシック" charset="0"/>
              </a:rPr>
              <a:t>-uh-jists] use various types of radiation to treat diseases, especially cancer. </a:t>
            </a:r>
            <a:endParaRPr lang="en-US" sz="1200" kern="1200" dirty="0">
              <a:solidFill>
                <a:schemeClr val="tx1"/>
              </a:solidFill>
              <a:effectLst/>
              <a:latin typeface="+mn-lt"/>
              <a:ea typeface="ＭＳ Ｐゴシック" charset="0"/>
              <a:cs typeface="ＭＳ Ｐゴシック" charset="0"/>
            </a:endParaRPr>
          </a:p>
          <a:p>
            <a:pPr marL="171450" indent="-171450">
              <a:buFont typeface="Arial" panose="020B0604020202020204" pitchFamily="34" charset="0"/>
              <a:buChar char="•"/>
            </a:pPr>
            <a:r>
              <a:rPr lang="en-US" sz="1200" kern="1200" dirty="0">
                <a:solidFill>
                  <a:schemeClr val="tx1"/>
                </a:solidFill>
                <a:effectLst/>
                <a:latin typeface="+mn-lt"/>
                <a:ea typeface="ＭＳ Ｐゴシック" charset="0"/>
                <a:cs typeface="ＭＳ Ｐゴシック" charset="0"/>
              </a:rPr>
              <a:t>Nuclear radiologists use imaging techniques that measure uptake of radioactive-labeled substances typically injected into a vein.</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98CE5DAF-5A8B-4CA8-A157-CDE2B9C9CA96}" type="slidenum">
              <a:rPr lang="en-US" altLang="en-US" sz="1000">
                <a:solidFill>
                  <a:srgbClr val="000000"/>
                </a:solidFill>
                <a:latin typeface="Arial" charset="0"/>
              </a:rPr>
              <a:pPr>
                <a:spcBef>
                  <a:spcPct val="0"/>
                </a:spcBef>
              </a:pPr>
              <a:t>15</a:t>
            </a:fld>
            <a:endParaRPr lang="en-US" altLang="en-US" sz="1000">
              <a:solidFill>
                <a:srgbClr val="000000"/>
              </a:solidFill>
              <a:latin typeface="Arial" charset="0"/>
            </a:endParaRPr>
          </a:p>
        </p:txBody>
      </p:sp>
    </p:spTree>
    <p:extLst>
      <p:ext uri="{BB962C8B-B14F-4D97-AF65-F5344CB8AC3E}">
        <p14:creationId xmlns:p14="http://schemas.microsoft.com/office/powerpoint/2010/main" val="2234999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A general pathologist [pa-</a:t>
            </a:r>
            <a:r>
              <a:rPr lang="x-none" sz="1200" b="1" kern="1200" dirty="0">
                <a:solidFill>
                  <a:schemeClr val="tx1"/>
                </a:solidFill>
                <a:effectLst/>
                <a:latin typeface="+mn-lt"/>
                <a:ea typeface="ＭＳ Ｐゴシック" charset="0"/>
                <a:cs typeface="ＭＳ Ｐゴシック" charset="0"/>
              </a:rPr>
              <a:t>thol</a:t>
            </a:r>
            <a:r>
              <a:rPr lang="x-none" sz="1200" kern="1200" dirty="0">
                <a:solidFill>
                  <a:schemeClr val="tx1"/>
                </a:solidFill>
                <a:effectLst/>
                <a:latin typeface="+mn-lt"/>
                <a:ea typeface="ＭＳ Ｐゴシック" charset="0"/>
                <a:cs typeface="ＭＳ Ｐゴシック" charset="0"/>
              </a:rPr>
              <a:t>-uh-jist]</a:t>
            </a:r>
            <a:r>
              <a:rPr lang="x-none" sz="1200" i="1" kern="1200" dirty="0">
                <a:solidFill>
                  <a:schemeClr val="tx1"/>
                </a:solidFill>
                <a:effectLst/>
                <a:latin typeface="+mn-lt"/>
                <a:ea typeface="ＭＳ Ｐゴシック" charset="0"/>
                <a:cs typeface="ＭＳ Ｐゴシック" charset="0"/>
              </a:rPr>
              <a:t> </a:t>
            </a:r>
            <a:r>
              <a:rPr lang="x-none" sz="1200" kern="1200" dirty="0">
                <a:solidFill>
                  <a:schemeClr val="tx1"/>
                </a:solidFill>
                <a:effectLst/>
                <a:latin typeface="+mn-lt"/>
                <a:ea typeface="ＭＳ Ｐゴシック" charset="0"/>
                <a:cs typeface="ＭＳ Ｐゴシック" charset="0"/>
              </a:rPr>
              <a:t>conducts autopsies and uses a microscope to examine slides of tissues to look for abnormalities. There are several specialty areas within laboratory services, including the overall management of a medical laboratory.</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Blood banking/transfusion medicine is a branch of pathology that supervises the collection of blood donations and identifies the complex number of blood types for compatibility between the donor and the potential recipient of a transfusion.</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A cytopathologist [sahy-toh-pa-</a:t>
            </a:r>
            <a:r>
              <a:rPr lang="x-none" sz="1200" b="1" kern="1200" dirty="0">
                <a:solidFill>
                  <a:schemeClr val="tx1"/>
                </a:solidFill>
                <a:effectLst/>
                <a:latin typeface="+mn-lt"/>
                <a:ea typeface="ＭＳ Ｐゴシック" charset="0"/>
                <a:cs typeface="ＭＳ Ｐゴシック" charset="0"/>
              </a:rPr>
              <a:t>thol</a:t>
            </a:r>
            <a:r>
              <a:rPr lang="x-none" sz="1200" kern="1200" dirty="0">
                <a:solidFill>
                  <a:schemeClr val="tx1"/>
                </a:solidFill>
                <a:effectLst/>
                <a:latin typeface="+mn-lt"/>
                <a:ea typeface="ＭＳ Ｐゴシック" charset="0"/>
                <a:cs typeface="ＭＳ Ｐゴシック" charset="0"/>
              </a:rPr>
              <a:t>-uh-jist] examines slides, often of surgical samples, to look at abnormalities in cells, for example, to rule out or confirm a cancer diagnosis.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A forensic [fuh-</a:t>
            </a:r>
            <a:r>
              <a:rPr lang="x-none" sz="1200" b="1" kern="1200" dirty="0">
                <a:solidFill>
                  <a:schemeClr val="tx1"/>
                </a:solidFill>
                <a:effectLst/>
                <a:latin typeface="+mn-lt"/>
                <a:ea typeface="ＭＳ Ｐゴシック" charset="0"/>
                <a:cs typeface="ＭＳ Ｐゴシック" charset="0"/>
              </a:rPr>
              <a:t>ren</a:t>
            </a:r>
            <a:r>
              <a:rPr lang="x-none" sz="1200" kern="1200" dirty="0">
                <a:solidFill>
                  <a:schemeClr val="tx1"/>
                </a:solidFill>
                <a:effectLst/>
                <a:latin typeface="+mn-lt"/>
                <a:ea typeface="ＭＳ Ｐゴシック" charset="0"/>
                <a:cs typeface="ＭＳ Ｐゴシック" charset="0"/>
              </a:rPr>
              <a:t>-sik] pathologist, or medical examiner, looks for causes of death in patients who die suddenly or violently.</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Laboratory medicine is the science of operating a medical laboratory that includes chemistry, hematology, and microbiology.</a:t>
            </a:r>
            <a:endParaRPr lang="en-US" sz="1200" kern="1200" dirty="0">
              <a:solidFill>
                <a:schemeClr val="tx1"/>
              </a:solidFill>
              <a:effectLst/>
              <a:latin typeface="+mn-lt"/>
              <a:ea typeface="ＭＳ Ｐゴシック" charset="0"/>
              <a:cs typeface="ＭＳ Ｐゴシック" charset="0"/>
            </a:endParaRPr>
          </a:p>
          <a:p>
            <a:pPr marL="171450" indent="-171450">
              <a:buFont typeface="Arial" panose="020B0604020202020204" pitchFamily="34" charset="0"/>
              <a:buChar char="•"/>
            </a:pPr>
            <a:r>
              <a:rPr lang="en-US" sz="1200" kern="1200" dirty="0">
                <a:solidFill>
                  <a:schemeClr val="tx1"/>
                </a:solidFill>
                <a:effectLst/>
                <a:latin typeface="+mn-lt"/>
                <a:ea typeface="ＭＳ Ｐゴシック" charset="0"/>
                <a:cs typeface="ＭＳ Ｐゴシック" charset="0"/>
              </a:rPr>
              <a:t>Pediatric pathologists specialize in the pathology [pa-</a:t>
            </a:r>
            <a:r>
              <a:rPr lang="en-US" sz="1200" b="1" kern="1200" dirty="0" err="1">
                <a:solidFill>
                  <a:schemeClr val="tx1"/>
                </a:solidFill>
                <a:effectLst/>
                <a:latin typeface="+mn-lt"/>
                <a:ea typeface="ＭＳ Ｐゴシック" charset="0"/>
                <a:cs typeface="ＭＳ Ｐゴシック" charset="0"/>
              </a:rPr>
              <a:t>thol</a:t>
            </a:r>
            <a:r>
              <a:rPr lang="en-US" sz="1200" kern="1200" dirty="0">
                <a:solidFill>
                  <a:schemeClr val="tx1"/>
                </a:solidFill>
                <a:effectLst/>
                <a:latin typeface="+mn-lt"/>
                <a:ea typeface="ＭＳ Ｐゴシック" charset="0"/>
                <a:cs typeface="ＭＳ Ｐゴシック" charset="0"/>
              </a:rPr>
              <a:t>-uh-</a:t>
            </a:r>
            <a:r>
              <a:rPr lang="en-US" sz="1200" kern="1200" dirty="0" err="1">
                <a:solidFill>
                  <a:schemeClr val="tx1"/>
                </a:solidFill>
                <a:effectLst/>
                <a:latin typeface="+mn-lt"/>
                <a:ea typeface="ＭＳ Ｐゴシック" charset="0"/>
                <a:cs typeface="ＭＳ Ｐゴシック" charset="0"/>
              </a:rPr>
              <a:t>jee</a:t>
            </a:r>
            <a:r>
              <a:rPr lang="en-US" sz="1200" kern="1200" dirty="0">
                <a:solidFill>
                  <a:schemeClr val="tx1"/>
                </a:solidFill>
                <a:effectLst/>
                <a:latin typeface="+mn-lt"/>
                <a:ea typeface="ＭＳ Ｐゴシック" charset="0"/>
                <a:cs typeface="ＭＳ Ｐゴシック" charset="0"/>
              </a:rPr>
              <a:t>] of infants, children, and adolescents.</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FA2F4A20-26DA-4708-A042-9AFB032A355B}" type="slidenum">
              <a:rPr lang="en-US" altLang="en-US" sz="1000">
                <a:solidFill>
                  <a:srgbClr val="000000"/>
                </a:solidFill>
                <a:latin typeface="Arial" charset="0"/>
              </a:rPr>
              <a:pPr>
                <a:spcBef>
                  <a:spcPct val="0"/>
                </a:spcBef>
              </a:pPr>
              <a:t>16</a:t>
            </a:fld>
            <a:endParaRPr lang="en-US" altLang="en-US" sz="1000">
              <a:solidFill>
                <a:srgbClr val="000000"/>
              </a:solidFill>
              <a:latin typeface="Arial" charset="0"/>
            </a:endParaRPr>
          </a:p>
        </p:txBody>
      </p:sp>
    </p:spTree>
    <p:extLst>
      <p:ext uri="{BB962C8B-B14F-4D97-AF65-F5344CB8AC3E}">
        <p14:creationId xmlns:p14="http://schemas.microsoft.com/office/powerpoint/2010/main" val="2611914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There are a growing number of nonclinical roles for physicians in today’s health care industry. Some are full-time positions, and others may be part time, allowing the physician to continue working in the clinical setting.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Many physicians are involved in administration of hospitals, medical schools, clinics, and private practices.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Teaching can be a full-time or part-time job; the clinician-teacher role is one that is being more widely recognized and rewarded.</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Research either in the laboratory or in clinical settings is another frequent role of physicians.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Public health, including environmental health, epidemiology [ep-i-dee-mee-</a:t>
            </a:r>
            <a:r>
              <a:rPr lang="x-none" sz="1200" b="1" kern="1200" dirty="0">
                <a:solidFill>
                  <a:schemeClr val="tx1"/>
                </a:solidFill>
                <a:effectLst/>
                <a:latin typeface="+mn-lt"/>
                <a:ea typeface="ＭＳ Ｐゴシック" charset="0"/>
                <a:cs typeface="ＭＳ Ｐゴシック" charset="0"/>
              </a:rPr>
              <a:t>ol</a:t>
            </a:r>
            <a:r>
              <a:rPr lang="x-none" sz="1200" kern="1200" dirty="0">
                <a:solidFill>
                  <a:schemeClr val="tx1"/>
                </a:solidFill>
                <a:effectLst/>
                <a:latin typeface="+mn-lt"/>
                <a:ea typeface="ＭＳ Ｐゴシック" charset="0"/>
                <a:cs typeface="ＭＳ Ｐゴシック" charset="0"/>
              </a:rPr>
              <a:t>-uh-jee], and health promotion/disease prevention, is another option for physicians.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With the large number of medical journals and medical books, physicians also assume the role of author and editor.</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URL on this slide leads to an informative video on nonclinical roles for physicians.</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D673DB27-9228-4961-8740-A41DC3DE9788}" type="slidenum">
              <a:rPr lang="en-US" altLang="en-US" sz="1000">
                <a:solidFill>
                  <a:srgbClr val="000000"/>
                </a:solidFill>
                <a:latin typeface="Arial" charset="0"/>
              </a:rPr>
              <a:pPr>
                <a:spcBef>
                  <a:spcPct val="0"/>
                </a:spcBef>
              </a:pPr>
              <a:t>17</a:t>
            </a:fld>
            <a:endParaRPr lang="en-US" altLang="en-US" sz="1000">
              <a:solidFill>
                <a:srgbClr val="000000"/>
              </a:solidFill>
              <a:latin typeface="Arial" charset="0"/>
            </a:endParaRPr>
          </a:p>
        </p:txBody>
      </p:sp>
    </p:spTree>
    <p:extLst>
      <p:ext uri="{BB962C8B-B14F-4D97-AF65-F5344CB8AC3E}">
        <p14:creationId xmlns:p14="http://schemas.microsoft.com/office/powerpoint/2010/main" val="2690106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Physicians have many opportunities in the clinical informatics field, which focuses on the effective use of clinical information systems in patient care delivery to drive improved patient care quality and safety. Qualified and experienced physicians are in high demand in this nonclinical area. Also, physicians may serve in an informatics position either part time while practicing medicine or full time. Certification is not required but typically is highly desired by the employer. Physicians may also serve in a variety of roles with consulting firms, software development firms, and governmental agencies. Examples of job titles for physician informatics positions include chief medical information officer (CMIO), vice president of informatics, chief health information officer, and vice president/medical director of analytics.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Qualified and experienced physicians are in high demand in this nonclinical area, which appears to be expanding as providers continue to implement clinical information systems.</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73832172-4B5E-4D15-AE6C-7B560AFCF954}" type="slidenum">
              <a:rPr lang="en-US" altLang="en-US" sz="1000">
                <a:solidFill>
                  <a:srgbClr val="000000"/>
                </a:solidFill>
                <a:latin typeface="Arial" charset="0"/>
              </a:rPr>
              <a:pPr>
                <a:spcBef>
                  <a:spcPct val="0"/>
                </a:spcBef>
              </a:pPr>
              <a:t>18</a:t>
            </a:fld>
            <a:endParaRPr lang="en-US" altLang="en-US" sz="1000">
              <a:solidFill>
                <a:srgbClr val="000000"/>
              </a:solidFill>
              <a:latin typeface="Arial" charset="0"/>
            </a:endParaRPr>
          </a:p>
        </p:txBody>
      </p:sp>
    </p:spTree>
    <p:extLst>
      <p:ext uri="{BB962C8B-B14F-4D97-AF65-F5344CB8AC3E}">
        <p14:creationId xmlns:p14="http://schemas.microsoft.com/office/powerpoint/2010/main" val="4104873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In March 2015, IHS Incorporated, an economic modeling and forecasting firm, released a study, “The Complexities of Physician Supply and Demand: Projections from 2013 to 2025,” which was prepared for the Association of American Medical Colleges.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findings showed that by 2025, the physician shortage is projected to range from 46,000 to 90,000 doctors. The study examined several scenarios likely to occur in the next decade—among them, increased use of advanced practice nurses, greater use of alternative settings such as retail clinics, and delayed physician retirement—and determined that the physician shortage will nonetheless persist.</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60EAE171-3B29-440C-B9BE-F0BC0FEAA40E}" type="slidenum">
              <a:rPr lang="en-US" altLang="en-US" sz="1000">
                <a:solidFill>
                  <a:srgbClr val="000000"/>
                </a:solidFill>
                <a:latin typeface="Arial" charset="0"/>
              </a:rPr>
              <a:pPr>
                <a:spcBef>
                  <a:spcPct val="0"/>
                </a:spcBef>
              </a:pPr>
              <a:t>19</a:t>
            </a:fld>
            <a:endParaRPr lang="en-US" altLang="en-US" sz="1000">
              <a:solidFill>
                <a:srgbClr val="000000"/>
              </a:solidFill>
              <a:latin typeface="Arial" charset="0"/>
            </a:endParaRPr>
          </a:p>
        </p:txBody>
      </p:sp>
    </p:spTree>
    <p:extLst>
      <p:ext uri="{BB962C8B-B14F-4D97-AF65-F5344CB8AC3E}">
        <p14:creationId xmlns:p14="http://schemas.microsoft.com/office/powerpoint/2010/main" val="10244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Welcome to </a:t>
            </a:r>
            <a:r>
              <a:rPr lang="x-none" sz="1200" b="1" i="1" kern="1200" dirty="0">
                <a:solidFill>
                  <a:schemeClr val="tx1"/>
                </a:solidFill>
                <a:effectLst/>
                <a:latin typeface="+mn-lt"/>
                <a:ea typeface="ＭＳ Ｐゴシック" charset="0"/>
                <a:cs typeface="ＭＳ Ｐゴシック" charset="0"/>
              </a:rPr>
              <a:t>The Culture of Health Care: </a:t>
            </a:r>
            <a:r>
              <a:rPr lang="en-US" sz="1200" b="1" i="1" kern="1200" dirty="0">
                <a:solidFill>
                  <a:schemeClr val="tx1"/>
                </a:solidFill>
                <a:effectLst/>
                <a:latin typeface="+mn-lt"/>
                <a:ea typeface="ＭＳ Ｐゴシック" charset="0"/>
                <a:cs typeface="ＭＳ Ｐゴシック" charset="0"/>
              </a:rPr>
              <a:t>Health Professionals—The People in Health Care</a:t>
            </a:r>
            <a:r>
              <a:rPr lang="en-US" sz="1200" i="1" kern="1200" dirty="0">
                <a:solidFill>
                  <a:schemeClr val="tx1"/>
                </a:solidFill>
                <a:effectLst/>
                <a:latin typeface="+mn-lt"/>
                <a:ea typeface="ＭＳ Ｐゴシック" charset="0"/>
                <a:cs typeface="ＭＳ Ｐゴシック" charset="0"/>
              </a:rPr>
              <a:t>. </a:t>
            </a:r>
            <a:r>
              <a:rPr lang="en-US" sz="1200" i="0" kern="1200" dirty="0">
                <a:solidFill>
                  <a:schemeClr val="tx1"/>
                </a:solidFill>
                <a:effectLst/>
                <a:latin typeface="+mn-lt"/>
                <a:ea typeface="ＭＳ Ｐゴシック" charset="0"/>
                <a:cs typeface="ＭＳ Ｐゴシック" charset="0"/>
              </a:rPr>
              <a:t>This is Lecture a.</a:t>
            </a:r>
            <a:r>
              <a:rPr lang="en-US" sz="1200" i="1" kern="1200" dirty="0">
                <a:solidFill>
                  <a:schemeClr val="tx1"/>
                </a:solidFill>
                <a:effectLst/>
                <a:latin typeface="+mn-lt"/>
                <a:ea typeface="ＭＳ Ｐゴシック" charset="0"/>
                <a:cs typeface="ＭＳ Ｐゴシック" charset="0"/>
              </a:rPr>
              <a:t> </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component, </a:t>
            </a:r>
            <a:r>
              <a:rPr lang="en-US" sz="1200" b="1" i="1" kern="1200" dirty="0">
                <a:solidFill>
                  <a:schemeClr val="tx1"/>
                </a:solidFill>
                <a:effectLst/>
                <a:latin typeface="+mn-lt"/>
                <a:ea typeface="ＭＳ Ｐゴシック" charset="0"/>
                <a:cs typeface="ＭＳ Ｐゴシック" charset="0"/>
              </a:rPr>
              <a:t>The Culture of Health Care</a:t>
            </a:r>
            <a:r>
              <a:rPr lang="en-US" sz="1200" i="1" kern="1200" dirty="0">
                <a:solidFill>
                  <a:schemeClr val="tx1"/>
                </a:solidFill>
                <a:effectLst/>
                <a:latin typeface="+mn-lt"/>
                <a:ea typeface="ＭＳ Ｐゴシック" charset="0"/>
                <a:cs typeface="ＭＳ Ｐゴシック" charset="0"/>
              </a:rPr>
              <a:t>,</a:t>
            </a:r>
            <a:r>
              <a:rPr lang="en-US" sz="1200" kern="1200" dirty="0">
                <a:solidFill>
                  <a:schemeClr val="tx1"/>
                </a:solidFill>
                <a:effectLst/>
                <a:latin typeface="+mn-lt"/>
                <a:ea typeface="ＭＳ Ｐゴシック" charset="0"/>
                <a:cs typeface="ＭＳ Ｐゴシック" charset="0"/>
              </a:rPr>
              <a:t> addresses job expectations in health care settings, the organization of patient care within a practice setting, privacy laws, and professional and ethical issues encountered in the workplace.</a:t>
            </a:r>
            <a:endParaRPr lang="en-US" altLang="en-US" sz="1000" dirty="0">
              <a:solidFill>
                <a:srgbClr val="000000"/>
              </a:solidFill>
              <a:latin typeface="Arial" charset="0"/>
              <a:ea typeface="ＭＳ Ｐゴシック" pitchFamily="34" charset="-128"/>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1294B41E-4BEF-4B73-A6AF-4FBEEE364D2D}" type="slidenum">
              <a:rPr lang="en-US" altLang="en-US" sz="1000">
                <a:solidFill>
                  <a:srgbClr val="000000"/>
                </a:solidFill>
                <a:latin typeface="Arial" charset="0"/>
              </a:rPr>
              <a:pPr>
                <a:spcBef>
                  <a:spcPct val="0"/>
                </a:spcBef>
              </a:pPr>
              <a:t>2</a:t>
            </a:fld>
            <a:endParaRPr lang="en-US" altLang="en-US" sz="1000">
              <a:solidFill>
                <a:srgbClr val="000000"/>
              </a:solidFill>
              <a:latin typeface="Arial" charset="0"/>
            </a:endParaRPr>
          </a:p>
        </p:txBody>
      </p:sp>
    </p:spTree>
    <p:extLst>
      <p:ext uri="{BB962C8B-B14F-4D97-AF65-F5344CB8AC3E}">
        <p14:creationId xmlns:p14="http://schemas.microsoft.com/office/powerpoint/2010/main" val="3077659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custDataLst>
              <p:tags r:id="rId1"/>
            </p:custDataLst>
          </p:nvPr>
        </p:nvSpPr>
        <p:spPr bwMode="auto">
          <a:extLst/>
        </p:spPr>
        <p:txBody>
          <a:bodyPr wrap="square" numCol="1" anchor="t" anchorCtr="0" compatLnSpc="1">
            <a:prstTxWarp prst="textNoShape">
              <a:avLst/>
            </a:prstTxWarp>
          </a:bodyPr>
          <a:lstStyle/>
          <a:p>
            <a:pPr marL="0" indent="0">
              <a:buFont typeface="Arial" panose="020B0604020202020204" pitchFamily="34" charset="0"/>
              <a:buNone/>
              <a:defRPr/>
            </a:pPr>
            <a:r>
              <a:rPr lang="en-US" sz="1200" kern="1200" dirty="0">
                <a:solidFill>
                  <a:schemeClr val="tx1"/>
                </a:solidFill>
                <a:effectLst/>
                <a:latin typeface="+mn-lt"/>
                <a:ea typeface="ＭＳ Ｐゴシック" charset="0"/>
                <a:cs typeface="ＭＳ Ｐゴシック" charset="0"/>
              </a:rPr>
              <a:t>Addressing the shortage of physicians will require a multi-pronged approach, including innovation in delivery, greater use of technology, and improved as well as efficient use of all health professionals on the care team. The study’s results confirm that it will require multiple solutions to overcome the physician shortage.</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6CDA38B3-46DF-4D11-9F4C-A03853474EF5}" type="slidenum">
              <a:rPr lang="en-US" altLang="en-US" sz="1000">
                <a:solidFill>
                  <a:srgbClr val="000000"/>
                </a:solidFill>
                <a:latin typeface="Arial" charset="0"/>
              </a:rPr>
              <a:pPr>
                <a:spcBef>
                  <a:spcPct val="0"/>
                </a:spcBef>
              </a:pPr>
              <a:t>20</a:t>
            </a:fld>
            <a:endParaRPr lang="en-US" altLang="en-US" sz="1000">
              <a:solidFill>
                <a:srgbClr val="000000"/>
              </a:solidFill>
              <a:latin typeface="Arial" charset="0"/>
            </a:endParaRPr>
          </a:p>
        </p:txBody>
      </p:sp>
    </p:spTree>
    <p:extLst>
      <p:ext uri="{BB962C8B-B14F-4D97-AF65-F5344CB8AC3E}">
        <p14:creationId xmlns:p14="http://schemas.microsoft.com/office/powerpoint/2010/main" val="5153297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ＭＳ Ｐゴシック" charset="0"/>
                <a:cs typeface="ＭＳ Ｐゴシック" charset="0"/>
              </a:rPr>
              <a:t>This concludes Lecture a of </a:t>
            </a:r>
            <a:r>
              <a:rPr lang="en-US" sz="1200" b="1" i="1" kern="1200" dirty="0">
                <a:solidFill>
                  <a:schemeClr val="tx1"/>
                </a:solidFill>
                <a:effectLst/>
                <a:latin typeface="+mn-lt"/>
                <a:ea typeface="ＭＳ Ｐゴシック" charset="0"/>
                <a:cs typeface="ＭＳ Ｐゴシック" charset="0"/>
              </a:rPr>
              <a:t>Health Professionals—The People in Health Care</a:t>
            </a:r>
            <a:r>
              <a:rPr lang="en-US" sz="1200" kern="1200" dirty="0">
                <a:solidFill>
                  <a:schemeClr val="tx1"/>
                </a:solidFill>
                <a:effectLst/>
                <a:latin typeface="+mn-lt"/>
                <a:ea typeface="ＭＳ Ｐゴシック" charset="0"/>
                <a:cs typeface="ＭＳ Ｐゴシック" charset="0"/>
              </a:rPr>
              <a:t>. In summary, this lecture provides descriptions of terminology used in health care and in the education of health professionals. It also briefly describes the education, training, certification, and licensure of physicians. This unit provides an overview of primary care physicians and common specialties and subspecialties and outlines some of the nonclinical roles physicians may assume either full or part time.</a:t>
            </a:r>
            <a:endParaRPr lang="en-US" altLang="en-US" sz="1000" dirty="0">
              <a:solidFill>
                <a:srgbClr val="000000"/>
              </a:solidFill>
              <a:latin typeface="Arial" charset="0"/>
              <a:ea typeface="ＭＳ Ｐゴシック"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8EDA0638-8886-447C-A9B0-B4F1C74CDA86}" type="slidenum">
              <a:rPr lang="en-US" altLang="en-US" sz="1000">
                <a:solidFill>
                  <a:srgbClr val="000000"/>
                </a:solidFill>
                <a:latin typeface="Arial" charset="0"/>
              </a:rPr>
              <a:pPr>
                <a:spcBef>
                  <a:spcPct val="0"/>
                </a:spcBef>
              </a:pPr>
              <a:t>21</a:t>
            </a:fld>
            <a:endParaRPr lang="en-US" altLang="en-US" sz="1000">
              <a:solidFill>
                <a:srgbClr val="000000"/>
              </a:solidFill>
              <a:latin typeface="Arial" charset="0"/>
            </a:endParaRPr>
          </a:p>
        </p:txBody>
      </p:sp>
    </p:spTree>
    <p:extLst>
      <p:ext uri="{BB962C8B-B14F-4D97-AF65-F5344CB8AC3E}">
        <p14:creationId xmlns:p14="http://schemas.microsoft.com/office/powerpoint/2010/main" val="314006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a:solidFill>
                  <a:srgbClr val="000000"/>
                </a:solidFill>
                <a:latin typeface="Arial" charset="0"/>
                <a:ea typeface="ＭＳ Ｐゴシック" pitchFamily="34" charset="-128"/>
              </a:rPr>
              <a:t>No audio.</a:t>
            </a:r>
          </a:p>
        </p:txBody>
      </p:sp>
      <p:sp>
        <p:nvSpPr>
          <p:cNvPr id="2867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endParaRPr lang="en-US">
              <a:solidFill>
                <a:prstClr val="black"/>
              </a:solidFill>
            </a:endParaRPr>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55D36323-92D8-4F13-AC10-6B60663B1FAE}" type="slidenum">
              <a:rPr lang="en-US" altLang="en-US" sz="1000">
                <a:solidFill>
                  <a:srgbClr val="000000"/>
                </a:solidFill>
                <a:latin typeface="Arial" charset="0"/>
              </a:rPr>
              <a:pPr>
                <a:spcBef>
                  <a:spcPct val="0"/>
                </a:spcBef>
              </a:pPr>
              <a:t>22</a:t>
            </a:fld>
            <a:endParaRPr lang="en-US" altLang="en-US" sz="1000">
              <a:solidFill>
                <a:srgbClr val="000000"/>
              </a:solidFill>
              <a:latin typeface="Arial" charset="0"/>
            </a:endParaRPr>
          </a:p>
        </p:txBody>
      </p:sp>
    </p:spTree>
    <p:extLst>
      <p:ext uri="{BB962C8B-B14F-4D97-AF65-F5344CB8AC3E}">
        <p14:creationId xmlns:p14="http://schemas.microsoft.com/office/powerpoint/2010/main" val="2684412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itchFamily="34" charset="-128"/>
              </a:rPr>
              <a:t>No audio.</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144661B1-2A61-48DC-AE80-6F013D110EB1}" type="slidenum">
              <a:rPr lang="en-US" altLang="en-US"/>
              <a:pPr>
                <a:spcBef>
                  <a:spcPct val="0"/>
                </a:spcBef>
              </a:pPr>
              <a:t>23</a:t>
            </a:fld>
            <a:endParaRPr lang="en-US" altLang="en-US"/>
          </a:p>
        </p:txBody>
      </p:sp>
    </p:spTree>
    <p:extLst>
      <p:ext uri="{BB962C8B-B14F-4D97-AF65-F5344CB8AC3E}">
        <p14:creationId xmlns:p14="http://schemas.microsoft.com/office/powerpoint/2010/main" val="861965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The objectives for </a:t>
            </a:r>
            <a:r>
              <a:rPr lang="x-none" sz="1200" b="1" i="1" kern="1200" dirty="0">
                <a:solidFill>
                  <a:schemeClr val="tx1"/>
                </a:solidFill>
                <a:effectLst/>
                <a:latin typeface="+mn-lt"/>
                <a:ea typeface="ＭＳ Ｐゴシック" charset="0"/>
                <a:cs typeface="ＭＳ Ｐゴシック" charset="0"/>
              </a:rPr>
              <a:t>Health Professionals—The People in Health Care</a:t>
            </a:r>
            <a:r>
              <a:rPr lang="x-none" sz="1200" b="1" kern="1200" dirty="0">
                <a:solidFill>
                  <a:schemeClr val="tx1"/>
                </a:solidFill>
                <a:effectLst/>
                <a:latin typeface="+mn-lt"/>
                <a:ea typeface="ＭＳ Ｐゴシック" charset="0"/>
                <a:cs typeface="ＭＳ Ｐゴシック" charset="0"/>
              </a:rPr>
              <a:t> </a:t>
            </a:r>
            <a:r>
              <a:rPr lang="x-none" sz="1200" kern="1200" dirty="0">
                <a:solidFill>
                  <a:schemeClr val="tx1"/>
                </a:solidFill>
                <a:effectLst/>
                <a:latin typeface="+mn-lt"/>
                <a:ea typeface="ＭＳ Ｐゴシック" charset="0"/>
                <a:cs typeface="ＭＳ Ｐゴシック" charset="0"/>
              </a:rPr>
              <a:t>are to:</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Define terms used in health care and in health professionals’ education and training, including </a:t>
            </a:r>
            <a:r>
              <a:rPr lang="x-none" sz="1200" i="1" kern="1200" dirty="0">
                <a:solidFill>
                  <a:schemeClr val="tx1"/>
                </a:solidFill>
                <a:effectLst/>
                <a:latin typeface="+mn-lt"/>
                <a:ea typeface="ＭＳ Ｐゴシック" charset="0"/>
                <a:cs typeface="ＭＳ Ｐゴシック" charset="0"/>
              </a:rPr>
              <a:t>clinician, patient/consumer, disease,</a:t>
            </a:r>
            <a:r>
              <a:rPr lang="x-none" sz="1200" kern="1200" dirty="0">
                <a:solidFill>
                  <a:schemeClr val="tx1"/>
                </a:solidFill>
                <a:effectLst/>
                <a:latin typeface="+mn-lt"/>
                <a:ea typeface="ＭＳ Ｐゴシック" charset="0"/>
                <a:cs typeface="ＭＳ Ｐゴシック" charset="0"/>
              </a:rPr>
              <a:t> and </a:t>
            </a:r>
            <a:r>
              <a:rPr lang="x-none" sz="1200" i="1" kern="1200" dirty="0">
                <a:solidFill>
                  <a:schemeClr val="tx1"/>
                </a:solidFill>
                <a:effectLst/>
                <a:latin typeface="+mn-lt"/>
                <a:ea typeface="ＭＳ Ｐゴシック" charset="0"/>
                <a:cs typeface="ＭＳ Ｐゴシック" charset="0"/>
              </a:rPr>
              <a:t>syndrome</a:t>
            </a:r>
            <a:r>
              <a:rPr lang="x-none" sz="1200" kern="1200" dirty="0">
                <a:solidFill>
                  <a:schemeClr val="tx1"/>
                </a:solidFill>
                <a:effectLst/>
                <a:latin typeface="+mn-lt"/>
                <a:ea typeface="ＭＳ Ｐゴシック" charset="0"/>
                <a:cs typeface="ＭＳ Ｐゴシック" charset="0"/>
              </a:rPr>
              <a:t>.</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Describe the education, training, certification, licensure, and roles of physicians, including those in primary care and other specialties.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Describe the education, training, certification, licensure, and roles of nurses, advanced practice nurses, licensed practical nurses, medical assistants, and medication aides.</a:t>
            </a:r>
            <a:endParaRPr lang="en-US" sz="1200" kern="1200" dirty="0">
              <a:solidFill>
                <a:schemeClr val="tx1"/>
              </a:solidFill>
              <a:effectLst/>
              <a:latin typeface="+mn-lt"/>
              <a:ea typeface="ＭＳ Ｐゴシック" charset="0"/>
              <a:cs typeface="ＭＳ Ｐゴシック" charset="0"/>
            </a:endParaRPr>
          </a:p>
          <a:p>
            <a:pPr marL="171450" lvl="0" indent="-171450">
              <a:buFont typeface="Arial" panose="020B0604020202020204" pitchFamily="34" charset="0"/>
              <a:buChar char="•"/>
            </a:pPr>
            <a:r>
              <a:rPr lang="x-none" sz="1200" kern="1200" dirty="0">
                <a:solidFill>
                  <a:schemeClr val="tx1"/>
                </a:solidFill>
                <a:effectLst/>
                <a:latin typeface="+mn-lt"/>
                <a:ea typeface="ＭＳ Ｐゴシック" charset="0"/>
                <a:cs typeface="ＭＳ Ｐゴシック" charset="0"/>
              </a:rPr>
              <a:t>Describe the education, training, certification, licensure, and roles of physician assistants, pharmacists, therapists, and allied health professionals.</a:t>
            </a:r>
            <a:endParaRPr lang="en-US" sz="1200" kern="1200" dirty="0">
              <a:solidFill>
                <a:schemeClr val="tx1"/>
              </a:solidFill>
              <a:effectLst/>
              <a:latin typeface="+mn-lt"/>
              <a:ea typeface="ＭＳ Ｐゴシック" charset="0"/>
              <a:cs typeface="ＭＳ Ｐゴシック" charset="0"/>
            </a:endParaRPr>
          </a:p>
          <a:p>
            <a:pPr marL="171450" indent="-171450">
              <a:buFont typeface="Arial" panose="020B0604020202020204" pitchFamily="34" charset="0"/>
              <a:buChar char="•"/>
            </a:pPr>
            <a:r>
              <a:rPr lang="en-US" sz="1200" kern="1200" dirty="0">
                <a:solidFill>
                  <a:schemeClr val="tx1"/>
                </a:solidFill>
                <a:effectLst/>
                <a:latin typeface="+mn-lt"/>
                <a:ea typeface="ＭＳ Ｐゴシック" charset="0"/>
                <a:cs typeface="ＭＳ Ｐゴシック" charset="0"/>
              </a:rPr>
              <a:t>Describe the education, training, certification, licensure, and roles of paramedics, emergency medical technicians, dental professionals, mental health professionals, and social workers.</a:t>
            </a:r>
            <a:endParaRPr lang="en-US" altLang="en-US" sz="1000" dirty="0">
              <a:solidFill>
                <a:srgbClr val="000000"/>
              </a:solidFill>
              <a:latin typeface="Arial" panose="020B0604020202020204" pitchFamily="34" charset="0"/>
              <a:ea typeface="ＭＳ Ｐゴシック" panose="020B0600070205080204" pitchFamily="34" charset="-128"/>
            </a:endParaRPr>
          </a:p>
        </p:txBody>
      </p:sp>
      <p:sp>
        <p:nvSpPr>
          <p:cNvPr id="194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1860366B-B5A6-4DF6-AEE3-32E4BA5AF2AD}" type="slidenum">
              <a:rPr lang="en-US" altLang="en-US" sz="1000">
                <a:solidFill>
                  <a:srgbClr val="000000"/>
                </a:solidFill>
                <a:latin typeface="Arial" charset="0"/>
              </a:rPr>
              <a:pPr>
                <a:spcBef>
                  <a:spcPct val="0"/>
                </a:spcBef>
              </a:pPr>
              <a:t>3</a:t>
            </a:fld>
            <a:endParaRPr lang="en-US" altLang="en-US" sz="1000">
              <a:solidFill>
                <a:srgbClr val="000000"/>
              </a:solidFill>
              <a:latin typeface="Arial" charset="0"/>
            </a:endParaRPr>
          </a:p>
        </p:txBody>
      </p:sp>
    </p:spTree>
    <p:extLst>
      <p:ext uri="{BB962C8B-B14F-4D97-AF65-F5344CB8AC3E}">
        <p14:creationId xmlns:p14="http://schemas.microsoft.com/office/powerpoint/2010/main" val="372091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This lecture introduces key terms used to describe health care professionals and their education, including </a:t>
            </a:r>
            <a:r>
              <a:rPr lang="x-none" sz="1200" i="1" kern="1200" dirty="0">
                <a:solidFill>
                  <a:schemeClr val="tx1"/>
                </a:solidFill>
                <a:effectLst/>
                <a:latin typeface="+mn-lt"/>
                <a:ea typeface="ＭＳ Ｐゴシック" charset="0"/>
                <a:cs typeface="ＭＳ Ｐゴシック" charset="0"/>
              </a:rPr>
              <a:t>education, training, certification,</a:t>
            </a:r>
            <a:r>
              <a:rPr lang="x-none" sz="1200" kern="1200" dirty="0">
                <a:solidFill>
                  <a:schemeClr val="tx1"/>
                </a:solidFill>
                <a:effectLst/>
                <a:latin typeface="+mn-lt"/>
                <a:ea typeface="ＭＳ Ｐゴシック" charset="0"/>
                <a:cs typeface="ＭＳ Ｐゴシック" charset="0"/>
              </a:rPr>
              <a:t> and </a:t>
            </a:r>
            <a:r>
              <a:rPr lang="x-none" sz="1200" i="1" kern="1200" dirty="0">
                <a:solidFill>
                  <a:schemeClr val="tx1"/>
                </a:solidFill>
                <a:effectLst/>
                <a:latin typeface="+mn-lt"/>
                <a:ea typeface="ＭＳ Ｐゴシック" charset="0"/>
                <a:cs typeface="ＭＳ Ｐゴシック" charset="0"/>
              </a:rPr>
              <a:t>licensure</a:t>
            </a:r>
            <a:r>
              <a:rPr lang="x-none" sz="1200" kern="1200" dirty="0">
                <a:solidFill>
                  <a:schemeClr val="tx1"/>
                </a:solidFill>
                <a:effectLst/>
                <a:latin typeface="+mn-lt"/>
                <a:ea typeface="ＭＳ Ｐゴシック" charset="0"/>
                <a:cs typeface="ＭＳ Ｐゴシック" charset="0"/>
              </a:rPr>
              <a:t>. </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Many health professionals provide care to the sick and injured in various settings. They deliver pre-hospital care, such as at accident scenes; inpatient care in hospitals and extended or long-term care facilities; outpatient or ambulatory care, such as in physician offices and clinics; home care; and more. Health professionals also support patients or consumers with preventive care, wellness services, and self-managed care. The emphasis of this unit is on the roles of various health professionals, but remember that most health care is delivered using a team approach. A patient or consumer is anyone who seeks preventive care, wellness care, self-managed care, or medical services.</a:t>
            </a:r>
            <a:endParaRPr lang="en-US" altLang="en-US" sz="1000" dirty="0">
              <a:solidFill>
                <a:srgbClr val="000000"/>
              </a:solidFill>
              <a:latin typeface="Arial" charset="0"/>
              <a:ea typeface="ＭＳ Ｐゴシック" pitchFamily="34" charset="-128"/>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20803451-B615-4C1F-9655-FF4F32EDFAFA}" type="slidenum">
              <a:rPr lang="en-US" altLang="en-US" sz="1000">
                <a:solidFill>
                  <a:srgbClr val="000000"/>
                </a:solidFill>
                <a:latin typeface="Arial" charset="0"/>
              </a:rPr>
              <a:pPr>
                <a:spcBef>
                  <a:spcPct val="0"/>
                </a:spcBef>
              </a:pPr>
              <a:t>4</a:t>
            </a:fld>
            <a:endParaRPr lang="en-US" altLang="en-US" sz="1000">
              <a:solidFill>
                <a:srgbClr val="000000"/>
              </a:solidFill>
              <a:latin typeface="Arial" charset="0"/>
            </a:endParaRPr>
          </a:p>
        </p:txBody>
      </p:sp>
    </p:spTree>
    <p:extLst>
      <p:ext uri="{BB962C8B-B14F-4D97-AF65-F5344CB8AC3E}">
        <p14:creationId xmlns:p14="http://schemas.microsoft.com/office/powerpoint/2010/main" val="858831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200" kern="1200" dirty="0">
                <a:solidFill>
                  <a:schemeClr val="tx1"/>
                </a:solidFill>
                <a:effectLst/>
                <a:latin typeface="+mn-lt"/>
                <a:ea typeface="ＭＳ Ｐゴシック" charset="0"/>
                <a:cs typeface="ＭＳ Ｐゴシック" charset="0"/>
              </a:rPr>
              <a:t>The term </a:t>
            </a:r>
            <a:r>
              <a:rPr lang="x-none" sz="1200" i="1" kern="1200" dirty="0">
                <a:solidFill>
                  <a:schemeClr val="tx1"/>
                </a:solidFill>
                <a:effectLst/>
                <a:latin typeface="+mn-lt"/>
                <a:ea typeface="ＭＳ Ｐゴシック" charset="0"/>
                <a:cs typeface="ＭＳ Ｐゴシック" charset="0"/>
              </a:rPr>
              <a:t>clinician</a:t>
            </a:r>
            <a:r>
              <a:rPr lang="x-none" sz="1200" kern="1200" dirty="0">
                <a:solidFill>
                  <a:schemeClr val="tx1"/>
                </a:solidFill>
                <a:effectLst/>
                <a:latin typeface="+mn-lt"/>
                <a:ea typeface="ＭＳ Ｐゴシック" charset="0"/>
                <a:cs typeface="ＭＳ Ｐゴシック" charset="0"/>
              </a:rPr>
              <a:t> separates those qualified to provide clinical care in medicine, psychiatry, or psychology from those specializing in laboratory research techniques or in theory.</a:t>
            </a:r>
            <a:endParaRPr lang="en-US" sz="1200" kern="1200" dirty="0">
              <a:solidFill>
                <a:schemeClr val="tx1"/>
              </a:solidFill>
              <a:effectLst/>
              <a:latin typeface="+mn-lt"/>
              <a:ea typeface="ＭＳ Ｐゴシック" charset="0"/>
              <a:cs typeface="ＭＳ Ｐゴシック" charset="0"/>
            </a:endParaRP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Clinician typically means a physician, but clinician may also be used to describe other licensed medical professionals, such as physician assistants, nurse practitioners, and nurses. Allied health professionals, such as radiology technicians, laboratory technicians, pharmacists, and medical assistants, also serve key roles in providing patient services.</a:t>
            </a:r>
            <a:endParaRPr lang="en-US" altLang="en-US" sz="1000" dirty="0">
              <a:solidFill>
                <a:srgbClr val="000000"/>
              </a:solidFill>
              <a:latin typeface="Arial" charset="0"/>
              <a:ea typeface="ＭＳ Ｐゴシック"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1CF1956B-0FC6-4349-BCB3-718408838008}" type="slidenum">
              <a:rPr lang="en-US" altLang="en-US" sz="1000">
                <a:solidFill>
                  <a:srgbClr val="000000"/>
                </a:solidFill>
                <a:latin typeface="Arial" charset="0"/>
              </a:rPr>
              <a:pPr>
                <a:spcBef>
                  <a:spcPct val="0"/>
                </a:spcBef>
              </a:pPr>
              <a:t>5</a:t>
            </a:fld>
            <a:endParaRPr lang="en-US" altLang="en-US" sz="1000">
              <a:solidFill>
                <a:srgbClr val="000000"/>
              </a:solidFill>
              <a:latin typeface="Arial" charset="0"/>
            </a:endParaRPr>
          </a:p>
        </p:txBody>
      </p:sp>
    </p:spTree>
    <p:extLst>
      <p:ext uri="{BB962C8B-B14F-4D97-AF65-F5344CB8AC3E}">
        <p14:creationId xmlns:p14="http://schemas.microsoft.com/office/powerpoint/2010/main" val="757221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ＭＳ Ｐゴシック" charset="0"/>
                <a:cs typeface="ＭＳ Ｐゴシック" charset="0"/>
              </a:rPr>
              <a:t>A </a:t>
            </a:r>
            <a:r>
              <a:rPr lang="en-US" sz="1200" i="1" kern="1200" dirty="0">
                <a:solidFill>
                  <a:schemeClr val="tx1"/>
                </a:solidFill>
                <a:effectLst/>
                <a:latin typeface="+mn-lt"/>
                <a:ea typeface="ＭＳ Ｐゴシック" charset="0"/>
                <a:cs typeface="ＭＳ Ｐゴシック" charset="0"/>
              </a:rPr>
              <a:t>disease</a:t>
            </a:r>
            <a:r>
              <a:rPr lang="en-US" sz="1200" kern="1200" dirty="0">
                <a:solidFill>
                  <a:schemeClr val="tx1"/>
                </a:solidFill>
                <a:effectLst/>
                <a:latin typeface="+mn-lt"/>
                <a:ea typeface="ＭＳ Ｐゴシック" charset="0"/>
                <a:cs typeface="ＭＳ Ｐゴシック" charset="0"/>
              </a:rPr>
              <a:t> is an impairment of a specific structure or function of the body, which produces symptoms or physical findings. </a:t>
            </a:r>
            <a:r>
              <a:rPr lang="en-US" sz="1200" i="1" kern="1200" dirty="0">
                <a:solidFill>
                  <a:schemeClr val="tx1"/>
                </a:solidFill>
                <a:effectLst/>
                <a:latin typeface="+mn-lt"/>
                <a:ea typeface="ＭＳ Ｐゴシック" charset="0"/>
                <a:cs typeface="ＭＳ Ｐゴシック" charset="0"/>
              </a:rPr>
              <a:t>Symptoms</a:t>
            </a:r>
            <a:r>
              <a:rPr lang="en-US" sz="1200" kern="1200" dirty="0">
                <a:solidFill>
                  <a:schemeClr val="tx1"/>
                </a:solidFill>
                <a:effectLst/>
                <a:latin typeface="+mn-lt"/>
                <a:ea typeface="ＭＳ Ｐゴシック" charset="0"/>
                <a:cs typeface="ＭＳ Ｐゴシック" charset="0"/>
              </a:rPr>
              <a:t> are part of the story patients tell about their illness, including specific complaints such as the location of the pain, how often the pain occurs, and the duration of the pain. </a:t>
            </a:r>
            <a:r>
              <a:rPr lang="en-US" sz="1200" i="1" kern="1200" dirty="0">
                <a:solidFill>
                  <a:schemeClr val="tx1"/>
                </a:solidFill>
                <a:effectLst/>
                <a:latin typeface="+mn-lt"/>
                <a:ea typeface="ＭＳ Ｐゴシック" charset="0"/>
                <a:cs typeface="ＭＳ Ｐゴシック" charset="0"/>
              </a:rPr>
              <a:t>Physical findings</a:t>
            </a:r>
            <a:r>
              <a:rPr lang="en-US" sz="1200" kern="1200" dirty="0">
                <a:solidFill>
                  <a:schemeClr val="tx1"/>
                </a:solidFill>
                <a:effectLst/>
                <a:latin typeface="+mn-lt"/>
                <a:ea typeface="ＭＳ Ｐゴシック" charset="0"/>
                <a:cs typeface="ＭＳ Ｐゴシック" charset="0"/>
              </a:rPr>
              <a:t> are what the physician or other health professional determines by observation and physical examination. For example, a physician may observe swelling in the ankle and determine the area of most tenderness using maneuvers that increase or lessen the pain. Diseases usually have a specific cause. For example, bacterial pneumonia is caused by a specific type of bacteria. A </a:t>
            </a:r>
            <a:r>
              <a:rPr lang="en-US" sz="1200" i="1" kern="1200" dirty="0">
                <a:solidFill>
                  <a:schemeClr val="tx1"/>
                </a:solidFill>
                <a:effectLst/>
                <a:latin typeface="+mn-lt"/>
                <a:ea typeface="ＭＳ Ｐゴシック" charset="0"/>
                <a:cs typeface="ＭＳ Ｐゴシック" charset="0"/>
              </a:rPr>
              <a:t>syndrome</a:t>
            </a:r>
            <a:r>
              <a:rPr lang="en-US" sz="1200" kern="1200" dirty="0">
                <a:solidFill>
                  <a:schemeClr val="tx1"/>
                </a:solidFill>
                <a:effectLst/>
                <a:latin typeface="+mn-lt"/>
                <a:ea typeface="ＭＳ Ｐゴシック" charset="0"/>
                <a:cs typeface="ＭＳ Ｐゴシック" charset="0"/>
              </a:rPr>
              <a:t> is a combination of symptoms and physical findings not easily attributable to a specific cause. An example of a syndrome is carpal tunnel syndrome, which causes pain, burning, and numbness in the hand.</a:t>
            </a:r>
            <a:endParaRPr lang="en-US" altLang="en-US" sz="1000" dirty="0">
              <a:solidFill>
                <a:srgbClr val="000000"/>
              </a:solidFill>
              <a:latin typeface="Arial" charset="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374C1BC4-015A-4B76-BB9F-1A6F7F8F1A21}" type="slidenum">
              <a:rPr lang="en-US" altLang="en-US" sz="1000">
                <a:solidFill>
                  <a:srgbClr val="000000"/>
                </a:solidFill>
                <a:latin typeface="Arial" charset="0"/>
              </a:rPr>
              <a:pPr>
                <a:spcBef>
                  <a:spcPct val="0"/>
                </a:spcBef>
              </a:pPr>
              <a:t>6</a:t>
            </a:fld>
            <a:endParaRPr lang="en-US" altLang="en-US" sz="1000">
              <a:solidFill>
                <a:srgbClr val="000000"/>
              </a:solidFill>
              <a:latin typeface="Arial" charset="0"/>
            </a:endParaRPr>
          </a:p>
        </p:txBody>
      </p:sp>
    </p:spTree>
    <p:extLst>
      <p:ext uri="{BB962C8B-B14F-4D97-AF65-F5344CB8AC3E}">
        <p14:creationId xmlns:p14="http://schemas.microsoft.com/office/powerpoint/2010/main" val="3945333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ＭＳ Ｐゴシック" charset="0"/>
                <a:cs typeface="ＭＳ Ｐゴシック" charset="0"/>
              </a:rPr>
              <a:t>Each lecture in Unit 2 describes the sequence that various health professionals go through to become educated, trained, and eligible to practice. Professional health education is a formal program that usually presents lectures and other learning activities, including simulation and patient contact. Depending on the health profession, it may be on-the-job training, a certificate, or an associate, bachelor’s, master’s, or doctoral degree. Health professions training is typically supervised clinical practice with an increasing level of responsibility over time.</a:t>
            </a:r>
            <a:endParaRPr lang="en-US" altLang="en-US" sz="1000" dirty="0">
              <a:solidFill>
                <a:srgbClr val="000000"/>
              </a:solidFill>
              <a:latin typeface="Arial" charset="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6D32F077-AB20-480A-89E2-9A8007336955}" type="slidenum">
              <a:rPr lang="en-US" altLang="en-US" sz="1000">
                <a:solidFill>
                  <a:srgbClr val="000000"/>
                </a:solidFill>
                <a:latin typeface="Arial" charset="0"/>
              </a:rPr>
              <a:pPr>
                <a:spcBef>
                  <a:spcPct val="0"/>
                </a:spcBef>
              </a:pPr>
              <a:t>7</a:t>
            </a:fld>
            <a:endParaRPr lang="en-US" altLang="en-US" sz="1000">
              <a:solidFill>
                <a:srgbClr val="000000"/>
              </a:solidFill>
              <a:latin typeface="Arial" charset="0"/>
            </a:endParaRPr>
          </a:p>
        </p:txBody>
      </p:sp>
    </p:spTree>
    <p:extLst>
      <p:ext uri="{BB962C8B-B14F-4D97-AF65-F5344CB8AC3E}">
        <p14:creationId xmlns:p14="http://schemas.microsoft.com/office/powerpoint/2010/main" val="200151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ＭＳ Ｐゴシック" charset="0"/>
                <a:cs typeface="ＭＳ Ｐゴシック" charset="0"/>
              </a:rPr>
              <a:t>Certification has several meanings. One definition is a short education or training program, usually lasting one year or less, such as a medical assistant certificate program. Certification by a national health profession organization usually requires completion of an accredited program and an exam. A radiologic [</a:t>
            </a:r>
            <a:r>
              <a:rPr lang="en-US" sz="1200" kern="1200" dirty="0" err="1">
                <a:solidFill>
                  <a:schemeClr val="tx1"/>
                </a:solidFill>
                <a:effectLst/>
                <a:latin typeface="+mn-lt"/>
                <a:ea typeface="ＭＳ Ｐゴシック" charset="0"/>
                <a:cs typeface="ＭＳ Ｐゴシック" charset="0"/>
              </a:rPr>
              <a:t>rey</a:t>
            </a:r>
            <a:r>
              <a:rPr lang="en-US" sz="1200" kern="1200" dirty="0">
                <a:solidFill>
                  <a:schemeClr val="tx1"/>
                </a:solidFill>
                <a:effectLst/>
                <a:latin typeface="+mn-lt"/>
                <a:ea typeface="ＭＳ Ｐゴシック" charset="0"/>
                <a:cs typeface="ＭＳ Ｐゴシック" charset="0"/>
              </a:rPr>
              <a:t>-dee-uh-</a:t>
            </a:r>
            <a:r>
              <a:rPr lang="en-US" sz="1200" b="1" kern="1200" dirty="0" err="1">
                <a:solidFill>
                  <a:schemeClr val="tx1"/>
                </a:solidFill>
                <a:effectLst/>
                <a:latin typeface="+mn-lt"/>
                <a:ea typeface="ＭＳ Ｐゴシック" charset="0"/>
                <a:cs typeface="ＭＳ Ｐゴシック" charset="0"/>
              </a:rPr>
              <a:t>loj</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ihk</a:t>
            </a:r>
            <a:r>
              <a:rPr lang="en-US" sz="1200" kern="1200" dirty="0">
                <a:solidFill>
                  <a:schemeClr val="tx1"/>
                </a:solidFill>
                <a:effectLst/>
                <a:latin typeface="+mn-lt"/>
                <a:ea typeface="ＭＳ Ｐゴシック" charset="0"/>
                <a:cs typeface="ＭＳ Ｐゴシック" charset="0"/>
              </a:rPr>
              <a:t>] technologist, for example, is a certified health professional. Physicians may elect to obtain board certification in a medical specialty or subspecialty by completing an approved residency or fellowship and a board exam. In addition to certification, state licensure is required for many health professionals, including physicians, physician assistants, nurses, and pharmacists. State licensure is regulated by the state and may employ a variety of mechanisms for regulating clinical practice, one of which is certification.</a:t>
            </a:r>
            <a:endParaRPr lang="en-US" altLang="en-US" sz="1000" dirty="0">
              <a:solidFill>
                <a:srgbClr val="000000"/>
              </a:solidFill>
              <a:latin typeface="Arial" charset="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ABAC20E3-3117-46B8-BE04-BF0224CF60E4}" type="slidenum">
              <a:rPr lang="en-US" altLang="en-US" sz="1000">
                <a:solidFill>
                  <a:srgbClr val="000000"/>
                </a:solidFill>
                <a:latin typeface="Arial" charset="0"/>
              </a:rPr>
              <a:pPr>
                <a:spcBef>
                  <a:spcPct val="0"/>
                </a:spcBef>
              </a:pPr>
              <a:t>8</a:t>
            </a:fld>
            <a:endParaRPr lang="en-US" altLang="en-US" sz="1000">
              <a:solidFill>
                <a:srgbClr val="000000"/>
              </a:solidFill>
              <a:latin typeface="Arial" charset="0"/>
            </a:endParaRPr>
          </a:p>
        </p:txBody>
      </p:sp>
    </p:spTree>
    <p:extLst>
      <p:ext uri="{BB962C8B-B14F-4D97-AF65-F5344CB8AC3E}">
        <p14:creationId xmlns:p14="http://schemas.microsoft.com/office/powerpoint/2010/main" val="1224454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ＭＳ Ｐゴシック" charset="0"/>
                <a:cs typeface="ＭＳ Ｐゴシック" charset="0"/>
              </a:rPr>
              <a:t>Education for a physician typically includes four years of college and four years of medical school. The medical school can be either allopathic [al-uh-</a:t>
            </a:r>
            <a:r>
              <a:rPr lang="en-US" sz="1200" b="1" kern="1200" dirty="0">
                <a:solidFill>
                  <a:schemeClr val="tx1"/>
                </a:solidFill>
                <a:effectLst/>
                <a:latin typeface="+mn-lt"/>
                <a:ea typeface="ＭＳ Ｐゴシック" charset="0"/>
                <a:cs typeface="ＭＳ Ｐゴシック" charset="0"/>
              </a:rPr>
              <a:t>path</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ik</a:t>
            </a:r>
            <a:r>
              <a:rPr lang="en-US" sz="1200" kern="1200" dirty="0">
                <a:solidFill>
                  <a:schemeClr val="tx1"/>
                </a:solidFill>
                <a:effectLst/>
                <a:latin typeface="+mn-lt"/>
                <a:ea typeface="ＭＳ Ｐゴシック" charset="0"/>
                <a:cs typeface="ＭＳ Ｐゴシック" charset="0"/>
              </a:rPr>
              <a:t>]</a:t>
            </a:r>
            <a:r>
              <a:rPr lang="en-US" sz="1200" i="1" kern="1200" dirty="0">
                <a:solidFill>
                  <a:schemeClr val="tx1"/>
                </a:solidFill>
                <a:effectLst/>
                <a:latin typeface="+mn-lt"/>
                <a:ea typeface="ＭＳ Ｐゴシック" charset="0"/>
                <a:cs typeface="ＭＳ Ｐゴシック" charset="0"/>
              </a:rPr>
              <a:t> </a:t>
            </a:r>
            <a:r>
              <a:rPr lang="en-US" sz="1200" kern="1200" dirty="0">
                <a:solidFill>
                  <a:schemeClr val="tx1"/>
                </a:solidFill>
                <a:effectLst/>
                <a:latin typeface="+mn-lt"/>
                <a:ea typeface="ＭＳ Ｐゴシック" charset="0"/>
                <a:cs typeface="ＭＳ Ｐゴシック" charset="0"/>
              </a:rPr>
              <a:t>(medical doctor) or osteopathic [</a:t>
            </a:r>
            <a:r>
              <a:rPr lang="en-US" sz="1200" kern="1200" dirty="0" err="1">
                <a:solidFill>
                  <a:schemeClr val="tx1"/>
                </a:solidFill>
                <a:effectLst/>
                <a:latin typeface="+mn-lt"/>
                <a:ea typeface="ＭＳ Ｐゴシック" charset="0"/>
                <a:cs typeface="ＭＳ Ｐゴシック" charset="0"/>
              </a:rPr>
              <a:t>os</a:t>
            </a:r>
            <a:r>
              <a:rPr lang="en-US" sz="1200" kern="1200" dirty="0">
                <a:solidFill>
                  <a:schemeClr val="tx1"/>
                </a:solidFill>
                <a:effectLst/>
                <a:latin typeface="+mn-lt"/>
                <a:ea typeface="ＭＳ Ｐゴシック" charset="0"/>
                <a:cs typeface="ＭＳ Ｐゴシック" charset="0"/>
              </a:rPr>
              <a:t>-tee-uh-</a:t>
            </a:r>
            <a:r>
              <a:rPr lang="en-US" sz="1200" b="1" kern="1200" dirty="0">
                <a:solidFill>
                  <a:schemeClr val="tx1"/>
                </a:solidFill>
                <a:effectLst/>
                <a:latin typeface="+mn-lt"/>
                <a:ea typeface="ＭＳ Ｐゴシック" charset="0"/>
                <a:cs typeface="ＭＳ Ｐゴシック" charset="0"/>
              </a:rPr>
              <a:t>path</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ik</a:t>
            </a:r>
            <a:r>
              <a:rPr lang="en-US" sz="1200" kern="1200" dirty="0">
                <a:solidFill>
                  <a:schemeClr val="tx1"/>
                </a:solidFill>
                <a:effectLst/>
                <a:latin typeface="+mn-lt"/>
                <a:ea typeface="ＭＳ Ｐゴシック" charset="0"/>
                <a:cs typeface="ＭＳ Ｐゴシック" charset="0"/>
              </a:rPr>
              <a:t>] (doctor of osteopathy [</a:t>
            </a:r>
            <a:r>
              <a:rPr lang="en-US" sz="1200" kern="1200" dirty="0" err="1">
                <a:solidFill>
                  <a:schemeClr val="tx1"/>
                </a:solidFill>
                <a:effectLst/>
                <a:latin typeface="+mn-lt"/>
                <a:ea typeface="ＭＳ Ｐゴシック" charset="0"/>
                <a:cs typeface="ＭＳ Ｐゴシック" charset="0"/>
              </a:rPr>
              <a:t>os</a:t>
            </a:r>
            <a:r>
              <a:rPr lang="en-US" sz="1200" kern="1200" dirty="0">
                <a:solidFill>
                  <a:schemeClr val="tx1"/>
                </a:solidFill>
                <a:effectLst/>
                <a:latin typeface="+mn-lt"/>
                <a:ea typeface="ＭＳ Ｐゴシック" charset="0"/>
                <a:cs typeface="ＭＳ Ｐゴシック" charset="0"/>
              </a:rPr>
              <a:t>-tee-</a:t>
            </a:r>
            <a:r>
              <a:rPr lang="en-US" sz="1200" b="1" kern="1200" dirty="0">
                <a:solidFill>
                  <a:schemeClr val="tx1"/>
                </a:solidFill>
                <a:effectLst/>
                <a:latin typeface="+mn-lt"/>
                <a:ea typeface="ＭＳ Ｐゴシック" charset="0"/>
                <a:cs typeface="ＭＳ Ｐゴシック" charset="0"/>
              </a:rPr>
              <a:t>op</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ath</a:t>
            </a:r>
            <a:r>
              <a:rPr lang="en-US" sz="1200" kern="1200" dirty="0">
                <a:solidFill>
                  <a:schemeClr val="tx1"/>
                </a:solidFill>
                <a:effectLst/>
                <a:latin typeface="+mn-lt"/>
                <a:ea typeface="ＭＳ Ｐゴシック" charset="0"/>
                <a:cs typeface="ＭＳ Ｐゴシック" charset="0"/>
              </a:rPr>
              <a:t>-</a:t>
            </a:r>
            <a:r>
              <a:rPr lang="en-US" sz="1200" kern="1200" dirty="0" err="1">
                <a:solidFill>
                  <a:schemeClr val="tx1"/>
                </a:solidFill>
                <a:effectLst/>
                <a:latin typeface="+mn-lt"/>
                <a:ea typeface="ＭＳ Ｐゴシック" charset="0"/>
                <a:cs typeface="ＭＳ Ｐゴシック" charset="0"/>
              </a:rPr>
              <a:t>ee</a:t>
            </a:r>
            <a:r>
              <a:rPr lang="en-US" sz="1200" kern="1200" dirty="0">
                <a:solidFill>
                  <a:schemeClr val="tx1"/>
                </a:solidFill>
                <a:effectLst/>
                <a:latin typeface="+mn-lt"/>
                <a:ea typeface="ＭＳ Ｐゴシック" charset="0"/>
                <a:cs typeface="ＭＳ Ｐゴシック" charset="0"/>
              </a:rPr>
              <a:t>]). After medical school, physicians typically pursue three to five years of training in a specialty. Fellowship training provides an additional one to three years of study to gain expertise in a subspecialty.</a:t>
            </a:r>
            <a:endParaRPr lang="en-US" altLang="en-US" sz="1000" dirty="0">
              <a:solidFill>
                <a:srgbClr val="000000"/>
              </a:solidFill>
              <a:latin typeface="Arial" charset="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E9F44194-DB2A-4950-9946-E046EF695FEB}" type="slidenum">
              <a:rPr lang="en-US" altLang="en-US" sz="1000">
                <a:solidFill>
                  <a:srgbClr val="000000"/>
                </a:solidFill>
                <a:latin typeface="Arial" charset="0"/>
              </a:rPr>
              <a:pPr>
                <a:spcBef>
                  <a:spcPct val="0"/>
                </a:spcBef>
              </a:pPr>
              <a:t>9</a:t>
            </a:fld>
            <a:endParaRPr lang="en-US" altLang="en-US" sz="1000">
              <a:solidFill>
                <a:srgbClr val="000000"/>
              </a:solidFill>
              <a:latin typeface="Arial" charset="0"/>
            </a:endParaRPr>
          </a:p>
        </p:txBody>
      </p:sp>
    </p:spTree>
    <p:extLst>
      <p:ext uri="{BB962C8B-B14F-4D97-AF65-F5344CB8AC3E}">
        <p14:creationId xmlns:p14="http://schemas.microsoft.com/office/powerpoint/2010/main" val="3586521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601746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6812598F-157D-45B8-B460-E5AADDD8543E}"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Healthcare                                                        Health Professionals – The People in Healthcare                                                                           Lecture a</a:t>
            </a:r>
          </a:p>
        </p:txBody>
      </p:sp>
    </p:spTree>
    <p:extLst>
      <p:ext uri="{BB962C8B-B14F-4D97-AF65-F5344CB8AC3E}">
        <p14:creationId xmlns:p14="http://schemas.microsoft.com/office/powerpoint/2010/main" val="900235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98A64B9A-F5CD-4783-9B31-84BC41B0FA2F}"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The Culture of Healthcare                                                        Health Professionals – The People in Healthcare                                                                           Lecture a</a:t>
            </a:r>
          </a:p>
        </p:txBody>
      </p:sp>
    </p:spTree>
    <p:extLst>
      <p:ext uri="{BB962C8B-B14F-4D97-AF65-F5344CB8AC3E}">
        <p14:creationId xmlns:p14="http://schemas.microsoft.com/office/powerpoint/2010/main" val="3571756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132ACB2A-4AD5-4B0C-8729-7A9154AF48CC}"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Health Professionals – The People in Healthcare                                                                           Lecture a</a:t>
            </a:r>
          </a:p>
        </p:txBody>
      </p:sp>
    </p:spTree>
    <p:extLst>
      <p:ext uri="{BB962C8B-B14F-4D97-AF65-F5344CB8AC3E}">
        <p14:creationId xmlns:p14="http://schemas.microsoft.com/office/powerpoint/2010/main" val="276952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creativecommons.org/licenses/by/3.0/u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creativecommons.org/licenses/by/3.0/us/"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hyperlink" Target="http://youtu.be/w4_FkP2ihx0"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8" Type="http://schemas.openxmlformats.org/officeDocument/2006/relationships/hyperlink" Target="http://www.healthcareitnews.com/news/clinical-informatics-underpins-reform" TargetMode="External"/><Relationship Id="rId3" Type="http://schemas.openxmlformats.org/officeDocument/2006/relationships/hyperlink" Target="https://www.aamc.org/download/426260/data/physiciansupplyanddemandthrough2025keyfindings.pdf" TargetMode="External"/><Relationship Id="rId7" Type="http://schemas.openxmlformats.org/officeDocument/2006/relationships/hyperlink" Target="http://www.ama-assn.org/ama/pub/education-careers/becoming-physician/medical-licensure.page" TargetMode="External"/><Relationship Id="rId2" Type="http://schemas.openxmlformats.org/officeDocument/2006/relationships/notesSlide" Target="../notesSlides/notesSlide22.xml"/><Relationship Id="rId1" Type="http://schemas.openxmlformats.org/officeDocument/2006/relationships/slideLayout" Target="../slideLayouts/slideLayout9.xml"/><Relationship Id="rId6" Type="http://schemas.openxmlformats.org/officeDocument/2006/relationships/hyperlink" Target="http://www.ama-assn.org/ama/pub/education-careers/becoming-physician.page" TargetMode="External"/><Relationship Id="rId5" Type="http://schemas.openxmlformats.org/officeDocument/2006/relationships/hyperlink" Target="http://www.abms.org/board-certification" TargetMode="External"/><Relationship Id="rId10" Type="http://schemas.openxmlformats.org/officeDocument/2006/relationships/hyperlink" Target="http://youtu.be/w4_FkP2ihx0" TargetMode="External"/><Relationship Id="rId4" Type="http://schemas.openxmlformats.org/officeDocument/2006/relationships/hyperlink" Target="http://www.acgme.org/What-We-Do/Accreditation" TargetMode="External"/><Relationship Id="rId9" Type="http://schemas.openxmlformats.org/officeDocument/2006/relationships/hyperlink" Target="https://medlineplus.gov/magazine/issues/summer11/articles/summer11pg24-25.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www.naahp.org/PublicResources/HealthProfessionsLinks.aspx" TargetMode="External"/><Relationship Id="rId3" Type="http://schemas.openxmlformats.org/officeDocument/2006/relationships/hyperlink" Target="http://explorehealthcareers.org/en/home" TargetMode="External"/><Relationship Id="rId7" Type="http://schemas.openxmlformats.org/officeDocument/2006/relationships/hyperlink" Target="http://www.nlm.nih.gov/medlineplus/mplusdictionary.html"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6" Type="http://schemas.openxmlformats.org/officeDocument/2006/relationships/hyperlink" Target="https://medlineplus.gov/magazine/issues/summer11/articles/summer11pg24-25.html" TargetMode="External"/><Relationship Id="rId5" Type="http://schemas.openxmlformats.org/officeDocument/2006/relationships/hyperlink" Target="https://medlineplus.gov/healthoccupations.html" TargetMode="External"/><Relationship Id="rId4" Type="http://schemas.openxmlformats.org/officeDocument/2006/relationships/hyperlink" Target="https://bhw.hrsa.gov/health-workforce-analysis/research" TargetMode="External"/><Relationship Id="rId9" Type="http://schemas.openxmlformats.org/officeDocument/2006/relationships/hyperlink" Target="http://money.usnews.com/careers/best-jobs/rankings/best-healthcare-job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0921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Physician Continued</a:t>
            </a:r>
            <a:endParaRPr lang="en-US" altLang="en-US" dirty="0"/>
          </a:p>
        </p:txBody>
      </p:sp>
      <p:sp>
        <p:nvSpPr>
          <p:cNvPr id="22531" name="Content Placeholder 2"/>
          <p:cNvSpPr>
            <a:spLocks noGrp="1"/>
          </p:cNvSpPr>
          <p:nvPr>
            <p:ph sz="quarter" idx="14"/>
          </p:nvPr>
        </p:nvSpPr>
        <p:spPr/>
        <p:txBody>
          <a:bodyPr/>
          <a:lstStyle/>
          <a:p>
            <a:r>
              <a:rPr lang="en-US" altLang="en-US" dirty="0"/>
              <a:t>Certification</a:t>
            </a:r>
          </a:p>
          <a:p>
            <a:pPr lvl="1"/>
            <a:r>
              <a:rPr lang="en-US" altLang="en-US" dirty="0"/>
              <a:t>Completion of an approved residency or fellowship program</a:t>
            </a:r>
          </a:p>
          <a:p>
            <a:pPr lvl="1"/>
            <a:r>
              <a:rPr lang="en-US" altLang="en-US" dirty="0"/>
              <a:t>Must have a valid state medical licenses to practice</a:t>
            </a:r>
          </a:p>
          <a:p>
            <a:pPr lvl="1"/>
            <a:r>
              <a:rPr lang="en-US" altLang="en-US" dirty="0"/>
              <a:t>Must complete a written and/or practical exam in that specialty or subspecialty</a:t>
            </a:r>
          </a:p>
          <a:p>
            <a:pPr lvl="1"/>
            <a:r>
              <a:rPr lang="en-US" altLang="en-US" dirty="0"/>
              <a:t>Maintenance of certification</a:t>
            </a:r>
          </a:p>
          <a:p>
            <a:r>
              <a:rPr lang="en-US" altLang="en-US" dirty="0"/>
              <a:t>State licensure </a:t>
            </a:r>
          </a:p>
          <a:p>
            <a:pPr lvl="1"/>
            <a:r>
              <a:rPr lang="en-US" altLang="en-US" dirty="0"/>
              <a:t>Reciprocity among states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Steps of the USMLE</a:t>
            </a:r>
          </a:p>
        </p:txBody>
      </p:sp>
      <p:pic>
        <p:nvPicPr>
          <p:cNvPr id="11" name="Picture Placeholder 10" descr="Shows the 3 steps of USML.  &#10;Step 1: Tests the application of basic science to clinical practice and typically is required at the end of the first two years of medical school.&#10;Step 2: A written test of clinical knowledge and a test of clinical skills using actors portraying patients and is usually required for graduation from medical schools.&#10;Step 3: Tests more applied clinical knowledge and is usually taken after the first year of residency." title="Diagram: Steps of the USMLE"/>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4935" r="4935"/>
          <a:stretch>
            <a:fillRect/>
          </a:stretch>
        </p:blipFill>
        <p:spPr/>
      </p:pic>
      <p:sp>
        <p:nvSpPr>
          <p:cNvPr id="3" name="Text Placeholder 2"/>
          <p:cNvSpPr>
            <a:spLocks noGrp="1"/>
          </p:cNvSpPr>
          <p:nvPr>
            <p:ph type="body" sz="quarter" idx="32"/>
          </p:nvPr>
        </p:nvSpPr>
        <p:spPr/>
        <p:txBody>
          <a:bodyPr/>
          <a:lstStyle/>
          <a:p>
            <a:r>
              <a:rPr lang="en-US" altLang="en-US" dirty="0"/>
              <a:t>Travis </a:t>
            </a:r>
            <a:r>
              <a:rPr lang="en-US" altLang="en-US" dirty="0" err="1"/>
              <a:t>Nimmo</a:t>
            </a:r>
            <a:r>
              <a:rPr lang="en-US" altLang="en-US" dirty="0"/>
              <a:t> </a:t>
            </a:r>
            <a:r>
              <a:rPr lang="en-US" altLang="en-US" dirty="0">
                <a:hlinkClick r:id="rId4"/>
              </a:rPr>
              <a:t>CC-BY</a:t>
            </a:r>
            <a:endParaRPr lang="en-US" alt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Primary Care Roles</a:t>
            </a:r>
          </a:p>
        </p:txBody>
      </p:sp>
      <p:pic>
        <p:nvPicPr>
          <p:cNvPr id="13" name="Picture Placeholder 12" descr="The four types of primary care. Upper left: Family medicine treats all people of all ages. Upper right: Internal Medicine treats adolescents and adults only; Lower left, Pediatrics treats infants, children, and adolescents only; Lower right, Obstetrics treats only women during pregnancy, childbirth, and shortly after childbirth." title="Chart: Primary Care Roles"/>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481060" y="1708377"/>
            <a:ext cx="6181880" cy="4279763"/>
          </a:xfrm>
        </p:spPr>
      </p:pic>
      <p:sp>
        <p:nvSpPr>
          <p:cNvPr id="4" name="Text Placeholder 3"/>
          <p:cNvSpPr>
            <a:spLocks noGrp="1"/>
          </p:cNvSpPr>
          <p:nvPr>
            <p:ph type="body" sz="quarter" idx="32"/>
          </p:nvPr>
        </p:nvSpPr>
        <p:spPr/>
        <p:txBody>
          <a:bodyPr/>
          <a:lstStyle/>
          <a:p>
            <a:r>
              <a:rPr lang="en-US" altLang="en-US" dirty="0"/>
              <a:t>Travis </a:t>
            </a:r>
            <a:r>
              <a:rPr lang="en-US" altLang="en-US" dirty="0" err="1"/>
              <a:t>Nimmo</a:t>
            </a:r>
            <a:r>
              <a:rPr lang="en-US" altLang="en-US" dirty="0"/>
              <a:t> </a:t>
            </a:r>
            <a:r>
              <a:rPr lang="en-US" altLang="en-US" dirty="0">
                <a:hlinkClick r:id="rId4"/>
              </a:rPr>
              <a:t>CC-BY</a:t>
            </a:r>
            <a:endParaRPr lang="en-US" alt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Common Internal Medicine Specialties and Subspecialties</a:t>
            </a:r>
          </a:p>
        </p:txBody>
      </p:sp>
      <p:sp>
        <p:nvSpPr>
          <p:cNvPr id="28675" name="Content Placeholder 2"/>
          <p:cNvSpPr>
            <a:spLocks noGrp="1"/>
          </p:cNvSpPr>
          <p:nvPr>
            <p:ph sz="quarter" idx="14"/>
          </p:nvPr>
        </p:nvSpPr>
        <p:spPr>
          <a:xfrm>
            <a:off x="457200" y="1600199"/>
            <a:ext cx="8229600" cy="5065005"/>
          </a:xfrm>
        </p:spPr>
        <p:txBody>
          <a:bodyPr/>
          <a:lstStyle/>
          <a:p>
            <a:r>
              <a:rPr lang="en-US" altLang="en-US" sz="2800" dirty="0"/>
              <a:t>Cardiology</a:t>
            </a:r>
          </a:p>
          <a:p>
            <a:r>
              <a:rPr lang="en-US" altLang="en-US" sz="2800" dirty="0"/>
              <a:t>Endocrinology</a:t>
            </a:r>
          </a:p>
          <a:p>
            <a:r>
              <a:rPr lang="en-US" altLang="en-US" sz="2800" dirty="0"/>
              <a:t>Gastroenterology</a:t>
            </a:r>
          </a:p>
          <a:p>
            <a:r>
              <a:rPr lang="en-US" altLang="en-US" sz="2800" dirty="0"/>
              <a:t>Geriatric medicine</a:t>
            </a:r>
          </a:p>
          <a:p>
            <a:r>
              <a:rPr lang="en-US" altLang="en-US" sz="2800" dirty="0"/>
              <a:t>Hematology and oncology</a:t>
            </a:r>
          </a:p>
          <a:p>
            <a:r>
              <a:rPr lang="en-US" altLang="en-US" sz="2800" dirty="0"/>
              <a:t>Infectious disease</a:t>
            </a:r>
          </a:p>
          <a:p>
            <a:r>
              <a:rPr lang="en-US" altLang="en-US" sz="2800" dirty="0"/>
              <a:t>Nephrology</a:t>
            </a:r>
          </a:p>
          <a:p>
            <a:r>
              <a:rPr lang="en-US" altLang="en-US" sz="2800" dirty="0"/>
              <a:t>Pulmonary disease and critical care medicine</a:t>
            </a:r>
          </a:p>
          <a:p>
            <a:r>
              <a:rPr lang="en-US" altLang="en-US" sz="2800" dirty="0"/>
              <a:t>Rheumatology</a:t>
            </a:r>
          </a:p>
          <a:p>
            <a:r>
              <a:rPr lang="en-US" altLang="en-US" sz="2800" dirty="0"/>
              <a:t>Genomic specialists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Surgical Subspecialties</a:t>
            </a:r>
            <a:endParaRPr lang="en-US" altLang="en-US" dirty="0"/>
          </a:p>
        </p:txBody>
      </p:sp>
      <p:sp>
        <p:nvSpPr>
          <p:cNvPr id="30723" name="Content Placeholder 2"/>
          <p:cNvSpPr>
            <a:spLocks noGrp="1"/>
          </p:cNvSpPr>
          <p:nvPr>
            <p:ph sz="quarter" idx="14"/>
          </p:nvPr>
        </p:nvSpPr>
        <p:spPr/>
        <p:txBody>
          <a:bodyPr/>
          <a:lstStyle/>
          <a:p>
            <a:r>
              <a:rPr lang="en-US" altLang="en-US"/>
              <a:t>Cardiovascular surgery</a:t>
            </a:r>
          </a:p>
          <a:p>
            <a:r>
              <a:rPr lang="en-US" altLang="en-US"/>
              <a:t>Colon and rectal (colorectal) surgery</a:t>
            </a:r>
          </a:p>
          <a:p>
            <a:r>
              <a:rPr lang="en-US" altLang="en-US"/>
              <a:t>Neurosurgery</a:t>
            </a:r>
          </a:p>
          <a:p>
            <a:r>
              <a:rPr lang="en-US" altLang="en-US"/>
              <a:t>Orthopedic surgery</a:t>
            </a:r>
          </a:p>
          <a:p>
            <a:r>
              <a:rPr lang="en-US" altLang="en-US"/>
              <a:t>Otolaryngologic surgery</a:t>
            </a:r>
          </a:p>
          <a:p>
            <a:r>
              <a:rPr lang="en-US" altLang="en-US"/>
              <a:t>Pediatric surgery</a:t>
            </a:r>
          </a:p>
          <a:p>
            <a:r>
              <a:rPr lang="en-US" altLang="en-US"/>
              <a:t>Plastic surgery</a:t>
            </a:r>
          </a:p>
          <a:p>
            <a:r>
              <a:rPr lang="en-US" altLang="en-US"/>
              <a:t>Urologic surgery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Other Specialties</a:t>
            </a:r>
            <a:endParaRPr lang="en-US" altLang="en-US" dirty="0"/>
          </a:p>
        </p:txBody>
      </p:sp>
      <p:sp>
        <p:nvSpPr>
          <p:cNvPr id="32771" name="Content Placeholder 2"/>
          <p:cNvSpPr>
            <a:spLocks noGrp="1"/>
          </p:cNvSpPr>
          <p:nvPr>
            <p:ph sz="quarter" idx="14"/>
          </p:nvPr>
        </p:nvSpPr>
        <p:spPr/>
        <p:txBody>
          <a:bodyPr/>
          <a:lstStyle/>
          <a:p>
            <a:r>
              <a:rPr lang="en-US" altLang="en-US" dirty="0"/>
              <a:t>Radiology</a:t>
            </a:r>
          </a:p>
          <a:p>
            <a:pPr lvl="1"/>
            <a:r>
              <a:rPr lang="en-US" altLang="en-US" dirty="0"/>
              <a:t>Diagnostic</a:t>
            </a:r>
          </a:p>
          <a:p>
            <a:pPr lvl="1"/>
            <a:r>
              <a:rPr lang="en-US" altLang="en-US" dirty="0"/>
              <a:t>Neuroradiology</a:t>
            </a:r>
          </a:p>
          <a:p>
            <a:pPr lvl="1"/>
            <a:r>
              <a:rPr lang="en-US" altLang="en-US" dirty="0"/>
              <a:t>Interventional</a:t>
            </a:r>
          </a:p>
          <a:p>
            <a:pPr lvl="1"/>
            <a:r>
              <a:rPr lang="en-US" altLang="en-US" dirty="0"/>
              <a:t>Pediatric</a:t>
            </a:r>
          </a:p>
          <a:p>
            <a:pPr lvl="1"/>
            <a:r>
              <a:rPr lang="en-US" altLang="en-US" dirty="0"/>
              <a:t>Radiation oncology</a:t>
            </a:r>
          </a:p>
          <a:p>
            <a:pPr lvl="1"/>
            <a:r>
              <a:rPr lang="en-US" altLang="en-US" dirty="0"/>
              <a:t>Nuclear radiology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Pathology</a:t>
            </a:r>
            <a:endParaRPr lang="en-US" altLang="en-US" dirty="0"/>
          </a:p>
        </p:txBody>
      </p:sp>
      <p:sp>
        <p:nvSpPr>
          <p:cNvPr id="34819" name="Content Placeholder 2"/>
          <p:cNvSpPr>
            <a:spLocks noGrp="1"/>
          </p:cNvSpPr>
          <p:nvPr>
            <p:ph sz="quarter" idx="14"/>
          </p:nvPr>
        </p:nvSpPr>
        <p:spPr/>
        <p:txBody>
          <a:bodyPr/>
          <a:lstStyle/>
          <a:p>
            <a:r>
              <a:rPr lang="en-US" altLang="en-US"/>
              <a:t>Blood banking/transfusion medicine</a:t>
            </a:r>
          </a:p>
          <a:p>
            <a:r>
              <a:rPr lang="en-US" altLang="en-US"/>
              <a:t>Cytopathology</a:t>
            </a:r>
          </a:p>
          <a:p>
            <a:r>
              <a:rPr lang="en-US" altLang="en-US"/>
              <a:t>Forensic pathology</a:t>
            </a:r>
          </a:p>
          <a:p>
            <a:r>
              <a:rPr lang="en-US" altLang="en-US"/>
              <a:t>Laboratory medicine</a:t>
            </a:r>
          </a:p>
          <a:p>
            <a:r>
              <a:rPr lang="en-US" altLang="en-US"/>
              <a:t>Pediatric pathology</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 Nonclinical Roles of Physicians</a:t>
            </a:r>
            <a:endParaRPr lang="en-US" altLang="en-US" dirty="0"/>
          </a:p>
        </p:txBody>
      </p:sp>
      <p:sp>
        <p:nvSpPr>
          <p:cNvPr id="38915" name="Content Placeholder 2"/>
          <p:cNvSpPr>
            <a:spLocks noGrp="1"/>
          </p:cNvSpPr>
          <p:nvPr>
            <p:ph sz="quarter" idx="14"/>
          </p:nvPr>
        </p:nvSpPr>
        <p:spPr/>
        <p:txBody>
          <a:bodyPr/>
          <a:lstStyle/>
          <a:p>
            <a:r>
              <a:rPr lang="en-US" altLang="en-US" sz="2800" dirty="0"/>
              <a:t>Administration</a:t>
            </a:r>
          </a:p>
          <a:p>
            <a:r>
              <a:rPr lang="en-US" altLang="en-US" sz="2800" dirty="0"/>
              <a:t>Teaching</a:t>
            </a:r>
          </a:p>
          <a:p>
            <a:r>
              <a:rPr lang="en-US" altLang="en-US" sz="2800" dirty="0"/>
              <a:t>Research</a:t>
            </a:r>
          </a:p>
          <a:p>
            <a:r>
              <a:rPr lang="en-US" altLang="en-US" sz="2800" dirty="0"/>
              <a:t>Public health</a:t>
            </a:r>
          </a:p>
          <a:p>
            <a:r>
              <a:rPr lang="en-US" altLang="en-US" sz="2800" dirty="0"/>
              <a:t>Publishing</a:t>
            </a:r>
          </a:p>
          <a:p>
            <a:endParaRPr lang="en-US" altLang="en-US" sz="2800" dirty="0"/>
          </a:p>
          <a:p>
            <a:pPr marL="0" indent="0">
              <a:buNone/>
            </a:pPr>
            <a:r>
              <a:rPr lang="en-US" sz="2800" dirty="0"/>
              <a:t>Check out the video link for physician nonclinical roles: </a:t>
            </a:r>
            <a:r>
              <a:rPr lang="en-US" altLang="en-US" sz="2800" dirty="0">
                <a:hlinkClick r:id="rId4" tooltip="Link to You Tube video"/>
              </a:rPr>
              <a:t>http://youtu.be/w4_FkP2ihx0</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Nonclinical Roles for Physicians </a:t>
            </a:r>
            <a:endParaRPr lang="en-US" altLang="en-US" dirty="0"/>
          </a:p>
        </p:txBody>
      </p:sp>
      <p:sp>
        <p:nvSpPr>
          <p:cNvPr id="38915" name="Content Placeholder 2"/>
          <p:cNvSpPr>
            <a:spLocks noGrp="1"/>
          </p:cNvSpPr>
          <p:nvPr>
            <p:ph sz="quarter" idx="14"/>
          </p:nvPr>
        </p:nvSpPr>
        <p:spPr/>
        <p:txBody>
          <a:bodyPr/>
          <a:lstStyle/>
          <a:p>
            <a:r>
              <a:rPr lang="en-US" altLang="en-US" dirty="0"/>
              <a:t>Clinical or health informatics</a:t>
            </a:r>
          </a:p>
          <a:p>
            <a:pPr lvl="1"/>
            <a:r>
              <a:rPr lang="en-US" altLang="en-US" dirty="0"/>
              <a:t>Focused on effective use of clinical systems in patient care delivery processes </a:t>
            </a:r>
          </a:p>
          <a:p>
            <a:pPr lvl="1"/>
            <a:r>
              <a:rPr lang="en-US" altLang="en-US" dirty="0"/>
              <a:t>Certifications are available in informatics for clinicians</a:t>
            </a:r>
          </a:p>
          <a:p>
            <a:pPr lvl="1"/>
            <a:r>
              <a:rPr lang="en-US" altLang="en-US" dirty="0"/>
              <a:t>Physicians with an informatics background can serve in a variety of roles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Physicians in 2025</a:t>
            </a:r>
            <a:endParaRPr lang="en-US" altLang="en-US" dirty="0"/>
          </a:p>
        </p:txBody>
      </p:sp>
      <p:sp>
        <p:nvSpPr>
          <p:cNvPr id="38915" name="Content Placeholder 2"/>
          <p:cNvSpPr>
            <a:spLocks noGrp="1"/>
          </p:cNvSpPr>
          <p:nvPr>
            <p:ph sz="quarter" idx="14"/>
          </p:nvPr>
        </p:nvSpPr>
        <p:spPr>
          <a:xfrm>
            <a:off x="457200" y="1600200"/>
            <a:ext cx="8229600" cy="4572000"/>
          </a:xfrm>
        </p:spPr>
        <p:txBody>
          <a:bodyPr/>
          <a:lstStyle/>
          <a:p>
            <a:r>
              <a:rPr lang="en-US" altLang="en-US" dirty="0"/>
              <a:t>Physician demand will grow faster than supply</a:t>
            </a:r>
          </a:p>
          <a:p>
            <a:r>
              <a:rPr lang="en-US" altLang="en-US" dirty="0"/>
              <a:t>By 2025, physician demands are projected to exceed supply by a range of 46,000 to 90,000</a:t>
            </a:r>
          </a:p>
          <a:p>
            <a:pPr lvl="1"/>
            <a:r>
              <a:rPr lang="en-US" altLang="en-US" dirty="0"/>
              <a:t>A shortfall of between 12,500 and 31,100 primary care physicians</a:t>
            </a:r>
          </a:p>
          <a:p>
            <a:pPr lvl="1"/>
            <a:r>
              <a:rPr lang="en-US" altLang="en-US" dirty="0"/>
              <a:t>A shortfall of between 28,200 and 63,700 non–primary care physicians</a:t>
            </a:r>
          </a:p>
        </p:txBody>
      </p:sp>
      <p:sp>
        <p:nvSpPr>
          <p:cNvPr id="4" name="Text Placeholder 3"/>
          <p:cNvSpPr>
            <a:spLocks noGrp="1"/>
          </p:cNvSpPr>
          <p:nvPr>
            <p:ph type="body" sz="quarter" idx="32"/>
          </p:nvPr>
        </p:nvSpPr>
        <p:spPr>
          <a:xfrm>
            <a:off x="457198" y="6278880"/>
            <a:ext cx="8229602" cy="533400"/>
          </a:xfrm>
        </p:spPr>
        <p:txBody>
          <a:bodyPr/>
          <a:lstStyle/>
          <a:p>
            <a:r>
              <a:rPr lang="en-US" altLang="en-US" dirty="0"/>
              <a:t>Association of American Medical Colleges, </a:t>
            </a:r>
            <a:r>
              <a:rPr lang="en-US" altLang="en-US" dirty="0" err="1"/>
              <a:t>n.d.</a:t>
            </a:r>
            <a:endParaRPr lang="en-US" alt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dirty="0">
                <a:ea typeface="ＭＳ Ｐゴシック" pitchFamily="34" charset="-128"/>
              </a:rPr>
              <a:t>The Culture of Health Care</a:t>
            </a:r>
          </a:p>
        </p:txBody>
      </p:sp>
      <p:sp>
        <p:nvSpPr>
          <p:cNvPr id="6147" name="Subtitle 2"/>
          <p:cNvSpPr>
            <a:spLocks noGrp="1"/>
          </p:cNvSpPr>
          <p:nvPr>
            <p:ph type="body" sz="half" idx="2"/>
          </p:nvPr>
        </p:nvSpPr>
        <p:spPr>
          <a:xfrm>
            <a:off x="1371600" y="3517900"/>
            <a:ext cx="6400800" cy="762000"/>
          </a:xfrm>
        </p:spPr>
        <p:txBody>
          <a:bodyPr/>
          <a:lstStyle/>
          <a:p>
            <a:pPr eaLnBrk="1" hangingPunct="1"/>
            <a:r>
              <a:rPr lang="en-US" altLang="en-US" dirty="0">
                <a:ea typeface="ＭＳ Ｐゴシック" pitchFamily="34" charset="-128"/>
              </a:rPr>
              <a:t>Health Professionals—The People in Health Care</a:t>
            </a:r>
          </a:p>
        </p:txBody>
      </p:sp>
      <p:sp>
        <p:nvSpPr>
          <p:cNvPr id="6148" name="Text Placeholder 6"/>
          <p:cNvSpPr>
            <a:spLocks noGrp="1"/>
          </p:cNvSpPr>
          <p:nvPr>
            <p:ph type="body" sz="quarter" idx="11"/>
          </p:nvPr>
        </p:nvSpPr>
        <p:spPr>
          <a:xfrm>
            <a:off x="1371600" y="4709160"/>
            <a:ext cx="6400800" cy="609600"/>
          </a:xfrm>
        </p:spPr>
        <p:txBody>
          <a:bodyPr/>
          <a:lstStyle/>
          <a:p>
            <a:pPr eaLnBrk="1" hangingPunct="1"/>
            <a:r>
              <a:rPr lang="en-US" altLang="en-US" dirty="0">
                <a:ea typeface="ＭＳ Ｐゴシック" pitchFamily="34" charset="-128"/>
              </a:rPr>
              <a:t>Lecture a</a:t>
            </a:r>
          </a:p>
        </p:txBody>
      </p:sp>
      <p:sp>
        <p:nvSpPr>
          <p:cNvPr id="6149" name="Text Placeholder 7"/>
          <p:cNvSpPr>
            <a:spLocks noGrp="1"/>
          </p:cNvSpPr>
          <p:nvPr>
            <p:ph type="body" sz="quarter" idx="12"/>
          </p:nvPr>
        </p:nvSpPr>
        <p:spPr>
          <a:xfrm>
            <a:off x="685800" y="5486400"/>
            <a:ext cx="7772400" cy="1219200"/>
          </a:xfrm>
        </p:spPr>
        <p:txBody>
          <a:bodyPr/>
          <a:lstStyle/>
          <a:p>
            <a:pPr algn="ctr"/>
            <a:r>
              <a:rPr lang="en-US" altLang="en-US" i="1" dirty="0">
                <a:ea typeface="Calibri" pitchFamily="34" charset="0"/>
                <a:cs typeface="Times New Roman" pitchFamily="18" charset="0"/>
              </a:rPr>
              <a:t>This material (Comp2 Unit 2)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a:t>Physicians in 2025 Continued</a:t>
            </a:r>
            <a:endParaRPr lang="en-US" altLang="en-US" dirty="0"/>
          </a:p>
        </p:txBody>
      </p:sp>
      <p:sp>
        <p:nvSpPr>
          <p:cNvPr id="38915" name="Content Placeholder 2"/>
          <p:cNvSpPr>
            <a:spLocks noGrp="1"/>
          </p:cNvSpPr>
          <p:nvPr>
            <p:ph sz="quarter" idx="14"/>
          </p:nvPr>
        </p:nvSpPr>
        <p:spPr>
          <a:xfrm>
            <a:off x="457199" y="1600200"/>
            <a:ext cx="8228627" cy="4572000"/>
          </a:xfrm>
        </p:spPr>
        <p:txBody>
          <a:bodyPr/>
          <a:lstStyle/>
          <a:p>
            <a:r>
              <a:rPr lang="en-US" altLang="en-US" dirty="0"/>
              <a:t>Solving the shortage requires a multipronged approach that involves</a:t>
            </a:r>
          </a:p>
          <a:p>
            <a:pPr lvl="1"/>
            <a:r>
              <a:rPr lang="en-US" altLang="en-US" dirty="0"/>
              <a:t>Innovation in care delivery </a:t>
            </a:r>
          </a:p>
          <a:p>
            <a:pPr lvl="1"/>
            <a:r>
              <a:rPr lang="en-US" altLang="en-US" dirty="0"/>
              <a:t>Effective use of technology</a:t>
            </a:r>
          </a:p>
          <a:p>
            <a:pPr lvl="1"/>
            <a:r>
              <a:rPr lang="en-US" altLang="en-US" dirty="0"/>
              <a:t>Efficient use of all health professionals on the care team</a:t>
            </a:r>
          </a:p>
        </p:txBody>
      </p:sp>
      <p:sp>
        <p:nvSpPr>
          <p:cNvPr id="10" name="Text Placeholder 9"/>
          <p:cNvSpPr>
            <a:spLocks noGrp="1"/>
          </p:cNvSpPr>
          <p:nvPr>
            <p:ph type="body" sz="quarter" idx="32"/>
          </p:nvPr>
        </p:nvSpPr>
        <p:spPr>
          <a:xfrm>
            <a:off x="457198" y="6278880"/>
            <a:ext cx="8228628" cy="533400"/>
          </a:xfrm>
        </p:spPr>
        <p:txBody>
          <a:bodyPr/>
          <a:lstStyle/>
          <a:p>
            <a:r>
              <a:rPr lang="en-US" altLang="en-US" dirty="0">
                <a:latin typeface="Arial" panose="020B0604020202020204" pitchFamily="34" charset="0"/>
                <a:cs typeface="Arial" panose="020B0604020202020204" pitchFamily="34" charset="0"/>
              </a:rPr>
              <a:t>Association of American Medical Colleges, </a:t>
            </a:r>
            <a:r>
              <a:rPr lang="en-US" altLang="en-US" dirty="0" err="1">
                <a:latin typeface="Arial" panose="020B0604020202020204" pitchFamily="34" charset="0"/>
                <a:cs typeface="Arial" panose="020B0604020202020204" pitchFamily="34" charset="0"/>
              </a:rPr>
              <a:t>n.d.</a:t>
            </a:r>
            <a:endParaRPr lang="en-US" altLang="en-US" dirty="0">
              <a:latin typeface="Arial" panose="020B0604020202020204" pitchFamily="34" charset="0"/>
              <a:cs typeface="Arial" panose="020B0604020202020204" pitchFamily="34" charset="0"/>
            </a:endParaRPr>
          </a:p>
        </p:txBody>
      </p:sp>
      <p:sp>
        <p:nvSpPr>
          <p:cNvPr id="12" name="Slide Number Placeholder 1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Health Professionals—The People </a:t>
            </a:r>
            <a:br>
              <a:rPr lang="en-US" altLang="en-US"/>
            </a:br>
            <a:r>
              <a:rPr lang="en-US" altLang="en-US"/>
              <a:t>in Health Care </a:t>
            </a:r>
            <a:br>
              <a:rPr lang="en-US" altLang="en-US"/>
            </a:br>
            <a:r>
              <a:rPr lang="en-US" altLang="en-US"/>
              <a:t>Summary – Lecture a</a:t>
            </a:r>
            <a:endParaRPr lang="en-US" altLang="en-US" dirty="0"/>
          </a:p>
        </p:txBody>
      </p:sp>
      <p:sp>
        <p:nvSpPr>
          <p:cNvPr id="45059" name="Content Placeholder 2"/>
          <p:cNvSpPr>
            <a:spLocks noGrp="1"/>
          </p:cNvSpPr>
          <p:nvPr>
            <p:ph type="body" sz="quarter" idx="11"/>
          </p:nvPr>
        </p:nvSpPr>
        <p:spPr/>
        <p:txBody>
          <a:bodyPr/>
          <a:lstStyle/>
          <a:p>
            <a:r>
              <a:rPr lang="en-US" altLang="en-US"/>
              <a:t>Some useful health care terminology was explained</a:t>
            </a:r>
          </a:p>
          <a:p>
            <a:r>
              <a:rPr lang="en-US" altLang="en-US"/>
              <a:t>Education, training, certification, and licensure of physicians were described</a:t>
            </a:r>
          </a:p>
          <a:p>
            <a:r>
              <a:rPr lang="en-US" altLang="en-US"/>
              <a:t>Primary care roles of physicians were described</a:t>
            </a:r>
          </a:p>
          <a:p>
            <a:r>
              <a:rPr lang="en-US" altLang="en-US"/>
              <a:t>We examined some of specialty, subspecialty, and nonclinical roles of physicians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altLang="en-US" dirty="0">
                <a:ea typeface="ＭＳ Ｐゴシック" pitchFamily="34" charset="-128"/>
              </a:rPr>
              <a:t>Health Professionals—The People </a:t>
            </a:r>
            <a:br>
              <a:rPr lang="en-US" altLang="en-US" dirty="0">
                <a:ea typeface="ＭＳ Ｐゴシック" pitchFamily="34" charset="-128"/>
              </a:rPr>
            </a:br>
            <a:r>
              <a:rPr lang="en-US" altLang="en-US" dirty="0">
                <a:ea typeface="ＭＳ Ｐゴシック" pitchFamily="34" charset="-128"/>
              </a:rPr>
              <a:t>in Health Care </a:t>
            </a:r>
            <a:br>
              <a:rPr lang="en-US" altLang="en-US" dirty="0">
                <a:ea typeface="ＭＳ Ｐゴシック" pitchFamily="34" charset="-128"/>
              </a:rPr>
            </a:br>
            <a:r>
              <a:rPr lang="en-US" altLang="en-US" dirty="0">
                <a:ea typeface="ＭＳ Ｐゴシック" pitchFamily="34" charset="-128"/>
              </a:rPr>
              <a:t>References – Lecture a</a:t>
            </a:r>
          </a:p>
        </p:txBody>
      </p:sp>
      <p:sp>
        <p:nvSpPr>
          <p:cNvPr id="47107" name="Text Placeholder 5"/>
          <p:cNvSpPr>
            <a:spLocks noGrp="1"/>
          </p:cNvSpPr>
          <p:nvPr>
            <p:ph type="body" sz="quarter" idx="16"/>
          </p:nvPr>
        </p:nvSpPr>
        <p:spPr>
          <a:xfrm>
            <a:off x="457200" y="1600200"/>
            <a:ext cx="8229600" cy="4663440"/>
          </a:xfrm>
        </p:spPr>
        <p:txBody>
          <a:bodyPr/>
          <a:lstStyle/>
          <a:p>
            <a:pPr eaLnBrk="1" hangingPunct="1"/>
            <a:r>
              <a:rPr lang="en-US" altLang="en-US" dirty="0">
                <a:latin typeface="Arial" charset="0"/>
                <a:ea typeface="ＭＳ Ｐゴシック" pitchFamily="34" charset="-128"/>
                <a:cs typeface="Arial" charset="0"/>
              </a:rPr>
              <a:t>References</a:t>
            </a:r>
          </a:p>
          <a:p>
            <a:r>
              <a:rPr lang="en-US" altLang="en-US" sz="1400" b="0" dirty="0">
                <a:latin typeface="Arial" charset="0"/>
                <a:ea typeface="ＭＳ Ｐゴシック" pitchFamily="34" charset="-128"/>
                <a:cs typeface="Arial" charset="0"/>
              </a:rPr>
              <a:t>AAMC (Association of Medical Colleges).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Physician supply and demand through 2025: Key findings. Retrieved from </a:t>
            </a:r>
            <a:r>
              <a:rPr lang="en-US" altLang="en-US" sz="1400" b="0" dirty="0">
                <a:latin typeface="Arial" charset="0"/>
                <a:ea typeface="ＭＳ Ｐゴシック" pitchFamily="34" charset="-128"/>
                <a:cs typeface="Arial" charset="0"/>
                <a:hlinkClick r:id="rId3" tooltip="Link to PDF"/>
              </a:rPr>
              <a:t>https://www.aamc.org/download/426260/data/physiciansupplyanddemandthrough2025keyfindings.pdf</a:t>
            </a:r>
            <a:r>
              <a:rPr lang="en-US" altLang="en-US" sz="1400" b="0" dirty="0">
                <a:latin typeface="Arial" charset="0"/>
                <a:ea typeface="ＭＳ Ｐゴシック" pitchFamily="34" charset="-128"/>
                <a:cs typeface="Arial" charset="0"/>
              </a:rPr>
              <a:t> </a:t>
            </a:r>
          </a:p>
          <a:p>
            <a:r>
              <a:rPr lang="en-US" altLang="en-US" sz="1400" b="0" dirty="0">
                <a:latin typeface="Arial" charset="0"/>
                <a:ea typeface="ＭＳ Ｐゴシック" pitchFamily="34" charset="-128"/>
                <a:cs typeface="Arial" charset="0"/>
              </a:rPr>
              <a:t>Accreditation Council for Graduate Medical Education.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Accreditation. Retrieved from </a:t>
            </a:r>
            <a:r>
              <a:rPr lang="en-US" altLang="en-US" sz="1400" b="0" u="sng" dirty="0">
                <a:latin typeface="Arial" charset="0"/>
                <a:ea typeface="ＭＳ Ｐゴシック" pitchFamily="34" charset="-128"/>
                <a:cs typeface="Arial" charset="0"/>
                <a:hlinkClick r:id="rId4" tooltip="Link to website"/>
              </a:rPr>
              <a:t>http://www.acgme.org/What-We-Do/Accreditation</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Board of Medical Specialties.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Board certification and maintenance of certification. Retrieved from </a:t>
            </a:r>
            <a:r>
              <a:rPr lang="en-US" altLang="en-US" sz="1400" b="0" u="sng" dirty="0">
                <a:latin typeface="Arial" charset="0"/>
                <a:ea typeface="ＭＳ Ｐゴシック" pitchFamily="34" charset="-128"/>
                <a:cs typeface="Arial" charset="0"/>
                <a:hlinkClick r:id="rId5" tooltip="Link to website"/>
              </a:rPr>
              <a:t>http://www.abms.org/board-certification</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Medical Association.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Becoming a physician. Retrieved from </a:t>
            </a:r>
            <a:r>
              <a:rPr lang="en-US" altLang="en-US" sz="1400" b="0" u="sng" dirty="0">
                <a:latin typeface="Arial" charset="0"/>
                <a:ea typeface="ＭＳ Ｐゴシック" pitchFamily="34" charset="-128"/>
                <a:cs typeface="Arial" charset="0"/>
                <a:hlinkClick r:id="rId6" tooltip="Link to website"/>
              </a:rPr>
              <a:t>http://www.ama-assn.org/ama/pub/education-careers/becoming-physician.page</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American Medical Association.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Obtaining a medical license. Retrieved from </a:t>
            </a:r>
            <a:r>
              <a:rPr lang="en-US" altLang="en-US" sz="1400" b="0" u="sng" dirty="0">
                <a:latin typeface="Arial" charset="0"/>
                <a:ea typeface="ＭＳ Ｐゴシック" pitchFamily="34" charset="-128"/>
                <a:cs typeface="Arial" charset="0"/>
                <a:hlinkClick r:id="rId7" tooltip="Link to website"/>
              </a:rPr>
              <a:t>http://www.ama-assn.org/ama/pub/education-careers/becoming-physician/medical-licensure.page</a:t>
            </a:r>
            <a:endParaRPr lang="en-US" altLang="en-US" sz="1400" b="0" u="sng"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Andrews, J. (2013). Clinical informatics critical to reform. Retrieved from </a:t>
            </a:r>
            <a:br>
              <a:rPr lang="en-US" altLang="en-US" sz="1400" b="0" dirty="0">
                <a:latin typeface="Arial" charset="0"/>
                <a:ea typeface="ＭＳ Ｐゴシック" pitchFamily="34" charset="-128"/>
                <a:cs typeface="Arial" charset="0"/>
              </a:rPr>
            </a:br>
            <a:r>
              <a:rPr lang="en-US" altLang="en-US" sz="1400" b="0" dirty="0">
                <a:latin typeface="Arial" charset="0"/>
                <a:ea typeface="ＭＳ Ｐゴシック" pitchFamily="34" charset="-128"/>
                <a:cs typeface="Arial" charset="0"/>
                <a:hlinkClick r:id="rId8" tooltip="Link to website"/>
              </a:rPr>
              <a:t>http://www.healthcareitnews.com/news/clinical-informatics-underpins-reform</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Anonymous. (2011). Life works: Explore health and medical science careers</a:t>
            </a:r>
            <a:r>
              <a:rPr lang="en-US" altLang="en-US" sz="1400" b="0" i="1" dirty="0">
                <a:latin typeface="Arial" charset="0"/>
                <a:ea typeface="ＭＳ Ｐゴシック" pitchFamily="34" charset="-128"/>
                <a:cs typeface="Arial" charset="0"/>
              </a:rPr>
              <a:t>.</a:t>
            </a:r>
            <a:r>
              <a:rPr lang="en-US" altLang="en-US" sz="1400" b="0" dirty="0">
                <a:latin typeface="Arial" charset="0"/>
                <a:ea typeface="ＭＳ Ｐゴシック" pitchFamily="34" charset="-128"/>
                <a:cs typeface="Arial" charset="0"/>
              </a:rPr>
              <a:t> </a:t>
            </a:r>
            <a:r>
              <a:rPr lang="en-US" altLang="en-US" sz="1400" b="0" i="1" dirty="0">
                <a:latin typeface="Arial" charset="0"/>
                <a:ea typeface="ＭＳ Ｐゴシック" pitchFamily="34" charset="-128"/>
                <a:cs typeface="Arial" charset="0"/>
              </a:rPr>
              <a:t>NIH MedlinePlus, the Magazine</a:t>
            </a:r>
            <a:r>
              <a:rPr lang="en-US" altLang="en-US" sz="1400" b="0" dirty="0">
                <a:latin typeface="Arial" charset="0"/>
                <a:ea typeface="ＭＳ Ｐゴシック" pitchFamily="34" charset="-128"/>
                <a:cs typeface="Arial" charset="0"/>
              </a:rPr>
              <a:t>.  Summer. Retrieved from </a:t>
            </a:r>
            <a:r>
              <a:rPr lang="en-US" altLang="en-US" sz="1400" b="0" dirty="0">
                <a:latin typeface="Arial" charset="0"/>
                <a:ea typeface="ＭＳ Ｐゴシック" pitchFamily="34" charset="-128"/>
                <a:cs typeface="Arial" charset="0"/>
                <a:hlinkClick r:id="rId9" tooltip="Link to article"/>
              </a:rPr>
              <a:t>https://medlineplus.gov/magazine/issues/summer11/articles/summer11pg24-25.html</a:t>
            </a:r>
            <a:r>
              <a:rPr lang="en-US" altLang="en-US" sz="1400" b="0" dirty="0">
                <a:latin typeface="Arial" charset="0"/>
                <a:ea typeface="ＭＳ Ｐゴシック" pitchFamily="34" charset="-128"/>
                <a:cs typeface="Arial" charset="0"/>
              </a:rPr>
              <a:t> </a:t>
            </a:r>
          </a:p>
          <a:p>
            <a:r>
              <a:rPr lang="en-US" altLang="en-US" sz="1400" b="0" dirty="0">
                <a:latin typeface="Arial" charset="0"/>
                <a:ea typeface="ＭＳ Ｐゴシック" pitchFamily="34" charset="-128"/>
                <a:cs typeface="Arial" charset="0"/>
              </a:rPr>
              <a:t>CAST. (2013). Nonclinical roles of physicians [video file]. Retrieved from </a:t>
            </a:r>
            <a:r>
              <a:rPr lang="en-US" altLang="en-US" sz="1400" b="0" dirty="0">
                <a:latin typeface="Arial" charset="0"/>
                <a:ea typeface="ＭＳ Ｐゴシック" pitchFamily="34" charset="-128"/>
                <a:cs typeface="Arial" charset="0"/>
                <a:hlinkClick r:id="rId10" tooltip="Link to YouTube video"/>
              </a:rPr>
              <a:t>http://youtu.be/w4_FkP2ihx0</a:t>
            </a:r>
            <a:endParaRPr lang="en-US" altLang="en-US" sz="1400" b="0" dirty="0">
              <a:latin typeface="Arial" charset="0"/>
              <a:ea typeface="ＭＳ Ｐゴシック" pitchFamily="34" charset="-128"/>
              <a:cs typeface="Arial" charset="0"/>
            </a:endParaRPr>
          </a:p>
          <a:p>
            <a:endParaRPr lang="en-US" altLang="en-US" sz="1400" b="0" dirty="0">
              <a:latin typeface="Arial" charset="0"/>
              <a:ea typeface="ＭＳ Ｐゴシック" pitchFamily="34" charset="-128"/>
              <a:cs typeface="Arial" charset="0"/>
            </a:endParaRPr>
          </a:p>
          <a:p>
            <a:pPr eaLnBrk="1" hangingPunct="1"/>
            <a:endParaRPr lang="en-US" altLang="en-US" sz="1400" dirty="0">
              <a:latin typeface="Arial" charset="0"/>
              <a:ea typeface="ＭＳ Ｐゴシック" pitchFamily="34" charset="-128"/>
              <a:cs typeface="Arial"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dirty="0">
                <a:ea typeface="ＭＳ Ｐゴシック" pitchFamily="34" charset="-128"/>
              </a:rPr>
              <a:t>Health Professionals—The People </a:t>
            </a:r>
            <a:br>
              <a:rPr lang="en-US" altLang="en-US" dirty="0">
                <a:ea typeface="ＭＳ Ｐゴシック" pitchFamily="34" charset="-128"/>
              </a:rPr>
            </a:br>
            <a:r>
              <a:rPr lang="en-US" altLang="en-US" dirty="0">
                <a:ea typeface="ＭＳ Ｐゴシック" pitchFamily="34" charset="-128"/>
              </a:rPr>
              <a:t>in Health Care </a:t>
            </a:r>
            <a:br>
              <a:rPr lang="en-US" altLang="en-US" dirty="0">
                <a:ea typeface="ＭＳ Ｐゴシック" pitchFamily="34" charset="-128"/>
              </a:rPr>
            </a:br>
            <a:r>
              <a:rPr lang="en-US" altLang="en-US" dirty="0">
                <a:ea typeface="ＭＳ Ｐゴシック" pitchFamily="34" charset="-128"/>
              </a:rPr>
              <a:t>References – Lecture a </a:t>
            </a:r>
            <a:r>
              <a:rPr lang="en-US" altLang="en-US" dirty="0"/>
              <a:t>Continued</a:t>
            </a:r>
            <a:endParaRPr lang="en-US" altLang="en-US" dirty="0">
              <a:ea typeface="ＭＳ Ｐゴシック" pitchFamily="34" charset="-128"/>
            </a:endParaRPr>
          </a:p>
        </p:txBody>
      </p:sp>
      <p:sp>
        <p:nvSpPr>
          <p:cNvPr id="49155" name="Text Placeholder 2"/>
          <p:cNvSpPr>
            <a:spLocks noGrp="1"/>
          </p:cNvSpPr>
          <p:nvPr>
            <p:ph type="body" sz="quarter" idx="16"/>
          </p:nvPr>
        </p:nvSpPr>
        <p:spPr>
          <a:xfrm>
            <a:off x="457200" y="1621219"/>
            <a:ext cx="8229600" cy="3399120"/>
          </a:xfrm>
        </p:spPr>
        <p:txBody>
          <a:bodyPr/>
          <a:lstStyle/>
          <a:p>
            <a:r>
              <a:rPr lang="en-US" altLang="en-US" sz="1400" b="0" dirty="0">
                <a:latin typeface="Arial" charset="0"/>
                <a:ea typeface="ＭＳ Ｐゴシック" pitchFamily="34" charset="-128"/>
                <a:cs typeface="Arial" charset="0"/>
              </a:rPr>
              <a:t>Explore Health careers.org.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Career explorer. Retrieved from </a:t>
            </a:r>
            <a:r>
              <a:rPr lang="en-US" altLang="en-US" sz="1400" b="0" u="sng" dirty="0">
                <a:latin typeface="Arial" charset="0"/>
                <a:ea typeface="ＭＳ Ｐゴシック" pitchFamily="34" charset="-128"/>
                <a:cs typeface="Arial" charset="0"/>
                <a:hlinkClick r:id="rId3" tooltip="Link to website"/>
              </a:rPr>
              <a:t>http://explorehealthcareers.org/en/home</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HRSA (Health Resources and Services Administration) Health Workforce.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Health Workforce Data. Retrieved from </a:t>
            </a:r>
            <a:r>
              <a:rPr lang="en-US" altLang="en-US" sz="1400" b="0" u="sng" dirty="0">
                <a:latin typeface="Arial" charset="0"/>
                <a:ea typeface="ＭＳ Ｐゴシック" pitchFamily="34" charset="-128"/>
                <a:cs typeface="Arial" charset="0"/>
                <a:hlinkClick r:id="rId4" tooltip="Link to website"/>
              </a:rPr>
              <a:t>https://</a:t>
            </a:r>
            <a:r>
              <a:rPr lang="en-US" altLang="en-US" sz="1400" b="0" u="sng" dirty="0" smtClean="0">
                <a:latin typeface="Arial" charset="0"/>
                <a:ea typeface="ＭＳ Ｐゴシック" pitchFamily="34" charset="-128"/>
                <a:cs typeface="Arial" charset="0"/>
                <a:hlinkClick r:id="rId4" tooltip="Link to website"/>
              </a:rPr>
              <a:t>bhw.hrsa.gov/health-workforce-analysis/research</a:t>
            </a:r>
            <a:r>
              <a:rPr lang="en-US" altLang="en-US" sz="1400" b="0" u="sng" dirty="0" smtClean="0">
                <a:latin typeface="Arial" charset="0"/>
                <a:ea typeface="ＭＳ Ｐゴシック" pitchFamily="34" charset="-128"/>
                <a:cs typeface="Arial" charset="0"/>
              </a:rPr>
              <a:t> </a:t>
            </a:r>
            <a:endParaRPr lang="en-US" altLang="en-US" sz="1400" b="0" u="sng"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MedlinePlus.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Health occupations. Retrieved from </a:t>
            </a:r>
            <a:r>
              <a:rPr lang="en-US" altLang="en-US" sz="1400" b="0" u="sng" dirty="0">
                <a:latin typeface="Arial" charset="0"/>
                <a:ea typeface="ＭＳ Ｐゴシック" pitchFamily="34" charset="-128"/>
                <a:cs typeface="Arial" charset="0"/>
                <a:hlinkClick r:id="rId5" tooltip="Link to website"/>
              </a:rPr>
              <a:t>https://medlineplus.gov/healthoccupations.html</a:t>
            </a:r>
            <a:r>
              <a:rPr lang="en-US" altLang="en-US" sz="1400" b="0" u="sng" dirty="0">
                <a:latin typeface="Arial" charset="0"/>
                <a:ea typeface="ＭＳ Ｐゴシック" pitchFamily="34" charset="-128"/>
                <a:cs typeface="Arial" charset="0"/>
              </a:rPr>
              <a:t> </a:t>
            </a:r>
          </a:p>
          <a:p>
            <a:r>
              <a:rPr lang="en-US" altLang="en-US" sz="1400" b="0" dirty="0">
                <a:latin typeface="Arial" charset="0"/>
                <a:ea typeface="ＭＳ Ｐゴシック" pitchFamily="34" charset="-128"/>
                <a:cs typeface="Arial" charset="0"/>
              </a:rPr>
              <a:t>MedlinePlus.(2011). </a:t>
            </a:r>
            <a:r>
              <a:rPr lang="en-US" sz="1400" b="0" dirty="0">
                <a:latin typeface="Arial" charset="0"/>
                <a:ea typeface="ＭＳ Ｐゴシック" pitchFamily="34" charset="-128"/>
                <a:cs typeface="Arial" charset="0"/>
              </a:rPr>
              <a:t>Life works: Explore health and medical science careers. Retrieved from </a:t>
            </a:r>
            <a:r>
              <a:rPr lang="en-US" sz="1400" b="0" dirty="0">
                <a:latin typeface="Arial" charset="0"/>
                <a:ea typeface="ＭＳ Ｐゴシック" pitchFamily="34" charset="-128"/>
                <a:cs typeface="Arial" charset="0"/>
                <a:hlinkClick r:id="rId6" tooltip="Link to website"/>
              </a:rPr>
              <a:t>https://medlineplus.gov/magazine/issues/summer11/articles/summer11pg24-25.html</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MedlinePlus.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Medical dictionary. Retrieved from </a:t>
            </a:r>
            <a:r>
              <a:rPr lang="en-US" altLang="en-US" sz="1400" b="0" u="sng" dirty="0">
                <a:latin typeface="Arial" charset="0"/>
                <a:ea typeface="ＭＳ Ｐゴシック" pitchFamily="34" charset="-128"/>
                <a:cs typeface="Arial" charset="0"/>
                <a:hlinkClick r:id="rId7" tooltip="Link to website"/>
              </a:rPr>
              <a:t>http://www.nlm.nih.gov/medlineplus/ mplusdictionary.html</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National Association of Advisors for the Health Professions.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Health professions links. Retrieved from </a:t>
            </a:r>
            <a:r>
              <a:rPr lang="en-US" altLang="en-US" sz="1400" b="0" u="sng" dirty="0">
                <a:latin typeface="Arial" charset="0"/>
                <a:ea typeface="ＭＳ Ｐゴシック" pitchFamily="34" charset="-128"/>
                <a:cs typeface="Arial" charset="0"/>
                <a:hlinkClick r:id="rId8" tooltip="Link to website"/>
              </a:rPr>
              <a:t>http://www.naahp.org/PublicResources/HealthProfessionsLinks.aspx</a:t>
            </a:r>
            <a:endParaRPr lang="en-US" altLang="en-US" sz="1400" b="0" dirty="0">
              <a:latin typeface="Arial" charset="0"/>
              <a:ea typeface="ＭＳ Ｐゴシック" pitchFamily="34" charset="-128"/>
              <a:cs typeface="Arial" charset="0"/>
            </a:endParaRPr>
          </a:p>
          <a:p>
            <a:r>
              <a:rPr lang="en-US" altLang="en-US" sz="1400" b="0" dirty="0">
                <a:latin typeface="Arial" charset="0"/>
                <a:ea typeface="ＭＳ Ｐゴシック" pitchFamily="34" charset="-128"/>
                <a:cs typeface="Arial" charset="0"/>
              </a:rPr>
              <a:t>U.S. News. (</a:t>
            </a:r>
            <a:r>
              <a:rPr lang="en-US" altLang="en-US" sz="1400" b="0" dirty="0" err="1">
                <a:latin typeface="Arial" charset="0"/>
                <a:ea typeface="ＭＳ Ｐゴシック" pitchFamily="34" charset="-128"/>
                <a:cs typeface="Arial" charset="0"/>
              </a:rPr>
              <a:t>n.d.</a:t>
            </a:r>
            <a:r>
              <a:rPr lang="en-US" altLang="en-US" sz="1400" b="0" dirty="0">
                <a:latin typeface="Arial" charset="0"/>
                <a:ea typeface="ＭＳ Ｐゴシック" pitchFamily="34" charset="-128"/>
                <a:cs typeface="Arial" charset="0"/>
              </a:rPr>
              <a:t>). Best health care jobs. Retrieved from </a:t>
            </a:r>
            <a:r>
              <a:rPr lang="en-US" altLang="en-US" sz="1400" b="0" u="sng" dirty="0">
                <a:latin typeface="Arial" charset="0"/>
                <a:ea typeface="ＭＳ Ｐゴシック" pitchFamily="34" charset="-128"/>
                <a:cs typeface="Arial" charset="0"/>
                <a:hlinkClick r:id="rId9" tooltip="Link to article"/>
              </a:rPr>
              <a:t>http://money.usnews.com/careers/best-jobs/rankings/best-healthcare-jobs</a:t>
            </a:r>
            <a:endParaRPr lang="en-US" altLang="en-US" sz="1400" b="0" u="sng" dirty="0">
              <a:latin typeface="Arial" charset="0"/>
              <a:ea typeface="ＭＳ Ｐゴシック" pitchFamily="34" charset="-128"/>
              <a:cs typeface="Arial" charset="0"/>
            </a:endParaRPr>
          </a:p>
        </p:txBody>
      </p:sp>
      <p:sp>
        <p:nvSpPr>
          <p:cNvPr id="3" name="Text Placeholder 2"/>
          <p:cNvSpPr>
            <a:spLocks noGrp="1"/>
          </p:cNvSpPr>
          <p:nvPr>
            <p:ph type="body" sz="quarter" idx="20"/>
          </p:nvPr>
        </p:nvSpPr>
        <p:spPr>
          <a:xfrm>
            <a:off x="457200" y="4999318"/>
            <a:ext cx="8229600" cy="817019"/>
          </a:xfrm>
        </p:spPr>
        <p:txBody>
          <a:bodyPr/>
          <a:lstStyle/>
          <a:p>
            <a:pPr>
              <a:defRPr/>
            </a:pPr>
            <a:r>
              <a:rPr lang="en-US" altLang="en-US" dirty="0">
                <a:ea typeface="ＭＳ Ｐゴシック" panose="020B0600070205080204" pitchFamily="34" charset="-128"/>
              </a:rPr>
              <a:t>Charts, Tables, Figures</a:t>
            </a:r>
          </a:p>
          <a:p>
            <a:pPr>
              <a:defRPr/>
            </a:pPr>
            <a:r>
              <a:rPr lang="en-US" altLang="en-US" sz="1400" b="0" dirty="0">
                <a:ea typeface="ＭＳ Ｐゴシック" panose="020B0600070205080204" pitchFamily="34" charset="-128"/>
              </a:rPr>
              <a:t>2.1 Figure: Hickman, Tim, MD. University of Missouri, Kansas City (2010). Retrieved from author, used with permission.</a:t>
            </a:r>
          </a:p>
        </p:txBody>
      </p:sp>
      <p:sp>
        <p:nvSpPr>
          <p:cNvPr id="2" name="Text Placeholder 1"/>
          <p:cNvSpPr>
            <a:spLocks noGrp="1"/>
          </p:cNvSpPr>
          <p:nvPr>
            <p:ph type="body" sz="quarter" idx="21"/>
          </p:nvPr>
        </p:nvSpPr>
        <p:spPr>
          <a:xfrm>
            <a:off x="457200" y="5748798"/>
            <a:ext cx="8229600" cy="928171"/>
          </a:xfrm>
        </p:spPr>
        <p:txBody>
          <a:bodyPr/>
          <a:lstStyle/>
          <a:p>
            <a:r>
              <a:rPr lang="en-US" dirty="0"/>
              <a:t>Images</a:t>
            </a:r>
          </a:p>
          <a:p>
            <a:pPr>
              <a:defRPr/>
            </a:pPr>
            <a:r>
              <a:rPr lang="en-US" altLang="en-US" sz="1400" b="0" dirty="0">
                <a:ea typeface="ＭＳ Ｐゴシック" panose="020B0600070205080204" pitchFamily="34" charset="-128"/>
              </a:rPr>
              <a:t>Slide 10: Steps of the USMLE. CC-BY by Travis </a:t>
            </a:r>
            <a:r>
              <a:rPr lang="en-US" altLang="en-US" sz="1400" b="0" dirty="0" err="1">
                <a:ea typeface="ＭＳ Ｐゴシック" panose="020B0600070205080204" pitchFamily="34" charset="-128"/>
              </a:rPr>
              <a:t>Nimmo</a:t>
            </a:r>
            <a:r>
              <a:rPr lang="en-US" altLang="en-US" sz="1400" b="0" dirty="0">
                <a:ea typeface="ＭＳ Ｐゴシック" panose="020B0600070205080204" pitchFamily="34" charset="-128"/>
              </a:rPr>
              <a:t>.</a:t>
            </a:r>
          </a:p>
          <a:p>
            <a:pPr>
              <a:defRPr/>
            </a:pPr>
            <a:r>
              <a:rPr lang="en-US" altLang="en-US" sz="1400" b="0" dirty="0">
                <a:ea typeface="ＭＳ Ｐゴシック" panose="020B0600070205080204" pitchFamily="34" charset="-128"/>
              </a:rPr>
              <a:t>Slide 11: Primary Care Roles. CC-BY by Travis </a:t>
            </a:r>
            <a:r>
              <a:rPr lang="en-US" altLang="en-US" sz="1400" b="0" dirty="0" err="1">
                <a:ea typeface="ＭＳ Ｐゴシック" panose="020B0600070205080204" pitchFamily="34" charset="-128"/>
              </a:rPr>
              <a:t>Nimmo</a:t>
            </a:r>
            <a:r>
              <a:rPr lang="en-US" altLang="en-US" sz="1400" b="0" dirty="0">
                <a:ea typeface="ＭＳ Ｐゴシック" panose="020B0600070205080204" pitchFamily="34" charset="-128"/>
              </a:rPr>
              <a:t>.</a:t>
            </a:r>
            <a:endParaRPr lang="en-US" sz="14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dirty="0"/>
              <a:t>The Culture of Health Care</a:t>
            </a:r>
            <a:br>
              <a:rPr lang="en-US" dirty="0"/>
            </a:br>
            <a:r>
              <a:rPr lang="en-US" dirty="0"/>
              <a:t>Health Professionals—The People in Health Care</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3531971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Health Professionals—The People </a:t>
            </a:r>
            <a:br>
              <a:rPr lang="en-US" altLang="en-US"/>
            </a:br>
            <a:r>
              <a:rPr lang="en-US" altLang="en-US"/>
              <a:t>in Health Care</a:t>
            </a:r>
            <a:br>
              <a:rPr lang="en-US" altLang="en-US"/>
            </a:br>
            <a:r>
              <a:rPr lang="en-US" altLang="en-US"/>
              <a:t>Learning Objectives</a:t>
            </a:r>
            <a:endParaRPr lang="en-US" altLang="en-US" dirty="0"/>
          </a:p>
        </p:txBody>
      </p:sp>
      <p:sp>
        <p:nvSpPr>
          <p:cNvPr id="8195" name="Text Placeholder 3"/>
          <p:cNvSpPr>
            <a:spLocks noGrp="1"/>
          </p:cNvSpPr>
          <p:nvPr>
            <p:ph sz="quarter" idx="14"/>
          </p:nvPr>
        </p:nvSpPr>
        <p:spPr/>
        <p:txBody>
          <a:bodyPr/>
          <a:lstStyle/>
          <a:p>
            <a:r>
              <a:rPr lang="en-US" sz="2000" dirty="0"/>
              <a:t>Define terms used in health care and in health professionals’ education and training, including </a:t>
            </a:r>
            <a:r>
              <a:rPr lang="en-US" sz="2000" i="1" dirty="0"/>
              <a:t>clinician</a:t>
            </a:r>
            <a:r>
              <a:rPr lang="en-US" sz="2000" dirty="0"/>
              <a:t>, </a:t>
            </a:r>
            <a:r>
              <a:rPr lang="en-US" sz="2000" i="1" dirty="0"/>
              <a:t>patient/consumer</a:t>
            </a:r>
            <a:r>
              <a:rPr lang="en-US" sz="2000" dirty="0"/>
              <a:t>, </a:t>
            </a:r>
            <a:r>
              <a:rPr lang="en-US" sz="2000" i="1" dirty="0"/>
              <a:t>disease</a:t>
            </a:r>
            <a:r>
              <a:rPr lang="en-US" sz="2000" dirty="0"/>
              <a:t>, and </a:t>
            </a:r>
            <a:r>
              <a:rPr lang="en-US" sz="2000" i="1" dirty="0"/>
              <a:t>syndrome</a:t>
            </a:r>
            <a:r>
              <a:rPr lang="en-US" sz="2000" dirty="0"/>
              <a:t>.</a:t>
            </a:r>
            <a:r>
              <a:rPr lang="en-US" altLang="ja-JP" sz="2000" dirty="0"/>
              <a:t> (Lecture a)</a:t>
            </a:r>
          </a:p>
          <a:p>
            <a:r>
              <a:rPr lang="en-US" sz="2000" dirty="0"/>
              <a:t>Describe the education, training, certification, licensure, and roles of physicians, including those in primary care and other specialties.</a:t>
            </a:r>
            <a:r>
              <a:rPr lang="en-US" altLang="en-US" sz="2000" dirty="0"/>
              <a:t> (Lecture a)</a:t>
            </a:r>
          </a:p>
          <a:p>
            <a:r>
              <a:rPr lang="en-US" sz="2000" dirty="0"/>
              <a:t>Describe the education, training, certification, licensure, and roles of nurses, advanced practice nurses, licensed practical nurses, medical assistants, and medication aides.</a:t>
            </a:r>
            <a:r>
              <a:rPr lang="en-US" altLang="en-US" sz="2000" dirty="0"/>
              <a:t> (Lecture b)</a:t>
            </a:r>
          </a:p>
          <a:p>
            <a:r>
              <a:rPr lang="en-US" sz="2000" dirty="0"/>
              <a:t>Describe the education, training, certification, licensure, and roles of physician assistants, pharmacists, therapists, and allied health professionals.</a:t>
            </a:r>
            <a:r>
              <a:rPr lang="en-US" altLang="en-US" sz="2000" dirty="0"/>
              <a:t> (Lecture c)</a:t>
            </a:r>
          </a:p>
          <a:p>
            <a:r>
              <a:rPr lang="en-US" sz="2000" dirty="0"/>
              <a:t>Describe the education, training, certification, licensure, and roles of paramedics, emergency medical technicians, dental professionals, mental health professionals, and social workers.</a:t>
            </a:r>
            <a:r>
              <a:rPr lang="en-US" altLang="en-US" sz="2000" dirty="0"/>
              <a:t> (Lecture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a:t>Terminology</a:t>
            </a:r>
            <a:br>
              <a:rPr lang="en-US" altLang="en-US" dirty="0"/>
            </a:br>
            <a:r>
              <a:rPr lang="en-US" altLang="en-US" sz="2000" dirty="0"/>
              <a:t>(Merriam-Webster Medical Dictionary, Medline Plus, 2010)</a:t>
            </a:r>
            <a:endParaRPr lang="en-US" altLang="en-US" dirty="0"/>
          </a:p>
        </p:txBody>
      </p:sp>
      <p:sp>
        <p:nvSpPr>
          <p:cNvPr id="10243" name="Content Placeholder 2"/>
          <p:cNvSpPr>
            <a:spLocks noGrp="1"/>
          </p:cNvSpPr>
          <p:nvPr>
            <p:ph sz="quarter" idx="14"/>
          </p:nvPr>
        </p:nvSpPr>
        <p:spPr>
          <a:xfrm>
            <a:off x="457200" y="1600199"/>
            <a:ext cx="8229600" cy="4888735"/>
          </a:xfrm>
        </p:spPr>
        <p:txBody>
          <a:bodyPr/>
          <a:lstStyle/>
          <a:p>
            <a:r>
              <a:rPr lang="en-US" altLang="en-US" i="1" dirty="0"/>
              <a:t>Health professional:</a:t>
            </a:r>
            <a:r>
              <a:rPr lang="en-US" altLang="en-US" dirty="0"/>
              <a:t> </a:t>
            </a:r>
          </a:p>
          <a:p>
            <a:pPr lvl="1"/>
            <a:r>
              <a:rPr lang="en-US" altLang="en-US" dirty="0"/>
              <a:t>Provides care to the sick and injured in pre-hospital, hospital, outpatient, home, extended-care facilities, and other settings</a:t>
            </a:r>
          </a:p>
          <a:p>
            <a:pPr lvl="1"/>
            <a:r>
              <a:rPr lang="en-US" altLang="en-US" dirty="0"/>
              <a:t>Supports preventive care, wellness services, and patients’ self-managed care </a:t>
            </a:r>
          </a:p>
          <a:p>
            <a:r>
              <a:rPr lang="en-US" altLang="en-US" i="1" dirty="0"/>
              <a:t>Patient/consumer: </a:t>
            </a:r>
          </a:p>
          <a:p>
            <a:pPr lvl="1"/>
            <a:r>
              <a:rPr lang="en-US" altLang="en-US" dirty="0"/>
              <a:t>Anyone seeking preventive care services, wellness services, assistance with self-managed care, or medical services</a:t>
            </a:r>
          </a:p>
          <a:p>
            <a:endParaRPr lang="en-US" altLang="en-US" dirty="0"/>
          </a:p>
          <a:p>
            <a:endParaRPr lang="en-US" altLang="en-US" dirty="0"/>
          </a:p>
          <a:p>
            <a:endParaRPr lang="en-US" altLang="en-US" dirty="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Terminology Continued</a:t>
            </a:r>
            <a:endParaRPr lang="en-US" altLang="en-US" dirty="0"/>
          </a:p>
        </p:txBody>
      </p:sp>
      <p:sp>
        <p:nvSpPr>
          <p:cNvPr id="12291" name="Content Placeholder 2"/>
          <p:cNvSpPr>
            <a:spLocks noGrp="1"/>
          </p:cNvSpPr>
          <p:nvPr>
            <p:ph sz="quarter" idx="14"/>
          </p:nvPr>
        </p:nvSpPr>
        <p:spPr/>
        <p:txBody>
          <a:bodyPr/>
          <a:lstStyle/>
          <a:p>
            <a:r>
              <a:rPr lang="en-US" altLang="en-US" i="1" dirty="0"/>
              <a:t>Clinician: </a:t>
            </a:r>
            <a:r>
              <a:rPr lang="en-US" altLang="ja-JP" dirty="0"/>
              <a:t>An individual qualified in the clinical practice of medicine, psychiatry, or psychology as distinguished from one specializing in laboratory or research techniques or in theory</a:t>
            </a:r>
          </a:p>
          <a:p>
            <a:endParaRPr lang="en-US" altLang="ja-JP" dirty="0"/>
          </a:p>
          <a:p>
            <a:endParaRPr lang="en-US" altLang="en-US" dirty="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Terminology Continued 2</a:t>
            </a:r>
            <a:endParaRPr lang="en-US" altLang="en-US" dirty="0"/>
          </a:p>
        </p:txBody>
      </p:sp>
      <p:sp>
        <p:nvSpPr>
          <p:cNvPr id="14339" name="Content Placeholder 2"/>
          <p:cNvSpPr>
            <a:spLocks noGrp="1"/>
          </p:cNvSpPr>
          <p:nvPr>
            <p:ph sz="quarter" idx="14"/>
          </p:nvPr>
        </p:nvSpPr>
        <p:spPr/>
        <p:txBody>
          <a:bodyPr/>
          <a:lstStyle/>
          <a:p>
            <a:r>
              <a:rPr lang="en-US" altLang="en-US" sz="2800" i="1" dirty="0"/>
              <a:t>Disease: </a:t>
            </a:r>
            <a:r>
              <a:rPr lang="en-US" altLang="en-US" sz="2800" dirty="0"/>
              <a:t>An impairment of a specific structure or function of the body that produces symptoms and physical findings; usually attributable to a specific cause, such as a specific type of bacteria causing pneumonia</a:t>
            </a:r>
          </a:p>
          <a:p>
            <a:r>
              <a:rPr lang="en-US" altLang="en-US" sz="2800" i="1" dirty="0"/>
              <a:t>Syndrome: </a:t>
            </a:r>
            <a:r>
              <a:rPr lang="en-US" altLang="en-US" sz="2800" dirty="0"/>
              <a:t>A combination of symptoms and physical findings not easily attributable to a specific cause. An example is carpal tunnel syndrome, which is pain, burning, and numbness in the hand</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Terminology Continued 3</a:t>
            </a:r>
            <a:endParaRPr lang="en-US" altLang="en-US" dirty="0"/>
          </a:p>
        </p:txBody>
      </p:sp>
      <p:sp>
        <p:nvSpPr>
          <p:cNvPr id="16387" name="Content Placeholder 2"/>
          <p:cNvSpPr>
            <a:spLocks noGrp="1"/>
          </p:cNvSpPr>
          <p:nvPr>
            <p:ph sz="quarter" idx="14"/>
          </p:nvPr>
        </p:nvSpPr>
        <p:spPr>
          <a:xfrm>
            <a:off x="457200" y="1600199"/>
            <a:ext cx="8229600" cy="4943819"/>
          </a:xfrm>
        </p:spPr>
        <p:txBody>
          <a:bodyPr/>
          <a:lstStyle/>
          <a:p>
            <a:r>
              <a:rPr lang="en-US" altLang="en-US" i="1" dirty="0"/>
              <a:t>Education:</a:t>
            </a:r>
          </a:p>
          <a:p>
            <a:pPr lvl="1"/>
            <a:r>
              <a:rPr lang="en-US" altLang="en-US" dirty="0"/>
              <a:t>Formal lecture and learning activities, including simulation and patient contact</a:t>
            </a:r>
          </a:p>
          <a:p>
            <a:pPr lvl="1"/>
            <a:r>
              <a:rPr lang="en-US" altLang="en-US" dirty="0"/>
              <a:t>Depending on the health profession, may be on-the-job training, a certificate, associate’s degree, bachelor</a:t>
            </a:r>
            <a:r>
              <a:rPr lang="ja-JP" altLang="en-US" dirty="0"/>
              <a:t>’</a:t>
            </a:r>
            <a:r>
              <a:rPr lang="en-US" altLang="ja-JP" dirty="0"/>
              <a:t>s degree, master</a:t>
            </a:r>
            <a:r>
              <a:rPr lang="ja-JP" altLang="en-US" dirty="0"/>
              <a:t>’</a:t>
            </a:r>
            <a:r>
              <a:rPr lang="en-US" altLang="ja-JP" dirty="0"/>
              <a:t>s degree, or doctoral degree</a:t>
            </a:r>
          </a:p>
          <a:p>
            <a:r>
              <a:rPr lang="en-US" altLang="en-US" i="1" dirty="0"/>
              <a:t>Training:</a:t>
            </a:r>
          </a:p>
          <a:p>
            <a:pPr lvl="1"/>
            <a:r>
              <a:rPr lang="en-US" altLang="en-US" dirty="0"/>
              <a:t>Supervised clinical practice; often has increasing level of responsibility with time</a:t>
            </a:r>
          </a:p>
          <a:p>
            <a:pPr lvl="1"/>
            <a:endParaRPr lang="en-US" altLang="en-US" dirty="0"/>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Terminology Continued 4</a:t>
            </a:r>
          </a:p>
        </p:txBody>
      </p:sp>
      <p:sp>
        <p:nvSpPr>
          <p:cNvPr id="18435" name="Content Placeholder 2"/>
          <p:cNvSpPr>
            <a:spLocks noGrp="1"/>
          </p:cNvSpPr>
          <p:nvPr>
            <p:ph sz="quarter" idx="14"/>
          </p:nvPr>
        </p:nvSpPr>
        <p:spPr>
          <a:xfrm>
            <a:off x="457200" y="1600200"/>
            <a:ext cx="8229600" cy="5009920"/>
          </a:xfrm>
        </p:spPr>
        <p:txBody>
          <a:bodyPr/>
          <a:lstStyle/>
          <a:p>
            <a:r>
              <a:rPr lang="en-US" altLang="en-US" sz="2800" i="1" dirty="0"/>
              <a:t>Certification</a:t>
            </a:r>
            <a:r>
              <a:rPr lang="en-US" altLang="en-US" sz="2800" dirty="0"/>
              <a:t> has several meanings:</a:t>
            </a:r>
          </a:p>
          <a:p>
            <a:pPr lvl="1"/>
            <a:r>
              <a:rPr lang="en-US" altLang="en-US" sz="2400" dirty="0"/>
              <a:t>Education/training certificate program typically 1 year for medical assistants </a:t>
            </a:r>
          </a:p>
          <a:p>
            <a:pPr lvl="1"/>
            <a:r>
              <a:rPr lang="en-US" altLang="en-US" sz="2400" dirty="0"/>
              <a:t>National health profession organization certification typically requires completion of an accredited program and an exam, such as with radiologic technologists  </a:t>
            </a:r>
          </a:p>
          <a:p>
            <a:pPr lvl="1"/>
            <a:r>
              <a:rPr lang="en-US" altLang="en-US" sz="2400" dirty="0"/>
              <a:t>Physician board certification in a specialty or subspecialty requires an approved residency/fellowship and a board exam</a:t>
            </a:r>
          </a:p>
          <a:p>
            <a:r>
              <a:rPr lang="en-US" altLang="en-US" sz="2800" dirty="0"/>
              <a:t>State licensure is mandatory for many practicing professionals, such as physicians and nurses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dirty="0">
                <a:ea typeface="ＭＳ Ｐゴシック" pitchFamily="34" charset="-128"/>
              </a:rPr>
              <a:t>Physician</a:t>
            </a:r>
          </a:p>
        </p:txBody>
      </p:sp>
      <p:sp>
        <p:nvSpPr>
          <p:cNvPr id="20483" name="Text Placeholder 10"/>
          <p:cNvSpPr>
            <a:spLocks noGrp="1"/>
          </p:cNvSpPr>
          <p:nvPr>
            <p:ph type="body" sz="quarter" idx="32"/>
          </p:nvPr>
        </p:nvSpPr>
        <p:spPr/>
        <p:txBody>
          <a:bodyPr/>
          <a:lstStyle/>
          <a:p>
            <a:r>
              <a:rPr lang="en-US" altLang="en-US" sz="1200" dirty="0">
                <a:latin typeface="Arial" charset="0"/>
                <a:ea typeface="ＭＳ Ｐゴシック" pitchFamily="34" charset="-128"/>
                <a:cs typeface="Arial" charset="0"/>
              </a:rPr>
              <a:t>2.1 Figure: Hickman, 2010. Retrieved from Author. Used with Permission.</a:t>
            </a:r>
          </a:p>
        </p:txBody>
      </p:sp>
      <p:sp>
        <p:nvSpPr>
          <p:cNvPr id="2048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ＭＳ Ｐゴシック" pitchFamily="34" charset="-128"/>
              </a:defRPr>
            </a:lvl1pPr>
            <a:lvl2pPr marL="742950" indent="-285750">
              <a:spcBef>
                <a:spcPct val="20000"/>
              </a:spcBef>
              <a:buFont typeface="Arial" charset="0"/>
              <a:buChar char="–"/>
              <a:defRPr sz="2800">
                <a:solidFill>
                  <a:schemeClr val="tx1"/>
                </a:solidFill>
                <a:latin typeface="Arial" charset="0"/>
                <a:ea typeface="ＭＳ Ｐゴシック" pitchFamily="34" charset="-128"/>
              </a:defRPr>
            </a:lvl2pPr>
            <a:lvl3pPr marL="1143000" indent="-228600">
              <a:spcBef>
                <a:spcPct val="20000"/>
              </a:spcBef>
              <a:buFont typeface="Arial" charset="0"/>
              <a:buChar char="•"/>
              <a:defRPr sz="2400">
                <a:solidFill>
                  <a:schemeClr val="tx1"/>
                </a:solidFill>
                <a:latin typeface="Arial" charset="0"/>
                <a:ea typeface="ＭＳ Ｐゴシック" pitchFamily="34" charset="-128"/>
              </a:defRPr>
            </a:lvl3pPr>
            <a:lvl4pPr marL="1600200" indent="-228600">
              <a:spcBef>
                <a:spcPct val="20000"/>
              </a:spcBef>
              <a:buFont typeface="Arial" charset="0"/>
              <a:buChar char="–"/>
              <a:defRPr sz="2000">
                <a:solidFill>
                  <a:schemeClr val="tx1"/>
                </a:solidFill>
                <a:latin typeface="Arial" charset="0"/>
                <a:ea typeface="ＭＳ Ｐゴシック" pitchFamily="34" charset="-128"/>
              </a:defRPr>
            </a:lvl4pPr>
            <a:lvl5pPr marL="2057400" indent="-228600">
              <a:spcBef>
                <a:spcPct val="20000"/>
              </a:spcBef>
              <a:buFont typeface="Arial" charset="0"/>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9pPr>
          </a:lstStyle>
          <a:p>
            <a:pPr>
              <a:spcBef>
                <a:spcPct val="0"/>
              </a:spcBef>
              <a:buFontTx/>
              <a:buNone/>
            </a:pPr>
            <a:fld id="{2170BE3A-971F-4A87-BFB1-A95697D5285A}" type="slidenum">
              <a:rPr lang="en-US" altLang="en-US" sz="1000">
                <a:solidFill>
                  <a:srgbClr val="898989"/>
                </a:solidFill>
              </a:rPr>
              <a:pPr>
                <a:spcBef>
                  <a:spcPct val="0"/>
                </a:spcBef>
                <a:buFontTx/>
                <a:buNone/>
              </a:pPr>
              <a:t>9</a:t>
            </a:fld>
            <a:endParaRPr lang="en-US" altLang="en-US" sz="1000">
              <a:solidFill>
                <a:srgbClr val="898989"/>
              </a:solidFill>
            </a:endParaRPr>
          </a:p>
        </p:txBody>
      </p:sp>
      <p:pic>
        <p:nvPicPr>
          <p:cNvPr id="4" name="Picture Placeholder 3" descr="Figure showing the education (college and medical school) and training (residency and fellowship) for Physicians&#10;(Hickman, 2010) Used with Permission" title="Figure 2.1: Chart: Physician Education Training. Hickman, 2010"/>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1109172" y="1293771"/>
            <a:ext cx="6925656" cy="4889416"/>
          </a:xfrm>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7cbec28e-318d-42f2-bdef-d1685c8704b3"/>
  <p:tag name="AUDIO_ID" val="288"/>
  <p:tag name="ELAPSEDTIME" val="32.9"/>
  <p:tag name="ARTICULATE_SLIDE_NAV" val="6"/>
</p:tagLst>
</file>

<file path=ppt/tags/tag11.xml><?xml version="1.0" encoding="utf-8"?>
<p:tagLst xmlns:a="http://schemas.openxmlformats.org/drawingml/2006/main" xmlns:r="http://schemas.openxmlformats.org/officeDocument/2006/relationships" xmlns:p="http://schemas.openxmlformats.org/presentationml/2006/main">
  <p:tag name="BULLET_1" val="8226"/>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a30f01a6-0d51-474a-8ad8-b6fcb305e8cd"/>
  <p:tag name="AUDIO_ID" val="289"/>
  <p:tag name="ELAPSEDTIME" val="43.0"/>
  <p:tag name="ARTICULATE_SLIDE_NAV" val="7"/>
</p:tagLst>
</file>

<file path=ppt/tags/tag13.xml><?xml version="1.0" encoding="utf-8"?>
<p:tagLst xmlns:a="http://schemas.openxmlformats.org/drawingml/2006/main" xmlns:r="http://schemas.openxmlformats.org/officeDocument/2006/relationships" xmlns:p="http://schemas.openxmlformats.org/presentationml/2006/main">
  <p:tag name="BULLET_1" val="8226"/>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6924836a-62f7-4f37-bed9-d56ace4ea363"/>
  <p:tag name="AUDIO_ID" val="280"/>
  <p:tag name="ELAPSEDTIME" val="23.9"/>
  <p:tag name="ARTICULATE_SLIDE_NAV" val="8"/>
</p:tagLst>
</file>

<file path=ppt/tags/tag1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937180e4-6a8d-48d2-86a9-d5c6d810a6e4"/>
  <p:tag name="AUDIO_ID" val="281"/>
  <p:tag name="ELAPSEDTIME" val="76.6"/>
  <p:tag name="ARTICULATE_SLIDE_NAV" val="9"/>
</p:tagLst>
</file>

<file path=ppt/tags/tag17.xml><?xml version="1.0" encoding="utf-8"?>
<p:tagLst xmlns:a="http://schemas.openxmlformats.org/drawingml/2006/main" xmlns:r="http://schemas.openxmlformats.org/officeDocument/2006/relationships" xmlns:p="http://schemas.openxmlformats.org/presentationml/2006/main">
  <p:tag name="BULLET_8" val="8226"/>
  <p:tag name="BULLET_1" val="8226"/>
  <p:tag name="BULLET_2" val="8226"/>
  <p:tag name="BULLET_3" val="8226"/>
  <p:tag name="BULLET_4" val="8226"/>
  <p:tag name="BULLET_5" val="8226"/>
  <p:tag name="BULLET_6" val="8226"/>
  <p:tag name="BULLET_7" val="8226"/>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d9434f75-d967-4ac5-bdb1-8e29c6db6cad"/>
  <p:tag name="AUDIO_ID" val="283"/>
  <p:tag name="ELAPSEDTIME" val="55.6"/>
  <p:tag name="ARTICULATE_SLIDE_NAV" val="11"/>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4b060e1f-a68a-49e7-982b-1c544e4f51a8"/>
  <p:tag name="AUDIO_ID" val="256"/>
  <p:tag name="ELAPSEDTIME" val="20.3"/>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45e60ccc-df3b-4d8c-9e66-ea91c547d3dc"/>
  <p:tag name="AUDIO_ID" val="284"/>
  <p:tag name="ELAPSEDTIME" val="40.3"/>
  <p:tag name="ARTICULATE_SLIDE_NAV" val="12"/>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cbb9dbfb-e881-4729-8bef-e11d1e590dc6"/>
  <p:tag name="AUDIO_ID" val="285"/>
  <p:tag name="ELAPSEDTIME" val="58.2"/>
  <p:tag name="ARTICULATE_SLIDE_NAV" val="13"/>
</p:tagLst>
</file>

<file path=ppt/tags/tag2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36"/>
  <p:tag name="MARGIN_3" val="72"/>
  <p:tag name="MARGIN_4" val="108"/>
  <p:tag name="MARGIN_5" val="144"/>
  <p:tag name="FONT_SIZE" val="12"/>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0eceaa0d-922b-4688-b29e-5030b050077a"/>
  <p:tag name="AUDIO_ID" val="286"/>
  <p:tag name="ELAPSEDTIME" val="48.6"/>
  <p:tag name="ARTICULATE_SLIDE_NAV" val="14"/>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0"/>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2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2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3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ags/tag32.xml><?xml version="1.0" encoding="utf-8"?>
<p:tagLst xmlns:a="http://schemas.openxmlformats.org/drawingml/2006/main" xmlns:r="http://schemas.openxmlformats.org/officeDocument/2006/relationships" xmlns:p="http://schemas.openxmlformats.org/presentationml/2006/main">
  <p:tag name="ARTICULATE_SLIDE_GUID" val="93a08c25-66a2-4daa-8755-4b282eef5ca0"/>
  <p:tag name="AUDIO_ID" val="287"/>
  <p:tag name="ELAPSEDTIME" val="47.7"/>
  <p:tag name="ARTICULATE_SLIDE_NAV" val="15"/>
</p:tagLst>
</file>

<file path=ppt/tags/tag3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Lst>
</file>

<file path=ppt/tags/tag34.xml><?xml version="1.0" encoding="utf-8"?>
<p:tagLst xmlns:a="http://schemas.openxmlformats.org/drawingml/2006/main" xmlns:r="http://schemas.openxmlformats.org/officeDocument/2006/relationships" xmlns:p="http://schemas.openxmlformats.org/presentationml/2006/main">
  <p:tag name="ARTICULATE_SLIDE_GUID" val="a519a1cb-8d06-456e-840c-55b1c4ffb151"/>
  <p:tag name="AUDIO_ID" val="275"/>
  <p:tag name="ELAPSEDTIME" val="22.5"/>
  <p:tag name="ARTICULATE_SLIDE_NAV" val="16"/>
</p:tagLst>
</file>

<file path=ppt/tags/tag35.xml><?xml version="1.0" encoding="utf-8"?>
<p:tagLst xmlns:a="http://schemas.openxmlformats.org/drawingml/2006/main" xmlns:r="http://schemas.openxmlformats.org/officeDocument/2006/relationships" xmlns:p="http://schemas.openxmlformats.org/presentationml/2006/main">
  <p:tag name="BULLET_1" val="8226"/>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333a0ca3-8387-4b2c-ac50-0cb9bd46fcca"/>
  <p:tag name="AUDIO_ID" val="277"/>
  <p:tag name="ELAPSEDTIME" val="26.3"/>
  <p:tag name="ARTICULATE_SLIDE_NAV" val="3"/>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6b7566a9-ab7e-40cf-b372-15076960e539"/>
  <p:tag name="AUDIO_ID" val="276"/>
  <p:tag name="ELAPSEDTIME" val="11.7"/>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0d69bc56-53ea-499a-94e3-f1450cefc49a"/>
  <p:tag name="AUDIO_ID" val="278"/>
  <p:tag name="ELAPSEDTIME" val="48.8"/>
  <p:tag name="ARTICULATE_SLIDE_NAV" val="5"/>
</p:tagLst>
</file>

<file path=ppt/tags/tag9.xml><?xml version="1.0" encoding="utf-8"?>
<p:tagLst xmlns:a="http://schemas.openxmlformats.org/drawingml/2006/main" xmlns:r="http://schemas.openxmlformats.org/officeDocument/2006/relationships" xmlns:p="http://schemas.openxmlformats.org/presentationml/2006/main">
  <p:tag name="BULLET_1" val="8226"/>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295</TotalTime>
  <Words>3952</Words>
  <Application>Microsoft Office PowerPoint</Application>
  <PresentationFormat>On-screen Show (4:3)</PresentationFormat>
  <Paragraphs>280</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PowerPoint Presentation</vt:lpstr>
      <vt:lpstr>The Culture of Health Care</vt:lpstr>
      <vt:lpstr>Health Professionals—The People  in Health Care Learning Objectives</vt:lpstr>
      <vt:lpstr>Terminology (Merriam-Webster Medical Dictionary, Medline Plus, 2010)</vt:lpstr>
      <vt:lpstr>Terminology Continued</vt:lpstr>
      <vt:lpstr>Terminology Continued 2</vt:lpstr>
      <vt:lpstr>Terminology Continued 3</vt:lpstr>
      <vt:lpstr>Terminology Continued 4</vt:lpstr>
      <vt:lpstr>Physician</vt:lpstr>
      <vt:lpstr>Physician Continued</vt:lpstr>
      <vt:lpstr>Steps of the USMLE</vt:lpstr>
      <vt:lpstr>Primary Care Roles</vt:lpstr>
      <vt:lpstr>Common Internal Medicine Specialties and Subspecialties</vt:lpstr>
      <vt:lpstr>Surgical Subspecialties</vt:lpstr>
      <vt:lpstr>Other Specialties</vt:lpstr>
      <vt:lpstr>Pathology</vt:lpstr>
      <vt:lpstr> Nonclinical Roles of Physicians</vt:lpstr>
      <vt:lpstr>Nonclinical Roles for Physicians </vt:lpstr>
      <vt:lpstr>Physicians in 2025</vt:lpstr>
      <vt:lpstr>Physicians in 2025 Continued</vt:lpstr>
      <vt:lpstr>Health Professionals—The People  in Health Care  Summary – Lecture a</vt:lpstr>
      <vt:lpstr>Health Professionals—The People  in Health Care  References – Lecture a</vt:lpstr>
      <vt:lpstr>Health Professionals—The People  in Health Care  References – Lecture a Continued</vt:lpstr>
      <vt:lpstr>The Culture of Health Care Health Professionals—The People in Health Care Lecture a</vt:lpstr>
    </vt:vector>
  </TitlesOfParts>
  <Company>Bellevue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2, Unit 2: The Culture Of Health Care: Health Professionals-- The People in Health Care</dc:title>
  <dc:subject>The Culture of Health Care, Health Professionals-The People in Health Care, Lecture a</dc:subject>
  <dc:creator>U.S. Department of Health and Human Services, Office of the National Coordinator for Health Information Technology</dc:creator>
  <cp:keywords>Health professional, patient, consumer, education, training, certification, state licensure, physician USMLE, primary care roles, internal medicine specialties, surgical subspecialties, pathology, non-clinical roles for physicians, physicians in 2025, Nurses, midwives, anesthetist, non-clinical roles for nurses, licensed practical nurse, medical assistant, medication assistant, nursing in 2025, medical terminology, licensing, Physician assistant, pharmacy, pharmacy training, respiratory therapy, physical therapy, occupational therapy, radiology technician, radiology technologist, EKG technician, dietetics, nutrition, dietetic technician, emergency medical technician, EMT, paramedic, dental health, dentist, social worker, mental health professional, case manager, health information management professional, bio medical engineer, licensure, health IT, health IT curriculum, health IT training</cp:keywords>
  <cp:lastModifiedBy>The Department of Health and Human Services</cp:lastModifiedBy>
  <cp:revision>33</cp:revision>
  <dcterms:created xsi:type="dcterms:W3CDTF">2016-05-31T16:33:10Z</dcterms:created>
  <dcterms:modified xsi:type="dcterms:W3CDTF">2017-05-19T19:22:04Z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