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0.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12.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3.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4.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5.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6.xml" ContentType="application/vnd.openxmlformats-officedocument.presentationml.notesSlide+xml"/>
  <Override PartName="/ppt/tags/tag27.xml" ContentType="application/vnd.openxmlformats-officedocument.presentationml.tags+xml"/>
  <Override PartName="/ppt/notesSlides/notesSlide17.xml" ContentType="application/vnd.openxmlformats-officedocument.presentationml.notesSlide+xml"/>
  <Override PartName="/ppt/tags/tag28.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87" r:id="rId2"/>
    <p:sldId id="256"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66" r:id="rId21"/>
  </p:sldIdLst>
  <p:sldSz cx="9144000" cy="6858000" type="screen4x3"/>
  <p:notesSz cx="6858000" cy="9144000"/>
  <p:custDataLst>
    <p:tags r:id="rId2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30" autoAdjust="0"/>
    <p:restoredTop sz="59368" autoAdjust="0"/>
  </p:normalViewPr>
  <p:slideViewPr>
    <p:cSldViewPr snapToGrid="0">
      <p:cViewPr varScale="1">
        <p:scale>
          <a:sx n="30" d="100"/>
          <a:sy n="30" d="100"/>
        </p:scale>
        <p:origin x="-1858" y="-86"/>
      </p:cViewPr>
      <p:guideLst>
        <p:guide orient="horz" pos="2160"/>
        <p:guide orient="horz" pos="3888"/>
        <p:guide orient="horz" pos="1008"/>
        <p:guide pos="2880"/>
        <p:guide pos="2875"/>
      </p:guideLst>
    </p:cSldViewPr>
  </p:slideViewPr>
  <p:outlineViewPr>
    <p:cViewPr>
      <p:scale>
        <a:sx n="33" d="100"/>
        <a:sy n="33" d="100"/>
      </p:scale>
      <p:origin x="0" y="-1165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23.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25.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dirty="0">
                <a:solidFill>
                  <a:schemeClr val="tx1"/>
                </a:solidFill>
                <a:effectLst/>
                <a:latin typeface="Arial" pitchFamily="34" charset="0"/>
                <a:ea typeface="+mn-ea"/>
                <a:cs typeface="Arial" pitchFamily="34" charset="0"/>
              </a:rPr>
              <a:t>No audio. Recording preparation.</a:t>
            </a:r>
            <a:endParaRPr lang="en-US" dirty="0"/>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725119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At times there may be resistance to the idea of achieving or studying cultural competence, whether we’re talking about health professionals learning cultural competence for their interactions with patients, or about health informatics [in-</a:t>
            </a:r>
            <a:r>
              <a:rPr lang="en-US" altLang="en-US" dirty="0" err="1"/>
              <a:t>fer</a:t>
            </a:r>
            <a:r>
              <a:rPr lang="en-US" altLang="en-US" dirty="0"/>
              <a:t>-mat-</a:t>
            </a:r>
            <a:r>
              <a:rPr lang="en-US" altLang="en-US" dirty="0" err="1"/>
              <a:t>iks</a:t>
            </a:r>
            <a:r>
              <a:rPr lang="en-US" altLang="en-US" dirty="0"/>
              <a:t>] professionals learning cultural competence for their interactions within the health care system.</a:t>
            </a:r>
          </a:p>
          <a:p>
            <a:endParaRPr lang="en-US" altLang="en-US" dirty="0"/>
          </a:p>
          <a:p>
            <a:r>
              <a:rPr lang="en-US" altLang="en-US" dirty="0"/>
              <a:t>When medical students encounter the cultural competence curriculum, we sometimes encounter this resistance expressed in a statement, such as “I didn’t come to medical school to learn this” and “we have more important things to worry about.” This resistance also comes from a certain degree of ethnocentrism or denial of one’s own culture or cultural bias. It also comes from stereotyping and oversimplifying the cultures of others, failing to recall that culture is not monolithic but relative, plural, and partial, as discussed earlier. Finally, it comes from “othering”, that is, treating persons in another group that’s different from one’s own group, which is taken to be “normal”, and then labeling, marginalizing, or excluding those in the “other” culture. In health care we sometimes encounter these forms of resistance.</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B6446C1-AFE1-4027-9F8E-FECE2236ED06}" type="slidenum">
              <a:rPr lang="en-US" altLang="en-US" sz="1000">
                <a:solidFill>
                  <a:srgbClr val="000000"/>
                </a:solidFill>
              </a:rPr>
              <a:pPr/>
              <a:t>10</a:t>
            </a:fld>
            <a:endParaRPr lang="en-US" altLang="en-US" sz="1000">
              <a:solidFill>
                <a:srgbClr val="000000"/>
              </a:solidFill>
            </a:endParaRPr>
          </a:p>
        </p:txBody>
      </p:sp>
    </p:spTree>
    <p:extLst>
      <p:ext uri="{BB962C8B-B14F-4D97-AF65-F5344CB8AC3E}">
        <p14:creationId xmlns:p14="http://schemas.microsoft.com/office/powerpoint/2010/main" val="335288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 health informatics [in-</a:t>
            </a:r>
            <a:r>
              <a:rPr lang="en-US" altLang="en-US" dirty="0" err="1"/>
              <a:t>fer</a:t>
            </a:r>
            <a:r>
              <a:rPr lang="en-US" altLang="en-US" b="1" dirty="0"/>
              <a:t>-mat-</a:t>
            </a:r>
            <a:r>
              <a:rPr lang="en-US" altLang="en-US" dirty="0" err="1"/>
              <a:t>iks</a:t>
            </a:r>
            <a:r>
              <a:rPr lang="en-US" altLang="en-US" dirty="0"/>
              <a:t>] we can also encounter the same forms of resistance: The idea that “we have more important things to worry about” in our informatics [in-</a:t>
            </a:r>
            <a:r>
              <a:rPr lang="en-US" altLang="en-US" dirty="0" err="1"/>
              <a:t>fer</a:t>
            </a:r>
            <a:r>
              <a:rPr lang="en-US" altLang="en-US" b="1" dirty="0"/>
              <a:t>-mat-</a:t>
            </a:r>
            <a:r>
              <a:rPr lang="en-US" altLang="en-US" dirty="0" err="1"/>
              <a:t>iks</a:t>
            </a:r>
            <a:r>
              <a:rPr lang="en-US" altLang="en-US" dirty="0"/>
              <a:t>] training, the ethnocentrism or cultural bias that grounds us in our own culture, the tendency to stereotype and oversimplify members of other cultures such as health professionals, and the tendency toward “othering” by defining people who are different (for example, nurses, doctors, therapists, etcetera) and labeling, marginalizing, or excluding them. Perhaps you’ve seen examples of this in the organizations in which you’ve worked.</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493318C-742E-4BEC-AF90-51104C32B091}" type="slidenum">
              <a:rPr lang="en-US" altLang="en-US" sz="1000">
                <a:solidFill>
                  <a:srgbClr val="000000"/>
                </a:solidFill>
              </a:rPr>
              <a:pPr/>
              <a:t>11</a:t>
            </a:fld>
            <a:endParaRPr lang="en-US" altLang="en-US" sz="1000">
              <a:solidFill>
                <a:srgbClr val="000000"/>
              </a:solidFill>
            </a:endParaRPr>
          </a:p>
        </p:txBody>
      </p:sp>
    </p:spTree>
    <p:extLst>
      <p:ext uri="{BB962C8B-B14F-4D97-AF65-F5344CB8AC3E}">
        <p14:creationId xmlns:p14="http://schemas.microsoft.com/office/powerpoint/2010/main" val="4080171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custDataLst>
              <p:tags r:id="rId1"/>
            </p:custDataLst>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defRPr/>
            </a:pPr>
            <a:r>
              <a:rPr lang="en-US" dirty="0"/>
              <a:t>Let’s assume you’re convinced that the study of health care culture is important to successful development, implementation, and maintenance of health information technology for patients and clinicians. Also, you believe that understanding people and processes is critical to successful HIT [H-I-T]. How can you learn more? Where should you look?</a:t>
            </a:r>
          </a:p>
          <a:p>
            <a:pPr>
              <a:defRPr/>
            </a:pPr>
            <a:endParaRPr lang="en-US" dirty="0"/>
          </a:p>
          <a:p>
            <a:pPr>
              <a:defRPr/>
            </a:pPr>
            <a:r>
              <a:rPr lang="en-US" dirty="0"/>
              <a:t>You are likely to learn more by observing the people in health care, the places where they work, their work processes and practices, their values and beliefs, and their interactions with technologies, including not just computer technology but other technologies as well. When considering the people, you should include not only health professionals but everyone else that participates in the health care processes. Places where health care takes place are varied from modern tertiary [</a:t>
            </a:r>
            <a:r>
              <a:rPr lang="en-US" b="1" dirty="0"/>
              <a:t>tur</a:t>
            </a:r>
            <a:r>
              <a:rPr lang="en-US" dirty="0"/>
              <a:t>-</a:t>
            </a:r>
            <a:r>
              <a:rPr lang="en-US" dirty="0" err="1"/>
              <a:t>sh</a:t>
            </a:r>
            <a:r>
              <a:rPr lang="en-US" i="1" dirty="0" err="1"/>
              <a:t>uh</a:t>
            </a:r>
            <a:r>
              <a:rPr lang="en-US" dirty="0"/>
              <a:t>-</a:t>
            </a:r>
            <a:r>
              <a:rPr lang="en-US" dirty="0" err="1"/>
              <a:t>ree</a:t>
            </a:r>
            <a:r>
              <a:rPr lang="en-US" dirty="0"/>
              <a:t>] academic medical centers to small primary care and community clinics, to long-term care facilities and, of course, patient’s own homes. When studying health care processes and practices, it’s not only important to characterize what people do (or their workflow) but also to understand why they do things in the ways that they do them. Understanding values requires not only examination of explicit written and spoken values but also values that seem to be implicit or that can be inferred from behavior, especially when conflicts arise. Finally there’s much to be learned from examining the interaction of people in the health care system with the technologies that help them do their work. As Ed Hutchins has said, [quote]“We cannot know what the task is until we know what the tools are.” [end quote]</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B3919C8-4F62-4CD6-874E-D0EE03710C33}" type="slidenum">
              <a:rPr lang="en-US" altLang="en-US" sz="1000">
                <a:solidFill>
                  <a:srgbClr val="000000"/>
                </a:solidFill>
              </a:rPr>
              <a:pPr/>
              <a:t>12</a:t>
            </a:fld>
            <a:endParaRPr lang="en-US" altLang="en-US" sz="1000">
              <a:solidFill>
                <a:srgbClr val="000000"/>
              </a:solidFill>
            </a:endParaRPr>
          </a:p>
        </p:txBody>
      </p:sp>
    </p:spTree>
    <p:extLst>
      <p:ext uri="{BB962C8B-B14F-4D97-AF65-F5344CB8AC3E}">
        <p14:creationId xmlns:p14="http://schemas.microsoft.com/office/powerpoint/2010/main" val="161335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 learning more about the culture of health care, it’s important that we keep our cultural assumptions from hindering practical understanding. Remember that modern anthropology rejects the idea of isolated societies with fixed sets of beliefs. There’ no single “culture of biomedicine.” Rather the culture of health care is the interaction and intersection of many diverse professional, organizational, and other cultures. We need to avoid stereotyping—assuming that individuals always and only exhibit behaviors of a single monolithic culture—because this may get in the way of solving the problem. We can translate these ideas from cultural competency to the interaction between health information technology and health informatics [in-</a:t>
            </a:r>
            <a:r>
              <a:rPr lang="en-US" altLang="en-US" dirty="0" err="1"/>
              <a:t>fer</a:t>
            </a:r>
            <a:r>
              <a:rPr lang="en-US" altLang="en-US" b="1" dirty="0"/>
              <a:t>-mat-</a:t>
            </a:r>
            <a:r>
              <a:rPr lang="en-US" altLang="en-US" dirty="0" err="1"/>
              <a:t>iks</a:t>
            </a:r>
            <a:r>
              <a:rPr lang="en-US" altLang="en-US" dirty="0"/>
              <a:t>] and health professionals, rejecting the idea of an isolated society with a set of beliefs. This helps us focus on issues rather than cultural stereotypes, whether they are stereotypes about professional culture or other cultures.</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0321B45-C821-49EA-92E7-3C9A55B3C264}" type="slidenum">
              <a:rPr lang="en-US" altLang="en-US" sz="1000">
                <a:solidFill>
                  <a:srgbClr val="000000"/>
                </a:solidFill>
              </a:rPr>
              <a:pPr/>
              <a:t>13</a:t>
            </a:fld>
            <a:endParaRPr lang="en-US" altLang="en-US" sz="1000">
              <a:solidFill>
                <a:srgbClr val="000000"/>
              </a:solidFill>
            </a:endParaRPr>
          </a:p>
        </p:txBody>
      </p:sp>
    </p:spTree>
    <p:extLst>
      <p:ext uri="{BB962C8B-B14F-4D97-AF65-F5344CB8AC3E}">
        <p14:creationId xmlns:p14="http://schemas.microsoft.com/office/powerpoint/2010/main" val="908575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To wrap up, we can consider several examples of the type of field studies we’ve been discussing that have been used in biomedical informatics [in-</a:t>
            </a:r>
            <a:r>
              <a:rPr lang="en-US" altLang="en-US" dirty="0" err="1"/>
              <a:t>fer</a:t>
            </a:r>
            <a:r>
              <a:rPr lang="en-US" altLang="en-US" b="1" dirty="0"/>
              <a:t>-mat-</a:t>
            </a:r>
            <a:r>
              <a:rPr lang="en-US" altLang="en-US" dirty="0" err="1"/>
              <a:t>iks</a:t>
            </a:r>
            <a:r>
              <a:rPr lang="en-US" altLang="en-US" dirty="0"/>
              <a:t>]. This work dates back at least to early ethnographic [eth-</a:t>
            </a:r>
            <a:r>
              <a:rPr lang="en-US" altLang="en-US" dirty="0" err="1"/>
              <a:t>nuh</a:t>
            </a:r>
            <a:r>
              <a:rPr lang="en-US" altLang="en-US" dirty="0"/>
              <a:t>-</a:t>
            </a:r>
            <a:r>
              <a:rPr lang="en-US" altLang="en-US" b="1" dirty="0" err="1"/>
              <a:t>graf</a:t>
            </a:r>
            <a:r>
              <a:rPr lang="en-US" altLang="en-US" dirty="0" err="1"/>
              <a:t>-ik</a:t>
            </a:r>
            <a:r>
              <a:rPr lang="en-US" altLang="en-US" dirty="0"/>
              <a:t>] studies of work practices which informed the design of computer workstations, such as the work of Danielle </a:t>
            </a:r>
            <a:r>
              <a:rPr lang="en-US" altLang="en-US" dirty="0" err="1"/>
              <a:t>Fafchamps</a:t>
            </a:r>
            <a:r>
              <a:rPr lang="en-US" altLang="en-US" dirty="0"/>
              <a:t> [</a:t>
            </a:r>
            <a:r>
              <a:rPr lang="en-US" altLang="en-US" dirty="0" err="1"/>
              <a:t>fahf</a:t>
            </a:r>
            <a:r>
              <a:rPr lang="en-US" altLang="en-US" b="1" dirty="0" err="1"/>
              <a:t>-shawmp</a:t>
            </a:r>
            <a:r>
              <a:rPr lang="en-US" altLang="en-US" dirty="0"/>
              <a:t>] and the late Diana Forsythe. The American Medical Informatics [in-</a:t>
            </a:r>
            <a:r>
              <a:rPr lang="en-US" altLang="en-US" dirty="0" err="1"/>
              <a:t>fer</a:t>
            </a:r>
            <a:r>
              <a:rPr lang="en-US" altLang="en-US" b="1" dirty="0"/>
              <a:t>-mat-</a:t>
            </a:r>
            <a:r>
              <a:rPr lang="en-US" altLang="en-US" dirty="0" err="1"/>
              <a:t>iks</a:t>
            </a:r>
            <a:r>
              <a:rPr lang="en-US" altLang="en-US" dirty="0"/>
              <a:t>] Association gives an annual Diana Forsythe Award to the best studies of this type at its annual meeting.</a:t>
            </a:r>
          </a:p>
          <a:p>
            <a:endParaRPr lang="en-US" altLang="en-US" dirty="0"/>
          </a:p>
          <a:p>
            <a:r>
              <a:rPr lang="en-US" altLang="en-US" dirty="0"/>
              <a:t>Other examples include studies of collaborative sense making and information use in critical care and emergency care, such as those cited here by Forsyth, Ho, and Paul. Many studies of bar code medication technology have looked at its impact and side effects based on how it’s actually used in the field, notably the work of Emily Patterson. Similarly, informal information sharing in critical care settings was described by Nancy </a:t>
            </a:r>
            <a:r>
              <a:rPr lang="en-US" altLang="en-US" dirty="0" err="1"/>
              <a:t>Vuckovic</a:t>
            </a:r>
            <a:r>
              <a:rPr lang="en-US" altLang="en-US" dirty="0"/>
              <a:t> [</a:t>
            </a:r>
            <a:r>
              <a:rPr lang="en-US" altLang="en-US" dirty="0" err="1"/>
              <a:t>voo</a:t>
            </a:r>
            <a:r>
              <a:rPr lang="en-US" altLang="en-US" b="1" dirty="0" err="1"/>
              <a:t>-koh</a:t>
            </a:r>
            <a:r>
              <a:rPr lang="en-US" altLang="en-US" dirty="0" err="1"/>
              <a:t>-vitch</a:t>
            </a:r>
            <a:r>
              <a:rPr lang="en-US" altLang="en-US" dirty="0"/>
              <a:t>]. The impact of computer order entry systems on doctor-nurse cooperation and cognition was examined by Marie Catherine </a:t>
            </a:r>
            <a:r>
              <a:rPr lang="en-US" altLang="en-US" dirty="0" err="1"/>
              <a:t>Beuscart-Zephir</a:t>
            </a:r>
            <a:r>
              <a:rPr lang="en-US" altLang="en-US" dirty="0"/>
              <a:t> [</a:t>
            </a:r>
            <a:r>
              <a:rPr lang="en-US" altLang="en-US" dirty="0" err="1"/>
              <a:t>buhs</a:t>
            </a:r>
            <a:r>
              <a:rPr lang="en-US" altLang="en-US" dirty="0"/>
              <a:t>-</a:t>
            </a:r>
            <a:r>
              <a:rPr lang="en-US" altLang="en-US" b="1" dirty="0"/>
              <a:t>kart </a:t>
            </a:r>
            <a:r>
              <a:rPr lang="en-US" altLang="en-US" b="1" dirty="0" err="1"/>
              <a:t>zehf</a:t>
            </a:r>
            <a:r>
              <a:rPr lang="en-US" altLang="en-US" dirty="0"/>
              <a:t>-ear</a:t>
            </a:r>
            <a:r>
              <a:rPr lang="en-US" altLang="en-US" i="1" dirty="0"/>
              <a:t>]</a:t>
            </a:r>
            <a:r>
              <a:rPr lang="en-US" altLang="en-US" dirty="0"/>
              <a:t> and physician-patient interaction using exam room computers was studied using video ethnography by Bill Ventres </a:t>
            </a:r>
            <a:r>
              <a:rPr lang="en-US" altLang="en-US" b="1" dirty="0"/>
              <a:t>[</a:t>
            </a:r>
            <a:r>
              <a:rPr lang="en-US" altLang="en-US" b="1" dirty="0" err="1"/>
              <a:t>vehn-</a:t>
            </a:r>
            <a:r>
              <a:rPr lang="en-US" altLang="en-US" dirty="0" err="1"/>
              <a:t>treh</a:t>
            </a:r>
            <a:r>
              <a:rPr lang="en-US" altLang="en-US" b="1" dirty="0"/>
              <a:t>] </a:t>
            </a:r>
            <a:r>
              <a:rPr lang="en-US" altLang="en-US" dirty="0"/>
              <a:t>and colleagues. These are just a few examples of the ways in which ethnographic approaches to the study of health professionals and their work practices have led to insights about the design and use of health information technology in health care settings.</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980D60E-500F-43A8-B3FA-A864F6B0C537}" type="slidenum">
              <a:rPr lang="en-US" altLang="en-US" sz="1000">
                <a:solidFill>
                  <a:srgbClr val="000000"/>
                </a:solidFill>
              </a:rPr>
              <a:pPr/>
              <a:t>14</a:t>
            </a:fld>
            <a:endParaRPr lang="en-US" altLang="en-US" sz="1000">
              <a:solidFill>
                <a:srgbClr val="000000"/>
              </a:solidFill>
            </a:endParaRPr>
          </a:p>
        </p:txBody>
      </p:sp>
    </p:spTree>
    <p:extLst>
      <p:ext uri="{BB962C8B-B14F-4D97-AF65-F5344CB8AC3E}">
        <p14:creationId xmlns:p14="http://schemas.microsoft.com/office/powerpoint/2010/main" val="3755123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000" dirty="0"/>
              <a:t>This concludes Lecture b of </a:t>
            </a:r>
            <a:r>
              <a:rPr lang="en-US" altLang="en-US" b="1" i="1" dirty="0"/>
              <a:t>An Overview of the Culture of Health Care</a:t>
            </a:r>
            <a:r>
              <a:rPr lang="en-US" altLang="en-US" sz="1000" dirty="0"/>
              <a:t>. </a:t>
            </a:r>
            <a:r>
              <a:rPr lang="en-US" altLang="en-US" dirty="0"/>
              <a:t>In summary, let’s enumerate some take-home points:</a:t>
            </a:r>
          </a:p>
          <a:p>
            <a:endParaRPr lang="en-US" altLang="en-US" sz="1000" dirty="0"/>
          </a:p>
          <a:p>
            <a:pPr marL="171450" indent="-171450">
              <a:buFont typeface="Arial" panose="020B0604020202020204" pitchFamily="34" charset="0"/>
              <a:buChar char="•"/>
            </a:pPr>
            <a:r>
              <a:rPr lang="en-US" altLang="en-US" dirty="0"/>
              <a:t>First, effective health information technology requires understanding of the health care culture including clinical settings, processes, and people.</a:t>
            </a:r>
            <a:endParaRPr lang="en-US" altLang="en-US" sz="1000" dirty="0"/>
          </a:p>
          <a:p>
            <a:pPr marL="171450" indent="-171450">
              <a:buFont typeface="Arial" panose="020B0604020202020204" pitchFamily="34" charset="0"/>
              <a:buChar char="•"/>
            </a:pPr>
            <a:r>
              <a:rPr lang="en-US" altLang="en-US" dirty="0"/>
              <a:t>Second, a modern concept of culture is that it’s always plural, always partial, and always relative, depending both on the observer and the observed.</a:t>
            </a:r>
            <a:endParaRPr lang="en-US" altLang="en-US" sz="1000" dirty="0"/>
          </a:p>
          <a:p>
            <a:pPr marL="171450" indent="-171450">
              <a:buFont typeface="Arial" panose="020B0604020202020204" pitchFamily="34" charset="0"/>
              <a:buChar char="•"/>
            </a:pPr>
            <a:r>
              <a:rPr lang="en-US" altLang="en-US" dirty="0"/>
              <a:t>Third, “rich points” are behaviors or differences in behavior that give us insight into cultural differences and the “why” of work practices, including workarounds.</a:t>
            </a:r>
            <a:endParaRPr lang="en-US" altLang="en-US" sz="1000" dirty="0"/>
          </a:p>
          <a:p>
            <a:pPr marL="171450" indent="-171450">
              <a:buFont typeface="Arial" panose="020B0604020202020204" pitchFamily="34" charset="0"/>
              <a:buChar char="•"/>
            </a:pPr>
            <a:r>
              <a:rPr lang="en-US" altLang="en-US" dirty="0"/>
              <a:t>Fourth, cultural competence is as important for health informatics [in-</a:t>
            </a:r>
            <a:r>
              <a:rPr lang="en-US" altLang="en-US" dirty="0" err="1"/>
              <a:t>fer</a:t>
            </a:r>
            <a:r>
              <a:rPr lang="en-US" altLang="en-US" b="1" dirty="0"/>
              <a:t>-mat-</a:t>
            </a:r>
            <a:r>
              <a:rPr lang="en-US" altLang="en-US" dirty="0" err="1"/>
              <a:t>iks</a:t>
            </a:r>
            <a:r>
              <a:rPr lang="en-US" altLang="en-US" dirty="0"/>
              <a:t>] as it is for health professionals: Avoiding stereotypes, ethnocentrism, and “othering.”</a:t>
            </a:r>
            <a:endParaRPr lang="en-US" altLang="en-US" sz="1000" dirty="0"/>
          </a:p>
          <a:p>
            <a:pPr marL="171450" indent="-171450">
              <a:buFont typeface="Arial" panose="020B0604020202020204" pitchFamily="34" charset="0"/>
              <a:buChar char="•"/>
            </a:pPr>
            <a:r>
              <a:rPr lang="en-US" altLang="en-US" sz="1000" dirty="0"/>
              <a:t>Finally, rich insights obtained from this kind of study can inform the design and evaluation of health information technology for clinical settings.</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995AA46-648C-4B3D-B58F-99E9C5793312}" type="slidenum">
              <a:rPr lang="en-US" altLang="en-US" sz="1000">
                <a:solidFill>
                  <a:srgbClr val="000000"/>
                </a:solidFill>
              </a:rPr>
              <a:pPr/>
              <a:t>15</a:t>
            </a:fld>
            <a:endParaRPr lang="en-US" altLang="en-US" sz="1000">
              <a:solidFill>
                <a:srgbClr val="000000"/>
              </a:solidFill>
            </a:endParaRPr>
          </a:p>
        </p:txBody>
      </p:sp>
    </p:spTree>
    <p:extLst>
      <p:ext uri="{BB962C8B-B14F-4D97-AF65-F5344CB8AC3E}">
        <p14:creationId xmlns:p14="http://schemas.microsoft.com/office/powerpoint/2010/main" val="28711049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0" dirty="0"/>
              <a:t>This concludes </a:t>
            </a:r>
            <a:r>
              <a:rPr lang="en-US" altLang="en-US" b="1" i="0" dirty="0"/>
              <a:t>An Overview of the Culture of Health Care</a:t>
            </a:r>
            <a:r>
              <a:rPr lang="en-US" altLang="en-US" i="0" dirty="0"/>
              <a:t>. In summary, the unit defined “culture” in the classic sense and in the modern sense of the term, and what it means for culture to be partial, plural, and relative. The concept of “cultural competence” was examined; the concepts of “cultural safety,” “safety culture,” and “just culture” as applied to organizations were explained. This unit emphasized the importance of understanding multiple cultures that interact in health care delivery, in the context of the student's own culture. It also looked at “rich points” and how they are used in the study of culture, defined acculturation and how it relates to working in health care settings, and illustrated the use of health informatics applications of the study of culture.</a:t>
            </a:r>
          </a:p>
        </p:txBody>
      </p:sp>
      <p:sp>
        <p:nvSpPr>
          <p:cNvPr id="34820"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endParaRPr lang="en-US">
              <a:solidFill>
                <a:prstClr val="black"/>
              </a:solidFill>
            </a:endParaRPr>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B25C2CB-FF49-4ACA-8479-01BAFBB492AE}" type="slidenum">
              <a:rPr lang="en-US" altLang="en-US" sz="1000">
                <a:solidFill>
                  <a:srgbClr val="000000"/>
                </a:solidFill>
              </a:rPr>
              <a:pPr/>
              <a:t>16</a:t>
            </a:fld>
            <a:endParaRPr lang="en-US" altLang="en-US" sz="1000">
              <a:solidFill>
                <a:srgbClr val="000000"/>
              </a:solidFill>
            </a:endParaRPr>
          </a:p>
        </p:txBody>
      </p:sp>
    </p:spTree>
    <p:extLst>
      <p:ext uri="{BB962C8B-B14F-4D97-AF65-F5344CB8AC3E}">
        <p14:creationId xmlns:p14="http://schemas.microsoft.com/office/powerpoint/2010/main" val="2592649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000" dirty="0">
                <a:solidFill>
                  <a:srgbClr val="000000"/>
                </a:solidFill>
                <a:latin typeface="Arial" panose="020B0604020202020204" pitchFamily="34" charset="0"/>
              </a:rPr>
              <a:t>No audio.</a:t>
            </a:r>
          </a:p>
          <a:p>
            <a:endParaRPr lang="en-US" altLang="en-US" sz="1000" dirty="0">
              <a:solidFill>
                <a:srgbClr val="000000"/>
              </a:solidFill>
              <a:latin typeface="Arial" panose="020B0604020202020204" pitchFamily="34" charset="0"/>
            </a:endParaRPr>
          </a:p>
        </p:txBody>
      </p:sp>
      <p:sp>
        <p:nvSpPr>
          <p:cNvPr id="35844"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endParaRPr lang="en-US">
              <a:solidFill>
                <a:prstClr val="black"/>
              </a:solidFill>
            </a:endParaRPr>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FFB461C-3665-4DEE-A3BB-35EA6E0A6EEB}" type="slidenum">
              <a:rPr lang="en-US" altLang="en-US" sz="1000">
                <a:solidFill>
                  <a:srgbClr val="000000"/>
                </a:solidFill>
              </a:rPr>
              <a:pPr/>
              <a:t>17</a:t>
            </a:fld>
            <a:endParaRPr lang="en-US" altLang="en-US" sz="1000">
              <a:solidFill>
                <a:srgbClr val="000000"/>
              </a:solidFill>
            </a:endParaRPr>
          </a:p>
        </p:txBody>
      </p:sp>
    </p:spTree>
    <p:extLst>
      <p:ext uri="{BB962C8B-B14F-4D97-AF65-F5344CB8AC3E}">
        <p14:creationId xmlns:p14="http://schemas.microsoft.com/office/powerpoint/2010/main" val="3647030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 audio.</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5B335A5-60FA-484A-BA45-51B6E598DCA9}" type="slidenum">
              <a:rPr lang="en-US" altLang="en-US">
                <a:latin typeface="Calibri" panose="020F0502020204030204" pitchFamily="34" charset="0"/>
              </a:rPr>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2651084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19</a:t>
            </a:fld>
            <a:endParaRPr lang="en-US" altLang="en-US"/>
          </a:p>
        </p:txBody>
      </p:sp>
    </p:spTree>
    <p:extLst>
      <p:ext uri="{BB962C8B-B14F-4D97-AF65-F5344CB8AC3E}">
        <p14:creationId xmlns:p14="http://schemas.microsoft.com/office/powerpoint/2010/main" val="263345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0" dirty="0"/>
              <a:t>Welcome to </a:t>
            </a:r>
            <a:r>
              <a:rPr lang="en-US" altLang="en-US" b="1" i="1" dirty="0"/>
              <a:t>The Culture of Health Care: An Overview of the Culture of Health Care</a:t>
            </a:r>
            <a:r>
              <a:rPr lang="en-US" altLang="en-US" b="1" dirty="0"/>
              <a:t>. </a:t>
            </a:r>
            <a:r>
              <a:rPr lang="en-US" altLang="en-US" dirty="0"/>
              <a:t>This is Lecture</a:t>
            </a:r>
            <a:r>
              <a:rPr lang="en-US" altLang="en-US" b="1" dirty="0"/>
              <a:t> </a:t>
            </a:r>
            <a:r>
              <a:rPr lang="en-US" altLang="en-US" b="0" dirty="0"/>
              <a:t>b</a:t>
            </a:r>
            <a:r>
              <a:rPr lang="en-US" altLang="en-US" b="1" dirty="0"/>
              <a:t>.</a:t>
            </a:r>
          </a:p>
          <a:p>
            <a:endParaRPr lang="en-US" altLang="en-US" b="1" dirty="0"/>
          </a:p>
          <a:p>
            <a:r>
              <a:rPr lang="en-US" altLang="en-US" dirty="0"/>
              <a:t>The component, </a:t>
            </a:r>
            <a:r>
              <a:rPr lang="en-US" altLang="en-US" b="1" i="1" dirty="0"/>
              <a:t>The Culture of Health Care</a:t>
            </a:r>
            <a:r>
              <a:rPr lang="en-US" altLang="en-US" i="1" dirty="0"/>
              <a:t>, </a:t>
            </a:r>
            <a:r>
              <a:rPr lang="en-US" altLang="en-US" dirty="0"/>
              <a:t>addresses professional expectations in health care settings. The organization of care within a clinical practice setting, privacy laws, and workplace-relevant professional and ethical issues are covered.</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27141780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a:t>The Objectives for </a:t>
            </a:r>
            <a:r>
              <a:rPr lang="en-US" b="1" i="1" dirty="0"/>
              <a:t>An Overview of the Culture of Health Care </a:t>
            </a:r>
            <a:r>
              <a:rPr lang="en-US" dirty="0"/>
              <a:t>are:</a:t>
            </a:r>
          </a:p>
          <a:p>
            <a:pPr>
              <a:defRPr/>
            </a:pPr>
            <a:endParaRPr lang="en-US" dirty="0"/>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Distinguish between disease and illness.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relationship between health and the health care system.</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Define “culture” in the classic sense, as well as in the modern sense of the term, and what it means for culture to be partial, plural, and relative.</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Explain the concept of “cultural competence</a:t>
            </a:r>
            <a:r>
              <a:rPr lang="en-US" sz="1000" kern="1200" dirty="0">
                <a:solidFill>
                  <a:schemeClr val="tx1"/>
                </a:solidFill>
                <a:effectLst/>
                <a:latin typeface="Arial" pitchFamily="34" charset="0"/>
                <a:ea typeface="+mn-ea"/>
                <a:cs typeface="Arial" pitchFamily="34" charset="0"/>
              </a:rPr>
              <a:t>.</a:t>
            </a:r>
            <a:r>
              <a:rPr lang="x-none" sz="1000" kern="1200" dirty="0">
                <a:solidFill>
                  <a:schemeClr val="tx1"/>
                </a:solidFill>
                <a:effectLst/>
                <a:latin typeface="Arial" pitchFamily="34" charset="0"/>
                <a:ea typeface="+mn-ea"/>
                <a:cs typeface="Arial" pitchFamily="34" charset="0"/>
              </a:rPr>
              <a:t>”</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Compare the concepts of “culture,” “cultural safety,” and “safety culture,” in the context of a health care organization.</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the impact of multiple cultures in health care delivery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Define “acculturation” in the context of a health care organization</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role of culture in health informatics.</a:t>
            </a:r>
            <a:endParaRPr lang="en-US" sz="1000" kern="1200" dirty="0">
              <a:solidFill>
                <a:schemeClr val="tx1"/>
              </a:solidFill>
              <a:effectLst/>
              <a:latin typeface="Arial" pitchFamily="34" charset="0"/>
              <a:ea typeface="+mn-ea"/>
              <a:cs typeface="Arial" pitchFamily="34" charset="0"/>
            </a:endParaRPr>
          </a:p>
          <a:p>
            <a:pPr eaLnBrk="1" hangingPunct="1">
              <a:spcBef>
                <a:spcPct val="0"/>
              </a:spcBef>
              <a:defRPr/>
            </a:pPr>
            <a:endParaRPr lang="en-US" altLang="en-US" sz="1000" dirty="0">
              <a:solidFill>
                <a:srgbClr val="000000"/>
              </a:solidFill>
              <a:latin typeface="Arial" panose="020B0604020202020204" pitchFamily="34" charset="0"/>
              <a:cs typeface="ＭＳ Ｐゴシック" charset="-128"/>
            </a:endParaRPr>
          </a:p>
        </p:txBody>
      </p:sp>
      <p:sp>
        <p:nvSpPr>
          <p:cNvPr id="26628"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endParaRPr lang="en-US">
              <a:solidFill>
                <a:prstClr val="black"/>
              </a:solidFill>
            </a:endParaRPr>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C4D1EBE-5BB1-41C5-865E-38F172C881AF}" type="slidenum">
              <a:rPr lang="en-US" altLang="en-US" sz="1000">
                <a:solidFill>
                  <a:srgbClr val="000000"/>
                </a:solidFill>
              </a:rPr>
              <a:pPr/>
              <a:t>3</a:t>
            </a:fld>
            <a:endParaRPr lang="en-US" altLang="en-US" sz="1000">
              <a:solidFill>
                <a:srgbClr val="000000"/>
              </a:solidFill>
            </a:endParaRPr>
          </a:p>
        </p:txBody>
      </p:sp>
    </p:spTree>
    <p:extLst>
      <p:ext uri="{BB962C8B-B14F-4D97-AF65-F5344CB8AC3E}">
        <p14:creationId xmlns:p14="http://schemas.microsoft.com/office/powerpoint/2010/main" val="1139775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Welcome. This is the second of two lectures which serve as an introduction to the culture of health care and health care professionals. The two lectures are meant as an introductory unit for a multi-unit set of curriculum materials on the culture of health care covering the people who work in health care, the settings in which health care is delivered, the practices and processes of health care delivery, some of the professional values, beliefs, and ethics which drive that behavior, and how health information technologies interact with health care professionals in their work. In the first lecture we discussed what’s meant by the word “</a:t>
            </a:r>
            <a:r>
              <a:rPr lang="en-US" altLang="en-US" i="0" dirty="0"/>
              <a:t>culture”</a:t>
            </a:r>
            <a:r>
              <a:rPr lang="en-US" altLang="en-US" dirty="0"/>
              <a:t> in reference to health care and health care professionals. In this second lecture we’ll discuss why this is important and how we can learn more about it.</a:t>
            </a:r>
          </a:p>
        </p:txBody>
      </p:sp>
      <p:sp>
        <p:nvSpPr>
          <p:cNvPr id="53252"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a:ea typeface="ＭＳ Ｐゴシック" pitchFamily="34" charset="-128"/>
            </a:endParaRPr>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CBDD6D4-89C9-4F02-83D0-5880A95751F6}" type="slidenum">
              <a:rPr lang="en-US" altLang="en-US" sz="1000">
                <a:solidFill>
                  <a:srgbClr val="000000"/>
                </a:solidFill>
              </a:rPr>
              <a:pPr/>
              <a:t>4</a:t>
            </a:fld>
            <a:endParaRPr lang="en-US" altLang="en-US" sz="1000">
              <a:solidFill>
                <a:srgbClr val="000000"/>
              </a:solidFill>
            </a:endParaRPr>
          </a:p>
        </p:txBody>
      </p:sp>
    </p:spTree>
    <p:extLst>
      <p:ext uri="{BB962C8B-B14F-4D97-AF65-F5344CB8AC3E}">
        <p14:creationId xmlns:p14="http://schemas.microsoft.com/office/powerpoint/2010/main" val="3351801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slide presents a view of culture presented in the first lecture. [quote] “Culture refers to integrated patterns of human behavior that include the language, thoughts, communications, actions, customs, beliefs, values, and institutions of racial, ethnic, religious, or social groups” [end quote]. This is the definition provided by the United States Department of Health and Human Services Office of Minority Health. In the first lecture, we modified this to describe health care culture as the language, thought processes, styles of communication, customs, beliefs, and institutions that characterize the profession of nurses, doctors, allied health workers, or clinic managers, etc. And we noted that these elements of culture are learned, in part, through participation in the customs, rituals, and rules of conduct, which are often not formal or explicit. </a:t>
            </a:r>
            <a:endParaRPr lang="en-US" altLang="en-US" b="1" dirty="0"/>
          </a:p>
          <a:p>
            <a:endParaRPr lang="en-US" altLang="en-US" sz="1000" dirty="0">
              <a:solidFill>
                <a:srgbClr val="000000"/>
              </a:solidFill>
              <a:latin typeface="Arial" panose="020B0604020202020204" pitchFamily="34" charset="0"/>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FC52771-3E53-45A5-AF30-CD31F3C6D019}" type="slidenum">
              <a:rPr lang="en-US" altLang="en-US" sz="1000">
                <a:solidFill>
                  <a:srgbClr val="000000"/>
                </a:solidFill>
              </a:rPr>
              <a:pPr/>
              <a:t>5</a:t>
            </a:fld>
            <a:endParaRPr lang="en-US" altLang="en-US" sz="1000">
              <a:solidFill>
                <a:srgbClr val="000000"/>
              </a:solidFill>
            </a:endParaRPr>
          </a:p>
        </p:txBody>
      </p:sp>
    </p:spTree>
    <p:extLst>
      <p:ext uri="{BB962C8B-B14F-4D97-AF65-F5344CB8AC3E}">
        <p14:creationId xmlns:p14="http://schemas.microsoft.com/office/powerpoint/2010/main" val="740241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Another aspect of a modern concept of culture is that it is always plural and always partial. Few of us belong to a single cultural group. For any particular type of person, group or situation, there’s usually more than one culture in play.  No single cultural traditional reference can define or explain behaviors or interactions.</a:t>
            </a:r>
          </a:p>
          <a:p>
            <a:endParaRPr lang="en-US" altLang="en-US" dirty="0"/>
          </a:p>
          <a:p>
            <a:r>
              <a:rPr lang="en-US" altLang="en-US" dirty="0"/>
              <a:t>Consider a middle-aged nurse from Texas who may participate in a particular religion, whose background may include particular educational or other experiences. The behavior of this nurse is unlikely to be completely explained by any one of these cultural elements. Some behavior may be a reflection of the professional culture of nurses and the type of provider setting the nurse worked in such as a hospital, physician's office or clinic. Other behavior may be a reflection of a Texas upbringing, or a reflection of an MBA degree, or experience as an engineer. The point is, to paraphrase Michael Agar [</a:t>
            </a:r>
            <a:r>
              <a:rPr lang="en-US" altLang="en-US" b="1" dirty="0"/>
              <a:t>ah</a:t>
            </a:r>
            <a:r>
              <a:rPr lang="en-US" altLang="en-US" dirty="0"/>
              <a:t>-</a:t>
            </a:r>
            <a:r>
              <a:rPr lang="en-US" altLang="en-US" dirty="0" err="1"/>
              <a:t>gahr</a:t>
            </a:r>
            <a:r>
              <a:rPr lang="en-US" altLang="en-US" dirty="0"/>
              <a:t>], culture is always plural and always partial.</a:t>
            </a:r>
          </a:p>
          <a:p>
            <a:endParaRPr lang="en-US" altLang="en-US" dirty="0"/>
          </a:p>
          <a:p>
            <a:r>
              <a:rPr lang="en-US" altLang="en-US" dirty="0"/>
              <a:t>Think about how this might relate to understanding culture in health care settings, where so many different professional, organizational, and other cultures interact on a day-to-day basis.</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0D7D240-8511-4E8A-B675-C44EBC865A2E}" type="slidenum">
              <a:rPr lang="en-US" altLang="en-US" sz="1000">
                <a:solidFill>
                  <a:srgbClr val="000000"/>
                </a:solidFill>
              </a:rPr>
              <a:pPr/>
              <a:t>6</a:t>
            </a:fld>
            <a:endParaRPr lang="en-US" altLang="en-US" sz="1000">
              <a:solidFill>
                <a:srgbClr val="000000"/>
              </a:solidFill>
            </a:endParaRPr>
          </a:p>
        </p:txBody>
      </p:sp>
    </p:spTree>
    <p:extLst>
      <p:ext uri="{BB962C8B-B14F-4D97-AF65-F5344CB8AC3E}">
        <p14:creationId xmlns:p14="http://schemas.microsoft.com/office/powerpoint/2010/main" val="1491237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Now we’ll turn our attention to ethnography. Ethnography [eth-</a:t>
            </a:r>
            <a:r>
              <a:rPr lang="en-US" altLang="en-US" b="1" dirty="0" err="1"/>
              <a:t>nawg</a:t>
            </a:r>
            <a:r>
              <a:rPr lang="en-US" altLang="en-US" dirty="0"/>
              <a:t>-</a:t>
            </a:r>
            <a:r>
              <a:rPr lang="en-US" altLang="en-US" dirty="0" err="1"/>
              <a:t>ruh</a:t>
            </a:r>
            <a:r>
              <a:rPr lang="en-US" altLang="en-US" dirty="0"/>
              <a:t>-fee]</a:t>
            </a:r>
            <a:r>
              <a:rPr lang="en-US" altLang="en-US" i="1" dirty="0"/>
              <a:t> </a:t>
            </a:r>
            <a:r>
              <a:rPr lang="en-US" altLang="en-US" dirty="0"/>
              <a:t>is the anthropologist's practice and description of what life is like in any “local world” or a specific setting in a specific society, usually one different from that of the anthropologist. Typically, an ethnographer [eth-</a:t>
            </a:r>
            <a:r>
              <a:rPr lang="en-US" altLang="en-US" b="1" dirty="0" err="1"/>
              <a:t>nawg</a:t>
            </a:r>
            <a:r>
              <a:rPr lang="en-US" altLang="en-US" dirty="0"/>
              <a:t>-</a:t>
            </a:r>
            <a:r>
              <a:rPr lang="en-US" altLang="en-US" dirty="0" err="1"/>
              <a:t>ruh</a:t>
            </a:r>
            <a:r>
              <a:rPr lang="en-US" altLang="en-US" dirty="0"/>
              <a:t>-fur] visits a foreign place, learns the language, and systematically describes the social patterns in a particular village, neighborhood, or network. Critical to this work is the great importance placed on understanding the natives' point of view, understanding how the behaviors, practices, and language make sense to the natives themselves, as opposed to what they mean to the outsider doing the observation. Ethnography </a:t>
            </a:r>
            <a:r>
              <a:rPr lang="en-US" altLang="en-US" i="1" dirty="0"/>
              <a:t>[eth-</a:t>
            </a:r>
            <a:r>
              <a:rPr lang="en-US" altLang="en-US" b="1" i="1" dirty="0" err="1"/>
              <a:t>nawg</a:t>
            </a:r>
            <a:r>
              <a:rPr lang="en-US" altLang="en-US" i="1" dirty="0"/>
              <a:t>-</a:t>
            </a:r>
            <a:r>
              <a:rPr lang="en-US" altLang="en-US" i="1" dirty="0" err="1"/>
              <a:t>ruh</a:t>
            </a:r>
            <a:r>
              <a:rPr lang="en-US" altLang="en-US" i="1" dirty="0"/>
              <a:t>-fee]</a:t>
            </a:r>
            <a:r>
              <a:rPr lang="en-US" altLang="en-US" dirty="0"/>
              <a:t> emphasizes engagement with people and with the practices they undertake in their local worlds.</a:t>
            </a:r>
          </a:p>
          <a:p>
            <a:endParaRPr lang="en-US" altLang="en-US" dirty="0"/>
          </a:p>
          <a:p>
            <a:r>
              <a:rPr lang="en-US" altLang="en-US" dirty="0"/>
              <a:t>To understand the culture or cultures of health care, we can adopt the approach of an ethnographer trying to understand language, behaviors, and practices in terms of what they mean to the “natives”—in this case, the nurses, doctors, therapists, clinic managers, and others who make up a modern complex health care system.</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79B05EF-01C5-4DC9-8DA9-8143546DA827}" type="slidenum">
              <a:rPr lang="en-US" altLang="en-US" sz="1000">
                <a:solidFill>
                  <a:srgbClr val="000000"/>
                </a:solidFill>
              </a:rPr>
              <a:pPr/>
              <a:t>7</a:t>
            </a:fld>
            <a:endParaRPr lang="en-US" altLang="en-US" sz="1000">
              <a:solidFill>
                <a:srgbClr val="000000"/>
              </a:solidFill>
            </a:endParaRPr>
          </a:p>
        </p:txBody>
      </p:sp>
    </p:spTree>
    <p:extLst>
      <p:ext uri="{BB962C8B-B14F-4D97-AF65-F5344CB8AC3E}">
        <p14:creationId xmlns:p14="http://schemas.microsoft.com/office/powerpoint/2010/main" val="3776715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custDataLst>
              <p:tags r:id="rId1"/>
            </p:custDataLst>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0000" lnSpcReduction="20000"/>
          </a:bodyPr>
          <a:lstStyle/>
          <a:p>
            <a:pPr>
              <a:defRPr/>
            </a:pPr>
            <a:r>
              <a:rPr lang="en-US" dirty="0"/>
              <a:t>Important insights into another culture or differences between two cultures are gained when we pay attention to what Agar [</a:t>
            </a:r>
            <a:r>
              <a:rPr lang="en-US" b="1" dirty="0"/>
              <a:t>ah</a:t>
            </a:r>
            <a:r>
              <a:rPr lang="en-US" dirty="0"/>
              <a:t>-</a:t>
            </a:r>
            <a:r>
              <a:rPr lang="en-US" dirty="0" err="1"/>
              <a:t>gahr</a:t>
            </a:r>
            <a:r>
              <a:rPr lang="en-US" dirty="0"/>
              <a:t>] calls </a:t>
            </a:r>
            <a:r>
              <a:rPr lang="en-US" i="1" dirty="0"/>
              <a:t>rich points</a:t>
            </a:r>
            <a:r>
              <a:rPr lang="en-US" dirty="0"/>
              <a:t>. Rich points are the behaviors that highlight cultural differences.</a:t>
            </a:r>
          </a:p>
          <a:p>
            <a:pPr>
              <a:defRPr/>
            </a:pPr>
            <a:endParaRPr lang="en-US" dirty="0"/>
          </a:p>
          <a:p>
            <a:pPr>
              <a:defRPr/>
            </a:pPr>
            <a:r>
              <a:rPr lang="en-US" dirty="0"/>
              <a:t>Consider for example the language used to describe the persons we deal with. A person may be referred to by doctors as “patient,” by counselors and therapists as “client,” by the business office as “customer," by the medical librarian as “patron," and by the IT </a:t>
            </a:r>
            <a:r>
              <a:rPr lang="en-US" i="1" dirty="0"/>
              <a:t>[</a:t>
            </a:r>
            <a:r>
              <a:rPr lang="en-US" b="1" i="1" dirty="0"/>
              <a:t>I-T]</a:t>
            </a:r>
            <a:r>
              <a:rPr lang="en-US" dirty="0"/>
              <a:t> department as “user.” We also find “health care consumer” as another term to describe patients and their families. The differences in language suggest differences in the assumptions about the status of individuals, their goals, their relationship, and so forth. Sometimes terms which may seem neutral in one context or from a particular cultural reference point may be positive or negative when taken from another cultural perspective. An example is the conventional use of the term </a:t>
            </a:r>
            <a:r>
              <a:rPr lang="en-US" i="1" dirty="0"/>
              <a:t>chief complaint </a:t>
            </a:r>
            <a:r>
              <a:rPr lang="en-US" dirty="0"/>
              <a:t>by physicians. To physicians, this is an entirely neutral term which refers to the key symptom(s) or condition(s) that brought the patient to see the doctor—the problem which the patient would like solved. To others, however, the word </a:t>
            </a:r>
            <a:r>
              <a:rPr lang="en-US" i="1" dirty="0"/>
              <a:t>complaint</a:t>
            </a:r>
            <a:r>
              <a:rPr lang="en-US" dirty="0"/>
              <a:t> may connote </a:t>
            </a:r>
            <a:r>
              <a:rPr lang="en-US" i="1" dirty="0"/>
              <a:t>[</a:t>
            </a:r>
            <a:r>
              <a:rPr lang="en-US" i="1" dirty="0" err="1"/>
              <a:t>kuh</a:t>
            </a:r>
            <a:r>
              <a:rPr lang="en-US" i="1" dirty="0"/>
              <a:t>-</a:t>
            </a:r>
            <a:r>
              <a:rPr lang="en-US" b="1" i="1" dirty="0"/>
              <a:t>note]</a:t>
            </a:r>
            <a:r>
              <a:rPr lang="en-US" dirty="0"/>
              <a:t> a more negative implication, that the person is complaining or whining.</a:t>
            </a:r>
          </a:p>
          <a:p>
            <a:pPr>
              <a:defRPr/>
            </a:pPr>
            <a:endParaRPr lang="en-US" dirty="0"/>
          </a:p>
          <a:p>
            <a:pPr>
              <a:defRPr/>
            </a:pPr>
            <a:r>
              <a:rPr lang="en-US" dirty="0"/>
              <a:t>Not long ago a physician was doing a sabbatical in informatics [in-</a:t>
            </a:r>
            <a:r>
              <a:rPr lang="en-US" dirty="0" err="1"/>
              <a:t>fer</a:t>
            </a:r>
            <a:r>
              <a:rPr lang="en-US" b="1" dirty="0"/>
              <a:t>-mat-</a:t>
            </a:r>
            <a:r>
              <a:rPr lang="en-US" dirty="0" err="1"/>
              <a:t>iks</a:t>
            </a:r>
            <a:r>
              <a:rPr lang="en-US" dirty="0"/>
              <a:t>] and worked within the office setting of an informatics [in-</a:t>
            </a:r>
            <a:r>
              <a:rPr lang="en-US" dirty="0" err="1"/>
              <a:t>fer</a:t>
            </a:r>
            <a:r>
              <a:rPr lang="en-US" b="1" dirty="0"/>
              <a:t>-mat-</a:t>
            </a:r>
            <a:r>
              <a:rPr lang="en-US" dirty="0" err="1"/>
              <a:t>iks</a:t>
            </a:r>
            <a:r>
              <a:rPr lang="en-US" dirty="0"/>
              <a:t>] department. This physician used the assumptions and behaviors of his profession in the new role. For example, with pager alerts the physician reaches for the nearest desk phone or uses his mobile phone to immediately place a call.</a:t>
            </a:r>
          </a:p>
          <a:p>
            <a:pPr>
              <a:defRPr/>
            </a:pPr>
            <a:endParaRPr lang="en-US" dirty="0"/>
          </a:p>
          <a:p>
            <a:pPr>
              <a:defRPr/>
            </a:pPr>
            <a:r>
              <a:rPr lang="en-US" dirty="0"/>
              <a:t>For workers in this particular office setting, this behavior is completely unacceptable since a desk telephone “belongs” to a given individual and it’s not okay for anyone to walk up and use the desk phone without first asking. Also, stopping in the middle of a conversation to take or accept a cell phone call is also considered unacceptable. This is a “rich point” that can give us insight into differences between the cultures across departments within one organization.</a:t>
            </a:r>
          </a:p>
          <a:p>
            <a:pPr>
              <a:defRPr/>
            </a:pPr>
            <a:endParaRPr lang="en-US" dirty="0"/>
          </a:p>
          <a:p>
            <a:pPr>
              <a:defRPr/>
            </a:pPr>
            <a:r>
              <a:rPr lang="en-US" dirty="0"/>
              <a:t>In a clinical department, most equipment, including telephones, is available to everyone. Picking up the nearest phone, if no one is using it, to make a call is normal behavior. This physician’s behavior, based on a clinical department’s beliefs and assumptions, resulted in a conflict with the normal beliefs and assumptions of the new office setting.</a:t>
            </a:r>
          </a:p>
          <a:p>
            <a:pPr>
              <a:defRPr/>
            </a:pPr>
            <a:endParaRPr lang="en-US" dirty="0"/>
          </a:p>
          <a:p>
            <a:pPr>
              <a:defRPr/>
            </a:pPr>
            <a:r>
              <a:rPr lang="en-US" dirty="0"/>
              <a:t>This rich point is an example of a behavior that highlights cultural differences. The cultural difference in this case is the assumption in an office setting that pieces of equipment belong to or are assigned to specific individuals, compared with the assumption in a hospital setting that most pieces of equipment belong to no one in particular and are shared by all.</a:t>
            </a:r>
          </a:p>
          <a:p>
            <a:pPr>
              <a:defRPr/>
            </a:pPr>
            <a:endParaRPr lang="en-US" dirty="0"/>
          </a:p>
          <a:p>
            <a:pPr>
              <a:defRPr/>
            </a:pPr>
            <a:r>
              <a:rPr lang="en-US" dirty="0"/>
              <a:t>The same difference in assumptions can occur when health information technology, or HIT [H-I-T], implementations in the hospital bring with them office-based assumptions about assignment and ownership. In an office setting, computers are often assigned to specific individuals and “owned” by them— an assumption that may be enforced in the way that each machine is configured for a specific individual. This assumption doesn’t translate well into the hospital setting where individuals move from ward to ward, from desk to desk, from computer to computer, and all computers must essentially serve all individuals. Configuration for a specific individual simply breaks down.</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AAB6036-18C4-426D-9AAC-BD3AA9D94B7D}" type="slidenum">
              <a:rPr lang="en-US" altLang="en-US" sz="1000">
                <a:solidFill>
                  <a:srgbClr val="000000"/>
                </a:solidFill>
              </a:rPr>
              <a:pPr/>
              <a:t>8</a:t>
            </a:fld>
            <a:endParaRPr lang="en-US" altLang="en-US" sz="1000">
              <a:solidFill>
                <a:srgbClr val="000000"/>
              </a:solidFill>
            </a:endParaRPr>
          </a:p>
        </p:txBody>
      </p:sp>
    </p:spTree>
    <p:extLst>
      <p:ext uri="{BB962C8B-B14F-4D97-AF65-F5344CB8AC3E}">
        <p14:creationId xmlns:p14="http://schemas.microsoft.com/office/powerpoint/2010/main" val="2522778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point here is that much can be learned by chasing these rich points. By exposing ourselves to other cultures, usually through fieldwork or site visits, we notice these “rich points” or differences in behavior that seem to make no sense, given our own cultural assumptions and values. The job then is to chase these rich points and translate the meaning from one culture to another.</a:t>
            </a:r>
          </a:p>
          <a:p>
            <a:endParaRPr lang="en-US" altLang="en-US" dirty="0"/>
          </a:p>
          <a:p>
            <a:r>
              <a:rPr lang="en-US" altLang="en-US" dirty="0"/>
              <a:t>Culture, then, is not a property of them or of us, but rather a translation between the two. And it’s never a complete translation; it’s always partial. This applies to traditional cultural translation, such as translating from traditional healing practices to modern western biomedicine. It can also apply to professional cultural translation, such as translating from the culture of health professionals to that of information technology, or IT, professionals.</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7BE51A1-EFC8-4475-939E-90B538467928}" type="slidenum">
              <a:rPr lang="en-US" altLang="en-US" sz="1000">
                <a:solidFill>
                  <a:srgbClr val="000000"/>
                </a:solidFill>
              </a:rPr>
              <a:pPr/>
              <a:t>9</a:t>
            </a:fld>
            <a:endParaRPr lang="en-US" altLang="en-US" sz="1000">
              <a:solidFill>
                <a:srgbClr val="000000"/>
              </a:solidFill>
            </a:endParaRPr>
          </a:p>
        </p:txBody>
      </p:sp>
    </p:spTree>
    <p:extLst>
      <p:ext uri="{BB962C8B-B14F-4D97-AF65-F5344CB8AC3E}">
        <p14:creationId xmlns:p14="http://schemas.microsoft.com/office/powerpoint/2010/main" val="2605915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a:t>Click to edit Master text styles</a:t>
            </a:r>
          </a:p>
          <a:p>
            <a:pPr lvl="1"/>
            <a:r>
              <a:rPr lang="en-US" dirty="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a:t>Click to edit Master text styles</a:t>
            </a:r>
          </a:p>
          <a:p>
            <a:pPr lvl="1"/>
            <a:r>
              <a:rPr lang="en-US" dirty="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a:t>Click to edit Master text styles</a:t>
            </a:r>
          </a:p>
          <a:p>
            <a:pPr lvl="1"/>
            <a:r>
              <a:rPr lang="en-US" dirty="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smtClean="0"/>
            </a:lvl1pPr>
          </a:lstStyle>
          <a:p>
            <a:pPr>
              <a:defRPr/>
            </a:pPr>
            <a:fld id="{E9F46348-DBD4-4F70-9C52-D4691AF65B5E}" type="slidenum">
              <a:rPr lang="en-US" altLang="en-US"/>
              <a:pPr>
                <a:defRPr/>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Health IT Workforce Curriculum                     Version 4.0/Spring 2016 </a:t>
            </a:r>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The Culture of Health Care                            An Overview of the Culture of Health Care                                      Lecture b</a:t>
            </a:r>
          </a:p>
        </p:txBody>
      </p:sp>
    </p:spTree>
    <p:extLst>
      <p:ext uri="{BB962C8B-B14F-4D97-AF65-F5344CB8AC3E}">
        <p14:creationId xmlns:p14="http://schemas.microsoft.com/office/powerpoint/2010/main" val="3537714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smtClean="0"/>
            </a:lvl1pPr>
          </a:lstStyle>
          <a:p>
            <a:pPr>
              <a:defRPr/>
            </a:pPr>
            <a:fld id="{011C0763-BE71-4BE6-B7E8-B2EF37938548}" type="slidenum">
              <a:rPr lang="en-US" altLang="en-US"/>
              <a:pPr>
                <a:defRPr/>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Health IT Workforce Curriculum                     Version 3.0/Spring 2012 </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The Culture of Healthcare                            An Overview of the Culture of Healthcare                                      Lecture b</a:t>
            </a:r>
          </a:p>
        </p:txBody>
      </p:sp>
    </p:spTree>
    <p:extLst>
      <p:ext uri="{BB962C8B-B14F-4D97-AF65-F5344CB8AC3E}">
        <p14:creationId xmlns:p14="http://schemas.microsoft.com/office/powerpoint/2010/main" val="1882660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smtClean="0"/>
            </a:lvl1pPr>
          </a:lstStyle>
          <a:p>
            <a:pPr>
              <a:defRPr/>
            </a:pPr>
            <a:fld id="{7D7DBFAB-B3ED-47A5-A595-77328CD8E1BB}" type="slidenum">
              <a:rPr lang="en-US" altLang="en-US"/>
              <a:pPr>
                <a:defRPr/>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Health IT Workforce Curriculum                     Version 3.0/Spring 2012 </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The Culture of Healthcare                            An Overview of the Culture of Healthcare                                      Lecture b</a:t>
            </a:r>
          </a:p>
        </p:txBody>
      </p:sp>
    </p:spTree>
    <p:extLst>
      <p:ext uri="{BB962C8B-B14F-4D97-AF65-F5344CB8AC3E}">
        <p14:creationId xmlns:p14="http://schemas.microsoft.com/office/powerpoint/2010/main" val="2426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smtClean="0"/>
            </a:lvl1pPr>
          </a:lstStyle>
          <a:p>
            <a:pPr>
              <a:defRPr/>
            </a:pPr>
            <a:fld id="{018B390A-4AE2-4E84-B697-F1D416FBCF67}" type="slidenum">
              <a:rPr lang="en-US" altLang="en-US"/>
              <a:pPr>
                <a:defRPr/>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Health IT Workforce Curriculum                     Version 3.0/Spring 2012 </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The Culture of Healthcare                            An Overview of the Culture of Healthcare                                      Lecture b</a:t>
            </a:r>
          </a:p>
        </p:txBody>
      </p:sp>
    </p:spTree>
    <p:extLst>
      <p:ext uri="{BB962C8B-B14F-4D97-AF65-F5344CB8AC3E}">
        <p14:creationId xmlns:p14="http://schemas.microsoft.com/office/powerpoint/2010/main" val="3081359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smtClean="0"/>
            </a:lvl1pPr>
          </a:lstStyle>
          <a:p>
            <a:pPr>
              <a:defRPr/>
            </a:pPr>
            <a:fld id="{CF91F0E4-6A9E-4E3C-88F5-114094C33965}" type="slidenum">
              <a:rPr lang="en-US" altLang="en-US"/>
              <a:pPr>
                <a:defRPr/>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Health IT Workforce Curriculum                     Version 3.0/Spring 2012 </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eaLnBrk="1" hangingPunct="1">
              <a:defRPr sz="1000">
                <a:solidFill>
                  <a:prstClr val="white">
                    <a:lumMod val="65000"/>
                  </a:prstClr>
                </a:solidFill>
                <a:latin typeface="Arial" pitchFamily="34" charset="0"/>
                <a:ea typeface="+mn-ea"/>
                <a:cs typeface="Arial" pitchFamily="34" charset="0"/>
              </a:defRPr>
            </a:lvl1pPr>
          </a:lstStyle>
          <a:p>
            <a:pPr>
              <a:defRPr/>
            </a:pPr>
            <a:r>
              <a:rPr lang="en-US" dirty="0"/>
              <a:t>The Culture of Healthcare                            An Overview of the Culture of Healthcare                                      Lecture b</a:t>
            </a:r>
          </a:p>
        </p:txBody>
      </p:sp>
    </p:spTree>
    <p:extLst>
      <p:ext uri="{BB962C8B-B14F-4D97-AF65-F5344CB8AC3E}">
        <p14:creationId xmlns:p14="http://schemas.microsoft.com/office/powerpoint/2010/main" val="35404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Tree>
    <p:extLst>
      <p:ext uri="{BB962C8B-B14F-4D97-AF65-F5344CB8AC3E}">
        <p14:creationId xmlns:p14="http://schemas.microsoft.com/office/powerpoint/2010/main" val="1063359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a:t>Click to edit Master text styles</a:t>
            </a:r>
          </a:p>
          <a:p>
            <a:pPr lvl="1"/>
            <a:r>
              <a:rPr lang="en-US" dirty="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a:t>Click to edit Master text styles</a:t>
            </a:r>
          </a:p>
          <a:p>
            <a:pPr lvl="1"/>
            <a:r>
              <a:rPr lang="en-US" dirty="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a:t>Click to edit Master text styles</a:t>
            </a:r>
          </a:p>
          <a:p>
            <a:pPr lvl="1"/>
            <a:r>
              <a:rPr lang="en-US" dirty="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a:t>Click to edit Master text styles</a:t>
            </a:r>
          </a:p>
          <a:p>
            <a:pPr lvl="1"/>
            <a:r>
              <a:rPr lang="en-US" dirty="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a:t>Click to edit Master title style</a:t>
            </a:r>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a:t>Click icon to add table</a:t>
            </a:r>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a:t>Click to edit Master title style</a:t>
            </a:r>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a:t>Click icon to add chart</a:t>
            </a:r>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a:t>Click to edit Master title style</a:t>
            </a:r>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a:t>Click icon to add picture</a:t>
            </a:r>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a:t>Click to edit Master text styles</a:t>
            </a:r>
          </a:p>
          <a:p>
            <a:pPr lvl="1"/>
            <a:r>
              <a:rPr lang="en-US" dirty="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3" r:id="rId4"/>
    <p:sldLayoutId id="2147484262" r:id="rId5"/>
    <p:sldLayoutId id="2147484263" r:id="rId6"/>
    <p:sldLayoutId id="2147484264" r:id="rId7"/>
    <p:sldLayoutId id="2147484265" r:id="rId8"/>
    <p:sldLayoutId id="2147484266" r:id="rId9"/>
    <p:sldLayoutId id="2147484267" r:id="rId10"/>
    <p:sldLayoutId id="2147484271" r:id="rId11"/>
    <p:sldLayoutId id="2147484272" r:id="rId12"/>
    <p:sldLayoutId id="2147484275" r:id="rId13"/>
    <p:sldLayoutId id="2147484276" r:id="rId14"/>
    <p:sldLayoutId id="2147484277" r:id="rId15"/>
    <p:sldLayoutId id="2147484278" r:id="rId16"/>
    <p:sldLayoutId id="2147484279" r:id="rId17"/>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tags" Target="../tags/tag2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9.xml"/><Relationship Id="rId1" Type="http://schemas.openxmlformats.org/officeDocument/2006/relationships/tags" Target="../tags/tag2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9.xml"/><Relationship Id="rId1" Type="http://schemas.openxmlformats.org/officeDocument/2006/relationships/tags" Target="../tags/tag2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0.xml"/><Relationship Id="rId1" Type="http://schemas.openxmlformats.org/officeDocument/2006/relationships/tags" Target="../tags/tag27.xml"/><Relationship Id="rId4" Type="http://schemas.openxmlformats.org/officeDocument/2006/relationships/hyperlink" Target="https://www.merlot.org/merlot/viewMaterial.htm;jsessionid=466422CC99BC642BA2BE3A6494541093?id=357170"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0.xml"/><Relationship Id="rId1" Type="http://schemas.openxmlformats.org/officeDocument/2006/relationships/tags" Target="../tags/tag28.xml"/><Relationship Id="rId6" Type="http://schemas.openxmlformats.org/officeDocument/2006/relationships/hyperlink" Target="http://research.microsoft.com/en-us/um/redmond/groups/connect/CSCW_10/docs/p321.pdf" TargetMode="External"/><Relationship Id="rId5" Type="http://schemas.openxmlformats.org/officeDocument/2006/relationships/hyperlink" Target="http://journals.plos.org/plosmedicine/article?id=10.1371/journal.pmed.0030294" TargetMode="External"/><Relationship Id="rId4" Type="http://schemas.openxmlformats.org/officeDocument/2006/relationships/hyperlink" Target="http://www.ncbi.nlm.nih.gov/pmc/articles/PMC265592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hablamosjuntos.org/pdf_files/National_Standards_finalreport_Mar2001.pdf" TargetMode="External"/><Relationship Id="rId2" Type="http://schemas.openxmlformats.org/officeDocument/2006/relationships/notesSlide" Target="../notesSlides/notesSlide19.xml"/><Relationship Id="rId1" Type="http://schemas.openxmlformats.org/officeDocument/2006/relationships/slideLayout" Target="../slideLayouts/slideLayout10.xml"/><Relationship Id="rId4" Type="http://schemas.openxmlformats.org/officeDocument/2006/relationships/hyperlink" Target="http://www.annfammed.org/content/4/2/124.full.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4277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t>Challenges to Cultural Competence for Medical Students</a:t>
            </a:r>
          </a:p>
        </p:txBody>
      </p:sp>
      <p:sp>
        <p:nvSpPr>
          <p:cNvPr id="30723" name="Content Placeholder 2"/>
          <p:cNvSpPr>
            <a:spLocks noGrp="1"/>
          </p:cNvSpPr>
          <p:nvPr>
            <p:ph sz="quarter" idx="14"/>
          </p:nvPr>
        </p:nvSpPr>
        <p:spPr>
          <a:xfrm>
            <a:off x="457200" y="1600200"/>
            <a:ext cx="8229600" cy="4875904"/>
          </a:xfrm>
        </p:spPr>
        <p:txBody>
          <a:bodyPr/>
          <a:lstStyle/>
          <a:p>
            <a:r>
              <a:rPr lang="en-US" altLang="en-US" sz="2800" dirty="0"/>
              <a:t>Resistance</a:t>
            </a:r>
          </a:p>
          <a:p>
            <a:pPr lvl="1"/>
            <a:r>
              <a:rPr lang="en-US" altLang="en-US" sz="2600" dirty="0"/>
              <a:t>“I didn’t come to medical school to learn </a:t>
            </a:r>
            <a:r>
              <a:rPr lang="en-US" altLang="en-US" sz="2600" i="1" dirty="0"/>
              <a:t>this</a:t>
            </a:r>
            <a:r>
              <a:rPr lang="en-US" altLang="en-US" sz="2600" dirty="0"/>
              <a:t>”</a:t>
            </a:r>
          </a:p>
          <a:p>
            <a:pPr lvl="1"/>
            <a:r>
              <a:rPr lang="en-US" altLang="en-US" sz="2600" dirty="0"/>
              <a:t>“we have more important things to worry about”</a:t>
            </a:r>
          </a:p>
          <a:p>
            <a:r>
              <a:rPr lang="en-US" altLang="en-US" sz="2800" dirty="0"/>
              <a:t>Ethnocentrism or denial of own culture/bias</a:t>
            </a:r>
          </a:p>
          <a:p>
            <a:r>
              <a:rPr lang="en-US" altLang="en-US" sz="2800" dirty="0"/>
              <a:t>Stereotyping and oversimplifying</a:t>
            </a:r>
          </a:p>
          <a:p>
            <a:pPr lvl="1"/>
            <a:r>
              <a:rPr lang="en-US" altLang="en-US" sz="2600" dirty="0"/>
              <a:t>Culture not monolithic but is relative, plural, partial</a:t>
            </a:r>
          </a:p>
          <a:p>
            <a:r>
              <a:rPr lang="en-US" altLang="en-US" sz="2800" dirty="0"/>
              <a:t>Othering</a:t>
            </a:r>
          </a:p>
          <a:p>
            <a:pPr lvl="1"/>
            <a:r>
              <a:rPr lang="en-US" altLang="en-US" sz="2600" dirty="0"/>
              <a:t>Group defined as different from ‘norm’ group</a:t>
            </a:r>
          </a:p>
          <a:p>
            <a:pPr lvl="1"/>
            <a:r>
              <a:rPr lang="en-US" altLang="en-US" sz="2600" dirty="0"/>
              <a:t>labeled, marginalized, excluded</a:t>
            </a:r>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321040" cy="1143000"/>
          </a:xfrm>
        </p:spPr>
        <p:txBody>
          <a:bodyPr/>
          <a:lstStyle/>
          <a:p>
            <a:r>
              <a:rPr lang="en-US" dirty="0"/>
              <a:t>Challenges to Cultural Competence for Informatics Students?</a:t>
            </a:r>
          </a:p>
        </p:txBody>
      </p:sp>
      <p:sp>
        <p:nvSpPr>
          <p:cNvPr id="32771" name="Content Placeholder 2"/>
          <p:cNvSpPr>
            <a:spLocks noGrp="1"/>
          </p:cNvSpPr>
          <p:nvPr>
            <p:ph sz="quarter" idx="14"/>
          </p:nvPr>
        </p:nvSpPr>
        <p:spPr>
          <a:xfrm>
            <a:off x="457200" y="1600199"/>
            <a:ext cx="8229600" cy="4886661"/>
          </a:xfrm>
        </p:spPr>
        <p:txBody>
          <a:bodyPr/>
          <a:lstStyle/>
          <a:p>
            <a:r>
              <a:rPr lang="en-US" altLang="en-US" sz="2800" dirty="0"/>
              <a:t>Resistance</a:t>
            </a:r>
          </a:p>
          <a:p>
            <a:pPr lvl="1"/>
            <a:r>
              <a:rPr lang="en-US" altLang="en-US" sz="2600" dirty="0"/>
              <a:t>“I didn’t come to informatics school to learn </a:t>
            </a:r>
            <a:r>
              <a:rPr lang="en-US" altLang="en-US" sz="2600" i="1" dirty="0"/>
              <a:t>this</a:t>
            </a:r>
            <a:r>
              <a:rPr lang="en-US" altLang="en-US" sz="2600" dirty="0"/>
              <a:t>”</a:t>
            </a:r>
          </a:p>
          <a:p>
            <a:pPr lvl="1"/>
            <a:r>
              <a:rPr lang="en-US" altLang="en-US" sz="2600" dirty="0"/>
              <a:t>“we have more important things to worry about”</a:t>
            </a:r>
          </a:p>
          <a:p>
            <a:r>
              <a:rPr lang="en-US" altLang="en-US" sz="2800" dirty="0"/>
              <a:t>Ethnocentrism or denial of own culture/bias</a:t>
            </a:r>
          </a:p>
          <a:p>
            <a:r>
              <a:rPr lang="en-US" altLang="en-US" sz="2800" dirty="0"/>
              <a:t>Stereotyping and oversimplifying</a:t>
            </a:r>
          </a:p>
          <a:p>
            <a:pPr lvl="1"/>
            <a:r>
              <a:rPr lang="en-US" altLang="en-US" sz="2600" dirty="0"/>
              <a:t>Culture not monolithic but is relative, plural, partial</a:t>
            </a:r>
          </a:p>
          <a:p>
            <a:r>
              <a:rPr lang="en-US" altLang="en-US" sz="2800" dirty="0"/>
              <a:t>Othering</a:t>
            </a:r>
          </a:p>
          <a:p>
            <a:pPr lvl="1"/>
            <a:r>
              <a:rPr lang="en-US" altLang="en-US" sz="2600" dirty="0"/>
              <a:t>Group defined as different from ‘norm’ group</a:t>
            </a:r>
          </a:p>
          <a:p>
            <a:pPr lvl="1"/>
            <a:r>
              <a:rPr lang="en-US" altLang="en-US" sz="2600" dirty="0"/>
              <a:t>labeled, marginalized, excluded (‘users’)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p:txBody>
          <a:bodyPr/>
          <a:lstStyle/>
          <a:p>
            <a:r>
              <a:rPr lang="en-US" altLang="en-US"/>
              <a:t>Where to Look</a:t>
            </a:r>
          </a:p>
        </p:txBody>
      </p:sp>
      <p:sp>
        <p:nvSpPr>
          <p:cNvPr id="2" name="Content Placeholder 1"/>
          <p:cNvSpPr>
            <a:spLocks noGrp="1"/>
          </p:cNvSpPr>
          <p:nvPr>
            <p:ph sz="quarter" idx="14"/>
          </p:nvPr>
        </p:nvSpPr>
        <p:spPr>
          <a:xfrm>
            <a:off x="457200" y="1600200"/>
            <a:ext cx="4041648" cy="4951206"/>
          </a:xfrm>
        </p:spPr>
        <p:txBody>
          <a:bodyPr/>
          <a:lstStyle/>
          <a:p>
            <a:r>
              <a:rPr lang="en-US" altLang="en-US" sz="2400" dirty="0"/>
              <a:t>People in health care</a:t>
            </a:r>
          </a:p>
          <a:p>
            <a:pPr lvl="1"/>
            <a:r>
              <a:rPr lang="en-US" altLang="en-US" sz="2000" dirty="0"/>
              <a:t>Health professionals</a:t>
            </a:r>
          </a:p>
          <a:p>
            <a:pPr lvl="1"/>
            <a:r>
              <a:rPr lang="en-US" altLang="en-US" sz="2000" dirty="0"/>
              <a:t>Everyone else</a:t>
            </a:r>
          </a:p>
          <a:p>
            <a:r>
              <a:rPr lang="en-US" altLang="en-US" sz="2400" dirty="0"/>
              <a:t>Places of health care</a:t>
            </a:r>
          </a:p>
          <a:p>
            <a:pPr lvl="1"/>
            <a:r>
              <a:rPr lang="en-US" altLang="en-US" sz="2000" dirty="0"/>
              <a:t>Clinics, hospitals, etc.</a:t>
            </a:r>
          </a:p>
          <a:p>
            <a:r>
              <a:rPr lang="en-US" altLang="en-US" sz="2400" dirty="0"/>
              <a:t>Processes and practices</a:t>
            </a:r>
          </a:p>
          <a:p>
            <a:pPr lvl="1"/>
            <a:r>
              <a:rPr lang="en-US" altLang="en-US" sz="2000" dirty="0"/>
              <a:t>What do they do? Why?</a:t>
            </a:r>
          </a:p>
          <a:p>
            <a:r>
              <a:rPr lang="en-US" altLang="en-US" sz="2400" dirty="0"/>
              <a:t>Values</a:t>
            </a:r>
          </a:p>
          <a:p>
            <a:pPr lvl="1"/>
            <a:r>
              <a:rPr lang="en-US" altLang="en-US" sz="2000" dirty="0"/>
              <a:t>written and unwritten</a:t>
            </a:r>
          </a:p>
          <a:p>
            <a:r>
              <a:rPr lang="en-US" altLang="en-US" sz="2400" dirty="0"/>
              <a:t>Interaction with technology</a:t>
            </a:r>
          </a:p>
          <a:p>
            <a:r>
              <a:rPr lang="en-US" altLang="en-US" sz="2400" dirty="0"/>
              <a:t>Policies, regulatory</a:t>
            </a:r>
          </a:p>
        </p:txBody>
      </p:sp>
      <p:sp>
        <p:nvSpPr>
          <p:cNvPr id="3" name="Content Placeholder 2"/>
          <p:cNvSpPr>
            <a:spLocks noGrp="1"/>
          </p:cNvSpPr>
          <p:nvPr>
            <p:ph sz="quarter" idx="18"/>
          </p:nvPr>
        </p:nvSpPr>
        <p:spPr>
          <a:xfrm>
            <a:off x="4648200" y="1600199"/>
            <a:ext cx="4041648" cy="4951207"/>
          </a:xfrm>
        </p:spPr>
        <p:txBody>
          <a:bodyPr/>
          <a:lstStyle/>
          <a:p>
            <a:r>
              <a:rPr lang="en-US" altLang="en-US" sz="2400" dirty="0"/>
              <a:t>Symbols – (white coats) </a:t>
            </a:r>
          </a:p>
          <a:p>
            <a:r>
              <a:rPr lang="en-US" altLang="en-US" sz="2400" dirty="0"/>
              <a:t>Language – “medical talk”</a:t>
            </a:r>
          </a:p>
          <a:p>
            <a:r>
              <a:rPr lang="en-US" altLang="en-US" sz="2400" dirty="0"/>
              <a:t>Values - e.g. nursing to put “patient at ease”</a:t>
            </a:r>
          </a:p>
          <a:p>
            <a:r>
              <a:rPr lang="en-US" altLang="en-US" sz="2400" dirty="0"/>
              <a:t>Norms – often in heuristics: “treat the patient, not the lab”</a:t>
            </a:r>
          </a:p>
          <a:p>
            <a:r>
              <a:rPr lang="en-US" altLang="en-US" sz="2400" dirty="0"/>
              <a:t>Folklore – stories convey implicit values</a:t>
            </a:r>
          </a:p>
          <a:p>
            <a:r>
              <a:rPr lang="en-US" altLang="en-US" sz="2400" dirty="0"/>
              <a:t>Ideology – explicit values</a:t>
            </a:r>
          </a:p>
          <a:p>
            <a:r>
              <a:rPr lang="en-US" altLang="en-US" sz="2400" dirty="0"/>
              <a:t>Mass media – public perception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7"/>
          <p:cNvSpPr>
            <a:spLocks noGrp="1"/>
          </p:cNvSpPr>
          <p:nvPr>
            <p:ph type="title"/>
          </p:nvPr>
        </p:nvSpPr>
        <p:spPr/>
        <p:txBody>
          <a:bodyPr/>
          <a:lstStyle/>
          <a:p>
            <a:r>
              <a:rPr lang="en-US" dirty="0"/>
              <a:t>Cultural Assumptions May Hinder Practical Understanding</a:t>
            </a:r>
          </a:p>
        </p:txBody>
      </p:sp>
      <p:sp>
        <p:nvSpPr>
          <p:cNvPr id="36867" name="Content Placeholder 8"/>
          <p:cNvSpPr>
            <a:spLocks noGrp="1"/>
          </p:cNvSpPr>
          <p:nvPr>
            <p:ph sz="quarter" idx="14"/>
          </p:nvPr>
        </p:nvSpPr>
        <p:spPr/>
        <p:txBody>
          <a:bodyPr/>
          <a:lstStyle/>
          <a:p>
            <a:r>
              <a:rPr lang="en-US" altLang="en-US" sz="2800" dirty="0"/>
              <a:t>Modern anthropology rejects the idea of isolated society with fixed set of beliefs</a:t>
            </a:r>
          </a:p>
          <a:p>
            <a:r>
              <a:rPr lang="en-US" altLang="en-US" sz="2800" dirty="0"/>
              <a:t>That idea leads to stereotyping–may get in the way of solving the problem</a:t>
            </a:r>
          </a:p>
          <a:p>
            <a:r>
              <a:rPr lang="en-US" altLang="en-US" sz="2800" dirty="0"/>
              <a:t>Translate this to HIT and health professional interaction- reject the idea of an isolated society with a fixed set of beliefs</a:t>
            </a:r>
          </a:p>
          <a:p>
            <a:r>
              <a:rPr lang="en-US" altLang="en-US" sz="2800" dirty="0"/>
              <a:t>Focus on issues, not cultural stereotypes (professional culture or otherwise)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rtlCol="0">
            <a:noAutofit/>
          </a:bodyPr>
          <a:lstStyle/>
          <a:p>
            <a:pPr eaLnBrk="1" hangingPunct="1">
              <a:defRPr/>
            </a:pPr>
            <a:r>
              <a:rPr lang="en-US" dirty="0">
                <a:ea typeface="ＭＳ Ｐゴシック" pitchFamily="34" charset="-128"/>
              </a:rPr>
              <a:t>Field Studies to Support HIT Design and Evaluation - Examples</a:t>
            </a:r>
          </a:p>
        </p:txBody>
      </p:sp>
      <p:graphicFrame>
        <p:nvGraphicFramePr>
          <p:cNvPr id="4" name="Table Placeholder 3" descr="Table with examples of Field Studies to Support HIT Design &amp; Evaluation&#10;&#10;Field Study Examples and Research Information:&#10;&#10;Workstation design based on ethnography of work practices (Fafchamps, 1991; Forsythe, 1992)&#10;&#10;Computer supported cooperative work, collaborative sense making and information use in critical care, emergency care (Forsyth, 1999; Ho, 2007; Paul 2010)&#10;&#10;Bar Code medication technology impact, side effects (Patterson, 2002)&#10;&#10;Informal information sharing in critical care (Vuckovic, 2004)&#10;&#10;Computerized order entry impact on doctor-nurse cooperation, cognitive analysis (Beuscart-Zephir, 2005)&#10;&#10;Physician patient interaction with exam room computers, video ethnography (Ventres, 2006)&#10;&#10;Language differences among physicians (Bruzzi 2006)&#10;&#10;&#10;" title="9.3 Table (Gorman, 2010) Field Studies to Support HIT Design and Evaluation - Examples"/>
          <p:cNvGraphicFramePr>
            <a:graphicFrameLocks noGrp="1"/>
          </p:cNvGraphicFramePr>
          <p:nvPr>
            <p:ph type="tbl" sz="quarter" idx="14"/>
            <p:extLst>
              <p:ext uri="{D42A27DB-BD31-4B8C-83A1-F6EECF244321}">
                <p14:modId xmlns:p14="http://schemas.microsoft.com/office/powerpoint/2010/main" val="1163735855"/>
              </p:ext>
            </p:extLst>
          </p:nvPr>
        </p:nvGraphicFramePr>
        <p:xfrm>
          <a:off x="457200" y="1600200"/>
          <a:ext cx="8229600" cy="4317864"/>
        </p:xfrm>
        <a:graphic>
          <a:graphicData uri="http://schemas.openxmlformats.org/drawingml/2006/table">
            <a:tbl>
              <a:tblPr firstRow="1" bandRow="1">
                <a:tableStyleId>{7DF18680-E054-41AD-8BC1-D1AEF772440D}</a:tableStyleId>
              </a:tblPr>
              <a:tblGrid>
                <a:gridCol w="5717689">
                  <a:extLst>
                    <a:ext uri="{9D8B030D-6E8A-4147-A177-3AD203B41FA5}">
                      <a16:colId xmlns:a16="http://schemas.microsoft.com/office/drawing/2014/main" xmlns="" val="20000"/>
                    </a:ext>
                  </a:extLst>
                </a:gridCol>
                <a:gridCol w="2511911">
                  <a:extLst>
                    <a:ext uri="{9D8B030D-6E8A-4147-A177-3AD203B41FA5}">
                      <a16:colId xmlns:a16="http://schemas.microsoft.com/office/drawing/2014/main" xmlns="" val="20001"/>
                    </a:ext>
                  </a:extLst>
                </a:gridCol>
              </a:tblGrid>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Field Study Examples</a:t>
                      </a:r>
                      <a:endParaRPr kumimoji="0" lang="en-US" sz="1800" b="1" i="0" u="none" strike="noStrike" cap="none" normalizeH="0" baseline="0" dirty="0">
                        <a:ln>
                          <a:noFill/>
                        </a:ln>
                        <a:solidFill>
                          <a:schemeClr val="tx1"/>
                        </a:solidFill>
                        <a:effectLst/>
                        <a:latin typeface="Arial" charset="0"/>
                        <a:ea typeface="ＭＳ Ｐゴシック" charset="-128"/>
                      </a:endParaRPr>
                    </a:p>
                  </a:txBody>
                  <a:tcPr marT="45703" marB="45703"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Researcher &amp; Date</a:t>
                      </a:r>
                      <a:endParaRPr kumimoji="0" lang="en-US" sz="1800" b="1" i="0" u="none" strike="noStrike" cap="none" normalizeH="0" baseline="0" dirty="0">
                        <a:ln>
                          <a:noFill/>
                        </a:ln>
                        <a:solidFill>
                          <a:schemeClr val="tx1"/>
                        </a:solidFill>
                        <a:effectLst/>
                        <a:latin typeface="Arial" charset="0"/>
                        <a:ea typeface="ＭＳ Ｐゴシック" charset="-128"/>
                      </a:endParaRPr>
                    </a:p>
                  </a:txBody>
                  <a:tcPr marT="45703" marB="45703" horzOverflow="overflow"/>
                </a:tc>
                <a:extLst>
                  <a:ext uri="{0D108BD9-81ED-4DB2-BD59-A6C34878D82A}">
                    <a16:rowId xmlns:a16="http://schemas.microsoft.com/office/drawing/2014/main" xmlns="" val="10000"/>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Workstation design based on ethnography of work practices</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err="1">
                          <a:ln>
                            <a:noFill/>
                          </a:ln>
                          <a:effectLst/>
                        </a:rPr>
                        <a:t>Fafchamps</a:t>
                      </a:r>
                      <a:r>
                        <a:rPr kumimoji="0" lang="en-US" sz="1800" u="none" strike="noStrike" cap="none" normalizeH="0" baseline="0" dirty="0">
                          <a:ln>
                            <a:noFill/>
                          </a:ln>
                          <a:effectLst/>
                        </a:rPr>
                        <a:t> 1991 and</a:t>
                      </a:r>
                      <a:br>
                        <a:rPr kumimoji="0" lang="en-US" sz="1800" u="none" strike="noStrike" cap="none" normalizeH="0" baseline="0" dirty="0">
                          <a:ln>
                            <a:noFill/>
                          </a:ln>
                          <a:effectLst/>
                        </a:rPr>
                      </a:br>
                      <a:r>
                        <a:rPr kumimoji="0" lang="en-US" sz="1800" u="none" strike="noStrike" cap="none" normalizeH="0" baseline="0" dirty="0">
                          <a:ln>
                            <a:noFill/>
                          </a:ln>
                          <a:effectLst/>
                        </a:rPr>
                        <a:t>Forsythe 1992</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extLst>
                  <a:ext uri="{0D108BD9-81ED-4DB2-BD59-A6C34878D82A}">
                    <a16:rowId xmlns:a16="http://schemas.microsoft.com/office/drawing/2014/main" xmlns="" val="10001"/>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Computer supported cooperative work, collaborative sense making and information use in critical care, emergency care</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Forsyth 1999,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Ho 2007 and</a:t>
                      </a:r>
                      <a:br>
                        <a:rPr kumimoji="0" lang="en-US" sz="1800" u="none" strike="noStrike" cap="none" normalizeH="0" baseline="0" dirty="0">
                          <a:ln>
                            <a:noFill/>
                          </a:ln>
                          <a:effectLst/>
                        </a:rPr>
                      </a:br>
                      <a:r>
                        <a:rPr kumimoji="0" lang="en-US" sz="1800" u="none" strike="noStrike" cap="none" normalizeH="0" baseline="0" dirty="0">
                          <a:ln>
                            <a:noFill/>
                          </a:ln>
                          <a:effectLst/>
                        </a:rPr>
                        <a:t>Paul 2010</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extLst>
                  <a:ext uri="{0D108BD9-81ED-4DB2-BD59-A6C34878D82A}">
                    <a16:rowId xmlns:a16="http://schemas.microsoft.com/office/drawing/2014/main" xmlns="" val="10002"/>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Bar code medication technology impact, side effects</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Patterson 2002</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extLst>
                  <a:ext uri="{0D108BD9-81ED-4DB2-BD59-A6C34878D82A}">
                    <a16:rowId xmlns:a16="http://schemas.microsoft.com/office/drawing/2014/main" xmlns="" val="10003"/>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Informal information sharing in critical care</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Vuckovic 2004</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extLst>
                  <a:ext uri="{0D108BD9-81ED-4DB2-BD59-A6C34878D82A}">
                    <a16:rowId xmlns:a16="http://schemas.microsoft.com/office/drawing/2014/main" xmlns="" val="10004"/>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Computerized order entry impact on doctor-nurse cooperation, cognitive analysis</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err="1">
                          <a:ln>
                            <a:noFill/>
                          </a:ln>
                          <a:effectLst/>
                        </a:rPr>
                        <a:t>Beuscart-Zephir</a:t>
                      </a:r>
                      <a:r>
                        <a:rPr kumimoji="0" lang="en-US" sz="1800" u="none" strike="noStrike" cap="none" normalizeH="0" baseline="0" dirty="0">
                          <a:ln>
                            <a:noFill/>
                          </a:ln>
                          <a:effectLst/>
                        </a:rPr>
                        <a:t> 2005</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extLst>
                  <a:ext uri="{0D108BD9-81ED-4DB2-BD59-A6C34878D82A}">
                    <a16:rowId xmlns:a16="http://schemas.microsoft.com/office/drawing/2014/main" xmlns="" val="10005"/>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Physician patient interaction with exam room computers, video ethnography</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Ventres 2006</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extLst>
                  <a:ext uri="{0D108BD9-81ED-4DB2-BD59-A6C34878D82A}">
                    <a16:rowId xmlns:a16="http://schemas.microsoft.com/office/drawing/2014/main" xmlns="" val="10006"/>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Language differences among physicians</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Bruzzi 2006</a:t>
                      </a:r>
                      <a:endParaRPr kumimoji="0" lang="en-US" sz="1800" b="0" i="0" u="none" strike="noStrike" cap="none" normalizeH="0" baseline="0" dirty="0">
                        <a:ln>
                          <a:noFill/>
                        </a:ln>
                        <a:solidFill>
                          <a:srgbClr val="000000"/>
                        </a:solidFill>
                        <a:effectLst/>
                        <a:latin typeface="Arial" charset="0"/>
                        <a:ea typeface="ＭＳ Ｐゴシック" charset="-128"/>
                      </a:endParaRPr>
                    </a:p>
                  </a:txBody>
                  <a:tcPr marT="45703" marB="45703" horzOverflow="overflow"/>
                </a:tc>
                <a:extLst>
                  <a:ext uri="{0D108BD9-81ED-4DB2-BD59-A6C34878D82A}">
                    <a16:rowId xmlns:a16="http://schemas.microsoft.com/office/drawing/2014/main" xmlns="" val="10007"/>
                  </a:ext>
                </a:extLst>
              </a:tr>
            </a:tbl>
          </a:graphicData>
        </a:graphic>
      </p:graphicFrame>
      <p:sp>
        <p:nvSpPr>
          <p:cNvPr id="38947" name="Text Placeholder 6"/>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1.3 Table: Gorman, 2010. Used with Permission.</a:t>
            </a:r>
          </a:p>
        </p:txBody>
      </p:sp>
      <p:sp>
        <p:nvSpPr>
          <p:cNvPr id="3894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D675853-6654-4458-807F-29B453000B66}" type="slidenum">
              <a:rPr lang="en-US" altLang="en-US">
                <a:solidFill>
                  <a:srgbClr val="898989"/>
                </a:solidFill>
              </a:rPr>
              <a:pPr/>
              <a:t>14</a:t>
            </a:fld>
            <a:endParaRPr lang="en-US" altLang="en-US">
              <a:solidFill>
                <a:srgbClr val="898989"/>
              </a:solidFill>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altLang="en-US" dirty="0">
                <a:ea typeface="MS PGothic" panose="020B0600070205080204" pitchFamily="34" charset="-128"/>
              </a:rPr>
              <a:t>An Overview of the Culture of Health Care </a:t>
            </a:r>
            <a:br>
              <a:rPr lang="en-US" altLang="en-US" dirty="0">
                <a:ea typeface="MS PGothic" panose="020B0600070205080204" pitchFamily="34" charset="-128"/>
              </a:rPr>
            </a:br>
            <a:r>
              <a:rPr lang="en-US" altLang="en-US" dirty="0">
                <a:ea typeface="MS PGothic" panose="020B0600070205080204" pitchFamily="34" charset="-128"/>
              </a:rPr>
              <a:t>Summary – Lecture b</a:t>
            </a:r>
          </a:p>
        </p:txBody>
      </p:sp>
      <p:sp>
        <p:nvSpPr>
          <p:cNvPr id="40963" name="Conten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600" dirty="0"/>
              <a:t>Effective HIT requires understanding of health care culture: clinical settings, processes, and people</a:t>
            </a:r>
          </a:p>
          <a:p>
            <a:pPr eaLnBrk="1" hangingPunct="1"/>
            <a:r>
              <a:rPr lang="en-US" altLang="en-US" sz="2600" dirty="0"/>
              <a:t>Modern concept of cultures as always plural, always partial, always relational depending on both observer and observed</a:t>
            </a:r>
          </a:p>
          <a:p>
            <a:pPr eaLnBrk="1" hangingPunct="1"/>
            <a:r>
              <a:rPr lang="en-US" altLang="en-US" sz="2600" dirty="0"/>
              <a:t>Rich points are behaviors that highlight cultural differences – differences in language, for example</a:t>
            </a:r>
          </a:p>
          <a:p>
            <a:pPr eaLnBrk="1" hangingPunct="1"/>
            <a:r>
              <a:rPr lang="en-US" altLang="en-US" sz="2600" dirty="0"/>
              <a:t>Cultural competence important for health informatics - avoiding stereotypes, ethnocentrism, “othering”</a:t>
            </a:r>
          </a:p>
          <a:p>
            <a:pPr eaLnBrk="1" hangingPunct="1"/>
            <a:r>
              <a:rPr lang="en-US" altLang="en-US" sz="2600" dirty="0"/>
              <a:t>Rich insights can inform design and evaluation of HIT in clinical settings</a:t>
            </a:r>
          </a:p>
          <a:p>
            <a:pPr eaLnBrk="1" hangingPunct="1"/>
            <a:endParaRPr lang="en-US" altLang="en-US" sz="2600" dirty="0"/>
          </a:p>
        </p:txBody>
      </p:sp>
      <p:sp>
        <p:nvSpPr>
          <p:cNvPr id="4096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791D8EA-26BF-4EB0-B6F3-8973F0062DF7}" type="slidenum">
              <a:rPr lang="en-US" altLang="en-US">
                <a:solidFill>
                  <a:srgbClr val="898989"/>
                </a:solidFill>
              </a:rPr>
              <a:pPr/>
              <a:t>15</a:t>
            </a:fld>
            <a:endParaRPr lang="en-US" altLang="en-US">
              <a:solidFill>
                <a:srgbClr val="898989"/>
              </a:solidFill>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228600" y="274637"/>
            <a:ext cx="8686800" cy="1143000"/>
          </a:xfrm>
        </p:spPr>
        <p:txBody>
          <a:bodyPr/>
          <a:lstStyle/>
          <a:p>
            <a:pPr eaLnBrk="1" hangingPunct="1"/>
            <a:r>
              <a:rPr lang="en-US" altLang="en-US" dirty="0">
                <a:ea typeface="MS PGothic" panose="020B0600070205080204" pitchFamily="34" charset="-128"/>
              </a:rPr>
              <a:t>An Overview of the Culture of </a:t>
            </a:r>
            <a:br>
              <a:rPr lang="en-US" altLang="en-US" dirty="0">
                <a:ea typeface="MS PGothic" panose="020B0600070205080204" pitchFamily="34" charset="-128"/>
              </a:rPr>
            </a:br>
            <a:r>
              <a:rPr lang="en-US" altLang="en-US" dirty="0">
                <a:ea typeface="MS PGothic" panose="020B0600070205080204" pitchFamily="34" charset="-128"/>
              </a:rPr>
              <a:t>Health Care </a:t>
            </a:r>
            <a:br>
              <a:rPr lang="en-US" altLang="en-US" dirty="0">
                <a:ea typeface="MS PGothic" panose="020B0600070205080204" pitchFamily="34" charset="-128"/>
              </a:rPr>
            </a:br>
            <a:r>
              <a:rPr lang="en-US" altLang="en-US" dirty="0">
                <a:ea typeface="MS PGothic" panose="020B0600070205080204" pitchFamily="34" charset="-128"/>
              </a:rPr>
              <a:t>Summary – Lecture b Continued</a:t>
            </a:r>
          </a:p>
        </p:txBody>
      </p:sp>
      <p:sp>
        <p:nvSpPr>
          <p:cNvPr id="43011" name="Conten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dirty="0"/>
              <a:t>Culture: classic sense and modern sense</a:t>
            </a:r>
          </a:p>
          <a:p>
            <a:pPr eaLnBrk="1" hangingPunct="1"/>
            <a:r>
              <a:rPr lang="en-US" altLang="en-US" sz="2800" dirty="0"/>
              <a:t>Culture: partial, plural, and relative</a:t>
            </a:r>
          </a:p>
          <a:p>
            <a:pPr eaLnBrk="1" hangingPunct="1"/>
            <a:r>
              <a:rPr lang="en-US" altLang="en-US" sz="2800" dirty="0"/>
              <a:t>Cultural competence, cultural safety, just culture</a:t>
            </a:r>
          </a:p>
          <a:p>
            <a:pPr eaLnBrk="1" hangingPunct="1"/>
            <a:r>
              <a:rPr lang="en-US" altLang="en-US" sz="2800" dirty="0"/>
              <a:t>Importance of understanding multiple cultures in context</a:t>
            </a:r>
          </a:p>
          <a:p>
            <a:pPr eaLnBrk="1" hangingPunct="1"/>
            <a:r>
              <a:rPr lang="en-US" altLang="en-US" sz="2800" dirty="0"/>
              <a:t>Rich points, acculturation</a:t>
            </a:r>
          </a:p>
          <a:p>
            <a:pPr eaLnBrk="1" hangingPunct="1"/>
            <a:r>
              <a:rPr lang="en-US" altLang="en-US" sz="2800" dirty="0"/>
              <a:t>Use of health informatics in the study of culture</a:t>
            </a:r>
          </a:p>
        </p:txBody>
      </p:sp>
      <p:sp>
        <p:nvSpPr>
          <p:cNvPr id="4301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735D32C-6DBB-400B-BB8C-989BB18EADDD}" type="slidenum">
              <a:rPr lang="en-US" altLang="en-US">
                <a:solidFill>
                  <a:srgbClr val="898989"/>
                </a:solidFill>
              </a:rPr>
              <a:pPr/>
              <a:t>16</a:t>
            </a:fld>
            <a:endParaRPr lang="en-US" altLang="en-US">
              <a:solidFill>
                <a:srgbClr val="898989"/>
              </a:solidFill>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a:t>An Overview of the Culture of Health Care </a:t>
            </a:r>
            <a:br>
              <a:rPr lang="en-US" altLang="en-US" dirty="0"/>
            </a:br>
            <a:r>
              <a:rPr lang="en-US" altLang="en-US" dirty="0"/>
              <a:t>References – Lecture b</a:t>
            </a:r>
          </a:p>
        </p:txBody>
      </p:sp>
      <p:sp>
        <p:nvSpPr>
          <p:cNvPr id="45062" name="Text Placeholder 5"/>
          <p:cNvSpPr>
            <a:spLocks noGrp="1"/>
          </p:cNvSpPr>
          <p:nvPr>
            <p:ph type="body" sz="quarter" idx="16"/>
          </p:nvPr>
        </p:nvSpPr>
        <p:spPr>
          <a:xfrm>
            <a:off x="457200" y="1600200"/>
            <a:ext cx="8229600" cy="5212080"/>
          </a:xfrm>
        </p:spPr>
        <p:txBody>
          <a:bodyPr/>
          <a:lstStyle/>
          <a:p>
            <a:r>
              <a:rPr lang="en-US" altLang="en-US" dirty="0"/>
              <a:t>References</a:t>
            </a:r>
          </a:p>
          <a:p>
            <a:r>
              <a:rPr lang="en-US" sz="1400" b="0" dirty="0"/>
              <a:t>Agar, M. (1991). The </a:t>
            </a:r>
            <a:r>
              <a:rPr lang="en-US" sz="1400" b="0" dirty="0" err="1"/>
              <a:t>biculture</a:t>
            </a:r>
            <a:r>
              <a:rPr lang="en-US" sz="1400" b="0" dirty="0"/>
              <a:t> in bilingual. </a:t>
            </a:r>
            <a:r>
              <a:rPr lang="en-US" sz="1400" b="0" i="1" dirty="0"/>
              <a:t>Language in Society</a:t>
            </a:r>
            <a:r>
              <a:rPr lang="en-US" sz="1400" b="0" dirty="0"/>
              <a:t> 20, 167–182. doi:10.1017/S0047404500016250</a:t>
            </a:r>
          </a:p>
          <a:p>
            <a:r>
              <a:rPr lang="en-US" sz="1400" b="0" dirty="0" err="1"/>
              <a:t>Beuscart-Zephir</a:t>
            </a:r>
            <a:r>
              <a:rPr lang="en-US" sz="1400" b="0" dirty="0"/>
              <a:t>, M. C., </a:t>
            </a:r>
            <a:r>
              <a:rPr lang="en-US" sz="1400" b="0" dirty="0" err="1"/>
              <a:t>Pelavo</a:t>
            </a:r>
            <a:r>
              <a:rPr lang="en-US" sz="1400" b="0" dirty="0"/>
              <a:t>, S., </a:t>
            </a:r>
            <a:r>
              <a:rPr lang="en-US" sz="1400" b="0" dirty="0" err="1"/>
              <a:t>Anceaux</a:t>
            </a:r>
            <a:r>
              <a:rPr lang="en-US" sz="1400" b="0" dirty="0"/>
              <a:t>, F., </a:t>
            </a:r>
            <a:r>
              <a:rPr lang="en-US" sz="1400" b="0" dirty="0" err="1"/>
              <a:t>Meaux</a:t>
            </a:r>
            <a:r>
              <a:rPr lang="en-US" sz="1400" b="0" dirty="0"/>
              <a:t>, J., </a:t>
            </a:r>
            <a:r>
              <a:rPr lang="en-US" sz="1400" b="0" dirty="0" err="1"/>
              <a:t>Degroisse</a:t>
            </a:r>
            <a:r>
              <a:rPr lang="en-US" sz="1400" b="0" dirty="0"/>
              <a:t>, M., &amp; </a:t>
            </a:r>
            <a:r>
              <a:rPr lang="en-US" sz="1400" b="0" dirty="0" err="1"/>
              <a:t>Degoulet</a:t>
            </a:r>
            <a:r>
              <a:rPr lang="en-US" sz="1400" b="0" dirty="0"/>
              <a:t>, P. (2005). Impact of CPOE on doctor-nurse cooperation for the medication ordering and administration process. </a:t>
            </a:r>
            <a:r>
              <a:rPr lang="en-US" sz="1400" b="0" i="1" dirty="0"/>
              <a:t>International Journal of Medical Informatics</a:t>
            </a:r>
            <a:r>
              <a:rPr lang="en-US" sz="1400" b="0" dirty="0"/>
              <a:t> 74(7–8), 629–641.</a:t>
            </a:r>
          </a:p>
          <a:p>
            <a:r>
              <a:rPr lang="en-US" sz="1400" b="0" dirty="0" err="1"/>
              <a:t>Boutin</a:t>
            </a:r>
            <a:r>
              <a:rPr lang="en-US" sz="1400" b="0" dirty="0"/>
              <a:t>-Foster, C., Foster, J. C., &amp; </a:t>
            </a:r>
            <a:r>
              <a:rPr lang="en-US" sz="1400" b="0" dirty="0" err="1"/>
              <a:t>Konopasek</a:t>
            </a:r>
            <a:r>
              <a:rPr lang="en-US" sz="1400" b="0" dirty="0"/>
              <a:t>, L. (2008). Viewpoint: Physician, know thyself: The professional culture of medicine as a framework for teaching cultural competence. </a:t>
            </a:r>
            <a:r>
              <a:rPr lang="en-US" sz="1400" b="0" i="1" dirty="0"/>
              <a:t>Academy of Medicine</a:t>
            </a:r>
            <a:r>
              <a:rPr lang="en-US" sz="1400" b="0" dirty="0"/>
              <a:t> 83(1), 106–111.</a:t>
            </a:r>
          </a:p>
          <a:p>
            <a:r>
              <a:rPr lang="en-US" sz="1400" b="0" dirty="0" err="1"/>
              <a:t>Bruzzi</a:t>
            </a:r>
            <a:r>
              <a:rPr lang="en-US" sz="1400" b="0" dirty="0"/>
              <a:t>, J. F. (2006). Perspective: The words count—Radiology and medical linguistics. </a:t>
            </a:r>
            <a:r>
              <a:rPr lang="en-US" sz="1400" b="0" i="1" dirty="0"/>
              <a:t>New England Journal of Medicine</a:t>
            </a:r>
            <a:r>
              <a:rPr lang="en-US" sz="1400" b="0" dirty="0"/>
              <a:t> 354, 665–667.</a:t>
            </a:r>
          </a:p>
          <a:p>
            <a:r>
              <a:rPr lang="en-US" sz="1400" b="0" dirty="0" err="1"/>
              <a:t>Ebright</a:t>
            </a:r>
            <a:r>
              <a:rPr lang="en-US" sz="1400" b="0" dirty="0"/>
              <a:t>, P. (2014). Culture of safety part one: Moving beyond blame [tutorial]. University of California, Multimedia Educational Resource for Learning and Online Teaching (MERLOT). Retrieved from </a:t>
            </a:r>
            <a:r>
              <a:rPr lang="en-US" sz="1400" b="0" dirty="0">
                <a:hlinkClick r:id="rId4" tooltip="Link to website"/>
              </a:rPr>
              <a:t>https://www.merlot.org/merlot/viewMaterial.htm;jsessionid=466422CC99BC642BA2BE3A6494541093?id=357170</a:t>
            </a:r>
            <a:endParaRPr lang="en-US" sz="1400" b="0" dirty="0"/>
          </a:p>
          <a:p>
            <a:r>
              <a:rPr lang="en-US" sz="1400" b="0" dirty="0" err="1"/>
              <a:t>Fafchamps</a:t>
            </a:r>
            <a:r>
              <a:rPr lang="en-US" sz="1400" b="0" dirty="0"/>
              <a:t>, D., Young, C. Y., &amp; Tang, P. C. (1991). Modelling work practices: Input to the design of a physician’s workstation. </a:t>
            </a:r>
            <a:r>
              <a:rPr lang="en-US" sz="1400" b="0" i="1" dirty="0"/>
              <a:t>Proceedings of the Annual Symposium of Computational Applied Medical Care</a:t>
            </a:r>
            <a:r>
              <a:rPr lang="en-US" sz="1400" b="0" dirty="0"/>
              <a:t> 788–792.</a:t>
            </a:r>
          </a:p>
          <a:p>
            <a:r>
              <a:rPr lang="en-US" sz="1400" b="0" dirty="0"/>
              <a:t>Forsyth, D. R. (1999). </a:t>
            </a:r>
            <a:r>
              <a:rPr lang="en-US" sz="1400" b="0" i="1" dirty="0"/>
              <a:t>Group dynamics</a:t>
            </a:r>
            <a:r>
              <a:rPr lang="en-US" sz="1400" b="0" dirty="0"/>
              <a:t> (3rd ed.). Belmont, CA: Wadsworth</a:t>
            </a:r>
            <a:r>
              <a:rPr lang="en-US" sz="1400" b="0" dirty="0" smtClean="0"/>
              <a:t>.</a:t>
            </a:r>
            <a:endParaRPr lang="en-US" sz="1400" b="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9"/>
          <p:cNvSpPr>
            <a:spLocks noGrp="1"/>
          </p:cNvSpPr>
          <p:nvPr>
            <p:ph type="title"/>
          </p:nvPr>
        </p:nvSpPr>
        <p:spPr/>
        <p:txBody>
          <a:bodyPr/>
          <a:lstStyle/>
          <a:p>
            <a:r>
              <a:rPr lang="en-US" altLang="en-US" dirty="0"/>
              <a:t>An Overview of the Culture of Health Care </a:t>
            </a:r>
            <a:br>
              <a:rPr lang="en-US" altLang="en-US" dirty="0"/>
            </a:br>
            <a:r>
              <a:rPr lang="en-US" altLang="en-US" dirty="0"/>
              <a:t>References – Lecture b Continued</a:t>
            </a:r>
          </a:p>
        </p:txBody>
      </p:sp>
      <p:sp>
        <p:nvSpPr>
          <p:cNvPr id="12" name="Text Placeholder 11"/>
          <p:cNvSpPr>
            <a:spLocks noGrp="1"/>
          </p:cNvSpPr>
          <p:nvPr>
            <p:ph type="body" sz="quarter" idx="16"/>
          </p:nvPr>
        </p:nvSpPr>
        <p:spPr>
          <a:xfrm>
            <a:off x="457200" y="1600199"/>
            <a:ext cx="8229600" cy="4944979"/>
          </a:xfrm>
        </p:spPr>
        <p:txBody>
          <a:bodyPr/>
          <a:lstStyle/>
          <a:p>
            <a:pPr lvl="0"/>
            <a:r>
              <a:rPr lang="en-US" sz="1400" b="0" dirty="0">
                <a:solidFill>
                  <a:prstClr val="black"/>
                </a:solidFill>
              </a:rPr>
              <a:t>Forsythe, D. E., Buchanan, B. G., </a:t>
            </a:r>
            <a:r>
              <a:rPr lang="en-US" sz="1400" b="0" dirty="0" err="1">
                <a:solidFill>
                  <a:prstClr val="black"/>
                </a:solidFill>
              </a:rPr>
              <a:t>Osheroff</a:t>
            </a:r>
            <a:r>
              <a:rPr lang="en-US" sz="1400" b="0" dirty="0">
                <a:solidFill>
                  <a:prstClr val="black"/>
                </a:solidFill>
              </a:rPr>
              <a:t>, J. A., &amp; Miller, R. A. (1992). Expanding the concept of medical information: An observational study of physicians’ information needs. </a:t>
            </a:r>
            <a:r>
              <a:rPr lang="en-US" sz="1400" b="0" i="1" dirty="0">
                <a:solidFill>
                  <a:prstClr val="black"/>
                </a:solidFill>
              </a:rPr>
              <a:t>Computers and Biomedical Research</a:t>
            </a:r>
            <a:r>
              <a:rPr lang="en-US" sz="1400" b="0" dirty="0">
                <a:solidFill>
                  <a:prstClr val="black"/>
                </a:solidFill>
              </a:rPr>
              <a:t> 25(2), 181–200.</a:t>
            </a:r>
            <a:endParaRPr lang="en-US" altLang="en-US" sz="1400" b="0" dirty="0">
              <a:solidFill>
                <a:prstClr val="black"/>
              </a:solidFill>
            </a:endParaRPr>
          </a:p>
          <a:p>
            <a:r>
              <a:rPr lang="en-US" sz="1400" b="0" dirty="0" smtClean="0"/>
              <a:t>Ho</a:t>
            </a:r>
            <a:r>
              <a:rPr lang="en-US" sz="1400" b="0" dirty="0"/>
              <a:t>, D., Xiao, Y., Vaidya, V., &amp; Hu, P. (2007). Communication and sense-making in intensive care: An observation study of multi-disciplinary rounds to design computerized supporting tools. </a:t>
            </a:r>
            <a:r>
              <a:rPr lang="en-US" sz="1400" b="0" i="1" dirty="0"/>
              <a:t>AMIA Annual Symposium Proceedings Archive,</a:t>
            </a:r>
            <a:r>
              <a:rPr lang="en-US" sz="1400" b="0" dirty="0"/>
              <a:t> pp. 329–333. Retrieved from </a:t>
            </a:r>
            <a:r>
              <a:rPr lang="en-US" sz="1400" b="0" dirty="0">
                <a:hlinkClick r:id="rId4" tooltip="Link to website"/>
              </a:rPr>
              <a:t>http://www.ncbi.nlm.nih.gov/pmc/articles/PMC2655920</a:t>
            </a:r>
            <a:endParaRPr lang="en-US" sz="1400" b="0" dirty="0"/>
          </a:p>
          <a:p>
            <a:r>
              <a:rPr lang="en-US" sz="1400" b="0" dirty="0"/>
              <a:t>Hutchins, E. (1995). </a:t>
            </a:r>
            <a:r>
              <a:rPr lang="en-US" sz="1400" b="0" i="1" dirty="0"/>
              <a:t>Cognition in the wild.</a:t>
            </a:r>
            <a:r>
              <a:rPr lang="en-US" sz="1400" b="0" dirty="0"/>
              <a:t> Cambridge, MA: MIT Press.</a:t>
            </a:r>
          </a:p>
          <a:p>
            <a:r>
              <a:rPr lang="en-US" sz="1400" b="0" dirty="0" err="1"/>
              <a:t>Kleinman</a:t>
            </a:r>
            <a:r>
              <a:rPr lang="en-US" sz="1400" b="0" dirty="0"/>
              <a:t>, A., &amp; Benson, P. (2006). Anthropology in the clinic: The problem of cultural competency and how to fix it. </a:t>
            </a:r>
            <a:r>
              <a:rPr lang="en-US" sz="1400" b="0" i="1" dirty="0"/>
              <a:t>Public Library of Science Medicine</a:t>
            </a:r>
            <a:r>
              <a:rPr lang="en-US" sz="1400" b="0" dirty="0"/>
              <a:t> 3, 1673–1676. Retrieved from </a:t>
            </a:r>
            <a:r>
              <a:rPr lang="en-US" sz="1400" b="0" dirty="0">
                <a:hlinkClick r:id="rId5" tooltip="Link to website"/>
              </a:rPr>
              <a:t>http://journals.plos.org/plosmedicine/article?id=10.1371/journal.pmed.0030294</a:t>
            </a:r>
            <a:endParaRPr lang="en-US" sz="1400" b="0" dirty="0"/>
          </a:p>
          <a:p>
            <a:r>
              <a:rPr lang="en-US" sz="1400" b="0" dirty="0"/>
              <a:t>Patterson, E. S., Cook, R. I., &amp; Render, M. L. (2002). Improving patient safety by identifying side effects from introducing bar coding in medication administration. </a:t>
            </a:r>
            <a:r>
              <a:rPr lang="en-US" sz="1400" b="0" i="1" dirty="0"/>
              <a:t>Journal of the American Medical Information Association</a:t>
            </a:r>
            <a:r>
              <a:rPr lang="en-US" sz="1400" b="0" dirty="0"/>
              <a:t> 9, 540–553. Retrieved from http://jamia.oxfordjournals.org/content/9/5/540</a:t>
            </a:r>
          </a:p>
          <a:p>
            <a:r>
              <a:rPr lang="en-US" sz="1400" b="0" dirty="0"/>
              <a:t>Paul, S. A., &amp; Reddy, M. C. (2010). Understanding together: </a:t>
            </a:r>
            <a:r>
              <a:rPr lang="en-US" sz="1400" b="0" dirty="0" err="1"/>
              <a:t>Sensemaking</a:t>
            </a:r>
            <a:r>
              <a:rPr lang="en-US" sz="1400" b="0" dirty="0"/>
              <a:t> in collaborative information seeking. In </a:t>
            </a:r>
            <a:r>
              <a:rPr lang="en-US" sz="1400" b="0" i="1" dirty="0"/>
              <a:t>Proceedings of the 2010 ACM Conference on Computer Supported Cooperative Work,</a:t>
            </a:r>
            <a:r>
              <a:rPr lang="en-US" sz="1400" b="0" dirty="0"/>
              <a:t> pp. 321–330. Retrieved from </a:t>
            </a:r>
            <a:r>
              <a:rPr lang="en-US" sz="1400" b="0" dirty="0">
                <a:hlinkClick r:id="rId6" tooltip="Link to pdf"/>
              </a:rPr>
              <a:t>http://research.microsoft.com/en-us/um/redmond/groups/connect/CSCW_10/docs/p321.pdf</a:t>
            </a:r>
            <a:endParaRPr lang="en-US" sz="1400" b="0" dirty="0"/>
          </a:p>
          <a:p>
            <a:r>
              <a:rPr lang="en-US" sz="1400" b="0" dirty="0"/>
              <a:t>Shaikh, B. T. (</a:t>
            </a:r>
            <a:r>
              <a:rPr lang="en-US" sz="1400" b="0" dirty="0" err="1"/>
              <a:t>n.d.</a:t>
            </a:r>
            <a:r>
              <a:rPr lang="en-US" sz="1400" b="0" dirty="0"/>
              <a:t>). Society, Culture, and Health Care System [lecture]. Retrieved from http://pitt.edu/~</a:t>
            </a:r>
            <a:r>
              <a:rPr lang="en-US" sz="1400" b="0" dirty="0" smtClean="0"/>
              <a:t>super1/lecture/lec9321/001.htm</a:t>
            </a:r>
            <a:endParaRPr lang="en-US" sz="1400" b="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637"/>
            <a:ext cx="8595360" cy="1143000"/>
          </a:xfrm>
        </p:spPr>
        <p:txBody>
          <a:bodyPr/>
          <a:lstStyle/>
          <a:p>
            <a:r>
              <a:rPr lang="en-US" smtClean="0"/>
              <a:t>An Overview of the Culture of Health Care </a:t>
            </a:r>
            <a:br>
              <a:rPr lang="en-US" smtClean="0"/>
            </a:br>
            <a:r>
              <a:rPr lang="en-US" smtClean="0"/>
              <a:t>References – Lecture b Continued 2</a:t>
            </a:r>
            <a:endParaRPr lang="en-US" dirty="0"/>
          </a:p>
        </p:txBody>
      </p:sp>
      <p:sp>
        <p:nvSpPr>
          <p:cNvPr id="3" name="Text Placeholder 2"/>
          <p:cNvSpPr>
            <a:spLocks noGrp="1"/>
          </p:cNvSpPr>
          <p:nvPr>
            <p:ph type="body" sz="quarter" idx="16"/>
          </p:nvPr>
        </p:nvSpPr>
        <p:spPr>
          <a:xfrm>
            <a:off x="456227" y="1600200"/>
            <a:ext cx="8229600" cy="2072868"/>
          </a:xfrm>
        </p:spPr>
        <p:txBody>
          <a:bodyPr/>
          <a:lstStyle/>
          <a:p>
            <a:r>
              <a:rPr lang="en-US" sz="1400" b="0" dirty="0" smtClean="0"/>
              <a:t>U.S. Department of Health and Human Services Office of Minority Health. (2001). National standards for culturally and linguistically appropriate services in health care. Retrieved from </a:t>
            </a:r>
            <a:r>
              <a:rPr lang="en-US" sz="1400" b="0" dirty="0" smtClean="0">
                <a:hlinkClick r:id="rId3" tooltip="Link to PDF"/>
              </a:rPr>
              <a:t>http://hablamosjuntos.org/pdf_files/National_Standards_finalreport_Mar2001.pdf</a:t>
            </a:r>
            <a:endParaRPr lang="en-US" altLang="en-US" sz="1400" b="0" dirty="0" smtClean="0"/>
          </a:p>
          <a:p>
            <a:r>
              <a:rPr lang="en-US" sz="1400" b="0" dirty="0" err="1" smtClean="0"/>
              <a:t>Ventres</a:t>
            </a:r>
            <a:r>
              <a:rPr lang="en-US" sz="1400" b="0" dirty="0" smtClean="0"/>
              <a:t>, W., </a:t>
            </a:r>
            <a:r>
              <a:rPr lang="en-US" sz="1400" b="0" dirty="0" err="1" smtClean="0"/>
              <a:t>Kooienga</a:t>
            </a:r>
            <a:r>
              <a:rPr lang="en-US" sz="1400" b="0" dirty="0" smtClean="0"/>
              <a:t>, S., </a:t>
            </a:r>
            <a:r>
              <a:rPr lang="en-US" sz="1400" b="0" dirty="0" err="1" smtClean="0"/>
              <a:t>Vuckovic</a:t>
            </a:r>
            <a:r>
              <a:rPr lang="en-US" sz="1400" b="0" dirty="0" smtClean="0"/>
              <a:t>, N., Marlin, R., </a:t>
            </a:r>
            <a:r>
              <a:rPr lang="en-US" sz="1400" b="0" dirty="0" err="1" smtClean="0"/>
              <a:t>Nygren</a:t>
            </a:r>
            <a:r>
              <a:rPr lang="en-US" sz="1400" b="0" dirty="0" smtClean="0"/>
              <a:t>, P., &amp; Stewart, V. (2006). Physicians, patients, and the electronic health record: An ethnographic analysis. </a:t>
            </a:r>
            <a:r>
              <a:rPr lang="en-US" sz="1400" b="0" i="1" dirty="0" smtClean="0"/>
              <a:t>Annals of Family Medicine</a:t>
            </a:r>
            <a:r>
              <a:rPr lang="en-US" sz="1400" b="0" dirty="0" smtClean="0"/>
              <a:t> 4(2), 124–131. Retrieved from </a:t>
            </a:r>
            <a:r>
              <a:rPr lang="en-US" sz="1400" b="0" dirty="0" smtClean="0">
                <a:hlinkClick r:id="rId4" tooltip="Link to pdf"/>
              </a:rPr>
              <a:t>http://www.annfammed.org/content/4/2/124.full.pdf</a:t>
            </a:r>
            <a:endParaRPr lang="en-US" sz="1400" b="0" dirty="0" smtClean="0"/>
          </a:p>
          <a:p>
            <a:r>
              <a:rPr lang="en-US" sz="1400" b="0" dirty="0" err="1" smtClean="0"/>
              <a:t>Vuckovic</a:t>
            </a:r>
            <a:r>
              <a:rPr lang="en-US" sz="1400" b="0" dirty="0" smtClean="0"/>
              <a:t>, N. H., Lavelle, M., &amp; Gorman, P. (2004). Eavesdropping as normative behavior in a cardiac intensive care unit. </a:t>
            </a:r>
            <a:r>
              <a:rPr lang="en-US" sz="1400" b="0" i="1" dirty="0" smtClean="0"/>
              <a:t>National Association for Healthcare Quality,</a:t>
            </a:r>
            <a:r>
              <a:rPr lang="en-US" sz="1400" b="0" dirty="0" smtClean="0"/>
              <a:t> W5-1–W5-6.</a:t>
            </a:r>
            <a:endParaRPr lang="en-US" altLang="en-US" sz="1400" b="0" dirty="0"/>
          </a:p>
        </p:txBody>
      </p:sp>
      <p:sp>
        <p:nvSpPr>
          <p:cNvPr id="5" name="Text Placeholder 4"/>
          <p:cNvSpPr>
            <a:spLocks noGrp="1"/>
          </p:cNvSpPr>
          <p:nvPr>
            <p:ph type="body" sz="quarter" idx="21"/>
          </p:nvPr>
        </p:nvSpPr>
        <p:spPr>
          <a:xfrm>
            <a:off x="456227" y="3673068"/>
            <a:ext cx="8229600" cy="1371600"/>
          </a:xfrm>
        </p:spPr>
        <p:txBody>
          <a:bodyPr/>
          <a:lstStyle/>
          <a:p>
            <a:r>
              <a:rPr lang="en-US" dirty="0" smtClean="0"/>
              <a:t>Charts, Tables, Figures</a:t>
            </a:r>
          </a:p>
          <a:p>
            <a:pPr marL="342900" lvl="1" indent="-342900">
              <a:buSzTx/>
            </a:pPr>
            <a:r>
              <a:rPr lang="en-US" dirty="0" smtClean="0"/>
              <a:t>1.3 Table: Gorman, P. (</a:t>
            </a:r>
            <a:r>
              <a:rPr lang="en-US" dirty="0" err="1" smtClean="0"/>
              <a:t>n.d.</a:t>
            </a:r>
            <a:r>
              <a:rPr lang="en-US" dirty="0" smtClean="0"/>
              <a:t>). Field studies to support HIT design and evaluation—Examples. Retrieved from author. Used with permission.</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19</a:t>
            </a:fld>
            <a:endParaRPr lang="en-US" dirty="0"/>
          </a:p>
        </p:txBody>
      </p:sp>
    </p:spTree>
    <p:extLst>
      <p:ext uri="{BB962C8B-B14F-4D97-AF65-F5344CB8AC3E}">
        <p14:creationId xmlns:p14="http://schemas.microsoft.com/office/powerpoint/2010/main" val="182699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3976"/>
            <a:ext cx="9144000" cy="1298448"/>
          </a:xfrm>
        </p:spPr>
        <p:txBody>
          <a:bodyPr/>
          <a:lstStyle/>
          <a:p>
            <a:r>
              <a:rPr lang="en-US"/>
              <a:t>The Culture of Health Care</a:t>
            </a:r>
            <a:endParaRPr lang="en-US" dirty="0"/>
          </a:p>
        </p:txBody>
      </p:sp>
      <p:sp>
        <p:nvSpPr>
          <p:cNvPr id="3" name="Text Placeholder 2"/>
          <p:cNvSpPr>
            <a:spLocks noGrp="1"/>
          </p:cNvSpPr>
          <p:nvPr>
            <p:ph type="body" sz="half" idx="2"/>
          </p:nvPr>
        </p:nvSpPr>
        <p:spPr>
          <a:xfrm>
            <a:off x="685800" y="3517900"/>
            <a:ext cx="7772400" cy="762000"/>
          </a:xfrm>
        </p:spPr>
        <p:txBody>
          <a:bodyPr/>
          <a:lstStyle/>
          <a:p>
            <a:r>
              <a:rPr lang="en-US" dirty="0"/>
              <a:t>An Overview of the Culture of Health Care</a:t>
            </a:r>
          </a:p>
        </p:txBody>
      </p:sp>
      <p:sp>
        <p:nvSpPr>
          <p:cNvPr id="4" name="Text Placeholder 3"/>
          <p:cNvSpPr>
            <a:spLocks noGrp="1"/>
          </p:cNvSpPr>
          <p:nvPr>
            <p:ph type="body" sz="quarter" idx="11"/>
          </p:nvPr>
        </p:nvSpPr>
        <p:spPr/>
        <p:txBody>
          <a:bodyPr/>
          <a:lstStyle/>
          <a:p>
            <a:r>
              <a:rPr lang="en-US" dirty="0"/>
              <a:t>Lecture b</a:t>
            </a:r>
          </a:p>
        </p:txBody>
      </p:sp>
      <p:sp>
        <p:nvSpPr>
          <p:cNvPr id="5" name="Text Placeholder 4"/>
          <p:cNvSpPr>
            <a:spLocks noGrp="1"/>
          </p:cNvSpPr>
          <p:nvPr>
            <p:ph type="body" sz="quarter" idx="12"/>
          </p:nvPr>
        </p:nvSpPr>
        <p:spPr/>
        <p:txBody>
          <a:bodyPr/>
          <a:lstStyle/>
          <a:p>
            <a:r>
              <a:rPr lang="en-US" dirty="0"/>
              <a:t>This material (Comp 2 Unit 1)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altLang="en-US" dirty="0">
                <a:solidFill>
                  <a:prstClr val="black"/>
                </a:solidFill>
                <a:ea typeface="Calibri" pitchFamily="34" charset="0"/>
                <a:cs typeface="Times New Roman" pitchFamily="18" charset="0"/>
                <a:hlinkClick r:id="rId3" tooltip="Link to Creative Commons CC BY NC SA 4.0 International License"/>
              </a:rPr>
              <a:t>http://creativecommons.org/licenses/by-nc-sa/4.0/</a:t>
            </a:r>
            <a:r>
              <a:rPr lang="en-US" dirty="0"/>
              <a:t>.</a:t>
            </a:r>
          </a:p>
        </p:txBody>
      </p:sp>
    </p:spTree>
    <p:extLst>
      <p:ext uri="{BB962C8B-B14F-4D97-AF65-F5344CB8AC3E}">
        <p14:creationId xmlns:p14="http://schemas.microsoft.com/office/powerpoint/2010/main" val="3636212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67712"/>
          </a:xfrm>
        </p:spPr>
        <p:txBody>
          <a:bodyPr/>
          <a:lstStyle/>
          <a:p>
            <a:r>
              <a:rPr lang="en-US" dirty="0"/>
              <a:t>The Culture of Health Care</a:t>
            </a:r>
            <a:br>
              <a:rPr lang="en-US" dirty="0"/>
            </a:br>
            <a:r>
              <a:rPr lang="en-US" dirty="0"/>
              <a:t>An Overview of the Culture of Health Care</a:t>
            </a:r>
            <a:br>
              <a:rPr lang="en-US" dirty="0"/>
            </a:br>
            <a:r>
              <a:rPr lang="en-US" dirty="0"/>
              <a:t>Lecture b</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extLst>
      <p:ext uri="{BB962C8B-B14F-4D97-AF65-F5344CB8AC3E}">
        <p14:creationId xmlns:p14="http://schemas.microsoft.com/office/powerpoint/2010/main" val="353197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274638"/>
            <a:ext cx="9144000" cy="1143000"/>
          </a:xfrm>
        </p:spPr>
        <p:txBody>
          <a:bodyPr/>
          <a:lstStyle/>
          <a:p>
            <a:r>
              <a:rPr lang="en-US" altLang="en-US" dirty="0"/>
              <a:t>Introduction to the Culture of </a:t>
            </a:r>
            <a:br>
              <a:rPr lang="en-US" altLang="en-US" dirty="0"/>
            </a:br>
            <a:r>
              <a:rPr lang="en-US" altLang="en-US" dirty="0"/>
              <a:t>Health Care Learning Objectives</a:t>
            </a:r>
          </a:p>
        </p:txBody>
      </p:sp>
      <p:sp>
        <p:nvSpPr>
          <p:cNvPr id="16388" name="Text Placeholder 3"/>
          <p:cNvSpPr>
            <a:spLocks noGrp="1"/>
          </p:cNvSpPr>
          <p:nvPr>
            <p:ph sz="quarter" idx="14"/>
          </p:nvPr>
        </p:nvSpPr>
        <p:spPr>
          <a:xfrm>
            <a:off x="457200" y="1600200"/>
            <a:ext cx="8229600" cy="4908176"/>
          </a:xfrm>
        </p:spPr>
        <p:txBody>
          <a:bodyPr/>
          <a:lstStyle/>
          <a:p>
            <a:r>
              <a:rPr lang="en-US" altLang="en-US" sz="2000" dirty="0"/>
              <a:t>Distinguish between disease and illness (Lecture a)</a:t>
            </a:r>
          </a:p>
          <a:p>
            <a:r>
              <a:rPr lang="en-US" altLang="en-US" sz="2000" dirty="0"/>
              <a:t>Discuss the relationship between health and the health care system (Lecture a, b)</a:t>
            </a:r>
          </a:p>
          <a:p>
            <a:r>
              <a:rPr lang="en-US" altLang="en-US" sz="2000" dirty="0"/>
              <a:t>Define </a:t>
            </a:r>
            <a:r>
              <a:rPr lang="en-US" altLang="en-US" sz="2000" i="1" dirty="0"/>
              <a:t>culture </a:t>
            </a:r>
            <a:r>
              <a:rPr lang="en-US" altLang="en-US" sz="2000" dirty="0"/>
              <a:t>in the classic sense, as well as in the modern sense of the term, and what it means for culture to be partial, plural, and relative (Lecture a, b)</a:t>
            </a:r>
          </a:p>
          <a:p>
            <a:r>
              <a:rPr lang="en-US" altLang="en-US" sz="2000" dirty="0"/>
              <a:t>Explain the concept of </a:t>
            </a:r>
            <a:r>
              <a:rPr lang="en-US" altLang="en-US" sz="2000" i="1" dirty="0"/>
              <a:t>cultural competence</a:t>
            </a:r>
            <a:r>
              <a:rPr lang="en-US" altLang="ja-JP" sz="2000" i="1" dirty="0"/>
              <a:t> </a:t>
            </a:r>
            <a:r>
              <a:rPr lang="en-US" altLang="ja-JP" sz="2000" dirty="0"/>
              <a:t>(Lecture a)</a:t>
            </a:r>
          </a:p>
          <a:p>
            <a:r>
              <a:rPr lang="en-US" altLang="en-US" sz="2000" dirty="0"/>
              <a:t>Compare the concepts of </a:t>
            </a:r>
            <a:r>
              <a:rPr lang="en-US" altLang="en-US" sz="2000" i="1" dirty="0"/>
              <a:t>culture</a:t>
            </a:r>
            <a:r>
              <a:rPr lang="en-US" altLang="en-US" sz="2000" dirty="0"/>
              <a:t>, </a:t>
            </a:r>
            <a:r>
              <a:rPr lang="en-US" altLang="en-US" sz="2000" i="1" dirty="0"/>
              <a:t>cultural</a:t>
            </a:r>
            <a:r>
              <a:rPr lang="en-US" altLang="en-US" sz="2000" dirty="0"/>
              <a:t> </a:t>
            </a:r>
            <a:r>
              <a:rPr lang="en-US" altLang="en-US" sz="2000" i="1" dirty="0"/>
              <a:t>safety</a:t>
            </a:r>
            <a:r>
              <a:rPr lang="en-US" altLang="en-US" sz="2000" dirty="0"/>
              <a:t>, and </a:t>
            </a:r>
            <a:r>
              <a:rPr lang="en-US" altLang="en-US" sz="2000" i="1" dirty="0"/>
              <a:t>safety culture </a:t>
            </a:r>
            <a:r>
              <a:rPr lang="en-US" altLang="en-US" sz="2000" dirty="0"/>
              <a:t>in the context of a health care organization (Lecture a)</a:t>
            </a:r>
          </a:p>
          <a:p>
            <a:r>
              <a:rPr lang="en-US" altLang="en-US" sz="2000" dirty="0"/>
              <a:t>Describe the impact of multiple cultures in health care delivery interactions (Lecture a, b)</a:t>
            </a:r>
          </a:p>
          <a:p>
            <a:r>
              <a:rPr lang="en-US" altLang="en-US" sz="2000" dirty="0"/>
              <a:t>Define </a:t>
            </a:r>
            <a:r>
              <a:rPr lang="en-US" altLang="en-US" sz="2000" i="1" dirty="0"/>
              <a:t>acculturation</a:t>
            </a:r>
            <a:r>
              <a:rPr lang="en-US" altLang="en-US" sz="2000" dirty="0"/>
              <a:t> and how it relates to working in health care (Lecture a)</a:t>
            </a:r>
          </a:p>
          <a:p>
            <a:r>
              <a:rPr lang="en-US" altLang="en-US" sz="2000" dirty="0"/>
              <a:t>Discuss the role of culture in health informatics (Lecture a, b)</a:t>
            </a:r>
            <a:endParaRPr lang="en-US" sz="200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Culture of Health Care</a:t>
            </a:r>
          </a:p>
        </p:txBody>
      </p:sp>
      <p:sp>
        <p:nvSpPr>
          <p:cNvPr id="18436" name="Text Placeholder 3"/>
          <p:cNvSpPr>
            <a:spLocks noGrp="1"/>
          </p:cNvSpPr>
          <p:nvPr>
            <p:ph sz="quarter" idx="14"/>
          </p:nvPr>
        </p:nvSpPr>
        <p:spPr/>
        <p:txBody>
          <a:bodyPr/>
          <a:lstStyle/>
          <a:p>
            <a:pPr>
              <a:spcAft>
                <a:spcPts val="3000"/>
              </a:spcAft>
            </a:pPr>
            <a:r>
              <a:rPr lang="en-US" altLang="en-US" sz="2800" dirty="0"/>
              <a:t>This lecture: Why is health care culture important, and how can we learn more about it?</a:t>
            </a:r>
          </a:p>
          <a:p>
            <a:r>
              <a:rPr lang="en-US" altLang="en-US" sz="2800" dirty="0"/>
              <a:t>Previous lecture: What is meant by the word “culture” when we talk about health care and health care professionals?</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r>
              <a:rPr lang="en-US" altLang="en-US"/>
              <a:t>Defining Terms: Culture</a:t>
            </a:r>
          </a:p>
        </p:txBody>
      </p:sp>
      <p:sp>
        <p:nvSpPr>
          <p:cNvPr id="20483" name="Content Placeholder 4"/>
          <p:cNvSpPr>
            <a:spLocks noGrp="1"/>
          </p:cNvSpPr>
          <p:nvPr>
            <p:ph sz="quarter" idx="14"/>
          </p:nvPr>
        </p:nvSpPr>
        <p:spPr/>
        <p:txBody>
          <a:bodyPr/>
          <a:lstStyle/>
          <a:p>
            <a:r>
              <a:rPr lang="en-US" altLang="en-US" sz="2500" b="1" i="1" dirty="0"/>
              <a:t>Culture</a:t>
            </a:r>
            <a:r>
              <a:rPr lang="en-US" altLang="en-US" sz="2500" dirty="0"/>
              <a:t> refers to integrated patterns of human behavior that include the language, thoughts, communications, actions, customs, beliefs, values, and institutions of racial, ethnic, religious, or social groups (U.S. DHHS)</a:t>
            </a:r>
          </a:p>
          <a:p>
            <a:r>
              <a:rPr lang="en-US" altLang="en-US" sz="2500" b="1" i="1" dirty="0"/>
              <a:t>Health care culture</a:t>
            </a:r>
            <a:r>
              <a:rPr lang="en-US" altLang="en-US" sz="2500" b="1" dirty="0"/>
              <a:t>: </a:t>
            </a:r>
            <a:r>
              <a:rPr lang="en-US" altLang="en-US" sz="2500" dirty="0"/>
              <a:t>language, thought processes, styles of communication, customs, beliefs, institutions that characterize the profession of doctors, nurses, clinic managers and other allied health worker</a:t>
            </a:r>
          </a:p>
          <a:p>
            <a:r>
              <a:rPr lang="en-US" altLang="en-US" sz="2500" dirty="0"/>
              <a:t>Learned in part through participation in customs, rituals, rules of conduct, often not formal nor explicit</a:t>
            </a:r>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Culture is Plural and Partial</a:t>
            </a:r>
          </a:p>
        </p:txBody>
      </p:sp>
      <p:sp>
        <p:nvSpPr>
          <p:cNvPr id="22531" name="Content Placeholder 2"/>
          <p:cNvSpPr>
            <a:spLocks noGrp="1"/>
          </p:cNvSpPr>
          <p:nvPr>
            <p:ph sz="quarter" idx="14"/>
          </p:nvPr>
        </p:nvSpPr>
        <p:spPr/>
        <p:txBody>
          <a:bodyPr/>
          <a:lstStyle/>
          <a:p>
            <a:r>
              <a:rPr lang="en-US" altLang="en-US" sz="2800" dirty="0"/>
              <a:t>For any particular kind of person, group, or situation, more than one culture will always be in play</a:t>
            </a:r>
          </a:p>
          <a:p>
            <a:r>
              <a:rPr lang="en-US" altLang="en-US" sz="2800" dirty="0"/>
              <a:t>No single cultural tradition or reference defines or explains behaviors or interaction</a:t>
            </a:r>
          </a:p>
          <a:p>
            <a:r>
              <a:rPr lang="en-US" altLang="en-US" sz="2800" dirty="0"/>
              <a:t>We have to think of the plural, partial cultures for a full understanding of any observation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Ethnography</a:t>
            </a:r>
          </a:p>
        </p:txBody>
      </p:sp>
      <p:sp>
        <p:nvSpPr>
          <p:cNvPr id="24579" name="Content Placeholder 2"/>
          <p:cNvSpPr>
            <a:spLocks noGrp="1"/>
          </p:cNvSpPr>
          <p:nvPr>
            <p:ph sz="quarter" idx="14"/>
          </p:nvPr>
        </p:nvSpPr>
        <p:spPr/>
        <p:txBody>
          <a:bodyPr/>
          <a:lstStyle/>
          <a:p>
            <a:r>
              <a:rPr lang="en-US" altLang="en-US" sz="2400" dirty="0"/>
              <a:t>Ethnography: Anthropologist’s description of what life is like in a “local world,” a specific setting in a society—usually different from that of the anthropologist</a:t>
            </a:r>
          </a:p>
          <a:p>
            <a:r>
              <a:rPr lang="en-US" altLang="en-US" sz="2400" dirty="0"/>
              <a:t>Ethnographer visits a foreign place, learns the language, and, systematically, describes social patterns in a particular village, neighborhood, or network</a:t>
            </a:r>
          </a:p>
          <a:p>
            <a:r>
              <a:rPr lang="en-US" altLang="en-US" sz="2400" dirty="0"/>
              <a:t>Great importance placed on understanding the native’s point of view </a:t>
            </a:r>
          </a:p>
          <a:p>
            <a:r>
              <a:rPr lang="en-US" altLang="en-US" sz="2400" dirty="0"/>
              <a:t>Ethnography emphasizes engagement with people and with the practices they undertake in their local worlds</a:t>
            </a:r>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Rich Points</a:t>
            </a:r>
          </a:p>
        </p:txBody>
      </p:sp>
      <p:sp>
        <p:nvSpPr>
          <p:cNvPr id="26627" name="Content Placeholder 2"/>
          <p:cNvSpPr>
            <a:spLocks noGrp="1"/>
          </p:cNvSpPr>
          <p:nvPr>
            <p:ph sz="quarter" idx="14"/>
          </p:nvPr>
        </p:nvSpPr>
        <p:spPr/>
        <p:txBody>
          <a:bodyPr/>
          <a:lstStyle/>
          <a:p>
            <a:r>
              <a:rPr lang="en-US" altLang="en-US" sz="2600" dirty="0"/>
              <a:t>Behaviors that highlight cultural differences</a:t>
            </a:r>
          </a:p>
          <a:p>
            <a:r>
              <a:rPr lang="en-US" altLang="en-US" sz="2600" dirty="0"/>
              <a:t>Names differ based on interaction:</a:t>
            </a:r>
          </a:p>
          <a:p>
            <a:pPr lvl="2"/>
            <a:r>
              <a:rPr lang="en-US" altLang="en-US" dirty="0"/>
              <a:t>doctors &amp; others</a:t>
            </a:r>
            <a:r>
              <a:rPr lang="en-US" altLang="en-US" dirty="0" smtClean="0"/>
              <a:t>: </a:t>
            </a:r>
            <a:r>
              <a:rPr lang="ja-JP" altLang="en-US" dirty="0" smtClean="0"/>
              <a:t>“</a:t>
            </a:r>
            <a:r>
              <a:rPr lang="en-US" altLang="ja-JP" dirty="0"/>
              <a:t>patient</a:t>
            </a:r>
            <a:r>
              <a:rPr lang="ja-JP" altLang="en-US" dirty="0"/>
              <a:t>”</a:t>
            </a:r>
            <a:endParaRPr lang="en-US" altLang="ja-JP" dirty="0"/>
          </a:p>
          <a:p>
            <a:pPr lvl="2"/>
            <a:r>
              <a:rPr lang="en-US" altLang="en-US" dirty="0"/>
              <a:t>counselors, </a:t>
            </a:r>
            <a:r>
              <a:rPr lang="en-US" altLang="en-US" dirty="0" smtClean="0"/>
              <a:t>others: </a:t>
            </a:r>
            <a:r>
              <a:rPr lang="ja-JP" altLang="en-US" dirty="0" smtClean="0"/>
              <a:t>“</a:t>
            </a:r>
            <a:r>
              <a:rPr lang="en-US" altLang="ja-JP" dirty="0"/>
              <a:t>client</a:t>
            </a:r>
            <a:r>
              <a:rPr lang="ja-JP" altLang="en-US" dirty="0"/>
              <a:t>”</a:t>
            </a:r>
            <a:endParaRPr lang="en-US" altLang="ja-JP" dirty="0"/>
          </a:p>
          <a:p>
            <a:pPr lvl="2"/>
            <a:r>
              <a:rPr lang="en-US" altLang="en-US" dirty="0"/>
              <a:t>business </a:t>
            </a:r>
            <a:r>
              <a:rPr lang="en-US" altLang="en-US" dirty="0" smtClean="0"/>
              <a:t>office: </a:t>
            </a:r>
            <a:r>
              <a:rPr lang="ja-JP" altLang="en-US" dirty="0" smtClean="0"/>
              <a:t>“</a:t>
            </a:r>
            <a:r>
              <a:rPr lang="en-US" altLang="ja-JP" dirty="0"/>
              <a:t>customer</a:t>
            </a:r>
            <a:r>
              <a:rPr lang="ja-JP" altLang="en-US" dirty="0"/>
              <a:t>”</a:t>
            </a:r>
            <a:endParaRPr lang="en-US" altLang="ja-JP" dirty="0"/>
          </a:p>
          <a:p>
            <a:pPr lvl="2"/>
            <a:r>
              <a:rPr lang="en-US" altLang="en-US" dirty="0"/>
              <a:t>medical </a:t>
            </a:r>
            <a:r>
              <a:rPr lang="en-US" altLang="en-US" dirty="0" smtClean="0"/>
              <a:t>library: </a:t>
            </a:r>
            <a:r>
              <a:rPr lang="ja-JP" altLang="en-US" dirty="0" smtClean="0"/>
              <a:t>“</a:t>
            </a:r>
            <a:r>
              <a:rPr lang="en-US" altLang="ja-JP" dirty="0"/>
              <a:t>patron</a:t>
            </a:r>
            <a:r>
              <a:rPr lang="ja-JP" altLang="en-US" dirty="0"/>
              <a:t>”</a:t>
            </a:r>
            <a:endParaRPr lang="en-US" altLang="ja-JP" dirty="0"/>
          </a:p>
          <a:p>
            <a:pPr lvl="2"/>
            <a:r>
              <a:rPr lang="en-US" altLang="en-US" dirty="0"/>
              <a:t>IT </a:t>
            </a:r>
            <a:r>
              <a:rPr lang="en-US" altLang="en-US" dirty="0" smtClean="0"/>
              <a:t>department: </a:t>
            </a:r>
            <a:r>
              <a:rPr lang="ja-JP" altLang="en-US" dirty="0" smtClean="0"/>
              <a:t>“</a:t>
            </a:r>
            <a:r>
              <a:rPr lang="en-US" altLang="ja-JP" dirty="0"/>
              <a:t>user</a:t>
            </a:r>
            <a:r>
              <a:rPr lang="ja-JP" altLang="en-US" dirty="0"/>
              <a:t>”</a:t>
            </a:r>
            <a:endParaRPr lang="en-US" altLang="ja-JP" dirty="0"/>
          </a:p>
          <a:p>
            <a:r>
              <a:rPr lang="en-US" altLang="en-US" sz="2600" dirty="0"/>
              <a:t>Imply assumptions about status, goals, relationship</a:t>
            </a:r>
          </a:p>
          <a:p>
            <a:r>
              <a:rPr lang="en-US" altLang="en-US" sz="2600" dirty="0"/>
              <a:t>May have negative connotations from a different cultural reference point: </a:t>
            </a:r>
            <a:r>
              <a:rPr lang="ja-JP" altLang="en-US" sz="2600" dirty="0"/>
              <a:t>“</a:t>
            </a:r>
            <a:r>
              <a:rPr lang="en-US" altLang="ja-JP" sz="2600" dirty="0"/>
              <a:t>chief complaint</a:t>
            </a:r>
            <a:r>
              <a:rPr lang="ja-JP" altLang="en-US" sz="2600" dirty="0"/>
              <a:t>”</a:t>
            </a:r>
            <a:endParaRPr lang="en-US" altLang="ja-JP" sz="260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Chasing Rich Points</a:t>
            </a:r>
            <a:endParaRPr lang="en-US" altLang="en-US"/>
          </a:p>
        </p:txBody>
      </p:sp>
      <p:sp>
        <p:nvSpPr>
          <p:cNvPr id="28675" name="Content Placeholder 2"/>
          <p:cNvSpPr>
            <a:spLocks noGrp="1"/>
          </p:cNvSpPr>
          <p:nvPr>
            <p:ph sz="quarter" idx="14"/>
          </p:nvPr>
        </p:nvSpPr>
        <p:spPr/>
        <p:txBody>
          <a:bodyPr/>
          <a:lstStyle/>
          <a:p>
            <a:r>
              <a:rPr lang="en-US" altLang="en-US" sz="2600" smtClean="0"/>
              <a:t>Exposed to other cultures, we notice “rich points”</a:t>
            </a:r>
          </a:p>
          <a:p>
            <a:r>
              <a:rPr lang="en-US" altLang="en-US" sz="2600" smtClean="0"/>
              <a:t>The job is to chase rich points that help translate meaning from one culture to another</a:t>
            </a:r>
          </a:p>
          <a:p>
            <a:r>
              <a:rPr lang="en-US" altLang="en-US" sz="2600" smtClean="0"/>
              <a:t>Culture is not a property of them or us, it is a translation between the two. And it is never a complete translation, always partial.</a:t>
            </a:r>
          </a:p>
          <a:p>
            <a:r>
              <a:rPr lang="en-US" altLang="en-US" sz="2600" smtClean="0"/>
              <a:t>This applies to traditional cultural translation, e.g. traditional medicine to Western medicine</a:t>
            </a:r>
          </a:p>
          <a:p>
            <a:r>
              <a:rPr lang="en-US" altLang="en-US" sz="2600" smtClean="0"/>
              <a:t>It also applies to professional cultural translation: health professional to HIT professional</a:t>
            </a:r>
            <a:endParaRPr lang="en-US" altLang="en-US" sz="260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NNOTATION_COUNT" val="0"/>
  <p:tag name="ARTICULATE_SLIDE_GUID" val="a658f777-b9c0-4ae3-b8d1-d20f8a9f80de"/>
  <p:tag name="AUDIO_IMPORT" val="C:\Documents and Settings\skidmorn\My Documents\Dropbox\NTDC\OHSU CDC\Comp2\Unit1\Audio_for_redo\comp2_unit1b_S12-NS.mp3"/>
  <p:tag name="AUDIO_ID" val="269"/>
  <p:tag name="ELAPSEDTIME" val="223.922"/>
  <p:tag name="ARTICULATE_SLIDE_NAV" val="11"/>
</p:tagLst>
</file>

<file path=ppt/tags/tag1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MARGIN_1" val="0"/>
  <p:tag name="MARGIN_2" val="36"/>
  <p:tag name="MARGIN_3" val="72"/>
  <p:tag name="MARGIN_4" val="108"/>
  <p:tag name="MARGIN_5" val="144"/>
  <p:tag name="FONT_SIZE" val="12"/>
</p:tagLst>
</file>

<file path=ppt/tags/tag12.xml><?xml version="1.0" encoding="utf-8"?>
<p:tagLst xmlns:a="http://schemas.openxmlformats.org/drawingml/2006/main" xmlns:r="http://schemas.openxmlformats.org/officeDocument/2006/relationships" xmlns:p="http://schemas.openxmlformats.org/presentationml/2006/main">
  <p:tag name="ANNOTATION_COUNT" val="0"/>
  <p:tag name="ARTICULATE_SLIDE_GUID" val="00de90a3-e0f8-43d3-817b-eb7b0f669214"/>
  <p:tag name="AUDIO_IMPORT" val="C:\Documents and Settings\skidmorn\My Documents\Dropbox\NTDC\OHSU CDC\Comp2\Unit1\Audio_for_redo\comp2_unit1b_S13-NS.mp3"/>
  <p:tag name="AUDIO_ID" val="272"/>
  <p:tag name="ELAPSEDTIME" val="59.298"/>
  <p:tag name="ARTICULATE_SLIDE_NAV" val="12"/>
</p:tagLst>
</file>

<file path=ppt/tags/tag1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Lst>
</file>

<file path=ppt/tags/tag14.xml><?xml version="1.0" encoding="utf-8"?>
<p:tagLst xmlns:a="http://schemas.openxmlformats.org/drawingml/2006/main" xmlns:r="http://schemas.openxmlformats.org/officeDocument/2006/relationships" xmlns:p="http://schemas.openxmlformats.org/presentationml/2006/main">
  <p:tag name="ANNOTATION_COUNT" val="0"/>
  <p:tag name="ARTICULATE_SLIDE_GUID" val="c4ab2118-d07e-4e04-a2e0-fc98ee3b7662"/>
  <p:tag name="AUDIO_IMPORT" val="C:\Documents and Settings\skidmorn\My Documents\Dropbox\NTDC\OHSU CDC\Comp2\Unit1\Audio_for_redo\comp2_unit1b_S14-NS.mp3"/>
  <p:tag name="AUDIO_ID" val="282"/>
  <p:tag name="ELAPSEDTIME" val="78.028"/>
  <p:tag name="ARTICULATE_SLIDE_NAV" val="13"/>
</p:tagLst>
</file>

<file path=ppt/tags/tag1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Lst>
</file>

<file path=ppt/tags/tag16.xml><?xml version="1.0" encoding="utf-8"?>
<p:tagLst xmlns:a="http://schemas.openxmlformats.org/drawingml/2006/main" xmlns:r="http://schemas.openxmlformats.org/officeDocument/2006/relationships" xmlns:p="http://schemas.openxmlformats.org/presentationml/2006/main">
  <p:tag name="ANNOTATION_COUNT" val="0"/>
  <p:tag name="ARTICULATE_SLIDE_GUID" val="f5ca7d45-720c-4c6a-9ecc-06e2d5d3bbe8"/>
  <p:tag name="AUDIO_IMPORT" val="C:\Documents and Settings\skidmorn\My Documents\Dropbox\NTDC\OHSU CDC\Comp2\Unit1\Audio_for_redo\comp2_unit1b_S15-NS.mp3"/>
  <p:tag name="AUDIO_ID" val="288"/>
  <p:tag name="ELAPSEDTIME" val="39.262"/>
  <p:tag name="ARTICULATE_SLIDE_NAV" val="14"/>
</p:tagLst>
</file>

<file path=ppt/tags/tag17.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8.xml><?xml version="1.0" encoding="utf-8"?>
<p:tagLst xmlns:a="http://schemas.openxmlformats.org/drawingml/2006/main" xmlns:r="http://schemas.openxmlformats.org/officeDocument/2006/relationships" xmlns:p="http://schemas.openxmlformats.org/presentationml/2006/main">
  <p:tag name="ANNOTATION_COUNT" val="0"/>
  <p:tag name="ARTICULATE_SLIDE_GUID" val="1741088e-03bd-43d6-ac23-723f560684e4"/>
  <p:tag name="AUDIO_IMPORT" val="C:\Documents and Settings\skidmorn\My Documents\Dropbox\NTDC\OHSU CDC\Comp2\Unit1\Audio_for_redo\comp2_unit1b_S16-NS.mp3"/>
  <p:tag name="AUDIO_ID" val="280"/>
  <p:tag name="ELAPSEDTIME" val="102.714"/>
  <p:tag name="ARTICULATE_SLIDE_NAV" val="15"/>
</p:tagLst>
</file>

<file path=ppt/tags/tag1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Lst>
</file>

<file path=ppt/tags/tag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Audio_for_redo\comp2_unit1b_S2-V3.mp3"/>
  <p:tag name="AUDIO_ID" val="291"/>
  <p:tag name="ELAPSEDTIME" val="52.533"/>
  <p:tag name="ARTICULATE_SLIDE_GUID" val="4d53e173-20e0-476e-8a24-c20e2e88b8f5"/>
  <p:tag name="ARTICULATE_SLIDE_NAV" val="2"/>
</p:tagLst>
</file>

<file path=ppt/tags/tag20.xml><?xml version="1.0" encoding="utf-8"?>
<p:tagLst xmlns:a="http://schemas.openxmlformats.org/drawingml/2006/main" xmlns:r="http://schemas.openxmlformats.org/officeDocument/2006/relationships" xmlns:p="http://schemas.openxmlformats.org/presentationml/2006/main">
  <p:tag name="ANNOTATION_COUNT" val="0"/>
  <p:tag name="ARTICULATE_SLIDE_GUID" val="571f9b72-ab26-4509-9b81-0437b054edf5"/>
  <p:tag name="AUDIO_IMPORT" val="C:\Documents and Settings\skidmorn\My Documents\Dropbox\NTDC\OHSU CDC\Comp2\Unit1\Audio_for_redo\comp2_unit1b_S17-V3.mp3"/>
  <p:tag name="AUDIO_ID" val="276"/>
  <p:tag name="ELAPSEDTIME" val="67.422"/>
  <p:tag name="ARTICULATE_SLIDE_NAV" val="16"/>
</p:tagLst>
</file>

<file path=ppt/tags/tag2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Lst>
</file>

<file path=ppt/tags/tag22.xml><?xml version="1.0" encoding="utf-8"?>
<p:tagLst xmlns:a="http://schemas.openxmlformats.org/drawingml/2006/main" xmlns:r="http://schemas.openxmlformats.org/officeDocument/2006/relationships" xmlns:p="http://schemas.openxmlformats.org/presentationml/2006/main">
  <p:tag name="ANNOTATION_COUNT" val="0"/>
  <p:tag name="ARTICULATE_SLIDE_GUID" val="f9e1683b-8cbb-47df-83cf-ad70ffa635b6"/>
  <p:tag name="AUDIO_IMPORT" val="C:\Documents and Settings\skidmorn\My Documents\Dropbox\NTDC\OHSU CDC\Comp2\Unit1\Audio_for_redo\comp2_unit1b_S18-NS.mp3"/>
  <p:tag name="AUDIO_ID" val="262"/>
  <p:tag name="ELAPSEDTIME" val="99.344"/>
  <p:tag name="ARTICULATE_SLIDE_NAV" val="17"/>
</p:tagLst>
</file>

<file path=ppt/tags/tag23.xml><?xml version="1.0" encoding="utf-8"?>
<p:tagLst xmlns:a="http://schemas.openxmlformats.org/drawingml/2006/main" xmlns:r="http://schemas.openxmlformats.org/officeDocument/2006/relationships" xmlns:p="http://schemas.openxmlformats.org/presentationml/2006/main">
  <p:tag name="BULLET_1" val="8226"/>
</p:tagLst>
</file>

<file path=ppt/tags/tag24.xml><?xml version="1.0" encoding="utf-8"?>
<p:tagLst xmlns:a="http://schemas.openxmlformats.org/drawingml/2006/main" xmlns:r="http://schemas.openxmlformats.org/officeDocument/2006/relationships" xmlns:p="http://schemas.openxmlformats.org/presentationml/2006/main">
  <p:tag name="ANNOTATION_COUNT" val="0"/>
  <p:tag name="ARTICULATE_SLIDE_GUID" val="3af1451d-05ad-4942-b7b4-b6236fb02a74"/>
  <p:tag name="AUDIO_IMPORT" val="C:\Documents and Settings\skidmorn\My Documents\Dropbox\NTDC\OHSU CDC\Comp2\Unit1\Audio_for_redo\comp2_unit1b_S19-V3.mp3"/>
  <p:tag name="AUDIO_ID" val="289"/>
  <p:tag name="ELAPSEDTIME" val="65.829"/>
  <p:tag name="ARTICULATE_SLIDE_NAV" val="18"/>
</p:tagLst>
</file>

<file path=ppt/tags/tag2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Audio_for_redo\comp2_unit1b_S20-V3.mp3"/>
  <p:tag name="AUDIO_ID" val="299"/>
  <p:tag name="ELAPSEDTIME" val="52.559"/>
  <p:tag name="ARTICULATE_SLIDE_GUID" val="9515e2ce-3537-4804-9824-95339d9ebd99"/>
  <p:tag name="ARTICULATE_SLIDE_NAV" val="19"/>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Audio_for_redo\comp2_unit1b_S21-NS.mp3"/>
  <p:tag name="AUDIO_ID" val="300"/>
  <p:tag name="ELAPSEDTIME" val="7.515"/>
  <p:tag name="ARTICULATE_SLIDE_GUID" val="8297b3d7-3390-48c5-94d5-faff0cfc5984"/>
  <p:tag name="ARTICULATE_SLIDE_NAV" val="20"/>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Audio_for_redo\comp2_unit1b_S21-NS.mp3"/>
  <p:tag name="AUDIO_ID" val="303"/>
  <p:tag name="ELAPSEDTIME" val="7.515"/>
  <p:tag name="ARTICULATE_SLIDE_GUID" val="fba4e977-0bcb-4142-bf17-38bb435995cf"/>
  <p:tag name="ARTICULATE_SLIDE_NAV" val="2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Audio_for_redo\comp2_unit1b_S3-NS.mp3"/>
  <p:tag name="AUDIO_ID" val="302"/>
  <p:tag name="ELAPSEDTIME" val="50.103"/>
  <p:tag name="ARTICULATE_SLIDE_GUID" val="1c143ae9-0429-4c22-a760-57e97367f7e8"/>
  <p:tag name="ARTICULATE_SLIDE_NAV" val="3"/>
</p:tagLst>
</file>

<file path=ppt/tags/tag4.xml><?xml version="1.0" encoding="utf-8"?>
<p:tagLst xmlns:a="http://schemas.openxmlformats.org/drawingml/2006/main" xmlns:r="http://schemas.openxmlformats.org/officeDocument/2006/relationships" xmlns:p="http://schemas.openxmlformats.org/presentationml/2006/main">
  <p:tag name="ANNOTATION_COUNT" val="0"/>
  <p:tag name="ARTICULATE_SLIDE_GUID" val="cef80641-3e1d-492b-8048-ea09b13bec6e"/>
  <p:tag name="AUDIO_IMPORT" val="C:\Documents and Settings\skidmorn\My Documents\Dropbox\NTDC\OHSU CDC\Comp2\Unit1\Audio_for_redo\comp2_unit1b_S6-NS.wav"/>
  <p:tag name="AUDIO_ID" val="285"/>
  <p:tag name="ELAPSEDTIME" val="62.459"/>
  <p:tag name="ARTICULATE_SLIDE_NAV" val="6"/>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Lst>
</file>

<file path=ppt/tags/tag6.xml><?xml version="1.0" encoding="utf-8"?>
<p:tagLst xmlns:a="http://schemas.openxmlformats.org/drawingml/2006/main" xmlns:r="http://schemas.openxmlformats.org/officeDocument/2006/relationships" xmlns:p="http://schemas.openxmlformats.org/presentationml/2006/main">
  <p:tag name="ANNOTATION_COUNT" val="0"/>
  <p:tag name="ARTICULATE_SLIDE_GUID" val="d50c3d9c-7a3c-4e63-972d-bec4087044c8"/>
  <p:tag name="AUDIO_IMPORT" val="C:\Documents and Settings\skidmorn\My Documents\Dropbox\NTDC\OHSU CDC\Comp2\Unit1\Audio_for_redo\comp2_unit1b_S10-NS.mp3"/>
  <p:tag name="AUDIO_ID" val="271"/>
  <p:tag name="ELAPSEDTIME" val="76.513"/>
  <p:tag name="ARTICULATE_SLIDE_NAV" val="9"/>
</p:tagLst>
</file>

<file path=ppt/tags/tag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Lst>
</file>

<file path=ppt/tags/tag8.xml><?xml version="1.0" encoding="utf-8"?>
<p:tagLst xmlns:a="http://schemas.openxmlformats.org/drawingml/2006/main" xmlns:r="http://schemas.openxmlformats.org/officeDocument/2006/relationships" xmlns:p="http://schemas.openxmlformats.org/presentationml/2006/main">
  <p:tag name="ANNOTATION_COUNT" val="0"/>
  <p:tag name="ARTICULATE_SLIDE_GUID" val="858895ed-8a38-4fc3-9ee3-8833da2e13af"/>
  <p:tag name="AUDIO_IMPORT" val="C:\Documents and Settings\skidmorn\My Documents\Dropbox\NTDC\OHSU CDC\Comp2\Unit1\Audio_for_redo\comp2_unit1b_S11-NS.mp3"/>
  <p:tag name="AUDIO_ID" val="278"/>
  <p:tag name="ELAPSEDTIME" val="73.979"/>
  <p:tag name="ARTICULATE_SLIDE_NAV" val="10"/>
</p:tagLst>
</file>

<file path=ppt/tags/tag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1239</TotalTime>
  <Words>5104</Words>
  <Application>Microsoft Office PowerPoint</Application>
  <PresentationFormat>On-screen Show (4:3)</PresentationFormat>
  <Paragraphs>252</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ONC-Template-FINAL DRAFT</vt:lpstr>
      <vt:lpstr>PowerPoint Presentation</vt:lpstr>
      <vt:lpstr>The Culture of Health Care</vt:lpstr>
      <vt:lpstr>Introduction to the Culture of  Health Care Learning Objectives</vt:lpstr>
      <vt:lpstr>Culture of Health Care</vt:lpstr>
      <vt:lpstr>Defining Terms: Culture</vt:lpstr>
      <vt:lpstr>Culture is Plural and Partial</vt:lpstr>
      <vt:lpstr>Ethnography</vt:lpstr>
      <vt:lpstr>Rich Points</vt:lpstr>
      <vt:lpstr>Chasing Rich Points</vt:lpstr>
      <vt:lpstr>Challenges to Cultural Competence for Medical Students</vt:lpstr>
      <vt:lpstr>Challenges to Cultural Competence for Informatics Students?</vt:lpstr>
      <vt:lpstr>Where to Look</vt:lpstr>
      <vt:lpstr>Cultural Assumptions May Hinder Practical Understanding</vt:lpstr>
      <vt:lpstr>Field Studies to Support HIT Design and Evaluation - Examples</vt:lpstr>
      <vt:lpstr>An Overview of the Culture of Health Care  Summary – Lecture b</vt:lpstr>
      <vt:lpstr>An Overview of the Culture of  Health Care  Summary – Lecture b Continued</vt:lpstr>
      <vt:lpstr>An Overview of the Culture of Health Care  References – Lecture b</vt:lpstr>
      <vt:lpstr>An Overview of the Culture of Health Care  References – Lecture b Continued</vt:lpstr>
      <vt:lpstr>An Overview of the Culture of Health Care  References – Lecture b Continued 2</vt:lpstr>
      <vt:lpstr>The Culture of Health Care An Overview of the Culture of Health Care Lecture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2, Unit 1</dc:title>
  <dc:subject>The Culture of Health Care, An Overview of the Culture of Health Care, Lecture b</dc:subject>
  <dc:creator>U.S. Department of Health and Human Services Office of the National Coordinator for Health Information Technology</dc:creator>
  <cp:keywords>health care, culture of health care, cultural competence, cultural safety, safety culture, health care delivery, disease, illness, chronic care model, behavior patterns, diversity, organizational culture, safety culture, culture, ethnography, rich points, health informatics, cultural competence, cultural assumptions; health IT; health IT curriculu; health IT training</cp:keywords>
  <cp:lastModifiedBy>The Department of Health and Human Services</cp:lastModifiedBy>
  <cp:revision>124</cp:revision>
  <dcterms:created xsi:type="dcterms:W3CDTF">2016-02-10T15:30:00Z</dcterms:created>
  <dcterms:modified xsi:type="dcterms:W3CDTF">2017-05-19T18:51:46Z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