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2.xml" ContentType="application/vnd.openxmlformats-officedocument.presentationml.tags+xml"/>
  <Override PartName="/ppt/notesSlides/notesSlide16.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7.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8.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9.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20.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2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22.xml" ContentType="application/vnd.openxmlformats-officedocument.presentationml.notesSlide+xml"/>
  <Override PartName="/ppt/tags/tag15.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8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60745" autoAdjust="0"/>
  </p:normalViewPr>
  <p:slideViewPr>
    <p:cSldViewPr snapToGrid="0">
      <p:cViewPr varScale="1">
        <p:scale>
          <a:sx n="31" d="100"/>
          <a:sy n="31" d="100"/>
        </p:scale>
        <p:origin x="-1771" y="-86"/>
      </p:cViewPr>
      <p:guideLst>
        <p:guide orient="horz" pos="2160"/>
        <p:guide orient="horz" pos="3888"/>
        <p:guide orient="horz" pos="1008"/>
        <p:guide pos="2880"/>
        <p:guide pos="2875"/>
      </p:guideLst>
    </p:cSldViewPr>
  </p:slideViewPr>
  <p:outlineViewPr>
    <p:cViewPr>
      <p:scale>
        <a:sx n="33" d="100"/>
        <a:sy n="33" d="100"/>
      </p:scale>
      <p:origin x="0" y="-6720"/>
    </p:cViewPr>
  </p:outlineViewPr>
  <p:notesTextViewPr>
    <p:cViewPr>
      <p:scale>
        <a:sx n="1" d="1"/>
        <a:sy n="1" d="1"/>
      </p:scale>
      <p:origin x="0" y="0"/>
    </p:cViewPr>
  </p:notesTextViewPr>
  <p:sorterViewPr>
    <p:cViewPr>
      <p:scale>
        <a:sx n="100" d="100"/>
        <a:sy n="100" d="100"/>
      </p:scale>
      <p:origin x="0" y="-685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endParaRPr lang="en-US" dirty="0"/>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731456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graphic makes a somewhat similar point about the care of chronic conditions. There is no question that the care of chronic conditions depends on the existence of modern health care technologies: insulin and other medications for diabetes, antihypertensive [an-tee-</a:t>
            </a:r>
            <a:r>
              <a:rPr lang="en-US" altLang="en-US" dirty="0" err="1"/>
              <a:t>hy</a:t>
            </a:r>
            <a:r>
              <a:rPr lang="en-US" altLang="en-US" dirty="0"/>
              <a:t>-per-ten-</a:t>
            </a:r>
            <a:r>
              <a:rPr lang="en-US" altLang="en-US" dirty="0" err="1"/>
              <a:t>siv</a:t>
            </a:r>
            <a:r>
              <a:rPr lang="en-US" altLang="en-US" dirty="0"/>
              <a:t>] medications for blood pressure, surgical or other interventions for hardening of the arteries. However, our contemporary understanding of how people with chronic conditions can achieve the best social and clinical outcomes is based on some variant of the chronic care model articulated by Wagner in 1998. In this model, the existence of treatments is important, but to take best advantage of them requires coordinated action that incorporates community-based resources and policies, organized and accessible health care services, support for individual self-management, information systems, and decision support to assist clinicians and patients. All of these factors working together are needed to produce productive interactions between an informed and active patient in a prepared and proactive practice team. You can see that this chronic care model requires much more than a simple prescription or treatment based on an individual clinician-patient interaction. The graphic reminds us that health is not solely the product of the health care system but the result of broader community and social factors brought to bear on individual conditions</a:t>
            </a:r>
          </a:p>
          <a:p>
            <a:endParaRPr lang="en-US" altLang="en-US" dirty="0"/>
          </a:p>
          <a:p>
            <a:r>
              <a:rPr lang="en-US" altLang="en-US" dirty="0"/>
              <a:t>Recent chronic care delivery models continue to expand the intersection point of the traditional hospital based health care system with broader community participants who provide medical and health services benefiting both the individual patient and the community population.  Health information technology is necessary to support the success of the chronic care delivery model and facilitate effective patient care activities ---- </a:t>
            </a:r>
            <a:r>
              <a:rPr lang="en-US" altLang="en-US" i="1" dirty="0"/>
              <a:t>for both long term disease management and short term episodic treatment.</a:t>
            </a:r>
            <a:r>
              <a:rPr lang="en-US" altLang="en-US" dirty="0"/>
              <a:t> </a:t>
            </a:r>
          </a:p>
          <a:p>
            <a:endParaRPr lang="en-US" altLang="en-US" dirty="0">
              <a:solidFill>
                <a:srgbClr val="000000"/>
              </a:solidFill>
            </a:endParaRP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962C7EE-274A-43EE-AE9D-8EEDB027456D}" type="slidenum">
              <a:rPr lang="en-US" altLang="en-US" smtClean="0">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1367513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Finally we need to identify a definition of “culture.” We’ll refine our thinking about the concept of culture in a subsequent lecture, but for now we can use the definition provided by the Office of Minority Health in the Department of Health and Human Services. According to their definition, [quote]“culture refers to integrated patterns of human behavior that include the language, thought, communications, actions, customs, beliefs, values, and institutions of racial, ethnic, religious, or social groups.” [end quote] This is considered the conventional and historic definition that, until recently, most people have worked with.</a:t>
            </a:r>
          </a:p>
          <a:p>
            <a:endParaRPr lang="en-US" altLang="en-US" dirty="0"/>
          </a:p>
          <a:p>
            <a:r>
              <a:rPr lang="en-US" altLang="en-US" dirty="0"/>
              <a:t>Another useful definition is this one from the Medical Subject Headings index of the National Library of Medicine. According to this definition, “culture” is [quote]“a collective expression for all behavior patterns acquired and socially transmitted through symbols. Culture includes customs, traditions, and language.”[end quote] Both these definitions help us think about what we must pay attention to if we are to study and understand “health care culture.”</a:t>
            </a:r>
          </a:p>
          <a:p>
            <a:endParaRPr lang="en-US" altLang="en-US" dirty="0">
              <a:solidFill>
                <a:srgbClr val="000000"/>
              </a:solidFill>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DF46AE1-F966-4157-8F67-97719C219D21}" type="slidenum">
              <a:rPr lang="en-US" altLang="en-US" smtClean="0">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884108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Culture</a:t>
            </a:r>
            <a:r>
              <a:rPr lang="en-US" altLang="en-US" dirty="0"/>
              <a:t> can be defined as a pattern of learned beliefs and behaviors that are shared by individuals of a group. Culture can affect styles of communication, interpersonal relationships, and customs. Some examples of cultural groups include those based on race or ethnicity, gender, and nationality. Cultural differences arise from people’s identification with various groups.</a:t>
            </a:r>
          </a:p>
          <a:p>
            <a:endParaRPr lang="en-US" altLang="en-US" dirty="0"/>
          </a:p>
          <a:p>
            <a:r>
              <a:rPr lang="en-US" altLang="en-US" dirty="0"/>
              <a:t>While culture refers to the beliefs and customs of a single group or society, diversity refers to differences on a broader scale. Diversity encompasses a wide range of differences beyond cultural and ethnic, such as differences in gender, age, education, religion, sexual orientation, and any other unique quality by which humans tend to categorize each other. From an organizational standpoint, an institution that employs males and females of different races and from different cultures may be said to be diverse.</a:t>
            </a:r>
            <a:endParaRPr lang="en-US" altLang="en-US" b="1" dirty="0"/>
          </a:p>
          <a:p>
            <a:endParaRPr lang="en-US" altLang="en-US" dirty="0"/>
          </a:p>
        </p:txBody>
      </p:sp>
      <p:sp>
        <p:nvSpPr>
          <p:cNvPr id="4" name="Footer Placeholder 3"/>
          <p:cNvSpPr>
            <a:spLocks noGrp="1"/>
          </p:cNvSpPr>
          <p:nvPr>
            <p:ph type="ftr" sz="quarter" idx="4"/>
          </p:nvPr>
        </p:nvSpPr>
        <p:spPr/>
        <p:txBody>
          <a:bodyPr/>
          <a:lstStyle/>
          <a:p>
            <a:pPr>
              <a:defRPr/>
            </a:pPr>
            <a:endParaRPr 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2513E12-3436-4E62-85DE-964BFAE5D8DB}" type="slidenum">
              <a:rPr lang="en-US" altLang="en-US" smtClean="0"/>
              <a:pPr/>
              <a:t>12</a:t>
            </a:fld>
            <a:endParaRPr lang="en-US" altLang="en-US"/>
          </a:p>
        </p:txBody>
      </p:sp>
    </p:spTree>
    <p:extLst>
      <p:ext uri="{BB962C8B-B14F-4D97-AF65-F5344CB8AC3E}">
        <p14:creationId xmlns:p14="http://schemas.microsoft.com/office/powerpoint/2010/main" val="4259118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If we adapt those definitions to the health care system, we come up with these definitions of “the culture of health care.” </a:t>
            </a:r>
          </a:p>
          <a:p>
            <a:endParaRPr lang="en-US" altLang="en-US" dirty="0"/>
          </a:p>
          <a:p>
            <a:r>
              <a:rPr lang="en-US" altLang="en-US" dirty="0"/>
              <a:t>Using the Department of Health and Human Services definition, it would be [quote]“patterns of human behavior that include the language, thoughts, communications, actions, customs, beliefs, values, and institutions of the health care system.” [end quote]</a:t>
            </a:r>
          </a:p>
          <a:p>
            <a:endParaRPr lang="en-US" altLang="en-US" dirty="0"/>
          </a:p>
          <a:p>
            <a:r>
              <a:rPr lang="en-US" altLang="en-US" dirty="0"/>
              <a:t>Using the National Library of Medicine definition, it would be [quote]“behavior patterns in the health care system which are acquired and socially transmitted, including customs, traditions and language.” [end quote]</a:t>
            </a:r>
          </a:p>
          <a:p>
            <a:endParaRPr lang="en-US" altLang="en-US" dirty="0"/>
          </a:p>
          <a:p>
            <a:r>
              <a:rPr lang="en-US" altLang="en-US" dirty="0"/>
              <a:t>So this includes not only the customs, traditions, and language of doctors, nurses, and therapists, but those of patients and families, and the other individuals who work within the many settings of our health care system. </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1ADF3D6-9D14-41C4-8F5F-60A4ECD5264A}" type="slidenum">
              <a:rPr lang="en-US" altLang="en-US" smtClean="0">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1667629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 brief survey of what’s retrieved when searching Google, Google Scholar, and the National Library of Medicine's MEDLINE database using the search terms “culture of health care” returns four basic themes. </a:t>
            </a:r>
          </a:p>
          <a:p>
            <a:endParaRPr lang="en-US" altLang="en-US" dirty="0"/>
          </a:p>
          <a:p>
            <a:r>
              <a:rPr lang="en-US" altLang="en-US" dirty="0"/>
              <a:t>First is the culture of patients. There is a great deal of discussion about the cultural diversity of patients cared for in the health care system, and the need to consider each patient’s ethnic, national, racial, and religious backgrounds when providing their health care. </a:t>
            </a:r>
          </a:p>
          <a:p>
            <a:endParaRPr lang="en-US" altLang="en-US" dirty="0"/>
          </a:p>
          <a:p>
            <a:r>
              <a:rPr lang="en-US" altLang="en-US" dirty="0"/>
              <a:t>Second is the culture of the health care workforce. There is discussion of workplace diversity and the need to collaborate effectively with others of diverse national, ethnic, and religious backgrounds. </a:t>
            </a:r>
          </a:p>
          <a:p>
            <a:endParaRPr lang="en-US" altLang="en-US" dirty="0"/>
          </a:p>
          <a:p>
            <a:r>
              <a:rPr lang="en-US" altLang="en-US" dirty="0"/>
              <a:t>Third is the culture of organizations, including discussion of safety culture, organizational culture, a culture of innovation, measuring culture, and the like.</a:t>
            </a:r>
          </a:p>
          <a:p>
            <a:endParaRPr lang="en-US" altLang="en-US" dirty="0"/>
          </a:p>
          <a:p>
            <a:r>
              <a:rPr lang="en-US" altLang="en-US" dirty="0"/>
              <a:t>Fourth is the culture of professions, including the professional culture of nurses, physicians, surgeons, traditional and alternative healers, and other health care providers.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0116DE8-87DB-411F-A060-CB324BF7A0DC}" type="slidenum">
              <a:rPr lang="en-US" altLang="en-US" smtClean="0">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29192928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When we talk about the culture of patients, most of the contemporary literature discusses either problems with the inequities in health care received by persons of specific cultures, or the need to understand and adjust to the beliefs and values of specific cultures whose members encounter the health care system.  </a:t>
            </a:r>
          </a:p>
          <a:p>
            <a:endParaRPr lang="en-US" altLang="en-US" dirty="0"/>
          </a:p>
          <a:p>
            <a:r>
              <a:rPr lang="en-US" altLang="en-US" dirty="0"/>
              <a:t>Inequities in health care are the result not only of social economic factors which make health care less accessible, but also the result of differences in language and the concepts and models of illness. Individuals dealing with our health care system who come from another culture and speak another language have a potential problem of understanding that reaches deeper than just language. In many cases, their concepts of illness and the cause of diseases are fundamentally different, so the translation of language alone is not sufficient. These differences can mean that clinicians may not understand the patient and the patient may not understand the clinician, with the result that the appropriateness or effectiveness of care may be threatened. </a:t>
            </a:r>
          </a:p>
          <a:p>
            <a:endParaRPr lang="en-US" altLang="en-US" dirty="0"/>
          </a:p>
          <a:p>
            <a:r>
              <a:rPr lang="en-US" altLang="en-US" dirty="0"/>
              <a:t>Much is being written about cultural competence and the need for culturally sensitive care. Large organizations such as health care systems must train their workforce in order to deliver appropriate and culturally sensitive care to all who present themselves. Modern urban hospitals amid the great cultural diversity of cities are not the only institutions that must address these issues. Many small or critical access hospitals and small clinics in rural areas are also likely to encounter significant cultural diversity in their patient and workforce populations, although the resources available to address these may be fewer.  </a:t>
            </a:r>
          </a:p>
          <a:p>
            <a:endParaRPr lang="en-US" altLang="en-US" dirty="0"/>
          </a:p>
          <a:p>
            <a:r>
              <a:rPr lang="en-US" altLang="en-US" dirty="0"/>
              <a:t>There are many categories of these differences and cultural variations that can lead to problems with effective communication and appropriate care. Some are based on geography, such as Southeast Asian; some are based on religious differences such as Christian Science or Islam; others are based on differences of language such as spoken Spanish (including geographic variations in Spanish), or Telugu [</a:t>
            </a:r>
            <a:r>
              <a:rPr lang="en-US" altLang="en-US" dirty="0" err="1"/>
              <a:t>tel</a:t>
            </a:r>
            <a:r>
              <a:rPr lang="en-US" altLang="en-US" dirty="0"/>
              <a:t>-uh-goo]; or ethnic or cultural differences such as the Romany [</a:t>
            </a:r>
            <a:r>
              <a:rPr lang="en-US" altLang="en-US" dirty="0" err="1"/>
              <a:t>rawm</a:t>
            </a:r>
            <a:r>
              <a:rPr lang="en-US" altLang="en-US" dirty="0"/>
              <a:t>-uh-nee] (or Gypsy) Turkic,</a:t>
            </a:r>
            <a:r>
              <a:rPr lang="en-US" altLang="en-US" baseline="0" dirty="0"/>
              <a:t> or Ukrainian </a:t>
            </a:r>
            <a:r>
              <a:rPr lang="en-US" altLang="en-US" dirty="0"/>
              <a:t>people; and there are also other special groups whose beliefs and values must be considered, such as deaf culture, street culture, adolescent culture, and the like.</a:t>
            </a:r>
          </a:p>
          <a:p>
            <a:endParaRPr lang="en-US" altLang="en-US" dirty="0">
              <a:solidFill>
                <a:srgbClr val="000000"/>
              </a:solidFill>
            </a:endParaRP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BBC7145-0E3E-4996-9943-3ED64FE94BA9}" type="slidenum">
              <a:rPr lang="en-US" altLang="en-US" smtClean="0">
                <a:solidFill>
                  <a:srgbClr val="000000"/>
                </a:solidFill>
              </a:rPr>
              <a:pPr/>
              <a:t>15</a:t>
            </a:fld>
            <a:endParaRPr lang="en-US" altLang="en-US">
              <a:solidFill>
                <a:srgbClr val="000000"/>
              </a:solidFill>
            </a:endParaRPr>
          </a:p>
        </p:txBody>
      </p:sp>
    </p:spTree>
    <p:extLst>
      <p:ext uri="{BB962C8B-B14F-4D97-AF65-F5344CB8AC3E}">
        <p14:creationId xmlns:p14="http://schemas.microsoft.com/office/powerpoint/2010/main" val="2899263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Each of the groups that we’ve mentioned may have specific beliefs, values, or practices that must be understood when encountered in our health care system if we are to deliver effective health care.  We refer to this as “cultural competence,” or an awareness of and respect for cultural differences. It’s especially important in this regard to avoid cultural stereotypes that may or may not apply to a given individual, and not to assume that because a person belongs to a particular cultural group, that they uniformly share and adhere to some stereotype about that group’s beliefs. Some specific issues that need to be considered include things like traditional beliefs about transfusions or vaccines.</a:t>
            </a:r>
          </a:p>
          <a:p>
            <a:endParaRPr lang="en-US" altLang="en-US" dirty="0"/>
          </a:p>
          <a:p>
            <a:r>
              <a:rPr lang="en-US" altLang="en-US" dirty="0"/>
              <a:t>The bottom line is each person has to be approached as an individual - there is no cookie-cutter approach. </a:t>
            </a:r>
          </a:p>
          <a:p>
            <a:endParaRPr lang="en-US" altLang="en-US" dirty="0"/>
          </a:p>
          <a:p>
            <a:r>
              <a:rPr lang="en-US" altLang="en-US" dirty="0"/>
              <a:t>We can adopt this same notion of cultural competence in our dealings with other groups in the health care system. When we think about the health care workforce, it’s easy to bring with us stereotypes about different health professionals and their behaviors.</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6CAB9FC-D0FC-473C-B48D-A2E510212E7F}" type="slidenum">
              <a:rPr lang="en-US" altLang="en-US" smtClean="0">
                <a:solidFill>
                  <a:srgbClr val="000000"/>
                </a:solidFill>
              </a:rPr>
              <a:pPr/>
              <a:t>16</a:t>
            </a:fld>
            <a:endParaRPr lang="en-US" altLang="en-US">
              <a:solidFill>
                <a:srgbClr val="000000"/>
              </a:solidFill>
            </a:endParaRPr>
          </a:p>
        </p:txBody>
      </p:sp>
    </p:spTree>
    <p:extLst>
      <p:ext uri="{BB962C8B-B14F-4D97-AF65-F5344CB8AC3E}">
        <p14:creationId xmlns:p14="http://schemas.microsoft.com/office/powerpoint/2010/main" val="10965711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 second theme found in surveying health care deals with the culture of the health care workforce. This includes issues such as cultural diversity of work groups including nursing, issues relating to the culture of physicians, especially gender, race, and ethnicity and the impact of the culture of these health professionals on patient care. In this brief lecture, there is not time to discuss all of these issues, though many of them may become apparent or important as your study of the culture of health care continues in other units.</a:t>
            </a:r>
          </a:p>
          <a:p>
            <a:endParaRPr lang="en-US" altLang="en-US" dirty="0"/>
          </a:p>
          <a:p>
            <a:r>
              <a:rPr lang="en-US" altLang="en-US" dirty="0"/>
              <a:t>One area that’s receiving increasing attention with the current emphasis on medical errors and patient safety is the concept of </a:t>
            </a:r>
            <a:r>
              <a:rPr lang="en-US" altLang="en-US" i="1" dirty="0"/>
              <a:t>just culture</a:t>
            </a:r>
            <a:r>
              <a:rPr lang="en-US" altLang="en-US" dirty="0"/>
              <a:t>.</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3C5AD10-3F88-4E6A-80E8-5B1A2BFBD103}" type="slidenum">
              <a:rPr lang="en-US" altLang="en-US" smtClean="0">
                <a:solidFill>
                  <a:srgbClr val="000000"/>
                </a:solidFill>
              </a:rPr>
              <a:pPr/>
              <a:t>17</a:t>
            </a:fld>
            <a:endParaRPr lang="en-US" altLang="en-US">
              <a:solidFill>
                <a:srgbClr val="000000"/>
              </a:solidFill>
            </a:endParaRPr>
          </a:p>
        </p:txBody>
      </p:sp>
    </p:spTree>
    <p:extLst>
      <p:ext uri="{BB962C8B-B14F-4D97-AF65-F5344CB8AC3E}">
        <p14:creationId xmlns:p14="http://schemas.microsoft.com/office/powerpoint/2010/main" val="2645666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concept of </a:t>
            </a:r>
            <a:r>
              <a:rPr lang="en-US" altLang="en-US" i="1" dirty="0"/>
              <a:t>just culture </a:t>
            </a:r>
            <a:r>
              <a:rPr lang="en-US" altLang="en-US" dirty="0"/>
              <a:t>is more easily understood when contrasted with the </a:t>
            </a:r>
            <a:r>
              <a:rPr lang="en-US" altLang="en-US" i="1" dirty="0"/>
              <a:t>blame culture </a:t>
            </a:r>
            <a:r>
              <a:rPr lang="en-US" altLang="en-US" dirty="0"/>
              <a:t>that sometimes exists in organizations and that can interfere with organizational learning and improvement. What we refer to as the blame culture is characterized by a high degree of organizational rigidity and an emphasis on strict compliance with existing practices. The result for members of such organizations is fear of punishment, a tendency to avoid risk, and distrust. The predominant response to an error or near miss becomes silence, because workers are afraid to come forward.  </a:t>
            </a:r>
          </a:p>
          <a:p>
            <a:endParaRPr lang="en-US" altLang="en-US" dirty="0"/>
          </a:p>
          <a:p>
            <a:r>
              <a:rPr lang="en-US" altLang="en-US" dirty="0"/>
              <a:t>Contrast this with the just culture, which is characterized by an organizational learning culture, by an environment in which members believe it’s okay to question existing practices and where management expresses openness to worker input. Such environments have an overall commitment to quality. Ideally this culture will lead to uninhibited reporting of problems, extensive information sharing about problems, and organizational response that follows up with remediation directed not at removing offending individuals, but on improving processes or execution through staff training and the like.  </a:t>
            </a:r>
          </a:p>
          <a:p>
            <a:endParaRPr lang="en-US" altLang="en-US" dirty="0"/>
          </a:p>
          <a:p>
            <a:r>
              <a:rPr lang="en-US" altLang="en-US" dirty="0"/>
              <a:t>In health care, a just culture means that health care workers believe they are safe to report problems and question practices, and that they are invested in quality improvement.</a:t>
            </a:r>
          </a:p>
          <a:p>
            <a:endParaRPr lang="en-US" altLang="en-US" dirty="0">
              <a:solidFill>
                <a:srgbClr val="000000"/>
              </a:solidFill>
            </a:endParaRP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1CED0E0-C4D7-45BB-8BA0-6B9C6C3992AB}" type="slidenum">
              <a:rPr lang="en-US" altLang="en-US" smtClean="0">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3482401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 third common theme in the literature on culture and health care is concerned with the culture of organizations. Much is being written about desirable properties in organizations, such as a culture of innovation or a culture of health, as in employee wellness. In health care settings, organizational culture is often concerned with maintaining a culture of privacy with regard to patient health information, a culture of cost-effectiveness, and a culture of safety.  This interest in organizational culture has led to a great deal of research on understanding and measuring culture in particular, measuring for the presence of a safety culture and understanding the process of culture change, which is obviously relevant to the introduction of major disruptive changes such as new health information technology.</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C0F797D-0449-4D41-9A6B-0F953D847BD7}" type="slidenum">
              <a:rPr lang="en-US" altLang="en-US" smtClean="0">
                <a:solidFill>
                  <a:srgbClr val="000000"/>
                </a:solidFill>
              </a:rPr>
              <a:pPr/>
              <a:t>19</a:t>
            </a:fld>
            <a:endParaRPr lang="en-US" altLang="en-US">
              <a:solidFill>
                <a:srgbClr val="000000"/>
              </a:solidFill>
            </a:endParaRPr>
          </a:p>
        </p:txBody>
      </p:sp>
    </p:spTree>
    <p:extLst>
      <p:ext uri="{BB962C8B-B14F-4D97-AF65-F5344CB8AC3E}">
        <p14:creationId xmlns:p14="http://schemas.microsoft.com/office/powerpoint/2010/main" val="2614006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Welcome to </a:t>
            </a:r>
            <a:r>
              <a:rPr lang="en-US" altLang="en-US" b="1" i="1" dirty="0"/>
              <a:t>The Culture of Health Care: An Overview of the Culture of Health Care</a:t>
            </a:r>
            <a:r>
              <a:rPr lang="en-US" altLang="en-US" dirty="0"/>
              <a:t>. This is Lecture a.</a:t>
            </a:r>
          </a:p>
          <a:p>
            <a:endParaRPr lang="en-US" altLang="en-US" dirty="0"/>
          </a:p>
          <a:p>
            <a:r>
              <a:rPr lang="en-US" altLang="en-US" dirty="0"/>
              <a:t>The component, </a:t>
            </a:r>
            <a:r>
              <a:rPr lang="en-US" altLang="en-US" b="1" i="1" dirty="0"/>
              <a:t>The Culture of Health Care</a:t>
            </a:r>
            <a:r>
              <a:rPr lang="en-US" altLang="en-US" dirty="0"/>
              <a:t>, [quote]“addresses job expectations in health care settings. It discusses how care is organized within a practice setting, privacy laws, and professional and ethical issues encountered in the workplace.”[end quote]</a:t>
            </a:r>
          </a:p>
          <a:p>
            <a:endParaRPr lang="en-US" altLang="en-US" dirty="0">
              <a:solidFill>
                <a:srgbClr val="000000"/>
              </a:solidFill>
            </a:endParaRP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67E69C8-47B6-4300-9CAA-8AA00675F250}"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1735250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a:t>Safety culture </a:t>
            </a:r>
            <a:r>
              <a:rPr lang="en-US" altLang="en-US" dirty="0"/>
              <a:t>has received a great deal of attention, as it relates so strongly to not only workforce safety (such as fewer needle sticks and other on-the-job injuries), but also because it’s so important for patient safety. This slide lists some features of a safety culture in an organization. First, safety culture is a concept defined at the group level, referring to shared values among all members of the group. Second, safety culture is concerned with formal safety issues in the organization, including its management and supervisory systems. Third, safety culture emphasizes the contribution from everyone at every level of the organization. And fourth, safety culture has an impact on members' behavior at work, and is usually reflected in a relationship between reward systems and safety performance. Safety culture, as we discussed in a previous slide, is reflected in an organization's willingness to develop and learn from errors, incidents, and accidents. Finally safety culture, when present, should be relatively enduring, stable, and resistant to change.</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BB74440-7147-478E-98FE-C9B8D3B57A9E}" type="slidenum">
              <a:rPr lang="en-US" altLang="en-US" smtClean="0">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14382344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BC1E9B3-D0AA-4860-9392-B4C06353922A}" type="slidenum">
              <a:rPr lang="en-US" altLang="en-US" smtClean="0">
                <a:solidFill>
                  <a:srgbClr val="000000"/>
                </a:solidFill>
              </a:rPr>
              <a:pPr/>
              <a:t>21</a:t>
            </a:fld>
            <a:endParaRPr lang="en-US" altLang="en-US">
              <a:solidFill>
                <a:srgbClr val="000000"/>
              </a:solidFill>
            </a:endParaRPr>
          </a:p>
        </p:txBody>
      </p:sp>
      <p:sp>
        <p:nvSpPr>
          <p:cNvPr id="67587"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1027"/>
          <p:cNvSpPr>
            <a:spLocks noGrp="1" noChangeArrowheads="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 health care, evidence suggests that a climate of safety exists when many elements are working together including management commitment to safety; explicit safety practices and behaviors in the organization; safety knowledge and training programs among the membership; safety communication; and safety equipment and supplies. These factors are indicators that the climate of safety exists, and when working together, can improve patient safety.</a:t>
            </a:r>
          </a:p>
        </p:txBody>
      </p:sp>
    </p:spTree>
    <p:extLst>
      <p:ext uri="{BB962C8B-B14F-4D97-AF65-F5344CB8AC3E}">
        <p14:creationId xmlns:p14="http://schemas.microsoft.com/office/powerpoint/2010/main" val="3270932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fourth major theme in literature on the culture of health care is the culture of health professions or the beliefs, values, and practices of the professions themselves. Much of the literature discusses comparisons of western biomedicine or allopathic medicine to other traditions such as osteopathic medicine, as well as to complementary and alternative medicines such as traditional Chinese medicine and acupuncture, and naturopathic or homeopathic practice. These health care practice traditions differ not only in the treatments and interventions they provide, but in the underlying belief systems about the causes and consequences of illness on which those treatments are based. Also prominent in the literature on health care culture are discussions of the cultures which are specific to individual professions such as nursing culture or physician culture. Nursing may be characterized, for example, as a holistic and caring profession. Physicians may be characterized as being focused on diseases, expressing a benign paternalism, and placing great importance on autonomy. Closer examination reveals that the culture of health professionals is often more fine-grained than that, with differences found within provider settings. There are cultural differences within a hospital setting such as with a surgical unit compared to a medical unit, or differences among the distinct cultures of critical care units, operating rooms, and emergency rooms. The culture found in a hospital setting is different from the culture found in other provider settings such as physician office practices, outpatient clinics, home health providers, or even long term care. The closer we look at the “culture of health care” the more cultures we find.</a:t>
            </a:r>
          </a:p>
          <a:p>
            <a:endParaRPr lang="en-US" altLang="en-US" dirty="0">
              <a:solidFill>
                <a:srgbClr val="000000"/>
              </a:solidFill>
            </a:endParaRP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563F80C-B349-46D5-B4E8-5070C71AE9A6}" type="slidenum">
              <a:rPr lang="en-US" altLang="en-US" smtClean="0">
                <a:solidFill>
                  <a:srgbClr val="000000"/>
                </a:solidFill>
              </a:rPr>
              <a:pPr/>
              <a:t>22</a:t>
            </a:fld>
            <a:endParaRPr lang="en-US" altLang="en-US">
              <a:solidFill>
                <a:srgbClr val="000000"/>
              </a:solidFill>
            </a:endParaRPr>
          </a:p>
        </p:txBody>
      </p:sp>
    </p:spTree>
    <p:extLst>
      <p:ext uri="{BB962C8B-B14F-4D97-AF65-F5344CB8AC3E}">
        <p14:creationId xmlns:p14="http://schemas.microsoft.com/office/powerpoint/2010/main" val="4082432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dirty="0"/>
              <a:t>This concludes Lecture a of </a:t>
            </a:r>
            <a:r>
              <a:rPr lang="en-US" b="1" i="1" dirty="0"/>
              <a:t>The Culture of Health Care: An Overview of the Culture of Health Care</a:t>
            </a:r>
            <a:r>
              <a:rPr lang="en-US" dirty="0"/>
              <a:t>. In summary, the main points of this lecture are: </a:t>
            </a:r>
          </a:p>
          <a:p>
            <a:pPr>
              <a:defRPr/>
            </a:pPr>
            <a:endParaRPr lang="en-US" dirty="0"/>
          </a:p>
          <a:p>
            <a:pPr marL="171450" indent="-171450">
              <a:buFont typeface="Arial" panose="020B0604020202020204" pitchFamily="34" charset="0"/>
              <a:buChar char="•"/>
              <a:defRPr/>
            </a:pPr>
            <a:r>
              <a:rPr lang="en-US" i="1" dirty="0"/>
              <a:t>Culture</a:t>
            </a:r>
            <a:r>
              <a:rPr lang="en-US" dirty="0"/>
              <a:t>, as it’s used in relation to health care, has many meanings that are relevant to health care and health information technology. </a:t>
            </a:r>
          </a:p>
          <a:p>
            <a:pPr marL="171450" indent="-171450">
              <a:buFont typeface="Arial" panose="020B0604020202020204" pitchFamily="34" charset="0"/>
              <a:buChar char="•"/>
              <a:defRPr/>
            </a:pPr>
            <a:r>
              <a:rPr lang="en-US" dirty="0"/>
              <a:t>Health care takes place in a complex mix of cultures including professional and organizational.  </a:t>
            </a:r>
          </a:p>
          <a:p>
            <a:pPr marL="171450" indent="-171450">
              <a:buFont typeface="Arial" panose="020B0604020202020204" pitchFamily="34" charset="0"/>
              <a:buChar char="•"/>
              <a:defRPr/>
            </a:pPr>
            <a:r>
              <a:rPr lang="en-US" dirty="0"/>
              <a:t>Culture is not apparent from within as it’s taken for granted by its members, though differences may be obvious to outsiders and we can work more effectively when we are made aware of these differences.</a:t>
            </a:r>
          </a:p>
          <a:p>
            <a:pPr marL="171450" indent="-171450">
              <a:buFont typeface="Arial" panose="020B0604020202020204" pitchFamily="34" charset="0"/>
              <a:buChar char="•"/>
              <a:defRPr/>
            </a:pPr>
            <a:r>
              <a:rPr lang="en-US" dirty="0"/>
              <a:t>And finally, cultural competence can be applied not only to the interaction of health professionals with their patients, but also to the interactions between IT professionals and the health care system. </a:t>
            </a:r>
          </a:p>
          <a:p>
            <a:pPr marL="171450" indent="-171450">
              <a:buFont typeface="Arial" panose="020B0604020202020204" pitchFamily="34" charset="0"/>
              <a:buChar char="•"/>
              <a:defRPr/>
            </a:pPr>
            <a:r>
              <a:rPr lang="en-US" dirty="0"/>
              <a:t>It becomes evident that one job of biomedical informatics professionals is to bridge these cultures and translate across the boundaries. We can do this by learning more about the health care culture, which is the subject of the second lecture in this introduction to health care culture. </a:t>
            </a:r>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ACB836B-84FB-4204-8A91-52F5E69E2CD1}" type="slidenum">
              <a:rPr lang="en-US" altLang="en-US" smtClean="0">
                <a:solidFill>
                  <a:srgbClr val="000000"/>
                </a:solidFill>
              </a:rPr>
              <a:pPr/>
              <a:t>23</a:t>
            </a:fld>
            <a:endParaRPr lang="en-US" altLang="en-US">
              <a:solidFill>
                <a:srgbClr val="000000"/>
              </a:solidFill>
            </a:endParaRPr>
          </a:p>
        </p:txBody>
      </p:sp>
    </p:spTree>
    <p:extLst>
      <p:ext uri="{BB962C8B-B14F-4D97-AF65-F5344CB8AC3E}">
        <p14:creationId xmlns:p14="http://schemas.microsoft.com/office/powerpoint/2010/main" val="15409093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 audio.</a:t>
            </a:r>
          </a:p>
        </p:txBody>
      </p:sp>
      <p:sp>
        <p:nvSpPr>
          <p:cNvPr id="737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724691D-F609-4C64-A29C-7EC168BC9523}" type="slidenum">
              <a:rPr lang="en-US" altLang="en-US" smtClean="0">
                <a:solidFill>
                  <a:srgbClr val="000000"/>
                </a:solidFill>
              </a:rPr>
              <a:pPr/>
              <a:t>24</a:t>
            </a:fld>
            <a:endParaRPr lang="en-US" altLang="en-US">
              <a:solidFill>
                <a:srgbClr val="000000"/>
              </a:solidFill>
            </a:endParaRPr>
          </a:p>
        </p:txBody>
      </p:sp>
    </p:spTree>
    <p:extLst>
      <p:ext uri="{BB962C8B-B14F-4D97-AF65-F5344CB8AC3E}">
        <p14:creationId xmlns:p14="http://schemas.microsoft.com/office/powerpoint/2010/main" val="26782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a:p>
        </p:txBody>
      </p:sp>
    </p:spTree>
    <p:extLst>
      <p:ext uri="{BB962C8B-B14F-4D97-AF65-F5344CB8AC3E}">
        <p14:creationId xmlns:p14="http://schemas.microsoft.com/office/powerpoint/2010/main" val="11591694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a:p>
            <a:endParaRPr lang="en-US" dirty="0"/>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a:p>
        </p:txBody>
      </p:sp>
    </p:spTree>
    <p:extLst>
      <p:ext uri="{BB962C8B-B14F-4D97-AF65-F5344CB8AC3E}">
        <p14:creationId xmlns:p14="http://schemas.microsoft.com/office/powerpoint/2010/main" val="3963988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a:t>The Objectives for </a:t>
            </a:r>
            <a:r>
              <a:rPr lang="en-US" b="1" i="1" dirty="0"/>
              <a:t>An Overview of the Culture of Health Care </a:t>
            </a:r>
            <a:r>
              <a:rPr lang="en-US" dirty="0"/>
              <a:t>are:</a:t>
            </a:r>
          </a:p>
          <a:p>
            <a:pPr>
              <a:defRPr/>
            </a:pPr>
            <a:endParaRPr lang="en-US" dirty="0"/>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relationship between health and the health care system.</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Define </a:t>
            </a:r>
            <a:r>
              <a:rPr lang="en-US" sz="1000" i="1" kern="1200" dirty="0">
                <a:solidFill>
                  <a:schemeClr val="tx1"/>
                </a:solidFill>
                <a:effectLst/>
                <a:latin typeface="Arial" pitchFamily="34" charset="0"/>
                <a:ea typeface="+mn-ea"/>
                <a:cs typeface="Arial" pitchFamily="34" charset="0"/>
              </a:rPr>
              <a:t>culture</a:t>
            </a:r>
            <a:r>
              <a:rPr lang="x-none" sz="1000" kern="1200" dirty="0">
                <a:solidFill>
                  <a:schemeClr val="tx1"/>
                </a:solidFill>
                <a:effectLst/>
                <a:latin typeface="Arial" pitchFamily="34" charset="0"/>
                <a:ea typeface="+mn-ea"/>
                <a:cs typeface="Arial" pitchFamily="34" charset="0"/>
              </a:rPr>
              <a:t> in the classic sense, as well as in the modern sense of the term, and what it means for culture to be partial, plural, and relative.</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Explain the concept of </a:t>
            </a:r>
            <a:r>
              <a:rPr lang="en-US" sz="1000" i="1" kern="1200" dirty="0">
                <a:solidFill>
                  <a:schemeClr val="tx1"/>
                </a:solidFill>
                <a:effectLst/>
                <a:latin typeface="Arial" pitchFamily="34" charset="0"/>
                <a:ea typeface="+mn-ea"/>
                <a:cs typeface="Arial" pitchFamily="34" charset="0"/>
              </a:rPr>
              <a:t>cultural competence</a:t>
            </a:r>
            <a:r>
              <a:rPr lang="en-US" sz="1000" kern="1200" dirty="0">
                <a:solidFill>
                  <a:schemeClr val="tx1"/>
                </a:solidFill>
                <a:effectLst/>
                <a:latin typeface="Arial" pitchFamily="34" charset="0"/>
                <a:ea typeface="+mn-ea"/>
                <a:cs typeface="Arial" pitchFamily="34" charset="0"/>
              </a:rPr>
              <a:t>.</a:t>
            </a: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Compare the concepts of </a:t>
            </a:r>
            <a:r>
              <a:rPr lang="en-US" sz="1000" i="1" kern="1200" dirty="0">
                <a:solidFill>
                  <a:schemeClr val="tx1"/>
                </a:solidFill>
                <a:effectLst/>
                <a:latin typeface="Arial" pitchFamily="34" charset="0"/>
                <a:ea typeface="+mn-ea"/>
                <a:cs typeface="Arial" pitchFamily="34" charset="0"/>
              </a:rPr>
              <a:t>culture</a:t>
            </a:r>
            <a:r>
              <a:rPr lang="en-US" sz="1000" kern="1200" dirty="0">
                <a:solidFill>
                  <a:schemeClr val="tx1"/>
                </a:solidFill>
                <a:effectLst/>
                <a:latin typeface="Arial" pitchFamily="34" charset="0"/>
                <a:ea typeface="+mn-ea"/>
                <a:cs typeface="Arial" pitchFamily="34" charset="0"/>
              </a:rPr>
              <a:t>, </a:t>
            </a:r>
            <a:r>
              <a:rPr lang="en-US" sz="1000" i="1" kern="1200" dirty="0">
                <a:solidFill>
                  <a:schemeClr val="tx1"/>
                </a:solidFill>
                <a:effectLst/>
                <a:latin typeface="Arial" pitchFamily="34" charset="0"/>
                <a:ea typeface="+mn-ea"/>
                <a:cs typeface="Arial" pitchFamily="34" charset="0"/>
              </a:rPr>
              <a:t>cultural safety</a:t>
            </a:r>
            <a:r>
              <a:rPr lang="en-US" sz="1000" kern="1200" dirty="0">
                <a:solidFill>
                  <a:schemeClr val="tx1"/>
                </a:solidFill>
                <a:effectLst/>
                <a:latin typeface="Arial" pitchFamily="34" charset="0"/>
                <a:ea typeface="+mn-ea"/>
                <a:cs typeface="Arial" pitchFamily="34" charset="0"/>
              </a:rPr>
              <a:t>, </a:t>
            </a:r>
            <a:r>
              <a:rPr lang="x-none" sz="1000" kern="1200" dirty="0">
                <a:solidFill>
                  <a:schemeClr val="tx1"/>
                </a:solidFill>
                <a:effectLst/>
                <a:latin typeface="Arial" pitchFamily="34" charset="0"/>
                <a:ea typeface="+mn-ea"/>
                <a:cs typeface="Arial" pitchFamily="34" charset="0"/>
              </a:rPr>
              <a:t>and </a:t>
            </a:r>
            <a:r>
              <a:rPr lang="en-US" sz="1000" i="1" kern="1200" dirty="0">
                <a:solidFill>
                  <a:schemeClr val="tx1"/>
                </a:solidFill>
                <a:effectLst/>
                <a:latin typeface="Arial" pitchFamily="34" charset="0"/>
                <a:ea typeface="+mn-ea"/>
                <a:cs typeface="Arial" pitchFamily="34" charset="0"/>
              </a:rPr>
              <a:t>safety culture</a:t>
            </a:r>
            <a:r>
              <a:rPr lang="en-US" sz="1000" kern="1200" dirty="0">
                <a:solidFill>
                  <a:schemeClr val="tx1"/>
                </a:solidFill>
                <a:effectLst/>
                <a:latin typeface="Arial" pitchFamily="34" charset="0"/>
                <a:ea typeface="+mn-ea"/>
                <a:cs typeface="Arial" pitchFamily="34" charset="0"/>
              </a:rPr>
              <a:t> </a:t>
            </a:r>
            <a:r>
              <a:rPr lang="x-none" sz="1000" kern="1200" dirty="0">
                <a:solidFill>
                  <a:schemeClr val="tx1"/>
                </a:solidFill>
                <a:effectLst/>
                <a:latin typeface="Arial" pitchFamily="34" charset="0"/>
                <a:ea typeface="+mn-ea"/>
                <a:cs typeface="Arial" pitchFamily="34" charset="0"/>
              </a:rPr>
              <a:t>in the context of a health care organization.</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impact of multiple cultures in health care delivery interactions.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Define </a:t>
            </a:r>
            <a:r>
              <a:rPr lang="en-US" sz="1000" i="1" kern="1200" dirty="0">
                <a:solidFill>
                  <a:schemeClr val="tx1"/>
                </a:solidFill>
                <a:effectLst/>
                <a:latin typeface="Arial" pitchFamily="34" charset="0"/>
                <a:ea typeface="+mn-ea"/>
                <a:cs typeface="Arial" pitchFamily="34" charset="0"/>
              </a:rPr>
              <a:t>acculturation </a:t>
            </a:r>
            <a:r>
              <a:rPr lang="x-none" sz="1000" kern="1200" dirty="0">
                <a:solidFill>
                  <a:schemeClr val="tx1"/>
                </a:solidFill>
                <a:effectLst/>
                <a:latin typeface="Arial" pitchFamily="34" charset="0"/>
                <a:ea typeface="+mn-ea"/>
                <a:cs typeface="Arial" pitchFamily="34" charset="0"/>
              </a:rPr>
              <a:t>in the context of a health care organization</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role of culture in health informatics.</a:t>
            </a:r>
            <a:endParaRPr lang="en-US" sz="1000" kern="1200" dirty="0">
              <a:solidFill>
                <a:schemeClr val="tx1"/>
              </a:solidFill>
              <a:effectLst/>
              <a:latin typeface="Arial" pitchFamily="34" charset="0"/>
              <a:ea typeface="+mn-ea"/>
              <a:cs typeface="Arial" pitchFamily="34" charset="0"/>
            </a:endParaRP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A9C9FCC-4013-48FA-A464-3EFE11E5583D}"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242684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Welcome to the first of two lectures which serve as an introduction to the culture of health care and health care professionals. This is meant as the first of a multi-unit set of curriculum materials on the culture of health care covering the people who work in health care, the settings in which health care is delivered, the practices and processes of health care delivery, some of the professional values, beliefs, and ethics which drive that behavior, and how health information technologies interact with health care professionals in their work. In this first lecture we’ll discuss what’s meant by the word “culture” when we talk about health care and health care professionals. In a second lecture, we’ll discuss why this is important and how we can learn more about it.</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D8C6006-7C27-4DF1-A75D-5E2E4314D495}"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3789449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 talk a lot about health care, health care professionals, health information technology, but what do we mean by these terms? </a:t>
            </a:r>
          </a:p>
          <a:p>
            <a:endParaRPr lang="en-US" altLang="en-US" b="1" dirty="0"/>
          </a:p>
          <a:p>
            <a:r>
              <a:rPr lang="en-US" altLang="en-US" dirty="0"/>
              <a:t>To begin to understand these terms, we need to begin with the term “health.” Although health is often thought of as the absence of disease, the World Health Organization’s definition suggests that health is determined by factors that include, but go beyond, the body’s physical state. </a:t>
            </a:r>
          </a:p>
          <a:p>
            <a:endParaRPr lang="en-US" altLang="en-US" b="1" dirty="0"/>
          </a:p>
          <a:p>
            <a:r>
              <a:rPr lang="en-US" altLang="en-US" dirty="0"/>
              <a:t>The WHO [W-H-O] is an agency of the United Nations (UN) that’s concerned with international public health. It was established on April 7, 1948, with headquarters in Geneva, Switzerland, and is a member of the United Nations Development Group. Its predecessor, the Health Organization, was an agency of the League of Nations. </a:t>
            </a:r>
            <a:endParaRPr lang="en-US" altLang="en-US" b="1" dirty="0"/>
          </a:p>
          <a:p>
            <a:endParaRPr lang="en-US" altLang="en-US" dirty="0"/>
          </a:p>
          <a:p>
            <a:endParaRPr lang="en-US" altLang="en-US" dirty="0"/>
          </a:p>
        </p:txBody>
      </p:sp>
      <p:sp>
        <p:nvSpPr>
          <p:cNvPr id="4" name="Footer Placeholder 3"/>
          <p:cNvSpPr>
            <a:spLocks noGrp="1"/>
          </p:cNvSpPr>
          <p:nvPr>
            <p:ph type="ftr" sz="quarter" idx="4"/>
          </p:nvPr>
        </p:nvSpPr>
        <p:spPr/>
        <p:txBody>
          <a:bodyPr/>
          <a:lstStyle/>
          <a:p>
            <a:pPr>
              <a:defRPr/>
            </a:pPr>
            <a:endParaRPr 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C354AF0-A49B-4060-A47F-D3FF766FAC92}" type="slidenum">
              <a:rPr lang="en-US" altLang="en-US" smtClean="0"/>
              <a:pPr/>
              <a:t>5</a:t>
            </a:fld>
            <a:endParaRPr lang="en-US" altLang="en-US"/>
          </a:p>
        </p:txBody>
      </p:sp>
    </p:spTree>
    <p:extLst>
      <p:ext uri="{BB962C8B-B14F-4D97-AF65-F5344CB8AC3E}">
        <p14:creationId xmlns:p14="http://schemas.microsoft.com/office/powerpoint/2010/main" val="822795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Additional definitions of health may include other factors such as health status and personal satisfaction. According to the World Health Organization, the main determinants of health include the social and economic environment, the physical environment, and the person's individual characteristics and behaviors. Now let’s examine the term </a:t>
            </a:r>
            <a:r>
              <a:rPr lang="en-US" altLang="en-US" i="0" dirty="0"/>
              <a:t>“disease,” </a:t>
            </a:r>
            <a:r>
              <a:rPr lang="en-US" altLang="en-US" dirty="0"/>
              <a:t>which can be described as the opposite of </a:t>
            </a:r>
            <a:r>
              <a:rPr lang="en-US" altLang="en-US" i="0" dirty="0"/>
              <a:t>“health.” </a:t>
            </a:r>
            <a:endParaRPr lang="en-US" altLang="en-US" b="1" i="0" dirty="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D938E52-0B9B-4946-BA53-88EEB24E4950}"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3361490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Disease and illness are not the same. Arthur </a:t>
            </a:r>
            <a:r>
              <a:rPr lang="en-US" altLang="en-US" dirty="0" err="1"/>
              <a:t>Kleinman</a:t>
            </a:r>
            <a:r>
              <a:rPr lang="en-US" altLang="en-US" dirty="0"/>
              <a:t> [</a:t>
            </a:r>
            <a:r>
              <a:rPr lang="en-US" altLang="en-US" dirty="0" err="1"/>
              <a:t>kline-mihn</a:t>
            </a:r>
            <a:r>
              <a:rPr lang="en-US" altLang="en-US" dirty="0"/>
              <a:t>], in an often cited 1978 article, emphasized the distinction between disease and illness. According to </a:t>
            </a:r>
            <a:r>
              <a:rPr lang="en-US" altLang="en-US" dirty="0" err="1"/>
              <a:t>Kleinman</a:t>
            </a:r>
            <a:r>
              <a:rPr lang="en-US" altLang="en-US" dirty="0"/>
              <a:t> [</a:t>
            </a:r>
            <a:r>
              <a:rPr lang="en-US" altLang="en-US" dirty="0" err="1"/>
              <a:t>kline-mihn</a:t>
            </a:r>
            <a:r>
              <a:rPr lang="en-US" altLang="en-US" dirty="0"/>
              <a:t>], when we talk about “disease”, we’re referring to malfunction or maladaptation of biologic or physiologic processes. This is the traditional focus of physicians when they diagnose and treat disease. But </a:t>
            </a:r>
            <a:r>
              <a:rPr lang="en-US" altLang="en-US" dirty="0" err="1"/>
              <a:t>Kleinman</a:t>
            </a:r>
            <a:r>
              <a:rPr lang="en-US" altLang="en-US" dirty="0"/>
              <a:t> [</a:t>
            </a:r>
            <a:r>
              <a:rPr lang="en-US" altLang="en-US" dirty="0" err="1"/>
              <a:t>kline-mihn</a:t>
            </a:r>
            <a:r>
              <a:rPr lang="en-US" altLang="en-US" dirty="0"/>
              <a:t>] emphasizes the importance of “illness” by referring to the individual experience of the person who's suffering personal, interpersonal, and cultural reactions to disease or discomfort. While disease is determined mainly by biologic and physiologic processes, illness is shaped by cultural factors that govern perception, labeling, explanation, and valuation of the experience. </a:t>
            </a:r>
          </a:p>
          <a:p>
            <a:r>
              <a:rPr lang="en-US" altLang="en-US" dirty="0"/>
              <a:t> </a:t>
            </a:r>
          </a:p>
          <a:p>
            <a:r>
              <a:rPr lang="en-US" altLang="en-US" dirty="0"/>
              <a:t>It’s also important to understand the difference in health care between acute illness and chronic illness. With an acute illness most of us expect that our symptoms will be short-lived and that eventually we will be restored to our previous “normal” health. Examples are things like a common cold, a mild infection, or a simple fracture. On the other hand, with chronic conditions such as high blood pressure or diabetes, we expect the condition will last indefinitely. In these situations, the goal cannot be to restore “normal” health. Rather, the goal of patient and clinician alike is to maintain the highest level of function and the lowest degree of symptoms that can be obtained. Problems can arise when we confuse these, for example when a person with a chronic illness thinks of it as an acute illness and expects to be cured and restored back to their normal state. Part of the management process in these situations is to help a person change their thinking and revise their expectations. For many people with chronic conditions such as diabetes, high blood pressure or asthma, health means that things are pretty stable, symptoms are not too troublesome, and the person is able to get on with their life and function normally, even if this requires medication.</a:t>
            </a:r>
          </a:p>
          <a:p>
            <a:endParaRPr lang="en-US" altLang="en-US" dirty="0">
              <a:solidFill>
                <a:srgbClr val="000000"/>
              </a:solidFill>
            </a:endParaRP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6B0DB63-77C4-4499-9BA1-5250067604ED}" type="slidenum">
              <a:rPr lang="en-US" altLang="en-US" smtClean="0">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3174585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Now that we understand a little more about health, disease, and illness, we can think about what we mean by health care. When we look at health in the broadest sense, it’s not just the result of health care or a health care system, it’s the product of broader cultural and social factors. </a:t>
            </a:r>
          </a:p>
          <a:p>
            <a:endParaRPr lang="en-US" altLang="en-US" dirty="0"/>
          </a:p>
          <a:p>
            <a:r>
              <a:rPr lang="en-US" altLang="en-US" dirty="0"/>
              <a:t>For example, think of the effects of food, sanitation, and housing, and how these have impacted our life expectancy and quality of life in the last century or so.</a:t>
            </a:r>
          </a:p>
          <a:p>
            <a:endParaRPr lang="en-US" altLang="en-US" dirty="0"/>
          </a:p>
          <a:p>
            <a:r>
              <a:rPr lang="en-US" altLang="en-US" dirty="0"/>
              <a:t>Furthermore, if we think of health care as actions that are principally and explicitly directed at maintaining or restoring health, then it’s still true that most health care happens outside of the health care system with actions taken by the patient, by family members, or by caregivers constituting between 70% and 90% of the health care that people receive. Thus, most illness episodes never enter the domain of professional care. For health informatics professionals, one implication of this is that health information technologies need to reach beyond the conventional health care system and health professionals to patients and families if they are to reach their full potential.  </a:t>
            </a:r>
          </a:p>
          <a:p>
            <a:r>
              <a:rPr lang="en-US" altLang="en-US" dirty="0"/>
              <a:t>Finally, we can think of the health care system as a collection of structures and actions directed at delivering health care services to the patient regardless of their location. The location can be in a health care provider setting such as a hospital, clinic or physician’s office, as well as the patient’s home.</a:t>
            </a:r>
          </a:p>
          <a:p>
            <a:r>
              <a:rPr lang="en-US" altLang="en-US" dirty="0">
                <a:solidFill>
                  <a:srgbClr val="000000"/>
                </a:solidFill>
              </a:rPr>
              <a:t> </a:t>
            </a:r>
          </a:p>
          <a:p>
            <a:r>
              <a:rPr lang="en-US" altLang="en-US" dirty="0">
                <a:solidFill>
                  <a:srgbClr val="000000"/>
                </a:solidFill>
              </a:rPr>
              <a:t>Finally, we can think of the healthcare system as a collection of structures and actions directed at delivering healthcare services to the patient regardless of their location. The location can be in a healthcare provider setting such as a hospital, clinic or physician’s office as well as the patient’s home. </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A60BC0F-1E0D-4253-84F4-A8E8441FD061}" type="slidenum">
              <a:rPr lang="en-US" altLang="en-US" smtClean="0">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1745368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slide illustrates what we've been talking about. The chart shows the United States mortality data for the period between 1900 and 1963 for diseases including measles, scarlet fever, typhoid, whooping cough, and diphtheria. In modern times, all of these are illnesses for which we have specific vaccines or medications to prevent or treat them. However, if you look at the graph, most of the improvement in mortality for these diseases happened before our modern treatments were available. </a:t>
            </a:r>
          </a:p>
          <a:p>
            <a:endParaRPr lang="en-US" altLang="en-US" dirty="0"/>
          </a:p>
          <a:p>
            <a:r>
              <a:rPr lang="en-US" altLang="en-US" dirty="0"/>
              <a:t>Consider typhoid fever. It appears as a very dark blue line in the chart. Today we treat this disease with antibiotics and can prevent it with an oral vaccine, but antibiotics only became available in the mid-20th century and as you can see from the chart, typhoid fever mortality declined about tenfold before antibiotics were ever available. The improvements were mainly due to improvements in sanitation, water supply, and housing. Even today, most of the deaths in persons who get treated are in those who are malnourished or otherwise in a weakened state. Similarly, mortality from measles fell substantially before the measles vaccine became available in the 1960s; mortality from scarlet fever also fell dramatically before antibiotics became available in midcentury. </a:t>
            </a:r>
          </a:p>
          <a:p>
            <a:endParaRPr lang="en-US" altLang="en-US" dirty="0"/>
          </a:p>
          <a:p>
            <a:r>
              <a:rPr lang="en-US" altLang="en-US" dirty="0"/>
              <a:t>The point here is that broad social and cultural factors, such as improved sanitation, improved nutrition, and reduced overcrowding, were the major contributors to reducing mortality due to these serious infectious diseases. Modern treatments delivered through the health care system have continued to improve things. Most of what we call “health”, in terms of longer life expectancy and better quality of life, is the result of other factors.</a:t>
            </a:r>
          </a:p>
          <a:p>
            <a:pPr>
              <a:lnSpc>
                <a:spcPct val="115000"/>
              </a:lnSpc>
              <a:spcBef>
                <a:spcPts val="438"/>
              </a:spcBef>
            </a:pPr>
            <a:endParaRPr lang="en-US" altLang="en-US" dirty="0">
              <a:solidFill>
                <a:srgbClr val="000000"/>
              </a:solidFill>
              <a:ea typeface="Times New Roman" panose="02020603050405020304" pitchFamily="18" charset="0"/>
              <a:cs typeface="Calibri" panose="020F0502020204030204" pitchFamily="34" charset="0"/>
            </a:endParaRP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9E275CA-75FC-4DE1-885D-D11B52662E18}" type="slidenum">
              <a:rPr lang="en-US" altLang="en-US" smtClean="0">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15610426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2" name="Title 1"/>
          <p:cNvSpPr>
            <a:spLocks noGrp="1"/>
          </p:cNvSpPr>
          <p:nvPr>
            <p:ph type="title" hasCustomPrompt="1"/>
          </p:nvPr>
        </p:nvSpPr>
        <p:spPr>
          <a:xfrm>
            <a:off x="0" y="2109036"/>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your custom-named new layout </a:t>
            </a:r>
            <a:r>
              <a:rPr lang="en-US" b="0" baseline="0" dirty="0"/>
              <a:t>or apply the new layout to an existing slide.</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3783860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70D6674C-B96A-4EDB-98B0-372A44E7F72B}" type="slidenum">
              <a:rPr lang="en-US" altLang="en-US"/>
              <a:pPr>
                <a:defRPr/>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778307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34F13BD2-3F9C-4266-8C9B-3691984BC095}"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1182731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pPr>
              <a:defRPr/>
            </a:pPr>
            <a:fld id="{26230371-4BEE-4058-8F1C-5BEFEC8CAC3C}" type="slidenum">
              <a:rPr lang="en-US" altLang="en-US"/>
              <a:pPr>
                <a:defRPr/>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3752372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64F3BA4D-43EE-47BA-A929-FE349E5C24A5}" type="slidenum">
              <a:rPr lang="en-US" altLang="en-US"/>
              <a:pPr>
                <a:defRPr/>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1699516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962D7FE5-B1FC-4BCB-8BA7-2044D44DED6C}"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endParaRPr lang="en-US"/>
          </a:p>
        </p:txBody>
      </p:sp>
    </p:spTree>
    <p:extLst>
      <p:ext uri="{BB962C8B-B14F-4D97-AF65-F5344CB8AC3E}">
        <p14:creationId xmlns:p14="http://schemas.microsoft.com/office/powerpoint/2010/main" val="198745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Lecture Attribution">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Tree>
    <p:extLst>
      <p:ext uri="{BB962C8B-B14F-4D97-AF65-F5344CB8AC3E}">
        <p14:creationId xmlns:p14="http://schemas.microsoft.com/office/powerpoint/2010/main" val="371657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3879"/>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79" r:id="rId3"/>
    <p:sldLayoutId id="2147484260"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 id="2147484273" r:id="rId13"/>
    <p:sldLayoutId id="2147484274" r:id="rId14"/>
    <p:sldLayoutId id="2147484275" r:id="rId15"/>
    <p:sldLayoutId id="2147484276" r:id="rId16"/>
    <p:sldLayoutId id="2147484277" r:id="rId17"/>
    <p:sldLayoutId id="2147484278" r:id="rId18"/>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hyperlink" Target="https://www.merlot.org/merlot/viewMaterial.htm;jsessionid=466422CC99BC642BA2BE3A6494541093?id=357170" TargetMode="External"/><Relationship Id="rId2" Type="http://schemas.openxmlformats.org/officeDocument/2006/relationships/notesSlide" Target="../notesSlides/notesSlide24.xml"/><Relationship Id="rId1" Type="http://schemas.openxmlformats.org/officeDocument/2006/relationships/slideLayout" Target="../slideLayouts/slideLayout10.xml"/><Relationship Id="rId5" Type="http://schemas.openxmlformats.org/officeDocument/2006/relationships/hyperlink" Target="http://www.cdc.gov/nchhstp/socialdeterminants/docs/what_is_cultural_competency.pdf" TargetMode="External"/><Relationship Id="rId4" Type="http://schemas.openxmlformats.org/officeDocument/2006/relationships/hyperlink" Target="http://www.ncbi.nlm.nih.gov/mesh/68003469"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healthsentinel.com/" TargetMode="External"/><Relationship Id="rId2" Type="http://schemas.openxmlformats.org/officeDocument/2006/relationships/notesSlide" Target="../notesSlides/notesSlide25.xml"/><Relationship Id="rId1" Type="http://schemas.openxmlformats.org/officeDocument/2006/relationships/slideLayout" Target="../slideLayouts/slideLayout10.xml"/><Relationship Id="rId6" Type="http://schemas.openxmlformats.org/officeDocument/2006/relationships/hyperlink" Target="https://creativecommons.org/licenses/by/4.0/" TargetMode="External"/><Relationship Id="rId5" Type="http://schemas.openxmlformats.org/officeDocument/2006/relationships/hyperlink" Target="http://ecp.acponline.org/augsep98/cdm.pdf" TargetMode="External"/><Relationship Id="rId4" Type="http://schemas.openxmlformats.org/officeDocument/2006/relationships/hyperlink" Target="http://www.healthsentinel.com/joomla/index.php?option=com_content&amp;view=article&amp;id=2654:united-states-disease-death-rates&amp;catid=55:united-states-deaths-from-diseases&amp;Itemid=55"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1780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91440" y="274637"/>
            <a:ext cx="8961120" cy="1143000"/>
          </a:xfrm>
        </p:spPr>
        <p:txBody>
          <a:bodyPr/>
          <a:lstStyle/>
          <a:p>
            <a:r>
              <a:rPr lang="en-US" altLang="en-US" sz="2400" dirty="0"/>
              <a:t>Chronic Care Model Coordinates Community Resources with Health System to Enable Interaction Between Team and Patient</a:t>
            </a:r>
          </a:p>
        </p:txBody>
      </p:sp>
      <p:pic>
        <p:nvPicPr>
          <p:cNvPr id="4" name="Picture Placeholder 3" descr="This figure shows the coordination of community (resources and policies) and the health system (self-management support, delivery system design, decision support and clinical information systems). When coordinated, productive interactions can happen between an informed, active patient and a prepared, proactive practice team." title="1.2 Figure: Chronic Care Model (Wagner, 1998) Chronic Care Model Coordinates Community Resources with Health System to Enable Interaction Between Team and Patient"/>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205444" y="1439456"/>
            <a:ext cx="6733111" cy="4839424"/>
          </a:xfrm>
        </p:spPr>
      </p:pic>
      <p:sp>
        <p:nvSpPr>
          <p:cNvPr id="44037" name="Text Placeholder 6"/>
          <p:cNvSpPr>
            <a:spLocks noGrp="1"/>
          </p:cNvSpPr>
          <p:nvPr>
            <p:ph type="body" sz="quarter" idx="32"/>
          </p:nvPr>
        </p:nvSpPr>
        <p:spPr/>
        <p:txBody>
          <a:bodyPr/>
          <a:lstStyle/>
          <a:p>
            <a:r>
              <a:rPr lang="en-US" altLang="en-US" dirty="0"/>
              <a:t>1.2 Figure: Wagner, 1998. Used with Permission.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Defining Terms: Culture</a:t>
            </a:r>
            <a:endParaRPr lang="en-US" altLang="en-US" dirty="0"/>
          </a:p>
        </p:txBody>
      </p:sp>
      <p:sp>
        <p:nvSpPr>
          <p:cNvPr id="46085" name="Content Placeholder 5"/>
          <p:cNvSpPr>
            <a:spLocks noGrp="1"/>
          </p:cNvSpPr>
          <p:nvPr>
            <p:ph sz="quarter" idx="14"/>
          </p:nvPr>
        </p:nvSpPr>
        <p:spPr>
          <a:xfrm>
            <a:off x="457200" y="1600199"/>
            <a:ext cx="8229600" cy="5123329"/>
          </a:xfrm>
        </p:spPr>
        <p:txBody>
          <a:bodyPr/>
          <a:lstStyle/>
          <a:p>
            <a:pPr>
              <a:spcAft>
                <a:spcPts val="1800"/>
              </a:spcAft>
            </a:pPr>
            <a:r>
              <a:rPr lang="ja-JP" altLang="en-US" sz="2800" smtClean="0"/>
              <a:t>“</a:t>
            </a:r>
            <a:r>
              <a:rPr lang="en-US" altLang="ja-JP" sz="2800" smtClean="0"/>
              <a:t>Culture refers to integrated patterns of human behavior that include the language, thoughts, communications, actions, customs, beliefs, values, and institutions of racial, ethnic, religious, or social groups.</a:t>
            </a:r>
            <a:r>
              <a:rPr lang="ja-JP" altLang="en-US" sz="2800" smtClean="0"/>
              <a:t>” </a:t>
            </a:r>
            <a:r>
              <a:rPr lang="en-US" altLang="ja-JP" sz="2800" smtClean="0"/>
              <a:t>(U.S. HHS Office of Minority Health, 2005)</a:t>
            </a:r>
            <a:endParaRPr lang="en-US" altLang="en-US" sz="2800" smtClean="0"/>
          </a:p>
          <a:p>
            <a:r>
              <a:rPr lang="ja-JP" altLang="en-US" sz="2800" smtClean="0"/>
              <a:t>“</a:t>
            </a:r>
            <a:r>
              <a:rPr lang="en-US" altLang="ja-JP" sz="2800" smtClean="0"/>
              <a:t>A collective expression for all behavior patterns acquired and socially transmitted through symbols. Culture includes customs, traditions, and language.</a:t>
            </a:r>
            <a:r>
              <a:rPr lang="ja-JP" altLang="en-US" sz="2800" smtClean="0"/>
              <a:t>”</a:t>
            </a:r>
            <a:r>
              <a:rPr lang="en-US" altLang="ja-JP" sz="2800" smtClean="0"/>
              <a:t> (National Library of Medicine MeSH, 2011)</a:t>
            </a:r>
            <a:endParaRPr lang="en-US" altLang="ja-JP" sz="280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Culture and Diversity"/>
          <p:cNvSpPr>
            <a:spLocks noGrp="1"/>
          </p:cNvSpPr>
          <p:nvPr>
            <p:ph type="title"/>
          </p:nvPr>
        </p:nvSpPr>
        <p:spPr/>
        <p:txBody>
          <a:bodyPr/>
          <a:lstStyle/>
          <a:p>
            <a:pPr>
              <a:defRPr/>
            </a:pPr>
            <a:r>
              <a:rPr lang="en-US"/>
              <a:t>Culture and Diversity </a:t>
            </a:r>
            <a:endParaRPr lang="en-US" dirty="0"/>
          </a:p>
        </p:txBody>
      </p:sp>
      <p:sp>
        <p:nvSpPr>
          <p:cNvPr id="7" name="Text Placeholder 6"/>
          <p:cNvSpPr>
            <a:spLocks noGrp="1"/>
          </p:cNvSpPr>
          <p:nvPr>
            <p:ph type="body" sz="quarter" idx="32"/>
          </p:nvPr>
        </p:nvSpPr>
        <p:spPr/>
        <p:txBody>
          <a:bodyPr/>
          <a:lstStyle/>
          <a:p>
            <a:r>
              <a:rPr lang="en-US" altLang="en-US" dirty="0">
                <a:solidFill>
                  <a:srgbClr val="000000"/>
                </a:solidFill>
                <a:cs typeface="Arial" panose="020B0604020202020204" pitchFamily="34" charset="0"/>
                <a:hlinkClick r:id="rId3" tooltip="Link to Creative Commons Attribution 4.0 International License"/>
              </a:rPr>
              <a:t>CC-BY</a:t>
            </a:r>
            <a:r>
              <a:rPr lang="en-US" altLang="en-US" dirty="0">
                <a:solidFill>
                  <a:srgbClr val="000000"/>
                </a:solidFill>
                <a:cs typeface="Arial" panose="020B0604020202020204" pitchFamily="34" charset="0"/>
              </a:rPr>
              <a:t> by CAST</a:t>
            </a:r>
          </a:p>
        </p:txBody>
      </p:sp>
      <p:sp>
        <p:nvSpPr>
          <p:cNvPr id="48131"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CB4E250-19C9-4F96-A826-D1485E401486}" type="slidenum">
              <a:rPr lang="en-US" altLang="en-US" smtClean="0">
                <a:solidFill>
                  <a:srgbClr val="898989"/>
                </a:solidFill>
              </a:rPr>
              <a:pPr/>
              <a:t>12</a:t>
            </a:fld>
            <a:endParaRPr lang="en-US" altLang="en-US">
              <a:solidFill>
                <a:srgbClr val="898989"/>
              </a:solidFill>
            </a:endParaRPr>
          </a:p>
        </p:txBody>
      </p:sp>
      <p:pic>
        <p:nvPicPr>
          <p:cNvPr id="9" name="Picture Placeholder 8" descr="Three tangent circles - the innermost circle is the self, the middle circle is culture(s), and the outer circle is diversity." title="Culture and Diversity Graphic"/>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2464420" y="1733058"/>
            <a:ext cx="4215161" cy="4215161"/>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a:t>Defining Terms: Culture of </a:t>
            </a:r>
            <a:br>
              <a:rPr lang="en-US" altLang="en-US" dirty="0"/>
            </a:br>
            <a:r>
              <a:rPr lang="en-US" altLang="en-US" dirty="0"/>
              <a:t>Health Care</a:t>
            </a:r>
          </a:p>
        </p:txBody>
      </p:sp>
      <p:sp>
        <p:nvSpPr>
          <p:cNvPr id="15" name="Content Placeholder 14"/>
          <p:cNvSpPr>
            <a:spLocks noGrp="1"/>
          </p:cNvSpPr>
          <p:nvPr>
            <p:ph sz="quarter" idx="14"/>
          </p:nvPr>
        </p:nvSpPr>
        <p:spPr/>
        <p:txBody>
          <a:bodyPr/>
          <a:lstStyle/>
          <a:p>
            <a:pPr>
              <a:spcAft>
                <a:spcPts val="1800"/>
              </a:spcAft>
            </a:pPr>
            <a:r>
              <a:rPr lang="en-US" sz="2800" dirty="0"/>
              <a:t>Patterns of human behavior that include the language, thoughts, communications, actions, customs, beliefs, values, and institutions of the health care system. (U.S. HHS Office of Minority Health, 2005)</a:t>
            </a:r>
          </a:p>
          <a:p>
            <a:r>
              <a:rPr lang="en-US" sz="2800" dirty="0"/>
              <a:t>Behavior patterns in the health care system acquired and socially transmitted, including customs, traditions, and language. (National Library of Medicine </a:t>
            </a:r>
            <a:r>
              <a:rPr lang="en-US" sz="2800" dirty="0" err="1"/>
              <a:t>MeSH</a:t>
            </a:r>
            <a:r>
              <a:rPr lang="en-US" sz="2800" dirty="0"/>
              <a:t>, 2011)</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a:t>Culture of Health Care</a:t>
            </a:r>
            <a:br>
              <a:rPr lang="en-US" altLang="en-US"/>
            </a:br>
            <a:r>
              <a:rPr lang="en-US" altLang="en-US"/>
              <a:t>Main Themes in Current Literature</a:t>
            </a:r>
          </a:p>
        </p:txBody>
      </p:sp>
      <p:sp>
        <p:nvSpPr>
          <p:cNvPr id="52229" name="Content Placeholder 5"/>
          <p:cNvSpPr>
            <a:spLocks noGrp="1"/>
          </p:cNvSpPr>
          <p:nvPr>
            <p:ph sz="quarter" idx="14"/>
          </p:nvPr>
        </p:nvSpPr>
        <p:spPr/>
        <p:txBody>
          <a:bodyPr/>
          <a:lstStyle/>
          <a:p>
            <a:r>
              <a:rPr lang="en-US" altLang="en-US" sz="2800" dirty="0"/>
              <a:t>Patient diversity: caring for people from diverse backgrounds: national, ethnic, racial, religious</a:t>
            </a:r>
          </a:p>
          <a:p>
            <a:r>
              <a:rPr lang="en-US" altLang="en-US" sz="2800" dirty="0"/>
              <a:t>Workplace diversity: working with people from diverse backgrounds: national, ethnic, religious</a:t>
            </a:r>
          </a:p>
          <a:p>
            <a:r>
              <a:rPr lang="en-US" altLang="en-US" sz="2800" dirty="0"/>
              <a:t>Organizations and culture: safety culture, organizational culture, measuring culture</a:t>
            </a:r>
          </a:p>
          <a:p>
            <a:r>
              <a:rPr lang="en-US" altLang="en-US" sz="2800" dirty="0"/>
              <a:t>Health professional culture: nurses and physicians, medical and surgical, traditional and alternative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a:t>Culture of Patients</a:t>
            </a:r>
          </a:p>
        </p:txBody>
      </p:sp>
      <p:sp>
        <p:nvSpPr>
          <p:cNvPr id="54277" name="Content Placeholder 5"/>
          <p:cNvSpPr>
            <a:spLocks noGrp="1"/>
          </p:cNvSpPr>
          <p:nvPr>
            <p:ph sz="quarter" idx="14"/>
          </p:nvPr>
        </p:nvSpPr>
        <p:spPr>
          <a:xfrm>
            <a:off x="457200" y="1600199"/>
            <a:ext cx="8229600" cy="4832873"/>
          </a:xfrm>
        </p:spPr>
        <p:txBody>
          <a:bodyPr/>
          <a:lstStyle/>
          <a:p>
            <a:pPr>
              <a:spcBef>
                <a:spcPts val="720"/>
              </a:spcBef>
            </a:pPr>
            <a:r>
              <a:rPr lang="en-US" altLang="en-US" sz="2800" dirty="0"/>
              <a:t>Impact of patient</a:t>
            </a:r>
            <a:r>
              <a:rPr lang="ja-JP" altLang="en-US" sz="2800" dirty="0"/>
              <a:t>’</a:t>
            </a:r>
            <a:r>
              <a:rPr lang="en-US" altLang="ja-JP" sz="2800" dirty="0"/>
              <a:t>s culture: inequities in care</a:t>
            </a:r>
          </a:p>
          <a:p>
            <a:pPr>
              <a:spcBef>
                <a:spcPts val="720"/>
              </a:spcBef>
            </a:pPr>
            <a:r>
              <a:rPr lang="en-US" altLang="en-US" sz="2800" dirty="0"/>
              <a:t>Language, Concepts, Models of Illness</a:t>
            </a:r>
          </a:p>
          <a:p>
            <a:pPr>
              <a:spcBef>
                <a:spcPts val="720"/>
              </a:spcBef>
            </a:pPr>
            <a:r>
              <a:rPr lang="en-US" altLang="en-US" sz="2800" dirty="0"/>
              <a:t>Cultural competence, culturally sensitive care</a:t>
            </a:r>
          </a:p>
          <a:p>
            <a:pPr>
              <a:spcBef>
                <a:spcPts val="720"/>
              </a:spcBef>
            </a:pPr>
            <a:r>
              <a:rPr lang="en-US" altLang="en-US" sz="2800" dirty="0"/>
              <a:t>Specific cultures and our health care system</a:t>
            </a:r>
          </a:p>
          <a:p>
            <a:pPr lvl="1">
              <a:spcBef>
                <a:spcPts val="720"/>
              </a:spcBef>
            </a:pPr>
            <a:r>
              <a:rPr lang="en-US" altLang="en-US" sz="2400" dirty="0"/>
              <a:t>Geographic: SE Asian </a:t>
            </a:r>
          </a:p>
          <a:p>
            <a:pPr lvl="1">
              <a:spcBef>
                <a:spcPts val="720"/>
              </a:spcBef>
            </a:pPr>
            <a:r>
              <a:rPr lang="en-US" altLang="en-US" sz="2400" dirty="0"/>
              <a:t>Religious: Christian Science, Islam </a:t>
            </a:r>
          </a:p>
          <a:p>
            <a:pPr lvl="1">
              <a:spcBef>
                <a:spcPts val="720"/>
              </a:spcBef>
            </a:pPr>
            <a:r>
              <a:rPr lang="en-US" altLang="en-US" sz="2400" dirty="0"/>
              <a:t>Language: Spanish, Telugu</a:t>
            </a:r>
          </a:p>
          <a:p>
            <a:pPr lvl="1">
              <a:spcBef>
                <a:spcPts val="720"/>
              </a:spcBef>
            </a:pPr>
            <a:r>
              <a:rPr lang="en-US" altLang="en-US" sz="2400" dirty="0"/>
              <a:t>Ethnic: Romani, Turkic, Ukrainian</a:t>
            </a:r>
          </a:p>
          <a:p>
            <a:pPr>
              <a:spcBef>
                <a:spcPts val="720"/>
              </a:spcBef>
            </a:pPr>
            <a:r>
              <a:rPr lang="en-US" altLang="en-US" sz="2800" dirty="0"/>
              <a:t>Special groups: deaf culture, street culture, adolescent culture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a:t>Cultural Competence</a:t>
            </a:r>
          </a:p>
        </p:txBody>
      </p:sp>
      <p:sp>
        <p:nvSpPr>
          <p:cNvPr id="56323" name="Content Placeholder 2"/>
          <p:cNvSpPr>
            <a:spLocks noGrp="1"/>
          </p:cNvSpPr>
          <p:nvPr>
            <p:ph sz="quarter" idx="14"/>
          </p:nvPr>
        </p:nvSpPr>
        <p:spPr/>
        <p:txBody>
          <a:bodyPr/>
          <a:lstStyle/>
          <a:p>
            <a:r>
              <a:rPr lang="en-US" altLang="en-US" sz="2800" dirty="0"/>
              <a:t>Awareness and respect for cultural differences</a:t>
            </a:r>
          </a:p>
          <a:p>
            <a:r>
              <a:rPr lang="en-US" altLang="en-US" sz="2800" dirty="0"/>
              <a:t>Approach every person as an individual</a:t>
            </a:r>
          </a:p>
          <a:p>
            <a:r>
              <a:rPr lang="en-US" altLang="en-US" sz="2800" dirty="0"/>
              <a:t>Examples</a:t>
            </a:r>
          </a:p>
          <a:p>
            <a:pPr lvl="1"/>
            <a:r>
              <a:rPr lang="en-US" altLang="en-US" sz="2400" dirty="0"/>
              <a:t>Traditional beliefs re: transfusion, vaccines</a:t>
            </a:r>
          </a:p>
          <a:p>
            <a:r>
              <a:rPr lang="en-US" altLang="en-US" sz="2800" dirty="0"/>
              <a:t>Application to HIT workforce</a:t>
            </a:r>
          </a:p>
          <a:p>
            <a:pPr lvl="1"/>
            <a:r>
              <a:rPr lang="en-US" altLang="en-US" sz="2400" dirty="0"/>
              <a:t>Assumptions built into HIT including new technology drivers and development</a:t>
            </a:r>
          </a:p>
          <a:p>
            <a:pPr lvl="1"/>
            <a:r>
              <a:rPr lang="en-US" altLang="en-US" sz="2400" dirty="0"/>
              <a:t>Stereotypes about HIT interest or proficiency of health professionals.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a:t>Culture of Health Care Workforce</a:t>
            </a:r>
          </a:p>
        </p:txBody>
      </p:sp>
      <p:sp>
        <p:nvSpPr>
          <p:cNvPr id="58371" name="Content Placeholder 2"/>
          <p:cNvSpPr>
            <a:spLocks noGrp="1"/>
          </p:cNvSpPr>
          <p:nvPr>
            <p:ph sz="quarter" idx="14"/>
          </p:nvPr>
        </p:nvSpPr>
        <p:spPr/>
        <p:txBody>
          <a:bodyPr/>
          <a:lstStyle/>
          <a:p>
            <a:r>
              <a:rPr lang="en-US" altLang="en-US" dirty="0"/>
              <a:t>Cultural diversity in workgroups, e.g. within a nursing unit</a:t>
            </a:r>
          </a:p>
          <a:p>
            <a:r>
              <a:rPr lang="en-US" altLang="en-US" dirty="0"/>
              <a:t>Physician gender, race, ethnicity </a:t>
            </a:r>
          </a:p>
          <a:p>
            <a:r>
              <a:rPr lang="en-US" altLang="en-US" dirty="0"/>
              <a:t>Impact or role of health professional culture on patient care</a:t>
            </a:r>
          </a:p>
          <a:p>
            <a:r>
              <a:rPr lang="en-US" altLang="ja-JP" i="1" dirty="0"/>
              <a:t>Just culture</a:t>
            </a:r>
            <a:endParaRPr lang="en-US" altLang="en-US" i="1"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6"/>
          <p:cNvSpPr>
            <a:spLocks noGrp="1"/>
          </p:cNvSpPr>
          <p:nvPr>
            <p:ph type="title"/>
          </p:nvPr>
        </p:nvSpPr>
        <p:spPr/>
        <p:txBody>
          <a:bodyPr/>
          <a:lstStyle/>
          <a:p>
            <a:r>
              <a:rPr lang="en-US" altLang="en-US" dirty="0"/>
              <a:t>Just Culture</a:t>
            </a:r>
          </a:p>
        </p:txBody>
      </p:sp>
      <p:sp>
        <p:nvSpPr>
          <p:cNvPr id="60419" name="Content Placeholder 8"/>
          <p:cNvSpPr>
            <a:spLocks noGrp="1"/>
          </p:cNvSpPr>
          <p:nvPr>
            <p:ph sz="quarter" idx="14"/>
          </p:nvPr>
        </p:nvSpPr>
        <p:spPr/>
        <p:txBody>
          <a:bodyPr/>
          <a:lstStyle/>
          <a:p>
            <a:pPr marL="91440" lvl="1" indent="0" algn="ctr">
              <a:buNone/>
            </a:pPr>
            <a:r>
              <a:rPr lang="en-US" altLang="en-US" sz="2600" b="1" dirty="0"/>
              <a:t>Blame Culture</a:t>
            </a:r>
          </a:p>
          <a:p>
            <a:r>
              <a:rPr lang="en-US" altLang="en-US" sz="2000" dirty="0"/>
              <a:t>Organizational rigidity</a:t>
            </a:r>
          </a:p>
          <a:p>
            <a:r>
              <a:rPr lang="en-US" altLang="en-US" sz="2000" dirty="0"/>
              <a:t>Emphasis on compliance with existing practices</a:t>
            </a:r>
          </a:p>
          <a:p>
            <a:r>
              <a:rPr lang="en-US" altLang="en-US" sz="2000" dirty="0"/>
              <a:t>Fear of punishment</a:t>
            </a:r>
          </a:p>
          <a:p>
            <a:r>
              <a:rPr lang="en-US" altLang="en-US" sz="2000" dirty="0"/>
              <a:t>Risk avoidance</a:t>
            </a:r>
          </a:p>
          <a:p>
            <a:r>
              <a:rPr lang="en-US" altLang="en-US" sz="2000" dirty="0"/>
              <a:t>Distrust</a:t>
            </a:r>
          </a:p>
          <a:p>
            <a:r>
              <a:rPr lang="en-US" altLang="en-US" sz="2000" dirty="0"/>
              <a:t>Silence as the predominant response to error, near misses</a:t>
            </a:r>
          </a:p>
        </p:txBody>
      </p:sp>
      <p:sp>
        <p:nvSpPr>
          <p:cNvPr id="60423" name="Content Placeholder 10"/>
          <p:cNvSpPr>
            <a:spLocks noGrp="1"/>
          </p:cNvSpPr>
          <p:nvPr>
            <p:ph sz="quarter" idx="18"/>
          </p:nvPr>
        </p:nvSpPr>
        <p:spPr/>
        <p:txBody>
          <a:bodyPr/>
          <a:lstStyle/>
          <a:p>
            <a:pPr marL="91440" lvl="2" indent="0">
              <a:spcBef>
                <a:spcPts val="672"/>
              </a:spcBef>
              <a:buNone/>
            </a:pPr>
            <a:r>
              <a:rPr lang="en-US" altLang="en-US" sz="2600" b="1" dirty="0"/>
              <a:t>Just Culture</a:t>
            </a:r>
          </a:p>
          <a:p>
            <a:r>
              <a:rPr lang="en-US" altLang="en-US" sz="2000" dirty="0"/>
              <a:t>Members believe they can question existing practices, etc.</a:t>
            </a:r>
          </a:p>
          <a:p>
            <a:r>
              <a:rPr lang="en-US" altLang="en-US" sz="2000" dirty="0"/>
              <a:t>Management openness to worker input </a:t>
            </a:r>
          </a:p>
          <a:p>
            <a:r>
              <a:rPr lang="en-US" altLang="en-US" sz="2000" dirty="0"/>
              <a:t>Overall commitment to quality</a:t>
            </a:r>
          </a:p>
          <a:p>
            <a:r>
              <a:rPr lang="en-US" altLang="en-US" sz="2000" dirty="0"/>
              <a:t>Uninhibited reporting of problems</a:t>
            </a:r>
          </a:p>
          <a:p>
            <a:r>
              <a:rPr lang="en-US" altLang="en-US" sz="2000" dirty="0"/>
              <a:t>Extensive information sharing about problems</a:t>
            </a:r>
          </a:p>
          <a:p>
            <a:r>
              <a:rPr lang="en-US" altLang="en-US" sz="2000" dirty="0"/>
              <a:t>Organizational response to problem, e.g. staff training, etc.</a:t>
            </a:r>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a:t>Organizational Culture</a:t>
            </a:r>
          </a:p>
        </p:txBody>
      </p:sp>
      <p:sp>
        <p:nvSpPr>
          <p:cNvPr id="62467" name="Content Placeholder 2"/>
          <p:cNvSpPr>
            <a:spLocks noGrp="1"/>
          </p:cNvSpPr>
          <p:nvPr>
            <p:ph sz="quarter" idx="14"/>
          </p:nvPr>
        </p:nvSpPr>
        <p:spPr/>
        <p:txBody>
          <a:bodyPr/>
          <a:lstStyle/>
          <a:p>
            <a:r>
              <a:rPr lang="en-US" altLang="en-US" sz="3000" dirty="0"/>
              <a:t>Desirable properties in organizations</a:t>
            </a:r>
          </a:p>
          <a:p>
            <a:pPr lvl="1"/>
            <a:r>
              <a:rPr lang="en-US" altLang="en-US" sz="2600" dirty="0"/>
              <a:t>Culture of innovation</a:t>
            </a:r>
          </a:p>
          <a:p>
            <a:pPr lvl="1"/>
            <a:r>
              <a:rPr lang="en-US" altLang="en-US" sz="2600" dirty="0"/>
              <a:t>Culture of health (employee wellness)</a:t>
            </a:r>
          </a:p>
          <a:p>
            <a:pPr lvl="1"/>
            <a:r>
              <a:rPr lang="en-US" altLang="en-US" sz="2600" dirty="0"/>
              <a:t>Culture of privacy</a:t>
            </a:r>
          </a:p>
          <a:p>
            <a:pPr lvl="1"/>
            <a:r>
              <a:rPr lang="en-US" altLang="en-US" sz="2600" dirty="0"/>
              <a:t>Culture of cost effective care</a:t>
            </a:r>
          </a:p>
          <a:p>
            <a:r>
              <a:rPr lang="en-US" altLang="en-US" sz="3000" dirty="0"/>
              <a:t>Safety culture</a:t>
            </a:r>
          </a:p>
          <a:p>
            <a:pPr lvl="1"/>
            <a:r>
              <a:rPr lang="en-US" altLang="en-US" sz="2600" dirty="0"/>
              <a:t>Organizational correlates of safety</a:t>
            </a:r>
          </a:p>
          <a:p>
            <a:r>
              <a:rPr lang="en-US" altLang="en-US" sz="3000" dirty="0"/>
              <a:t>Measurement of culture</a:t>
            </a:r>
          </a:p>
          <a:p>
            <a:r>
              <a:rPr lang="en-US" altLang="en-US" sz="3000" dirty="0"/>
              <a:t>Culture change</a:t>
            </a:r>
          </a:p>
          <a:p>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dirty="0">
                <a:ea typeface="MS PGothic" panose="020B0600070205080204" pitchFamily="34" charset="-128"/>
              </a:rPr>
              <a:t>The Culture of Health Care</a:t>
            </a:r>
          </a:p>
        </p:txBody>
      </p:sp>
      <p:sp>
        <p:nvSpPr>
          <p:cNvPr id="27651" name="Text Placeholder 2"/>
          <p:cNvSpPr>
            <a:spLocks noGrp="1"/>
          </p:cNvSpPr>
          <p:nvPr>
            <p:ph type="body" sz="half" idx="2"/>
          </p:nvPr>
        </p:nvSpPr>
        <p:spPr bwMode="auto">
          <a:xfrm>
            <a:off x="685800" y="3517900"/>
            <a:ext cx="77724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ea typeface="MS PGothic" panose="020B0600070205080204" pitchFamily="34" charset="-128"/>
              </a:rPr>
              <a:t>An Overview of the Culture of Health Care</a:t>
            </a:r>
          </a:p>
        </p:txBody>
      </p:sp>
      <p:sp>
        <p:nvSpPr>
          <p:cNvPr id="2765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Lecture a</a:t>
            </a:r>
          </a:p>
        </p:txBody>
      </p:sp>
      <p:sp>
        <p:nvSpPr>
          <p:cNvPr id="27653" name="Text Placeholder 4"/>
          <p:cNvSpPr>
            <a:spLocks noGrp="1"/>
          </p:cNvSpPr>
          <p:nvPr>
            <p:ph type="body" sz="quarter" idx="12"/>
          </p:nvPr>
        </p:nvSpPr>
        <p:spPr bwMode="auto">
          <a:xfrm>
            <a:off x="685800" y="5232399"/>
            <a:ext cx="7772400" cy="1338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ea typeface="Calibri" panose="020F0502020204030204" pitchFamily="34" charset="0"/>
                <a:cs typeface="Times New Roman" panose="02020603050405020304" pitchFamily="18" charset="0"/>
              </a:rPr>
              <a:t>This material (Comp 2 Unit 1)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ea typeface="Calibri" panose="020F0502020204030204" pitchFamily="34" charset="0"/>
                <a:cs typeface="Times New Roman" panose="02020603050405020304" pitchFamily="18" charset="0"/>
              </a:rPr>
              <a:t>This work is licensed under the Creative Commons Attribution-</a:t>
            </a:r>
            <a:r>
              <a:rPr lang="en-US" altLang="en-US" dirty="0" err="1">
                <a:ea typeface="Calibri" panose="020F0502020204030204" pitchFamily="34" charset="0"/>
                <a:cs typeface="Times New Roman" panose="02020603050405020304" pitchFamily="18" charset="0"/>
              </a:rPr>
              <a:t>NonCommercial</a:t>
            </a:r>
            <a:r>
              <a:rPr lang="en-US" altLang="en-US" dirty="0">
                <a:ea typeface="Calibri" panose="020F0502020204030204" pitchFamily="34" charset="0"/>
                <a:cs typeface="Times New Roman" panose="02020603050405020304" pitchFamily="18" charset="0"/>
              </a:rPr>
              <a:t>-</a:t>
            </a:r>
            <a:r>
              <a:rPr lang="en-US" altLang="en-US" dirty="0" err="1">
                <a:ea typeface="Calibri" panose="020F0502020204030204" pitchFamily="34" charset="0"/>
                <a:cs typeface="Times New Roman" panose="02020603050405020304" pitchFamily="18" charset="0"/>
              </a:rPr>
              <a:t>ShareAlike</a:t>
            </a:r>
            <a:r>
              <a:rPr lang="en-US" altLang="en-US" dirty="0">
                <a:ea typeface="Calibri" panose="020F0502020204030204" pitchFamily="34" charset="0"/>
                <a:cs typeface="Times New Roman" panose="02020603050405020304" pitchFamily="18" charset="0"/>
              </a:rPr>
              <a:t> 4.0 International License. To view a copy of this license, visit </a:t>
            </a:r>
            <a:r>
              <a:rPr lang="en-US" altLang="en-US" dirty="0">
                <a:solidFill>
                  <a:prstClr val="black"/>
                </a:solidFill>
                <a:ea typeface="Calibri" pitchFamily="34" charset="0"/>
                <a:cs typeface="Times New Roman" pitchFamily="18" charset="0"/>
                <a:hlinkClick r:id="rId3" tooltip="Link to Creative Commons CC BY NC SA 4.0 International License"/>
              </a:rPr>
              <a:t>http://creativecommons.org/licenses/by-nc-sa/4.0/</a:t>
            </a:r>
            <a:r>
              <a:rPr lang="en-US" altLang="en-US" dirty="0">
                <a:ea typeface="Calibri" panose="020F0502020204030204" pitchFamily="34" charset="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a:t>Features of Safety Culture</a:t>
            </a:r>
          </a:p>
        </p:txBody>
      </p:sp>
      <p:sp>
        <p:nvSpPr>
          <p:cNvPr id="64515" name="Content Placeholder 2"/>
          <p:cNvSpPr>
            <a:spLocks noGrp="1"/>
          </p:cNvSpPr>
          <p:nvPr>
            <p:ph sz="quarter" idx="14"/>
          </p:nvPr>
        </p:nvSpPr>
        <p:spPr/>
        <p:txBody>
          <a:bodyPr/>
          <a:lstStyle/>
          <a:p>
            <a:r>
              <a:rPr lang="en-US" altLang="en-US" sz="2000" dirty="0"/>
              <a:t>Defined at the group level or higher, which “refers to the shared values among all the group or organization members.”</a:t>
            </a:r>
          </a:p>
          <a:p>
            <a:r>
              <a:rPr lang="en-US" altLang="en-US" sz="2000" dirty="0"/>
              <a:t>Concerned with formal safety issues in an organization, and “closely related to, but not restricted to, the management and supervisory systems.”</a:t>
            </a:r>
          </a:p>
          <a:p>
            <a:r>
              <a:rPr lang="en-US" altLang="en-US" sz="2000" dirty="0"/>
              <a:t>Emphasizes the contribution from everyone at every level of an organization.</a:t>
            </a:r>
          </a:p>
          <a:p>
            <a:r>
              <a:rPr lang="en-US" altLang="en-US" sz="2000" dirty="0"/>
              <a:t>Has an impact on its members</a:t>
            </a:r>
            <a:r>
              <a:rPr lang="ja-JP" altLang="en-US" sz="2000" dirty="0"/>
              <a:t>’</a:t>
            </a:r>
            <a:r>
              <a:rPr lang="en-US" altLang="ja-JP" sz="2000" dirty="0"/>
              <a:t> behavior at work.</a:t>
            </a:r>
          </a:p>
          <a:p>
            <a:r>
              <a:rPr lang="en-US" altLang="en-US" sz="2000" dirty="0"/>
              <a:t>Reflected in the contingency between reward systems and safety performance.</a:t>
            </a:r>
          </a:p>
          <a:p>
            <a:r>
              <a:rPr lang="en-US" altLang="en-US" sz="2000" dirty="0"/>
              <a:t>Reflected in an organization’</a:t>
            </a:r>
            <a:r>
              <a:rPr lang="en-US" altLang="ja-JP" sz="2000" dirty="0"/>
              <a:t>s willingness to develop and learn from errors, incidents, and accidents.</a:t>
            </a:r>
          </a:p>
          <a:p>
            <a:r>
              <a:rPr lang="en-US" altLang="en-US" sz="2000" dirty="0"/>
              <a:t>Relatively enduring, stable, and resistant to change.</a:t>
            </a:r>
          </a:p>
        </p:txBody>
      </p:sp>
      <p:sp>
        <p:nvSpPr>
          <p:cNvPr id="2" name="Text Placeholder 1"/>
          <p:cNvSpPr>
            <a:spLocks noGrp="1"/>
          </p:cNvSpPr>
          <p:nvPr>
            <p:ph type="body" sz="quarter" idx="32"/>
          </p:nvPr>
        </p:nvSpPr>
        <p:spPr>
          <a:xfrm>
            <a:off x="457198" y="6278880"/>
            <a:ext cx="6104967" cy="533400"/>
          </a:xfrm>
        </p:spPr>
        <p:txBody>
          <a:bodyPr/>
          <a:lstStyle/>
          <a:p>
            <a:r>
              <a:rPr lang="en-US" dirty="0"/>
              <a:t>Reese, 2016</a:t>
            </a:r>
          </a:p>
        </p:txBody>
      </p:sp>
      <p:sp>
        <p:nvSpPr>
          <p:cNvPr id="3" name="Slide Number Placeholder 2"/>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title"/>
          </p:nvPr>
        </p:nvSpPr>
        <p:spPr/>
        <p:txBody>
          <a:bodyPr/>
          <a:lstStyle/>
          <a:p>
            <a:r>
              <a:rPr lang="en-US" altLang="en-US" dirty="0"/>
              <a:t>What Works? </a:t>
            </a:r>
            <a:br>
              <a:rPr lang="en-US" altLang="en-US" dirty="0"/>
            </a:br>
            <a:r>
              <a:rPr lang="en-US" altLang="en-US" dirty="0"/>
              <a:t>A Climate of Safety</a:t>
            </a:r>
          </a:p>
        </p:txBody>
      </p:sp>
      <p:sp>
        <p:nvSpPr>
          <p:cNvPr id="66563" name="Rectangle 5" descr="Rectangle: Click to edit Master text styles&#10;Second level&#10;Third level&#10;Fourth level&#10;Fifth level"/>
          <p:cNvSpPr>
            <a:spLocks noGrp="1" noChangeArrowheads="1"/>
          </p:cNvSpPr>
          <p:nvPr>
            <p:ph sz="quarter" idx="14"/>
          </p:nvPr>
        </p:nvSpPr>
        <p:spPr/>
        <p:txBody>
          <a:bodyPr/>
          <a:lstStyle/>
          <a:p>
            <a:pPr marL="0" indent="0">
              <a:buNone/>
            </a:pPr>
            <a:r>
              <a:rPr lang="en-US" altLang="en-US" dirty="0"/>
              <a:t>Many elements, working together:</a:t>
            </a:r>
          </a:p>
          <a:p>
            <a:pPr marL="968375" indent="-514350">
              <a:buFont typeface="+mj-lt"/>
              <a:buAutoNum type="arabicPeriod"/>
            </a:pPr>
            <a:r>
              <a:rPr lang="en-US" altLang="en-US" dirty="0"/>
              <a:t>Management commitment</a:t>
            </a:r>
          </a:p>
          <a:p>
            <a:pPr marL="968375" indent="-514350">
              <a:buFont typeface="+mj-lt"/>
              <a:buAutoNum type="arabicPeriod"/>
            </a:pPr>
            <a:r>
              <a:rPr lang="en-US" altLang="en-US" dirty="0"/>
              <a:t>Safety practices and behaviors</a:t>
            </a:r>
          </a:p>
          <a:p>
            <a:pPr marL="968375" indent="-514350">
              <a:buFont typeface="+mj-lt"/>
              <a:buAutoNum type="arabicPeriod"/>
            </a:pPr>
            <a:r>
              <a:rPr lang="en-US" altLang="en-US" dirty="0"/>
              <a:t>Safety knowledge and training</a:t>
            </a:r>
          </a:p>
          <a:p>
            <a:pPr marL="968375" indent="-514350">
              <a:buFont typeface="+mj-lt"/>
              <a:buAutoNum type="arabicPeriod"/>
            </a:pPr>
            <a:r>
              <a:rPr lang="en-US" altLang="en-US" dirty="0"/>
              <a:t>Safety communication</a:t>
            </a:r>
          </a:p>
          <a:p>
            <a:pPr marL="968375" indent="-514350">
              <a:buFont typeface="+mj-lt"/>
              <a:buAutoNum type="arabicPeriod"/>
            </a:pPr>
            <a:r>
              <a:rPr lang="en-US" altLang="en-US" dirty="0"/>
              <a:t>Safety equipment and supplies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a:t>Health Professional Culture</a:t>
            </a:r>
          </a:p>
        </p:txBody>
      </p:sp>
      <p:sp>
        <p:nvSpPr>
          <p:cNvPr id="68611" name="Content Placeholder 2"/>
          <p:cNvSpPr>
            <a:spLocks noGrp="1"/>
          </p:cNvSpPr>
          <p:nvPr>
            <p:ph sz="quarter" idx="14"/>
          </p:nvPr>
        </p:nvSpPr>
        <p:spPr/>
        <p:txBody>
          <a:bodyPr/>
          <a:lstStyle/>
          <a:p>
            <a:r>
              <a:rPr lang="en-US" altLang="en-US" sz="2500" dirty="0"/>
              <a:t>Western biomedicine compared to alternatives</a:t>
            </a:r>
          </a:p>
          <a:p>
            <a:pPr lvl="1"/>
            <a:r>
              <a:rPr lang="en-US" altLang="en-US" sz="2100" dirty="0"/>
              <a:t>Allopathic medicine, osteopathic medicine</a:t>
            </a:r>
          </a:p>
          <a:p>
            <a:pPr lvl="1"/>
            <a:r>
              <a:rPr lang="en-US" altLang="en-US" sz="2100" dirty="0"/>
              <a:t>Complementary and alternative medicine</a:t>
            </a:r>
          </a:p>
          <a:p>
            <a:pPr lvl="2"/>
            <a:r>
              <a:rPr lang="en-US" altLang="en-US" sz="1700" dirty="0"/>
              <a:t>Chinese medicine and acupuncture traditions</a:t>
            </a:r>
          </a:p>
          <a:p>
            <a:pPr lvl="2"/>
            <a:r>
              <a:rPr lang="en-US" altLang="en-US" sz="1700" dirty="0"/>
              <a:t>Naturopathic and homeopathic</a:t>
            </a:r>
          </a:p>
          <a:p>
            <a:r>
              <a:rPr lang="en-US" altLang="en-US" sz="2500" dirty="0"/>
              <a:t>Nursing culture, physician culture</a:t>
            </a:r>
          </a:p>
          <a:p>
            <a:pPr lvl="1"/>
            <a:r>
              <a:rPr lang="en-US" altLang="en-US" sz="2100" dirty="0"/>
              <a:t>Nursing as a holistic, caring profession</a:t>
            </a:r>
          </a:p>
          <a:p>
            <a:pPr lvl="1"/>
            <a:r>
              <a:rPr lang="en-US" altLang="en-US" sz="2100" dirty="0"/>
              <a:t>Physicians as disease focused, benign paternalism, autonomy,</a:t>
            </a:r>
          </a:p>
          <a:p>
            <a:r>
              <a:rPr lang="en-US" altLang="en-US" sz="2500" dirty="0"/>
              <a:t>Provider setting </a:t>
            </a:r>
          </a:p>
          <a:p>
            <a:pPr lvl="1"/>
            <a:r>
              <a:rPr lang="en-US" altLang="en-US" sz="2100" dirty="0"/>
              <a:t>Hospitals: surgery, medicine, ICU, OR, ER cultures</a:t>
            </a:r>
          </a:p>
          <a:p>
            <a:pPr lvl="1"/>
            <a:r>
              <a:rPr lang="en-US" altLang="en-US" sz="2100" dirty="0"/>
              <a:t>Other: Physician offices, clinics, home health, long-term care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altLang="en-US"/>
              <a:t>An Overview of the Culture of Health Care</a:t>
            </a:r>
            <a:br>
              <a:rPr lang="en-US" altLang="en-US"/>
            </a:br>
            <a:r>
              <a:rPr lang="en-US" altLang="en-US"/>
              <a:t>Summary – Lecture a</a:t>
            </a:r>
          </a:p>
        </p:txBody>
      </p:sp>
      <p:sp>
        <p:nvSpPr>
          <p:cNvPr id="70660" name="Text Placeholder 3"/>
          <p:cNvSpPr>
            <a:spLocks noGrp="1"/>
          </p:cNvSpPr>
          <p:nvPr>
            <p:ph type="body" sz="quarter" idx="11"/>
          </p:nvPr>
        </p:nvSpPr>
        <p:spPr>
          <a:xfrm>
            <a:off x="457200" y="1600199"/>
            <a:ext cx="8229600" cy="4822115"/>
          </a:xfrm>
        </p:spPr>
        <p:txBody>
          <a:bodyPr/>
          <a:lstStyle/>
          <a:p>
            <a:r>
              <a:rPr lang="en-US" altLang="ja-JP" sz="2600" i="1" dirty="0"/>
              <a:t>Culture</a:t>
            </a:r>
            <a:r>
              <a:rPr lang="en-US" altLang="ja-JP" sz="2600" dirty="0"/>
              <a:t> has many meanings that are relevant to health care and health IT</a:t>
            </a:r>
          </a:p>
          <a:p>
            <a:r>
              <a:rPr lang="en-US" altLang="en-US" sz="2600" dirty="0"/>
              <a:t>Health care takes place in a complex mix of cultures: professional, organizational, etc.</a:t>
            </a:r>
          </a:p>
          <a:p>
            <a:r>
              <a:rPr lang="en-US" altLang="en-US" sz="2600" dirty="0"/>
              <a:t>Culture is not apparent from within–taken for granted</a:t>
            </a:r>
          </a:p>
          <a:p>
            <a:r>
              <a:rPr lang="en-US" altLang="en-US" sz="2600" dirty="0"/>
              <a:t>We work more effectively when we are aware of the differences–cultural competence applied to health IT as well as to management and patients</a:t>
            </a:r>
          </a:p>
          <a:p>
            <a:r>
              <a:rPr lang="en-US" altLang="en-US" sz="2600" dirty="0"/>
              <a:t>One job of informatics professionals is to bridge these cultures and translate across boundaries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a:t>An Overview of the Culture of Health Care</a:t>
            </a:r>
            <a:br>
              <a:rPr lang="en-US" altLang="en-US"/>
            </a:br>
            <a:r>
              <a:rPr lang="en-US" altLang="en-US"/>
              <a:t>References – Lecture a</a:t>
            </a:r>
          </a:p>
        </p:txBody>
      </p:sp>
      <p:sp>
        <p:nvSpPr>
          <p:cNvPr id="72709" name="Text Placeholder 5"/>
          <p:cNvSpPr>
            <a:spLocks noGrp="1"/>
          </p:cNvSpPr>
          <p:nvPr>
            <p:ph type="body" sz="quarter" idx="16"/>
          </p:nvPr>
        </p:nvSpPr>
        <p:spPr>
          <a:xfrm>
            <a:off x="457200" y="1600199"/>
            <a:ext cx="8229600" cy="5051121"/>
          </a:xfrm>
        </p:spPr>
        <p:txBody>
          <a:bodyPr/>
          <a:lstStyle/>
          <a:p>
            <a:r>
              <a:rPr lang="en-US" altLang="en-US" dirty="0"/>
              <a:t>References</a:t>
            </a:r>
          </a:p>
          <a:p>
            <a:r>
              <a:rPr lang="en-US" sz="1400" b="0" dirty="0"/>
              <a:t>Bateson, M. C. (1989, November). Health as artifact. </a:t>
            </a:r>
            <a:r>
              <a:rPr lang="en-US" sz="1400" b="0" i="1" dirty="0"/>
              <a:t>Journal of Professional Nursing</a:t>
            </a:r>
            <a:r>
              <a:rPr lang="en-US" sz="1400" b="0" dirty="0"/>
              <a:t> 5(6), 322–325.</a:t>
            </a:r>
          </a:p>
          <a:p>
            <a:r>
              <a:rPr lang="en-US" sz="1400" b="0" dirty="0" err="1"/>
              <a:t>Ebright</a:t>
            </a:r>
            <a:r>
              <a:rPr lang="en-US" sz="1400" b="0" dirty="0"/>
              <a:t>, P. (2014). Culture of safety part one: Moving beyond blame [tutorial]. University of California, Multimedia Educational Resource for Learning and Online Teaching (MERLOT). Retrieved from </a:t>
            </a:r>
            <a:r>
              <a:rPr lang="en-US" sz="1400" b="0" dirty="0">
                <a:hlinkClick r:id="rId3" tooltip="Link to website"/>
              </a:rPr>
              <a:t>https://www.merlot.org/merlot/viewMaterial.htm;jsessionid=466422CC99BC642BA2BE3A6494541093?id=357170</a:t>
            </a:r>
            <a:endParaRPr lang="en-US" sz="1400" b="0" dirty="0"/>
          </a:p>
          <a:p>
            <a:r>
              <a:rPr lang="en-US" sz="1400" b="0" dirty="0"/>
              <a:t>Harris, D., </a:t>
            </a:r>
            <a:r>
              <a:rPr lang="en-US" sz="1400" b="0" dirty="0" err="1"/>
              <a:t>Puskarz</a:t>
            </a:r>
            <a:r>
              <a:rPr lang="en-US" sz="1400" b="0" dirty="0"/>
              <a:t>, K., &amp; </a:t>
            </a:r>
            <a:r>
              <a:rPr lang="en-US" sz="1400" b="0" dirty="0" err="1"/>
              <a:t>Golab</a:t>
            </a:r>
            <a:r>
              <a:rPr lang="en-US" sz="1400" b="0" dirty="0"/>
              <a:t>, C. (2016). Population Health: Curriculum Framework for an Emerging Discipline. </a:t>
            </a:r>
            <a:r>
              <a:rPr lang="en-US" sz="1400" b="0" i="1" dirty="0"/>
              <a:t>Population Health Management</a:t>
            </a:r>
            <a:r>
              <a:rPr lang="en-US" sz="1400" b="0" dirty="0"/>
              <a:t> 19(1), 39–45.</a:t>
            </a:r>
          </a:p>
          <a:p>
            <a:r>
              <a:rPr lang="en-US" sz="1400" b="0" dirty="0" err="1"/>
              <a:t>Kleinman</a:t>
            </a:r>
            <a:r>
              <a:rPr lang="en-US" sz="1400" b="0" dirty="0"/>
              <a:t>, A., Eisenberg, L., &amp; Good, B. (1978). Culture, illness, and care—Clinical lessons from anthropologic and cross-cultural research. </a:t>
            </a:r>
            <a:r>
              <a:rPr lang="en-US" sz="1400" b="0" i="1" dirty="0"/>
              <a:t>Annals of Internal Medicine</a:t>
            </a:r>
            <a:r>
              <a:rPr lang="en-US" sz="1400" b="0" dirty="0"/>
              <a:t> 88(2), 251–258.</a:t>
            </a:r>
          </a:p>
          <a:p>
            <a:r>
              <a:rPr lang="en-US" sz="1400" b="0" dirty="0"/>
              <a:t>National Center for Biotechnology Information, U.S. National Library of Medicine. (2011). </a:t>
            </a:r>
            <a:r>
              <a:rPr lang="en-US" sz="1400" b="0" dirty="0" err="1"/>
              <a:t>MeSH</a:t>
            </a:r>
            <a:r>
              <a:rPr lang="en-US" sz="1400" b="0" dirty="0"/>
              <a:t> Descriptor Data: Culture. Retrieved from </a:t>
            </a:r>
            <a:r>
              <a:rPr lang="en-US" sz="1400" b="0" dirty="0">
                <a:hlinkClick r:id="rId4" tooltip="Link to website"/>
              </a:rPr>
              <a:t>http://www.ncbi.nlm.nih.gov/mesh/68003469</a:t>
            </a:r>
            <a:endParaRPr lang="en-US" sz="1400" b="0" dirty="0"/>
          </a:p>
          <a:p>
            <a:r>
              <a:rPr lang="en-US" sz="1400" b="0" dirty="0"/>
              <a:t>Reese, C. (2015). Occupational health and safety management: A practical approach. Boca Raton, FL: CRC Press.</a:t>
            </a:r>
          </a:p>
          <a:p>
            <a:r>
              <a:rPr lang="en-US" sz="1400" b="0" dirty="0"/>
              <a:t>Taylor, S., &amp; Marandi, A. (2008). Social determinants of health and the design of health </a:t>
            </a:r>
            <a:r>
              <a:rPr lang="en-US" sz="1400" b="0" dirty="0" err="1"/>
              <a:t>programmes</a:t>
            </a:r>
            <a:r>
              <a:rPr lang="en-US" sz="1400" b="0" dirty="0"/>
              <a:t> for the poor. </a:t>
            </a:r>
            <a:r>
              <a:rPr lang="en-US" sz="1400" b="0" i="1" dirty="0"/>
              <a:t>British Medical Journal (Clinical Research Ed.)</a:t>
            </a:r>
            <a:r>
              <a:rPr lang="en-US" sz="1400" b="0" dirty="0"/>
              <a:t> 337 (7664), 266–269.</a:t>
            </a:r>
          </a:p>
          <a:p>
            <a:r>
              <a:rPr lang="en-US" sz="1400" b="0" dirty="0"/>
              <a:t>U.S. Department of Health &amp; Human Services. (2005). What is cultural competency? Retrieved from </a:t>
            </a:r>
            <a:r>
              <a:rPr lang="en-US" sz="1400" b="0" dirty="0">
                <a:hlinkClick r:id="rId5" tooltip="Link to pdf"/>
              </a:rPr>
              <a:t>http://www.cdc.gov/nchhstp/socialdeterminants/docs/what_is_cultural_competency.pdf</a:t>
            </a:r>
            <a:endParaRPr lang="en-US" sz="1400" b="0" dirty="0"/>
          </a:p>
          <a:p>
            <a:r>
              <a:rPr lang="en-US" sz="1400" b="0" dirty="0"/>
              <a:t>Wagner, E. H. (1998). Chronic disease management: What will it take to improve care for chronic illness? </a:t>
            </a:r>
            <a:r>
              <a:rPr lang="en-US" sz="1400" b="0" i="1" dirty="0"/>
              <a:t>Effective Clinical Practice</a:t>
            </a:r>
            <a:r>
              <a:rPr lang="en-US" sz="1400" b="0" dirty="0"/>
              <a:t> 1(1), 2–4.</a:t>
            </a:r>
          </a:p>
          <a:p>
            <a:r>
              <a:rPr lang="en-US" sz="1400" b="0" dirty="0"/>
              <a:t>WHO (World Health Organization). (2011). </a:t>
            </a:r>
            <a:r>
              <a:rPr lang="en-US" sz="1400" b="0" i="1" dirty="0"/>
              <a:t>The determinants of health</a:t>
            </a:r>
            <a:r>
              <a:rPr lang="en-US" sz="1400" b="0" dirty="0"/>
              <a:t>. Geneva, Switzerland: WHO.</a:t>
            </a:r>
            <a:endParaRPr lang="en-US" altLang="en-US" sz="1400"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a:ea typeface="MS PGothic" panose="020B0600070205080204" pitchFamily="34" charset="-128"/>
              </a:rPr>
              <a:t>An Overview of the Culture of Health Care</a:t>
            </a:r>
            <a:br>
              <a:rPr lang="en-US" altLang="en-US" dirty="0">
                <a:ea typeface="MS PGothic" panose="020B0600070205080204" pitchFamily="34" charset="-128"/>
              </a:rPr>
            </a:br>
            <a:r>
              <a:rPr lang="en-US" altLang="en-US" dirty="0">
                <a:ea typeface="MS PGothic" panose="020B0600070205080204" pitchFamily="34" charset="-128"/>
              </a:rPr>
              <a:t>References – Lecture a Continued</a:t>
            </a:r>
          </a:p>
        </p:txBody>
      </p:sp>
      <p:sp>
        <p:nvSpPr>
          <p:cNvPr id="2" name="Text Placeholder 1"/>
          <p:cNvSpPr>
            <a:spLocks noGrp="1"/>
          </p:cNvSpPr>
          <p:nvPr>
            <p:ph type="body" sz="quarter" idx="20"/>
          </p:nvPr>
        </p:nvSpPr>
        <p:spPr>
          <a:xfrm>
            <a:off x="456227" y="1939636"/>
            <a:ext cx="8229600" cy="2064328"/>
          </a:xfrm>
        </p:spPr>
        <p:txBody>
          <a:bodyPr/>
          <a:lstStyle/>
          <a:p>
            <a:r>
              <a:rPr lang="en-US" altLang="en-US" dirty="0"/>
              <a:t>Charts, Tables, Figures</a:t>
            </a:r>
          </a:p>
          <a:p>
            <a:r>
              <a:rPr lang="en-US" sz="1400" b="0" dirty="0"/>
              <a:t>1.1 Chart: United States Disease Death Rates (</a:t>
            </a:r>
            <a:r>
              <a:rPr lang="en-US" sz="1400" b="0" dirty="0" err="1"/>
              <a:t>n.d.</a:t>
            </a:r>
            <a:r>
              <a:rPr lang="en-US" sz="1400" b="0" dirty="0"/>
              <a:t>) Retrieved January 10, 2017 from Health Sentinel </a:t>
            </a:r>
            <a:r>
              <a:rPr lang="en-US" sz="1400" b="0" dirty="0" err="1"/>
              <a:t>website:</a:t>
            </a:r>
            <a:r>
              <a:rPr lang="en-US" sz="1400" b="0" dirty="0" err="1">
                <a:hlinkClick r:id="rId3" tooltip="Link to website"/>
              </a:rPr>
              <a:t>http</a:t>
            </a:r>
            <a:r>
              <a:rPr lang="en-US" sz="1400" b="0" dirty="0">
                <a:hlinkClick r:id="rId3" tooltip="Link to website"/>
              </a:rPr>
              <a:t>://www.healthsentinel.com</a:t>
            </a:r>
            <a:r>
              <a:rPr lang="en-US" sz="1400" b="0" dirty="0"/>
              <a:t>. Chart retrieved from </a:t>
            </a:r>
            <a:r>
              <a:rPr lang="en-US" sz="1400" b="0" dirty="0">
                <a:hlinkClick r:id="rId4" tooltip="Link to chart"/>
              </a:rPr>
              <a:t>http://www.healthsentinel.com/joomla/index.php?option=com_content&amp;view=article&amp;id=2654:united-states-disease-death-rates&amp;catid=55:united-states-deaths-from-diseases&amp;Itemid=55</a:t>
            </a:r>
            <a:r>
              <a:rPr lang="en-US" sz="1400" b="0" dirty="0"/>
              <a:t>. Used with permission. </a:t>
            </a:r>
          </a:p>
          <a:p>
            <a:r>
              <a:rPr lang="en-US" sz="1400" b="0" dirty="0"/>
              <a:t>1.2 Figure: Wagner, E. H. (1998). Chronic disease management: What will it take to improve care for chronic illness? Retrieved from </a:t>
            </a:r>
            <a:r>
              <a:rPr lang="en-US" sz="1400" b="0" dirty="0">
                <a:hlinkClick r:id="rId5" tooltip="Link to graphic"/>
              </a:rPr>
              <a:t>http://ecp.acponline.org/augsep98/cdm.pdf</a:t>
            </a:r>
            <a:r>
              <a:rPr lang="en-US" sz="1400" b="0" dirty="0"/>
              <a:t>. Used with permission.</a:t>
            </a:r>
            <a:endParaRPr lang="en-US" altLang="en-US" sz="1400" b="0" dirty="0"/>
          </a:p>
        </p:txBody>
      </p:sp>
      <p:sp>
        <p:nvSpPr>
          <p:cNvPr id="3" name="Text Placeholder 2"/>
          <p:cNvSpPr>
            <a:spLocks noGrp="1"/>
          </p:cNvSpPr>
          <p:nvPr>
            <p:ph type="body" sz="quarter" idx="21"/>
          </p:nvPr>
        </p:nvSpPr>
        <p:spPr>
          <a:xfrm>
            <a:off x="469109" y="3906928"/>
            <a:ext cx="8229600" cy="619035"/>
          </a:xfrm>
        </p:spPr>
        <p:txBody>
          <a:bodyPr/>
          <a:lstStyle/>
          <a:p>
            <a:r>
              <a:rPr lang="en-US" altLang="en-US" dirty="0"/>
              <a:t>Images</a:t>
            </a:r>
          </a:p>
          <a:p>
            <a:pPr marL="273050" lvl="1"/>
            <a:r>
              <a:rPr lang="en-US" altLang="en-US" dirty="0"/>
              <a:t>Slide 11: Culture and Diversity. Graphic created by CAST. </a:t>
            </a:r>
            <a:r>
              <a:rPr lang="en-US" altLang="en-US" dirty="0">
                <a:hlinkClick r:id="rId6" tooltip="Link to Creative Commons Attribution 4.0 International License"/>
              </a:rPr>
              <a:t>CC-BY</a:t>
            </a:r>
            <a:r>
              <a:rPr lang="en-US" altLang="en-US" dirty="0"/>
              <a:t> by CAST.</a:t>
            </a:r>
          </a:p>
        </p:txBody>
      </p:sp>
      <p:sp>
        <p:nvSpPr>
          <p:cNvPr id="74756"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3DEB19B-8392-4E47-97C6-9F4B6F77F462}" type="slidenum">
              <a:rPr lang="en-US" altLang="en-US" smtClean="0">
                <a:solidFill>
                  <a:srgbClr val="898989"/>
                </a:solidFill>
              </a:rPr>
              <a:pPr/>
              <a:t>25</a:t>
            </a:fld>
            <a:endParaRPr lang="en-US" alt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67712"/>
          </a:xfrm>
        </p:spPr>
        <p:txBody>
          <a:bodyPr/>
          <a:lstStyle/>
          <a:p>
            <a:r>
              <a:rPr lang="en-US" altLang="en-US" dirty="0">
                <a:ea typeface="MS PGothic" panose="020B0600070205080204" pitchFamily="34" charset="-128"/>
              </a:rPr>
              <a:t>The Culture of Health Care</a:t>
            </a:r>
            <a:br>
              <a:rPr lang="en-US" altLang="en-US" dirty="0">
                <a:ea typeface="MS PGothic" panose="020B0600070205080204" pitchFamily="34" charset="-128"/>
              </a:rPr>
            </a:br>
            <a:r>
              <a:rPr lang="en-US" altLang="en-US" dirty="0">
                <a:ea typeface="MS PGothic" panose="020B0600070205080204" pitchFamily="34" charset="-128"/>
              </a:rPr>
              <a:t>An Overview of the Culture of Health Care</a:t>
            </a:r>
            <a:r>
              <a:rPr lang="en-US" altLang="en-US" dirty="0"/>
              <a:t/>
            </a:r>
            <a:br>
              <a:rPr lang="en-US" altLang="en-US" dirty="0"/>
            </a:br>
            <a:r>
              <a:rPr lang="en-US" dirty="0"/>
              <a:t>Lecture a</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26</a:t>
            </a:fld>
            <a:endParaRPr lang="en-US" dirty="0"/>
          </a:p>
        </p:txBody>
      </p:sp>
    </p:spTree>
    <p:extLst>
      <p:ext uri="{BB962C8B-B14F-4D97-AF65-F5344CB8AC3E}">
        <p14:creationId xmlns:p14="http://schemas.microsoft.com/office/powerpoint/2010/main" val="253095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1143000"/>
          </a:xfrm>
        </p:spPr>
        <p:txBody>
          <a:bodyPr/>
          <a:lstStyle/>
          <a:p>
            <a:r>
              <a:rPr lang="en-US" altLang="en-US" dirty="0"/>
              <a:t>An Overview of the Culture of Health Care</a:t>
            </a:r>
            <a:br>
              <a:rPr lang="en-US" altLang="en-US" dirty="0"/>
            </a:br>
            <a:r>
              <a:rPr lang="en-US" altLang="en-US" dirty="0"/>
              <a:t>Learning Objectives</a:t>
            </a:r>
          </a:p>
        </p:txBody>
      </p:sp>
      <p:sp>
        <p:nvSpPr>
          <p:cNvPr id="2" name="Content Placeholder 1"/>
          <p:cNvSpPr>
            <a:spLocks noGrp="1"/>
          </p:cNvSpPr>
          <p:nvPr>
            <p:ph sz="quarter" idx="14"/>
          </p:nvPr>
        </p:nvSpPr>
        <p:spPr/>
        <p:txBody>
          <a:bodyPr/>
          <a:lstStyle/>
          <a:p>
            <a:r>
              <a:rPr lang="en-US" altLang="en-US" sz="1900" dirty="0"/>
              <a:t>Distinguish between disease and illness (Lecture a)</a:t>
            </a:r>
          </a:p>
          <a:p>
            <a:r>
              <a:rPr lang="en-US" altLang="en-US" sz="1900" dirty="0"/>
              <a:t>Discuss the relationship between health and the health care system (Lecture a, b)</a:t>
            </a:r>
          </a:p>
          <a:p>
            <a:r>
              <a:rPr lang="en-US" altLang="en-US" sz="1900" dirty="0"/>
              <a:t>Define </a:t>
            </a:r>
            <a:r>
              <a:rPr lang="en-US" altLang="en-US" sz="1900" i="1" dirty="0"/>
              <a:t>culture </a:t>
            </a:r>
            <a:r>
              <a:rPr lang="en-US" altLang="en-US" sz="1900" dirty="0"/>
              <a:t>in the classic sense, as well as in the modern sense of the term, and what it means for culture to be partial, plural, and relative (Lecture a, b)</a:t>
            </a:r>
          </a:p>
          <a:p>
            <a:r>
              <a:rPr lang="en-US" altLang="en-US" sz="1900" dirty="0"/>
              <a:t>Explain the concept of </a:t>
            </a:r>
            <a:r>
              <a:rPr lang="en-US" altLang="en-US" sz="1900" i="1" dirty="0"/>
              <a:t>cultural competence</a:t>
            </a:r>
            <a:r>
              <a:rPr lang="en-US" altLang="ja-JP" sz="1900" i="1" dirty="0"/>
              <a:t> </a:t>
            </a:r>
            <a:r>
              <a:rPr lang="en-US" altLang="ja-JP" sz="1900" dirty="0"/>
              <a:t>(Lecture a)</a:t>
            </a:r>
          </a:p>
          <a:p>
            <a:r>
              <a:rPr lang="en-US" altLang="en-US" sz="1900" dirty="0"/>
              <a:t>Compare the concepts of </a:t>
            </a:r>
            <a:r>
              <a:rPr lang="en-US" altLang="en-US" sz="1900" i="1" dirty="0"/>
              <a:t>culture</a:t>
            </a:r>
            <a:r>
              <a:rPr lang="en-US" altLang="en-US" sz="1900" dirty="0"/>
              <a:t>, </a:t>
            </a:r>
            <a:r>
              <a:rPr lang="en-US" altLang="en-US" sz="1900" i="1" dirty="0"/>
              <a:t>cultural</a:t>
            </a:r>
            <a:r>
              <a:rPr lang="en-US" altLang="en-US" sz="1900" dirty="0"/>
              <a:t> </a:t>
            </a:r>
            <a:r>
              <a:rPr lang="en-US" altLang="en-US" sz="1900" i="1" dirty="0"/>
              <a:t>safety</a:t>
            </a:r>
            <a:r>
              <a:rPr lang="en-US" altLang="en-US" sz="1900" dirty="0"/>
              <a:t>, and </a:t>
            </a:r>
            <a:r>
              <a:rPr lang="en-US" altLang="en-US" sz="1900" i="1" dirty="0"/>
              <a:t>safety culture </a:t>
            </a:r>
            <a:r>
              <a:rPr lang="en-US" altLang="en-US" sz="1900" dirty="0"/>
              <a:t>in the context of a health care organization (Lecture a)</a:t>
            </a:r>
          </a:p>
          <a:p>
            <a:r>
              <a:rPr lang="en-US" altLang="en-US" sz="1900" dirty="0"/>
              <a:t>Describe the impact of multiple cultures in health care delivery interactions (Lecture a, b)</a:t>
            </a:r>
          </a:p>
          <a:p>
            <a:r>
              <a:rPr lang="en-US" altLang="en-US" sz="1900" dirty="0"/>
              <a:t>Define </a:t>
            </a:r>
            <a:r>
              <a:rPr lang="en-US" altLang="en-US" sz="1900" i="1" dirty="0"/>
              <a:t>acculturation</a:t>
            </a:r>
            <a:r>
              <a:rPr lang="en-US" altLang="en-US" sz="1900" dirty="0"/>
              <a:t> and how it relates to working in health care (Lecture a)</a:t>
            </a:r>
          </a:p>
          <a:p>
            <a:r>
              <a:rPr lang="en-US" altLang="en-US" sz="1900" dirty="0"/>
              <a:t>Discuss the role of culture in health informatics (Lecture a, b)</a:t>
            </a:r>
            <a:endParaRPr lang="en-US" sz="1900" dirty="0"/>
          </a:p>
        </p:txBody>
      </p:sp>
      <p:sp>
        <p:nvSpPr>
          <p:cNvPr id="29700" name="Text Placeholder 3"/>
          <p:cNvSpPr>
            <a:spLocks noGrp="1"/>
          </p:cNvSpPr>
          <p:nvPr>
            <p:ph type="body" sz="quarter" idx="32"/>
          </p:nvPr>
        </p:nvSpPr>
        <p:spPr>
          <a:xfrm>
            <a:off x="457198" y="6278880"/>
            <a:ext cx="4834993" cy="533400"/>
          </a:xfrm>
        </p:spPr>
        <p:txBody>
          <a:bodyPr/>
          <a:lstStyle/>
          <a:p>
            <a:r>
              <a:rPr lang="en-US" altLang="en-US" dirty="0" err="1"/>
              <a:t>Ebright</a:t>
            </a:r>
            <a:r>
              <a:rPr lang="en-US" altLang="en-US" dirty="0"/>
              <a:t>, 2014</a:t>
            </a:r>
          </a:p>
        </p:txBody>
      </p:sp>
      <p:sp>
        <p:nvSpPr>
          <p:cNvPr id="3" name="Slide Number Placeholder 2"/>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Culture of Health Care</a:t>
            </a:r>
          </a:p>
        </p:txBody>
      </p:sp>
      <p:sp>
        <p:nvSpPr>
          <p:cNvPr id="31748" name="Text Placeholder 3"/>
          <p:cNvSpPr>
            <a:spLocks noGrp="1"/>
          </p:cNvSpPr>
          <p:nvPr>
            <p:ph sz="quarter" idx="14"/>
          </p:nvPr>
        </p:nvSpPr>
        <p:spPr/>
        <p:txBody>
          <a:bodyPr/>
          <a:lstStyle/>
          <a:p>
            <a:r>
              <a:rPr lang="en-US" altLang="en-US" dirty="0"/>
              <a:t>This lecture: What is meant by the word </a:t>
            </a:r>
            <a:r>
              <a:rPr lang="en-US" altLang="ja-JP" i="1" dirty="0"/>
              <a:t>culture</a:t>
            </a:r>
            <a:r>
              <a:rPr lang="en-US" altLang="ja-JP" dirty="0"/>
              <a:t> when we talk about health care and health care professionals?</a:t>
            </a:r>
          </a:p>
          <a:p>
            <a:endParaRPr lang="en-US" altLang="en-US" dirty="0"/>
          </a:p>
          <a:p>
            <a:r>
              <a:rPr lang="en-US" altLang="en-US" dirty="0"/>
              <a:t>Next lecture: Why is this important? What can we learn from it?</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Defining Terms: Health</a:t>
            </a:r>
          </a:p>
        </p:txBody>
      </p:sp>
      <p:sp>
        <p:nvSpPr>
          <p:cNvPr id="33795" name="Content Placeholder 2"/>
          <p:cNvSpPr>
            <a:spLocks noGrp="1"/>
          </p:cNvSpPr>
          <p:nvPr>
            <p:ph sz="quarter" idx="14"/>
          </p:nvPr>
        </p:nvSpPr>
        <p:spPr/>
        <p:txBody>
          <a:bodyPr/>
          <a:lstStyle/>
          <a:p>
            <a:pPr marL="0" indent="0" algn="ctr">
              <a:buNone/>
            </a:pPr>
            <a:r>
              <a:rPr lang="en-US" altLang="en-US" dirty="0"/>
              <a:t>The World Health Organization (WHO) adopted a definition of health that has not been amended since 1948: </a:t>
            </a:r>
            <a:r>
              <a:rPr lang="ja-JP" altLang="en-US" dirty="0"/>
              <a:t>“</a:t>
            </a:r>
            <a:r>
              <a:rPr lang="en-US" altLang="ja-JP" dirty="0"/>
              <a:t>Health is a state of complete physical, mental and social well-being and not merely the absence of disease or infirmity.</a:t>
            </a:r>
            <a:r>
              <a:rPr lang="ja-JP" altLang="en-US" dirty="0"/>
              <a:t>”</a:t>
            </a:r>
            <a:endParaRPr lang="en-US" altLang="ja-JP" dirty="0"/>
          </a:p>
        </p:txBody>
      </p:sp>
      <p:sp>
        <p:nvSpPr>
          <p:cNvPr id="2" name="Text Placeholder 1"/>
          <p:cNvSpPr>
            <a:spLocks noGrp="1"/>
          </p:cNvSpPr>
          <p:nvPr>
            <p:ph type="body" sz="quarter" idx="32"/>
          </p:nvPr>
        </p:nvSpPr>
        <p:spPr>
          <a:xfrm>
            <a:off x="457198" y="6278880"/>
            <a:ext cx="6539025" cy="533400"/>
          </a:xfrm>
        </p:spPr>
        <p:txBody>
          <a:bodyPr/>
          <a:lstStyle/>
          <a:p>
            <a:r>
              <a:rPr lang="en-US" dirty="0"/>
              <a:t>Harris, </a:t>
            </a:r>
            <a:r>
              <a:rPr lang="en-US" dirty="0" err="1"/>
              <a:t>Puskarz</a:t>
            </a:r>
            <a:r>
              <a:rPr lang="en-US" dirty="0"/>
              <a:t>, &amp; </a:t>
            </a:r>
            <a:r>
              <a:rPr lang="en-US" dirty="0" err="1"/>
              <a:t>Golab</a:t>
            </a:r>
            <a:r>
              <a:rPr lang="en-US" dirty="0"/>
              <a:t>, 2016</a:t>
            </a:r>
          </a:p>
        </p:txBody>
      </p:sp>
      <p:sp>
        <p:nvSpPr>
          <p:cNvPr id="3" name="Slide Number Placeholder 2"/>
          <p:cNvSpPr>
            <a:spLocks noGrp="1"/>
          </p:cNvSpPr>
          <p:nvPr>
            <p:ph type="sldNum" sz="quarter" idx="4"/>
          </p:nvPr>
        </p:nvSpPr>
        <p:spPr/>
        <p:txBody>
          <a:bodyPr/>
          <a:lstStyle/>
          <a:p>
            <a:fld id="{F3BF8891-5E06-46C2-89A4-6DB85D39BA35}"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Defining Terms: Health Continued</a:t>
            </a:r>
            <a:endParaRPr lang="en-US" altLang="en-US" dirty="0"/>
          </a:p>
        </p:txBody>
      </p:sp>
      <p:sp>
        <p:nvSpPr>
          <p:cNvPr id="35846" name="Content Placeholder 5"/>
          <p:cNvSpPr>
            <a:spLocks noGrp="1"/>
          </p:cNvSpPr>
          <p:nvPr>
            <p:ph sz="quarter" idx="14"/>
          </p:nvPr>
        </p:nvSpPr>
        <p:spPr/>
        <p:txBody>
          <a:bodyPr/>
          <a:lstStyle/>
          <a:p>
            <a:r>
              <a:rPr lang="en-US" altLang="en-US" smtClean="0"/>
              <a:t>Other definitions correlate health and personal satisfaction in determining Health (Marandi, 2008)</a:t>
            </a:r>
          </a:p>
          <a:p>
            <a:r>
              <a:rPr lang="en-US" altLang="en-US" smtClean="0"/>
              <a:t>WHO also identified the main determinants of health (2011) </a:t>
            </a:r>
          </a:p>
          <a:p>
            <a:pPr lvl="1"/>
            <a:r>
              <a:rPr lang="en-US" altLang="en-US" smtClean="0"/>
              <a:t>social and economic environment, </a:t>
            </a:r>
          </a:p>
          <a:p>
            <a:pPr lvl="1"/>
            <a:r>
              <a:rPr lang="en-US" altLang="en-US" smtClean="0"/>
              <a:t>physical environment,</a:t>
            </a:r>
          </a:p>
          <a:p>
            <a:pPr lvl="1"/>
            <a:r>
              <a:rPr lang="en-US" altLang="en-US" smtClean="0"/>
              <a:t>person's individual characteristics and behaviors</a:t>
            </a:r>
          </a:p>
          <a:p>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Defining Terms: Disease and Illness</a:t>
            </a:r>
            <a:endParaRPr lang="en-US" altLang="en-US"/>
          </a:p>
        </p:txBody>
      </p:sp>
      <p:sp>
        <p:nvSpPr>
          <p:cNvPr id="37893" name="Content Placeholder 5"/>
          <p:cNvSpPr>
            <a:spLocks noGrp="1"/>
          </p:cNvSpPr>
          <p:nvPr>
            <p:ph sz="quarter" idx="14"/>
          </p:nvPr>
        </p:nvSpPr>
        <p:spPr/>
        <p:txBody>
          <a:bodyPr/>
          <a:lstStyle/>
          <a:p>
            <a:r>
              <a:rPr lang="en-US" altLang="en-US" sz="3000" i="1" smtClean="0"/>
              <a:t>Disease</a:t>
            </a:r>
            <a:r>
              <a:rPr lang="en-US" altLang="en-US" sz="3000" smtClean="0"/>
              <a:t>: malfunction or maladaptation of biologic or physiologic processes.</a:t>
            </a:r>
          </a:p>
          <a:p>
            <a:r>
              <a:rPr lang="en-US" altLang="en-US" sz="3000" i="1" smtClean="0"/>
              <a:t>Acute Illness</a:t>
            </a:r>
            <a:r>
              <a:rPr lang="en-US" altLang="en-US" sz="3000" smtClean="0"/>
              <a:t>: temporary interruption of health</a:t>
            </a:r>
          </a:p>
          <a:p>
            <a:pPr lvl="1"/>
            <a:r>
              <a:rPr lang="en-US" altLang="en-US" sz="2600" smtClean="0"/>
              <a:t>Goal: restore complete health</a:t>
            </a:r>
          </a:p>
          <a:p>
            <a:pPr lvl="1"/>
            <a:r>
              <a:rPr lang="en-US" altLang="en-US" sz="2600" smtClean="0"/>
              <a:t>examples: common cold, simple fracture</a:t>
            </a:r>
          </a:p>
          <a:p>
            <a:r>
              <a:rPr lang="en-US" altLang="en-US" sz="3000" i="1" smtClean="0"/>
              <a:t>Chronic illness</a:t>
            </a:r>
            <a:r>
              <a:rPr lang="en-US" altLang="en-US" sz="3000" smtClean="0"/>
              <a:t>: stable disability or symptoms</a:t>
            </a:r>
          </a:p>
          <a:p>
            <a:pPr lvl="1"/>
            <a:r>
              <a:rPr lang="en-US" altLang="en-US" sz="2600" smtClean="0"/>
              <a:t>Goals: minimize symptoms, maximize function</a:t>
            </a:r>
          </a:p>
          <a:p>
            <a:pPr lvl="1"/>
            <a:r>
              <a:rPr lang="en-US" altLang="en-US" sz="2600" smtClean="0"/>
              <a:t>examples: diabetes, asthma, back pain</a:t>
            </a:r>
            <a:endParaRPr lang="en-US" altLang="en-US" sz="260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t>Defining Terms: Health Care</a:t>
            </a:r>
          </a:p>
        </p:txBody>
      </p:sp>
      <p:sp>
        <p:nvSpPr>
          <p:cNvPr id="39941" name="Content Placeholder 5"/>
          <p:cNvSpPr>
            <a:spLocks noGrp="1"/>
          </p:cNvSpPr>
          <p:nvPr>
            <p:ph sz="quarter" idx="14"/>
          </p:nvPr>
        </p:nvSpPr>
        <p:spPr>
          <a:xfrm>
            <a:off x="457200" y="1600200"/>
            <a:ext cx="8229600" cy="4929692"/>
          </a:xfrm>
        </p:spPr>
        <p:txBody>
          <a:bodyPr/>
          <a:lstStyle/>
          <a:p>
            <a:r>
              <a:rPr lang="en-US" altLang="en-US" sz="3000" i="1" dirty="0"/>
              <a:t>Health</a:t>
            </a:r>
            <a:r>
              <a:rPr lang="en-US" altLang="en-US" sz="3000" dirty="0"/>
              <a:t>: is a product of broad social and environmental factors, not just health care</a:t>
            </a:r>
          </a:p>
          <a:p>
            <a:pPr lvl="1"/>
            <a:r>
              <a:rPr lang="en-US" altLang="en-US" sz="2600" dirty="0"/>
              <a:t>Food, sanitation, housing, lifestyle</a:t>
            </a:r>
          </a:p>
          <a:p>
            <a:r>
              <a:rPr lang="en-US" altLang="en-US" sz="3000" i="1" dirty="0"/>
              <a:t>Health care</a:t>
            </a:r>
            <a:r>
              <a:rPr lang="en-US" altLang="en-US" sz="3000" dirty="0"/>
              <a:t>: actions principally and explicitly directed at maintaining, restoring health and promoting health</a:t>
            </a:r>
          </a:p>
          <a:p>
            <a:pPr lvl="1"/>
            <a:r>
              <a:rPr lang="en-US" altLang="en-US" sz="2600" dirty="0"/>
              <a:t>Actions by patient, family, etc. (70-90%)</a:t>
            </a:r>
          </a:p>
          <a:p>
            <a:pPr lvl="1"/>
            <a:r>
              <a:rPr lang="en-US" altLang="en-US" sz="2600" dirty="0"/>
              <a:t>Actions by health care system</a:t>
            </a:r>
          </a:p>
          <a:p>
            <a:r>
              <a:rPr lang="en-US" altLang="en-US" sz="3000" i="1" dirty="0"/>
              <a:t>Health care system</a:t>
            </a:r>
            <a:r>
              <a:rPr lang="en-US" altLang="en-US" sz="3000" dirty="0"/>
              <a:t>: collection of structures and actions directed at delivering health care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91440" y="274637"/>
            <a:ext cx="8961120" cy="1143000"/>
          </a:xfrm>
        </p:spPr>
        <p:txBody>
          <a:bodyPr/>
          <a:lstStyle/>
          <a:p>
            <a:r>
              <a:rPr lang="en-US" altLang="en-US" sz="2800" dirty="0"/>
              <a:t>Infectious Disease Deaths Controlled With Broad Social Improvements: Food, Housing, Sanitation</a:t>
            </a:r>
          </a:p>
        </p:txBody>
      </p:sp>
      <p:pic>
        <p:nvPicPr>
          <p:cNvPr id="9" name="Picture Placeholder 8" descr="Chart shows US mortality data between 1900 and 1963 for diseases. &#10;Diptheria had the highest mortaility rate in 1900, but dropped to almost zero deaths per 100,000 people by 1963. A Diptheria anti-toxin was introduced in 1894 and a vaccine was introduced in 1920.&#10;Typhoid had the 2nd highest mortality rate in 1900 but also dropped to near zero deaths per 100,000 people by 1963.&#10;Scarlet Fever, Whooping Cough and the Measles all had similar mortaliity rates (approximately 10 deaths per 100,000 people) in 1900, but by 1963 had dropped to nearly zero deaths per 100,000 people. Whooping Cough vaccine experienced widespread use in the late 1940s and a Measles vaccine was introduced in 1963." title="1.1 Chart United States Mortaility Rates"/>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695016" y="1417637"/>
            <a:ext cx="7753968" cy="4821120"/>
          </a:xfrm>
        </p:spPr>
      </p:pic>
      <p:sp>
        <p:nvSpPr>
          <p:cNvPr id="41989" name="Text Placeholder 6"/>
          <p:cNvSpPr>
            <a:spLocks noGrp="1"/>
          </p:cNvSpPr>
          <p:nvPr>
            <p:ph type="body" sz="quarter" idx="32"/>
          </p:nvPr>
        </p:nvSpPr>
        <p:spPr/>
        <p:txBody>
          <a:bodyPr/>
          <a:lstStyle/>
          <a:p>
            <a:r>
              <a:rPr lang="en-US" altLang="en-US" dirty="0"/>
              <a:t>1.1 Chart: Health Sentinel, </a:t>
            </a:r>
            <a:r>
              <a:rPr lang="en-US" altLang="en-US" dirty="0" err="1"/>
              <a:t>n.d.</a:t>
            </a:r>
            <a:r>
              <a:rPr lang="en-US" altLang="en-US" dirty="0"/>
              <a:t> Used with Permission.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D" val="294"/>
  <p:tag name="ELAPSEDTIME" val="68.4"/>
  <p:tag name="ANNOTATION_COUNT" val="0"/>
  <p:tag name="ARTICULATE_SLIDE_NAV" val="16"/>
  <p:tag name="ARTICULATE_SLIDE_GUID" val="de2e40ba-3b80-4027-8946-e7b633daa64c"/>
</p:tagLst>
</file>

<file path=ppt/tags/tag11.xml><?xml version="1.0" encoding="utf-8"?>
<p:tagLst xmlns:a="http://schemas.openxmlformats.org/drawingml/2006/main" xmlns:r="http://schemas.openxmlformats.org/officeDocument/2006/relationships" xmlns:p="http://schemas.openxmlformats.org/presentationml/2006/main">
  <p:tag name="BULLET_1" val="8226"/>
</p:tagLst>
</file>

<file path=ppt/tags/tag12.xml><?xml version="1.0" encoding="utf-8"?>
<p:tagLst xmlns:a="http://schemas.openxmlformats.org/drawingml/2006/main" xmlns:r="http://schemas.openxmlformats.org/officeDocument/2006/relationships" xmlns:p="http://schemas.openxmlformats.org/presentationml/2006/main">
  <p:tag name="AUDIO_ID" val="293"/>
  <p:tag name="ELAPSEDTIME" val="39.0"/>
  <p:tag name="ANNOTATION_COUNT" val="0"/>
  <p:tag name="ARTICULATE_SLIDE_NAV" val="17"/>
  <p:tag name="ARTICULATE_SLIDE_GUID" val="6a67d515-be8d-4acc-be51-9537ade801c3"/>
</p:tagLst>
</file>

<file path=ppt/tags/tag13.xml><?xml version="1.0" encoding="utf-8"?>
<p:tagLst xmlns:a="http://schemas.openxmlformats.org/drawingml/2006/main" xmlns:r="http://schemas.openxmlformats.org/officeDocument/2006/relationships" xmlns:p="http://schemas.openxmlformats.org/presentationml/2006/main">
  <p:tag name="BULLET_1" val="8226"/>
</p:tagLst>
</file>

<file path=ppt/tags/tag14.xml><?xml version="1.0" encoding="utf-8"?>
<p:tagLst xmlns:a="http://schemas.openxmlformats.org/drawingml/2006/main" xmlns:r="http://schemas.openxmlformats.org/officeDocument/2006/relationships" xmlns:p="http://schemas.openxmlformats.org/presentationml/2006/main">
  <p:tag name="AUDIO_ID" val="288"/>
  <p:tag name="ELAPSEDTIME" val="95.4"/>
  <p:tag name="ANNOTATION_COUNT" val="0"/>
  <p:tag name="ARTICULATE_SLIDE_NAV" val="18"/>
  <p:tag name="ARTICULATE_SLIDE_GUID" val="cc9b80ff-2ea5-46bf-9203-c18e031438fc"/>
</p:tagLst>
</file>

<file path=ppt/tags/tag15.xml><?xml version="1.0" encoding="utf-8"?>
<p:tagLst xmlns:a="http://schemas.openxmlformats.org/drawingml/2006/main" xmlns:r="http://schemas.openxmlformats.org/officeDocument/2006/relationships" xmlns:p="http://schemas.openxmlformats.org/presentationml/2006/main">
  <p:tag name="BULLET_1" val="8226"/>
</p:tagLst>
</file>

<file path=ppt/tags/tag2.xml><?xml version="1.0" encoding="utf-8"?>
<p:tagLst xmlns:a="http://schemas.openxmlformats.org/drawingml/2006/main" xmlns:r="http://schemas.openxmlformats.org/officeDocument/2006/relationships" xmlns:p="http://schemas.openxmlformats.org/presentationml/2006/main">
  <p:tag name="AUDIO_ID" val="269"/>
  <p:tag name="ELAPSEDTIME" val="72.0"/>
  <p:tag name="ANNOTATION_COUNT" val="0"/>
  <p:tag name="ARTICULATE_SLIDE_NAV" val="12"/>
  <p:tag name="ARTICULATE_SLIDE_GUID" val="2e94ace3-f29b-4f5e-9a8b-6288812b209e"/>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Lst>
</file>

<file path=ppt/tags/tag4.xml><?xml version="1.0" encoding="utf-8"?>
<p:tagLst xmlns:a="http://schemas.openxmlformats.org/drawingml/2006/main" xmlns:r="http://schemas.openxmlformats.org/officeDocument/2006/relationships" xmlns:p="http://schemas.openxmlformats.org/presentationml/2006/main">
  <p:tag name="AUDIO_ID" val="287"/>
  <p:tag name="ELAPSEDTIME" val="58.6"/>
  <p:tag name="ANNOTATION_COUNT" val="0"/>
  <p:tag name="ARTICULATE_SLIDE_NAV" val="13"/>
  <p:tag name="ARTICULATE_SLIDE_GUID" val="137db75e-011a-40f0-bd62-752f26627ffe"/>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6.xml><?xml version="1.0" encoding="utf-8"?>
<p:tagLst xmlns:a="http://schemas.openxmlformats.org/drawingml/2006/main" xmlns:r="http://schemas.openxmlformats.org/officeDocument/2006/relationships" xmlns:p="http://schemas.openxmlformats.org/presentationml/2006/main">
  <p:tag name="AUDIO_ID" val="296"/>
  <p:tag name="TIMELINE" val="17.3/22.8/29.3/45.4/47.6/54.9/57.4/65.7/69.7/76.1/84.4/86.5/88.7/91.9"/>
  <p:tag name="ELAPSEDTIME" val="116.0"/>
  <p:tag name="ANNOTATION_COUNT" val="0"/>
  <p:tag name="ARTICULATE_SLIDE_NAV" val="14"/>
  <p:tag name="ARTICULATE_SLIDE_GUID" val="3c6d8ac7-7125-4af1-bde1-60c1074753c9"/>
</p:tagLst>
</file>

<file path=ppt/tags/tag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36"/>
  <p:tag name="MARGIN_3" val="72"/>
  <p:tag name="MARGIN_4" val="108"/>
  <p:tag name="MARGIN_5" val="144"/>
  <p:tag name="FONT_SIZE" val="12"/>
</p:tagLst>
</file>

<file path=ppt/tags/tag8.xml><?xml version="1.0" encoding="utf-8"?>
<p:tagLst xmlns:a="http://schemas.openxmlformats.org/drawingml/2006/main" xmlns:r="http://schemas.openxmlformats.org/officeDocument/2006/relationships" xmlns:p="http://schemas.openxmlformats.org/presentationml/2006/main">
  <p:tag name="AUDIO_ID" val="289"/>
  <p:tag name="ELAPSEDTIME" val="54.0"/>
  <p:tag name="ANNOTATION_COUNT" val="0"/>
  <p:tag name="ARTICULATE_SLIDE_NAV" val="15"/>
  <p:tag name="ARTICULATE_SLIDE_GUID" val="6329dc3e-c559-4d89-a41c-f37e88f88668"/>
</p:tagLst>
</file>

<file path=ppt/tags/tag9.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heme/theme1.xml><?xml version="1.0" encoding="utf-8"?>
<a:theme xmlns:a="http://schemas.openxmlformats.org/drawingml/2006/main" name="CompX_unitY_Lecture_Slides_TemplateRB">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CompX_unitY_Lecture_Slides_TemplateRB</Template>
  <TotalTime>630</TotalTime>
  <Words>5974</Words>
  <Application>Microsoft Office PowerPoint</Application>
  <PresentationFormat>On-screen Show (4:3)</PresentationFormat>
  <Paragraphs>310</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CompX_unitY_Lecture_Slides_TemplateRB</vt:lpstr>
      <vt:lpstr>PowerPoint Presentation</vt:lpstr>
      <vt:lpstr>The Culture of Health Care</vt:lpstr>
      <vt:lpstr>An Overview of the Culture of Health Care Learning Objectives</vt:lpstr>
      <vt:lpstr>Culture of Health Care</vt:lpstr>
      <vt:lpstr>Defining Terms: Health</vt:lpstr>
      <vt:lpstr>Defining Terms: Health Continued</vt:lpstr>
      <vt:lpstr>Defining Terms: Disease and Illness</vt:lpstr>
      <vt:lpstr>Defining Terms: Health Care</vt:lpstr>
      <vt:lpstr>Infectious Disease Deaths Controlled With Broad Social Improvements: Food, Housing, Sanitation</vt:lpstr>
      <vt:lpstr>Chronic Care Model Coordinates Community Resources with Health System to Enable Interaction Between Team and Patient</vt:lpstr>
      <vt:lpstr>Defining Terms: Culture</vt:lpstr>
      <vt:lpstr>Culture and Diversity </vt:lpstr>
      <vt:lpstr>Defining Terms: Culture of  Health Care</vt:lpstr>
      <vt:lpstr>Culture of Health Care Main Themes in Current Literature</vt:lpstr>
      <vt:lpstr>Culture of Patients</vt:lpstr>
      <vt:lpstr>Cultural Competence</vt:lpstr>
      <vt:lpstr>Culture of Health Care Workforce</vt:lpstr>
      <vt:lpstr>Just Culture</vt:lpstr>
      <vt:lpstr>Organizational Culture</vt:lpstr>
      <vt:lpstr>Features of Safety Culture</vt:lpstr>
      <vt:lpstr>What Works?  A Climate of Safety</vt:lpstr>
      <vt:lpstr>Health Professional Culture</vt:lpstr>
      <vt:lpstr>An Overview of the Culture of Health Care Summary – Lecture a</vt:lpstr>
      <vt:lpstr>An Overview of the Culture of Health Care References – Lecture a</vt:lpstr>
      <vt:lpstr>An Overview of the Culture of Health Care References – Lecture a Continued</vt:lpstr>
      <vt:lpstr>The Culture of Health Care An Overview of the Culture of Health Care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2, Unit 1</dc:title>
  <dc:subject>The Culture of Health Care, An Overview of the Culture of Health Care, Lecture a</dc:subject>
  <dc:creator>U.S. Department of Health and Human Services, Office of the National Coordinator for Health Information Technology</dc:creator>
  <cp:keywords>health IT, health IT curriculum, health IT training, health care, culture of health care, cultural competence, cultural safety, safety culture, health care delivery, disease, illness, chronic care model, behavior patterns, diversity, organizational culture, safety culture, culture, ethnography, rich points, health informatics, cultural competence, cultural assumptions</cp:keywords>
  <cp:lastModifiedBy>The Department of Health and Human Services</cp:lastModifiedBy>
  <cp:revision>53</cp:revision>
  <dcterms:created xsi:type="dcterms:W3CDTF">2016-03-29T16:25:31Z</dcterms:created>
  <dcterms:modified xsi:type="dcterms:W3CDTF">2017-05-19T18:51:14Z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