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1" r:id="rId2"/>
    <p:sldId id="280"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8" autoAdjust="0"/>
    <p:restoredTop sz="78767" autoAdjust="0"/>
  </p:normalViewPr>
  <p:slideViewPr>
    <p:cSldViewPr snapToGrid="0">
      <p:cViewPr>
        <p:scale>
          <a:sx n="64" d="100"/>
          <a:sy n="64" d="100"/>
        </p:scale>
        <p:origin x="-1402" y="-139"/>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3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264661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primary focus of clinical medicine remains the clinician-patient relationship. The patient and clinician establish this relationship during a clinical visit and foster it during subsequent encounters.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Technology is changing this relationship as well, however. In addition to the clinician and the patient, computers play a major role in the exam room. Clinicians must learn to integrate the use of computers with their activities and clinical decision-making efforts while also engaging with the patient. In addition, clinicians are using email, patient portals, and cell phones to engage and communicate with the patient—which at times can eliminate the need for a face-to-face meeting. Clinicians must be comfortable using new technology while maintaining good practice standards and engaging with the patient and their families. </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7A66F72-A984-4C92-A09E-D61D6B19C8EC}" type="slidenum">
              <a:rPr lang="en-US" altLang="en-US"/>
              <a:pPr/>
              <a:t>10</a:t>
            </a:fld>
            <a:endParaRPr lang="en-US" altLang="en-US"/>
          </a:p>
        </p:txBody>
      </p:sp>
    </p:spTree>
    <p:extLst>
      <p:ext uri="{BB962C8B-B14F-4D97-AF65-F5344CB8AC3E}">
        <p14:creationId xmlns:p14="http://schemas.microsoft.com/office/powerpoint/2010/main" val="236770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following slides examine the phenomenon of change in the context of health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Change is an alteration in organizational structure or organizational function. Organizations are in a constant state of change, yet the extensive use of technology in health care hastens these cycles of change.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Certain types of technology may be entirely transparent to the end user, and their implementation may be welcomed by individuals and groups. For example, most physicians embraced pagers and cell phone technology because these devices allowed them to be reached and to respond remotely. Mobile devices such as smart phones and tablets allow physicians to be more flexible with accessing clinical systems and responding to patient needs regardless of their location. The freedom to address patient care issues from locations other than the bedside has been welcomed.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However, some technologies are intrusive and significantly change the workflow; one example is implementation of the EHR system in the clinical setting. Clinicians are more reluctant to use technologies that they perceive to be counterproductive or contrary to their clinical focus and impede how they practice medicine. To quickly adapt new technologies and information systems, clinicians must see the value and benefit to clinical practice, clinical outcomes, patient safety, or workflow. </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C2C1C52-6E39-40A0-BA17-B59D6A35FC7E}" type="slidenum">
              <a:rPr lang="en-US" altLang="en-US"/>
              <a:pPr/>
              <a:t>11</a:t>
            </a:fld>
            <a:endParaRPr lang="en-US" altLang="en-US"/>
          </a:p>
        </p:txBody>
      </p:sp>
    </p:spTree>
    <p:extLst>
      <p:ext uri="{BB962C8B-B14F-4D97-AF65-F5344CB8AC3E}">
        <p14:creationId xmlns:p14="http://schemas.microsoft.com/office/powerpoint/2010/main" val="3010164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As change occurs in a health care organization, it occurs in parallel with the delivery of health care because clinicians can’t stop taking care of patients while they master new systems. In the past, physicians could see patients, write orders, and plan for care without intersecting significantly with technology.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Now, with the advent of the EHR and other clinical systems, the social and technical aspects of patient care are interdependent. Changes in technology require clinicians to make substantial changes to the way they deliver patient care. The converse is also true; changes in patient care may require changes in technology. Successful implementations must address people and processes as well as technology. Implementations should proactively address the integration of information systems with operational processes, procedures, workflow, job duties, and staff capabilities.</a:t>
            </a:r>
          </a:p>
          <a:p>
            <a:endParaRPr lang="en-US" altLang="en-US" dirty="0">
              <a:latin typeface="Arial" charset="0"/>
              <a:cs typeface="Arial"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3C9555E-95A5-4741-861F-21F5D4B25C6B}" type="slidenum">
              <a:rPr lang="en-US" altLang="en-US"/>
              <a:pPr/>
              <a:t>12</a:t>
            </a:fld>
            <a:endParaRPr lang="en-US" altLang="en-US"/>
          </a:p>
        </p:txBody>
      </p:sp>
    </p:spTree>
    <p:extLst>
      <p:ext uri="{BB962C8B-B14F-4D97-AF65-F5344CB8AC3E}">
        <p14:creationId xmlns:p14="http://schemas.microsoft.com/office/powerpoint/2010/main" val="3455464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Significant change in the health care industry is frequently accompanied by resistance to this change. Resistance to change is the action taken by individuals and groups when they perceive that the change is a threat to them.</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There are generally three phases of change. First, there’s a period of inertia, when little is done. Next is a transition phase, when the change is beginning to be implemented. Once the transition is complete, the organization reaches a new steady state, with achievement of the new model.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Resistance to change, at least at the outset, is inevitable because many individuals and groups tend to defend the status quo.</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technology and system implementation processes should incorporate approaches for addressing staff resistance early and determining the root cause if possible.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212C358-CB5E-47BD-959B-A3ED08142DBE}" type="slidenum">
              <a:rPr lang="en-US" altLang="en-US"/>
              <a:pPr/>
              <a:t>13</a:t>
            </a:fld>
            <a:endParaRPr lang="en-US" altLang="en-US"/>
          </a:p>
        </p:txBody>
      </p:sp>
    </p:spTree>
    <p:extLst>
      <p:ext uri="{BB962C8B-B14F-4D97-AF65-F5344CB8AC3E}">
        <p14:creationId xmlns:p14="http://schemas.microsoft.com/office/powerpoint/2010/main" val="4171871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Several strategies help overcome resistance to change.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key initial step is to involve all stakeholders before implementing the change. Another method is to create effective lines of communication. Resistance to change can also be mitigated by enlisting the aid of </a:t>
            </a:r>
            <a:r>
              <a:rPr lang="en-US" sz="1000" i="1" kern="1200" dirty="0">
                <a:solidFill>
                  <a:schemeClr val="tx1"/>
                </a:solidFill>
                <a:effectLst/>
                <a:latin typeface="Arial" pitchFamily="34" charset="0"/>
                <a:ea typeface="+mn-ea"/>
                <a:cs typeface="Arial" pitchFamily="34" charset="0"/>
              </a:rPr>
              <a:t>champions</a:t>
            </a:r>
            <a:r>
              <a:rPr lang="en-US" sz="1000" kern="1200" dirty="0">
                <a:solidFill>
                  <a:schemeClr val="tx1"/>
                </a:solidFill>
                <a:effectLst/>
                <a:latin typeface="Arial" pitchFamily="34" charset="0"/>
                <a:ea typeface="+mn-ea"/>
                <a:cs typeface="Arial" pitchFamily="34" charset="0"/>
              </a:rPr>
              <a:t>, or enthusiastic people who can help the organization push forward and overcome resistance from naysayers.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Organizations can also attempt to alleviate fears that may be contributing to resistance. Individuals and groups should collaborate to solve problems during the transition, and organizations should actively elicit feedback. Sometimes, resistance to change may be the sign of a problem that has not yet been uncovered. Open communication between all parties will assist to identify these types of problems and bridge gaps of unrealistic expectations as well as identify the need for additional training and education.</a:t>
            </a:r>
          </a:p>
          <a:p>
            <a:endParaRPr lang="en-US" altLang="en-US" dirty="0">
              <a:latin typeface="Arial" charset="0"/>
              <a:cs typeface="Arial"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A1C6401-68B1-4D20-8432-0CF51BAD77A4}" type="slidenum">
              <a:rPr lang="en-US" altLang="en-US"/>
              <a:pPr/>
              <a:t>14</a:t>
            </a:fld>
            <a:endParaRPr lang="en-US" altLang="en-US"/>
          </a:p>
        </p:txBody>
      </p:sp>
    </p:spTree>
    <p:extLst>
      <p:ext uri="{BB962C8B-B14F-4D97-AF65-F5344CB8AC3E}">
        <p14:creationId xmlns:p14="http://schemas.microsoft.com/office/powerpoint/2010/main" val="366534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health care environment is complex, and over time clinicians develop their own work processes in addition to the training and education received in school. Clinicians are likely to use multiple tools and technologies to assist them at work. For example, a physician may use a stethoscope, and a radiology technician may use a CT scanner.</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Technology has become an essential component of workflow. For example, a physician may see twenty patients per day in the clinic, and now depends on the EHR to provide data, help answer clinical questions, solve problems, and aid in documentation or scheduling.</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New technology requires clinicians to adapt their work processes, and this requires complex and often significant adjustments. For example, a change in the EHR system means the clinician will need to master new techniques in the software in order to continue to provide the same high level of patient care and patient interaction.</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B5666FC-3DD7-4BEF-AB2C-5FDE2AB6BE50}" type="slidenum">
              <a:rPr lang="en-US" altLang="en-US"/>
              <a:pPr/>
              <a:t>15</a:t>
            </a:fld>
            <a:endParaRPr lang="en-US" altLang="en-US"/>
          </a:p>
        </p:txBody>
      </p:sp>
    </p:spTree>
    <p:extLst>
      <p:ext uri="{BB962C8B-B14F-4D97-AF65-F5344CB8AC3E}">
        <p14:creationId xmlns:p14="http://schemas.microsoft.com/office/powerpoint/2010/main" val="717409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implementation of technology and the process of technological change may have unintended consequences. Changes in workflow may be a step backwards for overall system efficiency. Furthermore, clinicians may be unable to adapt to the change that is occurring around them.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For example, in 2002, Cedars-Sinai Hospital in California implemented an EHR system. This led to a revolt by physicians, and Cedars-Sinai had to abandon the implementation after three months.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Another potential issue associated with the implementation of complex technology is that outcome measures may not be positive. For example, Children’s Hospital in Pittsburgh implemented computerized physician order entry, or CPOE, in its intensive care unit and subsequently reported an alarming increase in mortality rates.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actual process for implementing new technology is just as important as the technology itself or the system where it’s used. The findings at Children’s Hospital in Pittsburgh could not be replicated when other pediatric hospitals implemented the same EHR system. This suggests that the Pittsburgh implementation was flawed, with devastating unintended consequences. </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D495F9D-C565-4F64-A389-FE129620F744}" type="slidenum">
              <a:rPr lang="en-US" altLang="en-US"/>
              <a:pPr/>
              <a:t>16</a:t>
            </a:fld>
            <a:endParaRPr lang="en-US" altLang="en-US"/>
          </a:p>
        </p:txBody>
      </p:sp>
    </p:spTree>
    <p:extLst>
      <p:ext uri="{BB962C8B-B14F-4D97-AF65-F5344CB8AC3E}">
        <p14:creationId xmlns:p14="http://schemas.microsoft.com/office/powerpoint/2010/main" val="2481232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How do organizations manage sociotechnical change? They look for the right people to perform the right tasks to lead change at all levels—including executive leadership champions. They ensure that the people in technology work together with clinicians in a collaborative and cooperative way to ensure that technology and information systems are implemented in the most effective manner possible for achieving improved patient care, clinical outcomes, and patient safety.</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Organizations make a fundamental choice: either they adapt work processes to new technology, or they adapt technology to current workflow processes.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New technology can be designed to improve work processes. People may need to adapt their work processes to the new technology, but the long-term advantages offered by well-designed technology may be helpful in mitigating resistance to change. Adapting work processes requires leadership to carefully manage and curate the change. However, adapting technology to current work processes is counterproductive in some cases because there’s no significant long-term improvement in care. Although this strategy may help to streamline some aspects of workflow, it’s a less agile method and less adaptable to future changes.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primary axiom of managing sociotechnical change is that new technology can be designed that will improve work processes, and work processes can be adapted to new technology. Having clinicians and technologists working together drives the appropriate balance of workflow and process change with any technology implementation.</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DD5D672-D5E5-4260-AD90-9008448097AE}" type="slidenum">
              <a:rPr lang="en-US" altLang="en-US"/>
              <a:pPr/>
              <a:t>17</a:t>
            </a:fld>
            <a:endParaRPr lang="en-US" altLang="en-US"/>
          </a:p>
        </p:txBody>
      </p:sp>
    </p:spTree>
    <p:extLst>
      <p:ext uri="{BB962C8B-B14F-4D97-AF65-F5344CB8AC3E}">
        <p14:creationId xmlns:p14="http://schemas.microsoft.com/office/powerpoint/2010/main" val="3481538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Sociotechnical change can lead to enhancements in quality measures and improvement in clinical and operational processes.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Other improvements in outcome measures can be demonstrated as a consequence of successful sociotechnical change. These include improvements in efficiency and associated enhancement of workflow, processes, and procedures. For example, improving the technology of EHR systems allows better ways to capture information and document encounters. This allows clinicians to spend more time talking with patients as opposed to documenting the visit.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New technologies improve efficiencies of processes. For example, installing a newer-generation CT scanner would lower the dose of radiation required to obtain a CT scan. Improvements in patient safety and an associated reduction in errors should follow.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example of error reduction is afforded by clinical decision support; for example, the availability of information embedded in the EHR helps the clinician make good decisions at the point of patient care delivery.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Medication errors are also reduced as a consequence of successful sociotechnical change. For example, barcoding for medications and for patients can prevent mistakes in medication administration. </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E23E22B-35D7-4765-A420-156D64450CF7}" type="slidenum">
              <a:rPr lang="en-US" altLang="en-US"/>
              <a:pPr/>
              <a:t>18</a:t>
            </a:fld>
            <a:endParaRPr lang="en-US" altLang="en-US"/>
          </a:p>
        </p:txBody>
      </p:sp>
    </p:spTree>
    <p:extLst>
      <p:ext uri="{BB962C8B-B14F-4D97-AF65-F5344CB8AC3E}">
        <p14:creationId xmlns:p14="http://schemas.microsoft.com/office/powerpoint/2010/main" val="3646163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One additional impact of sociotechnical change is in the job market. The past few years have seen changes in existing jobs and corresponding job descriptions as well as creation of new jobs requiring new skill sets. There are roles for new experts in health information technology, roles for clinicians who are technologists, and roles for technical specialists who have exposure to the clinical environment. Health care technology roles, especially for clinicians, are found across many different types of employers, including health care providers, software and technology vendors, consulting firms, insurance companies, pharmaceutical companies, and even in state and federal government.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Job opportunities will continue to grow in the health information technology sector, especially with the increase of technology demands by consumers, patients, and clinicians. As in the past few years, the future may hold additional new technology jobs and career opportunities that can’t be imagined today.</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5956D20-0052-4046-A544-1E61F17F89E6}" type="slidenum">
              <a:rPr lang="en-US" altLang="en-US"/>
              <a:pPr/>
              <a:t>19</a:t>
            </a:fld>
            <a:endParaRPr lang="en-US" altLang="en-US"/>
          </a:p>
        </p:txBody>
      </p:sp>
    </p:spTree>
    <p:extLst>
      <p:ext uri="{BB962C8B-B14F-4D97-AF65-F5344CB8AC3E}">
        <p14:creationId xmlns:p14="http://schemas.microsoft.com/office/powerpoint/2010/main" val="1765526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92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8B820ED-6F22-4F89-8BBD-4E73AA2CED2F}" type="slidenum">
              <a:rPr lang="en-US" altLang="en-US"/>
              <a:pPr/>
              <a:t>2</a:t>
            </a:fld>
            <a:endParaRPr lang="en-US" altLang="en-US"/>
          </a:p>
        </p:txBody>
      </p:sp>
      <p:sp>
        <p:nvSpPr>
          <p:cNvPr id="9221" name="Notes Placeholder 5"/>
          <p:cNvSpPr>
            <a:spLocks noGrp="1"/>
          </p:cNvSpPr>
          <p:nvPr/>
        </p:nvSpPr>
        <p:spPr bwMode="auto">
          <a:xfrm>
            <a:off x="914400" y="3257550"/>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30000"/>
              </a:spcBef>
            </a:pPr>
            <a:r>
              <a:rPr lang="en-US" altLang="en-US" sz="1000"/>
              <a:t>Welcome to </a:t>
            </a:r>
            <a:r>
              <a:rPr lang="en-US" altLang="en-US" sz="1000" b="1" i="1"/>
              <a:t>The Culture of Healthcare: Sociotechnical Aspects: Clinicians and Technology</a:t>
            </a:r>
            <a:r>
              <a:rPr lang="en-US" altLang="en-US" sz="1000"/>
              <a:t>. This is Lecture (b).</a:t>
            </a:r>
          </a:p>
          <a:p>
            <a:pPr>
              <a:spcBef>
                <a:spcPct val="30000"/>
              </a:spcBef>
            </a:pPr>
            <a:r>
              <a:rPr lang="en-US" altLang="en-US" sz="1000"/>
              <a:t>The component, </a:t>
            </a:r>
            <a:r>
              <a:rPr lang="en-US" altLang="en-US" sz="1000" b="1" i="1"/>
              <a:t>The Culture of Healthcare,</a:t>
            </a:r>
            <a:r>
              <a:rPr lang="en-US" altLang="en-US" sz="1000"/>
              <a:t> addresses job expectations in healthcare settings, including how care is organized within a practice setting, privacy laws, and professional and ethical issues encountered in the workplace. </a:t>
            </a:r>
          </a:p>
          <a:p>
            <a:pPr>
              <a:spcBef>
                <a:spcPct val="30000"/>
              </a:spcBef>
            </a:pPr>
            <a:endParaRPr lang="en-US" altLang="en-US" sz="1000"/>
          </a:p>
        </p:txBody>
      </p:sp>
      <p:sp>
        <p:nvSpPr>
          <p:cNvPr id="9222"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Sociotechnical Aspects: Clinicians and Technology</a:t>
            </a:r>
            <a:r>
              <a:rPr lang="en-US" sz="1000" kern="1200" dirty="0">
                <a:solidFill>
                  <a:schemeClr val="tx1"/>
                </a:solidFill>
                <a:effectLst/>
                <a:latin typeface="Arial" pitchFamily="34" charset="0"/>
                <a:ea typeface="+mn-ea"/>
                <a:cs typeface="Arial" pitchFamily="34" charset="0"/>
              </a:rPr>
              <a:t>. This is Lecture c.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i="1"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 addresses job expectations in health care settings, including how care is organized within a practice setting, privacy laws, and professional and ethical issues encountered in the workplace.</a:t>
            </a:r>
          </a:p>
        </p:txBody>
      </p:sp>
    </p:spTree>
    <p:extLst>
      <p:ext uri="{BB962C8B-B14F-4D97-AF65-F5344CB8AC3E}">
        <p14:creationId xmlns:p14="http://schemas.microsoft.com/office/powerpoint/2010/main" val="2249768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concludes Lecture c of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i="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This final lecture reviewed the role of technology in health care and examined the concept of social and technical resistance to change in the context of sociotechnical interdependence. Several challenges and obstacles are encountered when work processes are adapted to new technology, and changing sociotechnical processes have various influences on health care quality, efficiency, and safety.</a:t>
            </a:r>
          </a:p>
          <a:p>
            <a:endParaRPr lang="en-US" altLang="en-US" dirty="0">
              <a:latin typeface="Arial" charset="0"/>
              <a:cs typeface="Arial" charset="0"/>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923B88D-8EEE-426E-B98D-25F5E991AE2B}" type="slidenum">
              <a:rPr lang="en-US" altLang="en-US"/>
              <a:pPr/>
              <a:t>20</a:t>
            </a:fld>
            <a:endParaRPr lang="en-US" altLang="en-US"/>
          </a:p>
        </p:txBody>
      </p:sp>
    </p:spTree>
    <p:extLst>
      <p:ext uri="{BB962C8B-B14F-4D97-AF65-F5344CB8AC3E}">
        <p14:creationId xmlns:p14="http://schemas.microsoft.com/office/powerpoint/2010/main" val="4407131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kern="1200" dirty="0">
                <a:solidFill>
                  <a:schemeClr val="tx1"/>
                </a:solidFill>
                <a:effectLst/>
                <a:latin typeface="Arial" pitchFamily="34" charset="0"/>
                <a:ea typeface="+mn-ea"/>
                <a:cs typeface="Arial" pitchFamily="34" charset="0"/>
              </a:rPr>
              <a:t>. In summary, this unit discussed medical errors and patient safety; the challenges of adapting work processes to new technology; and the resulting impact on quality, efficiency, and safety. This unit also examined the phenomena of social and technical resistance to change, especially among clinicians. </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E075352-D5EC-4EB1-AA4D-5DF20E726F4E}" type="slidenum">
              <a:rPr lang="en-US" altLang="en-US"/>
              <a:pPr/>
              <a:t>21</a:t>
            </a:fld>
            <a:endParaRPr lang="en-US" altLang="en-US"/>
          </a:p>
        </p:txBody>
      </p:sp>
    </p:spTree>
    <p:extLst>
      <p:ext uri="{BB962C8B-B14F-4D97-AF65-F5344CB8AC3E}">
        <p14:creationId xmlns:p14="http://schemas.microsoft.com/office/powerpoint/2010/main" val="4051522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67B295E-DF7D-4420-BD17-18582ED06FE9}" type="slidenum">
              <a:rPr lang="en-US" altLang="en-US"/>
              <a:pPr/>
              <a:t>22</a:t>
            </a:fld>
            <a:endParaRPr lang="en-US" altLang="en-US"/>
          </a:p>
        </p:txBody>
      </p:sp>
    </p:spTree>
    <p:extLst>
      <p:ext uri="{BB962C8B-B14F-4D97-AF65-F5344CB8AC3E}">
        <p14:creationId xmlns:p14="http://schemas.microsoft.com/office/powerpoint/2010/main" val="38287616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23</a:t>
            </a:fld>
            <a:endParaRPr lang="en-US" altLang="en-US"/>
          </a:p>
        </p:txBody>
      </p:sp>
    </p:spTree>
    <p:extLst>
      <p:ext uri="{BB962C8B-B14F-4D97-AF65-F5344CB8AC3E}">
        <p14:creationId xmlns:p14="http://schemas.microsoft.com/office/powerpoint/2010/main" val="1196584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Sociotechnical Aspects: Clinicians and Technology</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Describe the concepts of medical error and patient safety</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error as an individual </a:t>
            </a:r>
            <a:r>
              <a:rPr lang="en-US" sz="1000" kern="1200" dirty="0">
                <a:solidFill>
                  <a:schemeClr val="tx1"/>
                </a:solidFill>
                <a:effectLst/>
                <a:latin typeface="Arial" pitchFamily="34" charset="0"/>
                <a:ea typeface="+mn-ea"/>
                <a:cs typeface="Arial" pitchFamily="34" charset="0"/>
              </a:rPr>
              <a:t>problem </a:t>
            </a:r>
            <a:r>
              <a:rPr lang="x-none" sz="1000" kern="1200" dirty="0">
                <a:solidFill>
                  <a:schemeClr val="tx1"/>
                </a:solidFill>
                <a:effectLst/>
                <a:latin typeface="Arial" pitchFamily="34" charset="0"/>
                <a:ea typeface="+mn-ea"/>
                <a:cs typeface="Arial" pitchFamily="34" charset="0"/>
              </a:rPr>
              <a:t>and as a system problem</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Compare and contrast the interaction and interdependence of social and technical “resistance to change”</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challenges inherent with adapting work processes to new technology</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downside of adapting technology to work practices and why this is not desirable</a:t>
            </a:r>
            <a:endParaRPr lang="en-US" sz="1000" kern="1200" dirty="0">
              <a:solidFill>
                <a:schemeClr val="tx1"/>
              </a:solidFill>
              <a:effectLst/>
              <a:latin typeface="Arial" pitchFamily="34" charset="0"/>
              <a:ea typeface="+mn-ea"/>
              <a:cs typeface="Arial" pitchFamily="34" charset="0"/>
            </a:endParaRPr>
          </a:p>
          <a:p>
            <a:pPr marL="400050" lvl="1" indent="-171450">
              <a:buFont typeface="Arial" panose="020B0604020202020204" pitchFamily="34" charset="0"/>
              <a:buChar char="•"/>
            </a:pPr>
            <a:r>
              <a:rPr lang="x-none" sz="1000" kern="1200" dirty="0">
                <a:solidFill>
                  <a:schemeClr val="tx1"/>
                </a:solidFill>
                <a:effectLst/>
                <a:latin typeface="Arial" pitchFamily="34" charset="0"/>
                <a:ea typeface="+mn-ea"/>
                <a:cs typeface="Arial" pitchFamily="34" charset="0"/>
              </a:rPr>
              <a:t>Discuss the impact of changing sociotechnical processes on quality, efficiency, and safety</a:t>
            </a:r>
            <a:endParaRPr lang="en-US" sz="1000" kern="1200" dirty="0">
              <a:solidFill>
                <a:schemeClr val="tx1"/>
              </a:solidFill>
              <a:effectLst/>
              <a:latin typeface="Arial" pitchFamily="34" charset="0"/>
              <a:ea typeface="+mn-ea"/>
              <a:cs typeface="Arial" pitchFamily="34" charset="0"/>
            </a:endParaRP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0B55691-B6AC-4656-B284-6C7F526B3978}" type="slidenum">
              <a:rPr lang="en-US" altLang="en-US"/>
              <a:pPr/>
              <a:t>3</a:t>
            </a:fld>
            <a:endParaRPr lang="en-US" altLang="en-US"/>
          </a:p>
        </p:txBody>
      </p:sp>
    </p:spTree>
    <p:extLst>
      <p:ext uri="{BB962C8B-B14F-4D97-AF65-F5344CB8AC3E}">
        <p14:creationId xmlns:p14="http://schemas.microsoft.com/office/powerpoint/2010/main" val="3118231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lecture discusses sociotechnical aspects of health care.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 sociotechnical system is a system in which people and technology interact. These interactions can be straightforward, or they can be quite complex. Organizational characteristics of the sociotechnical system are modified by this interaction, for better or for worse.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Optimization of one element in this system, either the social element or the technical element, without close attention to the other element, may be detrimental to the organization.</a:t>
            </a:r>
          </a:p>
          <a:p>
            <a:endParaRPr lang="en-US" altLang="en-US" dirty="0">
              <a:latin typeface="Arial" charset="0"/>
              <a:cs typeface="Arial" charset="0"/>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70E8824-2EAC-49E1-9DBD-9CEC5823E48A}" type="slidenum">
              <a:rPr lang="en-US" altLang="en-US"/>
              <a:pPr/>
              <a:t>4</a:t>
            </a:fld>
            <a:endParaRPr lang="en-US" altLang="en-US"/>
          </a:p>
        </p:txBody>
      </p:sp>
    </p:spTree>
    <p:extLst>
      <p:ext uri="{BB962C8B-B14F-4D97-AF65-F5344CB8AC3E}">
        <p14:creationId xmlns:p14="http://schemas.microsoft.com/office/powerpoint/2010/main" val="844429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Medicine and technology are closely interrelated, and one could argue that medicine has traditionally been dependent on technology for its progress. One example that illustrates this point is the story of the microscope.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This story begins in Italy, in the fourteenth century, when advances in optics led to a better understanding of lens making. In 1590, the Dutch lens makers Hans and Zacharias [</a:t>
            </a:r>
            <a:r>
              <a:rPr lang="en-US" sz="1000" kern="1200" dirty="0" err="1">
                <a:solidFill>
                  <a:schemeClr val="tx1"/>
                </a:solidFill>
                <a:effectLst/>
                <a:latin typeface="Arial" pitchFamily="34" charset="0"/>
                <a:ea typeface="+mn-ea"/>
                <a:cs typeface="Arial" pitchFamily="34" charset="0"/>
              </a:rPr>
              <a:t>zak</a:t>
            </a:r>
            <a:r>
              <a:rPr lang="en-US" sz="1000" kern="1200" dirty="0">
                <a:solidFill>
                  <a:schemeClr val="tx1"/>
                </a:solidFill>
                <a:effectLst/>
                <a:latin typeface="Arial" pitchFamily="34" charset="0"/>
                <a:ea typeface="+mn-ea"/>
                <a:cs typeface="Arial" pitchFamily="34" charset="0"/>
              </a:rPr>
              <a:t>-uh-</a:t>
            </a:r>
            <a:r>
              <a:rPr lang="en-US" sz="1000" b="1" kern="1200" dirty="0" err="1">
                <a:solidFill>
                  <a:schemeClr val="tx1"/>
                </a:solidFill>
                <a:effectLst/>
                <a:latin typeface="Arial" pitchFamily="34" charset="0"/>
                <a:ea typeface="+mn-ea"/>
                <a:cs typeface="Arial" pitchFamily="34" charset="0"/>
              </a:rPr>
              <a:t>rahy</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uhs</a:t>
            </a:r>
            <a:r>
              <a:rPr lang="en-US" sz="1000" kern="1200" dirty="0">
                <a:solidFill>
                  <a:schemeClr val="tx1"/>
                </a:solidFill>
                <a:effectLst/>
                <a:latin typeface="Arial" pitchFamily="34" charset="0"/>
                <a:ea typeface="+mn-ea"/>
                <a:cs typeface="Arial" pitchFamily="34" charset="0"/>
              </a:rPr>
              <a:t>] Jansen, developed the microscope.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Eighty-five years later, in 1675, Anton van Leeuwenhoek [</a:t>
            </a:r>
            <a:r>
              <a:rPr lang="en-US" sz="1000" b="1" kern="1200" dirty="0" err="1">
                <a:solidFill>
                  <a:schemeClr val="tx1"/>
                </a:solidFill>
                <a:effectLst/>
                <a:latin typeface="Arial" pitchFamily="34" charset="0"/>
                <a:ea typeface="+mn-ea"/>
                <a:cs typeface="Arial" pitchFamily="34" charset="0"/>
              </a:rPr>
              <a:t>ahn</a:t>
            </a:r>
            <a:r>
              <a:rPr lang="en-US" sz="1000" kern="1200" dirty="0">
                <a:solidFill>
                  <a:schemeClr val="tx1"/>
                </a:solidFill>
                <a:effectLst/>
                <a:latin typeface="Arial" pitchFamily="34" charset="0"/>
                <a:ea typeface="+mn-ea"/>
                <a:cs typeface="Arial" pitchFamily="34" charset="0"/>
              </a:rPr>
              <a:t>-tone fawn </a:t>
            </a:r>
            <a:r>
              <a:rPr lang="en-US" sz="1000" b="1" kern="1200" dirty="0">
                <a:solidFill>
                  <a:schemeClr val="tx1"/>
                </a:solidFill>
                <a:effectLst/>
                <a:latin typeface="Arial" pitchFamily="34" charset="0"/>
                <a:ea typeface="+mn-ea"/>
                <a:cs typeface="Arial" pitchFamily="34" charset="0"/>
              </a:rPr>
              <a:t>lay</a:t>
            </a:r>
            <a:r>
              <a:rPr lang="en-US" sz="1000" kern="1200" dirty="0">
                <a:solidFill>
                  <a:schemeClr val="tx1"/>
                </a:solidFill>
                <a:effectLst/>
                <a:latin typeface="Arial" pitchFamily="34" charset="0"/>
                <a:ea typeface="+mn-ea"/>
                <a:cs typeface="Arial" pitchFamily="34" charset="0"/>
              </a:rPr>
              <a:t>-</a:t>
            </a:r>
            <a:r>
              <a:rPr lang="en-US" sz="1000" kern="1200" dirty="0" err="1">
                <a:solidFill>
                  <a:schemeClr val="tx1"/>
                </a:solidFill>
                <a:effectLst/>
                <a:latin typeface="Arial" pitchFamily="34" charset="0"/>
                <a:ea typeface="+mn-ea"/>
                <a:cs typeface="Arial" pitchFamily="34" charset="0"/>
              </a:rPr>
              <a:t>vehn</a:t>
            </a:r>
            <a:r>
              <a:rPr lang="en-US" sz="1000" kern="1200" dirty="0">
                <a:solidFill>
                  <a:schemeClr val="tx1"/>
                </a:solidFill>
                <a:effectLst/>
                <a:latin typeface="Arial" pitchFamily="34" charset="0"/>
                <a:ea typeface="+mn-ea"/>
                <a:cs typeface="Arial" pitchFamily="34" charset="0"/>
              </a:rPr>
              <a:t>-hook] examined blood, insects, cells, and bacteria under the microscope.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another advance, in 1938, Ernst Ruska [</a:t>
            </a:r>
            <a:r>
              <a:rPr lang="en-US" sz="1000" kern="1200" dirty="0" err="1">
                <a:solidFill>
                  <a:schemeClr val="tx1"/>
                </a:solidFill>
                <a:effectLst/>
                <a:latin typeface="Arial" pitchFamily="34" charset="0"/>
                <a:ea typeface="+mn-ea"/>
                <a:cs typeface="Arial" pitchFamily="34" charset="0"/>
              </a:rPr>
              <a:t>ehrnst</a:t>
            </a:r>
            <a:r>
              <a:rPr lang="en-US" sz="1000" kern="1200" dirty="0">
                <a:solidFill>
                  <a:schemeClr val="tx1"/>
                </a:solidFill>
                <a:effectLst/>
                <a:latin typeface="Arial" pitchFamily="34" charset="0"/>
                <a:ea typeface="+mn-ea"/>
                <a:cs typeface="Arial" pitchFamily="34" charset="0"/>
              </a:rPr>
              <a:t> </a:t>
            </a:r>
            <a:r>
              <a:rPr lang="en-US" sz="1000" b="1" kern="1200" dirty="0" err="1">
                <a:solidFill>
                  <a:schemeClr val="tx1"/>
                </a:solidFill>
                <a:effectLst/>
                <a:latin typeface="Arial" pitchFamily="34" charset="0"/>
                <a:ea typeface="+mn-ea"/>
                <a:cs typeface="Arial" pitchFamily="34" charset="0"/>
              </a:rPr>
              <a:t>ruhs</a:t>
            </a:r>
            <a:r>
              <a:rPr lang="en-US" sz="1000" kern="1200" dirty="0" err="1">
                <a:solidFill>
                  <a:schemeClr val="tx1"/>
                </a:solidFill>
                <a:effectLst/>
                <a:latin typeface="Arial" pitchFamily="34" charset="0"/>
                <a:ea typeface="+mn-ea"/>
                <a:cs typeface="Arial" pitchFamily="34" charset="0"/>
              </a:rPr>
              <a:t>-kuh</a:t>
            </a:r>
            <a:r>
              <a:rPr lang="en-US" sz="1000" kern="1200" dirty="0">
                <a:solidFill>
                  <a:schemeClr val="tx1"/>
                </a:solidFill>
                <a:effectLst/>
                <a:latin typeface="Arial" pitchFamily="34" charset="0"/>
                <a:ea typeface="+mn-ea"/>
                <a:cs typeface="Arial" pitchFamily="34" charset="0"/>
              </a:rPr>
              <a:t>] developed the technique of electron microscopy, which allowed researchers to gain a detailed understanding of the structure of organs at the subcellular level.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Each development in technology led to an advancement in medicine. </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2CE4AC7-07C2-4426-9CD6-D0EFE9CEFC1C}" type="slidenum">
              <a:rPr lang="en-US" altLang="en-US"/>
              <a:pPr/>
              <a:t>5</a:t>
            </a:fld>
            <a:endParaRPr lang="en-US" altLang="en-US"/>
          </a:p>
        </p:txBody>
      </p:sp>
    </p:spTree>
    <p:extLst>
      <p:ext uri="{BB962C8B-B14F-4D97-AF65-F5344CB8AC3E}">
        <p14:creationId xmlns:p14="http://schemas.microsoft.com/office/powerpoint/2010/main" val="3392771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Clinicians have historically integrated technology into their practice of medicine.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For example, in 1816, Rene Laennec [</a:t>
            </a:r>
            <a:r>
              <a:rPr lang="en-US" sz="1000" kern="1200" dirty="0" err="1">
                <a:solidFill>
                  <a:schemeClr val="tx1"/>
                </a:solidFill>
                <a:effectLst/>
                <a:latin typeface="Arial" pitchFamily="34" charset="0"/>
                <a:ea typeface="+mn-ea"/>
                <a:cs typeface="Arial" pitchFamily="34" charset="0"/>
              </a:rPr>
              <a:t>ruh-</a:t>
            </a:r>
            <a:r>
              <a:rPr lang="en-US" sz="1000" b="1" kern="1200" dirty="0" err="1">
                <a:solidFill>
                  <a:schemeClr val="tx1"/>
                </a:solidFill>
                <a:effectLst/>
                <a:latin typeface="Arial" pitchFamily="34" charset="0"/>
                <a:ea typeface="+mn-ea"/>
                <a:cs typeface="Arial" pitchFamily="34" charset="0"/>
              </a:rPr>
              <a:t>ney</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la-</a:t>
            </a:r>
            <a:r>
              <a:rPr lang="en-US" sz="1000" b="1" kern="1200" dirty="0" err="1">
                <a:solidFill>
                  <a:schemeClr val="tx1"/>
                </a:solidFill>
                <a:effectLst/>
                <a:latin typeface="Arial" pitchFamily="34" charset="0"/>
                <a:ea typeface="+mn-ea"/>
                <a:cs typeface="Arial" pitchFamily="34" charset="0"/>
              </a:rPr>
              <a:t>neyk</a:t>
            </a:r>
            <a:r>
              <a:rPr lang="en-US" sz="1000" kern="1200" dirty="0">
                <a:solidFill>
                  <a:schemeClr val="tx1"/>
                </a:solidFill>
                <a:effectLst/>
                <a:latin typeface="Arial" pitchFamily="34" charset="0"/>
                <a:ea typeface="+mn-ea"/>
                <a:cs typeface="Arial" pitchFamily="34" charset="0"/>
              </a:rPr>
              <a:t>] invented the stethoscope. The stethoscope has been considerably refined since that early prototype. It’s now lighter, it has improved acoustic properties, a diaphragm was added, and now an electronic version of the stethoscope is available. Clinicians have uniformly adopted the iterative modifications of this technology into their practice in order to improve patient care.</a:t>
            </a:r>
          </a:p>
          <a:p>
            <a:endParaRPr lang="en-US" altLang="en-US" dirty="0">
              <a:latin typeface="Arial" charset="0"/>
              <a:cs typeface="Arial"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520400B-27C6-4D62-B743-4272022C63CA}" type="slidenum">
              <a:rPr lang="en-US" altLang="en-US"/>
              <a:pPr/>
              <a:t>6</a:t>
            </a:fld>
            <a:endParaRPr lang="en-US" altLang="en-US"/>
          </a:p>
        </p:txBody>
      </p:sp>
    </p:spTree>
    <p:extLst>
      <p:ext uri="{BB962C8B-B14F-4D97-AF65-F5344CB8AC3E}">
        <p14:creationId xmlns:p14="http://schemas.microsoft.com/office/powerpoint/2010/main" val="158516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Technology is now the primary driving force of medicine. A vast array of technological resources are available in clinical practice, surgery, radiology, pharmacy, assistive technology, and medical education. The availability of an electronic health record (EHR) and other clinical and administrative information systems has changed the paradigm of clinical information collection, storage, and recovery. The advancement of mobile technology used by both clinicians and patients continues to change the paradigm.</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424EA65-A4C1-4D2D-AB9F-51886E981BE3}" type="slidenum">
              <a:rPr lang="en-US" altLang="en-US"/>
              <a:pPr/>
              <a:t>7</a:t>
            </a:fld>
            <a:endParaRPr lang="en-US" altLang="en-US"/>
          </a:p>
        </p:txBody>
      </p:sp>
    </p:spTree>
    <p:extLst>
      <p:ext uri="{BB962C8B-B14F-4D97-AF65-F5344CB8AC3E}">
        <p14:creationId xmlns:p14="http://schemas.microsoft.com/office/powerpoint/2010/main" val="2519939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Technology has assisted researchers in the design and evaluation of their research projects and has even promoted the evolution of the scientific method. For example, complex statistical calculations were once performed by hand, but now software packages such as SPSS [S-P-S-S] are used extensively for the same tasks.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Technology helps to advance reproducible scientific breakthroughs. For example, after the discovery of penicillin, technology was key in refining its production and defining how it could be used. At the time when penicillin was first synthesized, stockpiles were scarce, and the penicillin was recycled in order to use it on multiple patients.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Technology is also essential to practice some forms of medicine. For example, Robert G. Edwards received the Nobel Prize in Medicine in 2010 for developing the technique of in vitro [</a:t>
            </a:r>
            <a:r>
              <a:rPr lang="en-US" sz="1000" kern="1200" dirty="0" err="1">
                <a:solidFill>
                  <a:schemeClr val="tx1"/>
                </a:solidFill>
                <a:effectLst/>
                <a:latin typeface="Arial" pitchFamily="34" charset="0"/>
                <a:ea typeface="+mn-ea"/>
                <a:cs typeface="Arial" pitchFamily="34" charset="0"/>
              </a:rPr>
              <a:t>ihn-</a:t>
            </a:r>
            <a:r>
              <a:rPr lang="en-US" sz="1000" b="1" kern="1200" dirty="0" err="1">
                <a:solidFill>
                  <a:schemeClr val="tx1"/>
                </a:solidFill>
                <a:effectLst/>
                <a:latin typeface="Arial" pitchFamily="34" charset="0"/>
                <a:ea typeface="+mn-ea"/>
                <a:cs typeface="Arial" pitchFamily="34" charset="0"/>
              </a:rPr>
              <a:t>vee</a:t>
            </a:r>
            <a:r>
              <a:rPr lang="en-US" sz="1000" kern="1200" dirty="0" err="1">
                <a:solidFill>
                  <a:schemeClr val="tx1"/>
                </a:solidFill>
                <a:effectLst/>
                <a:latin typeface="Arial" pitchFamily="34" charset="0"/>
                <a:ea typeface="+mn-ea"/>
                <a:cs typeface="Arial" pitchFamily="34" charset="0"/>
              </a:rPr>
              <a:t>-troh</a:t>
            </a:r>
            <a:r>
              <a:rPr lang="en-US" sz="1000" kern="1200" dirty="0">
                <a:solidFill>
                  <a:schemeClr val="tx1"/>
                </a:solidFill>
                <a:effectLst/>
                <a:latin typeface="Arial" pitchFamily="34" charset="0"/>
                <a:ea typeface="+mn-ea"/>
                <a:cs typeface="Arial" pitchFamily="34" charset="0"/>
              </a:rPr>
              <a:t>] fertilization. His innovation would have been impossible without the assistance of technology. </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0C1F409-9B82-41E8-AE7E-1E827D63BAF6}" type="slidenum">
              <a:rPr lang="en-US" altLang="en-US"/>
              <a:pPr/>
              <a:t>8</a:t>
            </a:fld>
            <a:endParaRPr lang="en-US" altLang="en-US"/>
          </a:p>
        </p:txBody>
      </p:sp>
    </p:spTree>
    <p:extLst>
      <p:ext uri="{BB962C8B-B14F-4D97-AF65-F5344CB8AC3E}">
        <p14:creationId xmlns:p14="http://schemas.microsoft.com/office/powerpoint/2010/main" val="2602901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There has been an explosion in the amount of medical literature published in the second half of the twentieth century, and now a vast amount of information is available to clinicians.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Much of this information is rapidly superseded by newer, more pertinent data, and because some of this new information improves patient care, clinicians need to constantly update their knowledge base.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the past, clinicians relied on textbooks and on consultations with other clinicians for meeting their information needs. Now there’s an increasing reliance on the online database of medical literature that is easily accessible via the Internet.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Advances in technology require clinicians to learn new skills. For example, cardiac pacemaker technology continues to change. Invasive cardiologists need to update their skills, in an iterative fashion, as advances in technology transform the products and procedures that they are trained to use.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58CB01D-34B4-41D7-B2D5-D50FBC6608B7}" type="slidenum">
              <a:rPr lang="en-US" altLang="en-US"/>
              <a:pPr/>
              <a:t>9</a:t>
            </a:fld>
            <a:endParaRPr lang="en-US" altLang="en-US"/>
          </a:p>
        </p:txBody>
      </p:sp>
    </p:spTree>
    <p:extLst>
      <p:ext uri="{BB962C8B-B14F-4D97-AF65-F5344CB8AC3E}">
        <p14:creationId xmlns:p14="http://schemas.microsoft.com/office/powerpoint/2010/main" val="1187284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5"/>
          </p:nvPr>
        </p:nvSpPr>
        <p:spPr/>
        <p:txBody>
          <a:bodyPr/>
          <a:lstStyle>
            <a:lvl1pPr>
              <a:defRPr/>
            </a:lvl1pPr>
          </a:lstStyle>
          <a:p>
            <a:fld id="{44AE454B-58CC-4FD9-B50F-222EE3F0EF8C}"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810558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248400"/>
            <a:ext cx="2133600" cy="549275"/>
          </a:xfrm>
          <a:prstGeom prst="rect">
            <a:avLst/>
          </a:prstGeom>
        </p:spPr>
        <p:txBody>
          <a:bodyPr/>
          <a:lstStyle>
            <a:lvl1pPr>
              <a:defRPr/>
            </a:lvl1pPr>
          </a:lstStyle>
          <a:p>
            <a:pPr>
              <a:defRPr/>
            </a:pPr>
            <a:r>
              <a:rPr lang="en-US"/>
              <a:t>Component2/Unit9c</a:t>
            </a:r>
          </a:p>
        </p:txBody>
      </p:sp>
      <p:sp>
        <p:nvSpPr>
          <p:cNvPr id="5" name="Footer Placeholder 4"/>
          <p:cNvSpPr>
            <a:spLocks noGrp="1"/>
          </p:cNvSpPr>
          <p:nvPr>
            <p:ph type="ftr" sz="quarter" idx="11"/>
          </p:nvPr>
        </p:nvSpPr>
        <p:spPr>
          <a:xfrm>
            <a:off x="2667000" y="6218238"/>
            <a:ext cx="3810000" cy="639762"/>
          </a:xfrm>
          <a:prstGeom prst="rect">
            <a:avLst/>
          </a:prstGeom>
        </p:spPr>
        <p:txBody>
          <a:bodyPr/>
          <a:lstStyle>
            <a:lvl1pPr>
              <a:defRPr/>
            </a:lvl1pPr>
          </a:lstStyle>
          <a:p>
            <a:pPr>
              <a:defRPr/>
            </a:pPr>
            <a:r>
              <a:rPr lang="en-US"/>
              <a:t>Health IT Workforce Curriculum                                  Version 2/Spring 2011</a:t>
            </a:r>
          </a:p>
        </p:txBody>
      </p:sp>
      <p:sp>
        <p:nvSpPr>
          <p:cNvPr id="6" name="Slide Number Placeholder 5"/>
          <p:cNvSpPr>
            <a:spLocks noGrp="1"/>
          </p:cNvSpPr>
          <p:nvPr>
            <p:ph type="sldNum" sz="quarter" idx="12"/>
          </p:nvPr>
        </p:nvSpPr>
        <p:spPr/>
        <p:txBody>
          <a:bodyPr/>
          <a:lstStyle>
            <a:lvl1pPr>
              <a:defRPr/>
            </a:lvl1pPr>
          </a:lstStyle>
          <a:p>
            <a:fld id="{BA35B477-6708-40BF-A50D-7112295A63A9}" type="slidenum">
              <a:rPr lang="en-US" altLang="en-US"/>
              <a:pPr/>
              <a:t>‹#›</a:t>
            </a:fld>
            <a:endParaRPr lang="en-US" altLang="en-US"/>
          </a:p>
        </p:txBody>
      </p:sp>
    </p:spTree>
    <p:extLst>
      <p:ext uri="{BB962C8B-B14F-4D97-AF65-F5344CB8AC3E}">
        <p14:creationId xmlns:p14="http://schemas.microsoft.com/office/powerpoint/2010/main" val="3774856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5"/>
          <p:cNvSpPr>
            <a:spLocks noGrp="1"/>
          </p:cNvSpPr>
          <p:nvPr>
            <p:ph type="sldNum" sz="quarter" idx="12"/>
          </p:nvPr>
        </p:nvSpPr>
        <p:spPr/>
        <p:txBody>
          <a:bodyPr/>
          <a:lstStyle>
            <a:lvl1pPr>
              <a:defRPr/>
            </a:lvl1pPr>
          </a:lstStyle>
          <a:p>
            <a:fld id="{047F16FB-8185-4C8D-8465-EF4B3CB698BB}" type="slidenum">
              <a:rPr lang="en-US" altLang="en-US"/>
              <a:pPr/>
              <a:t>‹#›</a:t>
            </a:fld>
            <a:endParaRPr lang="en-US" altLang="en-US"/>
          </a:p>
        </p:txBody>
      </p:sp>
      <p:sp>
        <p:nvSpPr>
          <p:cNvPr id="6" name="Date Placeholder 4"/>
          <p:cNvSpPr>
            <a:spLocks noGrp="1"/>
          </p:cNvSpPr>
          <p:nvPr>
            <p:ph type="dt" sz="half" idx="1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3238370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22"/>
          </p:nvPr>
        </p:nvSpPr>
        <p:spPr/>
        <p:txBody>
          <a:bodyPr/>
          <a:lstStyle>
            <a:lvl1pPr>
              <a:defRPr/>
            </a:lvl1pPr>
          </a:lstStyle>
          <a:p>
            <a:fld id="{DED52F71-5871-4242-9F74-C7ADA9D3EB39}"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32431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4" r:id="rId12"/>
    <p:sldLayoutId id="2147484275" r:id="rId13"/>
    <p:sldLayoutId id="2147484276" r:id="rId14"/>
    <p:sldLayoutId id="2147484277" r:id="rId15"/>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9.xml"/><Relationship Id="rId1" Type="http://schemas.openxmlformats.org/officeDocument/2006/relationships/tags" Target="../tags/tag25.xml"/><Relationship Id="rId5" Type="http://schemas.openxmlformats.org/officeDocument/2006/relationships/hyperlink" Target="http://en.wikipedia.org/wiki/Sociotechnical_systems" TargetMode="External"/><Relationship Id="rId4" Type="http://schemas.openxmlformats.org/officeDocument/2006/relationships/hyperlink" Target="https://www.merlot.org/merlot/materials.htm;jsessionid=F7A1AA5120282BC1123A261CCB3EEEDC?pageSize=&amp;page=10&amp;userId=19195"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Timeline_of_medicine_and_medical_technology"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 Id="rId4" Type="http://schemas.openxmlformats.org/officeDocument/2006/relationships/hyperlink" Target="http://apps.who.int/gb/archive/pdf_files/WHA55/ea5513.pdf"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5328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Technology in Medicine</a:t>
            </a:r>
            <a:br>
              <a:rPr lang="en-US" altLang="en-US"/>
            </a:br>
            <a:r>
              <a:rPr lang="en-US" altLang="en-US"/>
              <a:t>Continued 3</a:t>
            </a:r>
            <a:endParaRPr lang="en-US" altLang="en-US" dirty="0"/>
          </a:p>
        </p:txBody>
      </p:sp>
      <p:sp>
        <p:nvSpPr>
          <p:cNvPr id="23555" name="Content Placeholder 2"/>
          <p:cNvSpPr>
            <a:spLocks noGrp="1"/>
          </p:cNvSpPr>
          <p:nvPr>
            <p:ph sz="quarter" idx="14"/>
          </p:nvPr>
        </p:nvSpPr>
        <p:spPr/>
        <p:txBody>
          <a:bodyPr/>
          <a:lstStyle/>
          <a:p>
            <a:r>
              <a:rPr lang="en-US" altLang="en-US"/>
              <a:t>The primary focus of clinical medicine is the clinician-patient relationship</a:t>
            </a:r>
          </a:p>
          <a:p>
            <a:r>
              <a:rPr lang="en-US" altLang="en-US"/>
              <a:t>Technology is changing the relationship </a:t>
            </a:r>
          </a:p>
          <a:p>
            <a:r>
              <a:rPr lang="en-US" altLang="en-US"/>
              <a:t>Computers play a major role in the exam room in addition to the clinician and the patient</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Change</a:t>
            </a:r>
            <a:endParaRPr lang="en-US" altLang="en-US" dirty="0"/>
          </a:p>
        </p:txBody>
      </p:sp>
      <p:sp>
        <p:nvSpPr>
          <p:cNvPr id="25603" name="Content Placeholder 2"/>
          <p:cNvSpPr>
            <a:spLocks noGrp="1"/>
          </p:cNvSpPr>
          <p:nvPr>
            <p:ph sz="quarter" idx="14"/>
          </p:nvPr>
        </p:nvSpPr>
        <p:spPr/>
        <p:txBody>
          <a:bodyPr/>
          <a:lstStyle/>
          <a:p>
            <a:r>
              <a:rPr lang="en-US" altLang="en-US" sz="2400" dirty="0"/>
              <a:t>Change is an alteration in organizational structure and/or function</a:t>
            </a:r>
          </a:p>
          <a:p>
            <a:r>
              <a:rPr lang="en-US" altLang="en-US" sz="2400" dirty="0"/>
              <a:t>Implementation of technology may be entirely transparent and may be welcomed by individuals and groups </a:t>
            </a:r>
          </a:p>
          <a:p>
            <a:pPr lvl="1"/>
            <a:r>
              <a:rPr lang="en-US" altLang="en-US" sz="2000" dirty="0"/>
              <a:t>Example: Most physicians embraced pagers, cell phone technology, and mobile devices because the technology allows them to respond remotely</a:t>
            </a:r>
          </a:p>
          <a:p>
            <a:r>
              <a:rPr lang="en-US" altLang="en-US" sz="2400" dirty="0"/>
              <a:t>However, some technologies are intrusive and significantly change the workflow</a:t>
            </a:r>
          </a:p>
          <a:p>
            <a:pPr lvl="1"/>
            <a:r>
              <a:rPr lang="en-US" altLang="en-US" sz="2000" dirty="0"/>
              <a:t>Example: EHR implementation in the clinical setting with limited inclusion of clinicians during implementation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Intersection of Social and Technical Changes</a:t>
            </a:r>
            <a:endParaRPr lang="en-US" altLang="en-US" dirty="0"/>
          </a:p>
        </p:txBody>
      </p:sp>
      <p:sp>
        <p:nvSpPr>
          <p:cNvPr id="27651" name="Content Placeholder 2"/>
          <p:cNvSpPr>
            <a:spLocks noGrp="1"/>
          </p:cNvSpPr>
          <p:nvPr>
            <p:ph sz="quarter" idx="14"/>
          </p:nvPr>
        </p:nvSpPr>
        <p:spPr/>
        <p:txBody>
          <a:bodyPr/>
          <a:lstStyle/>
          <a:p>
            <a:r>
              <a:rPr lang="en-US" altLang="en-US" sz="2400" dirty="0"/>
              <a:t>Change occurs simultaneously and in parallel with the delivery of health care</a:t>
            </a:r>
          </a:p>
          <a:p>
            <a:r>
              <a:rPr lang="en-US" altLang="en-US" sz="2400" dirty="0"/>
              <a:t>In the past, the clinical workflow of physicians was independent of technology</a:t>
            </a:r>
          </a:p>
          <a:p>
            <a:r>
              <a:rPr lang="en-US" altLang="en-US" sz="2400" dirty="0"/>
              <a:t>Now, with the advent of the EHR, clinical systems, and other technologies, social and technical aspects of patient care are interdependent</a:t>
            </a:r>
          </a:p>
          <a:p>
            <a:r>
              <a:rPr lang="en-US" altLang="en-US" sz="2400" dirty="0"/>
              <a:t>Changes in technology require clinicians to make substantial changes to the way they deliver patient care, and vice versa</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a:t>Resistance to Change</a:t>
            </a:r>
            <a:endParaRPr lang="en-US" altLang="en-US" dirty="0"/>
          </a:p>
        </p:txBody>
      </p:sp>
      <p:sp>
        <p:nvSpPr>
          <p:cNvPr id="29699" name="Content Placeholder 2"/>
          <p:cNvSpPr>
            <a:spLocks noGrp="1"/>
          </p:cNvSpPr>
          <p:nvPr>
            <p:ph sz="quarter" idx="14"/>
          </p:nvPr>
        </p:nvSpPr>
        <p:spPr/>
        <p:txBody>
          <a:bodyPr/>
          <a:lstStyle/>
          <a:p>
            <a:r>
              <a:rPr lang="en-US" altLang="en-US" sz="2800" dirty="0"/>
              <a:t>Resistance to change is the action taken by individuals and groups when they perceive that the change is a threat to them</a:t>
            </a:r>
          </a:p>
          <a:p>
            <a:r>
              <a:rPr lang="en-US" altLang="en-US" sz="2800" dirty="0"/>
              <a:t>Three phases of change:</a:t>
            </a:r>
          </a:p>
          <a:p>
            <a:pPr lvl="1"/>
            <a:r>
              <a:rPr lang="en-US" altLang="en-US" sz="2400" dirty="0"/>
              <a:t>Inertia</a:t>
            </a:r>
          </a:p>
          <a:p>
            <a:pPr lvl="1"/>
            <a:r>
              <a:rPr lang="en-US" altLang="en-US" sz="2400" dirty="0"/>
              <a:t>Transition</a:t>
            </a:r>
          </a:p>
          <a:p>
            <a:pPr lvl="1"/>
            <a:r>
              <a:rPr lang="en-US" altLang="en-US" sz="2400" dirty="0"/>
              <a:t>Achieving the new model</a:t>
            </a:r>
          </a:p>
          <a:p>
            <a:r>
              <a:rPr lang="en-US" altLang="en-US" sz="2800" dirty="0"/>
              <a:t>Resistance to change is promoted by defenders of the status quo</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Overcoming Resistance to Change</a:t>
            </a:r>
            <a:endParaRPr lang="en-US" altLang="en-US" dirty="0"/>
          </a:p>
        </p:txBody>
      </p:sp>
      <p:sp>
        <p:nvSpPr>
          <p:cNvPr id="31747" name="Content Placeholder 2"/>
          <p:cNvSpPr>
            <a:spLocks noGrp="1"/>
          </p:cNvSpPr>
          <p:nvPr>
            <p:ph sz="quarter" idx="14"/>
          </p:nvPr>
        </p:nvSpPr>
        <p:spPr/>
        <p:txBody>
          <a:bodyPr/>
          <a:lstStyle/>
          <a:p>
            <a:r>
              <a:rPr lang="en-US" altLang="en-US" sz="2800" dirty="0"/>
              <a:t>Involve all stakeholders</a:t>
            </a:r>
          </a:p>
          <a:p>
            <a:r>
              <a:rPr lang="en-US" altLang="en-US" sz="2800" dirty="0"/>
              <a:t>Create effective lines of communication</a:t>
            </a:r>
          </a:p>
          <a:p>
            <a:r>
              <a:rPr lang="en-US" altLang="en-US" sz="2800" dirty="0"/>
              <a:t>Identify champions</a:t>
            </a:r>
          </a:p>
          <a:p>
            <a:r>
              <a:rPr lang="en-US" altLang="en-US" sz="2800" dirty="0"/>
              <a:t>Alleviate fears</a:t>
            </a:r>
          </a:p>
          <a:p>
            <a:r>
              <a:rPr lang="en-US" altLang="en-US" sz="2800" dirty="0"/>
              <a:t>Collaborate to solve problems</a:t>
            </a:r>
          </a:p>
          <a:p>
            <a:r>
              <a:rPr lang="en-US" altLang="en-US" sz="2800" dirty="0"/>
              <a:t>Elicit feedback</a:t>
            </a:r>
          </a:p>
          <a:p>
            <a:r>
              <a:rPr lang="en-US" altLang="en-US" sz="2800" dirty="0"/>
              <a:t>Keep communication channels open at all times</a:t>
            </a:r>
          </a:p>
          <a:p>
            <a:r>
              <a:rPr lang="en-US" altLang="en-US" sz="2800" dirty="0"/>
              <a:t>Welcome all questions and comments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Work Processes and Technology</a:t>
            </a:r>
            <a:endParaRPr lang="en-US" altLang="en-US" dirty="0"/>
          </a:p>
        </p:txBody>
      </p:sp>
      <p:sp>
        <p:nvSpPr>
          <p:cNvPr id="33795" name="Content Placeholder 2"/>
          <p:cNvSpPr>
            <a:spLocks noGrp="1"/>
          </p:cNvSpPr>
          <p:nvPr>
            <p:ph sz="quarter" idx="14"/>
          </p:nvPr>
        </p:nvSpPr>
        <p:spPr/>
        <p:txBody>
          <a:bodyPr/>
          <a:lstStyle/>
          <a:p>
            <a:r>
              <a:rPr lang="en-US" altLang="en-US"/>
              <a:t>Clinicians have developed their own work processes</a:t>
            </a:r>
          </a:p>
          <a:p>
            <a:r>
              <a:rPr lang="en-US" altLang="en-US"/>
              <a:t>Health care professionals use multiple tools and technologies to assist their work</a:t>
            </a:r>
          </a:p>
          <a:p>
            <a:r>
              <a:rPr lang="en-US" altLang="en-US"/>
              <a:t>Technology has become an essential component of workflow and processes</a:t>
            </a:r>
          </a:p>
          <a:p>
            <a:r>
              <a:rPr lang="en-US" altLang="en-US"/>
              <a:t>Implementing new technology requires clinicians to adapt their work processes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Unintended Consequences of Technological Change</a:t>
            </a:r>
            <a:endParaRPr lang="en-US" altLang="en-US" dirty="0"/>
          </a:p>
        </p:txBody>
      </p:sp>
      <p:sp>
        <p:nvSpPr>
          <p:cNvPr id="35843" name="Content Placeholder 2"/>
          <p:cNvSpPr>
            <a:spLocks noGrp="1"/>
          </p:cNvSpPr>
          <p:nvPr>
            <p:ph sz="quarter" idx="14"/>
          </p:nvPr>
        </p:nvSpPr>
        <p:spPr/>
        <p:txBody>
          <a:bodyPr/>
          <a:lstStyle/>
          <a:p>
            <a:r>
              <a:rPr lang="en-US" altLang="en-US"/>
              <a:t>Changes in workflow may not improve overall system efficiency</a:t>
            </a:r>
          </a:p>
          <a:p>
            <a:r>
              <a:rPr lang="en-US" altLang="en-US"/>
              <a:t>Clinicians may be unable to adapt to the change</a:t>
            </a:r>
          </a:p>
          <a:p>
            <a:r>
              <a:rPr lang="en-US" altLang="en-US"/>
              <a:t>Outcome measures may not be positive</a:t>
            </a:r>
          </a:p>
          <a:p>
            <a:r>
              <a:rPr lang="en-US" altLang="en-US"/>
              <a:t>The implementation is just as important as the technology or the system</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Managing Sociotechnical Change</a:t>
            </a:r>
          </a:p>
        </p:txBody>
      </p:sp>
      <p:sp>
        <p:nvSpPr>
          <p:cNvPr id="37891" name="Content Placeholder 2"/>
          <p:cNvSpPr>
            <a:spLocks noGrp="1"/>
          </p:cNvSpPr>
          <p:nvPr>
            <p:ph sz="quarter" idx="14"/>
          </p:nvPr>
        </p:nvSpPr>
        <p:spPr/>
        <p:txBody>
          <a:bodyPr/>
          <a:lstStyle/>
          <a:p>
            <a:r>
              <a:rPr lang="en-US" altLang="en-US" sz="2000" dirty="0"/>
              <a:t>Organizations look  for the right people for the right tasks at all levels to lead change</a:t>
            </a:r>
          </a:p>
          <a:p>
            <a:r>
              <a:rPr lang="en-US" altLang="en-US" sz="2000" dirty="0"/>
              <a:t>Organizations make a fundamental choice—either adapt work processes to new technology or adapt technology to current workflow</a:t>
            </a:r>
          </a:p>
          <a:p>
            <a:r>
              <a:rPr lang="en-US" altLang="en-US" sz="2000" dirty="0"/>
              <a:t>New technology can be designed to improve work processes</a:t>
            </a:r>
          </a:p>
          <a:p>
            <a:r>
              <a:rPr lang="en-US" altLang="en-US" sz="2000" dirty="0"/>
              <a:t>Adapting work processes requires leadership to carefully manage change</a:t>
            </a:r>
          </a:p>
          <a:p>
            <a:r>
              <a:rPr lang="en-US" altLang="en-US" sz="2000" dirty="0"/>
              <a:t>But adapting technology to current work processes is counterproductive in some cases</a:t>
            </a:r>
          </a:p>
          <a:p>
            <a:pPr lvl="1"/>
            <a:r>
              <a:rPr lang="en-US" altLang="en-US" sz="1600" dirty="0"/>
              <a:t>No significant long-term improvements in care</a:t>
            </a:r>
          </a:p>
          <a:p>
            <a:pPr lvl="1"/>
            <a:r>
              <a:rPr lang="en-US" altLang="en-US" sz="1600" dirty="0"/>
              <a:t>Less agile</a:t>
            </a:r>
          </a:p>
          <a:p>
            <a:pPr lvl="1"/>
            <a:r>
              <a:rPr lang="en-US" altLang="en-US" sz="1600" dirty="0"/>
              <a:t>Less adaptable to future changes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t>The Impact of Sociotechnical Change</a:t>
            </a:r>
            <a:endParaRPr lang="en-US" altLang="en-US" dirty="0"/>
          </a:p>
        </p:txBody>
      </p:sp>
      <p:sp>
        <p:nvSpPr>
          <p:cNvPr id="39939" name="Content Placeholder 2"/>
          <p:cNvSpPr>
            <a:spLocks noGrp="1"/>
          </p:cNvSpPr>
          <p:nvPr>
            <p:ph sz="quarter" idx="14"/>
          </p:nvPr>
        </p:nvSpPr>
        <p:spPr/>
        <p:txBody>
          <a:bodyPr/>
          <a:lstStyle/>
          <a:p>
            <a:r>
              <a:rPr lang="en-US" altLang="en-US" sz="2800" dirty="0"/>
              <a:t>Improvement in quality and process improvement</a:t>
            </a:r>
          </a:p>
          <a:p>
            <a:r>
              <a:rPr lang="en-US" altLang="en-US" sz="2800" dirty="0"/>
              <a:t>Improved process and outcome measures</a:t>
            </a:r>
          </a:p>
          <a:p>
            <a:r>
              <a:rPr lang="en-US" altLang="en-US" sz="2800" dirty="0"/>
              <a:t>Improvement in efficiency</a:t>
            </a:r>
          </a:p>
          <a:p>
            <a:r>
              <a:rPr lang="en-US" altLang="en-US" sz="2800" dirty="0"/>
              <a:t>Enhanced workflows</a:t>
            </a:r>
          </a:p>
          <a:p>
            <a:r>
              <a:rPr lang="en-US" altLang="en-US" sz="2800" dirty="0"/>
              <a:t>Improved efficiencies of procedures dependent on technology</a:t>
            </a:r>
          </a:p>
          <a:p>
            <a:r>
              <a:rPr lang="en-US" altLang="en-US" sz="2800" dirty="0"/>
              <a:t>Improvement in safety</a:t>
            </a:r>
          </a:p>
          <a:p>
            <a:r>
              <a:rPr lang="en-US" altLang="en-US" sz="2800" dirty="0"/>
              <a:t>Reduction in errors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The Impact of Sociotechnical Change Continued</a:t>
            </a:r>
            <a:endParaRPr lang="en-US" altLang="en-US" dirty="0"/>
          </a:p>
        </p:txBody>
      </p:sp>
      <p:sp>
        <p:nvSpPr>
          <p:cNvPr id="41987" name="Content Placeholder 2"/>
          <p:cNvSpPr>
            <a:spLocks noGrp="1"/>
          </p:cNvSpPr>
          <p:nvPr>
            <p:ph sz="quarter" idx="14"/>
          </p:nvPr>
        </p:nvSpPr>
        <p:spPr/>
        <p:txBody>
          <a:bodyPr/>
          <a:lstStyle/>
          <a:p>
            <a:r>
              <a:rPr lang="en-US" altLang="en-US"/>
              <a:t>Changes in job descriptions</a:t>
            </a:r>
          </a:p>
          <a:p>
            <a:r>
              <a:rPr lang="en-US" altLang="en-US"/>
              <a:t>Role for new experts in health IT</a:t>
            </a:r>
          </a:p>
          <a:p>
            <a:r>
              <a:rPr lang="en-US" altLang="en-US"/>
              <a:t>Role for clinicians who are technologists, and technical specialists who have exposure to the clinical environment</a:t>
            </a:r>
          </a:p>
          <a:p>
            <a:r>
              <a:rPr lang="en-US" altLang="en-US"/>
              <a:t>Expanded opportunities across many types of employers </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The Culture of Health Care</a:t>
            </a:r>
            <a:endParaRPr lang="en-US" altLang="en-US" dirty="0"/>
          </a:p>
        </p:txBody>
      </p:sp>
      <p:sp>
        <p:nvSpPr>
          <p:cNvPr id="8195" name="Text Placeholder 2"/>
          <p:cNvSpPr>
            <a:spLocks noGrp="1"/>
          </p:cNvSpPr>
          <p:nvPr>
            <p:ph type="body" sz="half" idx="2"/>
          </p:nvPr>
        </p:nvSpPr>
        <p:spPr/>
        <p:txBody>
          <a:bodyPr/>
          <a:lstStyle/>
          <a:p>
            <a:r>
              <a:rPr lang="en-US" altLang="en-US" dirty="0"/>
              <a:t>Sociotechnical Aspects: </a:t>
            </a:r>
          </a:p>
          <a:p>
            <a:pPr>
              <a:spcBef>
                <a:spcPts val="0"/>
              </a:spcBef>
            </a:pPr>
            <a:r>
              <a:rPr lang="en-US" altLang="en-US" dirty="0"/>
              <a:t>Clinicians and Technology</a:t>
            </a:r>
          </a:p>
        </p:txBody>
      </p:sp>
      <p:sp>
        <p:nvSpPr>
          <p:cNvPr id="8196" name="Text Placeholder 3"/>
          <p:cNvSpPr>
            <a:spLocks noGrp="1"/>
          </p:cNvSpPr>
          <p:nvPr>
            <p:ph type="body" sz="quarter" idx="11"/>
          </p:nvPr>
        </p:nvSpPr>
        <p:spPr>
          <a:xfrm>
            <a:off x="1371600" y="4709160"/>
            <a:ext cx="6400800" cy="609600"/>
          </a:xfrm>
        </p:spPr>
        <p:txBody>
          <a:bodyPr/>
          <a:lstStyle/>
          <a:p>
            <a:r>
              <a:rPr lang="en-US" altLang="en-US" dirty="0"/>
              <a:t>Lecture c</a:t>
            </a:r>
          </a:p>
        </p:txBody>
      </p:sp>
      <p:sp>
        <p:nvSpPr>
          <p:cNvPr id="7" name="Text Placeholder 4"/>
          <p:cNvSpPr>
            <a:spLocks noGrp="1"/>
          </p:cNvSpPr>
          <p:nvPr>
            <p:ph type="body" sz="quarter" idx="12"/>
          </p:nvPr>
        </p:nvSpPr>
        <p:spPr>
          <a:xfrm>
            <a:off x="685800" y="5486400"/>
            <a:ext cx="7772400" cy="1371600"/>
          </a:xfrm>
        </p:spPr>
        <p:txBody>
          <a:bodyPr/>
          <a:lstStyle/>
          <a:p>
            <a:r>
              <a:rPr lang="en-US" altLang="en-US" dirty="0"/>
              <a:t>This material (Comp 2 Unit 10)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Sociotechnical Aspects: </a:t>
            </a:r>
            <a:br>
              <a:rPr lang="en-US" altLang="en-US"/>
            </a:br>
            <a:r>
              <a:rPr lang="en-US" altLang="en-US"/>
              <a:t>Clinicians and Technology</a:t>
            </a:r>
            <a:br>
              <a:rPr lang="en-US" altLang="en-US"/>
            </a:br>
            <a:r>
              <a:rPr lang="en-US" altLang="en-US"/>
              <a:t>Summary – Lecture c</a:t>
            </a:r>
            <a:endParaRPr lang="en-US" altLang="en-US" dirty="0"/>
          </a:p>
        </p:txBody>
      </p:sp>
      <p:sp>
        <p:nvSpPr>
          <p:cNvPr id="44035" name="Content Placeholder 2"/>
          <p:cNvSpPr>
            <a:spLocks noGrp="1"/>
          </p:cNvSpPr>
          <p:nvPr>
            <p:ph type="body" sz="quarter" idx="11"/>
          </p:nvPr>
        </p:nvSpPr>
        <p:spPr/>
        <p:txBody>
          <a:bodyPr/>
          <a:lstStyle/>
          <a:p>
            <a:r>
              <a:rPr lang="en-US" altLang="en-US"/>
              <a:t>Role of technology in health care</a:t>
            </a:r>
          </a:p>
          <a:p>
            <a:r>
              <a:rPr lang="en-US" altLang="en-US"/>
              <a:t>Social and technical “resistance to change” in the context of sociotechnical interdependence</a:t>
            </a:r>
          </a:p>
          <a:p>
            <a:r>
              <a:rPr lang="en-US" altLang="en-US"/>
              <a:t>Adaptation of work processes to new technology </a:t>
            </a:r>
          </a:p>
          <a:p>
            <a:r>
              <a:rPr lang="en-US" altLang="en-US"/>
              <a:t>Changing sociotechnical processes in the context of quality, efficiency, and safety</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a:t>Sociotechnical Aspects: </a:t>
            </a:r>
            <a:br>
              <a:rPr lang="en-US" altLang="en-US"/>
            </a:br>
            <a:r>
              <a:rPr lang="en-US" altLang="en-US"/>
              <a:t>Clinicians and Technology</a:t>
            </a:r>
            <a:br>
              <a:rPr lang="en-US" altLang="en-US"/>
            </a:br>
            <a:r>
              <a:rPr lang="en-US" altLang="en-US"/>
              <a:t>Summary</a:t>
            </a:r>
            <a:endParaRPr lang="en-US" altLang="en-US" dirty="0"/>
          </a:p>
        </p:txBody>
      </p:sp>
      <p:sp>
        <p:nvSpPr>
          <p:cNvPr id="46083" name="Content Placeholder 2"/>
          <p:cNvSpPr>
            <a:spLocks noGrp="1"/>
          </p:cNvSpPr>
          <p:nvPr>
            <p:ph type="body" sz="quarter" idx="11"/>
          </p:nvPr>
        </p:nvSpPr>
        <p:spPr/>
        <p:txBody>
          <a:bodyPr/>
          <a:lstStyle/>
          <a:p>
            <a:r>
              <a:rPr lang="en-US" altLang="en-US"/>
              <a:t>Medical error and patient safety </a:t>
            </a:r>
          </a:p>
          <a:p>
            <a:r>
              <a:rPr lang="en-US" altLang="en-US"/>
              <a:t>Adaptation of work processes to new technology </a:t>
            </a:r>
          </a:p>
          <a:p>
            <a:r>
              <a:rPr lang="en-US" altLang="en-US"/>
              <a:t>Changing sociotechnical processes in the context of quality, efficiency, and safety</a:t>
            </a:r>
          </a:p>
          <a:p>
            <a:r>
              <a:rPr lang="en-US" altLang="en-US"/>
              <a:t>Resistance to change among clinicians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altLang="en-US"/>
              <a:t>Sociotechnical Aspects:</a:t>
            </a:r>
            <a:br>
              <a:rPr lang="en-US" altLang="en-US"/>
            </a:br>
            <a:r>
              <a:rPr lang="en-US" altLang="en-US"/>
              <a:t>Clinicians and Technology </a:t>
            </a:r>
            <a:br>
              <a:rPr lang="en-US" altLang="en-US"/>
            </a:br>
            <a:r>
              <a:rPr lang="en-US" altLang="en-US"/>
              <a:t>References – Lecture c</a:t>
            </a:r>
            <a:endParaRPr lang="en-US" altLang="en-US" dirty="0"/>
          </a:p>
        </p:txBody>
      </p:sp>
      <p:sp>
        <p:nvSpPr>
          <p:cNvPr id="2" name="Text Placeholder 2"/>
          <p:cNvSpPr>
            <a:spLocks noGrp="1"/>
          </p:cNvSpPr>
          <p:nvPr>
            <p:ph type="body" sz="quarter" idx="16"/>
          </p:nvPr>
        </p:nvSpPr>
        <p:spPr>
          <a:xfrm>
            <a:off x="457200" y="1600200"/>
            <a:ext cx="8229600" cy="4572000"/>
          </a:xfrm>
        </p:spPr>
        <p:txBody>
          <a:bodyPr/>
          <a:lstStyle/>
          <a:p>
            <a:r>
              <a:rPr lang="en-US" altLang="en-US" dirty="0"/>
              <a:t>References</a:t>
            </a:r>
          </a:p>
          <a:p>
            <a:r>
              <a:rPr lang="en-US" altLang="en-US" sz="1400" b="0" dirty="0"/>
              <a:t>Doherty N. F, &amp; King, M. (2005). From technical to socio-technical change: Tackling the human and organizational aspects of systems development projects. </a:t>
            </a:r>
            <a:r>
              <a:rPr lang="en-US" altLang="en-US" sz="1400" b="0" i="1" dirty="0"/>
              <a:t>European Journal of Information Systems</a:t>
            </a:r>
            <a:r>
              <a:rPr lang="en-US" altLang="en-US" sz="1400" b="0" dirty="0"/>
              <a:t>,14, 1–5</a:t>
            </a:r>
          </a:p>
          <a:p>
            <a:r>
              <a:rPr lang="en-US" altLang="en-US" sz="1400" b="0" dirty="0" err="1"/>
              <a:t>Ebright</a:t>
            </a:r>
            <a:r>
              <a:rPr lang="en-US" altLang="en-US" sz="1400" b="0" dirty="0"/>
              <a:t>, P. (2014). Culture of safety part one: Moving beyond blame. University of California. MERLOT.  Retrieved from </a:t>
            </a:r>
            <a:r>
              <a:rPr lang="en-US" altLang="en-US" sz="1400" b="0" dirty="0">
                <a:hlinkClick r:id="rId4" tooltip="Culture of safety part one: Moving beyond blame"/>
              </a:rPr>
              <a:t>https://www.merlot.org/merlot/materials.htm%3Bjsessionid= F7A1AA5120282BC1123A261CCB3EEEDC?pageSize=&amp;page=10&amp;userId=19195</a:t>
            </a:r>
            <a:endParaRPr lang="en-US" altLang="en-US" sz="1400" b="0" dirty="0"/>
          </a:p>
          <a:p>
            <a:r>
              <a:rPr lang="en-US" altLang="en-US" sz="1400" b="0" dirty="0"/>
              <a:t>Eden, K.B., </a:t>
            </a:r>
            <a:r>
              <a:rPr lang="fi-FI" sz="1400" b="0" dirty="0"/>
              <a:t>Totten, A. M., Kassakian, S. Z., Gorman, P. N., McDonagh, M. S., Devine, B., . . . Hersh, W. R.</a:t>
            </a:r>
            <a:r>
              <a:rPr lang="en-US" altLang="en-US" sz="1400" b="0" dirty="0"/>
              <a:t> (2016). </a:t>
            </a:r>
            <a:r>
              <a:rPr lang="en-US" sz="1400" b="0" dirty="0"/>
              <a:t>Barriers and facilitators to exchanging health information: A systematic review. </a:t>
            </a:r>
            <a:r>
              <a:rPr lang="en-US" sz="1400" b="0" i="1" dirty="0"/>
              <a:t>International Journal of Medical Informatics</a:t>
            </a:r>
            <a:r>
              <a:rPr lang="en-US" sz="1400" b="0" dirty="0"/>
              <a:t>, 88, 44–51.</a:t>
            </a:r>
          </a:p>
          <a:p>
            <a:r>
              <a:rPr lang="en-US" altLang="en-US" sz="1400" b="0" dirty="0" err="1"/>
              <a:t>McGlynn</a:t>
            </a:r>
            <a:r>
              <a:rPr lang="en-US" altLang="en-US" sz="1400" b="0" dirty="0"/>
              <a:t>, E., Asch, S., Adams, J., et al. (2003). The quality of healthcare delivered to adults in the United States. </a:t>
            </a:r>
            <a:r>
              <a:rPr lang="en-US" altLang="en-US" sz="1400" b="0" i="1" dirty="0"/>
              <a:t>New England Journal of Medicine</a:t>
            </a:r>
            <a:r>
              <a:rPr lang="en-US" altLang="en-US" sz="1400" b="0" dirty="0"/>
              <a:t>, 348, 2635–2645. </a:t>
            </a:r>
          </a:p>
          <a:p>
            <a:r>
              <a:rPr lang="en-US" altLang="en-US" sz="1400" b="0" dirty="0"/>
              <a:t>Miller, T., Brennan, T., Milstein, A. (2009). How can we make more progress in measuring physicians' performance to improve the value of care? </a:t>
            </a:r>
            <a:r>
              <a:rPr lang="en-US" altLang="en-US" sz="1400" b="0" i="1" dirty="0"/>
              <a:t>Health Affairs</a:t>
            </a:r>
            <a:r>
              <a:rPr lang="en-US" altLang="en-US" sz="1400" b="0" dirty="0"/>
              <a:t>, 28, 1429-1437.</a:t>
            </a:r>
          </a:p>
          <a:p>
            <a:r>
              <a:rPr lang="en-US" altLang="en-US" sz="1400" b="0" dirty="0"/>
              <a:t>Sociotechnical system. (2016). In </a:t>
            </a:r>
            <a:r>
              <a:rPr lang="en-US" altLang="en-US" sz="1400" b="0" i="1" dirty="0"/>
              <a:t>Wikipedia</a:t>
            </a:r>
            <a:r>
              <a:rPr lang="en-US" altLang="en-US" sz="1400" b="0" dirty="0"/>
              <a:t>. Retrieved from </a:t>
            </a:r>
            <a:r>
              <a:rPr lang="en-US" altLang="en-US" sz="1400" b="0" dirty="0">
                <a:hlinkClick r:id="rId5" tooltip="Sociotechnical system. "/>
              </a:rPr>
              <a:t>http://en.wikipedia.org/wiki/ </a:t>
            </a:r>
            <a:r>
              <a:rPr lang="en-US" altLang="en-US" sz="1400" b="0" dirty="0" err="1">
                <a:hlinkClick r:id="rId5" tooltip="Sociotechnical system. "/>
              </a:rPr>
              <a:t>Sociotechnical_system</a:t>
            </a:r>
            <a:r>
              <a:rPr lang="en-US" altLang="en-US" sz="1400" b="0" dirty="0">
                <a:hlinkClick r:id="rId5" tooltip="Sociotechnical system. "/>
              </a:rPr>
              <a:t> </a:t>
            </a:r>
            <a:endParaRPr lang="en-US" altLang="en-US" sz="1400" b="0" dirty="0"/>
          </a:p>
          <a:p>
            <a:r>
              <a:rPr lang="en-US" altLang="en-US" sz="1400" b="0" dirty="0"/>
              <a:t>Tang, P., Ralston, M., </a:t>
            </a:r>
            <a:r>
              <a:rPr lang="en-US" sz="1400" b="0" dirty="0" err="1"/>
              <a:t>Arrigotti</a:t>
            </a:r>
            <a:r>
              <a:rPr lang="en-US" sz="1400" b="0" dirty="0"/>
              <a:t>, M. F., Qureshi, L., &amp; Graham, J. </a:t>
            </a:r>
            <a:r>
              <a:rPr lang="en-US" altLang="en-US" sz="1400" b="0" dirty="0"/>
              <a:t>(2007). Comparison of methodologies for calculating quality measures based on administrative data versus clinical data from an electronic health record system: implications for performance measures. </a:t>
            </a:r>
            <a:r>
              <a:rPr lang="en-US" altLang="en-US" sz="1400" b="0" i="1" dirty="0"/>
              <a:t>JAMA</a:t>
            </a:r>
            <a:r>
              <a:rPr lang="en-US" altLang="en-US" sz="1400" b="0" dirty="0"/>
              <a:t>, 14, 10–5.</a:t>
            </a:r>
          </a:p>
          <a:p>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lstStyle/>
          <a:p>
            <a:r>
              <a:rPr lang="en-US" altLang="en-US"/>
              <a:t>Sociotechnical Aspects:</a:t>
            </a:r>
            <a:br>
              <a:rPr lang="en-US" altLang="en-US"/>
            </a:br>
            <a:r>
              <a:rPr lang="en-US" altLang="en-US"/>
              <a:t>Clinicians and Technology </a:t>
            </a:r>
            <a:br>
              <a:rPr lang="en-US" altLang="en-US"/>
            </a:br>
            <a:r>
              <a:rPr lang="en-US" altLang="en-US"/>
              <a:t>References – Lecture c Continued</a:t>
            </a:r>
            <a:endParaRPr lang="en-US" altLang="en-US" dirty="0"/>
          </a:p>
        </p:txBody>
      </p:sp>
      <p:sp>
        <p:nvSpPr>
          <p:cNvPr id="10" name="Text Placeholder 2"/>
          <p:cNvSpPr>
            <a:spLocks noGrp="1"/>
          </p:cNvSpPr>
          <p:nvPr>
            <p:ph type="body" sz="quarter" idx="16"/>
          </p:nvPr>
        </p:nvSpPr>
        <p:spPr>
          <a:xfrm>
            <a:off x="457200" y="1600199"/>
            <a:ext cx="8229600" cy="3254433"/>
          </a:xfrm>
        </p:spPr>
        <p:txBody>
          <a:bodyPr/>
          <a:lstStyle/>
          <a:p>
            <a:r>
              <a:rPr lang="en-US" altLang="en-US" sz="1400" b="0" dirty="0"/>
              <a:t>Timeline of medicine and medical technology. (2016). In </a:t>
            </a:r>
            <a:r>
              <a:rPr lang="en-US" altLang="en-US" sz="1400" b="0" i="1" dirty="0"/>
              <a:t>Wikipedia</a:t>
            </a:r>
            <a:r>
              <a:rPr lang="en-US" altLang="en-US" sz="1400" b="0" dirty="0"/>
              <a:t>. Retrieved from </a:t>
            </a:r>
            <a:r>
              <a:rPr lang="en-US" altLang="en-US" sz="1400" b="0" dirty="0">
                <a:hlinkClick r:id="rId3" tooltip="Timeline of medicine and medical technology"/>
              </a:rPr>
              <a:t>http://en.wikipedia.org/wiki/Timeline_of_medicine_and_medical_technology </a:t>
            </a:r>
            <a:endParaRPr lang="en-US" altLang="en-US" sz="1400" b="0" dirty="0"/>
          </a:p>
          <a:p>
            <a:r>
              <a:rPr lang="en-US" altLang="en-US" sz="1400" b="0" dirty="0"/>
              <a:t>Vonnegut, M. (2007). Is quality improvement improving quality? A view from the doctor's office. </a:t>
            </a:r>
            <a:r>
              <a:rPr lang="en-US" altLang="en-US" sz="1400" b="0" i="1" dirty="0"/>
              <a:t>New England Journal of Medicine</a:t>
            </a:r>
            <a:r>
              <a:rPr lang="en-US" altLang="en-US" sz="1400" b="0" dirty="0"/>
              <a:t>, 357, 2652–2653.</a:t>
            </a:r>
          </a:p>
          <a:p>
            <a:r>
              <a:rPr lang="en-US" altLang="en-US" sz="1400" b="0" dirty="0"/>
              <a:t>World Health Organization. (2002). Quality of care: Patient safety. Report by the Secretariat. Retrieved from </a:t>
            </a:r>
            <a:r>
              <a:rPr lang="en-US" altLang="en-US" sz="1400" b="0" dirty="0">
                <a:hlinkClick r:id="rId4" tooltip="Quality of care: Patient safety"/>
              </a:rPr>
              <a:t>http://apps.who.int/gb/archive/pdf_files/WHA55/ea5513.pdf</a:t>
            </a:r>
            <a:endParaRPr lang="en-US" alt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23</a:t>
            </a:fld>
            <a:endParaRPr lang="en-US" dirty="0"/>
          </a:p>
        </p:txBody>
      </p:sp>
    </p:spTree>
    <p:extLst>
      <p:ext uri="{BB962C8B-B14F-4D97-AF65-F5344CB8AC3E}">
        <p14:creationId xmlns:p14="http://schemas.microsoft.com/office/powerpoint/2010/main" val="390043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Sociotechnical Aspects: </a:t>
            </a:r>
            <a:br>
              <a:rPr lang="en-US" dirty="0"/>
            </a:br>
            <a:r>
              <a:rPr lang="en-US" dirty="0"/>
              <a:t>Clinicians and Technology</a:t>
            </a:r>
            <a:br>
              <a:rPr lang="en-US" dirty="0"/>
            </a:br>
            <a:r>
              <a:rPr lang="en-US" dirty="0"/>
              <a:t>Lecture c</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24</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a:t>Sociotechnical Aspects: </a:t>
            </a:r>
            <a:br>
              <a:rPr lang="en-US" altLang="en-US"/>
            </a:br>
            <a:r>
              <a:rPr lang="en-US" altLang="en-US"/>
              <a:t>Clinicians and Technology </a:t>
            </a:r>
            <a:br>
              <a:rPr lang="en-US" altLang="en-US"/>
            </a:br>
            <a:r>
              <a:rPr lang="en-US" altLang="en-US"/>
              <a:t>Learning Objectives</a:t>
            </a:r>
            <a:endParaRPr lang="en-US" altLang="en-US" dirty="0"/>
          </a:p>
        </p:txBody>
      </p:sp>
      <p:sp>
        <p:nvSpPr>
          <p:cNvPr id="19458" name="Content Placeholder 2"/>
          <p:cNvSpPr>
            <a:spLocks noGrp="1"/>
          </p:cNvSpPr>
          <p:nvPr>
            <p:ph sz="quarter" idx="14"/>
          </p:nvPr>
        </p:nvSpPr>
        <p:spPr/>
        <p:txBody>
          <a:bodyPr/>
          <a:lstStyle/>
          <a:p>
            <a:r>
              <a:rPr lang="en-US" altLang="en-US" sz="2000" dirty="0"/>
              <a:t>Describe the concepts of medical error and patient safety (Lectures a, b).</a:t>
            </a:r>
          </a:p>
          <a:p>
            <a:r>
              <a:rPr lang="en-US" altLang="en-US" sz="2000" dirty="0"/>
              <a:t>Discuss error as an individual problem and as a system problem (Lecture a).</a:t>
            </a:r>
          </a:p>
          <a:p>
            <a:r>
              <a:rPr lang="en-US" altLang="en-US" sz="2000" dirty="0"/>
              <a:t>Compare and contrast the interaction and interdependence of social and technical “resistance to change”  (Lecture c).</a:t>
            </a:r>
          </a:p>
          <a:p>
            <a:r>
              <a:rPr lang="en-US" altLang="en-US" sz="2000" dirty="0"/>
              <a:t>Discuss the challenges inherent with adapting work processes to new technology (Lecture c).</a:t>
            </a:r>
          </a:p>
          <a:p>
            <a:r>
              <a:rPr lang="en-US" altLang="en-US" sz="2000" dirty="0"/>
              <a:t>Discuss the downside of adapting technology to work practices and why this is not desirable (Lecture c).</a:t>
            </a:r>
          </a:p>
          <a:p>
            <a:r>
              <a:rPr lang="en-US" altLang="en-US" sz="2000" dirty="0"/>
              <a:t>Discuss the impact of changing sociotechnical processes on quality, efficiency, and safety (Lectures a, b).</a:t>
            </a:r>
          </a:p>
        </p:txBody>
      </p:sp>
      <p:sp>
        <p:nvSpPr>
          <p:cNvPr id="8" name="Slide Number Placeholder 7"/>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Sociotechnical Systems</a:t>
            </a:r>
          </a:p>
        </p:txBody>
      </p:sp>
      <p:sp>
        <p:nvSpPr>
          <p:cNvPr id="11267" name="Content Placeholder 2"/>
          <p:cNvSpPr>
            <a:spLocks noGrp="1"/>
          </p:cNvSpPr>
          <p:nvPr>
            <p:ph sz="quarter" idx="14"/>
          </p:nvPr>
        </p:nvSpPr>
        <p:spPr/>
        <p:txBody>
          <a:bodyPr/>
          <a:lstStyle/>
          <a:p>
            <a:r>
              <a:rPr lang="en-US" altLang="en-US"/>
              <a:t>Sociotechnical system:</a:t>
            </a:r>
          </a:p>
          <a:p>
            <a:pPr lvl="1"/>
            <a:r>
              <a:rPr lang="en-US" altLang="en-US"/>
              <a:t>System that involves interaction between people and technology</a:t>
            </a:r>
          </a:p>
          <a:p>
            <a:r>
              <a:rPr lang="en-US" altLang="en-US"/>
              <a:t>Organizational characteristics are modified by this interaction for better or for worse</a:t>
            </a:r>
          </a:p>
          <a:p>
            <a:r>
              <a:rPr lang="en-US" altLang="en-US"/>
              <a:t>Optimization of one element without attention to the other may be detrimental to the organization</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Clinicians and Technology</a:t>
            </a:r>
            <a:endParaRPr lang="en-US" altLang="en-US" dirty="0"/>
          </a:p>
        </p:txBody>
      </p:sp>
      <p:sp>
        <p:nvSpPr>
          <p:cNvPr id="13315" name="Content Placeholder 2"/>
          <p:cNvSpPr>
            <a:spLocks noGrp="1"/>
          </p:cNvSpPr>
          <p:nvPr>
            <p:ph sz="quarter" idx="14"/>
          </p:nvPr>
        </p:nvSpPr>
        <p:spPr/>
        <p:txBody>
          <a:bodyPr/>
          <a:lstStyle/>
          <a:p>
            <a:r>
              <a:rPr lang="en-US" altLang="en-US" sz="2800" dirty="0"/>
              <a:t>Medicine is dependent on technology for progress</a:t>
            </a:r>
          </a:p>
          <a:p>
            <a:pPr lvl="1"/>
            <a:r>
              <a:rPr lang="en-US" altLang="en-US" sz="2400" dirty="0"/>
              <a:t>Microscope invented in 1590</a:t>
            </a:r>
          </a:p>
          <a:p>
            <a:pPr lvl="1"/>
            <a:r>
              <a:rPr lang="en-US" altLang="en-US" sz="2400" dirty="0"/>
              <a:t>In 1675, Anton van Leeuwenhoek uses a microscope to examine blood, cells, and bacteria</a:t>
            </a:r>
          </a:p>
          <a:p>
            <a:pPr lvl="1"/>
            <a:r>
              <a:rPr lang="en-US" altLang="en-US" sz="2400" dirty="0"/>
              <a:t>In 1938, Ernst Ruska develops electron microscopy </a:t>
            </a:r>
          </a:p>
          <a:p>
            <a:pPr lvl="1"/>
            <a:r>
              <a:rPr lang="en-US" altLang="en-US" sz="2400" dirty="0"/>
              <a:t>Researchers now have a detailed understanding of structure of organs in health and disease</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Clinicians and Technology Continued</a:t>
            </a:r>
            <a:endParaRPr lang="en-US" altLang="en-US" dirty="0"/>
          </a:p>
        </p:txBody>
      </p:sp>
      <p:sp>
        <p:nvSpPr>
          <p:cNvPr id="15363" name="Content Placeholder 2"/>
          <p:cNvSpPr>
            <a:spLocks noGrp="1"/>
          </p:cNvSpPr>
          <p:nvPr>
            <p:ph sz="quarter" idx="14"/>
          </p:nvPr>
        </p:nvSpPr>
        <p:spPr/>
        <p:txBody>
          <a:bodyPr/>
          <a:lstStyle/>
          <a:p>
            <a:r>
              <a:rPr lang="en-US" altLang="en-US"/>
              <a:t>Clinicians integrate technology into their medical practice</a:t>
            </a:r>
          </a:p>
          <a:p>
            <a:pPr lvl="1"/>
            <a:r>
              <a:rPr lang="en-US" altLang="en-US"/>
              <a:t>Example: In 1816 Rene Laennec invents the stethoscope</a:t>
            </a:r>
          </a:p>
          <a:p>
            <a:pPr lvl="1"/>
            <a:r>
              <a:rPr lang="en-US" altLang="en-US"/>
              <a:t>Refined since then</a:t>
            </a:r>
          </a:p>
          <a:p>
            <a:pPr lvl="1"/>
            <a:r>
              <a:rPr lang="en-US" altLang="en-US"/>
              <a:t>Clinicians have adopted iterative modifications of technology into their practice</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Technology in Medicine</a:t>
            </a:r>
            <a:endParaRPr lang="en-US" altLang="en-US" dirty="0"/>
          </a:p>
        </p:txBody>
      </p:sp>
      <p:sp>
        <p:nvSpPr>
          <p:cNvPr id="17411" name="Content Placeholder 2"/>
          <p:cNvSpPr>
            <a:spLocks noGrp="1"/>
          </p:cNvSpPr>
          <p:nvPr>
            <p:ph sz="quarter" idx="14"/>
          </p:nvPr>
        </p:nvSpPr>
        <p:spPr/>
        <p:txBody>
          <a:bodyPr/>
          <a:lstStyle/>
          <a:p>
            <a:r>
              <a:rPr lang="en-US" altLang="en-US"/>
              <a:t>Technology is the primary driving force of medicine</a:t>
            </a:r>
          </a:p>
          <a:p>
            <a:r>
              <a:rPr lang="en-US" altLang="en-US"/>
              <a:t>A vast array of technological resources are now available in clinical practice</a:t>
            </a:r>
          </a:p>
          <a:p>
            <a:r>
              <a:rPr lang="en-US" altLang="en-US"/>
              <a:t>Availability of an EHR and a clinical information system has changed the paradigm of information collection, storage, and recovery in medicine </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Technology in Medicine Continued</a:t>
            </a:r>
            <a:endParaRPr lang="en-US" altLang="en-US" dirty="0"/>
          </a:p>
        </p:txBody>
      </p:sp>
      <p:sp>
        <p:nvSpPr>
          <p:cNvPr id="19459" name="Content Placeholder 2"/>
          <p:cNvSpPr>
            <a:spLocks noGrp="1"/>
          </p:cNvSpPr>
          <p:nvPr>
            <p:ph sz="quarter" idx="14"/>
          </p:nvPr>
        </p:nvSpPr>
        <p:spPr/>
        <p:txBody>
          <a:bodyPr/>
          <a:lstStyle/>
          <a:p>
            <a:r>
              <a:rPr lang="en-US" altLang="en-US" sz="2800" dirty="0"/>
              <a:t>Technology has assisted evolution of the scientific method</a:t>
            </a:r>
          </a:p>
          <a:p>
            <a:pPr lvl="1"/>
            <a:r>
              <a:rPr lang="en-US" altLang="en-US" sz="2400" dirty="0"/>
              <a:t>Example: Complex statistical calculations in studies</a:t>
            </a:r>
          </a:p>
          <a:p>
            <a:r>
              <a:rPr lang="en-US" altLang="en-US" sz="2800" dirty="0"/>
              <a:t>Technology helps advance reproducible scientific breakthroughs</a:t>
            </a:r>
          </a:p>
          <a:p>
            <a:pPr lvl="1"/>
            <a:r>
              <a:rPr lang="en-US" altLang="en-US" sz="2400" dirty="0"/>
              <a:t>Example: Use and production of penicillin</a:t>
            </a:r>
          </a:p>
          <a:p>
            <a:r>
              <a:rPr lang="en-US" altLang="en-US" sz="2800" dirty="0"/>
              <a:t>Technology essential to practice some forms of medicine</a:t>
            </a:r>
          </a:p>
          <a:p>
            <a:pPr lvl="1"/>
            <a:r>
              <a:rPr lang="en-US" altLang="en-US" sz="2400" dirty="0"/>
              <a:t>Example:  In vitro fertilization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Technology in Medicine</a:t>
            </a:r>
            <a:br>
              <a:rPr lang="en-US" altLang="en-US"/>
            </a:br>
            <a:r>
              <a:rPr lang="en-US" altLang="en-US"/>
              <a:t>Continued 2</a:t>
            </a:r>
            <a:endParaRPr lang="en-US" altLang="en-US" dirty="0"/>
          </a:p>
        </p:txBody>
      </p:sp>
      <p:sp>
        <p:nvSpPr>
          <p:cNvPr id="21507" name="Content Placeholder 2"/>
          <p:cNvSpPr>
            <a:spLocks noGrp="1"/>
          </p:cNvSpPr>
          <p:nvPr>
            <p:ph sz="quarter" idx="14"/>
          </p:nvPr>
        </p:nvSpPr>
        <p:spPr>
          <a:xfrm>
            <a:off x="457200" y="1600199"/>
            <a:ext cx="8229600" cy="4833851"/>
          </a:xfrm>
        </p:spPr>
        <p:txBody>
          <a:bodyPr/>
          <a:lstStyle/>
          <a:p>
            <a:r>
              <a:rPr lang="en-US" altLang="en-US" sz="2800" dirty="0"/>
              <a:t>Clinicians need to constantly update their knowledge base</a:t>
            </a:r>
          </a:p>
          <a:p>
            <a:pPr lvl="1"/>
            <a:r>
              <a:rPr lang="en-US" altLang="en-US" sz="2400" dirty="0"/>
              <a:t>Example: In the past, clinicians relied on textbooks and on other clinicians</a:t>
            </a:r>
          </a:p>
          <a:p>
            <a:pPr lvl="1"/>
            <a:r>
              <a:rPr lang="en-US" altLang="en-US" sz="2400" dirty="0"/>
              <a:t>Now, reliance on an online database of medical literature</a:t>
            </a:r>
          </a:p>
          <a:p>
            <a:r>
              <a:rPr lang="en-US" altLang="en-US" sz="2800" dirty="0"/>
              <a:t>Advances in technology require clinicians to learn new skills</a:t>
            </a:r>
          </a:p>
          <a:p>
            <a:pPr lvl="1"/>
            <a:r>
              <a:rPr lang="en-US" altLang="en-US" sz="2400" dirty="0"/>
              <a:t>Example: Changes in cardiac pacemaker technology</a:t>
            </a:r>
          </a:p>
          <a:p>
            <a:pPr lvl="1"/>
            <a:r>
              <a:rPr lang="en-US" altLang="en-US" sz="2400" dirty="0"/>
              <a:t>Invasive cardiologists need to update skills as technology advances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1195ca0a-e559-47e1-a164-75e776939b46"/>
  <p:tag name="AUDIO_IMPORT" val="C:\Documents and Settings\skidmorn\My Documents\Dropbox\NTDC\OHSU CDC\Comp2\Unit10\PPT Production\FINALIZED\comp2_unit10\comp2_unit10\comp2_unit10c\comp2_unit10c_S-8_V3.mp3"/>
  <p:tag name="AUDIO_ID" val="280"/>
  <p:tag name="ELAPSEDTIME" val="64.993"/>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f8c5fca0-1924-4edf-9859-8f10d2fe32f2"/>
  <p:tag name="AUDIO_IMPORT" val="C:\Documents and Settings\skidmorn\My Documents\Dropbox\NTDC\OHSU CDC\Comp2\Unit10\PPT Production\FINALIZED\comp2_unit10\comp2_unit10\comp2_unit10c\comp2_unit10c_S-9_V3.mp3"/>
  <p:tag name="AUDIO_ID" val="281"/>
  <p:tag name="ELAPSEDTIME" val="26.149"/>
  <p:tag name="ARTICULATE_SLIDE_NAV" val="9"/>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7e736711-010d-4508-bd2f-b083f196d042"/>
  <p:tag name="AUDIO_IMPORT" val="C:\Documents and Settings\skidmorn\My Documents\Dropbox\NTDC\OHSU CDC\Comp2\Unit10\PPT Production\FINALIZED\comp2_unit10\comp2_unit10\comp2_unit10c\comp2_unit10c_S-10_V3.mp3"/>
  <p:tag name="AUDIO_ID" val="282"/>
  <p:tag name="ELAPSEDTIME" val="70.322"/>
  <p:tag name="ARTICULATE_SLIDE_NAV" val="10"/>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ec93f7c3-651b-443b-98d6-eb3f53898b2f"/>
  <p:tag name="AUDIO_IMPORT" val="C:\Documents and Settings\skidmorn\My Documents\Dropbox\NTDC\OHSU CDC\Comp2\Unit10\PPT Production\FINALIZED\comp2_unit10\comp2_unit10\comp2_unit10c\comp2_unit10c_S-11_V3.mp3"/>
  <p:tag name="AUDIO_ID" val="283"/>
  <p:tag name="ELAPSEDTIME" val="46.655"/>
  <p:tag name="ARTICULATE_SLIDE_NAV" val="1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d2b2918b-8de3-4744-adcd-c25a5399e713"/>
  <p:tag name="AUDIO_IMPORT" val="C:\Documents and Settings\skidmorn\My Documents\Dropbox\NTDC\OHSU CDC\Comp2\Unit10\PPT Production\FINALIZED\comp2_unit10\comp2_unit10\comp2_unit10c\comp2_unit10c_S-12_V3.mp3"/>
  <p:tag name="AUDIO_ID" val="284"/>
  <p:tag name="ELAPSEDTIME" val="47.308"/>
  <p:tag name="ARTICULATE_SLIDE_NAV" val="12"/>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3f9a2091-c422-4c3b-a54b-c0d78ae7b52c"/>
  <p:tag name="AUDIO_IMPORT" val="C:\Documents and Settings\skidmorn\My Documents\Dropbox\NTDC\OHSU CDC\Comp2\Unit10\PPT Production\FINALIZED\comp2_unit10\comp2_unit10\comp2_unit10c\comp2_unit10c_S-13_V3.mp3"/>
  <p:tag name="AUDIO_ID" val="285"/>
  <p:tag name="ELAPSEDTIME" val="45.062"/>
  <p:tag name="ARTICULATE_SLIDE_NAV" val="13"/>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a5486d46-922e-49cb-b41b-514189fbc50f"/>
  <p:tag name="AUDIO_IMPORT" val="C:\Documents and Settings\skidmorn\My Documents\Dropbox\NTDC\OHSU CDC\Comp2\Unit10\PPT Production\FINALIZED\comp2_unit10\comp2_unit10\comp2_unit10c\comp2_unit10c_S-14_V3.mp3"/>
  <p:tag name="AUDIO_ID" val="286"/>
  <p:tag name="ELAPSEDTIME" val="63.635"/>
  <p:tag name="ARTICULATE_SLIDE_NAV" val="14"/>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1bbef67c-674f-4e37-a594-138e9bc6553d"/>
  <p:tag name="AUDIO_IMPORT" val="C:\Documents and Settings\skidmorn\My Documents\Dropbox\NTDC\OHSU CDC\Comp2\Unit10\PPT Production\FINALIZED\comp2_unit10\comp2_unit10\comp2_unit10c\comp2_unit10c_S-15_V3.mp3"/>
  <p:tag name="AUDIO_ID" val="287"/>
  <p:tag name="ELAPSEDTIME" val="88.373"/>
  <p:tag name="ARTICULATE_SLIDE_NAV" val="15"/>
</p:tagLst>
</file>

<file path=ppt/tags/tag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b\comp2_unit10b_S-1_V3.mp3"/>
  <p:tag name="AUDIO_ID" val="256"/>
  <p:tag name="ELAPSEDTIME" val="25"/>
  <p:tag name="ARTICULATE_SLIDE_GUID" val="932d805e-097f-469a-aa0c-4fceba131b6a"/>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ee01ce3b-da7e-4bdf-b790-925b0600e82b"/>
  <p:tag name="AUDIO_IMPORT" val="C:\Documents and Settings\skidmorn\My Documents\Dropbox\NTDC\OHSU CDC\Comp2\Unit10\PPT Production\FINALIZED\comp2_unit10\comp2_unit10\comp2_unit10c\comp2_unit10c_S-16_V3.mp3"/>
  <p:tag name="AUDIO_ID" val="288"/>
  <p:tag name="ELAPSEDTIME" val="89.209"/>
  <p:tag name="ARTICULATE_SLIDE_NAV" val="16"/>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5e78329f-0f2b-4e65-a86d-453e0a809a59"/>
  <p:tag name="AUDIO_IMPORT" val="C:\Documents and Settings\skidmorn\My Documents\Dropbox\NTDC\OHSU CDC\Comp2\Unit10\PPT Production\FINALIZED\comp2_unit10\comp2_unit10\comp2_unit10c\comp2_unit10c_S-17_V3.mp3"/>
  <p:tag name="AUDIO_ID" val="289"/>
  <p:tag name="ELAPSEDTIME" val="86.309"/>
  <p:tag name="ARTICULATE_SLIDE_NAV" val="17"/>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f0de6056-88a5-4c91-b05b-dab25babcb80"/>
  <p:tag name="AUDIO_IMPORT" val="C:\Documents and Settings\skidmorn\My Documents\Dropbox\NTDC\OHSU CDC\Comp2\Unit10\PPT Production\FINALIZED\comp2_unit10\comp2_unit10\comp2_unit10c\comp2_unit10c_S-18_V3.mp3"/>
  <p:tag name="AUDIO_ID" val="290"/>
  <p:tag name="ELAPSEDTIME" val="24.556"/>
  <p:tag name="ARTICULATE_SLIDE_NAV" val="18"/>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c\comp2_unit10c_S-19_V3.mp3"/>
  <p:tag name="AUDIO_ID" val="291"/>
  <p:tag name="ELAPSEDTIME" val="35.631"/>
  <p:tag name="ARTICULATE_SLIDE_NAV" val="19"/>
  <p:tag name="ARTICULATE_SLIDE_GUID" val="473b6ca4-6ceb-4aa4-900b-d11bd5ef24f2"/>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comp2_unit10c\comp2_unit10c_S-20_V3.mp3"/>
  <p:tag name="AUDIO_ID" val="293"/>
  <p:tag name="ELAPSEDTIME" val="28.97"/>
  <p:tag name="ARTICULATE_SLIDE_NAV" val="20"/>
  <p:tag name="ARTICULATE_SLIDE_GUID" val="ac18f001-48b7-4a25-ac08-6461d4bb5317"/>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10\PPT Production\FINALIZED\comp2_unit10\comp2_unit10\30_sec_silence.mp3"/>
  <p:tag name="AUDIO_ID" val="292"/>
  <p:tag name="ELAPSEDTIME" val="7.515"/>
  <p:tag name="ARTICULATE_SLIDE_NAV" val="21"/>
  <p:tag name="ARTICULATE_SLIDE_GUID" val="b1a8e5f0-e6ec-45e9-967e-b90876578085"/>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3e8163b8-3a9e-4031-ad1a-8a7579222021"/>
  <p:tag name="AUDIO_IMPORT" val="C:\Documents and Settings\skidmorn\My Documents\Dropbox\NTDC\OHSU CDC\Comp2\Unit10\PPT Production\FINALIZED\comp2_unit10\comp2_unit10\comp2_unit10c\comp2_unit10c_S-2_V3.mp3"/>
  <p:tag name="AUDIO_ID" val="274"/>
  <p:tag name="ELAPSEDTIME" val="45.062"/>
  <p:tag name="ARTICULATE_SLIDE_NAV" val="2"/>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3b2aa0af-1ce5-4ddb-9753-8bf43bf7f014"/>
  <p:tag name="AUDIO_IMPORT" val="C:\Documents and Settings\skidmorn\My Documents\Dropbox\NTDC\OHSU CDC\Comp2\Unit10\PPT Production\FINALIZED\comp2_unit10\comp2_unit10\comp2_unit10c\comp2_unit10c_S-3_V3.mp3"/>
  <p:tag name="AUDIO_ID" val="275"/>
  <p:tag name="ELAPSEDTIME" val="37.251"/>
  <p:tag name="ARTICULATE_SLIDE_NAV" val="3"/>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efc0c278-05b1-47f3-bf79-db7a1d1bfe35"/>
  <p:tag name="AUDIO_IMPORT" val="C:\Documents and Settings\skidmorn\My Documents\Dropbox\NTDC\OHSU CDC\Comp2\Unit10\PPT Production\FINALIZED\comp2_unit10\comp2_unit10\comp2_unit10c\comp2_unit10c_S-4_V3.mp3"/>
  <p:tag name="AUDIO_ID" val="276"/>
  <p:tag name="ELAPSEDTIME" val="65.176"/>
  <p:tag name="ARTICULATE_SLIDE_NAV" val="4"/>
</p:tagLst>
</file>

<file path=ppt/tags/tag6.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024216a-095b-4fb4-82b8-96eb7d2f6ace"/>
  <p:tag name="AUDIO_IMPORT" val="C:\Documents and Settings\skidmorn\My Documents\Dropbox\NTDC\OHSU CDC\Comp2\Unit10\PPT Production\FINALIZED\comp2_unit10\comp2_unit10\comp2_unit10c\comp2_unit10c_S-5_V3.mp3"/>
  <p:tag name="AUDIO_ID" val="277"/>
  <p:tag name="ELAPSEDTIME" val="36.702"/>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c260f463-9b77-45e7-ab2b-6f8a9d964916"/>
  <p:tag name="AUDIO_IMPORT" val="C:\Documents and Settings\skidmorn\My Documents\Dropbox\NTDC\OHSU CDC\Comp2\Unit10\PPT Production\FINALIZED\comp2_unit10\comp2_unit10\comp2_unit10c\comp2_unit10c_S-6_V3.mp3"/>
  <p:tag name="AUDIO_ID" val="278"/>
  <p:tag name="ELAPSEDTIME" val="26.045"/>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08bd0d53-a998-4fb0-96ed-0a1d181c5c16"/>
  <p:tag name="AUDIO_IMPORT" val="C:\Documents and Settings\skidmorn\My Documents\Dropbox\NTDC\OHSU CDC\Comp2\Unit10\PPT Production\FINALIZED\comp2_unit10\comp2_unit10\comp2_unit10c\comp2_unit10c_S-7_V3.mp3"/>
  <p:tag name="AUDIO_ID" val="279"/>
  <p:tag name="ELAPSEDTIME" val="70.191"/>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53</TotalTime>
  <Words>4375</Words>
  <Application>Microsoft Office PowerPoint</Application>
  <PresentationFormat>On-screen Show (4:3)</PresentationFormat>
  <Paragraphs>289</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PowerPoint Presentation</vt:lpstr>
      <vt:lpstr>The Culture of Health Care</vt:lpstr>
      <vt:lpstr>Sociotechnical Aspects:  Clinicians and Technology  Learning Objectives</vt:lpstr>
      <vt:lpstr>Sociotechnical Systems</vt:lpstr>
      <vt:lpstr>Clinicians and Technology</vt:lpstr>
      <vt:lpstr>Clinicians and Technology Continued</vt:lpstr>
      <vt:lpstr>Technology in Medicine</vt:lpstr>
      <vt:lpstr>Technology in Medicine Continued</vt:lpstr>
      <vt:lpstr>Technology in Medicine Continued 2</vt:lpstr>
      <vt:lpstr>Technology in Medicine Continued 3</vt:lpstr>
      <vt:lpstr>Change</vt:lpstr>
      <vt:lpstr>Intersection of Social and Technical Changes</vt:lpstr>
      <vt:lpstr>Resistance to Change</vt:lpstr>
      <vt:lpstr>Overcoming Resistance to Change</vt:lpstr>
      <vt:lpstr>Work Processes and Technology</vt:lpstr>
      <vt:lpstr>Unintended Consequences of Technological Change</vt:lpstr>
      <vt:lpstr>Managing Sociotechnical Change</vt:lpstr>
      <vt:lpstr>The Impact of Sociotechnical Change</vt:lpstr>
      <vt:lpstr>The Impact of Sociotechnical Change Continued</vt:lpstr>
      <vt:lpstr>Sociotechnical Aspects:  Clinicians and Technology Summary – Lecture c</vt:lpstr>
      <vt:lpstr>Sociotechnical Aspects:  Clinicians and Technology Summary</vt:lpstr>
      <vt:lpstr>Sociotechnical Aspects: Clinicians and Technology  References – Lecture c</vt:lpstr>
      <vt:lpstr>Sociotechnical Aspects: Clinicians and Technology  References – Lecture c Continued</vt:lpstr>
      <vt:lpstr>The Culture of Health Care Sociotechnical Aspects:  Clinicians and Technology Lecture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c, Component 2, Unit 10</dc:title>
  <dc:subject>The Culture of Health Care, Sociotechnical Aspects: Clinicians and Technology, Lecture c</dc:subject>
  <dc:creator>U.S. Department of Health and Human Services, Office of the National Coordinator for Health Information Technology</dc:creator>
  <cp:keywords>Health IT, health IT curriculum, health IT training, culture of health care, use of technology by clinicians, sociotechnical aspects, clinicians and technology, clinical use of technology, technology and patient safety, technology and medical errors, system errors</cp:keywords>
  <cp:lastModifiedBy>admin</cp:lastModifiedBy>
  <cp:revision>12</cp:revision>
  <dcterms:created xsi:type="dcterms:W3CDTF">2016-05-06T21:51:00Z</dcterms:created>
  <dcterms:modified xsi:type="dcterms:W3CDTF">2017-06-01T19:20:48Z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