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11.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12.xml" ContentType="application/vnd.openxmlformats-officedocument.presentationml.notesSlide+xml"/>
  <Override PartName="/ppt/tags/tag16.xml" ContentType="application/vnd.openxmlformats-officedocument.presentationml.tags+xml"/>
  <Override PartName="/ppt/notesSlides/notesSlide13.xml" ContentType="application/vnd.openxmlformats-officedocument.presentationml.notesSlide+xml"/>
  <Override PartName="/ppt/tags/tag17.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handoutMasterIdLst>
    <p:handoutMasterId r:id="rId19"/>
  </p:handoutMasterIdLst>
  <p:sldIdLst>
    <p:sldId id="272"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Lst>
  <p:sldSz cx="9144000" cy="6858000" type="screen4x3"/>
  <p:notesSz cx="6858000" cy="9144000"/>
  <p:custDataLst>
    <p:tags r:id="rId20"/>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5903" autoAdjust="0"/>
  </p:normalViewPr>
  <p:slideViewPr>
    <p:cSldViewPr snapToGrid="0">
      <p:cViewPr>
        <p:scale>
          <a:sx n="71" d="100"/>
          <a:sy n="71" d="100"/>
        </p:scale>
        <p:origin x="-826" y="-139"/>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76"/>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6/1/2017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6/1/2017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notesMaster" Target="../notesMasters/notesMaster1.xml"/><Relationship Id="rId1" Type="http://schemas.openxmlformats.org/officeDocument/2006/relationships/tags" Target="../tags/tag12.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notesMaster" Target="../notesMasters/notesMaster1.xml"/><Relationship Id="rId1" Type="http://schemas.openxmlformats.org/officeDocument/2006/relationships/tags" Target="../tags/tag14.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No audio. Recording preparation.</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1103454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Nonprofit organizations also promote patient safety. One example is the National Quality Forum, or NQF [N-Q-F].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NQF sets national priorities and goals for quality performance improvement, endorses national consensus standards for measuring and reporting performance, and promotes the attainment of national goals through education programs.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Members of the NQF include consumer organizations, clinicians such as physicians and nurses, hospitals, public and private purchasers, accrediting and certifying bodies, and health care research and quality improvement organizations. </a:t>
            </a:r>
          </a:p>
          <a:p>
            <a:endParaRPr lang="en-US" altLang="en-US" dirty="0">
              <a:latin typeface="Arial" charset="0"/>
              <a:cs typeface="Arial" charset="0"/>
            </a:endParaRPr>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4613BBB1-5349-4156-80B1-5C8517026041}" type="slidenum">
              <a:rPr lang="en-US" altLang="en-US"/>
              <a:pPr/>
              <a:t>10</a:t>
            </a:fld>
            <a:endParaRPr lang="en-US" altLang="en-US"/>
          </a:p>
        </p:txBody>
      </p:sp>
    </p:spTree>
    <p:extLst>
      <p:ext uri="{BB962C8B-B14F-4D97-AF65-F5344CB8AC3E}">
        <p14:creationId xmlns:p14="http://schemas.microsoft.com/office/powerpoint/2010/main" val="38661833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Consumer organizations such as Consumer Reports also help to promote patient safety. Consumer Reports has released comparative data on hospitals, cardiac surgical groups, treatments, and even natural medicines. This organization uses multiple methods to generate its ratings. For example, it uses performance data from the Society of Thoracic Surgeons to rate cardiac surgeons. In another example, it uses patient ratings based on a federal government survey called the Hospital Consumer Assessment of Healthcare Providers and Systems Survey, also known as the HCAHPS [</a:t>
            </a:r>
            <a:r>
              <a:rPr lang="en-US" sz="1000" kern="1200" dirty="0" err="1">
                <a:solidFill>
                  <a:schemeClr val="tx1"/>
                </a:solidFill>
                <a:effectLst/>
                <a:latin typeface="Arial" pitchFamily="34" charset="0"/>
                <a:ea typeface="+mn-ea"/>
                <a:cs typeface="Arial" pitchFamily="34" charset="0"/>
              </a:rPr>
              <a:t>aytch-kaps</a:t>
            </a:r>
            <a:r>
              <a:rPr lang="en-US" sz="1000" kern="1200" dirty="0">
                <a:solidFill>
                  <a:schemeClr val="tx1"/>
                </a:solidFill>
                <a:effectLst/>
                <a:latin typeface="Arial" pitchFamily="34" charset="0"/>
                <a:ea typeface="+mn-ea"/>
                <a:cs typeface="Arial" pitchFamily="34" charset="0"/>
              </a:rPr>
              <a:t>]</a:t>
            </a:r>
            <a:r>
              <a:rPr lang="en-US" sz="1000" i="1" kern="1200" dirty="0">
                <a:solidFill>
                  <a:schemeClr val="tx1"/>
                </a:solidFill>
                <a:effectLst/>
                <a:latin typeface="Arial" pitchFamily="34" charset="0"/>
                <a:ea typeface="+mn-ea"/>
                <a:cs typeface="Arial" pitchFamily="34" charset="0"/>
              </a:rPr>
              <a:t> </a:t>
            </a:r>
            <a:r>
              <a:rPr lang="en-US" sz="1000" kern="1200" dirty="0">
                <a:solidFill>
                  <a:schemeClr val="tx1"/>
                </a:solidFill>
                <a:effectLst/>
                <a:latin typeface="Arial" pitchFamily="34" charset="0"/>
                <a:ea typeface="+mn-ea"/>
                <a:cs typeface="Arial" pitchFamily="34" charset="0"/>
              </a:rPr>
              <a:t>survey, to rate hospitals. </a:t>
            </a:r>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33345548-BB77-4FD2-9F38-2997F8784AE4}" type="slidenum">
              <a:rPr lang="en-US" altLang="en-US"/>
              <a:pPr/>
              <a:t>11</a:t>
            </a:fld>
            <a:endParaRPr lang="en-US" altLang="en-US"/>
          </a:p>
        </p:txBody>
      </p:sp>
    </p:spTree>
    <p:extLst>
      <p:ext uri="{BB962C8B-B14F-4D97-AF65-F5344CB8AC3E}">
        <p14:creationId xmlns:p14="http://schemas.microsoft.com/office/powerpoint/2010/main" val="17721666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In the HCAHPS survey that allows patients to rate hospitals, questions ask about communication with doctors and nurses, whether patients received pain control when needed, and the cleanliness and quietness of rooms.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Patients are asked whether they received information about new medications and discharge instructions. They are also asked whether they would recommend the hospital to family and friends and are encouraged to provide an overall rating of their experience.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When consumers become involved by providing ratings of hospitals, they assist other patients to make sensible choices and may play a role in promoting patient safety. </a:t>
            </a:r>
          </a:p>
          <a:p>
            <a:endParaRPr lang="en-US" altLang="en-US" dirty="0">
              <a:latin typeface="Arial" charset="0"/>
              <a:cs typeface="Arial" charset="0"/>
            </a:endParaRPr>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2C396250-E188-4A8B-92F8-38D81E589C56}" type="slidenum">
              <a:rPr lang="en-US" altLang="en-US"/>
              <a:pPr/>
              <a:t>12</a:t>
            </a:fld>
            <a:endParaRPr lang="en-US" altLang="en-US"/>
          </a:p>
        </p:txBody>
      </p:sp>
    </p:spTree>
    <p:extLst>
      <p:ext uri="{BB962C8B-B14F-4D97-AF65-F5344CB8AC3E}">
        <p14:creationId xmlns:p14="http://schemas.microsoft.com/office/powerpoint/2010/main" val="533553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This concludes Lecture b of </a:t>
            </a:r>
            <a:r>
              <a:rPr lang="en-US" sz="1000" b="1" i="1" kern="1200" dirty="0">
                <a:solidFill>
                  <a:schemeClr val="tx1"/>
                </a:solidFill>
                <a:effectLst/>
                <a:latin typeface="Arial" pitchFamily="34" charset="0"/>
                <a:ea typeface="+mn-ea"/>
                <a:cs typeface="Arial" pitchFamily="34" charset="0"/>
              </a:rPr>
              <a:t>Sociotechnical Aspects: Clinicians and Technology</a:t>
            </a:r>
            <a:r>
              <a:rPr lang="en-US" sz="1000" kern="1200" dirty="0">
                <a:solidFill>
                  <a:schemeClr val="tx1"/>
                </a:solidFill>
                <a:effectLst/>
                <a:latin typeface="Arial" pitchFamily="34" charset="0"/>
                <a:ea typeface="+mn-ea"/>
                <a:cs typeface="Arial" pitchFamily="34" charset="0"/>
              </a:rPr>
              <a:t>.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In summary, patient safety is promoted through enhancements in technology and improvements in how people work. This sociotechnical process is assisted by agencies such as The Joint Commission, which has promoted regulations to address safety issues such as surgical-site infections and catheter-related bloodstream infections. The Joint Commission has also taken steps to reduce errors associated with inappropriate medical abbreviations.</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Infection control in the inpatient setting is an important aspect of patient safety, and multiple strategies are applied to achieve this goal. Organizations such as the Leapfrog Group and the National Quality Forum promote patient safety, as do consumer organizations. Patient ratings of hospitals are an important facet in determining quality of care.</a:t>
            </a:r>
          </a:p>
        </p:txBody>
      </p:sp>
      <p:sp>
        <p:nvSpPr>
          <p:cNvPr id="317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endParaRPr lang="en-US" altLang="en-US"/>
          </a:p>
        </p:txBody>
      </p:sp>
      <p:sp>
        <p:nvSpPr>
          <p:cNvPr id="317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9CC443A9-A566-400E-B79A-6C0167054811}" type="slidenum">
              <a:rPr lang="en-US" altLang="en-US"/>
              <a:pPr/>
              <a:t>13</a:t>
            </a:fld>
            <a:endParaRPr lang="en-US" altLang="en-US"/>
          </a:p>
        </p:txBody>
      </p:sp>
    </p:spTree>
    <p:extLst>
      <p:ext uri="{BB962C8B-B14F-4D97-AF65-F5344CB8AC3E}">
        <p14:creationId xmlns:p14="http://schemas.microsoft.com/office/powerpoint/2010/main" val="19810906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endParaRPr lang="en-US" altLang="en-US"/>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DE5A084B-F121-4EC0-9810-A88DDBF07D89}" type="slidenum">
              <a:rPr lang="en-US" altLang="en-US"/>
              <a:pPr/>
              <a:t>14</a:t>
            </a:fld>
            <a:endParaRPr lang="en-US" altLang="en-US"/>
          </a:p>
        </p:txBody>
      </p:sp>
    </p:spTree>
    <p:extLst>
      <p:ext uri="{BB962C8B-B14F-4D97-AF65-F5344CB8AC3E}">
        <p14:creationId xmlns:p14="http://schemas.microsoft.com/office/powerpoint/2010/main" val="34154454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15</a:t>
            </a:fld>
            <a:endParaRPr lang="en-US" altLang="en-US"/>
          </a:p>
        </p:txBody>
      </p:sp>
    </p:spTree>
    <p:extLst>
      <p:ext uri="{BB962C8B-B14F-4D97-AF65-F5344CB8AC3E}">
        <p14:creationId xmlns:p14="http://schemas.microsoft.com/office/powerpoint/2010/main" val="15601922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16</a:t>
            </a:fld>
            <a:endParaRPr lang="en-US" altLang="en-US"/>
          </a:p>
        </p:txBody>
      </p:sp>
    </p:spTree>
    <p:extLst>
      <p:ext uri="{BB962C8B-B14F-4D97-AF65-F5344CB8AC3E}">
        <p14:creationId xmlns:p14="http://schemas.microsoft.com/office/powerpoint/2010/main" val="1173772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endParaRPr lang="en-US" altLang="en-US"/>
          </a:p>
        </p:txBody>
      </p:sp>
      <p:sp>
        <p:nvSpPr>
          <p:cNvPr id="922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E8B820ED-6F22-4F89-8BBD-4E73AA2CED2F}" type="slidenum">
              <a:rPr lang="en-US" altLang="en-US"/>
              <a:pPr/>
              <a:t>2</a:t>
            </a:fld>
            <a:endParaRPr lang="en-US" altLang="en-US"/>
          </a:p>
        </p:txBody>
      </p:sp>
      <p:sp>
        <p:nvSpPr>
          <p:cNvPr id="9221" name="Notes Placeholder 5"/>
          <p:cNvSpPr>
            <a:spLocks noGrp="1"/>
          </p:cNvSpPr>
          <p:nvPr/>
        </p:nvSpPr>
        <p:spPr bwMode="auto">
          <a:xfrm>
            <a:off x="914400" y="3257550"/>
            <a:ext cx="73152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30000"/>
              </a:spcBef>
            </a:pPr>
            <a:r>
              <a:rPr lang="en-US" altLang="en-US" sz="1000"/>
              <a:t>Welcome to </a:t>
            </a:r>
            <a:r>
              <a:rPr lang="en-US" altLang="en-US" sz="1000" b="1" i="1"/>
              <a:t>The Culture of Healthcare: Sociotechnical Aspects: Clinicians and Technology</a:t>
            </a:r>
            <a:r>
              <a:rPr lang="en-US" altLang="en-US" sz="1000"/>
              <a:t>. This is Lecture (b).</a:t>
            </a:r>
          </a:p>
          <a:p>
            <a:pPr>
              <a:spcBef>
                <a:spcPct val="30000"/>
              </a:spcBef>
            </a:pPr>
            <a:r>
              <a:rPr lang="en-US" altLang="en-US" sz="1000"/>
              <a:t>The component, </a:t>
            </a:r>
            <a:r>
              <a:rPr lang="en-US" altLang="en-US" sz="1000" b="1" i="1"/>
              <a:t>The Culture of Healthcare,</a:t>
            </a:r>
            <a:r>
              <a:rPr lang="en-US" altLang="en-US" sz="1000"/>
              <a:t> addresses job expectations in healthcare settings, including how care is organized within a practice setting, privacy laws, and professional and ethical issues encountered in the workplace. </a:t>
            </a:r>
          </a:p>
          <a:p>
            <a:pPr>
              <a:spcBef>
                <a:spcPct val="30000"/>
              </a:spcBef>
            </a:pPr>
            <a:endParaRPr lang="en-US" altLang="en-US" sz="1000"/>
          </a:p>
        </p:txBody>
      </p:sp>
      <p:sp>
        <p:nvSpPr>
          <p:cNvPr id="9222" name="Notes Placeholder 5"/>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Welcome to </a:t>
            </a:r>
            <a:r>
              <a:rPr lang="en-US" sz="1000" b="1" i="1" kern="1200" dirty="0">
                <a:solidFill>
                  <a:schemeClr val="tx1"/>
                </a:solidFill>
                <a:effectLst/>
                <a:latin typeface="Arial" pitchFamily="34" charset="0"/>
                <a:ea typeface="+mn-ea"/>
                <a:cs typeface="Arial" pitchFamily="34" charset="0"/>
              </a:rPr>
              <a:t>The Culture of Health Care: Sociotechnical Aspects: Clinicians and Technology</a:t>
            </a:r>
            <a:r>
              <a:rPr lang="en-US" sz="1000" kern="1200" dirty="0">
                <a:solidFill>
                  <a:schemeClr val="tx1"/>
                </a:solidFill>
                <a:effectLst/>
                <a:latin typeface="Arial" pitchFamily="34" charset="0"/>
                <a:ea typeface="+mn-ea"/>
                <a:cs typeface="Arial" pitchFamily="34" charset="0"/>
              </a:rPr>
              <a:t>. This is Lecture b.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component, </a:t>
            </a:r>
            <a:r>
              <a:rPr lang="en-US" sz="1000" b="1" i="1" kern="1200" dirty="0">
                <a:solidFill>
                  <a:schemeClr val="tx1"/>
                </a:solidFill>
                <a:effectLst/>
                <a:latin typeface="Arial" pitchFamily="34" charset="0"/>
                <a:ea typeface="+mn-ea"/>
                <a:cs typeface="Arial" pitchFamily="34" charset="0"/>
              </a:rPr>
              <a:t>The Culture of Health Ca</a:t>
            </a:r>
            <a:r>
              <a:rPr lang="en-US" sz="1000" i="1" kern="1200" dirty="0">
                <a:solidFill>
                  <a:schemeClr val="tx1"/>
                </a:solidFill>
                <a:effectLst/>
                <a:latin typeface="Arial" pitchFamily="34" charset="0"/>
                <a:ea typeface="+mn-ea"/>
                <a:cs typeface="Arial" pitchFamily="34" charset="0"/>
              </a:rPr>
              <a:t>re,</a:t>
            </a:r>
            <a:r>
              <a:rPr lang="en-US" sz="1000" kern="1200" dirty="0">
                <a:solidFill>
                  <a:schemeClr val="tx1"/>
                </a:solidFill>
                <a:effectLst/>
                <a:latin typeface="Arial" pitchFamily="34" charset="0"/>
                <a:ea typeface="+mn-ea"/>
                <a:cs typeface="Arial" pitchFamily="34" charset="0"/>
              </a:rPr>
              <a:t> addresses job expectations in health care settings, including how care is organized within a practice setting, privacy laws, and professional and ethical issues encountered in the workplace. </a:t>
            </a:r>
          </a:p>
          <a:p>
            <a:endParaRPr lang="en-US" altLang="en-US" dirty="0">
              <a:latin typeface="Arial" charset="0"/>
              <a:cs typeface="Arial" charset="0"/>
            </a:endParaRPr>
          </a:p>
        </p:txBody>
      </p:sp>
    </p:spTree>
    <p:extLst>
      <p:ext uri="{BB962C8B-B14F-4D97-AF65-F5344CB8AC3E}">
        <p14:creationId xmlns:p14="http://schemas.microsoft.com/office/powerpoint/2010/main" val="22497683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250B28CF-7F23-4E7B-AAFB-674B01B9CC38}" type="slidenum">
              <a:rPr lang="en-US" altLang="en-US"/>
              <a:pPr/>
              <a:t>3</a:t>
            </a:fld>
            <a:endParaRPr lang="en-US" altLang="en-US"/>
          </a:p>
        </p:txBody>
      </p:sp>
      <p:sp>
        <p:nvSpPr>
          <p:cNvPr id="11268" name="Notes Placeholder 4"/>
          <p:cNvSpPr>
            <a:spLocks noGrp="1"/>
          </p:cNvSpPr>
          <p:nvPr/>
        </p:nvSpPr>
        <p:spPr bwMode="auto">
          <a:xfrm>
            <a:off x="914400" y="3257550"/>
            <a:ext cx="73152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30000"/>
              </a:spcBef>
            </a:pPr>
            <a:r>
              <a:rPr lang="en-US" altLang="en-US" sz="1000"/>
              <a:t>The Objectives for </a:t>
            </a:r>
            <a:r>
              <a:rPr lang="en-US" altLang="en-US" sz="1000" b="1" i="1"/>
              <a:t>Sociotechnical Aspects: Clinicians and Technology</a:t>
            </a:r>
            <a:r>
              <a:rPr lang="en-US" altLang="en-US" sz="1000"/>
              <a:t> are to:</a:t>
            </a:r>
          </a:p>
          <a:p>
            <a:pPr>
              <a:spcBef>
                <a:spcPct val="30000"/>
              </a:spcBef>
              <a:buFontTx/>
              <a:buChar char="•"/>
            </a:pPr>
            <a:r>
              <a:rPr lang="en-US" altLang="en-US" sz="1000"/>
              <a:t> Describe the concepts of medical error and patient safety.  </a:t>
            </a:r>
          </a:p>
          <a:p>
            <a:pPr>
              <a:spcBef>
                <a:spcPct val="30000"/>
              </a:spcBef>
              <a:buFontTx/>
              <a:buChar char="•"/>
            </a:pPr>
            <a:r>
              <a:rPr lang="en-US" altLang="en-US" sz="1000"/>
              <a:t> Discuss error as an individual and as a system problem. </a:t>
            </a:r>
          </a:p>
          <a:p>
            <a:pPr>
              <a:spcBef>
                <a:spcPct val="30000"/>
              </a:spcBef>
              <a:buFontTx/>
              <a:buChar char="•"/>
            </a:pPr>
            <a:r>
              <a:rPr lang="en-US" altLang="en-US" sz="1000"/>
              <a:t> Compare and contrast the interaction and interdependence of social and technical “resistance to change.”  </a:t>
            </a:r>
          </a:p>
          <a:p>
            <a:pPr>
              <a:spcBef>
                <a:spcPct val="30000"/>
              </a:spcBef>
              <a:buFontTx/>
              <a:buChar char="•"/>
            </a:pPr>
            <a:r>
              <a:rPr lang="en-US" altLang="en-US" sz="1000"/>
              <a:t> Discuss the challenges inherent with adapting work processes to new technology. </a:t>
            </a:r>
          </a:p>
          <a:p>
            <a:pPr>
              <a:spcBef>
                <a:spcPct val="30000"/>
              </a:spcBef>
              <a:buFontTx/>
              <a:buChar char="•"/>
            </a:pPr>
            <a:r>
              <a:rPr lang="en-US" altLang="en-US" sz="1000"/>
              <a:t> Discuss the downside of adapting technology to work practices and why this is not desirable. </a:t>
            </a:r>
          </a:p>
          <a:p>
            <a:pPr>
              <a:spcBef>
                <a:spcPct val="30000"/>
              </a:spcBef>
              <a:buFontTx/>
              <a:buChar char="•"/>
            </a:pPr>
            <a:r>
              <a:rPr lang="en-US" altLang="en-US" sz="1000"/>
              <a:t> Discuss the impact of changing sociotechnical processes on quality, efficiency, and safety. </a:t>
            </a:r>
          </a:p>
          <a:p>
            <a:pPr>
              <a:spcBef>
                <a:spcPct val="30000"/>
              </a:spcBef>
            </a:pPr>
            <a:endParaRPr lang="en-US" altLang="en-US" sz="1000"/>
          </a:p>
        </p:txBody>
      </p:sp>
      <p:sp>
        <p:nvSpPr>
          <p:cNvPr id="11269" name="Notes Placeholder 4"/>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The Objectives for </a:t>
            </a:r>
            <a:r>
              <a:rPr lang="en-US" sz="1000" b="1" i="1" kern="1200" dirty="0">
                <a:solidFill>
                  <a:schemeClr val="tx1"/>
                </a:solidFill>
                <a:effectLst/>
                <a:latin typeface="Arial" pitchFamily="34" charset="0"/>
                <a:ea typeface="+mn-ea"/>
                <a:cs typeface="Arial" pitchFamily="34" charset="0"/>
              </a:rPr>
              <a:t>Sociotechnical Aspects: Clinicians and Technology</a:t>
            </a:r>
            <a:r>
              <a:rPr lang="en-US" sz="1000" b="1" kern="1200" dirty="0">
                <a:solidFill>
                  <a:schemeClr val="tx1"/>
                </a:solidFill>
                <a:effectLst/>
                <a:latin typeface="Arial" pitchFamily="34" charset="0"/>
                <a:ea typeface="+mn-ea"/>
                <a:cs typeface="Arial" pitchFamily="34" charset="0"/>
              </a:rPr>
              <a:t> </a:t>
            </a:r>
            <a:r>
              <a:rPr lang="en-US" sz="1000" kern="1200" dirty="0">
                <a:solidFill>
                  <a:schemeClr val="tx1"/>
                </a:solidFill>
                <a:effectLst/>
                <a:latin typeface="Arial" pitchFamily="34" charset="0"/>
                <a:ea typeface="+mn-ea"/>
                <a:cs typeface="Arial" pitchFamily="34" charset="0"/>
              </a:rPr>
              <a:t>are to:</a:t>
            </a:r>
          </a:p>
          <a:p>
            <a:endParaRPr lang="en-US" sz="1000" kern="1200" dirty="0">
              <a:solidFill>
                <a:schemeClr val="tx1"/>
              </a:solidFill>
              <a:effectLst/>
              <a:latin typeface="Arial" pitchFamily="34" charset="0"/>
              <a:ea typeface="+mn-ea"/>
              <a:cs typeface="Arial" pitchFamily="34" charset="0"/>
            </a:endParaRPr>
          </a:p>
          <a:p>
            <a:pPr marL="4000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Describe the concepts of medical error and patient safety</a:t>
            </a:r>
            <a:endParaRPr lang="en-US" sz="1000" kern="1200" dirty="0">
              <a:solidFill>
                <a:schemeClr val="tx1"/>
              </a:solidFill>
              <a:effectLst/>
              <a:latin typeface="Arial" pitchFamily="34" charset="0"/>
              <a:ea typeface="+mn-ea"/>
              <a:cs typeface="Arial" pitchFamily="34" charset="0"/>
            </a:endParaRPr>
          </a:p>
          <a:p>
            <a:pPr marL="4000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Discuss error as an individual </a:t>
            </a:r>
            <a:r>
              <a:rPr lang="en-US" sz="1000" kern="1200" dirty="0">
                <a:solidFill>
                  <a:schemeClr val="tx1"/>
                </a:solidFill>
                <a:effectLst/>
                <a:latin typeface="Arial" pitchFamily="34" charset="0"/>
                <a:ea typeface="+mn-ea"/>
                <a:cs typeface="Arial" pitchFamily="34" charset="0"/>
              </a:rPr>
              <a:t>problem </a:t>
            </a:r>
            <a:r>
              <a:rPr lang="x-none" sz="1000" kern="1200" dirty="0">
                <a:solidFill>
                  <a:schemeClr val="tx1"/>
                </a:solidFill>
                <a:effectLst/>
                <a:latin typeface="Arial" pitchFamily="34" charset="0"/>
                <a:ea typeface="+mn-ea"/>
                <a:cs typeface="Arial" pitchFamily="34" charset="0"/>
              </a:rPr>
              <a:t>and as a system problem</a:t>
            </a:r>
            <a:endParaRPr lang="en-US" sz="1000" kern="1200" dirty="0">
              <a:solidFill>
                <a:schemeClr val="tx1"/>
              </a:solidFill>
              <a:effectLst/>
              <a:latin typeface="Arial" pitchFamily="34" charset="0"/>
              <a:ea typeface="+mn-ea"/>
              <a:cs typeface="Arial" pitchFamily="34" charset="0"/>
            </a:endParaRPr>
          </a:p>
          <a:p>
            <a:pPr marL="4000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Compare and contrast the interaction and interdependence of social and technical “resistance to change”</a:t>
            </a:r>
            <a:endParaRPr lang="en-US" sz="1000" kern="1200" dirty="0">
              <a:solidFill>
                <a:schemeClr val="tx1"/>
              </a:solidFill>
              <a:effectLst/>
              <a:latin typeface="Arial" pitchFamily="34" charset="0"/>
              <a:ea typeface="+mn-ea"/>
              <a:cs typeface="Arial" pitchFamily="34" charset="0"/>
            </a:endParaRPr>
          </a:p>
          <a:p>
            <a:pPr marL="4000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Discuss the challenges inherent with adapting work processes to new technology</a:t>
            </a:r>
            <a:endParaRPr lang="en-US" sz="1000" kern="1200" dirty="0">
              <a:solidFill>
                <a:schemeClr val="tx1"/>
              </a:solidFill>
              <a:effectLst/>
              <a:latin typeface="Arial" pitchFamily="34" charset="0"/>
              <a:ea typeface="+mn-ea"/>
              <a:cs typeface="Arial" pitchFamily="34" charset="0"/>
            </a:endParaRPr>
          </a:p>
          <a:p>
            <a:pPr marL="4000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Discuss the downside of adapting technology to work practices and why this is not desirable</a:t>
            </a:r>
            <a:endParaRPr lang="en-US" sz="1000" kern="1200" dirty="0">
              <a:solidFill>
                <a:schemeClr val="tx1"/>
              </a:solidFill>
              <a:effectLst/>
              <a:latin typeface="Arial" pitchFamily="34" charset="0"/>
              <a:ea typeface="+mn-ea"/>
              <a:cs typeface="Arial" pitchFamily="34" charset="0"/>
            </a:endParaRPr>
          </a:p>
          <a:p>
            <a:pPr marL="4000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Discuss the impact of changing sociotechnical processes on quality, efficiency, and safety</a:t>
            </a:r>
            <a:endParaRPr lang="en-US" sz="1000" kern="1200" dirty="0">
              <a:solidFill>
                <a:schemeClr val="tx1"/>
              </a:solidFill>
              <a:effectLst/>
              <a:latin typeface="Arial" pitchFamily="34" charset="0"/>
              <a:ea typeface="+mn-ea"/>
              <a:cs typeface="Arial" pitchFamily="34" charset="0"/>
            </a:endParaRPr>
          </a:p>
          <a:p>
            <a:endParaRPr lang="en-US" altLang="en-US" dirty="0">
              <a:latin typeface="Arial" charset="0"/>
              <a:cs typeface="Arial" charset="0"/>
            </a:endParaRPr>
          </a:p>
        </p:txBody>
      </p:sp>
    </p:spTree>
    <p:extLst>
      <p:ext uri="{BB962C8B-B14F-4D97-AF65-F5344CB8AC3E}">
        <p14:creationId xmlns:p14="http://schemas.microsoft.com/office/powerpoint/2010/main" val="3847790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1560AB83-2CFF-49F3-AF5A-56C84DABAB84}" type="slidenum">
              <a:rPr lang="en-US" altLang="en-US"/>
              <a:pPr/>
              <a:t>4</a:t>
            </a:fld>
            <a:endParaRPr lang="en-US" altLang="en-US"/>
          </a:p>
        </p:txBody>
      </p:sp>
      <p:sp>
        <p:nvSpPr>
          <p:cNvPr id="13316" name="Notes Placeholder 4"/>
          <p:cNvSpPr>
            <a:spLocks noGrp="1"/>
          </p:cNvSpPr>
          <p:nvPr/>
        </p:nvSpPr>
        <p:spPr bwMode="auto">
          <a:xfrm>
            <a:off x="914400" y="3257550"/>
            <a:ext cx="73152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30000"/>
              </a:spcBef>
            </a:pPr>
            <a:r>
              <a:rPr lang="en-US" altLang="en-US" sz="1000"/>
              <a:t>This lecture will discuss patient safety. </a:t>
            </a:r>
          </a:p>
          <a:p>
            <a:pPr>
              <a:spcBef>
                <a:spcPct val="30000"/>
              </a:spcBef>
            </a:pPr>
            <a:r>
              <a:rPr lang="en-US" altLang="en-US" sz="1000"/>
              <a:t>Because of the importance of patient safety, measures are being taken nationwide in order to improve patient safety in healthcare facilities in the US.  </a:t>
            </a:r>
          </a:p>
          <a:p>
            <a:pPr>
              <a:spcBef>
                <a:spcPct val="30000"/>
              </a:spcBef>
            </a:pPr>
            <a:r>
              <a:rPr lang="en-US" altLang="en-US" sz="1000"/>
              <a:t>The National Patient Safety Goals, or NPSGs </a:t>
            </a:r>
            <a:r>
              <a:rPr lang="en-US" altLang="en-US" sz="1000" i="1"/>
              <a:t>[N-P-S-Gs]</a:t>
            </a:r>
            <a:r>
              <a:rPr lang="en-US" altLang="en-US" sz="1000"/>
              <a:t>, promoted by The Joint Commission, are a set of regulations that address specific safety issues in the hope of improving care on a national level. </a:t>
            </a:r>
          </a:p>
          <a:p>
            <a:pPr>
              <a:spcBef>
                <a:spcPct val="30000"/>
              </a:spcBef>
            </a:pPr>
            <a:r>
              <a:rPr lang="en-US" altLang="en-US" sz="1000"/>
              <a:t>For example, these regulations include measures to reduce infections by microorganisms that are resistant to multiple antibiotics. The NPSGs address the problem of bloodstream infections related to the use of indwelling catheters or CRBSIs </a:t>
            </a:r>
            <a:r>
              <a:rPr lang="en-US" altLang="en-US" sz="1000" i="1"/>
              <a:t>[C-R-B-S-eyes]</a:t>
            </a:r>
            <a:r>
              <a:rPr lang="en-US" altLang="en-US" sz="1000"/>
              <a:t> and also specifically focus on reducing surgical-site infections, or SSIs </a:t>
            </a:r>
            <a:r>
              <a:rPr lang="en-US" altLang="en-US" sz="1000" i="1"/>
              <a:t>[S-S-eyes]</a:t>
            </a:r>
            <a:r>
              <a:rPr lang="en-US" altLang="en-US" sz="1000"/>
              <a:t>.  </a:t>
            </a:r>
          </a:p>
          <a:p>
            <a:pPr>
              <a:spcBef>
                <a:spcPct val="30000"/>
              </a:spcBef>
            </a:pPr>
            <a:r>
              <a:rPr lang="en-US" altLang="en-US" sz="1000"/>
              <a:t>By addressing potentially avoidable safety issues, the NPSGs aim to create a safer patient environment during the delivery of healthcare.</a:t>
            </a:r>
          </a:p>
          <a:p>
            <a:pPr>
              <a:spcBef>
                <a:spcPct val="30000"/>
              </a:spcBef>
            </a:pPr>
            <a:endParaRPr lang="en-US" altLang="en-US" sz="1000"/>
          </a:p>
        </p:txBody>
      </p:sp>
      <p:sp>
        <p:nvSpPr>
          <p:cNvPr id="13317" name="Notes Placeholder 4"/>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This lecture discusses patient safety.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Because of the importance of patient safety, measures are being taken nationwide in order to improve patient safety in health care facilities in the United States.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National Patient Safety Goals, or NPSGs [N-P-S-Gs], promoted by The Joint Commission, are a set of regulations that address specific safety issues in the hope of improving care on a national level.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For example, these regulations include measures to reduce infections by microorganisms that are resistant to multiple antibiotics. The NPSGs address the problem of bloodstream infections related to the use of indwelling catheters, or CRBSIs [C-R-B-S-eyes] and also specifically focus on reducing surgical-site infections, or SSIs [S-S-eyes].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By addressing potentially avoidable safety issues, the NPSGs aim to create a safer patient environment during the delivery of health care.</a:t>
            </a:r>
          </a:p>
        </p:txBody>
      </p:sp>
    </p:spTree>
    <p:extLst>
      <p:ext uri="{BB962C8B-B14F-4D97-AF65-F5344CB8AC3E}">
        <p14:creationId xmlns:p14="http://schemas.microsoft.com/office/powerpoint/2010/main" val="17160903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78F8CDF7-9309-4D4C-B88F-11507E788C42}" type="slidenum">
              <a:rPr lang="en-US" altLang="en-US"/>
              <a:pPr/>
              <a:t>5</a:t>
            </a:fld>
            <a:endParaRPr lang="en-US" altLang="en-US"/>
          </a:p>
        </p:txBody>
      </p:sp>
      <p:sp>
        <p:nvSpPr>
          <p:cNvPr id="15364" name="Notes Placeholder 4"/>
          <p:cNvSpPr>
            <a:spLocks noGrp="1"/>
          </p:cNvSpPr>
          <p:nvPr/>
        </p:nvSpPr>
        <p:spPr bwMode="auto">
          <a:xfrm>
            <a:off x="914400" y="3257550"/>
            <a:ext cx="73152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30000"/>
              </a:spcBef>
            </a:pPr>
            <a:r>
              <a:rPr lang="en-US" altLang="en-US" sz="1000"/>
              <a:t>Another aspect of patient safety is the implementation of a “do not use” list.  In 2001, The Joint Commission issued a warning on the subject of medical abbreviations.  Some medical abbreviations were confusing, and if used improperly they could cause harm to patients. It became obvious that some abbreviations could no longer be used.</a:t>
            </a:r>
          </a:p>
          <a:p>
            <a:pPr>
              <a:spcBef>
                <a:spcPct val="30000"/>
              </a:spcBef>
            </a:pPr>
            <a:r>
              <a:rPr lang="en-US" altLang="en-US" sz="1000"/>
              <a:t>In 2002, The Joint Commission approved a National Patient Safety Goal requiring accredited organizations to develop and implement a list of abbreviations that they would not use. In 2004, The Joint Commission created its own “do not use list” of abbreviations as part of the requirements, and in 2010, the National Patient Safety Goal was integrated into The Joint Commission Information Management standards. </a:t>
            </a:r>
          </a:p>
          <a:p>
            <a:pPr>
              <a:spcBef>
                <a:spcPct val="30000"/>
              </a:spcBef>
            </a:pPr>
            <a:r>
              <a:rPr lang="en-US" altLang="en-US" sz="1000"/>
              <a:t>By establishing a set of standards by consensus, The Joint Commission hopes to reduce the incidence of adverse events associated with the improper use of medical abbreviations. This has significant implications in the improvement of overall safety when patients are admitted to a hospital or acute care setting.</a:t>
            </a:r>
          </a:p>
          <a:p>
            <a:pPr>
              <a:spcBef>
                <a:spcPct val="30000"/>
              </a:spcBef>
            </a:pPr>
            <a:endParaRPr lang="en-US" altLang="en-US" sz="1000"/>
          </a:p>
        </p:txBody>
      </p:sp>
      <p:sp>
        <p:nvSpPr>
          <p:cNvPr id="15365" name="Notes Placeholder 4"/>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Another aspect of patient safety is the implementation of a “do not use” list. In 2001, The Joint Commission issued a warning on the subject of medical abbreviations. Some medical abbreviations were confusing, and if used improperly they could cause harm to patients. It became obvious that some abbreviations could no longer be used.</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In 2002, The Joint Commission approved a National Patient Safety Goal requiring accredited organizations to develop and implement a list of abbreviations that they would not use. In 2004, The Joint Commission created its own “do not use list” of abbreviations as part of the requirements, and in 2010, the National Patient Safety Goal was integrated into The Joint Commission Information Management standards.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By establishing a set of standards by consensus, The Joint Commission hopes to reduce the incidence of adverse events associated with the improper use of medical abbreviations. This measure has significant implications in the improvement of overall safety when patients are admitted to a hospital or acute care setting.</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Organizations with Joint Commission accreditation incorporate these various standards and directions from The Joint Commission in their operational processes and procedures, many of which focus on supporting patient safety and error reduction. </a:t>
            </a:r>
          </a:p>
          <a:p>
            <a:endParaRPr lang="en-US" altLang="en-US" dirty="0">
              <a:latin typeface="Arial" charset="0"/>
              <a:cs typeface="Arial" charset="0"/>
            </a:endParaRPr>
          </a:p>
        </p:txBody>
      </p:sp>
    </p:spTree>
    <p:extLst>
      <p:ext uri="{BB962C8B-B14F-4D97-AF65-F5344CB8AC3E}">
        <p14:creationId xmlns:p14="http://schemas.microsoft.com/office/powerpoint/2010/main" val="28337698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5C231779-D5D3-41FE-813C-7E60FD8B14C6}" type="slidenum">
              <a:rPr lang="en-US" altLang="en-US"/>
              <a:pPr/>
              <a:t>6</a:t>
            </a:fld>
            <a:endParaRPr lang="en-US" altLang="en-US"/>
          </a:p>
        </p:txBody>
      </p:sp>
      <p:sp>
        <p:nvSpPr>
          <p:cNvPr id="17412" name="Notes Placeholder 4"/>
          <p:cNvSpPr>
            <a:spLocks noGrp="1"/>
          </p:cNvSpPr>
          <p:nvPr/>
        </p:nvSpPr>
        <p:spPr bwMode="auto">
          <a:xfrm>
            <a:off x="914400" y="3257550"/>
            <a:ext cx="73152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30000"/>
              </a:spcBef>
            </a:pPr>
            <a:r>
              <a:rPr lang="en-US" altLang="en-US" sz="1000"/>
              <a:t>Hospital-acquired infections can be dangerous, and even fatal. Controlling infections in the hospital setting is an important patient safety measure, and many methods have been used to address this issue.  </a:t>
            </a:r>
          </a:p>
          <a:p>
            <a:pPr>
              <a:spcBef>
                <a:spcPct val="30000"/>
              </a:spcBef>
            </a:pPr>
            <a:r>
              <a:rPr lang="en-US" altLang="en-US" sz="1000"/>
              <a:t>One focus has been on improving hand hygiene. Clinicians have been encouraged to follow good hand-washing practices, and compliance has improved after the addition of waterless hand rubs, as opposed to using soap and water.  </a:t>
            </a:r>
          </a:p>
          <a:p>
            <a:pPr>
              <a:spcBef>
                <a:spcPct val="30000"/>
              </a:spcBef>
            </a:pPr>
            <a:r>
              <a:rPr lang="en-US" altLang="en-US" sz="1000"/>
              <a:t>Another method has been an emphasis on immunizing healthcare professionals to prevent the spread of disease. Using antibiotics appropriately for infected patients reduces the incidence of antibiotic overuse and the emergence of resistant microorganisms.   </a:t>
            </a:r>
          </a:p>
          <a:p>
            <a:pPr>
              <a:spcBef>
                <a:spcPct val="30000"/>
              </a:spcBef>
            </a:pPr>
            <a:r>
              <a:rPr lang="en-US" altLang="en-US" sz="1000"/>
              <a:t>If infectious patients are admitted to the hospital, they must be identified and isolated to control the spread of that infection in the hospital setting.  Infection control also involves revising and updating training measures, improving competency assessments, and recommending suitable hand-washing procedures.  </a:t>
            </a:r>
          </a:p>
          <a:p>
            <a:pPr>
              <a:spcBef>
                <a:spcPct val="30000"/>
              </a:spcBef>
            </a:pPr>
            <a:r>
              <a:rPr lang="en-US" altLang="en-US" sz="1000"/>
              <a:t>Infection control is also achieved by promoting safety with respect to medications or delivery systems. For example, using single-use IV flush vials instead of multi-dose vials reduces the risk of cross-contamination or the introduction of infection into the environment.  </a:t>
            </a:r>
          </a:p>
          <a:p>
            <a:pPr>
              <a:spcBef>
                <a:spcPct val="30000"/>
              </a:spcBef>
            </a:pPr>
            <a:endParaRPr lang="en-US" altLang="en-US" sz="1000"/>
          </a:p>
        </p:txBody>
      </p:sp>
      <p:sp>
        <p:nvSpPr>
          <p:cNvPr id="17413" name="Notes Placeholder 4"/>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Hospital-acquired infections can be dangerous and even fatal. Controlling infections in the hospital setting is an important patient safety measure, and many methods have been used to address this issue.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One focus has been on improving hand hygiene. Clinicians are encouraged to follow good hand-washing practices, and compliance has improved after the addition of waterless hand rubs as opposed to using soap and water.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Another method has been an emphasis on immunizing health care professionals to prevent the spread of disease. Using antibiotics appropriately for infected patients reduces the incidence of antibiotic overuse and the emergence of resistant microorganisms.</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If infectious patients are admitted to the hospital, they must be identified and isolated to control the spread of that infection in the hospital setting. Infection control also involves revising and updating training measures, improving competency assessments, and recommending suitable hand-washing procedures. Infection control is one significant component addressed in providers’ policies and procedures.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Infection control is also achieved by promoting safety with respect to medications or delivery systems. For example, using single-use IV flush vials instead of </a:t>
            </a:r>
            <a:r>
              <a:rPr lang="en-US" sz="1000" kern="1200" dirty="0" err="1">
                <a:solidFill>
                  <a:schemeClr val="tx1"/>
                </a:solidFill>
                <a:effectLst/>
                <a:latin typeface="Arial" pitchFamily="34" charset="0"/>
                <a:ea typeface="+mn-ea"/>
                <a:cs typeface="Arial" pitchFamily="34" charset="0"/>
              </a:rPr>
              <a:t>multidose</a:t>
            </a:r>
            <a:r>
              <a:rPr lang="en-US" sz="1000" kern="1200" dirty="0">
                <a:solidFill>
                  <a:schemeClr val="tx1"/>
                </a:solidFill>
                <a:effectLst/>
                <a:latin typeface="Arial" pitchFamily="34" charset="0"/>
                <a:ea typeface="+mn-ea"/>
                <a:cs typeface="Arial" pitchFamily="34" charset="0"/>
              </a:rPr>
              <a:t> vials reduces the risk of cross-contamination or the introduction of infection into the environment.</a:t>
            </a:r>
          </a:p>
          <a:p>
            <a:r>
              <a:rPr lang="en-US" sz="1000" kern="1200" dirty="0">
                <a:solidFill>
                  <a:schemeClr val="tx1"/>
                </a:solidFill>
                <a:effectLst/>
                <a:latin typeface="Arial" pitchFamily="34" charset="0"/>
                <a:ea typeface="+mn-ea"/>
                <a:cs typeface="Arial" pitchFamily="34" charset="0"/>
              </a:rPr>
              <a:t> </a:t>
            </a:r>
          </a:p>
          <a:p>
            <a:r>
              <a:rPr lang="en-US" sz="1000" kern="1200" dirty="0">
                <a:solidFill>
                  <a:schemeClr val="tx1"/>
                </a:solidFill>
                <a:effectLst/>
                <a:latin typeface="Arial" pitchFamily="34" charset="0"/>
                <a:ea typeface="+mn-ea"/>
                <a:cs typeface="Arial" pitchFamily="34" charset="0"/>
              </a:rPr>
              <a:t>Although focused on the hospital setting, efforts to control infections also apply to all other types of health care providers. </a:t>
            </a:r>
          </a:p>
          <a:p>
            <a:endParaRPr lang="en-US" altLang="en-US" dirty="0">
              <a:latin typeface="Arial" charset="0"/>
              <a:cs typeface="Arial" charset="0"/>
            </a:endParaRPr>
          </a:p>
        </p:txBody>
      </p:sp>
    </p:spTree>
    <p:extLst>
      <p:ext uri="{BB962C8B-B14F-4D97-AF65-F5344CB8AC3E}">
        <p14:creationId xmlns:p14="http://schemas.microsoft.com/office/powerpoint/2010/main" val="10621545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3BA12083-12F9-4B5F-8769-39C290E9E127}" type="slidenum">
              <a:rPr lang="en-US" altLang="en-US"/>
              <a:pPr/>
              <a:t>7</a:t>
            </a:fld>
            <a:endParaRPr lang="en-US" altLang="en-US"/>
          </a:p>
        </p:txBody>
      </p:sp>
      <p:sp>
        <p:nvSpPr>
          <p:cNvPr id="19460" name="Notes Placeholder 4"/>
          <p:cNvSpPr>
            <a:spLocks noGrp="1"/>
          </p:cNvSpPr>
          <p:nvPr/>
        </p:nvSpPr>
        <p:spPr bwMode="auto">
          <a:xfrm>
            <a:off x="914400" y="3257550"/>
            <a:ext cx="73152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30000"/>
              </a:spcBef>
            </a:pPr>
            <a:r>
              <a:rPr lang="en-US" altLang="en-US" sz="1000"/>
              <a:t>There is a small but distinct possibility that patients will be harmed during surgery.  One unfortunate cause of patient harm is when surgery is inadvertently performed on the wrong site or even on the wrong patient. In 2003, The Joint Commission approved the Universal Protocol for Preventing Wrong Site, Wrong Procedure, and Wrong Person Surgery.  Since 2004, this universal protocol has been required for all accredited hospitals, ambulatory care settings, and office-based surgical facilities.  </a:t>
            </a:r>
          </a:p>
          <a:p>
            <a:pPr>
              <a:spcBef>
                <a:spcPct val="30000"/>
              </a:spcBef>
            </a:pPr>
            <a:r>
              <a:rPr lang="en-US" altLang="en-US" sz="1000"/>
              <a:t>Components of the universal protocol include conducting a patient and site verification before the surgery, using a process that is replicable; and clearly marking the procedure site before the surgery begins. Surgical teams also perform a pre-procedure “time out” where they recheck important safety parameters and then proceed only if no issues are identified.  </a:t>
            </a:r>
          </a:p>
          <a:p>
            <a:pPr>
              <a:spcBef>
                <a:spcPct val="30000"/>
              </a:spcBef>
            </a:pPr>
            <a:r>
              <a:rPr lang="en-US" altLang="en-US" sz="1000"/>
              <a:t>These components, when combined in a well-defined, repeatable process, can reduce or prevent patient harm during surgery.  </a:t>
            </a:r>
          </a:p>
          <a:p>
            <a:pPr>
              <a:spcBef>
                <a:spcPct val="30000"/>
              </a:spcBef>
            </a:pPr>
            <a:endParaRPr lang="en-US" altLang="en-US" sz="1000"/>
          </a:p>
        </p:txBody>
      </p:sp>
      <p:sp>
        <p:nvSpPr>
          <p:cNvPr id="19461" name="Notes Placeholder 4"/>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There’s a small but distinct possibility that patients will be harmed during surgery. One unfortunate cause of patient harm is when surgery is inadvertently performed on the wrong site or even on the wrong patient. In 2003, The Joint Commission approved the Universal Protocol for Preventing Wrong Site, Wrong Procedure, and Wrong Person Surgery. Since 2004, this universal protocol has been required for all accredited hospitals, ambulatory care settings, and office-based surgical facilities. Components of the universal protocol include conducting a patient and site verification before the surgery, using a process that is replicable, and clearly marking the procedure site before the surgery begins. Surgical teams also perform a pre-procedure “time out” during which they recheck important safety parameters and then proceed only if no issues are identified.</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Joint Commission continues to work toward ensuring that the right tools and resources are available to assist providers in maintaining the highest degree of patient safety possible and reducing errors.</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These components, when combined in a well-defined, repeatable process, can reduce or prevent patient harm during surgery. </a:t>
            </a:r>
          </a:p>
        </p:txBody>
      </p:sp>
    </p:spTree>
    <p:extLst>
      <p:ext uri="{BB962C8B-B14F-4D97-AF65-F5344CB8AC3E}">
        <p14:creationId xmlns:p14="http://schemas.microsoft.com/office/powerpoint/2010/main" val="29651671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112308B5-B747-4D60-9EA6-C5345AA3DBE5}" type="slidenum">
              <a:rPr lang="en-US" altLang="en-US"/>
              <a:pPr/>
              <a:t>8</a:t>
            </a:fld>
            <a:endParaRPr lang="en-US" altLang="en-US"/>
          </a:p>
        </p:txBody>
      </p:sp>
      <p:sp>
        <p:nvSpPr>
          <p:cNvPr id="21508" name="Notes Placeholder 4"/>
          <p:cNvSpPr>
            <a:spLocks noGrp="1"/>
          </p:cNvSpPr>
          <p:nvPr/>
        </p:nvSpPr>
        <p:spPr bwMode="auto">
          <a:xfrm>
            <a:off x="914400" y="3257550"/>
            <a:ext cx="73152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30000"/>
              </a:spcBef>
            </a:pPr>
            <a:r>
              <a:rPr lang="en-US" altLang="en-US" sz="1000"/>
              <a:t>Patient safety is promoted by a number of organizations, for example, the Leapfrog Group. Leapfrog is a voluntary program that was initiated by large healthcare employers and organizations of healthcare purchasers. Leapfrog initiatives include a number of efforts to reduce medical mistakes, such as the Leapfrog Hospital Survey.  </a:t>
            </a:r>
          </a:p>
        </p:txBody>
      </p:sp>
      <p:sp>
        <p:nvSpPr>
          <p:cNvPr id="21509" name="Notes Placeholder 4"/>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Patient safety is promoted by a number of organizations—for example, the Leapfrog Group. Leapfrog is a voluntary program that was initiated by large health care employers and organizations of health care purchasers. Leapfrog initiatives include a number of efforts to reduce medical mistakes, such as the Leapfrog Hospital Survey. </a:t>
            </a:r>
          </a:p>
        </p:txBody>
      </p:sp>
    </p:spTree>
    <p:extLst>
      <p:ext uri="{BB962C8B-B14F-4D97-AF65-F5344CB8AC3E}">
        <p14:creationId xmlns:p14="http://schemas.microsoft.com/office/powerpoint/2010/main" val="12867042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The list of Leapfrog members is impressive. Employers include corporations such as Boeing, Chrysler, and FedEx; and organizations of purchasers include various state employers’ quality health alliances and state business groups on health. </a:t>
            </a: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7B1959BD-1C5F-4DF1-B895-1FA58F9F600C}" type="slidenum">
              <a:rPr lang="en-US" altLang="en-US"/>
              <a:pPr/>
              <a:t>9</a:t>
            </a:fld>
            <a:endParaRPr lang="en-US" altLang="en-US"/>
          </a:p>
        </p:txBody>
      </p:sp>
    </p:spTree>
    <p:extLst>
      <p:ext uri="{BB962C8B-B14F-4D97-AF65-F5344CB8AC3E}">
        <p14:creationId xmlns:p14="http://schemas.microsoft.com/office/powerpoint/2010/main" val="27802150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a:t>
            </a:r>
            <a:r>
              <a:rPr lang="en-US" b="1" baseline="0"/>
              <a:t>your custom-named </a:t>
            </a:r>
            <a:r>
              <a:rPr lang="en-US" b="1" baseline="0" dirty="0"/>
              <a:t>new layout </a:t>
            </a:r>
            <a:r>
              <a:rPr lang="en-US" b="0" baseline="0" dirty="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dirty="0"/>
              <a:t>Click to edit Master title style</a:t>
            </a:r>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dirty="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dirty="0"/>
              <a:t>Click to edit Master text styles</a:t>
            </a:r>
          </a:p>
        </p:txBody>
      </p:sp>
    </p:spTree>
    <p:extLst>
      <p:ext uri="{BB962C8B-B14F-4D97-AF65-F5344CB8AC3E}">
        <p14:creationId xmlns:p14="http://schemas.microsoft.com/office/powerpoint/2010/main" val="34858258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5"/>
          <p:cNvSpPr>
            <a:spLocks noGrp="1"/>
          </p:cNvSpPr>
          <p:nvPr>
            <p:ph type="sldNum" sz="quarter" idx="10"/>
          </p:nvPr>
        </p:nvSpPr>
        <p:spPr/>
        <p:txBody>
          <a:bodyPr/>
          <a:lstStyle>
            <a:lvl1pPr>
              <a:defRPr/>
            </a:lvl1pPr>
          </a:lstStyle>
          <a:p>
            <a:fld id="{18015748-6BD4-456F-989F-8E961DDC04E0}" type="slidenum">
              <a:rPr lang="en-US" altLang="en-US"/>
              <a:pPr/>
              <a:t>‹#›</a:t>
            </a:fld>
            <a:endParaRPr lang="en-US" altLang="en-US"/>
          </a:p>
        </p:txBody>
      </p:sp>
      <p:sp>
        <p:nvSpPr>
          <p:cNvPr id="5" name="Date Placeholder 4"/>
          <p:cNvSpPr>
            <a:spLocks noGrp="1"/>
          </p:cNvSpPr>
          <p:nvPr>
            <p:ph type="dt" sz="half" idx="11"/>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6" name="Footer Placeholder 5"/>
          <p:cNvSpPr>
            <a:spLocks noGrp="1"/>
          </p:cNvSpPr>
          <p:nvPr>
            <p:ph type="ftr" sz="quarter" idx="12"/>
          </p:nvPr>
        </p:nvSpPr>
        <p:spPr>
          <a:xfrm>
            <a:off x="2667000" y="6218238"/>
            <a:ext cx="3810000" cy="639762"/>
          </a:xfrm>
          <a:prstGeom prst="rect">
            <a:avLst/>
          </a:prstGeom>
        </p:spPr>
        <p:txBody>
          <a:bodyPr/>
          <a:lstStyle>
            <a:lvl1pPr>
              <a:defRPr/>
            </a:lvl1pPr>
          </a:lstStyle>
          <a:p>
            <a:pPr>
              <a:defRPr/>
            </a:pPr>
            <a:r>
              <a:rPr lang="en-US"/>
              <a:t>The Culture of Healthcare                                                        Sociotechnical Aspects: Clinicians and Technology                                                                           Lecture b</a:t>
            </a:r>
          </a:p>
        </p:txBody>
      </p:sp>
    </p:spTree>
    <p:extLst>
      <p:ext uri="{BB962C8B-B14F-4D97-AF65-F5344CB8AC3E}">
        <p14:creationId xmlns:p14="http://schemas.microsoft.com/office/powerpoint/2010/main" val="41560874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10"/>
          </p:nvPr>
        </p:nvSpPr>
        <p:spPr/>
        <p:txBody>
          <a:bodyPr/>
          <a:lstStyle>
            <a:lvl1pPr>
              <a:defRPr/>
            </a:lvl1pPr>
          </a:lstStyle>
          <a:p>
            <a:fld id="{C4C32817-840F-4B0B-B62D-AAD63881FA8A}" type="slidenum">
              <a:rPr lang="en-US" altLang="en-US"/>
              <a:pPr/>
              <a:t>‹#›</a:t>
            </a:fld>
            <a:endParaRPr lang="en-US" altLang="en-US"/>
          </a:p>
        </p:txBody>
      </p:sp>
      <p:sp>
        <p:nvSpPr>
          <p:cNvPr id="8" name="Date Placeholder 4"/>
          <p:cNvSpPr>
            <a:spLocks noGrp="1"/>
          </p:cNvSpPr>
          <p:nvPr>
            <p:ph type="dt" sz="half" idx="11"/>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9" name="Footer Placeholder 5"/>
          <p:cNvSpPr>
            <a:spLocks noGrp="1"/>
          </p:cNvSpPr>
          <p:nvPr>
            <p:ph type="ftr" sz="quarter" idx="12"/>
          </p:nvPr>
        </p:nvSpPr>
        <p:spPr>
          <a:xfrm>
            <a:off x="2667000" y="6218238"/>
            <a:ext cx="3810000" cy="639762"/>
          </a:xfrm>
          <a:prstGeom prst="rect">
            <a:avLst/>
          </a:prstGeom>
        </p:spPr>
        <p:txBody>
          <a:bodyPr/>
          <a:lstStyle>
            <a:lvl1pPr>
              <a:defRPr/>
            </a:lvl1pPr>
          </a:lstStyle>
          <a:p>
            <a:pPr>
              <a:defRPr/>
            </a:pPr>
            <a:r>
              <a:rPr lang="en-US"/>
              <a:t>The Culture of Healthcare                                                        Sociotechnical Aspects: Clinicians and Technology                                                                           Lecture b</a:t>
            </a:r>
          </a:p>
        </p:txBody>
      </p:sp>
    </p:spTree>
    <p:extLst>
      <p:ext uri="{BB962C8B-B14F-4D97-AF65-F5344CB8AC3E}">
        <p14:creationId xmlns:p14="http://schemas.microsoft.com/office/powerpoint/2010/main" val="3230388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a:t>Click to edit Master title style</a:t>
            </a:r>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dirty="0"/>
              <a:t>Click to edit Master text styles</a:t>
            </a:r>
          </a:p>
          <a:p>
            <a:pPr lvl="1"/>
            <a:r>
              <a:rPr lang="en-US" dirty="0"/>
              <a:t>Second level</a:t>
            </a:r>
          </a:p>
        </p:txBody>
      </p:sp>
      <p:sp>
        <p:nvSpPr>
          <p:cNvPr id="4" name="Slide Number Placeholder 5"/>
          <p:cNvSpPr>
            <a:spLocks noGrp="1"/>
          </p:cNvSpPr>
          <p:nvPr>
            <p:ph type="sldNum" sz="quarter" idx="12"/>
          </p:nvPr>
        </p:nvSpPr>
        <p:spPr/>
        <p:txBody>
          <a:bodyPr/>
          <a:lstStyle>
            <a:lvl1pPr>
              <a:defRPr/>
            </a:lvl1pPr>
          </a:lstStyle>
          <a:p>
            <a:fld id="{24AAA951-CD7C-4C7D-9D83-A70480DC4CF7}" type="slidenum">
              <a:rPr lang="en-US" altLang="en-US"/>
              <a:pPr/>
              <a:t>‹#›</a:t>
            </a:fld>
            <a:endParaRPr lang="en-US" altLang="en-US"/>
          </a:p>
        </p:txBody>
      </p:sp>
      <p:sp>
        <p:nvSpPr>
          <p:cNvPr id="6" name="Date Placeholder 4"/>
          <p:cNvSpPr>
            <a:spLocks noGrp="1"/>
          </p:cNvSpPr>
          <p:nvPr>
            <p:ph type="dt" sz="half" idx="13"/>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7" name="Footer Placeholder 5"/>
          <p:cNvSpPr>
            <a:spLocks noGrp="1"/>
          </p:cNvSpPr>
          <p:nvPr>
            <p:ph type="ftr" sz="quarter" idx="14"/>
          </p:nvPr>
        </p:nvSpPr>
        <p:spPr>
          <a:xfrm>
            <a:off x="2667000" y="6218238"/>
            <a:ext cx="3810000" cy="639762"/>
          </a:xfrm>
          <a:prstGeom prst="rect">
            <a:avLst/>
          </a:prstGeom>
        </p:spPr>
        <p:txBody>
          <a:bodyPr/>
          <a:lstStyle>
            <a:lvl1pPr>
              <a:defRPr/>
            </a:lvl1pPr>
          </a:lstStyle>
          <a:p>
            <a:pPr>
              <a:defRPr/>
            </a:pPr>
            <a:r>
              <a:rPr lang="en-US"/>
              <a:t>The Culture of Healthcare                                                        Sociotechnical Aspects: Clinicians and Technology                                                                           Lecture b</a:t>
            </a:r>
          </a:p>
        </p:txBody>
      </p:sp>
    </p:spTree>
    <p:extLst>
      <p:ext uri="{BB962C8B-B14F-4D97-AF65-F5344CB8AC3E}">
        <p14:creationId xmlns:p14="http://schemas.microsoft.com/office/powerpoint/2010/main" val="3989335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a:t>Click to edit Master title style</a:t>
            </a:r>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dirty="0"/>
              <a:t>Click to edit Master text styles</a:t>
            </a:r>
          </a:p>
          <a:p>
            <a:pPr lvl="1"/>
            <a:r>
              <a:rPr lang="en-US" dirty="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dirty="0"/>
              <a:t>Click to edit Master text styles</a:t>
            </a:r>
          </a:p>
          <a:p>
            <a:pPr lvl="1"/>
            <a:r>
              <a:rPr lang="en-US" dirty="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dirty="0"/>
              <a:t>Click to edit Master text styles</a:t>
            </a:r>
          </a:p>
          <a:p>
            <a:pPr lvl="1"/>
            <a:r>
              <a:rPr lang="en-US" dirty="0"/>
              <a:t>Second level</a:t>
            </a:r>
          </a:p>
        </p:txBody>
      </p:sp>
      <p:sp>
        <p:nvSpPr>
          <p:cNvPr id="6" name="Slide Number Placeholder 5"/>
          <p:cNvSpPr>
            <a:spLocks noGrp="1"/>
          </p:cNvSpPr>
          <p:nvPr>
            <p:ph type="sldNum" sz="quarter" idx="22"/>
          </p:nvPr>
        </p:nvSpPr>
        <p:spPr/>
        <p:txBody>
          <a:bodyPr/>
          <a:lstStyle>
            <a:lvl1pPr>
              <a:defRPr/>
            </a:lvl1pPr>
          </a:lstStyle>
          <a:p>
            <a:fld id="{2BEF2710-3A2A-4B80-AD3D-A94C0740FCA4}" type="slidenum">
              <a:rPr lang="en-US" altLang="en-US"/>
              <a:pPr/>
              <a:t>‹#›</a:t>
            </a:fld>
            <a:endParaRPr lang="en-US" altLang="en-US"/>
          </a:p>
        </p:txBody>
      </p:sp>
      <p:sp>
        <p:nvSpPr>
          <p:cNvPr id="7" name="Date Placeholder 4"/>
          <p:cNvSpPr>
            <a:spLocks noGrp="1"/>
          </p:cNvSpPr>
          <p:nvPr>
            <p:ph type="dt" sz="half" idx="23"/>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11" name="Footer Placeholder 5"/>
          <p:cNvSpPr>
            <a:spLocks noGrp="1"/>
          </p:cNvSpPr>
          <p:nvPr>
            <p:ph type="ftr" sz="quarter" idx="24"/>
          </p:nvPr>
        </p:nvSpPr>
        <p:spPr>
          <a:xfrm>
            <a:off x="2667000" y="6218238"/>
            <a:ext cx="3810000" cy="639762"/>
          </a:xfrm>
          <a:prstGeom prst="rect">
            <a:avLst/>
          </a:prstGeom>
        </p:spPr>
        <p:txBody>
          <a:bodyPr/>
          <a:lstStyle>
            <a:lvl1pPr>
              <a:defRPr/>
            </a:lvl1pPr>
          </a:lstStyle>
          <a:p>
            <a:pPr>
              <a:defRPr/>
            </a:pPr>
            <a:r>
              <a:rPr lang="en-US"/>
              <a:t>The Culture of Healthcare                                                        Sociotechnical Aspects: Clinicians and Technology                                                                           Lecture b</a:t>
            </a:r>
          </a:p>
        </p:txBody>
      </p:sp>
    </p:spTree>
    <p:extLst>
      <p:ext uri="{BB962C8B-B14F-4D97-AF65-F5344CB8AC3E}">
        <p14:creationId xmlns:p14="http://schemas.microsoft.com/office/powerpoint/2010/main" val="1475194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a:t>Click to edit Master text styles</a:t>
            </a:r>
          </a:p>
          <a:p>
            <a:pPr lvl="1"/>
            <a:r>
              <a:rPr lang="en-US"/>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a:t>Click to edit Master text styles</a:t>
            </a:r>
          </a:p>
          <a:p>
            <a:pPr lvl="1"/>
            <a:r>
              <a:rPr lang="en-US"/>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a:t>Click to edit Master text styles</a:t>
            </a:r>
          </a:p>
          <a:p>
            <a:pPr lvl="1"/>
            <a:r>
              <a:rPr lang="en-US"/>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a:t>Click to edit Master text styles</a:t>
            </a:r>
          </a:p>
          <a:p>
            <a:pPr lvl="1"/>
            <a:r>
              <a:rPr lang="en-US"/>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3" r:id="rId12"/>
    <p:sldLayoutId id="2147484274" r:id="rId13"/>
    <p:sldLayoutId id="2147484275" r:id="rId14"/>
    <p:sldLayoutId id="2147484276" r:id="rId15"/>
    <p:sldLayoutId id="2147484277" r:id="rId16"/>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8.xml"/><Relationship Id="rId1" Type="http://schemas.openxmlformats.org/officeDocument/2006/relationships/tags" Target="../tags/tag16.xml"/></Relationships>
</file>

<file path=ppt/slides/_rels/slide14.xml.rels><?xml version="1.0" encoding="UTF-8" standalone="yes"?>
<Relationships xmlns="http://schemas.openxmlformats.org/package/2006/relationships"><Relationship Id="rId8" Type="http://schemas.openxmlformats.org/officeDocument/2006/relationships/hyperlink" Target="http://www.jointcommission.org/assets/1/18/hh_monograph.pdf" TargetMode="External"/><Relationship Id="rId3" Type="http://schemas.openxmlformats.org/officeDocument/2006/relationships/notesSlide" Target="../notesSlides/notesSlide14.xml"/><Relationship Id="rId7" Type="http://schemas.openxmlformats.org/officeDocument/2006/relationships/hyperlink" Target="http://www.jointcommission.org/assets/1/18/UP_Poster.pdf" TargetMode="External"/><Relationship Id="rId2" Type="http://schemas.openxmlformats.org/officeDocument/2006/relationships/slideLayout" Target="../slideLayouts/slideLayout9.xml"/><Relationship Id="rId1" Type="http://schemas.openxmlformats.org/officeDocument/2006/relationships/tags" Target="../tags/tag17.xml"/><Relationship Id="rId6" Type="http://schemas.openxmlformats.org/officeDocument/2006/relationships/hyperlink" Target="http://books.nap.edu/openbook.php?isbn=0309068371" TargetMode="External"/><Relationship Id="rId5" Type="http://schemas.openxmlformats.org/officeDocument/2006/relationships/hyperlink" Target="http://www.commonwealthfund.org/publications/publications_show.htm?doc_id=685103" TargetMode="External"/><Relationship Id="rId4" Type="http://schemas.openxmlformats.org/officeDocument/2006/relationships/hyperlink" Target="https://www.merlot.org/merlot/materials.htm;jsessionid=F7A1AA5120282BC1123A261CCB3EEEDC?pageSize=&amp;page=10&amp;userId=19195" TargetMode="External"/><Relationship Id="rId9" Type="http://schemas.openxmlformats.org/officeDocument/2006/relationships/hyperlink" Target="http://www.jointcommission.org/facts_about_do_not_use_list/"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hyperlink" Target="http://creativecommons.org/licenses/by-nc-sa/4.0/"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145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a:t>Other Promoters of Patient Safety Continued</a:t>
            </a:r>
          </a:p>
        </p:txBody>
      </p:sp>
      <p:sp>
        <p:nvSpPr>
          <p:cNvPr id="24579" name="Content Placeholder 2"/>
          <p:cNvSpPr>
            <a:spLocks noGrp="1"/>
          </p:cNvSpPr>
          <p:nvPr>
            <p:ph sz="quarter" idx="14"/>
          </p:nvPr>
        </p:nvSpPr>
        <p:spPr/>
        <p:txBody>
          <a:bodyPr/>
          <a:lstStyle/>
          <a:p>
            <a:r>
              <a:rPr lang="en-US" altLang="en-US"/>
              <a:t>Nonprofit organizations</a:t>
            </a:r>
          </a:p>
          <a:p>
            <a:r>
              <a:rPr lang="en-US" altLang="en-US"/>
              <a:t>Example: National Quality Forum (NQF)</a:t>
            </a:r>
          </a:p>
          <a:p>
            <a:r>
              <a:rPr lang="en-US" altLang="en-US"/>
              <a:t>Goals:</a:t>
            </a:r>
          </a:p>
          <a:p>
            <a:pPr lvl="1"/>
            <a:r>
              <a:rPr lang="en-US" altLang="en-US"/>
              <a:t>Sets national priorities and goals</a:t>
            </a:r>
          </a:p>
          <a:p>
            <a:pPr lvl="1"/>
            <a:r>
              <a:rPr lang="en-US" altLang="en-US"/>
              <a:t>Endorses national consensus standards</a:t>
            </a:r>
          </a:p>
          <a:p>
            <a:pPr lvl="1"/>
            <a:r>
              <a:rPr lang="en-US" altLang="en-US"/>
              <a:t>Promotes the attainment of national goals</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a:t>Other Promoters of Patient Safety Continued 2</a:t>
            </a:r>
          </a:p>
        </p:txBody>
      </p:sp>
      <p:sp>
        <p:nvSpPr>
          <p:cNvPr id="26627" name="Content Placeholder 2"/>
          <p:cNvSpPr>
            <a:spLocks noGrp="1"/>
          </p:cNvSpPr>
          <p:nvPr>
            <p:ph sz="quarter" idx="14"/>
          </p:nvPr>
        </p:nvSpPr>
        <p:spPr/>
        <p:txBody>
          <a:bodyPr/>
          <a:lstStyle/>
          <a:p>
            <a:r>
              <a:rPr lang="en-US" altLang="en-US" dirty="0"/>
              <a:t>Consumer organizations </a:t>
            </a:r>
          </a:p>
          <a:p>
            <a:pPr lvl="1"/>
            <a:r>
              <a:rPr lang="en-US" altLang="en-US" dirty="0"/>
              <a:t>Example: Consumer Reports</a:t>
            </a:r>
          </a:p>
          <a:p>
            <a:r>
              <a:rPr lang="en-US" altLang="en-US" dirty="0"/>
              <a:t>Rates hospitals, cardiac surgical groups, treatments, natural medicines</a:t>
            </a:r>
          </a:p>
          <a:p>
            <a:r>
              <a:rPr lang="en-US" altLang="en-US" dirty="0"/>
              <a:t>Multiple methodologies for rating</a:t>
            </a:r>
          </a:p>
          <a:p>
            <a:pPr lvl="1"/>
            <a:r>
              <a:rPr lang="en-US" altLang="en-US" dirty="0"/>
              <a:t>Performance data</a:t>
            </a:r>
          </a:p>
          <a:p>
            <a:pPr lvl="1"/>
            <a:r>
              <a:rPr lang="en-US" altLang="en-US" dirty="0"/>
              <a:t>Patient ratings</a:t>
            </a:r>
          </a:p>
        </p:txBody>
      </p:sp>
      <p:sp>
        <p:nvSpPr>
          <p:cNvPr id="5" name="Slide Number Placeholder 4"/>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a:t>Patient Ratings of Hospitals</a:t>
            </a:r>
            <a:endParaRPr lang="en-US" altLang="en-US" dirty="0"/>
          </a:p>
        </p:txBody>
      </p:sp>
      <p:sp>
        <p:nvSpPr>
          <p:cNvPr id="28675" name="Content Placeholder 2"/>
          <p:cNvSpPr>
            <a:spLocks noGrp="1"/>
          </p:cNvSpPr>
          <p:nvPr>
            <p:ph sz="quarter" idx="14"/>
          </p:nvPr>
        </p:nvSpPr>
        <p:spPr/>
        <p:txBody>
          <a:bodyPr/>
          <a:lstStyle/>
          <a:p>
            <a:r>
              <a:rPr lang="en-US" altLang="en-US"/>
              <a:t>HCAHPS questions ask about</a:t>
            </a:r>
          </a:p>
          <a:p>
            <a:pPr lvl="1"/>
            <a:r>
              <a:rPr lang="en-US" altLang="en-US"/>
              <a:t>Communication</a:t>
            </a:r>
          </a:p>
          <a:p>
            <a:pPr lvl="1"/>
            <a:r>
              <a:rPr lang="en-US" altLang="en-US"/>
              <a:t>Pain control </a:t>
            </a:r>
          </a:p>
          <a:p>
            <a:pPr lvl="1"/>
            <a:r>
              <a:rPr lang="en-US" altLang="en-US"/>
              <a:t>Assistance</a:t>
            </a:r>
          </a:p>
          <a:p>
            <a:pPr lvl="1"/>
            <a:r>
              <a:rPr lang="en-US" altLang="en-US"/>
              <a:t>Cleanliness and quietness</a:t>
            </a:r>
          </a:p>
          <a:p>
            <a:pPr lvl="1"/>
            <a:r>
              <a:rPr lang="en-US" altLang="en-US"/>
              <a:t>Medication and discharge information</a:t>
            </a:r>
          </a:p>
          <a:p>
            <a:pPr lvl="1"/>
            <a:r>
              <a:rPr lang="en-US" altLang="en-US"/>
              <a:t>Whether the patient would recommend the hospital to family and friends </a:t>
            </a:r>
          </a:p>
          <a:p>
            <a:pPr lvl="1"/>
            <a:r>
              <a:rPr lang="en-US" altLang="en-US"/>
              <a:t>The patients’ overall rating of their experience</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6" name="Title 9"/>
          <p:cNvSpPr>
            <a:spLocks noGrp="1"/>
          </p:cNvSpPr>
          <p:nvPr>
            <p:ph type="title"/>
          </p:nvPr>
        </p:nvSpPr>
        <p:spPr/>
        <p:txBody>
          <a:bodyPr/>
          <a:lstStyle/>
          <a:p>
            <a:r>
              <a:rPr lang="en-US" altLang="en-US"/>
              <a:t>Sociotechnical Aspects: </a:t>
            </a:r>
            <a:br>
              <a:rPr lang="en-US" altLang="en-US"/>
            </a:br>
            <a:r>
              <a:rPr lang="en-US" altLang="en-US"/>
              <a:t>Clinicians and Technology</a:t>
            </a:r>
            <a:br>
              <a:rPr lang="en-US" altLang="en-US"/>
            </a:br>
            <a:r>
              <a:rPr lang="en-US" altLang="en-US"/>
              <a:t>Summary – Lecture b</a:t>
            </a:r>
            <a:endParaRPr lang="en-US" altLang="en-US" dirty="0"/>
          </a:p>
        </p:txBody>
      </p:sp>
      <p:sp>
        <p:nvSpPr>
          <p:cNvPr id="30722" name="Text Placeholder 3"/>
          <p:cNvSpPr>
            <a:spLocks noGrp="1"/>
          </p:cNvSpPr>
          <p:nvPr>
            <p:ph type="body" sz="quarter" idx="11"/>
          </p:nvPr>
        </p:nvSpPr>
        <p:spPr/>
        <p:txBody>
          <a:bodyPr/>
          <a:lstStyle/>
          <a:p>
            <a:r>
              <a:rPr lang="en-US" altLang="en-US"/>
              <a:t>Patient safety is promoted by using enhancements in technology coupled with improvements in how people work</a:t>
            </a:r>
          </a:p>
          <a:p>
            <a:r>
              <a:rPr lang="en-US" altLang="en-US"/>
              <a:t>This sociotechnical process is assisted by agencies such as The Joint Commission </a:t>
            </a:r>
          </a:p>
          <a:p>
            <a:r>
              <a:rPr lang="en-US" altLang="en-US"/>
              <a:t>Organizations such as the Leapfrog Group, the National Quality Forum, and consumer organizations promote patient safety</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4" name="Title 9"/>
          <p:cNvSpPr>
            <a:spLocks noGrp="1"/>
          </p:cNvSpPr>
          <p:nvPr>
            <p:ph type="title"/>
          </p:nvPr>
        </p:nvSpPr>
        <p:spPr/>
        <p:txBody>
          <a:bodyPr/>
          <a:lstStyle/>
          <a:p>
            <a:r>
              <a:rPr lang="en-US" altLang="en-US" dirty="0"/>
              <a:t>Sociotechnical Aspects: </a:t>
            </a:r>
            <a:br>
              <a:rPr lang="en-US" altLang="en-US" dirty="0"/>
            </a:br>
            <a:r>
              <a:rPr lang="en-US" altLang="en-US" dirty="0"/>
              <a:t>Clinicians and Technology</a:t>
            </a:r>
            <a:br>
              <a:rPr lang="en-US" altLang="en-US" dirty="0"/>
            </a:br>
            <a:r>
              <a:rPr lang="en-US" altLang="en-US" dirty="0"/>
              <a:t>References – Lecture b</a:t>
            </a:r>
          </a:p>
        </p:txBody>
      </p:sp>
      <p:sp>
        <p:nvSpPr>
          <p:cNvPr id="55297" name="Text Placeholder 5"/>
          <p:cNvSpPr>
            <a:spLocks noGrp="1"/>
          </p:cNvSpPr>
          <p:nvPr>
            <p:ph type="body" sz="quarter" idx="16"/>
          </p:nvPr>
        </p:nvSpPr>
        <p:spPr>
          <a:xfrm>
            <a:off x="457200" y="1600199"/>
            <a:ext cx="8229600" cy="4569691"/>
          </a:xfrm>
        </p:spPr>
        <p:txBody>
          <a:bodyPr/>
          <a:lstStyle/>
          <a:p>
            <a:r>
              <a:rPr lang="en-US" altLang="en-US" dirty="0"/>
              <a:t>References</a:t>
            </a:r>
          </a:p>
          <a:p>
            <a:r>
              <a:rPr lang="en-US" altLang="en-US" sz="1400" b="0" dirty="0" err="1"/>
              <a:t>Ebright</a:t>
            </a:r>
            <a:r>
              <a:rPr lang="en-US" altLang="en-US" sz="1400" b="0" dirty="0"/>
              <a:t>, P. (2014). Culture of safety part one: Moving beyond blame.  University of California. MERLOT.  Retrieved from </a:t>
            </a:r>
            <a:r>
              <a:rPr lang="en-US" altLang="en-US" sz="1400" b="0" dirty="0">
                <a:hlinkClick r:id="rId4" tooltip="Culture of safety part one: Moving beyond blame"/>
              </a:rPr>
              <a:t>https://www.merlot.org/merlot/materials.htm%3Bjsessionid= F7A1AA5120282BC1123A261CCB3EEEDC?pageSize=&amp;page=10&amp;userId=19195</a:t>
            </a:r>
            <a:endParaRPr lang="en-US" altLang="en-US" sz="1400" b="0" dirty="0"/>
          </a:p>
          <a:p>
            <a:r>
              <a:rPr lang="en-US" altLang="en-US" sz="1400" b="0" dirty="0" err="1"/>
              <a:t>Fonarow</a:t>
            </a:r>
            <a:r>
              <a:rPr lang="en-US" altLang="en-US" sz="1400" b="0" dirty="0"/>
              <a:t>, G., Abraham, W., Albert, N. M., et al. (2007). Association between performance measures and clinical outcomes for patients hospitalized with heart failure. </a:t>
            </a:r>
            <a:r>
              <a:rPr lang="en-US" altLang="en-US" sz="1400" b="0" i="1" dirty="0"/>
              <a:t>JAMA</a:t>
            </a:r>
            <a:r>
              <a:rPr lang="en-US" altLang="en-US" sz="1400" b="0" dirty="0"/>
              <a:t>, 297, 61–70.</a:t>
            </a:r>
          </a:p>
          <a:p>
            <a:r>
              <a:rPr lang="en-US" altLang="en-US" sz="1400" b="0" dirty="0" err="1"/>
              <a:t>Fowles</a:t>
            </a:r>
            <a:r>
              <a:rPr lang="en-US" altLang="en-US" sz="1400" b="0" dirty="0"/>
              <a:t>, J. B., &amp; Commonwealth Fund. (2008). </a:t>
            </a:r>
            <a:r>
              <a:rPr lang="en-US" altLang="en-US" sz="1400" b="0" i="1" dirty="0"/>
              <a:t>Performance measures using electronic health records: Five case studies</a:t>
            </a:r>
            <a:r>
              <a:rPr lang="en-US" altLang="en-US" sz="1400" b="0" dirty="0"/>
              <a:t>. Washington, DC: Commonwealth Fund. Retrieved from </a:t>
            </a:r>
            <a:r>
              <a:rPr lang="en-US" altLang="en-US" sz="1400" b="0" dirty="0">
                <a:hlinkClick r:id="rId5" tooltip="Performance measures using electronic health records: Five case studies."/>
              </a:rPr>
              <a:t>http://www.commonwealthfund.org/publications/publications_show.htm?doc_id=685103 </a:t>
            </a:r>
            <a:endParaRPr lang="en-US" altLang="en-US" sz="1400" b="0" dirty="0"/>
          </a:p>
          <a:p>
            <a:r>
              <a:rPr lang="en-US" altLang="en-US" sz="1400" b="0" dirty="0"/>
              <a:t>Institute of Medicine. (2000). </a:t>
            </a:r>
            <a:r>
              <a:rPr lang="en-US" altLang="en-US" sz="1400" b="0" i="1" dirty="0"/>
              <a:t>To err is human: Building a safer health system</a:t>
            </a:r>
            <a:r>
              <a:rPr lang="en-US" altLang="en-US" sz="1400" b="0" dirty="0"/>
              <a:t>. National Academies Press. Retrieved from </a:t>
            </a:r>
            <a:r>
              <a:rPr lang="en-US" altLang="en-US" sz="1400" b="0" dirty="0">
                <a:hlinkClick r:id="rId6" tooltip="To err is human: Building a safer health system. "/>
              </a:rPr>
              <a:t>http://books.nap.edu/openbook.php?isbn=0309068371 </a:t>
            </a:r>
            <a:endParaRPr lang="en-US" altLang="en-US" sz="1400" b="0" dirty="0"/>
          </a:p>
          <a:p>
            <a:r>
              <a:rPr lang="en-US" altLang="en-US" sz="1400" b="0" dirty="0"/>
              <a:t>The Joint Commission. (</a:t>
            </a:r>
            <a:r>
              <a:rPr lang="en-US" altLang="en-US" sz="1400" b="0" dirty="0" err="1"/>
              <a:t>n.d.</a:t>
            </a:r>
            <a:r>
              <a:rPr lang="en-US" altLang="en-US" sz="1400" b="0" dirty="0"/>
              <a:t>). Universal protocol poster. Retrieved from </a:t>
            </a:r>
            <a:r>
              <a:rPr lang="en-US" altLang="en-US" sz="1400" b="0" dirty="0">
                <a:hlinkClick r:id="rId7" tooltip="Universal protocol poster, Link to pdf document"/>
              </a:rPr>
              <a:t>http://www.jointcommission.org/assets/1/18/UP_Poster.pdf </a:t>
            </a:r>
            <a:endParaRPr lang="en-US" altLang="en-US" sz="1400" b="0" dirty="0"/>
          </a:p>
          <a:p>
            <a:r>
              <a:rPr lang="en-US" altLang="en-US" sz="1400" b="0" dirty="0"/>
              <a:t>The Joint Commission. (2009). Measuring hand hygiene adherence: Overcoming the challenges.  Retrieved from </a:t>
            </a:r>
            <a:r>
              <a:rPr lang="en-US" altLang="en-US" sz="1400" b="0" dirty="0">
                <a:hlinkClick r:id="rId8" tooltip="Measuring hand hygiene adherence: Overcoming the challenges, Link to pdf document"/>
              </a:rPr>
              <a:t>http://www.jointcommission.org/assets/1/18/hh_monograph.pdf</a:t>
            </a:r>
            <a:r>
              <a:rPr lang="en-US" altLang="en-US" sz="1400" b="0" dirty="0"/>
              <a:t>.</a:t>
            </a:r>
          </a:p>
          <a:p>
            <a:r>
              <a:rPr lang="en-US" altLang="en-US" sz="1400" b="0" dirty="0"/>
              <a:t>The Joint Commission. (2015). Facts about the do not use list of abbreviations. Retrieved from </a:t>
            </a:r>
            <a:r>
              <a:rPr lang="en-US" altLang="en-US" sz="1400" b="0" dirty="0">
                <a:hlinkClick r:id="rId9" tooltip="Facts about the do not use list of abbreviations, Link to document"/>
              </a:rPr>
              <a:t>http://www.jointcommission.org/facts_about_do_not_use_list/</a:t>
            </a:r>
            <a:endParaRPr lang="en-US" altLang="en-US" sz="1400" b="0" dirty="0"/>
          </a:p>
          <a:p>
            <a:r>
              <a:rPr lang="en-US" altLang="en-US" sz="1400" b="0" dirty="0"/>
              <a:t>Landon, B., Normand, S., </a:t>
            </a:r>
            <a:r>
              <a:rPr lang="en-US" sz="1400" b="0" dirty="0"/>
              <a:t>Blumenthal, D., &amp; Daley, J. </a:t>
            </a:r>
            <a:r>
              <a:rPr lang="en-US" altLang="en-US" sz="1400" b="0" dirty="0"/>
              <a:t>(2003). Physician clinical performance assessment: Prospects and barriers. </a:t>
            </a:r>
            <a:r>
              <a:rPr lang="en-US" altLang="en-US" sz="1400" b="0" i="1" dirty="0"/>
              <a:t>JAMA</a:t>
            </a:r>
            <a:r>
              <a:rPr lang="en-US" altLang="en-US" sz="1400" b="0" dirty="0"/>
              <a:t>, 290, 1183–1189.</a:t>
            </a:r>
          </a:p>
          <a:p>
            <a:endParaRPr lang="en-US" altLang="en-US" sz="1400" b="0" dirty="0"/>
          </a:p>
          <a:p>
            <a:endParaRPr lang="en-US" altLang="en-US" sz="1400" b="0" dirty="0"/>
          </a:p>
          <a:p>
            <a:endParaRPr lang="en-US" altLang="en-US" sz="1400" b="0" dirty="0"/>
          </a:p>
          <a:p>
            <a:endParaRPr lang="en-US" altLang="en-US" sz="1400" b="0" dirty="0"/>
          </a:p>
        </p:txBody>
      </p:sp>
      <p:sp>
        <p:nvSpPr>
          <p:cNvPr id="9" name="Slide Number Placeholder 8"/>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Sociotechnical Aspects: </a:t>
            </a:r>
            <a:br>
              <a:rPr lang="en-US" altLang="en-US" dirty="0"/>
            </a:br>
            <a:r>
              <a:rPr lang="en-US" altLang="en-US" dirty="0"/>
              <a:t>Clinicians and Technology</a:t>
            </a:r>
            <a:br>
              <a:rPr lang="en-US" altLang="en-US" dirty="0"/>
            </a:br>
            <a:r>
              <a:rPr lang="en-US" altLang="en-US" dirty="0"/>
              <a:t>References – Lecture b Continued</a:t>
            </a:r>
            <a:endParaRPr lang="en-US" dirty="0"/>
          </a:p>
        </p:txBody>
      </p:sp>
      <p:sp>
        <p:nvSpPr>
          <p:cNvPr id="3" name="Text Placeholder 2"/>
          <p:cNvSpPr>
            <a:spLocks noGrp="1"/>
          </p:cNvSpPr>
          <p:nvPr>
            <p:ph type="body" sz="quarter" idx="16"/>
          </p:nvPr>
        </p:nvSpPr>
        <p:spPr>
          <a:xfrm>
            <a:off x="457200" y="1600200"/>
            <a:ext cx="8229600" cy="2207712"/>
          </a:xfrm>
        </p:spPr>
        <p:txBody>
          <a:bodyPr/>
          <a:lstStyle/>
          <a:p>
            <a:r>
              <a:rPr lang="en-US" altLang="en-US" sz="1400" b="0" dirty="0" err="1"/>
              <a:t>Leape</a:t>
            </a:r>
            <a:r>
              <a:rPr lang="en-US" altLang="en-US" sz="1400" b="0" dirty="0"/>
              <a:t>, L. L. (1994). Error in medicine. </a:t>
            </a:r>
            <a:r>
              <a:rPr lang="en-US" altLang="en-US" sz="1400" b="0" i="1" dirty="0"/>
              <a:t>JAMA</a:t>
            </a:r>
            <a:r>
              <a:rPr lang="en-US" altLang="en-US" sz="1400" b="0" dirty="0"/>
              <a:t>, </a:t>
            </a:r>
            <a:r>
              <a:rPr lang="en-US" altLang="en-US" sz="1400" b="0" i="1" dirty="0"/>
              <a:t>272(</a:t>
            </a:r>
            <a:r>
              <a:rPr lang="en-US" altLang="en-US" sz="1400" b="0" dirty="0"/>
              <a:t>23),1851–1857.</a:t>
            </a:r>
          </a:p>
          <a:p>
            <a:r>
              <a:rPr lang="en-US" altLang="en-US" sz="1400" b="0" dirty="0" err="1"/>
              <a:t>Lindenauer</a:t>
            </a:r>
            <a:r>
              <a:rPr lang="en-US" altLang="en-US" sz="1400" b="0" dirty="0"/>
              <a:t>, P., Remus, D., Roman, S., et al. (2007). Public reporting and pay for performance in hospital quality improvement. </a:t>
            </a:r>
            <a:r>
              <a:rPr lang="en-US" altLang="en-US" sz="1400" b="0" i="1" dirty="0"/>
              <a:t>New England Journal of Medicine</a:t>
            </a:r>
            <a:r>
              <a:rPr lang="en-US" altLang="en-US" sz="1400" b="0" dirty="0"/>
              <a:t>, 356, 486–496.</a:t>
            </a:r>
          </a:p>
          <a:p>
            <a:r>
              <a:rPr lang="en-US" altLang="en-US" sz="1400" b="0" dirty="0"/>
              <a:t>Lynn, J., &amp; Baily, M., et al. (2007). The ethics of using quality improvement methods in healthcare. </a:t>
            </a:r>
            <a:r>
              <a:rPr lang="en-US" altLang="en-US" sz="1400" b="0" i="1" dirty="0"/>
              <a:t>Annals of Internal Medicine</a:t>
            </a:r>
            <a:r>
              <a:rPr lang="en-US" altLang="en-US" sz="1400" b="0" dirty="0"/>
              <a:t>, 146, 666–673.</a:t>
            </a:r>
          </a:p>
        </p:txBody>
      </p:sp>
      <p:sp>
        <p:nvSpPr>
          <p:cNvPr id="6" name="Slide Number Placeholder 5"/>
          <p:cNvSpPr>
            <a:spLocks noGrp="1"/>
          </p:cNvSpPr>
          <p:nvPr>
            <p:ph type="sldNum" sz="quarter" idx="4"/>
          </p:nvPr>
        </p:nvSpPr>
        <p:spPr/>
        <p:txBody>
          <a:bodyPr/>
          <a:lstStyle/>
          <a:p>
            <a:fld id="{F3BF8891-5E06-46C2-89A4-6DB85D39BA35}" type="slidenum">
              <a:rPr lang="en-US" smtClean="0"/>
              <a:pPr/>
              <a:t>15</a:t>
            </a:fld>
            <a:endParaRPr lang="en-US" dirty="0"/>
          </a:p>
        </p:txBody>
      </p:sp>
    </p:spTree>
    <p:extLst>
      <p:ext uri="{BB962C8B-B14F-4D97-AF65-F5344CB8AC3E}">
        <p14:creationId xmlns:p14="http://schemas.microsoft.com/office/powerpoint/2010/main" val="4023015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274636"/>
            <a:ext cx="8595360" cy="2267712"/>
          </a:xfrm>
        </p:spPr>
        <p:txBody>
          <a:bodyPr/>
          <a:lstStyle/>
          <a:p>
            <a:r>
              <a:rPr lang="en-US" dirty="0"/>
              <a:t>The Culture of Health Care</a:t>
            </a:r>
            <a:br>
              <a:rPr lang="en-US" dirty="0"/>
            </a:br>
            <a:r>
              <a:rPr lang="en-US" dirty="0"/>
              <a:t>Sociotechnical Aspects: </a:t>
            </a:r>
            <a:br>
              <a:rPr lang="en-US" dirty="0"/>
            </a:br>
            <a:r>
              <a:rPr lang="en-US" dirty="0"/>
              <a:t>Clinicians and Technology</a:t>
            </a:r>
            <a:br>
              <a:rPr lang="en-US" dirty="0"/>
            </a:br>
            <a:r>
              <a:rPr lang="en-US" dirty="0"/>
              <a:t>Lecture b</a:t>
            </a:r>
          </a:p>
        </p:txBody>
      </p:sp>
      <p:sp>
        <p:nvSpPr>
          <p:cNvPr id="3" name="Content Placeholder 2"/>
          <p:cNvSpPr>
            <a:spLocks noGrp="1"/>
          </p:cNvSpPr>
          <p:nvPr>
            <p:ph sz="quarter" idx="14"/>
          </p:nvPr>
        </p:nvSpPr>
        <p:spPr/>
        <p:txBody>
          <a:bodyPr/>
          <a:lstStyle/>
          <a:p>
            <a:r>
              <a:rPr lang="en-US" sz="2800" dirty="0"/>
              <a:t>This material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p:txBody>
      </p:sp>
      <p:sp>
        <p:nvSpPr>
          <p:cNvPr id="5" name="Slide Number Placeholder 4"/>
          <p:cNvSpPr>
            <a:spLocks noGrp="1"/>
          </p:cNvSpPr>
          <p:nvPr>
            <p:ph type="sldNum" sz="quarter" idx="4"/>
          </p:nvPr>
        </p:nvSpPr>
        <p:spPr/>
        <p:txBody>
          <a:bodyPr/>
          <a:lstStyle/>
          <a:p>
            <a:fld id="{F3BF8891-5E06-46C2-89A4-6DB85D39BA35}" type="slidenum">
              <a:rPr lang="en-US" smtClean="0"/>
              <a:pPr/>
              <a:t>16</a:t>
            </a:fld>
            <a:endParaRPr lang="en-US" dirty="0"/>
          </a:p>
        </p:txBody>
      </p:sp>
    </p:spTree>
    <p:extLst>
      <p:ext uri="{BB962C8B-B14F-4D97-AF65-F5344CB8AC3E}">
        <p14:creationId xmlns:p14="http://schemas.microsoft.com/office/powerpoint/2010/main" val="1872787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a:t>The Culture of Health Care</a:t>
            </a:r>
            <a:endParaRPr lang="en-US" altLang="en-US" dirty="0"/>
          </a:p>
        </p:txBody>
      </p:sp>
      <p:sp>
        <p:nvSpPr>
          <p:cNvPr id="8195" name="Text Placeholder 2"/>
          <p:cNvSpPr>
            <a:spLocks noGrp="1"/>
          </p:cNvSpPr>
          <p:nvPr>
            <p:ph type="body" sz="half" idx="2"/>
          </p:nvPr>
        </p:nvSpPr>
        <p:spPr/>
        <p:txBody>
          <a:bodyPr/>
          <a:lstStyle/>
          <a:p>
            <a:r>
              <a:rPr lang="en-US" altLang="en-US" dirty="0"/>
              <a:t>Sociotechnical Aspects: </a:t>
            </a:r>
          </a:p>
          <a:p>
            <a:pPr>
              <a:spcBef>
                <a:spcPts val="0"/>
              </a:spcBef>
            </a:pPr>
            <a:r>
              <a:rPr lang="en-US" altLang="en-US" dirty="0"/>
              <a:t>Clinicians and Technology</a:t>
            </a:r>
          </a:p>
        </p:txBody>
      </p:sp>
      <p:sp>
        <p:nvSpPr>
          <p:cNvPr id="8196" name="Text Placeholder 3"/>
          <p:cNvSpPr>
            <a:spLocks noGrp="1"/>
          </p:cNvSpPr>
          <p:nvPr>
            <p:ph type="body" sz="quarter" idx="11"/>
          </p:nvPr>
        </p:nvSpPr>
        <p:spPr>
          <a:xfrm>
            <a:off x="1371600" y="4709160"/>
            <a:ext cx="6400800" cy="609600"/>
          </a:xfrm>
        </p:spPr>
        <p:txBody>
          <a:bodyPr/>
          <a:lstStyle/>
          <a:p>
            <a:r>
              <a:rPr lang="en-US" altLang="en-US" dirty="0"/>
              <a:t>Lecture b</a:t>
            </a:r>
          </a:p>
        </p:txBody>
      </p:sp>
      <p:sp>
        <p:nvSpPr>
          <p:cNvPr id="7" name="Text Placeholder 4"/>
          <p:cNvSpPr>
            <a:spLocks noGrp="1"/>
          </p:cNvSpPr>
          <p:nvPr>
            <p:ph type="body" sz="quarter" idx="12"/>
          </p:nvPr>
        </p:nvSpPr>
        <p:spPr>
          <a:xfrm>
            <a:off x="685800" y="5486400"/>
            <a:ext cx="7772400" cy="1371600"/>
          </a:xfrm>
        </p:spPr>
        <p:txBody>
          <a:bodyPr/>
          <a:lstStyle/>
          <a:p>
            <a:r>
              <a:rPr lang="en-US" altLang="en-US" dirty="0"/>
              <a:t>This material (Comp 2 Unit 10)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a:p>
            <a:r>
              <a:rPr lang="en-US" altLang="en-US" dirty="0"/>
              <a:t>This work is licensed under the Creative Commons Attribution-</a:t>
            </a:r>
            <a:r>
              <a:rPr lang="en-US" altLang="en-US" dirty="0" err="1"/>
              <a:t>NonCommercial</a:t>
            </a:r>
            <a:r>
              <a:rPr lang="en-US" altLang="en-US" dirty="0"/>
              <a:t>-</a:t>
            </a:r>
            <a:r>
              <a:rPr lang="en-US" altLang="en-US" dirty="0" err="1"/>
              <a:t>ShareAlike</a:t>
            </a:r>
            <a:r>
              <a:rPr lang="en-US" altLang="en-US" dirty="0"/>
              <a:t> 4.0 International License. To view a copy of this license, visit </a:t>
            </a:r>
            <a:r>
              <a:rPr lang="en-US" altLang="en-US" dirty="0">
                <a:hlinkClick r:id="rId4" tooltip="Link to Creative Commons CC BY NC SA 4.0 International License"/>
              </a:rPr>
              <a:t>http://creativecommons.org/licenses/by-nc-sa/4.0/</a:t>
            </a:r>
            <a:r>
              <a:rPr lang="en-US" altLang="en-US" dirty="0"/>
              <a:t>.</a:t>
            </a: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Sociotechnical Aspects: </a:t>
            </a:r>
            <a:br>
              <a:rPr lang="en-US"/>
            </a:br>
            <a:r>
              <a:rPr lang="en-US"/>
              <a:t>Clinicians and Technology</a:t>
            </a:r>
            <a:br>
              <a:rPr lang="en-US"/>
            </a:br>
            <a:r>
              <a:rPr lang="en-US"/>
              <a:t>Learning Objectives</a:t>
            </a:r>
            <a:endParaRPr lang="en-US" dirty="0"/>
          </a:p>
        </p:txBody>
      </p:sp>
      <p:sp>
        <p:nvSpPr>
          <p:cNvPr id="10242" name="Content Placeholder 2"/>
          <p:cNvSpPr>
            <a:spLocks noGrp="1"/>
          </p:cNvSpPr>
          <p:nvPr>
            <p:ph sz="quarter" idx="14"/>
          </p:nvPr>
        </p:nvSpPr>
        <p:spPr/>
        <p:txBody>
          <a:bodyPr/>
          <a:lstStyle/>
          <a:p>
            <a:r>
              <a:rPr lang="en-US" altLang="en-US" sz="2000" dirty="0"/>
              <a:t>Describe the concepts of medical error and patient safety (Lectures a, b).</a:t>
            </a:r>
          </a:p>
          <a:p>
            <a:r>
              <a:rPr lang="en-US" altLang="en-US" sz="2000" dirty="0"/>
              <a:t>Discuss error as an individual problem and as a system problem (Lecture a).</a:t>
            </a:r>
          </a:p>
          <a:p>
            <a:r>
              <a:rPr lang="en-US" altLang="en-US" sz="2000" dirty="0"/>
              <a:t>Compare and contrast the interaction and interdependence of social and technical “resistance to change”  (Lecture c).</a:t>
            </a:r>
          </a:p>
          <a:p>
            <a:r>
              <a:rPr lang="en-US" altLang="en-US" sz="2000" dirty="0"/>
              <a:t>Discuss the challenges inherent with adapting work processes to new technology (Lecture c).</a:t>
            </a:r>
          </a:p>
          <a:p>
            <a:r>
              <a:rPr lang="en-US" altLang="en-US" sz="2000" dirty="0"/>
              <a:t>Discuss the downside of adapting technology to work practices and why this is not desirable (Lecture c).</a:t>
            </a:r>
          </a:p>
          <a:p>
            <a:r>
              <a:rPr lang="en-US" altLang="en-US" sz="2000" dirty="0"/>
              <a:t>Discuss the impact of changing sociotechnical processes on quality, efficiency, and safety (Lectures a, b).</a:t>
            </a:r>
          </a:p>
        </p:txBody>
      </p:sp>
      <p:sp>
        <p:nvSpPr>
          <p:cNvPr id="7" name="Slide Number Placeholder 6"/>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a:t>Patient Safety Goals</a:t>
            </a:r>
            <a:endParaRPr lang="en-US" altLang="en-US" dirty="0"/>
          </a:p>
        </p:txBody>
      </p:sp>
      <p:sp>
        <p:nvSpPr>
          <p:cNvPr id="12291" name="Content Placeholder 2"/>
          <p:cNvSpPr>
            <a:spLocks noGrp="1"/>
          </p:cNvSpPr>
          <p:nvPr>
            <p:ph sz="quarter" idx="14"/>
          </p:nvPr>
        </p:nvSpPr>
        <p:spPr/>
        <p:txBody>
          <a:bodyPr/>
          <a:lstStyle/>
          <a:p>
            <a:r>
              <a:rPr lang="en-US" altLang="en-US"/>
              <a:t>The National Patient Safety Goals (NPSGs)</a:t>
            </a:r>
          </a:p>
          <a:p>
            <a:pPr lvl="1"/>
            <a:r>
              <a:rPr lang="en-US" altLang="en-US"/>
              <a:t>Promoted by The Joint Commission </a:t>
            </a:r>
          </a:p>
          <a:p>
            <a:pPr lvl="1"/>
            <a:r>
              <a:rPr lang="en-US" altLang="en-US"/>
              <a:t>Set of regulations addressing safety issues including:</a:t>
            </a:r>
          </a:p>
          <a:p>
            <a:pPr lvl="2"/>
            <a:r>
              <a:rPr lang="en-US" altLang="en-US"/>
              <a:t>Infections by antibiotic-resistant microorganisms </a:t>
            </a:r>
          </a:p>
          <a:p>
            <a:pPr lvl="2"/>
            <a:r>
              <a:rPr lang="en-US" altLang="en-US"/>
              <a:t>Catheter-related bloodstream infections (CRBSIs)</a:t>
            </a:r>
          </a:p>
          <a:p>
            <a:pPr lvl="2"/>
            <a:r>
              <a:rPr lang="en-US" altLang="en-US"/>
              <a:t>Surgical site infections (SSIs)</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a:t>Improving Patient Safety by Implementing a “Do Not Use” List</a:t>
            </a:r>
            <a:endParaRPr lang="en-US" altLang="en-US" dirty="0"/>
          </a:p>
        </p:txBody>
      </p:sp>
      <p:sp>
        <p:nvSpPr>
          <p:cNvPr id="14339" name="Content Placeholder 2"/>
          <p:cNvSpPr>
            <a:spLocks noGrp="1"/>
          </p:cNvSpPr>
          <p:nvPr>
            <p:ph sz="quarter" idx="14"/>
          </p:nvPr>
        </p:nvSpPr>
        <p:spPr/>
        <p:txBody>
          <a:bodyPr/>
          <a:lstStyle/>
          <a:p>
            <a:r>
              <a:rPr lang="en-US" altLang="en-US" sz="2400" dirty="0"/>
              <a:t>In 2001, The Joint Commission issued a Sentinel Event Alert on the topic of medical abbreviations</a:t>
            </a:r>
          </a:p>
          <a:p>
            <a:r>
              <a:rPr lang="en-US" altLang="en-US" sz="2400" dirty="0"/>
              <a:t>In 2002, a National Patient Safety Goal was approved that required accredited organizations to develop and implement a “do not use” list of abbreviations</a:t>
            </a:r>
          </a:p>
          <a:p>
            <a:r>
              <a:rPr lang="en-US" altLang="en-US" sz="2400" dirty="0"/>
              <a:t>In 2004, The Joint Commission created its “do not use” list as part of the requirements</a:t>
            </a:r>
          </a:p>
          <a:p>
            <a:r>
              <a:rPr lang="en-US" altLang="en-US" sz="2400" dirty="0"/>
              <a:t>In 2010, NPSG.02.02.01 was integrated into The Joint Commission Information Management standards</a:t>
            </a:r>
          </a:p>
        </p:txBody>
      </p:sp>
      <p:sp>
        <p:nvSpPr>
          <p:cNvPr id="5" name="Slide Number Placeholder 4"/>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a:t>Infection Control as a Patient Safety Measure</a:t>
            </a:r>
            <a:endParaRPr lang="en-US" altLang="en-US" dirty="0"/>
          </a:p>
        </p:txBody>
      </p:sp>
      <p:sp>
        <p:nvSpPr>
          <p:cNvPr id="16387" name="Content Placeholder 2"/>
          <p:cNvSpPr>
            <a:spLocks noGrp="1"/>
          </p:cNvSpPr>
          <p:nvPr>
            <p:ph sz="quarter" idx="14"/>
          </p:nvPr>
        </p:nvSpPr>
        <p:spPr>
          <a:xfrm>
            <a:off x="457200" y="1600200"/>
            <a:ext cx="8229600" cy="4663440"/>
          </a:xfrm>
        </p:spPr>
        <p:txBody>
          <a:bodyPr/>
          <a:lstStyle/>
          <a:p>
            <a:r>
              <a:rPr lang="en-US" altLang="en-US" sz="2800" dirty="0"/>
              <a:t>Examples of methodologies used to control infection in the inpatient setting </a:t>
            </a:r>
          </a:p>
          <a:p>
            <a:pPr lvl="1"/>
            <a:r>
              <a:rPr lang="en-US" altLang="en-US" sz="2400" dirty="0"/>
              <a:t>Emphasis on hand hygiene</a:t>
            </a:r>
          </a:p>
          <a:p>
            <a:pPr lvl="1"/>
            <a:r>
              <a:rPr lang="en-US" altLang="en-US" sz="2400" dirty="0"/>
              <a:t>Immunizing health care professionals to avoid the spread of disease</a:t>
            </a:r>
          </a:p>
          <a:p>
            <a:pPr lvl="1"/>
            <a:r>
              <a:rPr lang="en-US" altLang="en-US" sz="2400" dirty="0"/>
              <a:t>Using antibiotics appropriately to reduce antibiotic resistance</a:t>
            </a:r>
          </a:p>
          <a:p>
            <a:pPr lvl="1"/>
            <a:r>
              <a:rPr lang="en-US" altLang="en-US" sz="2400" dirty="0"/>
              <a:t>Identifying and appropriately isolating patients with infectious pathogens</a:t>
            </a:r>
          </a:p>
          <a:p>
            <a:pPr lvl="1"/>
            <a:r>
              <a:rPr lang="en-US" altLang="en-US" sz="2400" dirty="0"/>
              <a:t>Revising training and competency assessments</a:t>
            </a:r>
          </a:p>
          <a:p>
            <a:pPr lvl="1"/>
            <a:r>
              <a:rPr lang="en-US" altLang="en-US" sz="2400" dirty="0"/>
              <a:t>Using safer medications</a:t>
            </a:r>
          </a:p>
        </p:txBody>
      </p:sp>
      <p:sp>
        <p:nvSpPr>
          <p:cNvPr id="5" name="Slide Number Placeholder 4"/>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a:t>Universal Protocol for Preventing Patient Harm during Surgery</a:t>
            </a:r>
            <a:endParaRPr lang="en-US" altLang="en-US" dirty="0"/>
          </a:p>
        </p:txBody>
      </p:sp>
      <p:sp>
        <p:nvSpPr>
          <p:cNvPr id="18435" name="Content Placeholder 2"/>
          <p:cNvSpPr>
            <a:spLocks noGrp="1"/>
          </p:cNvSpPr>
          <p:nvPr>
            <p:ph sz="quarter" idx="14"/>
          </p:nvPr>
        </p:nvSpPr>
        <p:spPr/>
        <p:txBody>
          <a:bodyPr/>
          <a:lstStyle/>
          <a:p>
            <a:r>
              <a:rPr lang="en-US" altLang="en-US" sz="2800" dirty="0"/>
              <a:t>In 2003, the Joint Commission approved the Universal Protocol for Preventing Wrong Site, Wrong Procedure and Wrong Person Surgery</a:t>
            </a:r>
          </a:p>
          <a:p>
            <a:r>
              <a:rPr lang="en-US" altLang="en-US" sz="2800" dirty="0"/>
              <a:t>Since  2004, protocol required for all accredited facilities</a:t>
            </a:r>
          </a:p>
          <a:p>
            <a:r>
              <a:rPr lang="en-US" altLang="en-US" sz="2800" dirty="0"/>
              <a:t>Components of Universal Protocol:  </a:t>
            </a:r>
          </a:p>
          <a:p>
            <a:pPr lvl="1"/>
            <a:r>
              <a:rPr lang="en-US" altLang="en-US" sz="2400" dirty="0"/>
              <a:t>Conducting a pre-procedure patient/site verification process</a:t>
            </a:r>
          </a:p>
          <a:p>
            <a:pPr lvl="1"/>
            <a:r>
              <a:rPr lang="en-US" altLang="en-US" sz="2400" dirty="0"/>
              <a:t>Marking the procedure site prior to surgery</a:t>
            </a:r>
          </a:p>
          <a:p>
            <a:pPr lvl="1"/>
            <a:r>
              <a:rPr lang="en-US" altLang="en-US" sz="2400" dirty="0"/>
              <a:t>Performing a pre-procedure time-out</a:t>
            </a:r>
          </a:p>
        </p:txBody>
      </p:sp>
      <p:sp>
        <p:nvSpPr>
          <p:cNvPr id="5" name="Slide Number Placeholder 4"/>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a:t>Other Promoters of Patient Safety</a:t>
            </a:r>
            <a:endParaRPr lang="en-US" altLang="en-US" dirty="0"/>
          </a:p>
        </p:txBody>
      </p:sp>
      <p:sp>
        <p:nvSpPr>
          <p:cNvPr id="20483" name="Content Placeholder 2"/>
          <p:cNvSpPr>
            <a:spLocks noGrp="1"/>
          </p:cNvSpPr>
          <p:nvPr>
            <p:ph sz="quarter" idx="14"/>
          </p:nvPr>
        </p:nvSpPr>
        <p:spPr/>
        <p:txBody>
          <a:bodyPr/>
          <a:lstStyle/>
          <a:p>
            <a:r>
              <a:rPr lang="en-US" altLang="en-US"/>
              <a:t>Patient safety promoted by organizations </a:t>
            </a:r>
          </a:p>
          <a:p>
            <a:r>
              <a:rPr lang="en-US" altLang="en-US"/>
              <a:t>Example: Leapfrog Group, a voluntary program initiated by large employers and organizations of purchasers</a:t>
            </a:r>
          </a:p>
          <a:p>
            <a:r>
              <a:rPr lang="en-US" altLang="en-US"/>
              <a:t>Leapfrog initiatives include the Leapfrog Hospital Survey and a number of initiatives that improve patient safety</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a:t>Some Leapfrog Members</a:t>
            </a:r>
            <a:endParaRPr lang="en-US" altLang="en-US" dirty="0"/>
          </a:p>
        </p:txBody>
      </p:sp>
      <p:sp>
        <p:nvSpPr>
          <p:cNvPr id="22532" name="Content Placeholder 3"/>
          <p:cNvSpPr>
            <a:spLocks noGrp="1"/>
          </p:cNvSpPr>
          <p:nvPr>
            <p:ph sz="quarter" idx="14"/>
          </p:nvPr>
        </p:nvSpPr>
        <p:spPr/>
        <p:txBody>
          <a:bodyPr/>
          <a:lstStyle/>
          <a:p>
            <a:pPr marL="0" indent="0" algn="ctr">
              <a:buNone/>
            </a:pPr>
            <a:r>
              <a:rPr lang="en-US" altLang="en-US" sz="2000" b="1" dirty="0"/>
              <a:t>Employers</a:t>
            </a:r>
          </a:p>
          <a:p>
            <a:r>
              <a:rPr lang="en-US" altLang="en-US" sz="1400" dirty="0"/>
              <a:t>The Boeing Company</a:t>
            </a:r>
          </a:p>
          <a:p>
            <a:r>
              <a:rPr lang="en-US" altLang="en-US" sz="1400" dirty="0"/>
              <a:t>Chrysler</a:t>
            </a:r>
          </a:p>
          <a:p>
            <a:r>
              <a:rPr lang="en-US" altLang="en-US" sz="1400" dirty="0"/>
              <a:t>FedEx Corporation </a:t>
            </a:r>
          </a:p>
          <a:p>
            <a:r>
              <a:rPr lang="en-US" altLang="en-US" sz="1400" dirty="0"/>
              <a:t>General Motors Corporation </a:t>
            </a:r>
          </a:p>
          <a:p>
            <a:r>
              <a:rPr lang="en-US" altLang="en-US" sz="1400" dirty="0"/>
              <a:t>Goodwill Industries Central IN </a:t>
            </a:r>
          </a:p>
          <a:p>
            <a:r>
              <a:rPr lang="en-US" altLang="en-US" sz="1400" dirty="0"/>
              <a:t>IBM </a:t>
            </a:r>
          </a:p>
          <a:p>
            <a:r>
              <a:rPr lang="en-US" altLang="en-US" sz="1400" dirty="0"/>
              <a:t>Intel Corporation</a:t>
            </a:r>
          </a:p>
          <a:p>
            <a:r>
              <a:rPr lang="en-US" altLang="en-US" sz="1400" dirty="0"/>
              <a:t>Lockheed Martin</a:t>
            </a:r>
          </a:p>
          <a:p>
            <a:r>
              <a:rPr lang="en-US" altLang="en-US" sz="1400" dirty="0"/>
              <a:t>Maine State Employee Health Commission</a:t>
            </a:r>
          </a:p>
          <a:p>
            <a:r>
              <a:rPr lang="en-US" altLang="en-US" sz="1400" dirty="0"/>
              <a:t>Motorola, Inc. </a:t>
            </a:r>
          </a:p>
          <a:p>
            <a:r>
              <a:rPr lang="en-US" altLang="en-US" sz="1400" dirty="0"/>
              <a:t>Ohio Public Employees Retirement System </a:t>
            </a:r>
          </a:p>
          <a:p>
            <a:r>
              <a:rPr lang="en-US" altLang="en-US" sz="1400" dirty="0"/>
              <a:t>Sprint</a:t>
            </a:r>
          </a:p>
          <a:p>
            <a:r>
              <a:rPr lang="en-US" altLang="en-US" sz="1400" dirty="0"/>
              <a:t>Toyota </a:t>
            </a:r>
          </a:p>
          <a:p>
            <a:r>
              <a:rPr lang="en-US" altLang="en-US" sz="1400" dirty="0"/>
              <a:t>UPS </a:t>
            </a:r>
          </a:p>
          <a:p>
            <a:r>
              <a:rPr lang="en-US" altLang="en-US" sz="1400" dirty="0"/>
              <a:t>United Technologies Corporation</a:t>
            </a:r>
          </a:p>
        </p:txBody>
      </p:sp>
      <p:sp>
        <p:nvSpPr>
          <p:cNvPr id="22534" name="Content Placeholder 5"/>
          <p:cNvSpPr>
            <a:spLocks noGrp="1"/>
          </p:cNvSpPr>
          <p:nvPr>
            <p:ph sz="quarter" idx="18"/>
          </p:nvPr>
        </p:nvSpPr>
        <p:spPr/>
        <p:txBody>
          <a:bodyPr/>
          <a:lstStyle/>
          <a:p>
            <a:pPr marL="0" indent="0" algn="ctr">
              <a:buNone/>
            </a:pPr>
            <a:r>
              <a:rPr lang="en-US" altLang="en-US" sz="2000" b="1" dirty="0"/>
              <a:t>Organizations of Purchasers</a:t>
            </a:r>
          </a:p>
          <a:p>
            <a:r>
              <a:rPr lang="en-US" altLang="en-US" sz="1400" dirty="0"/>
              <a:t>Colorado Business Group on Health</a:t>
            </a:r>
          </a:p>
          <a:p>
            <a:r>
              <a:rPr lang="en-US" altLang="en-US" sz="1400" dirty="0"/>
              <a:t>Indiana Employers Quality Health Alliance</a:t>
            </a:r>
          </a:p>
          <a:p>
            <a:r>
              <a:rPr lang="en-US" altLang="en-US" sz="1400" dirty="0"/>
              <a:t>Iowa Buyers Health Alliance</a:t>
            </a:r>
          </a:p>
          <a:p>
            <a:r>
              <a:rPr lang="en-US" altLang="en-US" sz="1400" dirty="0"/>
              <a:t>Lehigh Valley Business Coalition on Health</a:t>
            </a:r>
          </a:p>
          <a:p>
            <a:r>
              <a:rPr lang="en-US" altLang="en-US" sz="1400" dirty="0"/>
              <a:t>Las Vegas Health Services Coalition</a:t>
            </a:r>
          </a:p>
          <a:p>
            <a:r>
              <a:rPr lang="en-US" altLang="en-US" sz="1400" dirty="0"/>
              <a:t>Maine Health Management Coalition</a:t>
            </a:r>
          </a:p>
          <a:p>
            <a:r>
              <a:rPr lang="en-US" altLang="en-US" sz="1400" dirty="0"/>
              <a:t>Massachusetts Healthcare Purchaser Group</a:t>
            </a:r>
          </a:p>
          <a:p>
            <a:r>
              <a:rPr lang="en-US" altLang="en-US" sz="1400" dirty="0"/>
              <a:t>Nevada Healthcare Coalition</a:t>
            </a:r>
          </a:p>
          <a:p>
            <a:r>
              <a:rPr lang="en-US" altLang="en-US" sz="1400" dirty="0"/>
              <a:t>New Hampshire Purchasers Group on Health</a:t>
            </a:r>
          </a:p>
          <a:p>
            <a:r>
              <a:rPr lang="en-US" altLang="en-US" sz="1400" dirty="0"/>
              <a:t>New Jersey Healthcare Quality Institute</a:t>
            </a:r>
          </a:p>
          <a:p>
            <a:r>
              <a:rPr lang="en-US" altLang="en-US" sz="1400" dirty="0"/>
              <a:t>New York Business Group on Health</a:t>
            </a:r>
          </a:p>
          <a:p>
            <a:r>
              <a:rPr lang="en-US" altLang="en-US" sz="1400" dirty="0"/>
              <a:t>Niagara Health Quality Coalition</a:t>
            </a:r>
          </a:p>
          <a:p>
            <a:r>
              <a:rPr lang="en-US" altLang="en-US" sz="1400" dirty="0"/>
              <a:t>Pacific Business Group on Health</a:t>
            </a:r>
          </a:p>
          <a:p>
            <a:r>
              <a:rPr lang="en-US" altLang="en-US" sz="1400" dirty="0"/>
              <a:t>Savannah Business Group on Health</a:t>
            </a:r>
          </a:p>
          <a:p>
            <a:r>
              <a:rPr lang="en-US" altLang="en-US" sz="1400" dirty="0"/>
              <a:t>South Carolina Business Coalition on Health</a:t>
            </a:r>
          </a:p>
        </p:txBody>
      </p:sp>
      <p:sp>
        <p:nvSpPr>
          <p:cNvPr id="8" name="Slide Number Placeholder 7"/>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GUID" val="2f5705f0-2fbc-4b42-9a26-b8fe16929ddb"/>
  <p:tag name="AUDIO_IMPORT" val="C:\Documents and Settings\skidmorn\My Documents\Dropbox\NTDC\OHSU CDC\Comp2\Unit10\PPT Production\FINALIZED\comp2_unit10\comp2_unit10\comp2_unit10b\comp2_unit10b_S-8_V3.mp3"/>
  <p:tag name="AUDIO_ID" val="280"/>
  <p:tag name="ELAPSEDTIME" val="17.92"/>
  <p:tag name="ARTICULATE_SLIDE_NAV" val="8"/>
</p:tagLst>
</file>

<file path=ppt/tags/tag11.xml><?xml version="1.0" encoding="utf-8"?>
<p:tagLst xmlns:a="http://schemas.openxmlformats.org/drawingml/2006/main" xmlns:r="http://schemas.openxmlformats.org/officeDocument/2006/relationships" xmlns:p="http://schemas.openxmlformats.org/presentationml/2006/main">
  <p:tag name="ARTICULATE_SLIDE_GUID" val="b76fa982-f439-486b-a160-21dc86fea485"/>
  <p:tag name="AUDIO_IMPORT" val="C:\Documents and Settings\skidmorn\My Documents\Dropbox\NTDC\OHSU CDC\Comp2\Unit10\PPT Production\FINALIZED\comp2_unit10\comp2_unit10\comp2_unit10b\comp2_unit10b_S-9_V3.mp3"/>
  <p:tag name="AUDIO_ID" val="281"/>
  <p:tag name="ELAPSEDTIME" val="43.364"/>
  <p:tag name="ARTICULATE_SLIDE_NAV" val="9"/>
</p:tagLst>
</file>

<file path=ppt/tags/tag12.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MARGIN_1" val="0"/>
  <p:tag name="MARGIN_2" val="36"/>
  <p:tag name="MARGIN_3" val="72"/>
  <p:tag name="MARGIN_4" val="108"/>
  <p:tag name="MARGIN_5" val="144"/>
  <p:tag name="FONT_SIZE" val="12"/>
</p:tagLst>
</file>

<file path=ppt/tags/tag13.xml><?xml version="1.0" encoding="utf-8"?>
<p:tagLst xmlns:a="http://schemas.openxmlformats.org/drawingml/2006/main" xmlns:r="http://schemas.openxmlformats.org/officeDocument/2006/relationships" xmlns:p="http://schemas.openxmlformats.org/presentationml/2006/main">
  <p:tag name="ARTICULATE_SLIDE_GUID" val="9759c14e-7fcd-47cf-b8c2-b422b9aa5cb8"/>
  <p:tag name="AUDIO_IMPORT" val="C:\Documents and Settings\skidmorn\My Documents\Dropbox\NTDC\OHSU CDC\Comp2\Unit10\PPT Production\FINALIZED\comp2_unit10\comp2_unit10\comp2_unit10b\comp2_unit10b_S-10_V3.mp3"/>
  <p:tag name="AUDIO_ID" val="282"/>
  <p:tag name="ELAPSEDTIME" val="44.409"/>
  <p:tag name="ARTICULATE_SLIDE_NAV" val="10"/>
</p:tagLst>
</file>

<file path=ppt/tags/tag14.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15.xml><?xml version="1.0" encoding="utf-8"?>
<p:tagLst xmlns:a="http://schemas.openxmlformats.org/drawingml/2006/main" xmlns:r="http://schemas.openxmlformats.org/officeDocument/2006/relationships" xmlns:p="http://schemas.openxmlformats.org/presentationml/2006/main">
  <p:tag name="ARTICULATE_SLIDE_GUID" val="36be21a3-8ac9-44ca-80b5-9683df76dc0b"/>
  <p:tag name="AUDIO_IMPORT" val="C:\Documents and Settings\skidmorn\My Documents\Dropbox\NTDC\OHSU CDC\Comp2\Unit10\PPT Production\FINALIZED\comp2_unit10\comp2_unit10\comp2_unit10b\comp2_unit10b_S-11_V3.mp3"/>
  <p:tag name="AUDIO_ID" val="283"/>
  <p:tag name="ELAPSEDTIME" val="44.748"/>
  <p:tag name="ARTICULATE_SLIDE_NAV" val="11"/>
</p:tagLst>
</file>

<file path=ppt/tags/tag1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10\PPT Production\FINALIZED\comp2_unit10\comp2_unit10\comp2_unit10b\comp2_unit10b_S-12_V3.mp3"/>
  <p:tag name="AUDIO_ID" val="284"/>
  <p:tag name="ELAPSEDTIME" val="63.739"/>
  <p:tag name="ARTICULATE_SLIDE_GUID" val="f488442c-4387-4550-8488-e3d7e844ef12"/>
  <p:tag name="ARTICULATE_SLIDE_NAV" val="12"/>
</p:tagLst>
</file>

<file path=ppt/tags/tag1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10\PPT Production\FINALIZED\comp2_unit10\comp2_unit10\30_sec_silence.mp3"/>
  <p:tag name="AUDIO_ID" val="285"/>
  <p:tag name="ELAPSEDTIME" val="7.515"/>
  <p:tag name="ARTICULATE_SLIDE_GUID" val="7e4811bf-7db2-41c0-ad47-012abb514fee"/>
  <p:tag name="ARTICULATE_SLIDE_NAV" val="13"/>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kidmorn\LOCALS~1\Temp\articulate\presenter\imgtemp\IgvPxIVg_files\slide0001_image001.jpg"/>
</p:tagLst>
</file>

<file path=ppt/tags/tag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10\PPT Production\FINALIZED\comp2_unit10\comp2_unit10\comp2_unit10b\comp2_unit10b_S-1_V3.mp3"/>
  <p:tag name="AUDIO_ID" val="256"/>
  <p:tag name="ELAPSEDTIME" val="25"/>
  <p:tag name="ARTICULATE_SLIDE_GUID" val="932d805e-097f-469a-aa0c-4fceba131b6a"/>
  <p:tag name="ARTICULATE_SLIDE_NAV" val="1"/>
</p:tagLst>
</file>

<file path=ppt/tags/tag4.xml><?xml version="1.0" encoding="utf-8"?>
<p:tagLst xmlns:a="http://schemas.openxmlformats.org/drawingml/2006/main" xmlns:r="http://schemas.openxmlformats.org/officeDocument/2006/relationships" xmlns:p="http://schemas.openxmlformats.org/presentationml/2006/main">
  <p:tag name="ARTICULATE_SLIDE_GUID" val="3e8163b8-3a9e-4031-ad1a-8a7579222021"/>
  <p:tag name="AUDIO_IMPORT" val="C:\Documents and Settings\skidmorn\My Documents\Dropbox\NTDC\OHSU CDC\Comp2\Unit10\PPT Production\FINALIZED\comp2_unit10\comp2_unit10\comp2_unit10b\comp2_unit10b_S-2_V3.mp3"/>
  <p:tag name="AUDIO_ID" val="274"/>
  <p:tag name="ELAPSEDTIME" val="47.543"/>
  <p:tag name="ARTICULATE_SLIDE_NAV" val="2"/>
</p:tagLst>
</file>

<file path=ppt/tags/tag5.xml><?xml version="1.0" encoding="utf-8"?>
<p:tagLst xmlns:a="http://schemas.openxmlformats.org/drawingml/2006/main" xmlns:r="http://schemas.openxmlformats.org/officeDocument/2006/relationships" xmlns:p="http://schemas.openxmlformats.org/presentationml/2006/main">
  <p:tag name="ARTICULATE_SLIDE_GUID" val="e21181eb-dc98-4758-a7d4-435405f5f7cb"/>
  <p:tag name="AUDIO_IMPORT" val="C:\Documents and Settings\skidmorn\My Documents\Dropbox\NTDC\OHSU CDC\Comp2\Unit10\PPT Production\FINALIZED\comp2_unit10\comp2_unit10\comp2_unit10b\comp2_unit10b_S-3_V3.mp3"/>
  <p:tag name="AUDIO_ID" val="275"/>
  <p:tag name="ELAPSEDTIME" val="64.523"/>
  <p:tag name="ARTICULATE_SLIDE_NAV" val="3"/>
</p:tagLst>
</file>

<file path=ppt/tags/tag6.xml><?xml version="1.0" encoding="utf-8"?>
<p:tagLst xmlns:a="http://schemas.openxmlformats.org/drawingml/2006/main" xmlns:r="http://schemas.openxmlformats.org/officeDocument/2006/relationships" xmlns:p="http://schemas.openxmlformats.org/presentationml/2006/main">
  <p:tag name="ARTICULATE_SLIDE_GUID" val="c58b7e9f-b2f7-41c3-a303-f1186f0d1adc"/>
  <p:tag name="AUDIO_IMPORT" val="C:\Documents and Settings\skidmorn\My Documents\Dropbox\NTDC\OHSU CDC\Comp2\Unit10\PPT Production\FINALIZED\comp2_unit10\comp2_unit10\comp2_unit10b\comp2_unit10b_S-4_V3.mp3"/>
  <p:tag name="AUDIO_ID" val="276"/>
  <p:tag name="ELAPSEDTIME" val="77.532"/>
  <p:tag name="ARTICULATE_SLIDE_NAV" val="4"/>
</p:tagLst>
</file>

<file path=ppt/tags/tag7.xml><?xml version="1.0" encoding="utf-8"?>
<p:tagLst xmlns:a="http://schemas.openxmlformats.org/drawingml/2006/main" xmlns:r="http://schemas.openxmlformats.org/officeDocument/2006/relationships" xmlns:p="http://schemas.openxmlformats.org/presentationml/2006/main">
  <p:tag name="ARTICULATE_SLIDE_GUID" val="b9fe1bc2-3bf6-4c8a-ad42-ae65790089ef"/>
  <p:tag name="AUDIO_IMPORT" val="C:\Documents and Settings\skidmorn\My Documents\Dropbox\NTDC\OHSU CDC\Comp2\Unit10\PPT Production\FINALIZED\comp2_unit10\comp2_unit10\comp2_unit10b\comp2_unit10b_S-5_V3.mp3"/>
  <p:tag name="AUDIO_ID" val="277"/>
  <p:tag name="ELAPSEDTIME" val="90.489"/>
  <p:tag name="ARTICULATE_SLIDE_NAV" val="5"/>
</p:tagLst>
</file>

<file path=ppt/tags/tag8.xml><?xml version="1.0" encoding="utf-8"?>
<p:tagLst xmlns:a="http://schemas.openxmlformats.org/drawingml/2006/main" xmlns:r="http://schemas.openxmlformats.org/officeDocument/2006/relationships" xmlns:p="http://schemas.openxmlformats.org/presentationml/2006/main">
  <p:tag name="ARTICULATE_SLIDE_GUID" val="84675d04-f1c3-4716-9090-5e14291475da"/>
  <p:tag name="AUDIO_IMPORT" val="C:\Documents and Settings\skidmorn\My Documents\Dropbox\NTDC\OHSU CDC\Comp2\Unit10\PPT Production\FINALIZED\comp2_unit10\comp2_unit10\comp2_unit10b\comp2_unit10b_S-6_V3.mp3"/>
  <p:tag name="AUDIO_ID" val="278"/>
  <p:tag name="ELAPSEDTIME" val="73.065"/>
  <p:tag name="ARTICULATE_SLIDE_NAV" val="6"/>
</p:tagLst>
</file>

<file path=ppt/tags/tag9.xml><?xml version="1.0" encoding="utf-8"?>
<p:tagLst xmlns:a="http://schemas.openxmlformats.org/drawingml/2006/main" xmlns:r="http://schemas.openxmlformats.org/officeDocument/2006/relationships" xmlns:p="http://schemas.openxmlformats.org/presentationml/2006/main">
  <p:tag name="ARTICULATE_SLIDE_GUID" val="be243b1f-081b-4588-bf7f-1f1ca39984ac"/>
  <p:tag name="AUDIO_IMPORT" val="C:\Documents and Settings\skidmorn\My Documents\Dropbox\NTDC\OHSU CDC\Comp2\Unit10\PPT Production\FINALIZED\comp2_unit10\comp2_unit10\comp2_unit10b\comp2_unit10b_S-7_V3.mp3"/>
  <p:tag name="AUDIO_ID" val="279"/>
  <p:tag name="ELAPSEDTIME" val="23.458"/>
  <p:tag name="ARTICULATE_SLIDE_NAV" val="7"/>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5" id="{F3C279EB-09F4-4463-A693-049580B0FB62}" vid="{9CC84E02-A305-455F-B386-302636134F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Template>
  <TotalTime>77</TotalTime>
  <Words>3556</Words>
  <Application>Microsoft Office PowerPoint</Application>
  <PresentationFormat>On-screen Show (4:3)</PresentationFormat>
  <Paragraphs>246</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ONC-Template-FINAL DRAFT</vt:lpstr>
      <vt:lpstr>PowerPoint Presentation</vt:lpstr>
      <vt:lpstr>The Culture of Health Care</vt:lpstr>
      <vt:lpstr>Sociotechnical Aspects:  Clinicians and Technology Learning Objectives</vt:lpstr>
      <vt:lpstr>Patient Safety Goals</vt:lpstr>
      <vt:lpstr>Improving Patient Safety by Implementing a “Do Not Use” List</vt:lpstr>
      <vt:lpstr>Infection Control as a Patient Safety Measure</vt:lpstr>
      <vt:lpstr>Universal Protocol for Preventing Patient Harm during Surgery</vt:lpstr>
      <vt:lpstr>Other Promoters of Patient Safety</vt:lpstr>
      <vt:lpstr>Some Leapfrog Members</vt:lpstr>
      <vt:lpstr>Other Promoters of Patient Safety Continued</vt:lpstr>
      <vt:lpstr>Other Promoters of Patient Safety Continued 2</vt:lpstr>
      <vt:lpstr>Patient Ratings of Hospitals</vt:lpstr>
      <vt:lpstr>Sociotechnical Aspects:  Clinicians and Technology Summary – Lecture b</vt:lpstr>
      <vt:lpstr>Sociotechnical Aspects:  Clinicians and Technology References – Lecture b</vt:lpstr>
      <vt:lpstr>Sociotechnical Aspects:  Clinicians and Technology References – Lecture b Continued</vt:lpstr>
      <vt:lpstr>The Culture of Health Care Sociotechnical Aspects:  Clinicians and Technology Lecture b</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b, Component 2, Unit 10</dc:title>
  <dc:subject>The Culture of Health Care, Sociotechnical Aspects: Clinicians and Technology, Lecture b</dc:subject>
  <dc:creator>U.S. Department of Health and Human Services, Office of the National Coordinator for Health Information Technology</dc:creator>
  <cp:keywords>Health IT, health IT curriculum, health IT training, culture of health care, use of technology by clinicians, sociotechnical aspects, clinicians and technology, clinical use of technology, technology and patient safety, technology and medical errors, system errors</cp:keywords>
  <cp:lastModifiedBy>admin</cp:lastModifiedBy>
  <cp:revision>15</cp:revision>
  <dcterms:created xsi:type="dcterms:W3CDTF">2016-05-05T21:35:27Z</dcterms:created>
  <dcterms:modified xsi:type="dcterms:W3CDTF">2017-06-01T19:14:30Z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