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tags/tag15.xml" ContentType="application/vnd.openxmlformats-officedocument.presentationml.tags+xml"/>
  <Override PartName="/ppt/notesSlides/notesSlide10.xml" ContentType="application/vnd.openxmlformats-officedocument.presentationml.notesSlide+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notesSlides/notesSlide13.xml" ContentType="application/vnd.openxmlformats-officedocument.presentationml.notesSlide+xml"/>
  <Override PartName="/ppt/tags/tag19.xml" ContentType="application/vnd.openxmlformats-officedocument.presentationml.tags+xml"/>
  <Override PartName="/ppt/notesSlides/notesSlide14.xml" ContentType="application/vnd.openxmlformats-officedocument.presentationml.notesSlide+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notesSlides/notesSlide16.xml" ContentType="application/vnd.openxmlformats-officedocument.presentationml.notesSlide+xml"/>
  <Override PartName="/ppt/tags/tag22.xml" ContentType="application/vnd.openxmlformats-officedocument.presentationml.tags+xml"/>
  <Override PartName="/ppt/notesSlides/notesSlide17.xml" ContentType="application/vnd.openxmlformats-officedocument.presentationml.notesSlide+xml"/>
  <Override PartName="/ppt/tags/tag23.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 id="270" r:id="rId14"/>
    <p:sldId id="274" r:id="rId15"/>
    <p:sldId id="271" r:id="rId16"/>
    <p:sldId id="275" r:id="rId17"/>
    <p:sldId id="272" r:id="rId18"/>
    <p:sldId id="273" r:id="rId19"/>
  </p:sldIdLst>
  <p:sldSz cx="9144000" cy="6858000" type="screen4x3"/>
  <p:notesSz cx="6858000" cy="9144000"/>
  <p:custDataLst>
    <p:tags r:id="rId2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54" autoAdjust="0"/>
    <p:restoredTop sz="66915" autoAdjust="0"/>
  </p:normalViewPr>
  <p:slideViewPr>
    <p:cSldViewPr snapToGrid="0">
      <p:cViewPr varScale="1">
        <p:scale>
          <a:sx n="48" d="100"/>
          <a:sy n="48" d="100"/>
        </p:scale>
        <p:origin x="-1627"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5/16/2017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Introduction to Health Care and Public Health in the U.S.: Evolution</a:t>
            </a:r>
            <a:r>
              <a:rPr lang="en-US" baseline="0" dirty="0" smtClean="0"/>
              <a:t> of and Trends in Health Care in the U.S. This is lecture d.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smtClean="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004382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Further, practices go through a voluntary recognition process by an appropriate non-governmental entity, for example, the National Committee for Quality Assurance’s Physician Practice Connection’s and Patient-Centered Medical Home recognition program, to demonstrate that they have the capabilities to provide patient-centered services consistent with the PCMH model.</a:t>
            </a:r>
            <a:endParaRPr lang="en-US" altLang="en-US" dirty="0" smtClean="0">
              <a:latin typeface="Arial" charset="0"/>
              <a:cs typeface="Arial" charset="0"/>
            </a:endParaRPr>
          </a:p>
          <a:p>
            <a:r>
              <a:rPr lang="en-US" altLang="en-US" dirty="0" smtClean="0">
                <a:latin typeface="Arial" charset="0"/>
                <a:cs typeface="Arial" charset="0"/>
              </a:rPr>
              <a:t>Participation is an important aspect of maintaining quality and safety in the PCMH model. Physicians participate in continuous quality improvement and performance measurement. </a:t>
            </a:r>
          </a:p>
          <a:p>
            <a:r>
              <a:rPr lang="en-US" altLang="en-US" dirty="0" smtClean="0">
                <a:latin typeface="Arial" charset="0"/>
                <a:cs typeface="Arial" charset="0"/>
              </a:rPr>
              <a:t>Patients participate in decision making and are able to provide feedback if their expectations are being met, or if they are not, and both patients and their families participate in quality improvement activities.</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73B2443-D90D-4C17-A932-61119676123E}" type="slidenum">
              <a:rPr lang="en-US" altLang="en-US" smtClean="0">
                <a:cs typeface="Arial" charset="0"/>
              </a:rPr>
              <a:pPr eaLnBrk="1" fontAlgn="base" hangingPunct="1">
                <a:spcBef>
                  <a:spcPct val="0"/>
                </a:spcBef>
                <a:spcAft>
                  <a:spcPct val="0"/>
                </a:spcAft>
              </a:pPr>
              <a:t>10</a:t>
            </a:fld>
            <a:endParaRPr lang="en-US" altLang="en-US" dirty="0" smtClean="0">
              <a:cs typeface="Arial" charset="0"/>
            </a:endParaRPr>
          </a:p>
        </p:txBody>
      </p:sp>
    </p:spTree>
    <p:extLst>
      <p:ext uri="{BB962C8B-B14F-4D97-AF65-F5344CB8AC3E}">
        <p14:creationId xmlns:p14="http://schemas.microsoft.com/office/powerpoint/2010/main" val="1483215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The patient-centered medical home also enhances access to care. It specifies improvement in the current model of care access and facilitates the availability of clinical services for patients by using innovative methods of scheduling. This may be done by open access scheduling in the outpatient setting, by expanding hours for clinician/patient contact, and by offering new options for communication between the patient, their personal physician, and the practice staff.</a:t>
            </a:r>
          </a:p>
          <a:p>
            <a:r>
              <a:rPr lang="en-US" altLang="en-US" dirty="0" smtClean="0">
                <a:latin typeface="Arial" charset="0"/>
                <a:cs typeface="Arial" charset="0"/>
              </a:rPr>
              <a:t>These options may be implemented using methods such as secure online messaging between clinicians and patients, and the use of personal health records.</a:t>
            </a:r>
          </a:p>
          <a:p>
            <a:endParaRPr lang="en-US" altLang="en-US" dirty="0" smtClean="0">
              <a:latin typeface="Arial" charset="0"/>
              <a:cs typeface="Arial" charset="0"/>
            </a:endParaRP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D69F0A6-930C-451C-A2E3-30D3551EA709}" type="slidenum">
              <a:rPr lang="en-US" altLang="en-US" smtClean="0">
                <a:cs typeface="Arial" charset="0"/>
              </a:rPr>
              <a:pPr eaLnBrk="1" fontAlgn="base" hangingPunct="1">
                <a:spcBef>
                  <a:spcPct val="0"/>
                </a:spcBef>
                <a:spcAft>
                  <a:spcPct val="0"/>
                </a:spcAft>
              </a:pPr>
              <a:t>11</a:t>
            </a:fld>
            <a:endParaRPr lang="en-US" altLang="en-US" dirty="0" smtClean="0">
              <a:cs typeface="Arial" charset="0"/>
            </a:endParaRPr>
          </a:p>
        </p:txBody>
      </p:sp>
    </p:spTree>
    <p:extLst>
      <p:ext uri="{BB962C8B-B14F-4D97-AF65-F5344CB8AC3E}">
        <p14:creationId xmlns:p14="http://schemas.microsoft.com/office/powerpoint/2010/main" val="2923378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In the traditional model of medical care, payment for health care services typically reflects face-to-face services provided by the clinician to the patient. In patient-centered medical home, the payment model is enlarged to appropriately recognize the added value provided to patients who select the patient-centered medical home. It also reflects the value of physician and non-physician staff, and patient-centered care management work that falls outside of the face-to-face encounter.</a:t>
            </a:r>
          </a:p>
          <a:p>
            <a:r>
              <a:rPr lang="en-US" altLang="en-US" dirty="0" smtClean="0">
                <a:latin typeface="Arial" charset="0"/>
                <a:cs typeface="Arial" charset="0"/>
              </a:rPr>
              <a:t>Payment for coordination of care includes care provided within a given practice, as well as care provided between consultants, ancillary providers, and community resources. These options include payments for face-to-face visits, and also for services associated with coordination of care.</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08745B3-24D2-4938-9C56-8AF93409A0FD}" type="slidenum">
              <a:rPr lang="en-US" altLang="en-US" smtClean="0">
                <a:cs typeface="Arial" charset="0"/>
              </a:rPr>
              <a:pPr eaLnBrk="1" fontAlgn="base" hangingPunct="1">
                <a:spcBef>
                  <a:spcPct val="0"/>
                </a:spcBef>
                <a:spcAft>
                  <a:spcPct val="0"/>
                </a:spcAft>
              </a:pPr>
              <a:t>12</a:t>
            </a:fld>
            <a:endParaRPr lang="en-US" altLang="en-US" dirty="0" smtClean="0">
              <a:cs typeface="Arial" charset="0"/>
            </a:endParaRPr>
          </a:p>
        </p:txBody>
      </p:sp>
    </p:spTree>
    <p:extLst>
      <p:ext uri="{BB962C8B-B14F-4D97-AF65-F5344CB8AC3E}">
        <p14:creationId xmlns:p14="http://schemas.microsoft.com/office/powerpoint/2010/main" val="1827598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So, the payment model associated with the patient-centered medical home recognizes the value of physician work that is not necessarily delivered in a face-to-face environment with the patient. For example, if the physician remotely assesses patient clinical data, then there is a methodology of payment for these services.</a:t>
            </a:r>
          </a:p>
          <a:p>
            <a:r>
              <a:rPr lang="en-US" altLang="en-US" dirty="0" smtClean="0">
                <a:latin typeface="Arial" charset="0"/>
                <a:cs typeface="Arial" charset="0"/>
              </a:rPr>
              <a:t>There is also a methodology for payment reimbursement for enhanced patient communication access to clinicians, including secure email, telephone consultations, and consultations between an interdisciplinary team that provides care. </a:t>
            </a:r>
          </a:p>
          <a:p>
            <a:r>
              <a:rPr lang="en-US" altLang="en-US" dirty="0" smtClean="0">
                <a:latin typeface="Arial" charset="0"/>
                <a:cs typeface="Arial" charset="0"/>
              </a:rPr>
              <a:t>Additionally, the model also recognizes case mix differences in the practice’s patient population. A practice that has a larger number of more complex patients has payment options that are weighted to reflect the complexity of their population. </a:t>
            </a:r>
          </a:p>
          <a:p>
            <a:r>
              <a:rPr lang="en-US" altLang="en-US" dirty="0" smtClean="0">
                <a:latin typeface="Arial" charset="0"/>
                <a:cs typeface="Arial" charset="0"/>
              </a:rPr>
              <a:t>The model also allows for additional payments when measurable and continuous quality improvements are achieved and surpassed. It also covers enhanced patient communication, access to clinicians, and supports the adoption and use of health information technology for quality improvement.</a:t>
            </a:r>
          </a:p>
          <a:p>
            <a:endParaRPr lang="en-US" altLang="en-US" dirty="0" smtClean="0">
              <a:latin typeface="Arial" charset="0"/>
              <a:cs typeface="Arial" charset="0"/>
            </a:endParaRP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19DA4AC-8603-43EE-B5F9-24898998E988}" type="slidenum">
              <a:rPr lang="en-US" altLang="en-US" smtClean="0">
                <a:cs typeface="Arial" charset="0"/>
              </a:rPr>
              <a:pPr eaLnBrk="1" fontAlgn="base" hangingPunct="1">
                <a:spcBef>
                  <a:spcPct val="0"/>
                </a:spcBef>
                <a:spcAft>
                  <a:spcPct val="0"/>
                </a:spcAft>
              </a:pPr>
              <a:t>13</a:t>
            </a:fld>
            <a:endParaRPr lang="en-US" altLang="en-US" dirty="0" smtClean="0">
              <a:cs typeface="Arial" charset="0"/>
            </a:endParaRPr>
          </a:p>
        </p:txBody>
      </p:sp>
    </p:spTree>
    <p:extLst>
      <p:ext uri="{BB962C8B-B14F-4D97-AF65-F5344CB8AC3E}">
        <p14:creationId xmlns:p14="http://schemas.microsoft.com/office/powerpoint/2010/main" val="2671291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Affordable</a:t>
            </a:r>
            <a:r>
              <a:rPr lang="en-US" baseline="0" dirty="0" smtClean="0"/>
              <a:t> Care Act introduced another type of care coordination called Accountable Care Organizations, or </a:t>
            </a:r>
            <a:r>
              <a:rPr lang="en-US" baseline="0" dirty="0" err="1" smtClean="0"/>
              <a:t>ACOs</a:t>
            </a:r>
            <a:r>
              <a:rPr lang="en-US" baseline="0" dirty="0" smtClean="0"/>
              <a:t>.</a:t>
            </a:r>
          </a:p>
          <a:p>
            <a:r>
              <a:rPr lang="en-US" baseline="0" dirty="0" err="1" smtClean="0"/>
              <a:t>ACOs</a:t>
            </a:r>
            <a:r>
              <a:rPr lang="en-US" baseline="0" dirty="0" smtClean="0"/>
              <a:t> provide flexible financial support in exchange for accepting accountability for overall quality and cost, which is sometimes called shared savings. Payment models usually involve bundled payment to manage a patient with specific diagnoses or perform specific procedures, with additional payment for achieving specific quality measures.</a:t>
            </a:r>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dirty="0"/>
          </a:p>
        </p:txBody>
      </p:sp>
    </p:spTree>
    <p:extLst>
      <p:ext uri="{BB962C8B-B14F-4D97-AF65-F5344CB8AC3E}">
        <p14:creationId xmlns:p14="http://schemas.microsoft.com/office/powerpoint/2010/main" val="55644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This concludes lecture d of </a:t>
            </a:r>
            <a:r>
              <a:rPr lang="en-US" altLang="en-US" b="0" i="0" dirty="0" smtClean="0">
                <a:latin typeface="Arial" charset="0"/>
                <a:cs typeface="Arial" charset="0"/>
              </a:rPr>
              <a:t>The Evolution of and Trends</a:t>
            </a:r>
            <a:r>
              <a:rPr lang="en-US" altLang="en-US" b="0" i="0" baseline="0" dirty="0" smtClean="0">
                <a:latin typeface="Arial" charset="0"/>
                <a:cs typeface="Arial" charset="0"/>
              </a:rPr>
              <a:t> in</a:t>
            </a:r>
            <a:r>
              <a:rPr lang="en-US" altLang="en-US" b="0" i="0" dirty="0" smtClean="0">
                <a:latin typeface="Arial" charset="0"/>
                <a:cs typeface="Arial" charset="0"/>
              </a:rPr>
              <a:t> Health Care in the U.S.</a:t>
            </a:r>
            <a:r>
              <a:rPr lang="en-US" altLang="en-US" dirty="0" smtClean="0">
                <a:latin typeface="Arial" charset="0"/>
                <a:cs typeface="Arial" charset="0"/>
              </a:rPr>
              <a:t> </a:t>
            </a:r>
          </a:p>
          <a:p>
            <a:r>
              <a:rPr lang="en-US" altLang="en-US" dirty="0" smtClean="0">
                <a:latin typeface="Arial" charset="0"/>
                <a:cs typeface="Arial" charset="0"/>
              </a:rPr>
              <a:t>In summary, this lecture described features of the patient-centered medical home including having a relationship with a personal physician; a team approach to care; a whole person, integrated approach to care; care that includes quality and safety measures; enhanced access to care for patients; and payment that recognizes the added value of the patient-centered medical home.</a:t>
            </a:r>
          </a:p>
          <a:p>
            <a:r>
              <a:rPr lang="en-US" sz="1000" kern="1200" dirty="0" smtClean="0">
                <a:solidFill>
                  <a:schemeClr val="tx1"/>
                </a:solidFill>
                <a:effectLst/>
                <a:latin typeface="Arial" pitchFamily="34" charset="0"/>
                <a:ea typeface="+mn-ea"/>
                <a:cs typeface="Arial" pitchFamily="34" charset="0"/>
              </a:rPr>
              <a:t>This lecture also introduced new models of care coordination, in particular, Accountable Care Organizations- ACOs. </a:t>
            </a:r>
            <a:endParaRPr lang="en-US" sz="1000" kern="1200" dirty="0">
              <a:solidFill>
                <a:schemeClr val="tx1"/>
              </a:solidFill>
              <a:effectLst/>
              <a:latin typeface="Arial" pitchFamily="34" charset="0"/>
              <a:ea typeface="+mn-ea"/>
              <a:cs typeface="Arial" pitchFamily="34"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423F6272-42D0-429E-84E9-41088E0FA42B}" type="slidenum">
              <a:rPr lang="en-US" altLang="en-US" smtClean="0">
                <a:cs typeface="Arial" charset="0"/>
              </a:rPr>
              <a:pPr eaLnBrk="1" fontAlgn="base" hangingPunct="1">
                <a:spcBef>
                  <a:spcPct val="0"/>
                </a:spcBef>
                <a:spcAft>
                  <a:spcPct val="0"/>
                </a:spcAft>
              </a:pPr>
              <a:t>15</a:t>
            </a:fld>
            <a:endParaRPr lang="en-US" altLang="en-US" dirty="0" smtClean="0">
              <a:cs typeface="Arial" charset="0"/>
            </a:endParaRPr>
          </a:p>
        </p:txBody>
      </p:sp>
    </p:spTree>
    <p:extLst>
      <p:ext uri="{BB962C8B-B14F-4D97-AF65-F5344CB8AC3E}">
        <p14:creationId xmlns:p14="http://schemas.microsoft.com/office/powerpoint/2010/main" val="2324075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This also concludes</a:t>
            </a:r>
            <a:r>
              <a:rPr lang="en-US" altLang="en-US" baseline="0" dirty="0" smtClean="0">
                <a:latin typeface="Arial" charset="0"/>
                <a:cs typeface="Arial" charset="0"/>
              </a:rPr>
              <a:t> the unit:</a:t>
            </a:r>
            <a:r>
              <a:rPr lang="en-US" altLang="en-US" dirty="0" smtClean="0">
                <a:latin typeface="Arial" charset="0"/>
                <a:cs typeface="Arial" charset="0"/>
              </a:rPr>
              <a:t> </a:t>
            </a:r>
            <a:r>
              <a:rPr lang="en-US" altLang="en-US" b="0" i="0" dirty="0" smtClean="0">
                <a:latin typeface="Arial" charset="0"/>
                <a:cs typeface="Arial" charset="0"/>
              </a:rPr>
              <a:t>The Evolution of and Trends</a:t>
            </a:r>
            <a:r>
              <a:rPr lang="en-US" altLang="en-US" b="0" i="0" baseline="0" dirty="0" smtClean="0">
                <a:latin typeface="Arial" charset="0"/>
                <a:cs typeface="Arial" charset="0"/>
              </a:rPr>
              <a:t> in</a:t>
            </a:r>
            <a:r>
              <a:rPr lang="en-US" altLang="en-US" b="0" i="0" dirty="0" smtClean="0">
                <a:latin typeface="Arial" charset="0"/>
                <a:cs typeface="Arial" charset="0"/>
              </a:rPr>
              <a:t> Health Care in the U.S.</a:t>
            </a:r>
            <a:r>
              <a:rPr lang="en-US" altLang="en-US" dirty="0" smtClean="0">
                <a:latin typeface="Arial" charset="0"/>
                <a:cs typeface="Arial" charset="0"/>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cs typeface="Arial" charset="0"/>
              </a:rPr>
              <a:t>In summary, this unit </a:t>
            </a:r>
            <a:r>
              <a:rPr lang="en-US" altLang="en-US" dirty="0" smtClean="0">
                <a:latin typeface="Arial" pitchFamily="34" charset="0"/>
                <a:cs typeface="Arial" pitchFamily="34" charset="0"/>
              </a:rPr>
              <a:t>d</a:t>
            </a:r>
            <a:r>
              <a:rPr lang="en-US" altLang="en-US" dirty="0" smtClean="0"/>
              <a:t>escribed evidence-based medicine and its applications, including clinical practice guidelines.</a:t>
            </a:r>
            <a:r>
              <a:rPr lang="en-US" altLang="en-US" baseline="0" dirty="0" smtClean="0"/>
              <a:t> It discussed the importance of health care quality improvement and introduced quality indicators and quality improvement methodology. Finally, it described coordinated care models, including the patient-centered medical home. </a:t>
            </a:r>
            <a:endParaRPr lang="en-US" altLang="en-US" dirty="0" smtClean="0">
              <a:latin typeface="Arial" charset="0"/>
              <a:cs typeface="Arial" charset="0"/>
            </a:endParaRP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423F6272-42D0-429E-84E9-41088E0FA42B}" type="slidenum">
              <a:rPr lang="en-US" altLang="en-US" smtClean="0">
                <a:cs typeface="Arial" charset="0"/>
              </a:rPr>
              <a:pPr eaLnBrk="1" fontAlgn="base" hangingPunct="1">
                <a:spcBef>
                  <a:spcPct val="0"/>
                </a:spcBef>
                <a:spcAft>
                  <a:spcPct val="0"/>
                </a:spcAft>
              </a:pPr>
              <a:t>16</a:t>
            </a:fld>
            <a:endParaRPr lang="en-US" altLang="en-US" dirty="0" smtClean="0">
              <a:cs typeface="Arial" charset="0"/>
            </a:endParaRPr>
          </a:p>
        </p:txBody>
      </p:sp>
    </p:spTree>
    <p:extLst>
      <p:ext uri="{BB962C8B-B14F-4D97-AF65-F5344CB8AC3E}">
        <p14:creationId xmlns:p14="http://schemas.microsoft.com/office/powerpoint/2010/main" val="15251604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No Audio</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14DA3AE9-835C-4DEE-BF72-233E484349F4}" type="slidenum">
              <a:rPr lang="en-US" altLang="en-US" smtClean="0">
                <a:cs typeface="Arial" charset="0"/>
              </a:rPr>
              <a:pPr eaLnBrk="1" fontAlgn="base" hangingPunct="1">
                <a:spcBef>
                  <a:spcPct val="0"/>
                </a:spcBef>
                <a:spcAft>
                  <a:spcPct val="0"/>
                </a:spcAft>
              </a:pPr>
              <a:t>17</a:t>
            </a:fld>
            <a:endParaRPr lang="en-US" altLang="en-US" dirty="0" smtClean="0">
              <a:cs typeface="Arial" charset="0"/>
            </a:endParaRPr>
          </a:p>
        </p:txBody>
      </p:sp>
    </p:spTree>
    <p:extLst>
      <p:ext uri="{BB962C8B-B14F-4D97-AF65-F5344CB8AC3E}">
        <p14:creationId xmlns:p14="http://schemas.microsoft.com/office/powerpoint/2010/main" val="36065972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 Audio</a:t>
            </a:r>
            <a:r>
              <a:rPr lang="en-US" dirty="0" smtClean="0"/>
              <a:t>.</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dirty="0"/>
          </a:p>
        </p:txBody>
      </p:sp>
    </p:spTree>
    <p:extLst>
      <p:ext uri="{BB962C8B-B14F-4D97-AF65-F5344CB8AC3E}">
        <p14:creationId xmlns:p14="http://schemas.microsoft.com/office/powerpoint/2010/main" val="778485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The learning objectives for this unit, </a:t>
            </a:r>
            <a:r>
              <a:rPr lang="en-US" altLang="en-US" b="0" i="0" dirty="0" smtClean="0">
                <a:latin typeface="Arial" charset="0"/>
                <a:cs typeface="Arial" charset="0"/>
              </a:rPr>
              <a:t>the Evolution of and Trends in Health Care in the U.S.,</a:t>
            </a:r>
            <a:r>
              <a:rPr lang="en-US" altLang="en-US" dirty="0" smtClean="0">
                <a:latin typeface="Arial" charset="0"/>
                <a:cs typeface="Arial" charset="0"/>
              </a:rPr>
              <a:t> are to:</a:t>
            </a:r>
          </a:p>
          <a:p>
            <a:pPr marL="171450" indent="-171450" eaLnBrk="1" hangingPunct="1">
              <a:spcBef>
                <a:spcPct val="0"/>
              </a:spcBef>
              <a:buFont typeface="Arial"/>
              <a:buChar char="•"/>
            </a:pPr>
            <a:r>
              <a:rPr lang="en-US" altLang="en-US" dirty="0" smtClean="0">
                <a:latin typeface="Arial" charset="0"/>
                <a:cs typeface="Arial" charset="0"/>
              </a:rPr>
              <a:t>Describe the application of evidence-based medicine and clinical practice guidelines;</a:t>
            </a:r>
          </a:p>
          <a:p>
            <a:pPr marL="171450" indent="-171450" eaLnBrk="1" hangingPunct="1">
              <a:spcBef>
                <a:spcPct val="0"/>
              </a:spcBef>
              <a:buFont typeface="Arial"/>
              <a:buChar char="•"/>
            </a:pPr>
            <a:r>
              <a:rPr lang="en-US" altLang="en-US" dirty="0" smtClean="0">
                <a:latin typeface="Arial" charset="0"/>
                <a:cs typeface="Arial" charset="0"/>
              </a:rPr>
              <a:t>Discuss quality indicators in medicine;</a:t>
            </a:r>
          </a:p>
          <a:p>
            <a:pPr marL="171450" indent="-171450" eaLnBrk="1" hangingPunct="1">
              <a:spcBef>
                <a:spcPct val="0"/>
              </a:spcBef>
              <a:buFont typeface="Arial"/>
              <a:buChar char="•"/>
            </a:pPr>
            <a:r>
              <a:rPr lang="en-US" altLang="en-US" dirty="0" smtClean="0">
                <a:latin typeface="Arial" charset="0"/>
                <a:cs typeface="Arial" charset="0"/>
              </a:rPr>
              <a:t>And, describe the patient-centered medical home and other models of care coordination.</a:t>
            </a:r>
          </a:p>
          <a:p>
            <a:pPr eaLnBrk="1" hangingPunct="1">
              <a:spcBef>
                <a:spcPct val="0"/>
              </a:spcBef>
            </a:pPr>
            <a:endParaRPr lang="en-US" altLang="en-US" dirty="0" smtClean="0">
              <a:latin typeface="Arial" charset="0"/>
              <a:cs typeface="Arial" charset="0"/>
            </a:endParaRP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A64DBFC-E3D3-4AEE-BD3E-C65D19C7E73C}" type="slidenum">
              <a:rPr lang="en-US" altLang="en-US" smtClean="0">
                <a:cs typeface="Arial" charset="0"/>
              </a:rPr>
              <a:pPr eaLnBrk="1" fontAlgn="base" hangingPunct="1">
                <a:spcBef>
                  <a:spcPct val="0"/>
                </a:spcBef>
                <a:spcAft>
                  <a:spcPct val="0"/>
                </a:spcAft>
              </a:pPr>
              <a:t>2</a:t>
            </a:fld>
            <a:endParaRPr lang="en-US" altLang="en-US" dirty="0" smtClean="0">
              <a:cs typeface="Arial" charset="0"/>
            </a:endParaRPr>
          </a:p>
        </p:txBody>
      </p:sp>
    </p:spTree>
    <p:extLst>
      <p:ext uri="{BB962C8B-B14F-4D97-AF65-F5344CB8AC3E}">
        <p14:creationId xmlns:p14="http://schemas.microsoft.com/office/powerpoint/2010/main" val="291802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This lecture will discuss the patient-centered medical home.</a:t>
            </a:r>
          </a:p>
          <a:p>
            <a:r>
              <a:rPr lang="en-US" altLang="en-US" dirty="0" smtClean="0">
                <a:latin typeface="Arial" charset="0"/>
                <a:cs typeface="Arial" charset="0"/>
              </a:rPr>
              <a:t>The patient-centered medical home is a model of providing primary care that is comprehensive and takes into account the needs of the patient, as well as the clinician. </a:t>
            </a:r>
          </a:p>
          <a:p>
            <a:r>
              <a:rPr lang="en-US" altLang="en-US" dirty="0" smtClean="0">
                <a:latin typeface="Arial" charset="0"/>
                <a:cs typeface="Arial" charset="0"/>
              </a:rPr>
              <a:t>The concept has been around for many years. In 1967, the American Academy of Pediatrics, or AAP, initially introduced the medical home concept as a central location to archive a child’s medical records.</a:t>
            </a:r>
          </a:p>
          <a:p>
            <a:r>
              <a:rPr lang="en-US" altLang="en-US" dirty="0" smtClean="0">
                <a:latin typeface="Arial" charset="0"/>
                <a:cs typeface="Arial" charset="0"/>
              </a:rPr>
              <a:t>By 2002, the AAP expanded the medical home concept to include specific characteristics of patient care - that patient care should be accessible, continuous, comprehensive, family-centered, coordinated, compassionate, and culturally effective.</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DBA85FE3-8C2A-4DE7-9F3A-A7F235B30029}" type="slidenum">
              <a:rPr lang="en-US" altLang="en-US" smtClean="0">
                <a:cs typeface="Arial" charset="0"/>
              </a:rPr>
              <a:pPr eaLnBrk="1" fontAlgn="base" hangingPunct="1">
                <a:spcBef>
                  <a:spcPct val="0"/>
                </a:spcBef>
                <a:spcAft>
                  <a:spcPct val="0"/>
                </a:spcAft>
              </a:pPr>
              <a:t>3</a:t>
            </a:fld>
            <a:endParaRPr lang="en-US" altLang="en-US" dirty="0" smtClean="0">
              <a:cs typeface="Arial" charset="0"/>
            </a:endParaRPr>
          </a:p>
        </p:txBody>
      </p:sp>
    </p:spTree>
    <p:extLst>
      <p:ext uri="{BB962C8B-B14F-4D97-AF65-F5344CB8AC3E}">
        <p14:creationId xmlns:p14="http://schemas.microsoft.com/office/powerpoint/2010/main" val="563872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Other organizations, such as the American Academy of Family Physicians, or </a:t>
            </a:r>
            <a:r>
              <a:rPr lang="en-US" altLang="en-US" dirty="0" err="1" smtClean="0">
                <a:latin typeface="Arial" charset="0"/>
                <a:cs typeface="Arial" charset="0"/>
              </a:rPr>
              <a:t>AAFP</a:t>
            </a:r>
            <a:r>
              <a:rPr lang="en-US" altLang="en-US" dirty="0" smtClean="0">
                <a:latin typeface="Arial" charset="0"/>
                <a:cs typeface="Arial" charset="0"/>
              </a:rPr>
              <a:t>, and the American College of Physicians, or </a:t>
            </a:r>
            <a:r>
              <a:rPr lang="en-US" altLang="en-US" dirty="0" err="1" smtClean="0">
                <a:latin typeface="Arial" charset="0"/>
                <a:cs typeface="Arial" charset="0"/>
              </a:rPr>
              <a:t>ACP</a:t>
            </a:r>
            <a:r>
              <a:rPr lang="en-US" altLang="en-US" dirty="0" smtClean="0">
                <a:latin typeface="Arial" charset="0"/>
                <a:cs typeface="Arial" charset="0"/>
              </a:rPr>
              <a:t>, have developed their own approaches for improving patient care. The AAFP calls it “the medical home model,” while the ACP calls it “the advanced medical home.”</a:t>
            </a:r>
          </a:p>
          <a:p>
            <a:endParaRPr lang="en-US" altLang="en-US" dirty="0" smtClean="0">
              <a:latin typeface="Arial" charset="0"/>
              <a:cs typeface="Arial" charset="0"/>
            </a:endParaRP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9D19E26-918B-410E-9C80-A2D1AE2B0C2B}" type="slidenum">
              <a:rPr lang="en-US" altLang="en-US" smtClean="0">
                <a:cs typeface="Arial" charset="0"/>
              </a:rPr>
              <a:pPr eaLnBrk="1" fontAlgn="base" hangingPunct="1">
                <a:spcBef>
                  <a:spcPct val="0"/>
                </a:spcBef>
                <a:spcAft>
                  <a:spcPct val="0"/>
                </a:spcAft>
              </a:pPr>
              <a:t>4</a:t>
            </a:fld>
            <a:endParaRPr lang="en-US" altLang="en-US" dirty="0" smtClean="0">
              <a:cs typeface="Arial" charset="0"/>
            </a:endParaRPr>
          </a:p>
        </p:txBody>
      </p:sp>
    </p:spTree>
    <p:extLst>
      <p:ext uri="{BB962C8B-B14F-4D97-AF65-F5344CB8AC3E}">
        <p14:creationId xmlns:p14="http://schemas.microsoft.com/office/powerpoint/2010/main" val="679182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In 2007, the American Academy of Family Physicians, the American Academy of Pediatrics, the American College of Physicians, and the American Osteopathic Association, combined their efforts and drafted “The Joint Principles of the Patient-Centered Medical Home”, </a:t>
            </a:r>
            <a:r>
              <a:rPr lang="en-US" altLang="en-US" dirty="0" err="1" smtClean="0">
                <a:latin typeface="Arial" charset="0"/>
                <a:cs typeface="Arial" charset="0"/>
              </a:rPr>
              <a:t>PCMH</a:t>
            </a:r>
            <a:r>
              <a:rPr lang="en-US" altLang="en-US" dirty="0" smtClean="0">
                <a:latin typeface="Arial" charset="0"/>
                <a:cs typeface="Arial" charset="0"/>
              </a:rPr>
              <a:t>. They modeled the medical home as a method to provide comprehensive primary care for children, youth, and adults. They felt that the patient-centered medical home was a health care setting that would facilitate partnerships between individual patients, their physicians, and when appropriate, the patient’s family.</a:t>
            </a:r>
          </a:p>
          <a:p>
            <a:endParaRPr lang="en-US" altLang="en-US" dirty="0" smtClean="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818150B-C0B4-43CC-A80C-80B94DFD0773}" type="slidenum">
              <a:rPr lang="en-US" altLang="en-US" smtClean="0">
                <a:cs typeface="Arial" charset="0"/>
              </a:rPr>
              <a:pPr eaLnBrk="1" fontAlgn="base" hangingPunct="1">
                <a:spcBef>
                  <a:spcPct val="0"/>
                </a:spcBef>
                <a:spcAft>
                  <a:spcPct val="0"/>
                </a:spcAft>
              </a:pPr>
              <a:t>5</a:t>
            </a:fld>
            <a:endParaRPr lang="en-US" altLang="en-US" dirty="0" smtClean="0">
              <a:cs typeface="Arial" charset="0"/>
            </a:endParaRPr>
          </a:p>
        </p:txBody>
      </p:sp>
    </p:spTree>
    <p:extLst>
      <p:ext uri="{BB962C8B-B14F-4D97-AF65-F5344CB8AC3E}">
        <p14:creationId xmlns:p14="http://schemas.microsoft.com/office/powerpoint/2010/main" val="3204883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We are now going to look at some of the elements of the patient-centered medical home or PCMH.</a:t>
            </a:r>
          </a:p>
          <a:p>
            <a:r>
              <a:rPr lang="en-US" altLang="en-US" dirty="0" smtClean="0">
                <a:latin typeface="Arial" charset="0"/>
                <a:cs typeface="Arial" charset="0"/>
              </a:rPr>
              <a:t>The first characteristic is the concept of a personal physician. Each patient has an ongoing relationship with a personal physician. The physician is trained to provide continuous and comprehensive care and often acts as the first contact for the patient in the health care universe.</a:t>
            </a:r>
          </a:p>
          <a:p>
            <a:r>
              <a:rPr lang="en-US" altLang="en-US" dirty="0" smtClean="0">
                <a:latin typeface="Arial" charset="0"/>
                <a:cs typeface="Arial" charset="0"/>
              </a:rPr>
              <a:t>The patient-centered medical home embraces the concept of a physician-directed medical practice. The personal physician directs care for the patient by leading a team of individuals at the practice level, and while the team takes collective responsibility for patient care, the physician often coordinates the activities of the team.</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292A1A1-A54B-489F-9861-5EBFD1341F3A}" type="slidenum">
              <a:rPr lang="en-US" altLang="en-US" smtClean="0">
                <a:cs typeface="Arial" charset="0"/>
              </a:rPr>
              <a:pPr eaLnBrk="1" fontAlgn="base" hangingPunct="1">
                <a:spcBef>
                  <a:spcPct val="0"/>
                </a:spcBef>
                <a:spcAft>
                  <a:spcPct val="0"/>
                </a:spcAft>
              </a:pPr>
              <a:t>6</a:t>
            </a:fld>
            <a:endParaRPr lang="en-US" altLang="en-US" dirty="0" smtClean="0">
              <a:cs typeface="Arial" charset="0"/>
            </a:endParaRPr>
          </a:p>
        </p:txBody>
      </p:sp>
    </p:spTree>
    <p:extLst>
      <p:ext uri="{BB962C8B-B14F-4D97-AF65-F5344CB8AC3E}">
        <p14:creationId xmlns:p14="http://schemas.microsoft.com/office/powerpoint/2010/main" val="1683245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Another characteristic of the patient-centered medical home is the concept of whole person orientation.</a:t>
            </a:r>
          </a:p>
          <a:p>
            <a:r>
              <a:rPr lang="en-US" altLang="en-US" dirty="0" smtClean="0">
                <a:latin typeface="Arial" charset="0"/>
                <a:cs typeface="Arial" charset="0"/>
              </a:rPr>
              <a:t>This suggests that the personal physician is responsible for providing for </a:t>
            </a:r>
            <a:r>
              <a:rPr lang="en-US" altLang="en-US" i="1" dirty="0" smtClean="0">
                <a:latin typeface="Arial" charset="0"/>
                <a:cs typeface="Arial" charset="0"/>
              </a:rPr>
              <a:t>all</a:t>
            </a:r>
            <a:r>
              <a:rPr lang="en-US" altLang="en-US" dirty="0" smtClean="0">
                <a:latin typeface="Arial" charset="0"/>
                <a:cs typeface="Arial" charset="0"/>
              </a:rPr>
              <a:t> of the patient’s health care needs. The physician may seek assistance through consultation from other clinicians, if appropriate, but aims to provide care for the patient in all stages of life. Care is provided even in the acute, chronic, and end-of-life settings. Preventive services are emphasized and provided by the personal physician.</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5F7B2C6-2D33-4199-956F-CC58AD095060}" type="slidenum">
              <a:rPr lang="en-US" altLang="en-US" smtClean="0">
                <a:cs typeface="Arial" charset="0"/>
              </a:rPr>
              <a:pPr eaLnBrk="1" fontAlgn="base" hangingPunct="1">
                <a:spcBef>
                  <a:spcPct val="0"/>
                </a:spcBef>
                <a:spcAft>
                  <a:spcPct val="0"/>
                </a:spcAft>
              </a:pPr>
              <a:t>7</a:t>
            </a:fld>
            <a:endParaRPr lang="en-US" altLang="en-US" dirty="0" smtClean="0">
              <a:cs typeface="Arial" charset="0"/>
            </a:endParaRPr>
          </a:p>
        </p:txBody>
      </p:sp>
    </p:spTree>
    <p:extLst>
      <p:ext uri="{BB962C8B-B14F-4D97-AF65-F5344CB8AC3E}">
        <p14:creationId xmlns:p14="http://schemas.microsoft.com/office/powerpoint/2010/main" val="2047787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The patient-centered medical home mandates coordination of care. Coordinated or integrated care is provided to the patient across all elements of the health care system and within the patient’s community.</a:t>
            </a:r>
          </a:p>
          <a:p>
            <a:r>
              <a:rPr lang="en-US" altLang="en-US" dirty="0" smtClean="0">
                <a:latin typeface="Arial" charset="0"/>
                <a:cs typeface="Arial" charset="0"/>
              </a:rPr>
              <a:t>Care is facilitated by technology so that patients get appropriate care when and where they need it. Clinicians are trained to provide care that is culturally and linguistically appropriate.</a:t>
            </a:r>
          </a:p>
          <a:p>
            <a:r>
              <a:rPr lang="en-US" altLang="en-US" dirty="0" smtClean="0">
                <a:latin typeface="Arial" charset="0"/>
                <a:cs typeface="Arial" charset="0"/>
              </a:rPr>
              <a:t>In this setting, the health care system includes subspecialty care, hospitals, home health agencies, or nursing homes. The patient’s community includes family, public, or private community-based services; and the concept of technology includes electronic health records, health information exchanges, information technology registries, and other means to provide appropriate care.</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B92DFCB-AB3E-4E2C-BBC0-3AF41E622A98}" type="slidenum">
              <a:rPr lang="en-US" altLang="en-US" smtClean="0">
                <a:cs typeface="Arial" charset="0"/>
              </a:rPr>
              <a:pPr eaLnBrk="1" fontAlgn="base" hangingPunct="1">
                <a:spcBef>
                  <a:spcPct val="0"/>
                </a:spcBef>
                <a:spcAft>
                  <a:spcPct val="0"/>
                </a:spcAft>
              </a:pPr>
              <a:t>8</a:t>
            </a:fld>
            <a:endParaRPr lang="en-US" altLang="en-US" dirty="0" smtClean="0">
              <a:cs typeface="Arial" charset="0"/>
            </a:endParaRPr>
          </a:p>
        </p:txBody>
      </p:sp>
    </p:spTree>
    <p:extLst>
      <p:ext uri="{BB962C8B-B14F-4D97-AF65-F5344CB8AC3E}">
        <p14:creationId xmlns:p14="http://schemas.microsoft.com/office/powerpoint/2010/main" val="1435150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Quality and safety are important characteristics of the model. Quality and safety measures are incorporated as an essential component of patient care. Patients are encouraged to achieve patient-centered outcomes and are assisted by a care planning process and a strong partnership between the physician, the patient, and the patient’s family.</a:t>
            </a:r>
          </a:p>
          <a:p>
            <a:r>
              <a:rPr lang="en-US" altLang="en-US" dirty="0" smtClean="0">
                <a:latin typeface="Arial" charset="0"/>
                <a:cs typeface="Arial" charset="0"/>
              </a:rPr>
              <a:t>Clinicians use evidence-based medicine and clinical decision support tools to guide their decision making in order to ensure a standard of quality and safety that is acceptable.</a:t>
            </a:r>
          </a:p>
          <a:p>
            <a:r>
              <a:rPr lang="en-US" altLang="en-US" dirty="0" smtClean="0">
                <a:latin typeface="Arial" charset="0"/>
                <a:cs typeface="Arial" charset="0"/>
              </a:rPr>
              <a:t>The patient-centered medical home emphasizes quality and safety of care. The model uses information technology to support patient care and makes use of tools such as performance measurement, patient education, and enhanced communication to improve quality and safety. </a:t>
            </a:r>
          </a:p>
          <a:p>
            <a:endParaRPr lang="en-US" altLang="en-US" dirty="0" smtClean="0">
              <a:latin typeface="Arial"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dirty="0" smtClean="0">
              <a:cs typeface="Arial" charset="0"/>
            </a:endParaRPr>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6244237-743A-4D44-8573-EE9A71590CA4}" type="slidenum">
              <a:rPr lang="en-US" altLang="en-US" smtClean="0">
                <a:cs typeface="Arial" charset="0"/>
              </a:rPr>
              <a:pPr eaLnBrk="1" fontAlgn="base" hangingPunct="1">
                <a:spcBef>
                  <a:spcPct val="0"/>
                </a:spcBef>
                <a:spcAft>
                  <a:spcPct val="0"/>
                </a:spcAft>
              </a:pPr>
              <a:t>9</a:t>
            </a:fld>
            <a:endParaRPr lang="en-US" altLang="en-US" dirty="0" smtClean="0">
              <a:cs typeface="Arial" charset="0"/>
            </a:endParaRPr>
          </a:p>
        </p:txBody>
      </p:sp>
    </p:spTree>
    <p:extLst>
      <p:ext uri="{BB962C8B-B14F-4D97-AF65-F5344CB8AC3E}">
        <p14:creationId xmlns:p14="http://schemas.microsoft.com/office/powerpoint/2010/main" val="4105928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ONC Side by Side with lower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199"/>
            <a:ext cx="8228627" cy="3046751"/>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sz="quarter" idx="18"/>
          </p:nvPr>
        </p:nvSpPr>
        <p:spPr>
          <a:xfrm>
            <a:off x="457199" y="4646951"/>
            <a:ext cx="3575155" cy="184379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2"/>
          <p:cNvSpPr>
            <a:spLocks noGrp="1"/>
          </p:cNvSpPr>
          <p:nvPr>
            <p:ph sz="quarter" idx="19"/>
          </p:nvPr>
        </p:nvSpPr>
        <p:spPr>
          <a:xfrm>
            <a:off x="4032354" y="4646951"/>
            <a:ext cx="4653472" cy="184379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9919643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ONC Side by Side List in Midd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199"/>
            <a:ext cx="8228627" cy="2399674"/>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sz="quarter" idx="18"/>
          </p:nvPr>
        </p:nvSpPr>
        <p:spPr>
          <a:xfrm>
            <a:off x="464697" y="4482053"/>
            <a:ext cx="3007623" cy="6146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2"/>
          <p:cNvSpPr>
            <a:spLocks noGrp="1"/>
          </p:cNvSpPr>
          <p:nvPr>
            <p:ph sz="quarter" idx="19"/>
          </p:nvPr>
        </p:nvSpPr>
        <p:spPr>
          <a:xfrm>
            <a:off x="2893106" y="4482052"/>
            <a:ext cx="3408099" cy="614601"/>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quarter" idx="20"/>
          </p:nvPr>
        </p:nvSpPr>
        <p:spPr>
          <a:xfrm>
            <a:off x="5651293" y="4467062"/>
            <a:ext cx="3034534" cy="629591"/>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21"/>
          </p:nvPr>
        </p:nvSpPr>
        <p:spPr>
          <a:xfrm>
            <a:off x="457199" y="5226820"/>
            <a:ext cx="8228627" cy="711784"/>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254340125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3" r:id="rId4"/>
    <p:sldLayoutId id="2147484274" r:id="rId5"/>
    <p:sldLayoutId id="2147484262" r:id="rId6"/>
    <p:sldLayoutId id="2147484263" r:id="rId7"/>
    <p:sldLayoutId id="2147484264" r:id="rId8"/>
    <p:sldLayoutId id="2147484265" r:id="rId9"/>
    <p:sldLayoutId id="2147484266" r:id="rId10"/>
    <p:sldLayoutId id="2147484267" r:id="rId11"/>
    <p:sldLayoutId id="2147484271" r:id="rId12"/>
    <p:sldLayoutId id="2147484272"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0.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0.xml"/><Relationship Id="rId1" Type="http://schemas.openxmlformats.org/officeDocument/2006/relationships/tags" Target="../tags/tag2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1.xml"/><Relationship Id="rId1" Type="http://schemas.openxmlformats.org/officeDocument/2006/relationships/tags" Target="../tags/tag22.xml"/><Relationship Id="rId5" Type="http://schemas.openxmlformats.org/officeDocument/2006/relationships/hyperlink" Target="http://www.ncqa.org/programs/recognition/practices/patient-centered-medical-home-pcmh" TargetMode="External"/><Relationship Id="rId4" Type="http://schemas.openxmlformats.org/officeDocument/2006/relationships/hyperlink" Target="https://pcpcc.org/about/medical-home"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71472"/>
            <a:ext cx="9144000" cy="1298448"/>
          </a:xfrm>
        </p:spPr>
        <p:txBody>
          <a:bodyPr/>
          <a:lstStyle/>
          <a:p>
            <a:r>
              <a:rPr lang="en-US" altLang="en-US" dirty="0" smtClean="0"/>
              <a:t>Introduction to Health Care and </a:t>
            </a:r>
            <a:br>
              <a:rPr lang="en-US" altLang="en-US" dirty="0" smtClean="0"/>
            </a:br>
            <a:r>
              <a:rPr lang="en-US" altLang="en-US" dirty="0" smtClean="0"/>
              <a:t>Public Health in the U.S.</a:t>
            </a:r>
            <a:endParaRPr lang="en-US" dirty="0"/>
          </a:p>
        </p:txBody>
      </p:sp>
      <p:sp>
        <p:nvSpPr>
          <p:cNvPr id="3" name="Text Placeholder 2"/>
          <p:cNvSpPr>
            <a:spLocks noGrp="1"/>
          </p:cNvSpPr>
          <p:nvPr>
            <p:ph type="body" sz="half" idx="2"/>
          </p:nvPr>
        </p:nvSpPr>
        <p:spPr>
          <a:xfrm>
            <a:off x="1371600" y="3169920"/>
            <a:ext cx="6400800" cy="1231900"/>
          </a:xfrm>
        </p:spPr>
        <p:txBody>
          <a:bodyPr/>
          <a:lstStyle/>
          <a:p>
            <a:r>
              <a:rPr lang="en-US" altLang="en-US" dirty="0" smtClean="0"/>
              <a:t>Evolution of and Trends in </a:t>
            </a:r>
            <a:br>
              <a:rPr lang="en-US" altLang="en-US" dirty="0" smtClean="0"/>
            </a:br>
            <a:r>
              <a:rPr lang="en-US" altLang="en-US" dirty="0" smtClean="0"/>
              <a:t>Health Care in the U.S.</a:t>
            </a:r>
            <a:endParaRPr lang="en-US" altLang="en-US" dirty="0"/>
          </a:p>
        </p:txBody>
      </p:sp>
      <p:sp>
        <p:nvSpPr>
          <p:cNvPr id="4" name="Text Placeholder 3"/>
          <p:cNvSpPr>
            <a:spLocks noGrp="1"/>
          </p:cNvSpPr>
          <p:nvPr>
            <p:ph type="body" sz="quarter" idx="11"/>
          </p:nvPr>
        </p:nvSpPr>
        <p:spPr/>
        <p:txBody>
          <a:bodyPr/>
          <a:lstStyle/>
          <a:p>
            <a:r>
              <a:rPr lang="en-US" altLang="en-US" dirty="0" smtClean="0"/>
              <a:t>Lecture d</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1 Unit 9)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1801536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Quality and Safety - 2</a:t>
            </a:r>
          </a:p>
        </p:txBody>
      </p:sp>
      <p:sp>
        <p:nvSpPr>
          <p:cNvPr id="22534" name="Content Placeholder 5"/>
          <p:cNvSpPr>
            <a:spLocks noGrp="1"/>
          </p:cNvSpPr>
          <p:nvPr>
            <p:ph sz="quarter" idx="14"/>
          </p:nvPr>
        </p:nvSpPr>
        <p:spPr/>
        <p:txBody>
          <a:bodyPr/>
          <a:lstStyle/>
          <a:p>
            <a:r>
              <a:rPr lang="en-US" altLang="en-US" dirty="0" smtClean="0"/>
              <a:t>Practices agree to undergo voluntary recognition process</a:t>
            </a:r>
          </a:p>
          <a:p>
            <a:r>
              <a:rPr lang="en-US" altLang="en-US" dirty="0" smtClean="0"/>
              <a:t>Physicians participate in continuous quality improvement and performance measurement</a:t>
            </a:r>
          </a:p>
          <a:p>
            <a:r>
              <a:rPr lang="en-US" altLang="en-US" dirty="0" smtClean="0"/>
              <a:t>Patients participate in decision-making</a:t>
            </a:r>
          </a:p>
          <a:p>
            <a:r>
              <a:rPr lang="en-US" altLang="en-US" dirty="0" smtClean="0"/>
              <a:t>Patients and families participate in quality improvement activities</a:t>
            </a:r>
          </a:p>
        </p:txBody>
      </p:sp>
      <p:sp>
        <p:nvSpPr>
          <p:cNvPr id="3" name="Slide Number Placeholder 2"/>
          <p:cNvSpPr>
            <a:spLocks noGrp="1"/>
          </p:cNvSpPr>
          <p:nvPr>
            <p:ph type="sldNum" sz="quarter" idx="4"/>
          </p:nvPr>
        </p:nvSpPr>
        <p:spPr/>
        <p:txBody>
          <a:bodyPr/>
          <a:lstStyle/>
          <a:p>
            <a:fld id="{5E0A7835-DD6D-4EC7-AE11-77F9A0287ED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Enhanced Access to Care</a:t>
            </a:r>
          </a:p>
        </p:txBody>
      </p:sp>
      <p:sp>
        <p:nvSpPr>
          <p:cNvPr id="23558" name="Content Placeholder 5"/>
          <p:cNvSpPr>
            <a:spLocks noGrp="1"/>
          </p:cNvSpPr>
          <p:nvPr>
            <p:ph sz="quarter" idx="14"/>
          </p:nvPr>
        </p:nvSpPr>
        <p:spPr/>
        <p:txBody>
          <a:bodyPr/>
          <a:lstStyle/>
          <a:p>
            <a:r>
              <a:rPr lang="en-US" altLang="en-US" dirty="0" smtClean="0"/>
              <a:t>Improves current mode of care access and facilitates availability of clinical services</a:t>
            </a:r>
          </a:p>
          <a:p>
            <a:r>
              <a:rPr lang="en-US" altLang="en-US" dirty="0" smtClean="0"/>
              <a:t>This may include:</a:t>
            </a:r>
          </a:p>
          <a:p>
            <a:pPr lvl="1"/>
            <a:r>
              <a:rPr lang="en-US" altLang="en-US" dirty="0" smtClean="0"/>
              <a:t>Open-access scheduling</a:t>
            </a:r>
          </a:p>
          <a:p>
            <a:pPr lvl="1"/>
            <a:r>
              <a:rPr lang="en-US" altLang="en-US" dirty="0" smtClean="0"/>
              <a:t>Expanded hours</a:t>
            </a:r>
          </a:p>
          <a:p>
            <a:pPr lvl="1"/>
            <a:r>
              <a:rPr lang="en-US" altLang="en-US" dirty="0" smtClean="0"/>
              <a:t>New options for communication</a:t>
            </a:r>
          </a:p>
          <a:p>
            <a:pPr lvl="2"/>
            <a:r>
              <a:rPr lang="en-US" altLang="en-US" dirty="0" smtClean="0"/>
              <a:t>Secure messaging and email</a:t>
            </a:r>
          </a:p>
          <a:p>
            <a:pPr lvl="2"/>
            <a:r>
              <a:rPr lang="en-US" altLang="en-US" dirty="0" smtClean="0"/>
              <a:t>Use of personal health records</a:t>
            </a:r>
          </a:p>
        </p:txBody>
      </p:sp>
      <p:sp>
        <p:nvSpPr>
          <p:cNvPr id="3" name="Slide Number Placeholder 2"/>
          <p:cNvSpPr>
            <a:spLocks noGrp="1"/>
          </p:cNvSpPr>
          <p:nvPr>
            <p:ph type="sldNum" sz="quarter" idx="4"/>
          </p:nvPr>
        </p:nvSpPr>
        <p:spPr/>
        <p:txBody>
          <a:bodyPr/>
          <a:lstStyle/>
          <a:p>
            <a:fld id="{CEA31527-6EF0-4486-B9F8-398D1A77CDFB}"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Payment - 1</a:t>
            </a:r>
          </a:p>
        </p:txBody>
      </p:sp>
      <p:sp>
        <p:nvSpPr>
          <p:cNvPr id="24582" name="Content Placeholder 5"/>
          <p:cNvSpPr>
            <a:spLocks noGrp="1"/>
          </p:cNvSpPr>
          <p:nvPr>
            <p:ph sz="quarter" idx="14"/>
          </p:nvPr>
        </p:nvSpPr>
        <p:spPr/>
        <p:txBody>
          <a:bodyPr/>
          <a:lstStyle/>
          <a:p>
            <a:r>
              <a:rPr lang="en-US" altLang="en-US" dirty="0" smtClean="0"/>
              <a:t>Payment appropriately recognizes the added value of a patient-centered medical home</a:t>
            </a:r>
          </a:p>
          <a:p>
            <a:r>
              <a:rPr lang="en-US" altLang="en-US" dirty="0" smtClean="0"/>
              <a:t>Reflects the value of patient-centered care management work</a:t>
            </a:r>
          </a:p>
          <a:p>
            <a:r>
              <a:rPr lang="en-US" altLang="en-US" dirty="0" smtClean="0"/>
              <a:t>Pays for face-to-face visits as well as services associated with coordination of care</a:t>
            </a:r>
          </a:p>
        </p:txBody>
      </p:sp>
      <p:sp>
        <p:nvSpPr>
          <p:cNvPr id="3" name="Slide Number Placeholder 2"/>
          <p:cNvSpPr>
            <a:spLocks noGrp="1"/>
          </p:cNvSpPr>
          <p:nvPr>
            <p:ph type="sldNum" sz="quarter" idx="4"/>
          </p:nvPr>
        </p:nvSpPr>
        <p:spPr/>
        <p:txBody>
          <a:bodyPr/>
          <a:lstStyle/>
          <a:p>
            <a:fld id="{FF4E7065-FB63-4603-A2C3-B79B51B1AA92}"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Payment - 2</a:t>
            </a:r>
          </a:p>
        </p:txBody>
      </p:sp>
      <p:sp>
        <p:nvSpPr>
          <p:cNvPr id="25606" name="Content Placeholder 5"/>
          <p:cNvSpPr>
            <a:spLocks noGrp="1"/>
          </p:cNvSpPr>
          <p:nvPr>
            <p:ph sz="quarter" idx="14"/>
          </p:nvPr>
        </p:nvSpPr>
        <p:spPr/>
        <p:txBody>
          <a:bodyPr/>
          <a:lstStyle/>
          <a:p>
            <a:r>
              <a:rPr lang="en-US" altLang="en-US" dirty="0" smtClean="0"/>
              <a:t>Additionally, the PCMH payment model </a:t>
            </a:r>
          </a:p>
          <a:p>
            <a:pPr lvl="1"/>
            <a:r>
              <a:rPr lang="en-US" altLang="en-US" dirty="0" smtClean="0"/>
              <a:t>Recognizes case mix differences in the practice patient population</a:t>
            </a:r>
          </a:p>
          <a:p>
            <a:pPr lvl="1"/>
            <a:r>
              <a:rPr lang="en-US" altLang="en-US" dirty="0" smtClean="0"/>
              <a:t>Allows for additional payments when quality improvements are achieved</a:t>
            </a:r>
          </a:p>
          <a:p>
            <a:pPr lvl="1"/>
            <a:r>
              <a:rPr lang="en-US" altLang="en-US" dirty="0" smtClean="0"/>
              <a:t>Covers enhanced patient communication access to clinicians</a:t>
            </a:r>
          </a:p>
          <a:p>
            <a:pPr lvl="1"/>
            <a:r>
              <a:rPr lang="en-US" altLang="en-US" dirty="0" smtClean="0"/>
              <a:t>Supports adoption and use of health information technology</a:t>
            </a:r>
          </a:p>
        </p:txBody>
      </p:sp>
      <p:sp>
        <p:nvSpPr>
          <p:cNvPr id="3" name="Slide Number Placeholder 2"/>
          <p:cNvSpPr>
            <a:spLocks noGrp="1"/>
          </p:cNvSpPr>
          <p:nvPr>
            <p:ph type="sldNum" sz="quarter" idx="4"/>
          </p:nvPr>
        </p:nvSpPr>
        <p:spPr/>
        <p:txBody>
          <a:bodyPr/>
          <a:lstStyle/>
          <a:p>
            <a:fld id="{40B52B8B-FBF6-4342-9E4D-5583EE583A2C}"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Care Coordination</a:t>
            </a:r>
            <a:endParaRPr lang="en-US" dirty="0"/>
          </a:p>
        </p:txBody>
      </p:sp>
      <p:sp>
        <p:nvSpPr>
          <p:cNvPr id="3" name="Content Placeholder 2"/>
          <p:cNvSpPr>
            <a:spLocks noGrp="1"/>
          </p:cNvSpPr>
          <p:nvPr>
            <p:ph sz="quarter" idx="14"/>
          </p:nvPr>
        </p:nvSpPr>
        <p:spPr>
          <a:xfrm>
            <a:off x="457200" y="1628776"/>
            <a:ext cx="8229600" cy="4572000"/>
          </a:xfrm>
        </p:spPr>
        <p:txBody>
          <a:bodyPr/>
          <a:lstStyle/>
          <a:p>
            <a:r>
              <a:rPr lang="en-US" sz="3000" dirty="0" smtClean="0"/>
              <a:t>Affordable Care Act introduced the concept of Accountable Care Organizations (ACOs)</a:t>
            </a:r>
          </a:p>
          <a:p>
            <a:pPr lvl="1"/>
            <a:r>
              <a:rPr lang="en-US" sz="2600" dirty="0" smtClean="0"/>
              <a:t>Provide flexible financial support in exchange for accepting accountability for overall quality and cost, aka “shared savings” (Pham, 2015)</a:t>
            </a:r>
          </a:p>
          <a:p>
            <a:pPr lvl="1"/>
            <a:r>
              <a:rPr lang="en-US" sz="2600" dirty="0" smtClean="0"/>
              <a:t>Payment models usually involve “bundled” payment to manage a patient with specific diagnoses or perform specific procedures, with additional payment for achieving specified quality measures</a:t>
            </a:r>
            <a:endParaRPr lang="en-US" sz="26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extLst>
      <p:ext uri="{BB962C8B-B14F-4D97-AF65-F5344CB8AC3E}">
        <p14:creationId xmlns:p14="http://schemas.microsoft.com/office/powerpoint/2010/main" val="3797146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7"/>
            <a:ext cx="8229600" cy="1540718"/>
          </a:xfrm>
        </p:spPr>
        <p:txBody>
          <a:bodyPr/>
          <a:lstStyle/>
          <a:p>
            <a:r>
              <a:rPr lang="en-US" altLang="en-US" dirty="0" smtClean="0"/>
              <a:t>Evolution of and Trends in </a:t>
            </a:r>
            <a:br>
              <a:rPr lang="en-US" altLang="en-US" dirty="0" smtClean="0"/>
            </a:br>
            <a:r>
              <a:rPr lang="en-US" altLang="en-US" dirty="0" smtClean="0"/>
              <a:t>Health Care in the U.S. </a:t>
            </a:r>
            <a:br>
              <a:rPr lang="en-US" altLang="en-US" dirty="0" smtClean="0"/>
            </a:br>
            <a:r>
              <a:rPr lang="en-US" altLang="en-US" dirty="0" smtClean="0"/>
              <a:t>Summary – Lecture d</a:t>
            </a:r>
          </a:p>
        </p:txBody>
      </p:sp>
      <p:sp>
        <p:nvSpPr>
          <p:cNvPr id="26628" name="Text Placeholder 3"/>
          <p:cNvSpPr>
            <a:spLocks noGrp="1"/>
          </p:cNvSpPr>
          <p:nvPr>
            <p:ph type="body" sz="quarter" idx="11"/>
          </p:nvPr>
        </p:nvSpPr>
        <p:spPr>
          <a:xfrm>
            <a:off x="457200" y="1815355"/>
            <a:ext cx="8229600" cy="4572000"/>
          </a:xfrm>
        </p:spPr>
        <p:txBody>
          <a:bodyPr/>
          <a:lstStyle/>
          <a:p>
            <a:r>
              <a:rPr lang="en-US" altLang="en-US" dirty="0" smtClean="0"/>
              <a:t>Described characteristics of the Patient-Centered Medical Home (PCMH) including personal physician, team approach to care, whole person integrated approach, quality and safety measures, enhanced access, and payment</a:t>
            </a:r>
          </a:p>
          <a:p>
            <a:r>
              <a:rPr lang="en-US" altLang="en-US" dirty="0" smtClean="0"/>
              <a:t>Introduced new models of care coordination, in particular Accountable Care Organizations (ACOs)</a:t>
            </a:r>
          </a:p>
        </p:txBody>
      </p:sp>
      <p:sp>
        <p:nvSpPr>
          <p:cNvPr id="3" name="Slide Number Placeholder 2"/>
          <p:cNvSpPr>
            <a:spLocks noGrp="1"/>
          </p:cNvSpPr>
          <p:nvPr>
            <p:ph type="sldNum" sz="quarter" idx="4"/>
          </p:nvPr>
        </p:nvSpPr>
        <p:spPr/>
        <p:txBody>
          <a:bodyPr/>
          <a:lstStyle/>
          <a:p>
            <a:fld id="{F65B2EE1-D1C2-48FA-B42C-94B6F3F19BF0}"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7"/>
            <a:ext cx="8229600" cy="1540718"/>
          </a:xfrm>
        </p:spPr>
        <p:txBody>
          <a:bodyPr/>
          <a:lstStyle/>
          <a:p>
            <a:r>
              <a:rPr lang="en-US" altLang="en-US" dirty="0" smtClean="0"/>
              <a:t>Evolution of and Trends in </a:t>
            </a:r>
            <a:br>
              <a:rPr lang="en-US" altLang="en-US" dirty="0" smtClean="0"/>
            </a:br>
            <a:r>
              <a:rPr lang="en-US" altLang="en-US" dirty="0" smtClean="0"/>
              <a:t>Health Care in the U.S. </a:t>
            </a:r>
            <a:br>
              <a:rPr lang="en-US" altLang="en-US" dirty="0" smtClean="0"/>
            </a:br>
            <a:r>
              <a:rPr lang="en-US" altLang="en-US" dirty="0" smtClean="0"/>
              <a:t>Summary</a:t>
            </a:r>
          </a:p>
        </p:txBody>
      </p:sp>
      <p:sp>
        <p:nvSpPr>
          <p:cNvPr id="26628" name="Text Placeholder 3"/>
          <p:cNvSpPr>
            <a:spLocks noGrp="1"/>
          </p:cNvSpPr>
          <p:nvPr>
            <p:ph type="body" sz="quarter" idx="11"/>
          </p:nvPr>
        </p:nvSpPr>
        <p:spPr>
          <a:xfrm>
            <a:off x="457200" y="1815355"/>
            <a:ext cx="8229600" cy="4572000"/>
          </a:xfrm>
        </p:spPr>
        <p:txBody>
          <a:bodyPr/>
          <a:lstStyle/>
          <a:p>
            <a:r>
              <a:rPr lang="en-US" altLang="en-US" dirty="0" smtClean="0"/>
              <a:t>Described evidence-based </a:t>
            </a:r>
            <a:r>
              <a:rPr lang="en-US" altLang="en-US" dirty="0"/>
              <a:t>medicine </a:t>
            </a:r>
            <a:r>
              <a:rPr lang="en-US" altLang="en-US" dirty="0" smtClean="0"/>
              <a:t>and its applications, including </a:t>
            </a:r>
            <a:r>
              <a:rPr lang="en-US" altLang="en-US" dirty="0"/>
              <a:t>clinical practice </a:t>
            </a:r>
            <a:r>
              <a:rPr lang="en-US" altLang="en-US" dirty="0" smtClean="0"/>
              <a:t>guidelines </a:t>
            </a:r>
          </a:p>
          <a:p>
            <a:r>
              <a:rPr lang="en-US" altLang="en-US" dirty="0" smtClean="0"/>
              <a:t>Introduced health care quality improvement</a:t>
            </a:r>
            <a:endParaRPr lang="en-US" altLang="en-US" dirty="0"/>
          </a:p>
          <a:p>
            <a:r>
              <a:rPr lang="en-US" altLang="en-US" dirty="0" smtClean="0"/>
              <a:t>And, described models of care coordination, with emphasis on the </a:t>
            </a:r>
            <a:r>
              <a:rPr lang="en-US" altLang="en-US" dirty="0"/>
              <a:t>patient-centered medical </a:t>
            </a:r>
            <a:r>
              <a:rPr lang="en-US" altLang="en-US" dirty="0" smtClean="0"/>
              <a:t>home</a:t>
            </a:r>
          </a:p>
        </p:txBody>
      </p:sp>
      <p:sp>
        <p:nvSpPr>
          <p:cNvPr id="3" name="Slide Number Placeholder 2"/>
          <p:cNvSpPr>
            <a:spLocks noGrp="1"/>
          </p:cNvSpPr>
          <p:nvPr>
            <p:ph type="sldNum" sz="quarter" idx="4"/>
          </p:nvPr>
        </p:nvSpPr>
        <p:spPr/>
        <p:txBody>
          <a:bodyPr/>
          <a:lstStyle/>
          <a:p>
            <a:fld id="{F65B2EE1-D1C2-48FA-B42C-94B6F3F19BF0}" type="slidenum">
              <a:rPr lang="en-US" smtClean="0"/>
              <a:pPr/>
              <a:t>16</a:t>
            </a:fld>
            <a:endParaRPr lang="en-US" dirty="0"/>
          </a:p>
        </p:txBody>
      </p:sp>
    </p:spTree>
    <p:custDataLst>
      <p:tags r:id="rId1"/>
    </p:custDataLst>
    <p:extLst>
      <p:ext uri="{BB962C8B-B14F-4D97-AF65-F5344CB8AC3E}">
        <p14:creationId xmlns:p14="http://schemas.microsoft.com/office/powerpoint/2010/main" val="14716970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6"/>
            <a:ext cx="8229600" cy="1540717"/>
          </a:xfrm>
        </p:spPr>
        <p:txBody>
          <a:bodyPr/>
          <a:lstStyle/>
          <a:p>
            <a:r>
              <a:rPr lang="en-US" altLang="en-US" dirty="0" smtClean="0"/>
              <a:t>Evolution of and Trends in </a:t>
            </a:r>
            <a:br>
              <a:rPr lang="en-US" altLang="en-US" dirty="0" smtClean="0"/>
            </a:br>
            <a:r>
              <a:rPr lang="en-US" altLang="en-US" dirty="0" smtClean="0"/>
              <a:t>Health Care in the U.S. </a:t>
            </a:r>
            <a:br>
              <a:rPr lang="en-US" altLang="en-US" dirty="0" smtClean="0"/>
            </a:br>
            <a:r>
              <a:rPr lang="en-US" altLang="en-US" dirty="0" smtClean="0"/>
              <a:t>References – Lecture d</a:t>
            </a:r>
          </a:p>
        </p:txBody>
      </p:sp>
      <p:sp>
        <p:nvSpPr>
          <p:cNvPr id="27651" name="Text Placeholder 2"/>
          <p:cNvSpPr>
            <a:spLocks noGrp="1"/>
          </p:cNvSpPr>
          <p:nvPr>
            <p:ph type="body" sz="quarter" idx="16"/>
          </p:nvPr>
        </p:nvSpPr>
        <p:spPr>
          <a:xfrm>
            <a:off x="457200" y="1815353"/>
            <a:ext cx="8229600" cy="4176656"/>
          </a:xfrm>
        </p:spPr>
        <p:txBody>
          <a:bodyPr/>
          <a:lstStyle/>
          <a:p>
            <a:r>
              <a:rPr lang="en-US" altLang="en-US" dirty="0" smtClean="0"/>
              <a:t>References</a:t>
            </a:r>
          </a:p>
          <a:p>
            <a:r>
              <a:rPr lang="en-US" altLang="en-US" b="0" dirty="0" smtClean="0"/>
              <a:t>American Academy of Pediatrics, Medical Home Initiatives for Children with Special Needs Project Advisory Committee (2002). The medical home. Pediatrics, 110, 184-186.</a:t>
            </a:r>
          </a:p>
          <a:p>
            <a:r>
              <a:rPr lang="en-US" altLang="en-US" b="0" dirty="0" smtClean="0"/>
              <a:t>Joint Principles of the Patient Centered Medical Home. (2007). Retrieved February 1, 2017, from Patient-centered Primary Care Collaborative - American Academy of Family Physicians (AAFP); American Academy of Pediatrics (AAP); American College of Physicians (ACP); American Osteopathic Association (AOA) website: </a:t>
            </a:r>
            <a:r>
              <a:rPr lang="en-US" altLang="en-US" b="0" dirty="0" smtClean="0">
                <a:hlinkClick r:id="rId4" tooltip="URL to Patient-Centered Primary Care Collaborative web page titled Defining the Medical Home"/>
              </a:rPr>
              <a:t>https://pcpcc.org/about/medical-home</a:t>
            </a:r>
            <a:r>
              <a:rPr lang="en-US" altLang="en-US" b="0" dirty="0" smtClean="0"/>
              <a:t>. </a:t>
            </a:r>
          </a:p>
          <a:p>
            <a:r>
              <a:rPr lang="en-US" altLang="en-US" b="0" dirty="0" smtClean="0"/>
              <a:t>Pediatric Records and a "Medical Home". (1967). In Standards of Child Care (pp. 77-79). Evanston, IL: American Academy of Pediatrics. </a:t>
            </a:r>
          </a:p>
          <a:p>
            <a:r>
              <a:rPr lang="en-US" altLang="en-US" b="0" dirty="0" smtClean="0"/>
              <a:t>Patient-Centered Medical Home Recognition, NCQA, Retrieved February 1, 2017. </a:t>
            </a:r>
            <a:r>
              <a:rPr lang="en-US" altLang="en-US" b="0" dirty="0" smtClean="0">
                <a:hlinkClick r:id="rId5" tooltip="URL to National Committee for Quality Assurance web page titled Patient-Centered Medical Home (PCMH) Recognition"/>
              </a:rPr>
              <a:t>http://www.ncqa.org/programs/recognition/practices/patient-centered-medical-home-pcmh</a:t>
            </a:r>
            <a:endParaRPr lang="en-US" altLang="en-US" b="0" dirty="0" smtClean="0"/>
          </a:p>
          <a:p>
            <a:r>
              <a:rPr lang="en-US" altLang="en-US" b="0" dirty="0" smtClean="0"/>
              <a:t>Pham, HH, Pilotte, J, et al. (2015). Medicare's vision for delivery-system reform - the role of ACOs. New England Journal of Medicine. 373: 987-990.</a:t>
            </a:r>
          </a:p>
          <a:p>
            <a:endParaRPr lang="en-US" altLang="en-US" dirty="0" smtClean="0"/>
          </a:p>
        </p:txBody>
      </p:sp>
      <p:sp>
        <p:nvSpPr>
          <p:cNvPr id="6" name="Slide Number Placeholder 5"/>
          <p:cNvSpPr>
            <a:spLocks noGrp="1"/>
          </p:cNvSpPr>
          <p:nvPr>
            <p:ph type="sldNum" sz="quarter" idx="4"/>
          </p:nvPr>
        </p:nvSpPr>
        <p:spPr/>
        <p:txBody>
          <a:bodyPr/>
          <a:lstStyle/>
          <a:p>
            <a:fld id="{5B66E0E8-23B0-4B9B-A54C-F297534DB394}"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7"/>
            <a:ext cx="8229600" cy="2629927"/>
          </a:xfrm>
        </p:spPr>
        <p:txBody>
          <a:bodyPr/>
          <a:lstStyle/>
          <a:p>
            <a:r>
              <a:rPr lang="en-US" altLang="en-US" dirty="0" smtClean="0"/>
              <a:t>Introduction to Health Care and Public Health in the U.S.</a:t>
            </a:r>
            <a:r>
              <a:rPr lang="en-US" dirty="0" smtClean="0"/>
              <a:t/>
            </a:r>
            <a:br>
              <a:rPr lang="en-US" dirty="0" smtClean="0"/>
            </a:br>
            <a:r>
              <a:rPr lang="en-US" altLang="en-US" dirty="0" smtClean="0"/>
              <a:t>Evolution of and Trends in </a:t>
            </a:r>
            <a:br>
              <a:rPr lang="en-US" altLang="en-US" dirty="0" smtClean="0"/>
            </a:br>
            <a:r>
              <a:rPr lang="en-US" altLang="en-US" dirty="0" smtClean="0"/>
              <a:t>Health Care in the U.S.</a:t>
            </a:r>
            <a:br>
              <a:rPr lang="en-US" altLang="en-US" dirty="0" smtClean="0"/>
            </a:br>
            <a:r>
              <a:rPr lang="en-US" altLang="en-US" dirty="0" smtClean="0"/>
              <a:t>Lecture d</a:t>
            </a:r>
            <a:endParaRPr lang="en-US" dirty="0"/>
          </a:p>
        </p:txBody>
      </p:sp>
      <p:sp>
        <p:nvSpPr>
          <p:cNvPr id="8" name="Content Placeholder 7"/>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6" name="Slide Number Placeholder 5"/>
          <p:cNvSpPr>
            <a:spLocks noGrp="1"/>
          </p:cNvSpPr>
          <p:nvPr>
            <p:ph type="sldNum" sz="quarter" idx="4"/>
          </p:nvPr>
        </p:nvSpPr>
        <p:spPr/>
        <p:txBody>
          <a:bodyPr/>
          <a:lstStyle/>
          <a:p>
            <a:fld id="{10502FEE-890A-4557-95CF-A2CC7193C4A8}" type="slidenum">
              <a:rPr lang="en-US" smtClean="0"/>
              <a:pPr/>
              <a:t>18</a:t>
            </a:fld>
            <a:endParaRPr lang="en-US" dirty="0"/>
          </a:p>
        </p:txBody>
      </p:sp>
    </p:spTree>
    <p:custDataLst>
      <p:tags r:id="rId1"/>
    </p:custDataLst>
    <p:extLst>
      <p:ext uri="{BB962C8B-B14F-4D97-AF65-F5344CB8AC3E}">
        <p14:creationId xmlns:p14="http://schemas.microsoft.com/office/powerpoint/2010/main" val="2855807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1586434"/>
          </a:xfrm>
        </p:spPr>
        <p:txBody>
          <a:bodyPr/>
          <a:lstStyle/>
          <a:p>
            <a:r>
              <a:rPr lang="en-US" altLang="en-US" dirty="0" smtClean="0"/>
              <a:t>Evolution of and Trends in </a:t>
            </a:r>
            <a:br>
              <a:rPr lang="en-US" altLang="en-US" dirty="0" smtClean="0"/>
            </a:br>
            <a:r>
              <a:rPr lang="en-US" altLang="en-US" dirty="0" smtClean="0"/>
              <a:t>Health Care in the U.S.</a:t>
            </a:r>
            <a:br>
              <a:rPr lang="en-US" altLang="en-US" dirty="0" smtClean="0"/>
            </a:br>
            <a:r>
              <a:rPr lang="en-US" altLang="en-US" dirty="0" smtClean="0"/>
              <a:t>Learning Objectives</a:t>
            </a:r>
          </a:p>
        </p:txBody>
      </p:sp>
      <p:sp>
        <p:nvSpPr>
          <p:cNvPr id="13316" name="Text Placeholder 3"/>
          <p:cNvSpPr>
            <a:spLocks noGrp="1"/>
          </p:cNvSpPr>
          <p:nvPr>
            <p:ph sz="quarter" idx="14"/>
          </p:nvPr>
        </p:nvSpPr>
        <p:spPr>
          <a:xfrm>
            <a:off x="457200" y="1861072"/>
            <a:ext cx="8229600" cy="4311127"/>
          </a:xfrm>
        </p:spPr>
        <p:txBody>
          <a:bodyPr/>
          <a:lstStyle/>
          <a:p>
            <a:r>
              <a:rPr lang="en-US" altLang="en-US" dirty="0" smtClean="0"/>
              <a:t>Describe the application of evidence-based medicine and clinical practice guidelines (Lecture a, b)</a:t>
            </a:r>
          </a:p>
          <a:p>
            <a:r>
              <a:rPr lang="en-US" altLang="en-US" dirty="0" smtClean="0"/>
              <a:t>Discuss quality indicators in medicine (Lecture c)</a:t>
            </a:r>
          </a:p>
          <a:p>
            <a:r>
              <a:rPr lang="en-US" altLang="en-US" dirty="0" smtClean="0"/>
              <a:t>Describe the patient-centered medical home and other models of care coordination (Lecture d)</a:t>
            </a:r>
            <a:endParaRPr lang="en-US" altLang="en-US" dirty="0"/>
          </a:p>
        </p:txBody>
      </p:sp>
      <p:sp>
        <p:nvSpPr>
          <p:cNvPr id="3" name="Slide Number Placeholder 2"/>
          <p:cNvSpPr>
            <a:spLocks noGrp="1"/>
          </p:cNvSpPr>
          <p:nvPr>
            <p:ph type="sldNum" sz="quarter" idx="4"/>
          </p:nvPr>
        </p:nvSpPr>
        <p:spPr/>
        <p:txBody>
          <a:bodyPr/>
          <a:lstStyle/>
          <a:p>
            <a:fld id="{16DF4E85-670C-4E67-B854-42509A85C797}"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History of the </a:t>
            </a:r>
            <a:br>
              <a:rPr lang="en-US" dirty="0" smtClean="0"/>
            </a:br>
            <a:r>
              <a:rPr lang="en-US" dirty="0" smtClean="0"/>
              <a:t>Medical Home Concept - 1</a:t>
            </a:r>
          </a:p>
        </p:txBody>
      </p:sp>
      <p:sp>
        <p:nvSpPr>
          <p:cNvPr id="14342" name="Content Placeholder 1"/>
          <p:cNvSpPr>
            <a:spLocks noGrp="1"/>
          </p:cNvSpPr>
          <p:nvPr>
            <p:ph sz="quarter" idx="14"/>
          </p:nvPr>
        </p:nvSpPr>
        <p:spPr/>
        <p:txBody>
          <a:bodyPr/>
          <a:lstStyle/>
          <a:p>
            <a:r>
              <a:rPr lang="en-US" altLang="en-US" dirty="0" smtClean="0"/>
              <a:t>1967: American Academy of Pediatrics (AAP) introduced the medical home concept </a:t>
            </a:r>
          </a:p>
          <a:p>
            <a:r>
              <a:rPr lang="en-US" altLang="en-US" dirty="0" smtClean="0"/>
              <a:t>2002: Expanded medical home concept to include specific characteristics of patient care </a:t>
            </a:r>
          </a:p>
        </p:txBody>
      </p:sp>
      <p:sp>
        <p:nvSpPr>
          <p:cNvPr id="2" name="Content Placeholder 2"/>
          <p:cNvSpPr>
            <a:spLocks noGrp="1"/>
          </p:cNvSpPr>
          <p:nvPr>
            <p:ph sz="quarter" idx="18"/>
          </p:nvPr>
        </p:nvSpPr>
        <p:spPr/>
        <p:txBody>
          <a:bodyPr/>
          <a:lstStyle/>
          <a:p>
            <a:pPr lvl="1"/>
            <a:r>
              <a:rPr lang="en-US" altLang="en-US" sz="2600" dirty="0" smtClean="0"/>
              <a:t>Accessible</a:t>
            </a:r>
          </a:p>
          <a:p>
            <a:pPr lvl="1"/>
            <a:r>
              <a:rPr lang="en-US" altLang="en-US" sz="2600" dirty="0" smtClean="0"/>
              <a:t>Continuous</a:t>
            </a:r>
          </a:p>
          <a:p>
            <a:pPr lvl="1"/>
            <a:r>
              <a:rPr lang="en-US" altLang="en-US" sz="2600" dirty="0" smtClean="0"/>
              <a:t>Comprehensive</a:t>
            </a:r>
          </a:p>
          <a:p>
            <a:pPr lvl="1"/>
            <a:r>
              <a:rPr lang="en-US" altLang="en-US" sz="2600" dirty="0" smtClean="0"/>
              <a:t>Family-centered</a:t>
            </a:r>
            <a:endParaRPr lang="en-US" sz="2600" dirty="0"/>
          </a:p>
        </p:txBody>
      </p:sp>
      <p:sp>
        <p:nvSpPr>
          <p:cNvPr id="4" name="Content Placeholder 3"/>
          <p:cNvSpPr>
            <a:spLocks noGrp="1"/>
          </p:cNvSpPr>
          <p:nvPr>
            <p:ph sz="quarter" idx="19"/>
          </p:nvPr>
        </p:nvSpPr>
        <p:spPr/>
        <p:txBody>
          <a:bodyPr/>
          <a:lstStyle/>
          <a:p>
            <a:pPr lvl="1"/>
            <a:r>
              <a:rPr lang="en-US" altLang="en-US" sz="2600" dirty="0" smtClean="0"/>
              <a:t>Coordinated</a:t>
            </a:r>
          </a:p>
          <a:p>
            <a:pPr lvl="1"/>
            <a:r>
              <a:rPr lang="en-US" altLang="en-US" sz="2600" dirty="0" smtClean="0"/>
              <a:t>Compassionate</a:t>
            </a:r>
          </a:p>
          <a:p>
            <a:pPr lvl="1"/>
            <a:r>
              <a:rPr lang="en-US" altLang="en-US" sz="2600" dirty="0" smtClean="0"/>
              <a:t>Culturally effective</a:t>
            </a:r>
            <a:endParaRPr lang="en-US" altLang="en-US" sz="2600" dirty="0"/>
          </a:p>
        </p:txBody>
      </p:sp>
      <p:sp>
        <p:nvSpPr>
          <p:cNvPr id="3" name="Slide Number Placeholder 2"/>
          <p:cNvSpPr>
            <a:spLocks noGrp="1"/>
          </p:cNvSpPr>
          <p:nvPr>
            <p:ph type="sldNum" sz="quarter" idx="4"/>
          </p:nvPr>
        </p:nvSpPr>
        <p:spPr/>
        <p:txBody>
          <a:bodyPr/>
          <a:lstStyle/>
          <a:p>
            <a:fld id="{9E0E02CC-851F-4DFB-BAF7-3DE9218B5072}"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History of the </a:t>
            </a:r>
            <a:br>
              <a:rPr lang="en-US" dirty="0" smtClean="0"/>
            </a:br>
            <a:r>
              <a:rPr lang="en-US" dirty="0" smtClean="0"/>
              <a:t>Medical Home Concept - 2</a:t>
            </a:r>
          </a:p>
        </p:txBody>
      </p:sp>
      <p:sp>
        <p:nvSpPr>
          <p:cNvPr id="15363" name="Content Placeholder 2"/>
          <p:cNvSpPr>
            <a:spLocks noGrp="1"/>
          </p:cNvSpPr>
          <p:nvPr>
            <p:ph sz="quarter" idx="14"/>
          </p:nvPr>
        </p:nvSpPr>
        <p:spPr/>
        <p:txBody>
          <a:bodyPr/>
          <a:lstStyle/>
          <a:p>
            <a:r>
              <a:rPr lang="en-US" altLang="en-US" dirty="0" smtClean="0"/>
              <a:t>American Academy of Family Physicians (AAFP) and American College of Physicians (ACP) have developed their own models for improving patient care </a:t>
            </a:r>
          </a:p>
          <a:p>
            <a:pPr lvl="1"/>
            <a:r>
              <a:rPr lang="en-US" altLang="en-US" dirty="0" smtClean="0"/>
              <a:t> AAFP: Medical home</a:t>
            </a:r>
          </a:p>
          <a:p>
            <a:pPr lvl="1"/>
            <a:r>
              <a:rPr lang="en-US" altLang="en-US" dirty="0" smtClean="0"/>
              <a:t> ACP: Advanced medical home</a:t>
            </a:r>
          </a:p>
        </p:txBody>
      </p:sp>
      <p:sp>
        <p:nvSpPr>
          <p:cNvPr id="4" name="Slide Number Placeholder 3"/>
          <p:cNvSpPr>
            <a:spLocks noGrp="1"/>
          </p:cNvSpPr>
          <p:nvPr>
            <p:ph type="sldNum" sz="quarter" idx="4"/>
          </p:nvPr>
        </p:nvSpPr>
        <p:spPr/>
        <p:txBody>
          <a:bodyPr/>
          <a:lstStyle/>
          <a:p>
            <a:fld id="{AF6A2396-FF35-45AC-B015-909323B9A7AE}"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The Patient-Centered </a:t>
            </a:r>
            <a:br>
              <a:rPr lang="en-US" dirty="0" smtClean="0"/>
            </a:br>
            <a:r>
              <a:rPr lang="en-US" dirty="0" smtClean="0"/>
              <a:t>Medical Home (</a:t>
            </a:r>
            <a:r>
              <a:rPr lang="en-US" dirty="0" err="1" smtClean="0"/>
              <a:t>PCMH</a:t>
            </a:r>
            <a:r>
              <a:rPr lang="en-US" dirty="0" smtClean="0"/>
              <a:t>)</a:t>
            </a:r>
          </a:p>
        </p:txBody>
      </p:sp>
      <p:sp>
        <p:nvSpPr>
          <p:cNvPr id="16390" name="Content Placeholder 5"/>
          <p:cNvSpPr>
            <a:spLocks noGrp="1"/>
          </p:cNvSpPr>
          <p:nvPr>
            <p:ph sz="quarter" idx="14"/>
          </p:nvPr>
        </p:nvSpPr>
        <p:spPr>
          <a:xfrm>
            <a:off x="457200" y="1657352"/>
            <a:ext cx="8229600" cy="4572000"/>
          </a:xfrm>
        </p:spPr>
        <p:txBody>
          <a:bodyPr/>
          <a:lstStyle/>
          <a:p>
            <a:r>
              <a:rPr lang="en-US" altLang="en-US" sz="2800" dirty="0" smtClean="0"/>
              <a:t>2007 Joint principles of the patient-centered medical home delineated by:</a:t>
            </a:r>
          </a:p>
          <a:p>
            <a:pPr lvl="1"/>
            <a:r>
              <a:rPr lang="en-US" altLang="en-US" sz="2400" dirty="0" smtClean="0"/>
              <a:t>American Academy of Family Physicians (</a:t>
            </a:r>
            <a:r>
              <a:rPr lang="en-US" altLang="en-US" sz="2400" dirty="0" err="1" smtClean="0"/>
              <a:t>AAFP</a:t>
            </a:r>
            <a:r>
              <a:rPr lang="en-US" altLang="en-US" sz="2400" dirty="0" smtClean="0"/>
              <a:t>)</a:t>
            </a:r>
          </a:p>
          <a:p>
            <a:pPr lvl="1"/>
            <a:r>
              <a:rPr lang="en-US" altLang="en-US" sz="2400" dirty="0" smtClean="0"/>
              <a:t>American Academy of Pediatrics (AAP)</a:t>
            </a:r>
          </a:p>
          <a:p>
            <a:pPr lvl="1"/>
            <a:r>
              <a:rPr lang="en-US" altLang="en-US" sz="2400" dirty="0" smtClean="0"/>
              <a:t>American College of Physicians (</a:t>
            </a:r>
            <a:r>
              <a:rPr lang="en-US" altLang="en-US" sz="2400" dirty="0" err="1" smtClean="0"/>
              <a:t>ACP</a:t>
            </a:r>
            <a:r>
              <a:rPr lang="en-US" altLang="en-US" sz="2400" dirty="0" smtClean="0"/>
              <a:t>)</a:t>
            </a:r>
          </a:p>
          <a:p>
            <a:pPr lvl="1"/>
            <a:r>
              <a:rPr lang="en-US" altLang="en-US" sz="2400" dirty="0" smtClean="0"/>
              <a:t>American Osteopathic Association (AOA)</a:t>
            </a:r>
          </a:p>
          <a:p>
            <a:r>
              <a:rPr lang="en-US" altLang="en-US" sz="2800" dirty="0" smtClean="0"/>
              <a:t>Approach to providing comprehensive primary care</a:t>
            </a:r>
          </a:p>
          <a:p>
            <a:r>
              <a:rPr lang="en-US" altLang="en-US" sz="2800" dirty="0" smtClean="0"/>
              <a:t>Health care setting that facilitates partnerships</a:t>
            </a:r>
          </a:p>
        </p:txBody>
      </p:sp>
      <p:sp>
        <p:nvSpPr>
          <p:cNvPr id="3" name="Slide Number Placeholder 2"/>
          <p:cNvSpPr>
            <a:spLocks noGrp="1"/>
          </p:cNvSpPr>
          <p:nvPr>
            <p:ph type="sldNum" sz="quarter" idx="4"/>
          </p:nvPr>
        </p:nvSpPr>
        <p:spPr/>
        <p:txBody>
          <a:bodyPr/>
          <a:lstStyle/>
          <a:p>
            <a:fld id="{03FAABD7-E950-4852-855D-5CDED3139964}"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Personal Physician, </a:t>
            </a:r>
            <a:br>
              <a:rPr lang="en-US" dirty="0" smtClean="0"/>
            </a:br>
            <a:r>
              <a:rPr lang="en-US" dirty="0" smtClean="0"/>
              <a:t>Directed Medical Practice</a:t>
            </a:r>
          </a:p>
        </p:txBody>
      </p:sp>
      <p:sp>
        <p:nvSpPr>
          <p:cNvPr id="17414" name="Content Placeholder 5"/>
          <p:cNvSpPr>
            <a:spLocks noGrp="1"/>
          </p:cNvSpPr>
          <p:nvPr>
            <p:ph sz="quarter" idx="14"/>
          </p:nvPr>
        </p:nvSpPr>
        <p:spPr/>
        <p:txBody>
          <a:bodyPr/>
          <a:lstStyle/>
          <a:p>
            <a:r>
              <a:rPr lang="en-US" altLang="en-US" dirty="0" smtClean="0"/>
              <a:t>Personal physician: Each patient has an ongoing relationship with a personal physician</a:t>
            </a:r>
          </a:p>
          <a:p>
            <a:r>
              <a:rPr lang="en-US" altLang="en-US" dirty="0" smtClean="0"/>
              <a:t>Physician directed medical practice</a:t>
            </a:r>
          </a:p>
          <a:p>
            <a:pPr lvl="1"/>
            <a:r>
              <a:rPr lang="en-US" altLang="en-US" dirty="0" smtClean="0"/>
              <a:t>Personal physician leads a team of individuals at the practice level </a:t>
            </a:r>
          </a:p>
          <a:p>
            <a:pPr lvl="1"/>
            <a:r>
              <a:rPr lang="en-US" altLang="en-US" dirty="0" smtClean="0"/>
              <a:t>The team takes collective responsibility for patient care</a:t>
            </a:r>
          </a:p>
        </p:txBody>
      </p:sp>
      <p:sp>
        <p:nvSpPr>
          <p:cNvPr id="3" name="Slide Number Placeholder 2"/>
          <p:cNvSpPr>
            <a:spLocks noGrp="1"/>
          </p:cNvSpPr>
          <p:nvPr>
            <p:ph type="sldNum" sz="quarter" idx="4"/>
          </p:nvPr>
        </p:nvSpPr>
        <p:spPr/>
        <p:txBody>
          <a:bodyPr/>
          <a:lstStyle/>
          <a:p>
            <a:fld id="{1C88BD31-505D-4861-B9C5-7A94F56499DE}"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Whole Person Orientation</a:t>
            </a:r>
          </a:p>
        </p:txBody>
      </p:sp>
      <p:sp>
        <p:nvSpPr>
          <p:cNvPr id="18438" name="Content Placeholder 5"/>
          <p:cNvSpPr>
            <a:spLocks noGrp="1"/>
          </p:cNvSpPr>
          <p:nvPr>
            <p:ph sz="quarter" idx="14"/>
          </p:nvPr>
        </p:nvSpPr>
        <p:spPr>
          <a:xfrm>
            <a:off x="457200" y="1628776"/>
            <a:ext cx="8229600" cy="4572000"/>
          </a:xfrm>
        </p:spPr>
        <p:txBody>
          <a:bodyPr/>
          <a:lstStyle/>
          <a:p>
            <a:r>
              <a:rPr lang="en-US" altLang="en-US" sz="3000" dirty="0" smtClean="0"/>
              <a:t>Personal physician is responsible for providing for all the patient’s health care needs</a:t>
            </a:r>
          </a:p>
          <a:p>
            <a:r>
              <a:rPr lang="en-US" altLang="en-US" sz="3000" dirty="0" smtClean="0"/>
              <a:t>Care is provided in all stages of life</a:t>
            </a:r>
          </a:p>
          <a:p>
            <a:r>
              <a:rPr lang="en-US" altLang="en-US" sz="3000" dirty="0" smtClean="0"/>
              <a:t>Care is provided in multiple settings</a:t>
            </a:r>
          </a:p>
          <a:p>
            <a:pPr lvl="1"/>
            <a:r>
              <a:rPr lang="en-US" altLang="en-US" sz="2600" dirty="0" smtClean="0"/>
              <a:t>Acute care</a:t>
            </a:r>
          </a:p>
          <a:p>
            <a:pPr lvl="1"/>
            <a:r>
              <a:rPr lang="en-US" altLang="en-US" sz="2600" dirty="0" smtClean="0"/>
              <a:t>Chronic care</a:t>
            </a:r>
          </a:p>
          <a:p>
            <a:pPr lvl="1"/>
            <a:r>
              <a:rPr lang="en-US" altLang="en-US" sz="2600" dirty="0" smtClean="0"/>
              <a:t>End-of-life care</a:t>
            </a:r>
          </a:p>
          <a:p>
            <a:r>
              <a:rPr lang="en-US" altLang="en-US" sz="3000" dirty="0"/>
              <a:t>Preventive services are </a:t>
            </a:r>
            <a:r>
              <a:rPr lang="en-US" altLang="en-US" sz="3000" dirty="0" smtClean="0"/>
              <a:t>emphasized</a:t>
            </a:r>
            <a:endParaRPr lang="en-US" sz="3000" dirty="0"/>
          </a:p>
        </p:txBody>
      </p:sp>
      <p:sp>
        <p:nvSpPr>
          <p:cNvPr id="3" name="Slide Number Placeholder 2"/>
          <p:cNvSpPr>
            <a:spLocks noGrp="1"/>
          </p:cNvSpPr>
          <p:nvPr>
            <p:ph type="sldNum" sz="quarter" idx="4"/>
          </p:nvPr>
        </p:nvSpPr>
        <p:spPr/>
        <p:txBody>
          <a:bodyPr/>
          <a:lstStyle/>
          <a:p>
            <a:fld id="{ADD2DDBA-1F25-4DB0-8333-88023D9B3F84}"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Coordination of Care</a:t>
            </a:r>
          </a:p>
        </p:txBody>
      </p:sp>
      <p:sp>
        <p:nvSpPr>
          <p:cNvPr id="19462" name="Content Placeholder 5"/>
          <p:cNvSpPr>
            <a:spLocks noGrp="1"/>
          </p:cNvSpPr>
          <p:nvPr>
            <p:ph sz="quarter" idx="14"/>
          </p:nvPr>
        </p:nvSpPr>
        <p:spPr/>
        <p:txBody>
          <a:bodyPr/>
          <a:lstStyle/>
          <a:p>
            <a:r>
              <a:rPr lang="en-US" altLang="en-US" dirty="0" smtClean="0"/>
              <a:t>Care is coordinated and/or integrated across all elements of the health care system and the patient’s community</a:t>
            </a:r>
          </a:p>
          <a:p>
            <a:r>
              <a:rPr lang="en-US" altLang="en-US" dirty="0" smtClean="0"/>
              <a:t>Care is facilitated by technology</a:t>
            </a:r>
          </a:p>
          <a:p>
            <a:r>
              <a:rPr lang="en-US" altLang="en-US" dirty="0" smtClean="0"/>
              <a:t>Clinicians provide care that is culturally and linguistically appropriate</a:t>
            </a:r>
          </a:p>
        </p:txBody>
      </p:sp>
      <p:sp>
        <p:nvSpPr>
          <p:cNvPr id="3" name="Slide Number Placeholder 2"/>
          <p:cNvSpPr>
            <a:spLocks noGrp="1"/>
          </p:cNvSpPr>
          <p:nvPr>
            <p:ph type="sldNum" sz="quarter" idx="4"/>
          </p:nvPr>
        </p:nvSpPr>
        <p:spPr/>
        <p:txBody>
          <a:bodyPr/>
          <a:lstStyle/>
          <a:p>
            <a:fld id="{34E1C72D-2855-4583-A58B-30A88341AEC6}"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Quality and Safety - 1</a:t>
            </a:r>
          </a:p>
        </p:txBody>
      </p:sp>
      <p:sp>
        <p:nvSpPr>
          <p:cNvPr id="20486" name="Content Placeholder 5"/>
          <p:cNvSpPr>
            <a:spLocks noGrp="1"/>
          </p:cNvSpPr>
          <p:nvPr>
            <p:ph sz="quarter" idx="14"/>
          </p:nvPr>
        </p:nvSpPr>
        <p:spPr/>
        <p:txBody>
          <a:bodyPr/>
          <a:lstStyle/>
          <a:p>
            <a:r>
              <a:rPr lang="en-US" altLang="en-US" dirty="0" smtClean="0"/>
              <a:t>Incorporated as essential component of care</a:t>
            </a:r>
          </a:p>
          <a:p>
            <a:r>
              <a:rPr lang="en-US" altLang="en-US" dirty="0" smtClean="0"/>
              <a:t>Patients are encouraged to achieve patient-centered outcomes</a:t>
            </a:r>
          </a:p>
          <a:p>
            <a:r>
              <a:rPr lang="en-US" altLang="en-US" dirty="0" smtClean="0"/>
              <a:t>Clinicians use evidence based medicine and clinical decision support tools to guide their decision making</a:t>
            </a:r>
          </a:p>
          <a:p>
            <a:r>
              <a:rPr lang="en-US" altLang="en-US" dirty="0" smtClean="0"/>
              <a:t>Uses information technology to support patient care</a:t>
            </a:r>
            <a:endParaRPr lang="en-US" altLang="en-US" dirty="0"/>
          </a:p>
        </p:txBody>
      </p:sp>
      <p:sp>
        <p:nvSpPr>
          <p:cNvPr id="3" name="Slide Number Placeholder 2"/>
          <p:cNvSpPr>
            <a:spLocks noGrp="1"/>
          </p:cNvSpPr>
          <p:nvPr>
            <p:ph type="sldNum" sz="quarter" idx="4"/>
          </p:nvPr>
        </p:nvSpPr>
        <p:spPr/>
        <p:txBody>
          <a:bodyPr/>
          <a:lstStyle/>
          <a:p>
            <a:fld id="{1C000052-3356-40F8-A90E-5035F1EA948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Comp1_unit9d_Lecture_Slides</Template>
  <TotalTime>361</TotalTime>
  <Words>2582</Words>
  <Application>Microsoft Office PowerPoint</Application>
  <PresentationFormat>On-screen Show (4:3)</PresentationFormat>
  <Paragraphs>177</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ONC-Template-FINAL DRAFT</vt:lpstr>
      <vt:lpstr>Introduction to Health Care and  Public Health in the U.S.</vt:lpstr>
      <vt:lpstr>Evolution of and Trends in  Health Care in the U.S. Learning Objectives</vt:lpstr>
      <vt:lpstr>History of the  Medical Home Concept - 1</vt:lpstr>
      <vt:lpstr>History of the  Medical Home Concept - 2</vt:lpstr>
      <vt:lpstr>The Patient-Centered  Medical Home (PCMH)</vt:lpstr>
      <vt:lpstr>Personal Physician,  Directed Medical Practice</vt:lpstr>
      <vt:lpstr>Whole Person Orientation</vt:lpstr>
      <vt:lpstr>Coordination of Care</vt:lpstr>
      <vt:lpstr>Quality and Safety - 1</vt:lpstr>
      <vt:lpstr>Quality and Safety - 2</vt:lpstr>
      <vt:lpstr>Enhanced Access to Care</vt:lpstr>
      <vt:lpstr>Payment - 1</vt:lpstr>
      <vt:lpstr>Payment - 2</vt:lpstr>
      <vt:lpstr>Evolution of Care Coordination</vt:lpstr>
      <vt:lpstr>Evolution of and Trends in  Health Care in the U.S.  Summary – Lecture d</vt:lpstr>
      <vt:lpstr>Evolution of and Trends in  Health Care in the U.S.  Summary</vt:lpstr>
      <vt:lpstr>Evolution of and Trends in  Health Care in the U.S.  References – Lecture d</vt:lpstr>
      <vt:lpstr>Introduction to Health Care and Public Health in the U.S. Evolution of and Trends in  Health Care in the U.S. Lecture d</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Health Care and Public Health in the U.S.</dc:title>
  <dc:subject>Evolution of and Trends in Health Care in the U.S., Lecture d</dc:subject>
  <dc:creator>U.S. Department of Health and Human Services, Office of the National Coordinator for Health Information Technology</dc:creator>
  <cp:keywords>Health IT, Health IT Curriculum, Health care, Introduction to Health Care and Public Health in the U.S., Evolution of and Trends in Health Care in the U.S.</cp:keywords>
  <cp:lastModifiedBy>The Department of Health and Human Services</cp:lastModifiedBy>
  <cp:revision>42</cp:revision>
  <dcterms:created xsi:type="dcterms:W3CDTF">2016-05-13T18:13:21Z</dcterms:created>
  <dcterms:modified xsi:type="dcterms:W3CDTF">2017-05-16T18:29:46Z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BDEBAEF1-03BF-4A0A-8654-7BEB0BF25480</vt:lpwstr>
  </property>
  <property fmtid="{D5CDD505-2E9C-101B-9397-08002B2CF9AE}" pid="3" name="ArticulatePath">
    <vt:lpwstr>Presentation1</vt:lpwstr>
  </property>
  <property fmtid="{D5CDD505-2E9C-101B-9397-08002B2CF9AE}" pid="4" name="Language">
    <vt:lpwstr>English</vt:lpwstr>
  </property>
</Properties>
</file>