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notesSlides/notesSlide6.xml" ContentType="application/vnd.openxmlformats-officedocument.presentationml.notesSlide+xml"/>
  <Override PartName="/ppt/tags/tag10.xml" ContentType="application/vnd.openxmlformats-officedocument.presentationml.tags+xml"/>
  <Override PartName="/ppt/notesSlides/notesSlide7.xml" ContentType="application/vnd.openxmlformats-officedocument.presentationml.notesSlide+xml"/>
  <Override PartName="/ppt/tags/tag11.xml" ContentType="application/vnd.openxmlformats-officedocument.presentationml.tags+xml"/>
  <Override PartName="/ppt/notesSlides/notesSlide8.xml" ContentType="application/vnd.openxmlformats-officedocument.presentationml.notesSlide+xml"/>
  <Override PartName="/ppt/tags/tag12.xml" ContentType="application/vnd.openxmlformats-officedocument.presentationml.tags+xml"/>
  <Override PartName="/ppt/notesSlides/notesSlide9.xml" ContentType="application/vnd.openxmlformats-officedocument.presentationml.notesSlide+xml"/>
  <Override PartName="/ppt/tags/tag13.xml" ContentType="application/vnd.openxmlformats-officedocument.presentationml.tags+xml"/>
  <Override PartName="/ppt/notesSlides/notesSlide10.xml" ContentType="application/vnd.openxmlformats-officedocument.presentationml.notesSlide+xml"/>
  <Override PartName="/ppt/tags/tag14.xml" ContentType="application/vnd.openxmlformats-officedocument.presentationml.tags+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12.xml" ContentType="application/vnd.openxmlformats-officedocument.presentationml.notesSlide+xml"/>
  <Override PartName="/ppt/tags/tag16.xml" ContentType="application/vnd.openxmlformats-officedocument.presentationml.tags+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14.xml" ContentType="application/vnd.openxmlformats-officedocument.presentationml.notesSlide+xml"/>
  <Override PartName="/ppt/tags/tag18.xml" ContentType="application/vnd.openxmlformats-officedocument.presentationml.tags+xml"/>
  <Override PartName="/ppt/notesSlides/notesSlide15.xml" ContentType="application/vnd.openxmlformats-officedocument.presentationml.notesSlide+xml"/>
  <Override PartName="/ppt/tags/tag19.xml" ContentType="application/vnd.openxmlformats-officedocument.presentationml.tags+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56" r:id="rId2"/>
    <p:sldId id="258" r:id="rId3"/>
    <p:sldId id="259" r:id="rId4"/>
    <p:sldId id="260" r:id="rId5"/>
    <p:sldId id="271" r:id="rId6"/>
    <p:sldId id="272" r:id="rId7"/>
    <p:sldId id="261" r:id="rId8"/>
    <p:sldId id="262" r:id="rId9"/>
    <p:sldId id="263" r:id="rId10"/>
    <p:sldId id="264" r:id="rId11"/>
    <p:sldId id="265" r:id="rId12"/>
    <p:sldId id="266" r:id="rId13"/>
    <p:sldId id="267" r:id="rId14"/>
    <p:sldId id="268" r:id="rId15"/>
    <p:sldId id="269" r:id="rId16"/>
    <p:sldId id="270" r:id="rId17"/>
  </p:sldIdLst>
  <p:sldSz cx="9144000" cy="6858000" type="screen4x3"/>
  <p:notesSz cx="6858000" cy="9144000"/>
  <p:custDataLst>
    <p:tags r:id="rId20"/>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8" autoAdjust="0"/>
    <p:restoredTop sz="60065" autoAdjust="0"/>
  </p:normalViewPr>
  <p:slideViewPr>
    <p:cSldViewPr snapToGrid="0">
      <p:cViewPr varScale="1">
        <p:scale>
          <a:sx n="43" d="100"/>
          <a:sy n="43" d="100"/>
        </p:scale>
        <p:origin x="-1075" y="-62"/>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5/16/2017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5/16/2017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Welcome to Introduction to Health Care and Public Health in the U.S.: Evolution</a:t>
            </a:r>
            <a:r>
              <a:rPr lang="en-US" baseline="0" dirty="0" smtClean="0"/>
              <a:t> of and Trends in Health Care in the U.S. This is lecture c. </a:t>
            </a: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component,</a:t>
            </a:r>
            <a:r>
              <a:rPr lang="en-US" baseline="0" dirty="0" smtClean="0"/>
              <a:t> Introduction to Health Care and Public Health in the U.S., is a survey of how health care and public health </a:t>
            </a:r>
            <a:r>
              <a:rPr lang="en-US" sz="1000" kern="1200" dirty="0" smtClean="0">
                <a:solidFill>
                  <a:schemeClr val="tx1"/>
                </a:solidFill>
                <a:effectLst/>
                <a:latin typeface="Arial" pitchFamily="34" charset="0"/>
                <a:ea typeface="+mn-ea"/>
                <a:cs typeface="Arial" pitchFamily="34" charset="0"/>
              </a:rPr>
              <a:t>are organized and how services are</a:t>
            </a:r>
            <a:r>
              <a:rPr lang="en-US" sz="1000" kern="1200" baseline="0" dirty="0" smtClean="0">
                <a:solidFill>
                  <a:schemeClr val="tx1"/>
                </a:solidFill>
                <a:effectLst/>
                <a:latin typeface="Arial" pitchFamily="34" charset="0"/>
                <a:ea typeface="+mn-ea"/>
                <a:cs typeface="Arial" pitchFamily="34" charset="0"/>
              </a:rPr>
              <a:t> </a:t>
            </a:r>
            <a:r>
              <a:rPr lang="en-US" sz="1000" kern="1200" dirty="0" smtClean="0">
                <a:solidFill>
                  <a:schemeClr val="tx1"/>
                </a:solidFill>
                <a:effectLst/>
                <a:latin typeface="Arial" pitchFamily="34" charset="0"/>
                <a:ea typeface="+mn-ea"/>
                <a:cs typeface="Arial" pitchFamily="34" charset="0"/>
              </a:rPr>
              <a:t>delivered in the U.S. It covers public policy, relevant organizations and their interrelationships, professional roles, legal and regulatory issues, and payment systems. It also addresses health reform initiatives in the U.S.</a:t>
            </a: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9957772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In order to study comparative effectiveness, researchers may gather evidence that is generated from research studies and compare drugs, tests, health care delivery methods, or other factors. Researchers may look at existing studies or devise and conduct new studies and may use or develop different methods and sources of data in order to compare the elements under testing.</a:t>
            </a:r>
          </a:p>
          <a:p>
            <a:endParaRPr lang="en-US" altLang="en-US" dirty="0" smtClean="0">
              <a:latin typeface="Arial" charset="0"/>
              <a:cs typeface="Arial" charset="0"/>
            </a:endParaRPr>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4BCCEA53-EC71-40A0-BC33-9428DE6B636D}" type="slidenum">
              <a:rPr lang="en-US" altLang="en-US" smtClean="0">
                <a:cs typeface="Arial" charset="0"/>
              </a:rPr>
              <a:pPr eaLnBrk="1" fontAlgn="base" hangingPunct="1">
                <a:spcBef>
                  <a:spcPct val="0"/>
                </a:spcBef>
                <a:spcAft>
                  <a:spcPct val="0"/>
                </a:spcAft>
              </a:pPr>
              <a:t>10</a:t>
            </a:fld>
            <a:endParaRPr lang="en-US" altLang="en-US" dirty="0" smtClean="0">
              <a:cs typeface="Arial" charset="0"/>
            </a:endParaRPr>
          </a:p>
        </p:txBody>
      </p:sp>
    </p:spTree>
    <p:extLst>
      <p:ext uri="{BB962C8B-B14F-4D97-AF65-F5344CB8AC3E}">
        <p14:creationId xmlns:p14="http://schemas.microsoft.com/office/powerpoint/2010/main" val="30180784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Comparative Effectiveness Research is particularly useful when new and emerging clinical interventions are identified. Researchers can review the current medical research and synthesize information that helps to identify gaps that exist between medical research, as it exists, and the needs of clinical medicine.</a:t>
            </a:r>
          </a:p>
          <a:p>
            <a:r>
              <a:rPr lang="en-US" altLang="en-US" dirty="0" smtClean="0">
                <a:latin typeface="Arial" charset="0"/>
                <a:cs typeface="Arial" charset="0"/>
              </a:rPr>
              <a:t>Comparative Effectiveness Research can help to promote and generate new scientific evidence and analytic tools. It can also help to translate and disseminate research findings to multiple stakeholders both in the research and in the clinical patient care spectrum of health care.</a:t>
            </a:r>
          </a:p>
          <a:p>
            <a:endParaRPr lang="en-US" altLang="en-US" dirty="0" smtClean="0">
              <a:latin typeface="Arial" charset="0"/>
              <a:cs typeface="Arial" charset="0"/>
            </a:endParaRPr>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A3CA37CE-1B39-4091-AC48-2AC057D8B5D8}" type="slidenum">
              <a:rPr lang="en-US" altLang="en-US" smtClean="0">
                <a:cs typeface="Arial" charset="0"/>
              </a:rPr>
              <a:pPr eaLnBrk="1" fontAlgn="base" hangingPunct="1">
                <a:spcBef>
                  <a:spcPct val="0"/>
                </a:spcBef>
                <a:spcAft>
                  <a:spcPct val="0"/>
                </a:spcAft>
              </a:pPr>
              <a:t>11</a:t>
            </a:fld>
            <a:endParaRPr lang="en-US" altLang="en-US" dirty="0" smtClean="0">
              <a:cs typeface="Arial" charset="0"/>
            </a:endParaRPr>
          </a:p>
        </p:txBody>
      </p:sp>
    </p:spTree>
    <p:extLst>
      <p:ext uri="{BB962C8B-B14F-4D97-AF65-F5344CB8AC3E}">
        <p14:creationId xmlns:p14="http://schemas.microsoft.com/office/powerpoint/2010/main" val="33119476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Who are the stakeholders that benefit from Comparative Effectiveness Research? They may be patient-consumers, clinicians, policymakers, or purchasers. All of these groups can use </a:t>
            </a:r>
            <a:r>
              <a:rPr lang="en-US" altLang="en-US" dirty="0" err="1" smtClean="0">
                <a:latin typeface="Arial" charset="0"/>
                <a:cs typeface="Arial" charset="0"/>
              </a:rPr>
              <a:t>CER</a:t>
            </a:r>
            <a:r>
              <a:rPr lang="en-US" altLang="en-US" dirty="0" smtClean="0">
                <a:latin typeface="Arial" charset="0"/>
                <a:cs typeface="Arial" charset="0"/>
              </a:rPr>
              <a:t> to make informed decisions that will improve health care and quality based on reliable science.</a:t>
            </a:r>
          </a:p>
          <a:p>
            <a:r>
              <a:rPr lang="en-US" altLang="en-US" dirty="0" smtClean="0">
                <a:latin typeface="Arial" charset="0"/>
                <a:cs typeface="Arial" charset="0"/>
              </a:rPr>
              <a:t>Comparative Effectiveness Research also provides information about benefits and harms and can also compare costs of treatments based on outcomes. </a:t>
            </a:r>
            <a:r>
              <a:rPr lang="en-US" altLang="en-US" dirty="0" err="1" smtClean="0">
                <a:latin typeface="Arial" charset="0"/>
                <a:cs typeface="Arial" charset="0"/>
              </a:rPr>
              <a:t>CER</a:t>
            </a:r>
            <a:r>
              <a:rPr lang="en-US" altLang="en-US" dirty="0" smtClean="0">
                <a:latin typeface="Arial" charset="0"/>
                <a:cs typeface="Arial" charset="0"/>
              </a:rPr>
              <a:t> also helps patients and physicians to choose between treatments, especially when more than one treatment option is available to the patient.</a:t>
            </a:r>
          </a:p>
          <a:p>
            <a:r>
              <a:rPr lang="en-US" altLang="en-US" dirty="0" smtClean="0">
                <a:latin typeface="Arial" charset="0"/>
                <a:cs typeface="Arial" charset="0"/>
              </a:rPr>
              <a:t>It is a partnership tool that physicians can use to help their patients choose the best options.</a:t>
            </a:r>
          </a:p>
          <a:p>
            <a:endParaRPr lang="en-US" altLang="en-US" dirty="0" smtClean="0">
              <a:latin typeface="Arial" charset="0"/>
              <a:cs typeface="Arial" charset="0"/>
            </a:endParaRPr>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191E95CC-2696-4C79-A091-E502E9626828}" type="slidenum">
              <a:rPr lang="en-US" altLang="en-US" smtClean="0">
                <a:cs typeface="Arial" charset="0"/>
              </a:rPr>
              <a:pPr eaLnBrk="1" fontAlgn="base" hangingPunct="1">
                <a:spcBef>
                  <a:spcPct val="0"/>
                </a:spcBef>
                <a:spcAft>
                  <a:spcPct val="0"/>
                </a:spcAft>
              </a:pPr>
              <a:t>12</a:t>
            </a:fld>
            <a:endParaRPr lang="en-US" altLang="en-US" dirty="0" smtClean="0">
              <a:cs typeface="Arial" charset="0"/>
            </a:endParaRPr>
          </a:p>
        </p:txBody>
      </p:sp>
    </p:spTree>
    <p:extLst>
      <p:ext uri="{BB962C8B-B14F-4D97-AF65-F5344CB8AC3E}">
        <p14:creationId xmlns:p14="http://schemas.microsoft.com/office/powerpoint/2010/main" val="17503910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Comparative Effectiveness Research is an essential part of the health care reform plan. The American Recovery and Reinvestment Act of 2009, or ARRA, created the Federal Coordinating Council for Comparative Effectiveness Research that coordinated </a:t>
            </a:r>
            <a:r>
              <a:rPr lang="en-US" altLang="en-US" dirty="0" err="1" smtClean="0">
                <a:latin typeface="Arial" charset="0"/>
                <a:cs typeface="Arial" charset="0"/>
              </a:rPr>
              <a:t>CER</a:t>
            </a:r>
            <a:r>
              <a:rPr lang="en-US" altLang="en-US" dirty="0" smtClean="0">
                <a:latin typeface="Arial" charset="0"/>
                <a:cs typeface="Arial" charset="0"/>
              </a:rPr>
              <a:t> across the federal government and was responsible for making recommendations on how earmarked funds were spent.</a:t>
            </a:r>
          </a:p>
          <a:p>
            <a:endParaRPr lang="en-US" altLang="en-US" dirty="0" smtClean="0">
              <a:latin typeface="Arial" charset="0"/>
              <a:cs typeface="Arial" charset="0"/>
            </a:endParaRPr>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3D2F0A4B-BFF1-4307-BDBC-8B267F47000C}" type="slidenum">
              <a:rPr lang="en-US" altLang="en-US" smtClean="0">
                <a:cs typeface="Arial" charset="0"/>
              </a:rPr>
              <a:pPr eaLnBrk="1" fontAlgn="base" hangingPunct="1">
                <a:spcBef>
                  <a:spcPct val="0"/>
                </a:spcBef>
                <a:spcAft>
                  <a:spcPct val="0"/>
                </a:spcAft>
              </a:pPr>
              <a:t>13</a:t>
            </a:fld>
            <a:endParaRPr lang="en-US" altLang="en-US" dirty="0" smtClean="0">
              <a:cs typeface="Arial" charset="0"/>
            </a:endParaRPr>
          </a:p>
        </p:txBody>
      </p:sp>
    </p:spTree>
    <p:extLst>
      <p:ext uri="{BB962C8B-B14F-4D97-AF65-F5344CB8AC3E}">
        <p14:creationId xmlns:p14="http://schemas.microsoft.com/office/powerpoint/2010/main" val="904280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This concludes lecture c</a:t>
            </a:r>
            <a:r>
              <a:rPr lang="en-US" altLang="en-US" baseline="0" dirty="0" smtClean="0">
                <a:latin typeface="Arial" charset="0"/>
                <a:cs typeface="Arial" charset="0"/>
              </a:rPr>
              <a:t> </a:t>
            </a:r>
            <a:r>
              <a:rPr lang="en-US" altLang="en-US" dirty="0" smtClean="0">
                <a:latin typeface="Arial" charset="0"/>
                <a:cs typeface="Arial" charset="0"/>
              </a:rPr>
              <a:t>of </a:t>
            </a:r>
            <a:r>
              <a:rPr lang="en-US" altLang="en-US" b="0" i="0" dirty="0" smtClean="0">
                <a:latin typeface="Arial" charset="0"/>
                <a:cs typeface="Arial" charset="0"/>
              </a:rPr>
              <a:t>Evolution of and Trends in Health Care in the U.S.</a:t>
            </a:r>
            <a:endParaRPr lang="en-US" altLang="en-US" dirty="0" smtClean="0">
              <a:latin typeface="Arial" charset="0"/>
              <a:cs typeface="Arial" charset="0"/>
            </a:endParaRPr>
          </a:p>
          <a:p>
            <a:r>
              <a:rPr lang="en-US" altLang="en-US" dirty="0" smtClean="0">
                <a:latin typeface="Arial" charset="0"/>
                <a:cs typeface="Arial" charset="0"/>
              </a:rPr>
              <a:t> In summary, this lecture defined health care</a:t>
            </a:r>
            <a:r>
              <a:rPr lang="en-US" altLang="en-US" baseline="0" dirty="0" smtClean="0">
                <a:latin typeface="Arial" charset="0"/>
                <a:cs typeface="Arial" charset="0"/>
              </a:rPr>
              <a:t> </a:t>
            </a:r>
            <a:r>
              <a:rPr lang="en-US" altLang="en-US" dirty="0" smtClean="0">
                <a:latin typeface="Arial" charset="0"/>
                <a:cs typeface="Arial" charset="0"/>
              </a:rPr>
              <a:t>quality and discussed</a:t>
            </a:r>
            <a:r>
              <a:rPr lang="en-US" altLang="en-US" baseline="0" dirty="0" smtClean="0">
                <a:latin typeface="Arial" charset="0"/>
                <a:cs typeface="Arial" charset="0"/>
              </a:rPr>
              <a:t> the use of quality indicators and quality improvement methodologies in improving health care quality</a:t>
            </a:r>
            <a:r>
              <a:rPr lang="en-US" altLang="en-US" dirty="0" smtClean="0">
                <a:latin typeface="Arial" charset="0"/>
                <a:cs typeface="Arial" charset="0"/>
              </a:rPr>
              <a:t>. It also introduced Comparative Effectiveness Research.</a:t>
            </a: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42AA9060-E8D9-473E-A4BC-29957789301E}" type="slidenum">
              <a:rPr lang="en-US" altLang="en-US" smtClean="0">
                <a:cs typeface="Arial" charset="0"/>
              </a:rPr>
              <a:pPr eaLnBrk="1" fontAlgn="base" hangingPunct="1">
                <a:spcBef>
                  <a:spcPct val="0"/>
                </a:spcBef>
                <a:spcAft>
                  <a:spcPct val="0"/>
                </a:spcAft>
              </a:pPr>
              <a:t>14</a:t>
            </a:fld>
            <a:endParaRPr lang="en-US" altLang="en-US" dirty="0" smtClean="0">
              <a:cs typeface="Arial" charset="0"/>
            </a:endParaRPr>
          </a:p>
        </p:txBody>
      </p:sp>
    </p:spTree>
    <p:extLst>
      <p:ext uri="{BB962C8B-B14F-4D97-AF65-F5344CB8AC3E}">
        <p14:creationId xmlns:p14="http://schemas.microsoft.com/office/powerpoint/2010/main" val="14809301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No Audio</a:t>
            </a:r>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15746B79-A4CB-4496-9520-400F6D504E00}" type="slidenum">
              <a:rPr lang="en-US" altLang="en-US" smtClean="0">
                <a:cs typeface="Arial" charset="0"/>
              </a:rPr>
              <a:pPr eaLnBrk="1" fontAlgn="base" hangingPunct="1">
                <a:spcBef>
                  <a:spcPct val="0"/>
                </a:spcBef>
                <a:spcAft>
                  <a:spcPct val="0"/>
                </a:spcAft>
              </a:pPr>
              <a:t>15</a:t>
            </a:fld>
            <a:endParaRPr lang="en-US" altLang="en-US" dirty="0" smtClean="0">
              <a:cs typeface="Arial" charset="0"/>
            </a:endParaRPr>
          </a:p>
        </p:txBody>
      </p:sp>
    </p:spTree>
    <p:extLst>
      <p:ext uri="{BB962C8B-B14F-4D97-AF65-F5344CB8AC3E}">
        <p14:creationId xmlns:p14="http://schemas.microsoft.com/office/powerpoint/2010/main" val="27450558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16</a:t>
            </a:fld>
            <a:endParaRPr lang="en-US" altLang="en-US" dirty="0"/>
          </a:p>
        </p:txBody>
      </p:sp>
    </p:spTree>
    <p:extLst>
      <p:ext uri="{BB962C8B-B14F-4D97-AF65-F5344CB8AC3E}">
        <p14:creationId xmlns:p14="http://schemas.microsoft.com/office/powerpoint/2010/main" val="4114336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The learning objectives for this unit, </a:t>
            </a:r>
            <a:r>
              <a:rPr lang="en-US" altLang="en-US" b="0" i="0" dirty="0" smtClean="0">
                <a:latin typeface="Arial" charset="0"/>
                <a:cs typeface="Arial" charset="0"/>
              </a:rPr>
              <a:t>Evolution of and Trends in Health Care in the U.S.,</a:t>
            </a:r>
            <a:r>
              <a:rPr lang="en-US" altLang="en-US" dirty="0" smtClean="0">
                <a:latin typeface="Arial" charset="0"/>
                <a:cs typeface="Arial" charset="0"/>
              </a:rPr>
              <a:t> are to:</a:t>
            </a:r>
          </a:p>
          <a:p>
            <a:pPr marL="171450" indent="-171450" eaLnBrk="1" hangingPunct="1">
              <a:spcBef>
                <a:spcPct val="0"/>
              </a:spcBef>
              <a:buFont typeface="Arial"/>
              <a:buChar char="•"/>
            </a:pPr>
            <a:r>
              <a:rPr lang="en-US" altLang="en-US" dirty="0" smtClean="0">
                <a:latin typeface="Arial" charset="0"/>
                <a:cs typeface="Arial" charset="0"/>
              </a:rPr>
              <a:t>Describe the application of evidence-based medicine and clinical practice guidelines;</a:t>
            </a:r>
          </a:p>
          <a:p>
            <a:pPr marL="171450" indent="-171450" eaLnBrk="1" hangingPunct="1">
              <a:spcBef>
                <a:spcPct val="0"/>
              </a:spcBef>
              <a:buFont typeface="Arial"/>
              <a:buChar char="•"/>
            </a:pPr>
            <a:r>
              <a:rPr lang="en-US" altLang="en-US" dirty="0" smtClean="0">
                <a:latin typeface="Arial" charset="0"/>
                <a:cs typeface="Arial" charset="0"/>
              </a:rPr>
              <a:t>Discuss quality indicators in medicine;</a:t>
            </a:r>
          </a:p>
          <a:p>
            <a:pPr marL="171450" indent="-171450" eaLnBrk="1" hangingPunct="1">
              <a:spcBef>
                <a:spcPct val="0"/>
              </a:spcBef>
              <a:buFont typeface="Arial"/>
              <a:buChar char="•"/>
            </a:pPr>
            <a:r>
              <a:rPr lang="en-US" altLang="en-US" dirty="0" smtClean="0">
                <a:latin typeface="Arial" charset="0"/>
                <a:cs typeface="Arial" charset="0"/>
              </a:rPr>
              <a:t>Describe the patient-centered medical home and other models of care coordination.</a:t>
            </a:r>
          </a:p>
          <a:p>
            <a:pPr eaLnBrk="1" hangingPunct="1">
              <a:spcBef>
                <a:spcPct val="0"/>
              </a:spcBef>
            </a:pPr>
            <a:endParaRPr lang="en-US" altLang="en-US" dirty="0" smtClean="0">
              <a:latin typeface="Arial" charset="0"/>
              <a:cs typeface="Arial" charset="0"/>
            </a:endParaRPr>
          </a:p>
        </p:txBody>
      </p:sp>
      <p:sp>
        <p:nvSpPr>
          <p:cNvPr id="276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276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AE8F4B44-8687-405B-B042-CE0BE645DA7E}" type="slidenum">
              <a:rPr lang="en-US" altLang="en-US" smtClean="0">
                <a:cs typeface="Arial" charset="0"/>
              </a:rPr>
              <a:pPr eaLnBrk="1" fontAlgn="base" hangingPunct="1">
                <a:spcBef>
                  <a:spcPct val="0"/>
                </a:spcBef>
                <a:spcAft>
                  <a:spcPct val="0"/>
                </a:spcAft>
              </a:pPr>
              <a:t>2</a:t>
            </a:fld>
            <a:endParaRPr lang="en-US" altLang="en-US" dirty="0" smtClean="0">
              <a:cs typeface="Arial" charset="0"/>
            </a:endParaRPr>
          </a:p>
        </p:txBody>
      </p:sp>
    </p:spTree>
    <p:extLst>
      <p:ext uri="{BB962C8B-B14F-4D97-AF65-F5344CB8AC3E}">
        <p14:creationId xmlns:p14="http://schemas.microsoft.com/office/powerpoint/2010/main" val="4200712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This lecture will discuss quality indicators and comparative effectiveness research.</a:t>
            </a:r>
          </a:p>
          <a:p>
            <a:r>
              <a:rPr lang="en-US" altLang="en-US" dirty="0" smtClean="0">
                <a:latin typeface="Arial" charset="0"/>
                <a:cs typeface="Arial" charset="0"/>
              </a:rPr>
              <a:t>We will begin with the definition of “quality.” </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latin typeface="Arial" charset="0"/>
                <a:cs typeface="Arial" charset="0"/>
              </a:rPr>
              <a:t>When we speak of “quality” in health care, we speak of better patient outcomes or improvements in patient health. We speak of better system performance or improvements in patient care. We also think of better professional development or improvements in the way that clinicians learn and improve their knowledge.</a:t>
            </a:r>
          </a:p>
        </p:txBody>
      </p:sp>
      <p:sp>
        <p:nvSpPr>
          <p:cNvPr id="286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286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A68F755F-E5D6-4795-A941-012BF2D3E263}" type="slidenum">
              <a:rPr lang="en-US" altLang="en-US" smtClean="0">
                <a:cs typeface="Arial" charset="0"/>
              </a:rPr>
              <a:pPr eaLnBrk="1" fontAlgn="base" hangingPunct="1">
                <a:spcBef>
                  <a:spcPct val="0"/>
                </a:spcBef>
                <a:spcAft>
                  <a:spcPct val="0"/>
                </a:spcAft>
              </a:pPr>
              <a:t>3</a:t>
            </a:fld>
            <a:endParaRPr lang="en-US" altLang="en-US" dirty="0" smtClean="0">
              <a:cs typeface="Arial" charset="0"/>
            </a:endParaRPr>
          </a:p>
        </p:txBody>
      </p:sp>
    </p:spTree>
    <p:extLst>
      <p:ext uri="{BB962C8B-B14F-4D97-AF65-F5344CB8AC3E}">
        <p14:creationId xmlns:p14="http://schemas.microsoft.com/office/powerpoint/2010/main" val="530469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latin typeface="Arial" charset="0"/>
                <a:cs typeface="Arial" charset="0"/>
              </a:rPr>
              <a:t>In 2001, the Institute of Medicine published a report called, “Crossing the Quality Chasm</a:t>
            </a:r>
            <a:r>
              <a:rPr lang="en-US" altLang="en-US" i="1" dirty="0" smtClean="0">
                <a:latin typeface="Arial" charset="0"/>
                <a:cs typeface="Arial" charset="0"/>
              </a:rPr>
              <a:t>:</a:t>
            </a:r>
            <a:r>
              <a:rPr lang="en-US" altLang="en-US" dirty="0" smtClean="0">
                <a:latin typeface="Arial" charset="0"/>
                <a:cs typeface="Arial" charset="0"/>
              </a:rPr>
              <a:t> A New Health System for the 21</a:t>
            </a:r>
            <a:r>
              <a:rPr lang="en-US" altLang="en-US" baseline="30000" dirty="0" smtClean="0">
                <a:latin typeface="Arial" charset="0"/>
                <a:cs typeface="Arial" charset="0"/>
              </a:rPr>
              <a:t>st</a:t>
            </a:r>
            <a:r>
              <a:rPr lang="en-US" altLang="en-US" dirty="0" smtClean="0">
                <a:latin typeface="Arial" charset="0"/>
                <a:cs typeface="Arial" charset="0"/>
              </a:rPr>
              <a:t> Century” in which they defined health </a:t>
            </a:r>
            <a:r>
              <a:rPr lang="en-US" altLang="en-US" baseline="0" dirty="0" smtClean="0">
                <a:latin typeface="Arial" charset="0"/>
                <a:cs typeface="Arial" charset="0"/>
              </a:rPr>
              <a:t>care q</a:t>
            </a:r>
            <a:r>
              <a:rPr lang="en-US" altLang="en-US" dirty="0" smtClean="0">
                <a:latin typeface="Arial" charset="0"/>
                <a:cs typeface="Arial" charset="0"/>
              </a:rPr>
              <a:t>uality as “The degree to which health services for individuals and populations increase the likelihood of desired health outcomes, in a manner that is consistent with current professional knowledge.”</a:t>
            </a:r>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CF828C03-12E3-40FD-9FEE-105D92AB6042}" type="slidenum">
              <a:rPr lang="en-US" altLang="en-US" smtClean="0">
                <a:cs typeface="Arial" charset="0"/>
              </a:rPr>
              <a:pPr eaLnBrk="1" fontAlgn="base" hangingPunct="1">
                <a:spcBef>
                  <a:spcPct val="0"/>
                </a:spcBef>
                <a:spcAft>
                  <a:spcPct val="0"/>
                </a:spcAft>
              </a:pPr>
              <a:t>4</a:t>
            </a:fld>
            <a:endParaRPr lang="en-US" altLang="en-US" dirty="0" smtClean="0">
              <a:cs typeface="Arial" charset="0"/>
            </a:endParaRPr>
          </a:p>
        </p:txBody>
      </p:sp>
    </p:spTree>
    <p:extLst>
      <p:ext uri="{BB962C8B-B14F-4D97-AF65-F5344CB8AC3E}">
        <p14:creationId xmlns:p14="http://schemas.microsoft.com/office/powerpoint/2010/main" val="2251020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smtClean="0">
                <a:solidFill>
                  <a:schemeClr val="tx1"/>
                </a:solidFill>
                <a:effectLst/>
                <a:latin typeface="Arial" pitchFamily="34" charset="0"/>
                <a:ea typeface="+mn-ea"/>
                <a:cs typeface="Arial" pitchFamily="34" charset="0"/>
              </a:rPr>
              <a:t>We know that populations and the individuals that make up these populations want excellent health outcomes. We also know that health outcomes need to be improved by health care services until the outcomes reach the point of excellence. </a:t>
            </a:r>
          </a:p>
          <a:p>
            <a:r>
              <a:rPr lang="en-US" sz="1000" kern="1200" dirty="0" smtClean="0">
                <a:solidFill>
                  <a:schemeClr val="tx1"/>
                </a:solidFill>
                <a:effectLst/>
                <a:latin typeface="Arial" pitchFamily="34" charset="0"/>
                <a:ea typeface="+mn-ea"/>
                <a:cs typeface="Arial" pitchFamily="34" charset="0"/>
              </a:rPr>
              <a:t>This improvement in health outcomes needs to be consistent with the professional knowledge of medicine and practices, in a scientific and rational fashion.</a:t>
            </a:r>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CF828C03-12E3-40FD-9FEE-105D92AB6042}" type="slidenum">
              <a:rPr lang="en-US" altLang="en-US" smtClean="0">
                <a:cs typeface="Arial" charset="0"/>
              </a:rPr>
              <a:pPr eaLnBrk="1" fontAlgn="base" hangingPunct="1">
                <a:spcBef>
                  <a:spcPct val="0"/>
                </a:spcBef>
                <a:spcAft>
                  <a:spcPct val="0"/>
                </a:spcAft>
              </a:pPr>
              <a:t>5</a:t>
            </a:fld>
            <a:endParaRPr lang="en-US" altLang="en-US" dirty="0" smtClean="0">
              <a:cs typeface="Arial" charset="0"/>
            </a:endParaRPr>
          </a:p>
        </p:txBody>
      </p:sp>
    </p:spTree>
    <p:extLst>
      <p:ext uri="{BB962C8B-B14F-4D97-AF65-F5344CB8AC3E}">
        <p14:creationId xmlns:p14="http://schemas.microsoft.com/office/powerpoint/2010/main" val="119596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In order to achieve excellence in</a:t>
            </a:r>
            <a:r>
              <a:rPr lang="en-US" altLang="en-US" baseline="0" dirty="0" smtClean="0">
                <a:latin typeface="Arial" charset="0"/>
                <a:cs typeface="Arial" charset="0"/>
              </a:rPr>
              <a:t> health care</a:t>
            </a:r>
            <a:r>
              <a:rPr lang="en-US" altLang="en-US" dirty="0" smtClean="0">
                <a:latin typeface="Arial" charset="0"/>
                <a:cs typeface="Arial" charset="0"/>
              </a:rPr>
              <a:t>, we need a body of scientific evidence. We need a methodology that is rigorous, scientific, and able to produce conclusions which we can then distill in particular contexts. We need to be able to take these conclusions and apply them to the practice of health care. And not only just apply them, in terms of improving patient health, but also try to measure an improvement in performance of the system itself.</a:t>
            </a:r>
          </a:p>
          <a:p>
            <a:r>
              <a:rPr lang="en-US" altLang="en-US" dirty="0" smtClean="0">
                <a:latin typeface="Arial" charset="0"/>
                <a:cs typeface="Arial" charset="0"/>
              </a:rPr>
              <a:t>We can also measure if the professional development by clinicians has improved and we can use the data that has been collected on patient outcomes to bolster and improve the scientific literature - to indeed, demonstrate if quality of care has been improved.</a:t>
            </a:r>
          </a:p>
          <a:p>
            <a:endParaRPr lang="en-US" altLang="en-US" dirty="0" smtClean="0">
              <a:latin typeface="Arial" charset="0"/>
              <a:cs typeface="Arial" charset="0"/>
            </a:endParaRPr>
          </a:p>
          <a:p>
            <a:endParaRPr lang="en-US" altLang="en-US" dirty="0" smtClean="0">
              <a:latin typeface="Arial" charset="0"/>
              <a:cs typeface="Arial" charset="0"/>
            </a:endParaRPr>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CF828C03-12E3-40FD-9FEE-105D92AB6042}" type="slidenum">
              <a:rPr lang="en-US" altLang="en-US" smtClean="0">
                <a:cs typeface="Arial" charset="0"/>
              </a:rPr>
              <a:pPr eaLnBrk="1" fontAlgn="base" hangingPunct="1">
                <a:spcBef>
                  <a:spcPct val="0"/>
                </a:spcBef>
                <a:spcAft>
                  <a:spcPct val="0"/>
                </a:spcAft>
              </a:pPr>
              <a:t>6</a:t>
            </a:fld>
            <a:endParaRPr lang="en-US" altLang="en-US" dirty="0" smtClean="0">
              <a:cs typeface="Arial" charset="0"/>
            </a:endParaRPr>
          </a:p>
        </p:txBody>
      </p:sp>
    </p:spTree>
    <p:extLst>
      <p:ext uri="{BB962C8B-B14F-4D97-AF65-F5344CB8AC3E}">
        <p14:creationId xmlns:p14="http://schemas.microsoft.com/office/powerpoint/2010/main" val="2894387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An important organization that is improving the quality of health care in the United States is the Agency for Healthcare Research and Quality, also known as "arc". AHRQ is a part of the Department of Health and Human Services. Its mission is to improve quality, safety, efficiency, and effectiveness of health care for all Americans. It attempts to improve health care outcomes by emphasizing the use of evidence to reduce risk of harm and to improve health care outcomes. </a:t>
            </a:r>
          </a:p>
          <a:p>
            <a:r>
              <a:rPr lang="en-US" altLang="en-US" dirty="0" smtClean="0">
                <a:latin typeface="Arial" charset="0"/>
                <a:cs typeface="Arial" charset="0"/>
              </a:rPr>
              <a:t>AHRQ attempts to transform health research into practice in order to facilitate wider access to effective health care services; there is also a mission to reduce unnecessary costs</a:t>
            </a:r>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41A40624-4FFB-4410-862B-11DCB188D022}" type="slidenum">
              <a:rPr lang="en-US" altLang="en-US" smtClean="0">
                <a:cs typeface="Arial" charset="0"/>
              </a:rPr>
              <a:pPr eaLnBrk="1" fontAlgn="base" hangingPunct="1">
                <a:spcBef>
                  <a:spcPct val="0"/>
                </a:spcBef>
                <a:spcAft>
                  <a:spcPct val="0"/>
                </a:spcAft>
              </a:pPr>
              <a:t>7</a:t>
            </a:fld>
            <a:endParaRPr lang="en-US" altLang="en-US" dirty="0" smtClean="0">
              <a:cs typeface="Arial" charset="0"/>
            </a:endParaRPr>
          </a:p>
        </p:txBody>
      </p:sp>
    </p:spTree>
    <p:extLst>
      <p:ext uri="{BB962C8B-B14F-4D97-AF65-F5344CB8AC3E}">
        <p14:creationId xmlns:p14="http://schemas.microsoft.com/office/powerpoint/2010/main" val="26346233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In order to demonstrate that quality has improved, we need to define a set of measurements,</a:t>
            </a:r>
            <a:r>
              <a:rPr lang="en-US" altLang="en-US" baseline="0" dirty="0" smtClean="0">
                <a:latin typeface="Arial" charset="0"/>
                <a:cs typeface="Arial" charset="0"/>
              </a:rPr>
              <a:t> or quality indicators,</a:t>
            </a:r>
            <a:r>
              <a:rPr lang="en-US" altLang="en-US" dirty="0" smtClean="0">
                <a:latin typeface="Arial" charset="0"/>
                <a:cs typeface="Arial" charset="0"/>
              </a:rPr>
              <a:t> that quantify results. </a:t>
            </a:r>
            <a:r>
              <a:rPr lang="en-US" sz="1000" kern="1200" dirty="0" smtClean="0">
                <a:solidFill>
                  <a:schemeClr val="tx1"/>
                </a:solidFill>
                <a:effectLst/>
                <a:latin typeface="Arial" pitchFamily="34" charset="0"/>
                <a:ea typeface="+mn-ea"/>
                <a:cs typeface="Arial" pitchFamily="34" charset="0"/>
              </a:rPr>
              <a:t>Quality indicators may describe processes– for example, percent of patients prescribed aspirin at hospital discharge after myocardial infarction--or outcomes, for example, in-hospital mortality rate for patients admitted for myocardial infarction</a:t>
            </a:r>
            <a:r>
              <a:rPr lang="en-US" altLang="en-US" dirty="0" smtClean="0">
                <a:latin typeface="Arial" charset="0"/>
                <a:cs typeface="Arial" charset="0"/>
              </a:rPr>
              <a:t>. The electronic health record is important in improving quality, not just acting as a vehicle for data collection, but also providing the data required for analysis in a sophisticated fashion.</a:t>
            </a:r>
          </a:p>
          <a:p>
            <a:r>
              <a:rPr lang="en-US" altLang="en-US" dirty="0" smtClean="0">
                <a:latin typeface="Arial" charset="0"/>
                <a:cs typeface="Arial" charset="0"/>
              </a:rPr>
              <a:t>Quality analysis is often conducted as a single or series of </a:t>
            </a:r>
            <a:r>
              <a:rPr lang="en-US" altLang="en-US" dirty="0" err="1" smtClean="0">
                <a:latin typeface="Arial" charset="0"/>
                <a:cs typeface="Arial" charset="0"/>
              </a:rPr>
              <a:t>PDSA</a:t>
            </a:r>
            <a:r>
              <a:rPr lang="en-US" altLang="en-US" dirty="0" smtClean="0">
                <a:latin typeface="Arial" charset="0"/>
                <a:cs typeface="Arial" charset="0"/>
              </a:rPr>
              <a:t> cycles. The “PDSA” stands for “Plan,” “Do,” “Study,” and “Act”, which are the elements of the quality improvement process. Many organizations also specify standards, for example, an absolute reduction in the number of hospital acquired infections.</a:t>
            </a:r>
          </a:p>
          <a:p>
            <a:endParaRPr lang="en-US" altLang="en-US" dirty="0" smtClean="0">
              <a:latin typeface="Arial" charset="0"/>
              <a:cs typeface="Arial" charset="0"/>
            </a:endParaRPr>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78F268D9-B3A1-4FBF-95EE-7A86F56DEDC5}" type="slidenum">
              <a:rPr lang="en-US" altLang="en-US" smtClean="0">
                <a:cs typeface="Arial" charset="0"/>
              </a:rPr>
              <a:pPr eaLnBrk="1" fontAlgn="base" hangingPunct="1">
                <a:spcBef>
                  <a:spcPct val="0"/>
                </a:spcBef>
                <a:spcAft>
                  <a:spcPct val="0"/>
                </a:spcAft>
              </a:pPr>
              <a:t>8</a:t>
            </a:fld>
            <a:endParaRPr lang="en-US" altLang="en-US" dirty="0" smtClean="0">
              <a:cs typeface="Arial" charset="0"/>
            </a:endParaRPr>
          </a:p>
        </p:txBody>
      </p:sp>
    </p:spTree>
    <p:extLst>
      <p:ext uri="{BB962C8B-B14F-4D97-AF65-F5344CB8AC3E}">
        <p14:creationId xmlns:p14="http://schemas.microsoft.com/office/powerpoint/2010/main" val="30787514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Let us now turn our attention to Comparative Effectiveness Research, or “</a:t>
            </a:r>
            <a:r>
              <a:rPr lang="en-US" altLang="en-US" dirty="0" err="1" smtClean="0">
                <a:latin typeface="Arial" charset="0"/>
                <a:cs typeface="Arial" charset="0"/>
              </a:rPr>
              <a:t>CER</a:t>
            </a:r>
            <a:r>
              <a:rPr lang="en-US" altLang="en-US" dirty="0" smtClean="0">
                <a:latin typeface="Arial" charset="0"/>
                <a:cs typeface="Arial" charset="0"/>
              </a:rPr>
              <a:t>.”</a:t>
            </a:r>
          </a:p>
          <a:p>
            <a:r>
              <a:rPr lang="en-US" altLang="en-US" dirty="0" smtClean="0">
                <a:latin typeface="Arial" charset="0"/>
                <a:cs typeface="Arial" charset="0"/>
              </a:rPr>
              <a:t>In 2008, the Institute of Medicine noted that patient care should be based on the conscientious, explicit, and judicious use of current best evidence.</a:t>
            </a:r>
          </a:p>
          <a:p>
            <a:r>
              <a:rPr lang="en-US" altLang="en-US" dirty="0" smtClean="0">
                <a:latin typeface="Arial" charset="0"/>
                <a:cs typeface="Arial" charset="0"/>
              </a:rPr>
              <a:t>A year later, the Institute of Medicine defined “Comparative Effectiveness Research” as “the generation and synthesis of evidence that compares the benefits and harms of alternative methods to prevent, diagnose, treat, and monitor a clinical condition or to improve the delivery of care.”</a:t>
            </a:r>
          </a:p>
          <a:p>
            <a:endParaRPr lang="en-US" altLang="en-US" dirty="0" smtClean="0">
              <a:latin typeface="Arial" charset="0"/>
              <a:cs typeface="Arial" charset="0"/>
            </a:endParaRPr>
          </a:p>
        </p:txBody>
      </p:sp>
      <p:sp>
        <p:nvSpPr>
          <p:cNvPr id="327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327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7465CBAC-AFFD-4988-833A-745886631822}" type="slidenum">
              <a:rPr lang="en-US" altLang="en-US" smtClean="0">
                <a:cs typeface="Arial" charset="0"/>
              </a:rPr>
              <a:pPr eaLnBrk="1" fontAlgn="base" hangingPunct="1">
                <a:spcBef>
                  <a:spcPct val="0"/>
                </a:spcBef>
                <a:spcAft>
                  <a:spcPct val="0"/>
                </a:spcAft>
              </a:pPr>
              <a:t>9</a:t>
            </a:fld>
            <a:endParaRPr lang="en-US" altLang="en-US" dirty="0" smtClean="0">
              <a:cs typeface="Arial" charset="0"/>
            </a:endParaRPr>
          </a:p>
        </p:txBody>
      </p:sp>
    </p:spTree>
    <p:extLst>
      <p:ext uri="{BB962C8B-B14F-4D97-AF65-F5344CB8AC3E}">
        <p14:creationId xmlns:p14="http://schemas.microsoft.com/office/powerpoint/2010/main" val="31403690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ONC Making Math Work">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1447800" y="1571307"/>
            <a:ext cx="1924050" cy="1752600"/>
          </a:xfrm>
          <a:prstGeom prst="rect">
            <a:avLst/>
          </a:prstGeom>
        </p:spPr>
        <p:txBody>
          <a:bodyPr/>
          <a:lstStyle>
            <a:lvl1pPr marL="0" indent="0" algn="ctr">
              <a:buNone/>
              <a:defRPr sz="3200">
                <a:latin typeface="+mn-lt"/>
              </a:defRPr>
            </a:lvl1pPr>
            <a:lvl2pPr>
              <a:defRPr sz="1600">
                <a:latin typeface="+mn-lt"/>
              </a:defRPr>
            </a:lvl2pPr>
          </a:lstStyle>
          <a:p>
            <a:pPr lvl="0"/>
            <a:r>
              <a:rPr lang="en-US" dirty="0" smtClean="0"/>
              <a:t>Click to edit</a:t>
            </a:r>
          </a:p>
        </p:txBody>
      </p:sp>
      <p:sp>
        <p:nvSpPr>
          <p:cNvPr id="22" name="Content Placeholder 1"/>
          <p:cNvSpPr>
            <a:spLocks noGrp="1"/>
          </p:cNvSpPr>
          <p:nvPr>
            <p:ph sz="quarter" idx="37"/>
          </p:nvPr>
        </p:nvSpPr>
        <p:spPr>
          <a:xfrm>
            <a:off x="4686300" y="1571307"/>
            <a:ext cx="2527300" cy="1752600"/>
          </a:xfrm>
          <a:prstGeom prst="rect">
            <a:avLst/>
          </a:prstGeom>
        </p:spPr>
        <p:txBody>
          <a:bodyPr/>
          <a:lstStyle>
            <a:lvl1pPr marL="0" indent="0" algn="ctr">
              <a:buNone/>
              <a:defRPr sz="3200">
                <a:latin typeface="+mn-lt"/>
              </a:defRPr>
            </a:lvl1pPr>
            <a:lvl2pPr>
              <a:defRPr sz="1600">
                <a:latin typeface="+mn-lt"/>
              </a:defRPr>
            </a:lvl2pPr>
          </a:lstStyle>
          <a:p>
            <a:pPr lvl="0"/>
            <a:r>
              <a:rPr lang="en-US" dirty="0" smtClean="0"/>
              <a:t>Click to edit</a:t>
            </a:r>
          </a:p>
        </p:txBody>
      </p:sp>
      <p:sp>
        <p:nvSpPr>
          <p:cNvPr id="14" name="Content Placeholder 1"/>
          <p:cNvSpPr>
            <a:spLocks noGrp="1"/>
          </p:cNvSpPr>
          <p:nvPr>
            <p:ph sz="quarter" idx="35"/>
          </p:nvPr>
        </p:nvSpPr>
        <p:spPr>
          <a:xfrm>
            <a:off x="3454400" y="1571307"/>
            <a:ext cx="1181100" cy="1752600"/>
          </a:xfrm>
          <a:prstGeom prst="rect">
            <a:avLst/>
          </a:prstGeom>
        </p:spPr>
        <p:txBody>
          <a:bodyPr/>
          <a:lstStyle>
            <a:lvl1pPr marL="0" indent="0" algn="ctr">
              <a:buNone/>
              <a:defRPr sz="4800">
                <a:latin typeface="+mn-lt"/>
              </a:defRPr>
            </a:lvl1pPr>
            <a:lvl2pPr>
              <a:defRPr sz="1600">
                <a:latin typeface="+mn-lt"/>
              </a:defRPr>
            </a:lvl2pPr>
          </a:lstStyle>
          <a:p>
            <a:pPr lvl="0"/>
            <a:r>
              <a:rPr lang="en-US" dirty="0" smtClean="0"/>
              <a:t>Click to edit</a:t>
            </a:r>
          </a:p>
        </p:txBody>
      </p:sp>
      <p:sp>
        <p:nvSpPr>
          <p:cNvPr id="21" name="Content Placeholder 1"/>
          <p:cNvSpPr>
            <a:spLocks noGrp="1"/>
          </p:cNvSpPr>
          <p:nvPr>
            <p:ph sz="quarter" idx="36"/>
          </p:nvPr>
        </p:nvSpPr>
        <p:spPr>
          <a:xfrm>
            <a:off x="7264400" y="1571307"/>
            <a:ext cx="684154" cy="1752600"/>
          </a:xfrm>
          <a:prstGeom prst="rect">
            <a:avLst/>
          </a:prstGeom>
        </p:spPr>
        <p:txBody>
          <a:bodyPr/>
          <a:lstStyle>
            <a:lvl1pPr marL="0" indent="0" algn="ctr">
              <a:buNone/>
              <a:defRPr sz="4800">
                <a:latin typeface="+mn-lt"/>
              </a:defRPr>
            </a:lvl1pPr>
            <a:lvl2pPr>
              <a:defRPr sz="1600">
                <a:latin typeface="+mn-lt"/>
              </a:defRPr>
            </a:lvl2pPr>
          </a:lstStyle>
          <a:p>
            <a:pPr lvl="0"/>
            <a:r>
              <a:rPr lang="en-US" dirty="0" smtClean="0"/>
              <a:t>Click to edit</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12" name="Content Placeholder 1"/>
          <p:cNvSpPr>
            <a:spLocks noGrp="1"/>
          </p:cNvSpPr>
          <p:nvPr>
            <p:ph sz="quarter" idx="38"/>
          </p:nvPr>
        </p:nvSpPr>
        <p:spPr>
          <a:xfrm>
            <a:off x="762000" y="4320540"/>
            <a:ext cx="7086600" cy="683260"/>
          </a:xfrm>
          <a:prstGeom prst="rect">
            <a:avLst/>
          </a:prstGeom>
        </p:spPr>
        <p:txBody>
          <a:bodyPr/>
          <a:lstStyle>
            <a:lvl1pPr marL="0" indent="0" algn="ctr">
              <a:buNone/>
              <a:defRPr sz="32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13" name="Content Placeholder 1"/>
          <p:cNvSpPr>
            <a:spLocks noGrp="1"/>
          </p:cNvSpPr>
          <p:nvPr>
            <p:ph sz="quarter" idx="39"/>
          </p:nvPr>
        </p:nvSpPr>
        <p:spPr>
          <a:xfrm>
            <a:off x="807720" y="5003800"/>
            <a:ext cx="7040880" cy="461010"/>
          </a:xfrm>
          <a:prstGeom prst="rect">
            <a:avLst/>
          </a:prstGeom>
        </p:spPr>
        <p:txBody>
          <a:bodyPr/>
          <a:lstStyle>
            <a:lvl1pPr marL="0" indent="0" algn="ctr">
              <a:buNone/>
              <a:defRPr sz="48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17" name="Content Placeholder 1"/>
          <p:cNvSpPr>
            <a:spLocks noGrp="1"/>
          </p:cNvSpPr>
          <p:nvPr>
            <p:ph sz="quarter" idx="40"/>
          </p:nvPr>
        </p:nvSpPr>
        <p:spPr>
          <a:xfrm>
            <a:off x="807720" y="5597843"/>
            <a:ext cx="7040880" cy="665797"/>
          </a:xfrm>
          <a:prstGeom prst="rect">
            <a:avLst/>
          </a:prstGeom>
        </p:spPr>
        <p:txBody>
          <a:bodyPr/>
          <a:lstStyle>
            <a:lvl1pPr marL="0" indent="0" algn="ctr">
              <a:buNone/>
              <a:defRPr sz="32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Tree>
    <p:custDataLst>
      <p:tags r:id="rId1"/>
    </p:custDataLst>
    <p:extLst>
      <p:ext uri="{BB962C8B-B14F-4D97-AF65-F5344CB8AC3E}">
        <p14:creationId xmlns:p14="http://schemas.microsoft.com/office/powerpoint/2010/main" val="318691687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73" r:id="rId5"/>
    <p:sldLayoutId id="2147484263" r:id="rId6"/>
    <p:sldLayoutId id="2147484264" r:id="rId7"/>
    <p:sldLayoutId id="2147484265" r:id="rId8"/>
    <p:sldLayoutId id="2147484266" r:id="rId9"/>
    <p:sldLayoutId id="2147484267" r:id="rId10"/>
    <p:sldLayoutId id="2147484271" r:id="rId11"/>
    <p:sldLayoutId id="2147484272"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4.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9.xml"/><Relationship Id="rId1" Type="http://schemas.openxmlformats.org/officeDocument/2006/relationships/tags" Target="../tags/tag1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0.xml"/><Relationship Id="rId1" Type="http://schemas.openxmlformats.org/officeDocument/2006/relationships/tags" Target="../tags/tag18.xml"/><Relationship Id="rId5" Type="http://schemas.openxmlformats.org/officeDocument/2006/relationships/hyperlink" Target="http://www.cochranelibrary.com/editorial/10.1002/14651858.ED000003" TargetMode="External"/><Relationship Id="rId4" Type="http://schemas.openxmlformats.org/officeDocument/2006/relationships/hyperlink" Target="http://www.nap.edu/catalog/12648/initial-national-priorities-for-comparative-effectiveness-research" TargetMode="Externa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1.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5.xml"/><Relationship Id="rId1" Type="http://schemas.openxmlformats.org/officeDocument/2006/relationships/tags" Target="../tags/tag9.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27352"/>
            <a:ext cx="9144000" cy="1298448"/>
          </a:xfrm>
        </p:spPr>
        <p:txBody>
          <a:bodyPr/>
          <a:lstStyle/>
          <a:p>
            <a:r>
              <a:rPr lang="en-US" altLang="en-US" dirty="0" smtClean="0"/>
              <a:t>Introduction to Health Care and </a:t>
            </a:r>
            <a:br>
              <a:rPr lang="en-US" altLang="en-US" dirty="0" smtClean="0"/>
            </a:br>
            <a:r>
              <a:rPr lang="en-US" altLang="en-US" dirty="0" smtClean="0"/>
              <a:t>Public Health in the U.S.</a:t>
            </a:r>
            <a:endParaRPr lang="en-US" dirty="0"/>
          </a:p>
        </p:txBody>
      </p:sp>
      <p:sp>
        <p:nvSpPr>
          <p:cNvPr id="3" name="Text Placeholder 2"/>
          <p:cNvSpPr>
            <a:spLocks noGrp="1"/>
          </p:cNvSpPr>
          <p:nvPr>
            <p:ph type="body" sz="half" idx="2"/>
          </p:nvPr>
        </p:nvSpPr>
        <p:spPr>
          <a:xfrm>
            <a:off x="1371600" y="3225800"/>
            <a:ext cx="6400800" cy="1054100"/>
          </a:xfrm>
        </p:spPr>
        <p:txBody>
          <a:bodyPr/>
          <a:lstStyle/>
          <a:p>
            <a:r>
              <a:rPr lang="en-US" altLang="en-US" dirty="0" smtClean="0"/>
              <a:t>Evolution of and Trends </a:t>
            </a:r>
            <a:r>
              <a:rPr lang="en-US" altLang="en-US" dirty="0"/>
              <a:t>i</a:t>
            </a:r>
            <a:r>
              <a:rPr lang="en-US" altLang="en-US" dirty="0" smtClean="0"/>
              <a:t>n Health Care in the U.S.</a:t>
            </a:r>
            <a:endParaRPr lang="en-US" dirty="0"/>
          </a:p>
        </p:txBody>
      </p:sp>
      <p:sp>
        <p:nvSpPr>
          <p:cNvPr id="4" name="Text Placeholder 3"/>
          <p:cNvSpPr>
            <a:spLocks noGrp="1"/>
          </p:cNvSpPr>
          <p:nvPr>
            <p:ph type="body" sz="quarter" idx="11"/>
          </p:nvPr>
        </p:nvSpPr>
        <p:spPr/>
        <p:txBody>
          <a:bodyPr/>
          <a:lstStyle/>
          <a:p>
            <a:r>
              <a:rPr lang="en-US" altLang="en-US" dirty="0" smtClean="0"/>
              <a:t>Lecture c</a:t>
            </a:r>
            <a:endParaRPr lang="en-US" altLang="en-US" dirty="0"/>
          </a:p>
        </p:txBody>
      </p:sp>
      <p:sp>
        <p:nvSpPr>
          <p:cNvPr id="5" name="Text Placeholder 4"/>
          <p:cNvSpPr>
            <a:spLocks noGrp="1"/>
          </p:cNvSpPr>
          <p:nvPr>
            <p:ph type="body" sz="quarter" idx="12"/>
          </p:nvPr>
        </p:nvSpPr>
        <p:spPr/>
        <p:txBody>
          <a:bodyPr/>
          <a:lstStyle/>
          <a:p>
            <a:r>
              <a:rPr lang="en-US" dirty="0" smtClean="0"/>
              <a:t>This material (Comp 1 Unit 9)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endParaRPr lang="en-US" dirty="0"/>
          </a:p>
        </p:txBody>
      </p:sp>
    </p:spTree>
    <p:custDataLst>
      <p:tags r:id="rId1"/>
    </p:custDataLst>
    <p:extLst>
      <p:ext uri="{BB962C8B-B14F-4D97-AF65-F5344CB8AC3E}">
        <p14:creationId xmlns:p14="http://schemas.microsoft.com/office/powerpoint/2010/main" val="23213012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Comparative Effectiveness</a:t>
            </a:r>
          </a:p>
        </p:txBody>
      </p:sp>
      <p:sp>
        <p:nvSpPr>
          <p:cNvPr id="19462" name="Content Placeholder 5"/>
          <p:cNvSpPr>
            <a:spLocks noGrp="1"/>
          </p:cNvSpPr>
          <p:nvPr>
            <p:ph sz="quarter" idx="14"/>
          </p:nvPr>
        </p:nvSpPr>
        <p:spPr/>
        <p:txBody>
          <a:bodyPr/>
          <a:lstStyle/>
          <a:p>
            <a:r>
              <a:rPr lang="en-US" altLang="en-US" dirty="0" smtClean="0"/>
              <a:t>Generate evidence from research studies </a:t>
            </a:r>
          </a:p>
          <a:p>
            <a:r>
              <a:rPr lang="en-US" altLang="en-US" dirty="0" smtClean="0"/>
              <a:t>Compare drugs, tests, health care delivery methods, etc.</a:t>
            </a:r>
          </a:p>
          <a:p>
            <a:r>
              <a:rPr lang="en-US" altLang="en-US" dirty="0" smtClean="0"/>
              <a:t>Researchers may look at existing studies, or devise new studies</a:t>
            </a:r>
          </a:p>
          <a:p>
            <a:r>
              <a:rPr lang="en-US" altLang="en-US" dirty="0" smtClean="0"/>
              <a:t>They may develop or use different methods and sources of data</a:t>
            </a:r>
          </a:p>
          <a:p>
            <a:endParaRPr lang="en-US" altLang="en-US" dirty="0" smtClean="0"/>
          </a:p>
        </p:txBody>
      </p:sp>
      <p:sp>
        <p:nvSpPr>
          <p:cNvPr id="3" name="Slide Number Placeholder 2"/>
          <p:cNvSpPr>
            <a:spLocks noGrp="1"/>
          </p:cNvSpPr>
          <p:nvPr>
            <p:ph type="sldNum" sz="quarter" idx="4"/>
          </p:nvPr>
        </p:nvSpPr>
        <p:spPr/>
        <p:txBody>
          <a:bodyPr/>
          <a:lstStyle/>
          <a:p>
            <a:fld id="{5DF2DF5E-EFD7-48F4-97E1-CA19B3909AF0}"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Steps in Comparative Effectiveness Research (CER)</a:t>
            </a:r>
          </a:p>
        </p:txBody>
      </p:sp>
      <p:sp>
        <p:nvSpPr>
          <p:cNvPr id="20486" name="Content Placeholder 5"/>
          <p:cNvSpPr>
            <a:spLocks noGrp="1"/>
          </p:cNvSpPr>
          <p:nvPr>
            <p:ph sz="quarter" idx="14"/>
          </p:nvPr>
        </p:nvSpPr>
        <p:spPr/>
        <p:txBody>
          <a:bodyPr/>
          <a:lstStyle/>
          <a:p>
            <a:r>
              <a:rPr lang="en-US" altLang="en-US" dirty="0" smtClean="0"/>
              <a:t>Review and synthesize current medical research</a:t>
            </a:r>
          </a:p>
          <a:p>
            <a:r>
              <a:rPr lang="en-US" altLang="en-US" dirty="0" smtClean="0"/>
              <a:t>Promote and generate new evidence and analytic tools</a:t>
            </a:r>
          </a:p>
          <a:p>
            <a:r>
              <a:rPr lang="en-US" altLang="en-US" dirty="0" smtClean="0"/>
              <a:t>Translate and disseminate research findings to diverse stakeholders</a:t>
            </a:r>
          </a:p>
        </p:txBody>
      </p:sp>
      <p:sp>
        <p:nvSpPr>
          <p:cNvPr id="3" name="Slide Number Placeholder 2"/>
          <p:cNvSpPr>
            <a:spLocks noGrp="1"/>
          </p:cNvSpPr>
          <p:nvPr>
            <p:ph type="sldNum" sz="quarter" idx="4"/>
          </p:nvPr>
        </p:nvSpPr>
        <p:spPr/>
        <p:txBody>
          <a:bodyPr/>
          <a:lstStyle/>
          <a:p>
            <a:fld id="{ABA694D8-80BB-4BCB-A7F1-D2B0F18BBCD9}"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Benefits of CER</a:t>
            </a:r>
          </a:p>
        </p:txBody>
      </p:sp>
      <p:sp>
        <p:nvSpPr>
          <p:cNvPr id="21510" name="Content Placeholder 5"/>
          <p:cNvSpPr>
            <a:spLocks noGrp="1"/>
          </p:cNvSpPr>
          <p:nvPr>
            <p:ph sz="quarter" idx="14"/>
          </p:nvPr>
        </p:nvSpPr>
        <p:spPr/>
        <p:txBody>
          <a:bodyPr/>
          <a:lstStyle/>
          <a:p>
            <a:r>
              <a:rPr lang="en-US" altLang="en-US" dirty="0" smtClean="0"/>
              <a:t>Stakeholders: Spectrum of individuals who make informed decisions that will improve health care</a:t>
            </a:r>
          </a:p>
          <a:p>
            <a:r>
              <a:rPr lang="en-US" altLang="en-US" dirty="0" smtClean="0"/>
              <a:t>May provide information about benefits and harms</a:t>
            </a:r>
          </a:p>
          <a:p>
            <a:r>
              <a:rPr lang="en-US" altLang="en-US" dirty="0" smtClean="0"/>
              <a:t>Can compare costs of different treatments based on outcomes</a:t>
            </a:r>
          </a:p>
          <a:p>
            <a:r>
              <a:rPr lang="en-US" altLang="en-US" dirty="0" smtClean="0"/>
              <a:t>Helps patients and physicians to choose between treatments</a:t>
            </a:r>
          </a:p>
        </p:txBody>
      </p:sp>
      <p:sp>
        <p:nvSpPr>
          <p:cNvPr id="3" name="Slide Number Placeholder 2"/>
          <p:cNvSpPr>
            <a:spLocks noGrp="1"/>
          </p:cNvSpPr>
          <p:nvPr>
            <p:ph type="sldNum" sz="quarter" idx="4"/>
          </p:nvPr>
        </p:nvSpPr>
        <p:spPr/>
        <p:txBody>
          <a:bodyPr/>
          <a:lstStyle/>
          <a:p>
            <a:fld id="{A339F5F9-A5D3-4F72-8215-6B1F61E298A3}"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Emphasis on CER is a part of Health Care Reform</a:t>
            </a:r>
          </a:p>
        </p:txBody>
      </p:sp>
      <p:sp>
        <p:nvSpPr>
          <p:cNvPr id="22534" name="Content Placeholder 5"/>
          <p:cNvSpPr>
            <a:spLocks noGrp="1"/>
          </p:cNvSpPr>
          <p:nvPr>
            <p:ph sz="quarter" idx="14"/>
          </p:nvPr>
        </p:nvSpPr>
        <p:spPr/>
        <p:txBody>
          <a:bodyPr/>
          <a:lstStyle/>
          <a:p>
            <a:r>
              <a:rPr lang="en-US" altLang="en-US" dirty="0" smtClean="0"/>
              <a:t>The American Recovery and Reinvestment Act of 2009 created the Federal Coordinating Council for Comparative Effectiveness Research</a:t>
            </a:r>
          </a:p>
          <a:p>
            <a:r>
              <a:rPr lang="en-US" altLang="en-US" dirty="0" smtClean="0"/>
              <a:t>Made recommendations on how earmarked funds were spent on CER</a:t>
            </a:r>
          </a:p>
        </p:txBody>
      </p:sp>
      <p:sp>
        <p:nvSpPr>
          <p:cNvPr id="3" name="Slide Number Placeholder 2"/>
          <p:cNvSpPr>
            <a:spLocks noGrp="1"/>
          </p:cNvSpPr>
          <p:nvPr>
            <p:ph type="sldNum" sz="quarter" idx="4"/>
          </p:nvPr>
        </p:nvSpPr>
        <p:spPr/>
        <p:txBody>
          <a:bodyPr/>
          <a:lstStyle/>
          <a:p>
            <a:fld id="{E3395F89-9454-45AB-B728-F15017711F0A}"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249236"/>
            <a:ext cx="8229600" cy="1576197"/>
          </a:xfrm>
        </p:spPr>
        <p:txBody>
          <a:bodyPr/>
          <a:lstStyle/>
          <a:p>
            <a:r>
              <a:rPr lang="en-US" altLang="en-US" dirty="0" smtClean="0"/>
              <a:t>Evolution of and Trends in Health Care in the U.S.</a:t>
            </a:r>
            <a:br>
              <a:rPr lang="en-US" altLang="en-US" dirty="0" smtClean="0"/>
            </a:br>
            <a:r>
              <a:rPr lang="en-US" altLang="en-US" dirty="0" smtClean="0"/>
              <a:t>Summary – Lecture c</a:t>
            </a:r>
          </a:p>
        </p:txBody>
      </p:sp>
      <p:sp>
        <p:nvSpPr>
          <p:cNvPr id="23556" name="Text Placeholder 3"/>
          <p:cNvSpPr>
            <a:spLocks noGrp="1"/>
          </p:cNvSpPr>
          <p:nvPr>
            <p:ph type="body" sz="quarter" idx="11"/>
          </p:nvPr>
        </p:nvSpPr>
        <p:spPr>
          <a:xfrm>
            <a:off x="457200" y="2126254"/>
            <a:ext cx="8229600" cy="4045945"/>
          </a:xfrm>
        </p:spPr>
        <p:txBody>
          <a:bodyPr/>
          <a:lstStyle/>
          <a:p>
            <a:r>
              <a:rPr lang="en-US" altLang="en-US" dirty="0" smtClean="0"/>
              <a:t>Defined healthcare quality and gave examples of quality indicators</a:t>
            </a:r>
          </a:p>
          <a:p>
            <a:r>
              <a:rPr lang="en-US" altLang="en-US" dirty="0" smtClean="0"/>
              <a:t>Approaches to quality improvement, e.g., “Plan, Do, Study, Act”</a:t>
            </a:r>
          </a:p>
          <a:p>
            <a:r>
              <a:rPr lang="en-US" altLang="en-US" dirty="0" smtClean="0"/>
              <a:t>Described Comparative Effectiveness Research (CER)</a:t>
            </a:r>
          </a:p>
        </p:txBody>
      </p:sp>
      <p:sp>
        <p:nvSpPr>
          <p:cNvPr id="3" name="Slide Number Placeholder 2"/>
          <p:cNvSpPr>
            <a:spLocks noGrp="1"/>
          </p:cNvSpPr>
          <p:nvPr>
            <p:ph type="sldNum" sz="quarter" idx="4"/>
          </p:nvPr>
        </p:nvSpPr>
        <p:spPr/>
        <p:txBody>
          <a:bodyPr/>
          <a:lstStyle/>
          <a:p>
            <a:fld id="{7F3C025A-81BC-4941-B7E7-18ABCDFFC5C0}"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274636"/>
            <a:ext cx="8229600" cy="1499079"/>
          </a:xfrm>
        </p:spPr>
        <p:txBody>
          <a:bodyPr/>
          <a:lstStyle/>
          <a:p>
            <a:r>
              <a:rPr lang="en-US" altLang="en-US" dirty="0" smtClean="0"/>
              <a:t>Evolution of and Trends in Health Care in the U.S.</a:t>
            </a:r>
            <a:br>
              <a:rPr lang="en-US" altLang="en-US" dirty="0" smtClean="0"/>
            </a:br>
            <a:r>
              <a:rPr lang="en-US" altLang="en-US" dirty="0" smtClean="0"/>
              <a:t>References – Lecture c</a:t>
            </a:r>
          </a:p>
        </p:txBody>
      </p:sp>
      <p:sp>
        <p:nvSpPr>
          <p:cNvPr id="24579" name="Text Placeholder 2"/>
          <p:cNvSpPr>
            <a:spLocks noGrp="1"/>
          </p:cNvSpPr>
          <p:nvPr>
            <p:ph type="body" sz="quarter" idx="16"/>
          </p:nvPr>
        </p:nvSpPr>
        <p:spPr>
          <a:xfrm>
            <a:off x="457200" y="1787486"/>
            <a:ext cx="8229600" cy="3258239"/>
          </a:xfrm>
        </p:spPr>
        <p:txBody>
          <a:bodyPr/>
          <a:lstStyle/>
          <a:p>
            <a:r>
              <a:rPr lang="en-US" altLang="en-US" dirty="0" smtClean="0"/>
              <a:t>References </a:t>
            </a:r>
          </a:p>
          <a:p>
            <a:r>
              <a:rPr lang="en-US" altLang="en-US" b="0" dirty="0" smtClean="0"/>
              <a:t>Committee on Quality Healthcare in America, Institute of Medicine, . (2001). Crossing the Quality Chasm: A New Health System for the 21st Century. Washington,, DC: National Academy Press.</a:t>
            </a:r>
          </a:p>
          <a:p>
            <a:r>
              <a:rPr lang="en-US" altLang="en-US" b="0" dirty="0" smtClean="0"/>
              <a:t>Initial National Priorities for Comparative Effectiveness Research. (2009). Retrieved from National Academies Press, Washington DC website February 1, 2017: </a:t>
            </a:r>
            <a:r>
              <a:rPr lang="en-US" altLang="en-US" b="0" dirty="0" smtClean="0">
                <a:hlinkClick r:id="rId4" tooltip="URL to The National Academies of Sciences Engineering Medicine, The National Academies Press web page where you can purchase the book Initial National Priorities for Comparative Effectiveness Research for $36.00"/>
              </a:rPr>
              <a:t>http://www.nap.edu/catalog/12648/initial-national-priorities-for-comparative-effectiveness-research</a:t>
            </a:r>
            <a:endParaRPr lang="en-US" altLang="en-US" b="0" dirty="0" smtClean="0"/>
          </a:p>
          <a:p>
            <a:r>
              <a:rPr lang="en-US" altLang="en-US" b="0" dirty="0" smtClean="0"/>
              <a:t>Sox, H. C., Helfand, M., Grimshaw, J., Dickersin, K., &amp; the PLoS Medicine Editors, et.al. (2010, April 29). Comparative effectiveness research: Challenges for medical journals [editorial]. The Cochrane Library, Retrieved February 1, 2017 from </a:t>
            </a:r>
            <a:r>
              <a:rPr lang="en-US" altLang="en-US" b="0" dirty="0" smtClean="0">
                <a:hlinkClick r:id="rId5" tooltip="URL to The Cochrane Library web page titled Comparative effectiveness research: challenges for medical journals"/>
              </a:rPr>
              <a:t>http://www.cochranelibrary.com/editorial/10.1002/14651858.ED000003</a:t>
            </a:r>
            <a:endParaRPr lang="en-US" altLang="en-US" b="0" dirty="0" smtClean="0"/>
          </a:p>
          <a:p>
            <a:endParaRPr lang="en-US" altLang="en-US" dirty="0" smtClean="0"/>
          </a:p>
          <a:p>
            <a:endParaRPr lang="en-US" altLang="en-US" dirty="0" smtClean="0"/>
          </a:p>
          <a:p>
            <a:endParaRPr lang="en-US" altLang="en-US" dirty="0" smtClean="0"/>
          </a:p>
        </p:txBody>
      </p:sp>
      <p:sp>
        <p:nvSpPr>
          <p:cNvPr id="6" name="Slide Number Placeholder 5"/>
          <p:cNvSpPr>
            <a:spLocks noGrp="1"/>
          </p:cNvSpPr>
          <p:nvPr>
            <p:ph type="sldNum" sz="quarter" idx="4"/>
          </p:nvPr>
        </p:nvSpPr>
        <p:spPr/>
        <p:txBody>
          <a:bodyPr/>
          <a:lstStyle/>
          <a:p>
            <a:fld id="{96A281F6-8188-43B4-9CFE-059CB465A72B}"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2622798"/>
          </a:xfrm>
        </p:spPr>
        <p:txBody>
          <a:bodyPr/>
          <a:lstStyle/>
          <a:p>
            <a:r>
              <a:rPr lang="en-US" altLang="en-US" dirty="0" smtClean="0"/>
              <a:t>Introduction to Health Care and Public Health in the U.S.</a:t>
            </a:r>
            <a:r>
              <a:rPr lang="en-US" dirty="0" smtClean="0"/>
              <a:t/>
            </a:r>
            <a:br>
              <a:rPr lang="en-US" dirty="0" smtClean="0"/>
            </a:br>
            <a:r>
              <a:rPr lang="en-US" altLang="en-US" dirty="0" smtClean="0"/>
              <a:t>The Evolution of and Trends in Health Care in the U.S.</a:t>
            </a:r>
            <a:r>
              <a:rPr lang="en-US" dirty="0" smtClean="0"/>
              <a:t/>
            </a:r>
            <a:br>
              <a:rPr lang="en-US" dirty="0" smtClean="0"/>
            </a:br>
            <a:r>
              <a:rPr lang="en-US" altLang="en-US" dirty="0" smtClean="0"/>
              <a:t>Lecture c</a:t>
            </a:r>
            <a:endParaRPr lang="en-US" dirty="0"/>
          </a:p>
        </p:txBody>
      </p:sp>
      <p:sp>
        <p:nvSpPr>
          <p:cNvPr id="8" name="Content Placeholder 7"/>
          <p:cNvSpPr>
            <a:spLocks noGrp="1"/>
          </p:cNvSpPr>
          <p:nvPr>
            <p:ph sz="quarter" idx="14"/>
          </p:nvPr>
        </p:nvSpPr>
        <p:spPr/>
        <p:txBody>
          <a:bodyPr/>
          <a:lstStyle/>
          <a:p>
            <a:r>
              <a:rPr 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6" name="Slide Number Placeholder 5"/>
          <p:cNvSpPr>
            <a:spLocks noGrp="1"/>
          </p:cNvSpPr>
          <p:nvPr>
            <p:ph type="sldNum" sz="quarter" idx="4"/>
          </p:nvPr>
        </p:nvSpPr>
        <p:spPr/>
        <p:txBody>
          <a:bodyPr/>
          <a:lstStyle/>
          <a:p>
            <a:fld id="{2038A2E4-D731-4FDC-AF99-15F3DBB19E9F}" type="slidenum">
              <a:rPr lang="en-US" smtClean="0"/>
              <a:pPr/>
              <a:t>16</a:t>
            </a:fld>
            <a:endParaRPr lang="en-US" dirty="0"/>
          </a:p>
        </p:txBody>
      </p:sp>
    </p:spTree>
    <p:custDataLst>
      <p:tags r:id="rId1"/>
    </p:custDataLst>
    <p:extLst>
      <p:ext uri="{BB962C8B-B14F-4D97-AF65-F5344CB8AC3E}">
        <p14:creationId xmlns:p14="http://schemas.microsoft.com/office/powerpoint/2010/main" val="1027552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85655"/>
            <a:ext cx="8229600" cy="1616960"/>
          </a:xfrm>
        </p:spPr>
        <p:txBody>
          <a:bodyPr/>
          <a:lstStyle/>
          <a:p>
            <a:r>
              <a:rPr lang="en-US" altLang="en-US" dirty="0" smtClean="0"/>
              <a:t>Evolution of and Trends in Health Care in the U.S.</a:t>
            </a:r>
            <a:br>
              <a:rPr lang="en-US" altLang="en-US" dirty="0" smtClean="0"/>
            </a:br>
            <a:r>
              <a:rPr lang="en-US" altLang="en-US" dirty="0" smtClean="0"/>
              <a:t>Learning Objectives</a:t>
            </a:r>
          </a:p>
        </p:txBody>
      </p:sp>
      <p:sp>
        <p:nvSpPr>
          <p:cNvPr id="13316" name="Text Placeholder 3"/>
          <p:cNvSpPr>
            <a:spLocks noGrp="1"/>
          </p:cNvSpPr>
          <p:nvPr>
            <p:ph sz="quarter" idx="14"/>
          </p:nvPr>
        </p:nvSpPr>
        <p:spPr>
          <a:xfrm>
            <a:off x="457200" y="1941724"/>
            <a:ext cx="8229600" cy="4271790"/>
          </a:xfrm>
        </p:spPr>
        <p:txBody>
          <a:bodyPr/>
          <a:lstStyle/>
          <a:p>
            <a:r>
              <a:rPr lang="en-US" altLang="en-US" dirty="0" smtClean="0"/>
              <a:t>Describe the application of evidence-based medicine and clinical practice guidelines (Lecture a, b)</a:t>
            </a:r>
          </a:p>
          <a:p>
            <a:r>
              <a:rPr lang="en-US" altLang="en-US" dirty="0" smtClean="0"/>
              <a:t>Discuss quality indicators in medicine (Lecture c)</a:t>
            </a:r>
          </a:p>
          <a:p>
            <a:r>
              <a:rPr lang="en-US" altLang="en-US" dirty="0" smtClean="0"/>
              <a:t>Describe the patient-centered medical home and other models of care coordination (Lecture d)</a:t>
            </a:r>
            <a:endParaRPr lang="en-US" altLang="en-US" dirty="0"/>
          </a:p>
        </p:txBody>
      </p:sp>
      <p:sp>
        <p:nvSpPr>
          <p:cNvPr id="3" name="Slide Number Placeholder 2"/>
          <p:cNvSpPr>
            <a:spLocks noGrp="1"/>
          </p:cNvSpPr>
          <p:nvPr>
            <p:ph type="sldNum" sz="quarter" idx="4"/>
          </p:nvPr>
        </p:nvSpPr>
        <p:spPr/>
        <p:txBody>
          <a:bodyPr/>
          <a:lstStyle/>
          <a:p>
            <a:fld id="{44E6F336-F4E2-4B32-A692-EDD907DB11A0}" type="slidenum">
              <a:rPr lang="en-US" smtClean="0"/>
              <a:pPr/>
              <a:t>2</a:t>
            </a:fld>
            <a:endParaRPr lang="en-US"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Quality Indicators In Medicine</a:t>
            </a:r>
          </a:p>
        </p:txBody>
      </p:sp>
      <p:sp>
        <p:nvSpPr>
          <p:cNvPr id="14342" name="Content Placeholder 5"/>
          <p:cNvSpPr>
            <a:spLocks noGrp="1"/>
          </p:cNvSpPr>
          <p:nvPr>
            <p:ph sz="quarter" idx="14"/>
          </p:nvPr>
        </p:nvSpPr>
        <p:spPr/>
        <p:txBody>
          <a:bodyPr/>
          <a:lstStyle/>
          <a:p>
            <a:r>
              <a:rPr lang="en-US" altLang="en-US" dirty="0"/>
              <a:t>Better patient outcomes (patient health)</a:t>
            </a:r>
          </a:p>
          <a:p>
            <a:r>
              <a:rPr lang="en-US" altLang="en-US" dirty="0"/>
              <a:t>Better system performance (patient care)</a:t>
            </a:r>
          </a:p>
          <a:p>
            <a:r>
              <a:rPr lang="en-US" altLang="en-US" dirty="0"/>
              <a:t>Better professional development (clinician learning</a:t>
            </a:r>
            <a:r>
              <a:rPr lang="en-US" altLang="en-US" dirty="0" smtClean="0"/>
              <a:t>)</a:t>
            </a:r>
            <a:endParaRPr lang="en-US" altLang="en-US" dirty="0"/>
          </a:p>
        </p:txBody>
      </p:sp>
      <p:sp>
        <p:nvSpPr>
          <p:cNvPr id="3" name="Slide Number Placeholder 2"/>
          <p:cNvSpPr>
            <a:spLocks noGrp="1"/>
          </p:cNvSpPr>
          <p:nvPr>
            <p:ph type="sldNum" sz="quarter" idx="4"/>
          </p:nvPr>
        </p:nvSpPr>
        <p:spPr/>
        <p:txBody>
          <a:bodyPr/>
          <a:lstStyle/>
          <a:p>
            <a:fld id="{71FC5895-5B96-4148-8671-938DB0620E99}" type="slidenum">
              <a:rPr lang="en-US" smtClean="0"/>
              <a:pPr/>
              <a:t>3</a:t>
            </a:fld>
            <a:endParaRPr lang="en-US"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What Does Quality Mean - 1</a:t>
            </a:r>
          </a:p>
        </p:txBody>
      </p:sp>
      <p:sp>
        <p:nvSpPr>
          <p:cNvPr id="15363" name="Content Placeholder 2"/>
          <p:cNvSpPr>
            <a:spLocks noGrp="1"/>
          </p:cNvSpPr>
          <p:nvPr>
            <p:ph sz="quarter" idx="14"/>
          </p:nvPr>
        </p:nvSpPr>
        <p:spPr/>
        <p:txBody>
          <a:bodyPr/>
          <a:lstStyle/>
          <a:p>
            <a:r>
              <a:rPr lang="en-US" altLang="en-US" dirty="0" smtClean="0"/>
              <a:t>“The </a:t>
            </a:r>
            <a:r>
              <a:rPr lang="en-US" altLang="en-US" dirty="0"/>
              <a:t>degree to which health services for individuals and populations increase the likelihood of desired health outcomes, in a manner that is consistent with current professional knowledge.”</a:t>
            </a:r>
          </a:p>
          <a:p>
            <a:pPr lvl="1"/>
            <a:r>
              <a:rPr lang="en-US" altLang="en-US" dirty="0"/>
              <a:t>(Institute of Medicine, 2001</a:t>
            </a:r>
            <a:r>
              <a:rPr lang="en-US" altLang="en-US" dirty="0" smtClean="0"/>
              <a:t>)</a:t>
            </a:r>
            <a:endParaRPr lang="en-US" altLang="en-US" dirty="0"/>
          </a:p>
        </p:txBody>
      </p:sp>
      <p:sp>
        <p:nvSpPr>
          <p:cNvPr id="4" name="Slide Number Placeholder 3"/>
          <p:cNvSpPr>
            <a:spLocks noGrp="1"/>
          </p:cNvSpPr>
          <p:nvPr>
            <p:ph type="sldNum" sz="quarter" idx="4"/>
          </p:nvPr>
        </p:nvSpPr>
        <p:spPr/>
        <p:txBody>
          <a:bodyPr/>
          <a:lstStyle/>
          <a:p>
            <a:fld id="{D3D350A3-E014-4941-B774-1C74A0FEFA8F}" type="slidenum">
              <a:rPr lang="en-US" smtClean="0"/>
              <a:pPr/>
              <a:t>4</a:t>
            </a:fld>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What Does Quality Mean - 2</a:t>
            </a:r>
          </a:p>
        </p:txBody>
      </p:sp>
      <p:sp>
        <p:nvSpPr>
          <p:cNvPr id="15363" name="Content Placeholder 2"/>
          <p:cNvSpPr>
            <a:spLocks noGrp="1"/>
          </p:cNvSpPr>
          <p:nvPr>
            <p:ph sz="quarter" idx="14"/>
          </p:nvPr>
        </p:nvSpPr>
        <p:spPr/>
        <p:txBody>
          <a:bodyPr/>
          <a:lstStyle/>
          <a:p>
            <a:r>
              <a:rPr lang="en-US" altLang="en-US" dirty="0" smtClean="0"/>
              <a:t>Populations want excellent health outcomes</a:t>
            </a:r>
          </a:p>
          <a:p>
            <a:r>
              <a:rPr lang="en-US" altLang="en-US" dirty="0" smtClean="0"/>
              <a:t>Health outcomes need to be improved to the point of excellence</a:t>
            </a:r>
          </a:p>
          <a:p>
            <a:r>
              <a:rPr lang="en-US" altLang="en-US" dirty="0" smtClean="0"/>
              <a:t>Improvement in health outcomes needs to be consistent with medical knowledge, scientific, and rational </a:t>
            </a:r>
          </a:p>
        </p:txBody>
      </p:sp>
      <p:sp>
        <p:nvSpPr>
          <p:cNvPr id="4" name="Slide Number Placeholder 3"/>
          <p:cNvSpPr>
            <a:spLocks noGrp="1"/>
          </p:cNvSpPr>
          <p:nvPr>
            <p:ph type="sldNum" sz="quarter" idx="4"/>
          </p:nvPr>
        </p:nvSpPr>
        <p:spPr/>
        <p:txBody>
          <a:bodyPr/>
          <a:lstStyle/>
          <a:p>
            <a:fld id="{D3D350A3-E014-4941-B774-1C74A0FEFA8F}" type="slidenum">
              <a:rPr lang="en-US" smtClean="0"/>
              <a:pPr/>
              <a:t>5</a:t>
            </a:fld>
            <a:endParaRPr lang="en-US" dirty="0"/>
          </a:p>
        </p:txBody>
      </p:sp>
    </p:spTree>
    <p:custDataLst>
      <p:tags r:id="rId1"/>
    </p:custDataLst>
    <p:extLst>
      <p:ext uri="{BB962C8B-B14F-4D97-AF65-F5344CB8AC3E}">
        <p14:creationId xmlns:p14="http://schemas.microsoft.com/office/powerpoint/2010/main" val="2226598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Achieving Excellence</a:t>
            </a:r>
          </a:p>
        </p:txBody>
      </p:sp>
      <p:sp>
        <p:nvSpPr>
          <p:cNvPr id="15363" name="Content Placeholder 2"/>
          <p:cNvSpPr>
            <a:spLocks noGrp="1"/>
          </p:cNvSpPr>
          <p:nvPr>
            <p:ph sz="quarter" idx="14"/>
          </p:nvPr>
        </p:nvSpPr>
        <p:spPr/>
        <p:txBody>
          <a:bodyPr/>
          <a:lstStyle/>
          <a:p>
            <a:r>
              <a:rPr lang="en-US" altLang="en-US" dirty="0" smtClean="0"/>
              <a:t>Scientific Evidence </a:t>
            </a:r>
          </a:p>
        </p:txBody>
      </p:sp>
      <p:sp>
        <p:nvSpPr>
          <p:cNvPr id="2" name="Content Placeholder 1"/>
          <p:cNvSpPr>
            <a:spLocks noGrp="1"/>
          </p:cNvSpPr>
          <p:nvPr>
            <p:ph sz="quarter" idx="35"/>
          </p:nvPr>
        </p:nvSpPr>
        <p:spPr/>
        <p:txBody>
          <a:bodyPr/>
          <a:lstStyle/>
          <a:p>
            <a:r>
              <a:rPr lang="en-US" altLang="en-US" dirty="0" smtClean="0"/>
              <a:t>+</a:t>
            </a:r>
            <a:endParaRPr lang="en-US" dirty="0"/>
          </a:p>
        </p:txBody>
      </p:sp>
      <p:sp>
        <p:nvSpPr>
          <p:cNvPr id="11" name="Content Placeholder 10"/>
          <p:cNvSpPr>
            <a:spLocks noGrp="1"/>
          </p:cNvSpPr>
          <p:nvPr>
            <p:ph sz="quarter" idx="37"/>
          </p:nvPr>
        </p:nvSpPr>
        <p:spPr/>
        <p:txBody>
          <a:bodyPr/>
          <a:lstStyle/>
          <a:p>
            <a:r>
              <a:rPr lang="en-US" altLang="en-US" dirty="0" smtClean="0"/>
              <a:t> Rigorous Methodology</a:t>
            </a:r>
            <a:endParaRPr lang="en-US" dirty="0"/>
          </a:p>
        </p:txBody>
      </p:sp>
      <p:sp>
        <p:nvSpPr>
          <p:cNvPr id="10" name="Content Placeholder 9"/>
          <p:cNvSpPr>
            <a:spLocks noGrp="1"/>
          </p:cNvSpPr>
          <p:nvPr>
            <p:ph sz="quarter" idx="36"/>
          </p:nvPr>
        </p:nvSpPr>
        <p:spPr/>
        <p:txBody>
          <a:bodyPr/>
          <a:lstStyle/>
          <a:p>
            <a:r>
              <a:rPr lang="en-US" dirty="0" smtClean="0"/>
              <a:t>=</a:t>
            </a:r>
            <a:endParaRPr lang="en-US" dirty="0"/>
          </a:p>
        </p:txBody>
      </p:sp>
      <p:sp>
        <p:nvSpPr>
          <p:cNvPr id="12" name="Content Placeholder 11"/>
          <p:cNvSpPr>
            <a:spLocks noGrp="1"/>
          </p:cNvSpPr>
          <p:nvPr>
            <p:ph sz="quarter" idx="38"/>
          </p:nvPr>
        </p:nvSpPr>
        <p:spPr/>
        <p:txBody>
          <a:bodyPr/>
          <a:lstStyle/>
          <a:p>
            <a:r>
              <a:rPr lang="en-US" altLang="en-US" dirty="0" smtClean="0"/>
              <a:t>Conclusions applicable to health care</a:t>
            </a:r>
          </a:p>
          <a:p>
            <a:endParaRPr lang="en-US" dirty="0"/>
          </a:p>
        </p:txBody>
      </p:sp>
      <p:sp>
        <p:nvSpPr>
          <p:cNvPr id="13" name="Content Placeholder 12"/>
          <p:cNvSpPr>
            <a:spLocks noGrp="1"/>
          </p:cNvSpPr>
          <p:nvPr>
            <p:ph sz="quarter" idx="39"/>
          </p:nvPr>
        </p:nvSpPr>
        <p:spPr>
          <a:xfrm>
            <a:off x="807720" y="4927599"/>
            <a:ext cx="7040880" cy="670243"/>
          </a:xfrm>
        </p:spPr>
        <p:txBody>
          <a:bodyPr/>
          <a:lstStyle/>
          <a:p>
            <a:r>
              <a:rPr lang="en-US" dirty="0" smtClean="0"/>
              <a:t>+</a:t>
            </a:r>
            <a:endParaRPr lang="en-US" dirty="0"/>
          </a:p>
        </p:txBody>
      </p:sp>
      <p:sp>
        <p:nvSpPr>
          <p:cNvPr id="30" name="Content Placeholder 29"/>
          <p:cNvSpPr>
            <a:spLocks noGrp="1"/>
          </p:cNvSpPr>
          <p:nvPr>
            <p:ph sz="quarter" idx="40"/>
          </p:nvPr>
        </p:nvSpPr>
        <p:spPr/>
        <p:txBody>
          <a:bodyPr/>
          <a:lstStyle/>
          <a:p>
            <a:r>
              <a:rPr lang="en-US" altLang="en-US" dirty="0" smtClean="0"/>
              <a:t>Measured performance improvement </a:t>
            </a:r>
          </a:p>
          <a:p>
            <a:endParaRPr lang="en-US" dirty="0"/>
          </a:p>
        </p:txBody>
      </p:sp>
      <p:sp>
        <p:nvSpPr>
          <p:cNvPr id="4" name="Slide Number Placeholder 3"/>
          <p:cNvSpPr>
            <a:spLocks noGrp="1"/>
          </p:cNvSpPr>
          <p:nvPr>
            <p:ph type="sldNum" sz="quarter" idx="4"/>
          </p:nvPr>
        </p:nvSpPr>
        <p:spPr/>
        <p:txBody>
          <a:bodyPr/>
          <a:lstStyle/>
          <a:p>
            <a:fld id="{D3D350A3-E014-4941-B774-1C74A0FEFA8F}" type="slidenum">
              <a:rPr lang="en-US" smtClean="0"/>
              <a:pPr/>
              <a:t>6</a:t>
            </a:fld>
            <a:endParaRPr lang="en-US" dirty="0"/>
          </a:p>
        </p:txBody>
      </p:sp>
    </p:spTree>
    <p:custDataLst>
      <p:tags r:id="rId1"/>
    </p:custDataLst>
    <p:extLst>
      <p:ext uri="{BB962C8B-B14F-4D97-AF65-F5344CB8AC3E}">
        <p14:creationId xmlns:p14="http://schemas.microsoft.com/office/powerpoint/2010/main" val="28052138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Agency for Healthcare Research and Quality (AHRQ)</a:t>
            </a:r>
          </a:p>
        </p:txBody>
      </p:sp>
      <p:sp>
        <p:nvSpPr>
          <p:cNvPr id="16390" name="Content Placeholder 5"/>
          <p:cNvSpPr>
            <a:spLocks noGrp="1"/>
          </p:cNvSpPr>
          <p:nvPr>
            <p:ph sz="quarter" idx="14"/>
          </p:nvPr>
        </p:nvSpPr>
        <p:spPr/>
        <p:txBody>
          <a:bodyPr/>
          <a:lstStyle/>
          <a:p>
            <a:r>
              <a:rPr lang="en-US" altLang="en-US" dirty="0" smtClean="0"/>
              <a:t>Part of Department of Health and Human Services</a:t>
            </a:r>
          </a:p>
          <a:p>
            <a:r>
              <a:rPr lang="en-US" altLang="en-US" dirty="0" smtClean="0"/>
              <a:t>Mission: “To improve quality, safety, efficiency, and effectiveness of health care for all Americans”</a:t>
            </a:r>
          </a:p>
          <a:p>
            <a:pPr lvl="1"/>
            <a:r>
              <a:rPr lang="en-US" altLang="en-US" dirty="0" smtClean="0"/>
              <a:t>Safety and quality: Reduce risk of harm</a:t>
            </a:r>
          </a:p>
          <a:p>
            <a:pPr lvl="1"/>
            <a:r>
              <a:rPr lang="en-US" altLang="en-US" dirty="0" smtClean="0"/>
              <a:t>Effectiveness: Improve health care outcomes</a:t>
            </a:r>
          </a:p>
          <a:p>
            <a:pPr lvl="1"/>
            <a:r>
              <a:rPr lang="en-US" altLang="en-US" dirty="0" smtClean="0"/>
              <a:t>Efficiency: Transform research into practice</a:t>
            </a:r>
          </a:p>
        </p:txBody>
      </p:sp>
      <p:sp>
        <p:nvSpPr>
          <p:cNvPr id="3" name="Slide Number Placeholder 2"/>
          <p:cNvSpPr>
            <a:spLocks noGrp="1"/>
          </p:cNvSpPr>
          <p:nvPr>
            <p:ph type="sldNum" sz="quarter" idx="4"/>
          </p:nvPr>
        </p:nvSpPr>
        <p:spPr/>
        <p:txBody>
          <a:bodyPr/>
          <a:lstStyle/>
          <a:p>
            <a:fld id="{558C1010-26AF-4FE3-AE6B-F60FB804B7B4}"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Methods To Promote Quality</a:t>
            </a:r>
          </a:p>
        </p:txBody>
      </p:sp>
      <p:sp>
        <p:nvSpPr>
          <p:cNvPr id="17414" name="Content Placeholder 5"/>
          <p:cNvSpPr>
            <a:spLocks noGrp="1"/>
          </p:cNvSpPr>
          <p:nvPr>
            <p:ph sz="quarter" idx="14"/>
          </p:nvPr>
        </p:nvSpPr>
        <p:spPr/>
        <p:txBody>
          <a:bodyPr/>
          <a:lstStyle/>
          <a:p>
            <a:r>
              <a:rPr lang="en-US" altLang="en-US" dirty="0" smtClean="0"/>
              <a:t>Quality Indicators</a:t>
            </a:r>
          </a:p>
          <a:p>
            <a:pPr lvl="1"/>
            <a:r>
              <a:rPr lang="en-US" altLang="en-US" dirty="0" smtClean="0"/>
              <a:t>Process measures</a:t>
            </a:r>
          </a:p>
          <a:p>
            <a:pPr lvl="1"/>
            <a:r>
              <a:rPr lang="en-US" altLang="en-US" dirty="0" smtClean="0"/>
              <a:t>Outcome measures</a:t>
            </a:r>
          </a:p>
          <a:p>
            <a:r>
              <a:rPr lang="en-US" altLang="en-US" dirty="0" smtClean="0"/>
              <a:t>Role of electronic health record in improving quality</a:t>
            </a:r>
          </a:p>
          <a:p>
            <a:pPr lvl="1"/>
            <a:r>
              <a:rPr lang="en-US" altLang="en-US" dirty="0" smtClean="0"/>
              <a:t>Data collection</a:t>
            </a:r>
          </a:p>
          <a:p>
            <a:pPr lvl="1"/>
            <a:r>
              <a:rPr lang="en-US" altLang="en-US" dirty="0" smtClean="0"/>
              <a:t>Data analysis</a:t>
            </a:r>
          </a:p>
          <a:p>
            <a:r>
              <a:rPr lang="en-US" altLang="en-US" dirty="0" smtClean="0"/>
              <a:t>Plan-Do-Study-Act (PDSA) cycle</a:t>
            </a:r>
          </a:p>
          <a:p>
            <a:r>
              <a:rPr lang="en-US" altLang="en-US" dirty="0" smtClean="0"/>
              <a:t>Organizational standards</a:t>
            </a:r>
          </a:p>
        </p:txBody>
      </p:sp>
      <p:sp>
        <p:nvSpPr>
          <p:cNvPr id="3" name="Slide Number Placeholder 2"/>
          <p:cNvSpPr>
            <a:spLocks noGrp="1"/>
          </p:cNvSpPr>
          <p:nvPr>
            <p:ph type="sldNum" sz="quarter" idx="4"/>
          </p:nvPr>
        </p:nvSpPr>
        <p:spPr/>
        <p:txBody>
          <a:bodyPr/>
          <a:lstStyle/>
          <a:p>
            <a:fld id="{8B59F121-162A-48D0-9E20-4699735317D1}"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Comparative Effectiveness Research (CER)</a:t>
            </a:r>
          </a:p>
        </p:txBody>
      </p:sp>
      <p:sp>
        <p:nvSpPr>
          <p:cNvPr id="18438" name="Content Placeholder 5"/>
          <p:cNvSpPr>
            <a:spLocks noGrp="1"/>
          </p:cNvSpPr>
          <p:nvPr>
            <p:ph sz="quarter" idx="14"/>
          </p:nvPr>
        </p:nvSpPr>
        <p:spPr/>
        <p:txBody>
          <a:bodyPr/>
          <a:lstStyle/>
          <a:p>
            <a:r>
              <a:rPr lang="en-US" altLang="en-US" dirty="0" smtClean="0"/>
              <a:t>2008: Institute of Medicine noted that patient care “should be based on the conscientious, explicit, and judicious use of current best evidence”</a:t>
            </a:r>
          </a:p>
          <a:p>
            <a:r>
              <a:rPr lang="en-US" altLang="en-US" dirty="0" smtClean="0"/>
              <a:t>2009: IOM defined CER as “…evidence that compares the benefits and harms of alternative methods…”</a:t>
            </a:r>
          </a:p>
        </p:txBody>
      </p:sp>
      <p:sp>
        <p:nvSpPr>
          <p:cNvPr id="3" name="Slide Number Placeholder 2"/>
          <p:cNvSpPr>
            <a:spLocks noGrp="1"/>
          </p:cNvSpPr>
          <p:nvPr>
            <p:ph type="sldNum" sz="quarter" idx="4"/>
          </p:nvPr>
        </p:nvSpPr>
        <p:spPr/>
        <p:txBody>
          <a:bodyPr/>
          <a:lstStyle/>
          <a:p>
            <a:fld id="{75DDD10B-0FCC-4885-8637-AF40172C02EB}"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6"/>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Comp1_unit9c_Lecture_Slides</Template>
  <TotalTime>344</TotalTime>
  <Words>2018</Words>
  <Application>Microsoft Office PowerPoint</Application>
  <PresentationFormat>On-screen Show (4:3)</PresentationFormat>
  <Paragraphs>140</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ONC-Template-FINAL DRAFT</vt:lpstr>
      <vt:lpstr>Introduction to Health Care and  Public Health in the U.S.</vt:lpstr>
      <vt:lpstr>Evolution of and Trends in Health Care in the U.S. Learning Objectives</vt:lpstr>
      <vt:lpstr>Quality Indicators In Medicine</vt:lpstr>
      <vt:lpstr>What Does Quality Mean - 1</vt:lpstr>
      <vt:lpstr>What Does Quality Mean - 2</vt:lpstr>
      <vt:lpstr>Achieving Excellence</vt:lpstr>
      <vt:lpstr>Agency for Healthcare Research and Quality (AHRQ)</vt:lpstr>
      <vt:lpstr>Methods To Promote Quality</vt:lpstr>
      <vt:lpstr>Comparative Effectiveness Research (CER)</vt:lpstr>
      <vt:lpstr>Comparative Effectiveness</vt:lpstr>
      <vt:lpstr>Steps in Comparative Effectiveness Research (CER)</vt:lpstr>
      <vt:lpstr>Benefits of CER</vt:lpstr>
      <vt:lpstr>Emphasis on CER is a part of Health Care Reform</vt:lpstr>
      <vt:lpstr>Evolution of and Trends in Health Care in the U.S. Summary – Lecture c</vt:lpstr>
      <vt:lpstr>Evolution of and Trends in Health Care in the U.S. References – Lecture c</vt:lpstr>
      <vt:lpstr>Introduction to Health Care and Public Health in the U.S. The Evolution of and Trends in Health Care in the U.S. Lecture c</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Health Care and Public Health in the U.S.</dc:title>
  <dc:subject>Evolution of and Trends in Health Care in the U.S., Lecture c</dc:subject>
  <dc:creator>U.S. Department of Health and Human Services, Office of the National Coordinator for Health Information Technology</dc:creator>
  <cp:keywords>Health IT, Health IT Curriculum, Health Care, Introduction to Health Care and Public Health in the U.S., Evolution of and Trends in Health Care in the U.S.</cp:keywords>
  <cp:lastModifiedBy>The Department of Health and Human Services</cp:lastModifiedBy>
  <cp:revision>33</cp:revision>
  <dcterms:created xsi:type="dcterms:W3CDTF">2016-05-13T18:12:30Z</dcterms:created>
  <dcterms:modified xsi:type="dcterms:W3CDTF">2017-05-16T18:31:34Z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0B806C96-1872-4A34-A668-A355692B0A03</vt:lpwstr>
  </property>
  <property fmtid="{D5CDD505-2E9C-101B-9397-08002B2CF9AE}" pid="3" name="ArticulatePath">
    <vt:lpwstr>Presentation1</vt:lpwstr>
  </property>
  <property fmtid="{D5CDD505-2E9C-101B-9397-08002B2CF9AE}" pid="4" name="Language">
    <vt:lpwstr>English</vt:lpwstr>
  </property>
</Properties>
</file>