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ppt/tags/tag18.xml" ContentType="application/vnd.openxmlformats-officedocument.presentationml.tags+xml"/>
  <Override PartName="/ppt/notesSlides/notesSlide16.xml" ContentType="application/vnd.openxmlformats-officedocument.presentationml.notesSlide+xml"/>
  <Override PartName="/ppt/tags/tag19.xml" ContentType="application/vnd.openxmlformats-officedocument.presentationml.tags+xml"/>
  <Override PartName="/ppt/notesSlides/notesSlide17.xml" ContentType="application/vnd.openxmlformats-officedocument.presentationml.notesSlide+xml"/>
  <Override PartName="/ppt/tags/tag20.xml" ContentType="application/vnd.openxmlformats-officedocument.presentationml.tags+xml"/>
  <Override PartName="/ppt/notesSlides/notesSlide18.xml" ContentType="application/vnd.openxmlformats-officedocument.presentationml.notesSlide+xml"/>
  <Override PartName="/ppt/tags/tag21.xml" ContentType="application/vnd.openxmlformats-officedocument.presentationml.tags+xml"/>
  <Override PartName="/ppt/notesSlides/notesSlide19.xml" ContentType="application/vnd.openxmlformats-officedocument.presentationml.notesSlide+xml"/>
  <Override PartName="/ppt/tags/tag22.xml" ContentType="application/vnd.openxmlformats-officedocument.presentationml.tags+xml"/>
  <Override PartName="/ppt/notesSlides/notesSlide20.xml" ContentType="application/vnd.openxmlformats-officedocument.presentationml.notesSlide+xml"/>
  <Override PartName="/ppt/tags/tag23.xml" ContentType="application/vnd.openxmlformats-officedocument.presentationml.tags+xml"/>
  <Override PartName="/ppt/notesSlides/notesSlide21.xml" ContentType="application/vnd.openxmlformats-officedocument.presentationml.notesSlide+xml"/>
  <Override PartName="/ppt/tags/tag24.xml" ContentType="application/vnd.openxmlformats-officedocument.presentationml.tags+xml"/>
  <Override PartName="/ppt/notesSlides/notesSlide22.xml" ContentType="application/vnd.openxmlformats-officedocument.presentationml.notesSlide+xml"/>
  <Override PartName="/ppt/tags/tag25.xml" ContentType="application/vnd.openxmlformats-officedocument.presentationml.tags+xml"/>
  <Override PartName="/ppt/notesSlides/notesSlide23.xml" ContentType="application/vnd.openxmlformats-officedocument.presentationml.notesSlide+xml"/>
  <Override PartName="/ppt/tags/tag26.xml" ContentType="application/vnd.openxmlformats-officedocument.presentationml.tags+xml"/>
  <Override PartName="/ppt/notesSlides/notesSlide24.xml" ContentType="application/vnd.openxmlformats-officedocument.presentationml.notesSlide+xml"/>
  <Override PartName="/ppt/tags/tag27.xml" ContentType="application/vnd.openxmlformats-officedocument.presentationml.tags+xml"/>
  <Override PartName="/ppt/notesSlides/notesSlide25.xml" ContentType="application/vnd.openxmlformats-officedocument.presentationml.notesSlide+xml"/>
  <Override PartName="/ppt/tags/tag28.xml" ContentType="application/vnd.openxmlformats-officedocument.presentationml.tags+xml"/>
  <Override PartName="/ppt/notesSlides/notesSlide26.xml" ContentType="application/vnd.openxmlformats-officedocument.presentationml.notesSlide+xml"/>
  <Override PartName="/ppt/tags/tag29.xml" ContentType="application/vnd.openxmlformats-officedocument.presentationml.tags+xml"/>
  <Override PartName="/ppt/notesSlides/notesSlide27.xml" ContentType="application/vnd.openxmlformats-officedocument.presentationml.notesSlide+xml"/>
  <Override PartName="/ppt/tags/tag30.xml" ContentType="application/vnd.openxmlformats-officedocument.presentationml.tags+xml"/>
  <Override PartName="/ppt/notesSlides/notesSlide28.xml" ContentType="application/vnd.openxmlformats-officedocument.presentationml.notesSlide+xml"/>
  <Override PartName="/ppt/tags/tag31.xml" ContentType="application/vnd.openxmlformats-officedocument.presentationml.tags+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handoutMasterIdLst>
    <p:handoutMasterId r:id="rId32"/>
  </p:handoutMasterIdLst>
  <p:sldIdLst>
    <p:sldId id="256" r:id="rId2"/>
    <p:sldId id="258" r:id="rId3"/>
    <p:sldId id="273" r:id="rId4"/>
    <p:sldId id="259" r:id="rId5"/>
    <p:sldId id="260" r:id="rId6"/>
    <p:sldId id="261" r:id="rId7"/>
    <p:sldId id="274" r:id="rId8"/>
    <p:sldId id="275" r:id="rId9"/>
    <p:sldId id="262" r:id="rId10"/>
    <p:sldId id="263" r:id="rId11"/>
    <p:sldId id="276" r:id="rId12"/>
    <p:sldId id="277" r:id="rId13"/>
    <p:sldId id="264" r:id="rId14"/>
    <p:sldId id="278" r:id="rId15"/>
    <p:sldId id="265" r:id="rId16"/>
    <p:sldId id="285" r:id="rId17"/>
    <p:sldId id="286" r:id="rId18"/>
    <p:sldId id="266" r:id="rId19"/>
    <p:sldId id="267" r:id="rId20"/>
    <p:sldId id="279" r:id="rId21"/>
    <p:sldId id="281" r:id="rId22"/>
    <p:sldId id="268" r:id="rId23"/>
    <p:sldId id="282" r:id="rId24"/>
    <p:sldId id="283" r:id="rId25"/>
    <p:sldId id="269" r:id="rId26"/>
    <p:sldId id="284" r:id="rId27"/>
    <p:sldId id="270" r:id="rId28"/>
    <p:sldId id="271" r:id="rId29"/>
    <p:sldId id="272" r:id="rId30"/>
  </p:sldIdLst>
  <p:sldSz cx="9144000" cy="6858000" type="screen4x3"/>
  <p:notesSz cx="6858000" cy="9144000"/>
  <p:custDataLst>
    <p:tags r:id="rId33"/>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0" autoAdjust="0"/>
    <p:restoredTop sz="86215" autoAdjust="0"/>
  </p:normalViewPr>
  <p:slideViewPr>
    <p:cSldViewPr snapToGrid="0">
      <p:cViewPr varScale="1">
        <p:scale>
          <a:sx n="48" d="100"/>
          <a:sy n="48" d="100"/>
        </p:scale>
        <p:origin x="-1267" y="-62"/>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i="0" dirty="0" smtClean="0"/>
              <a:t>Welcome</a:t>
            </a:r>
            <a:r>
              <a:rPr lang="en-US" altLang="en-US" i="1" dirty="0" smtClean="0"/>
              <a:t> to </a:t>
            </a:r>
            <a:r>
              <a:rPr lang="en-US" altLang="en-US" b="0" dirty="0" smtClean="0"/>
              <a:t>Component 1: Introduction to Health Care and Public Health in the U.S.</a:t>
            </a:r>
            <a:r>
              <a:rPr lang="en-US" altLang="en-US" i="1" dirty="0" smtClean="0"/>
              <a:t>: </a:t>
            </a:r>
            <a:r>
              <a:rPr lang="en-US" altLang="en-US" i="0" dirty="0" smtClean="0"/>
              <a:t>Public Health, Part 2.</a:t>
            </a:r>
            <a:r>
              <a:rPr lang="en-US" altLang="en-US" i="1" dirty="0" smtClean="0"/>
              <a:t> </a:t>
            </a:r>
            <a:r>
              <a:rPr lang="en-US" altLang="en-US" i="0" dirty="0" smtClean="0"/>
              <a:t> This is lecture a. </a:t>
            </a:r>
            <a:r>
              <a:rPr lang="en-US" altLang="en-US" i="1" dirty="0" smtClean="0"/>
              <a:t> </a:t>
            </a:r>
          </a:p>
          <a:p>
            <a:r>
              <a:rPr lang="en-US" altLang="en-US" dirty="0" smtClean="0"/>
              <a:t>The component, </a:t>
            </a:r>
            <a:r>
              <a:rPr lang="en-US" altLang="en-US" b="0" i="0" dirty="0" smtClean="0"/>
              <a:t>Introduction to Health Care and Public Health in the U.S.</a:t>
            </a:r>
            <a:r>
              <a:rPr lang="en-US" altLang="en-US" dirty="0" smtClean="0"/>
              <a:t>, is a survey of how health care and public health are organized and services are delivered in the U.S.  </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2740053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Polio is another disease that has been a threat for thousands of years – there is evidence of polio in an Egyptian stone engraving more than 3000 years old. </a:t>
            </a:r>
          </a:p>
          <a:p>
            <a:r>
              <a:rPr lang="en-US" altLang="en-US" dirty="0" smtClean="0"/>
              <a:t>The polio virus mainly affects children under 5 years of age, and is spread by fecal contamination of food or water. </a:t>
            </a:r>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B81D071-B1A4-482A-A1F5-99A0153124D3}" type="slidenum">
              <a:rPr lang="en-US" altLang="en-US"/>
              <a:pPr eaLnBrk="1" hangingPunct="1"/>
              <a:t>10</a:t>
            </a:fld>
            <a:endParaRPr lang="en-US" altLang="en-US"/>
          </a:p>
        </p:txBody>
      </p:sp>
    </p:spTree>
    <p:extLst>
      <p:ext uri="{BB962C8B-B14F-4D97-AF65-F5344CB8AC3E}">
        <p14:creationId xmlns:p14="http://schemas.microsoft.com/office/powerpoint/2010/main" val="5783041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highly contagious virus invades the nervous system.</a:t>
            </a:r>
            <a:r>
              <a:rPr lang="en-US" altLang="en-US" baseline="0" dirty="0" smtClean="0"/>
              <a:t> </a:t>
            </a:r>
            <a:r>
              <a:rPr lang="en-US" altLang="en-US" dirty="0" smtClean="0"/>
              <a:t>The vast majority of those infected are not seriously affected, but for those who are, the symptoms are severe, including paralysis. </a:t>
            </a:r>
          </a:p>
          <a:p>
            <a:r>
              <a:rPr lang="en-US" altLang="en-US" dirty="0" smtClean="0"/>
              <a:t>In 1955, the Salk polio vaccine was licensed which</a:t>
            </a:r>
            <a:r>
              <a:rPr lang="en-US" altLang="en-US" baseline="0" dirty="0" smtClean="0"/>
              <a:t> led to the rapid decline </a:t>
            </a:r>
            <a:r>
              <a:rPr lang="en-US" altLang="en-US" baseline="0" smtClean="0"/>
              <a:t>of polio </a:t>
            </a:r>
            <a:r>
              <a:rPr lang="en-US" altLang="en-US" baseline="0" dirty="0" smtClean="0"/>
              <a:t>cases in industrialized nations</a:t>
            </a:r>
            <a:r>
              <a:rPr lang="en-US" altLang="en-US" dirty="0" smtClean="0"/>
              <a:t>.</a:t>
            </a:r>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B81D071-B1A4-482A-A1F5-99A0153124D3}" type="slidenum">
              <a:rPr lang="en-US" altLang="en-US"/>
              <a:pPr eaLnBrk="1" hangingPunct="1"/>
              <a:t>11</a:t>
            </a:fld>
            <a:endParaRPr lang="en-US" altLang="en-US"/>
          </a:p>
        </p:txBody>
      </p:sp>
    </p:spTree>
    <p:extLst>
      <p:ext uri="{BB962C8B-B14F-4D97-AF65-F5344CB8AC3E}">
        <p14:creationId xmlns:p14="http://schemas.microsoft.com/office/powerpoint/2010/main" val="35152147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Currently, polio has been effectively eliminated in industrialized countries; however, it still poses a risk in other countries.</a:t>
            </a:r>
          </a:p>
          <a:p>
            <a:r>
              <a:rPr lang="en-US" altLang="en-US" dirty="0" smtClean="0"/>
              <a:t>The World Health Organization or </a:t>
            </a:r>
            <a:r>
              <a:rPr lang="en-US" altLang="en-US" smtClean="0"/>
              <a:t>WHO, </a:t>
            </a:r>
            <a:r>
              <a:rPr lang="en-US" altLang="en-US" dirty="0" smtClean="0"/>
              <a:t>continues to strive for global eradication.</a:t>
            </a:r>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B81D071-B1A4-482A-A1F5-99A0153124D3}" type="slidenum">
              <a:rPr lang="en-US" altLang="en-US"/>
              <a:pPr eaLnBrk="1" hangingPunct="1"/>
              <a:t>12</a:t>
            </a:fld>
            <a:endParaRPr lang="en-US" altLang="en-US"/>
          </a:p>
        </p:txBody>
      </p:sp>
    </p:spTree>
    <p:extLst>
      <p:ext uri="{BB962C8B-B14F-4D97-AF65-F5344CB8AC3E}">
        <p14:creationId xmlns:p14="http://schemas.microsoft.com/office/powerpoint/2010/main" val="41495597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Public health departments at the state and local level work to prevent communicable disease in the population through a combination of monitoring and surveillance, outbreak investigation, interventions</a:t>
            </a:r>
            <a:r>
              <a:rPr lang="en-US" altLang="en-US" baseline="0" dirty="0" smtClean="0"/>
              <a:t> and </a:t>
            </a:r>
            <a:r>
              <a:rPr lang="en-US" altLang="en-US" dirty="0" smtClean="0"/>
              <a:t>treatments, and reporting of data to CDC. </a:t>
            </a:r>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0B3DE0C-6AF9-4FCF-BF96-06A54AB855B6}" type="slidenum">
              <a:rPr lang="en-US" altLang="en-US"/>
              <a:pPr eaLnBrk="1" hangingPunct="1"/>
              <a:t>13</a:t>
            </a:fld>
            <a:endParaRPr lang="en-US" altLang="en-US"/>
          </a:p>
        </p:txBody>
      </p:sp>
    </p:spTree>
    <p:extLst>
      <p:ext uri="{BB962C8B-B14F-4D97-AF65-F5344CB8AC3E}">
        <p14:creationId xmlns:p14="http://schemas.microsoft.com/office/powerpoint/2010/main" val="24792351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Federal-level activities by the CDC include gathering national data, managing national prevention and surveillance programs, distributing funding, and collaborating in outbreak responses.</a:t>
            </a:r>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0B3DE0C-6AF9-4FCF-BF96-06A54AB855B6}" type="slidenum">
              <a:rPr lang="en-US" altLang="en-US"/>
              <a:pPr eaLnBrk="1" hangingPunct="1"/>
              <a:t>14</a:t>
            </a:fld>
            <a:endParaRPr lang="en-US" altLang="en-US"/>
          </a:p>
        </p:txBody>
      </p:sp>
    </p:spTree>
    <p:extLst>
      <p:ext uri="{BB962C8B-B14F-4D97-AF65-F5344CB8AC3E}">
        <p14:creationId xmlns:p14="http://schemas.microsoft.com/office/powerpoint/2010/main" val="41661912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Outbreak investigations can take many forms and be quite complex. This slide illustrates a fictional – and very simplified – outbreak investigation of a food poisoning incident. In our fictional example, public health first learns about the incident by receipt of laboratory reports positive for foodborne pathogens. </a:t>
            </a:r>
          </a:p>
          <a:p>
            <a:r>
              <a:rPr lang="en-US" altLang="en-US" dirty="0" smtClean="0"/>
              <a:t>Epidemiologists investigate the report, sending additional samples to the public health laboratory to be more closely identified. The epidemiologists trace the illness to a company picnic.</a:t>
            </a:r>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4E4BC63-096A-4B01-BE53-84F609737F7E}" type="slidenum">
              <a:rPr lang="en-US" altLang="en-US"/>
              <a:pPr eaLnBrk="1" hangingPunct="1"/>
              <a:t>15</a:t>
            </a:fld>
            <a:endParaRPr lang="en-US" altLang="en-US"/>
          </a:p>
        </p:txBody>
      </p:sp>
    </p:spTree>
    <p:extLst>
      <p:ext uri="{BB962C8B-B14F-4D97-AF65-F5344CB8AC3E}">
        <p14:creationId xmlns:p14="http://schemas.microsoft.com/office/powerpoint/2010/main" val="30914266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Questionnaires are sent to those who are ill and statistical analysis identifies the</a:t>
            </a:r>
            <a:r>
              <a:rPr lang="en-US" altLang="en-US" i="1" dirty="0" smtClean="0"/>
              <a:t> </a:t>
            </a:r>
            <a:r>
              <a:rPr lang="en-US" altLang="en-US" dirty="0" smtClean="0"/>
              <a:t>problem as a dairy product served at the picnic. </a:t>
            </a:r>
          </a:p>
          <a:p>
            <a:r>
              <a:rPr lang="en-US" altLang="en-US" dirty="0" smtClean="0"/>
              <a:t>Yet more investigation reveals the product was contaminated at the dairy due to a sanitation issue. A product recall is issued.</a:t>
            </a:r>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4E4BC63-096A-4B01-BE53-84F609737F7E}" type="slidenum">
              <a:rPr lang="en-US" altLang="en-US"/>
              <a:pPr eaLnBrk="1" hangingPunct="1"/>
              <a:t>16</a:t>
            </a:fld>
            <a:endParaRPr lang="en-US" altLang="en-US"/>
          </a:p>
        </p:txBody>
      </p:sp>
    </p:spTree>
    <p:extLst>
      <p:ext uri="{BB962C8B-B14F-4D97-AF65-F5344CB8AC3E}">
        <p14:creationId xmlns:p14="http://schemas.microsoft.com/office/powerpoint/2010/main" val="24945431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dairy fixes the problem that led to the contamination. </a:t>
            </a:r>
          </a:p>
          <a:p>
            <a:r>
              <a:rPr lang="en-US" altLang="en-US" dirty="0" smtClean="0"/>
              <a:t>Public health utilizes the data gathered and lessons learned to help prevent future problems.</a:t>
            </a:r>
          </a:p>
          <a:p>
            <a:r>
              <a:rPr lang="en-US" altLang="en-US" dirty="0" smtClean="0"/>
              <a:t>The information is reported to the CDC and becomes part of the</a:t>
            </a:r>
            <a:r>
              <a:rPr lang="en-US" altLang="en-US" baseline="0" dirty="0" smtClean="0"/>
              <a:t> national data set. </a:t>
            </a:r>
            <a:endParaRPr lang="en-US" altLang="en-US" dirty="0" smtClean="0"/>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4E4BC63-096A-4B01-BE53-84F609737F7E}" type="slidenum">
              <a:rPr lang="en-US" altLang="en-US"/>
              <a:pPr eaLnBrk="1" hangingPunct="1"/>
              <a:t>17</a:t>
            </a:fld>
            <a:endParaRPr lang="en-US" altLang="en-US"/>
          </a:p>
        </p:txBody>
      </p:sp>
    </p:spTree>
    <p:extLst>
      <p:ext uri="{BB962C8B-B14F-4D97-AF65-F5344CB8AC3E}">
        <p14:creationId xmlns:p14="http://schemas.microsoft.com/office/powerpoint/2010/main" val="41567008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listing of some communicable disease topics gives a good idea of the diversity involved. We’ll look at a few of these in more detail.</a:t>
            </a: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53EF1C-BE1D-4295-BC34-759F28295127}" type="slidenum">
              <a:rPr lang="en-US" altLang="en-US"/>
              <a:pPr eaLnBrk="1" hangingPunct="1"/>
              <a:t>18</a:t>
            </a:fld>
            <a:endParaRPr lang="en-US" altLang="en-US"/>
          </a:p>
        </p:txBody>
      </p:sp>
    </p:spTree>
    <p:extLst>
      <p:ext uri="{BB962C8B-B14F-4D97-AF65-F5344CB8AC3E}">
        <p14:creationId xmlns:p14="http://schemas.microsoft.com/office/powerpoint/2010/main" val="37727308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Rabies is a good example of an animal-related disease. A fatal infection results when the virus is introduced into breaks in the skin, commonly by an animal bite. Public health responses include monitoring for incidents, managing treatment, and encouraging prevention by pet vaccinations. </a:t>
            </a:r>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816FF02-ECC0-4D97-80F3-58D4044E2300}" type="slidenum">
              <a:rPr lang="en-US" altLang="en-US"/>
              <a:pPr eaLnBrk="1" hangingPunct="1"/>
              <a:t>19</a:t>
            </a:fld>
            <a:endParaRPr lang="en-US" altLang="en-US"/>
          </a:p>
        </p:txBody>
      </p:sp>
    </p:spTree>
    <p:extLst>
      <p:ext uri="{BB962C8B-B14F-4D97-AF65-F5344CB8AC3E}">
        <p14:creationId xmlns:p14="http://schemas.microsoft.com/office/powerpoint/2010/main" val="2872150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learning objectives for </a:t>
            </a:r>
            <a:r>
              <a:rPr lang="en-US" altLang="en-US" b="0" i="0" dirty="0" smtClean="0"/>
              <a:t>Public Health, Part 2</a:t>
            </a:r>
            <a:r>
              <a:rPr lang="en-US" altLang="en-US" b="1" dirty="0" smtClean="0"/>
              <a:t>, </a:t>
            </a:r>
            <a:r>
              <a:rPr lang="en-US" altLang="en-US" dirty="0" smtClean="0"/>
              <a:t>are to:</a:t>
            </a:r>
            <a:endParaRPr lang="en-US" altLang="en-US" i="1" dirty="0" smtClean="0"/>
          </a:p>
          <a:p>
            <a:pPr marL="171450" indent="-171450">
              <a:buFont typeface="Arial" panose="020B0604020202020204" pitchFamily="34" charset="0"/>
              <a:buChar char="•"/>
            </a:pPr>
            <a:r>
              <a:rPr lang="en-US" altLang="en-US" dirty="0" smtClean="0"/>
              <a:t>Give examples of and explain the general program categories of public health, including communicable disease, chronic disease, terrorism response, and environmental public health</a:t>
            </a:r>
          </a:p>
          <a:p>
            <a:pPr marL="171450" indent="-171450">
              <a:buFont typeface="Arial" panose="020B0604020202020204" pitchFamily="34" charset="0"/>
              <a:buChar char="•"/>
            </a:pPr>
            <a:r>
              <a:rPr lang="en-US" altLang="en-US" dirty="0" smtClean="0"/>
              <a:t>Discuss the activities and achievements of public health in the realm of communicable disease</a:t>
            </a:r>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3686C2-D4BB-40E7-AE95-4132525762AB}" type="slidenum">
              <a:rPr lang="en-US" altLang="en-US"/>
              <a:pPr eaLnBrk="1" hangingPunct="1"/>
              <a:t>2</a:t>
            </a:fld>
            <a:endParaRPr lang="en-US" altLang="en-US"/>
          </a:p>
        </p:txBody>
      </p:sp>
    </p:spTree>
    <p:extLst>
      <p:ext uri="{BB962C8B-B14F-4D97-AF65-F5344CB8AC3E}">
        <p14:creationId xmlns:p14="http://schemas.microsoft.com/office/powerpoint/2010/main" val="29205014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 serious food-related disease is caused by E. coli O157:H7. Incidents are usually traced to food contaminated with cow feces, and can be very severe. Public health responds by monitoring, assisting in interventions, investigating outbreaks, and providing education for prevention. </a:t>
            </a:r>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816FF02-ECC0-4D97-80F3-58D4044E2300}" type="slidenum">
              <a:rPr lang="en-US" altLang="en-US"/>
              <a:pPr eaLnBrk="1" hangingPunct="1"/>
              <a:t>20</a:t>
            </a:fld>
            <a:endParaRPr lang="en-US" altLang="en-US"/>
          </a:p>
        </p:txBody>
      </p:sp>
    </p:spTree>
    <p:extLst>
      <p:ext uri="{BB962C8B-B14F-4D97-AF65-F5344CB8AC3E}">
        <p14:creationId xmlns:p14="http://schemas.microsoft.com/office/powerpoint/2010/main" val="10129171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Gonorrhea is an example of a sexually-transmitted disease. This bacterial infection can lead to permanent health problems. The public health response includes monitoring, interventions, investigation of outbreaks, and education on prevention and treatment.</a:t>
            </a:r>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816FF02-ECC0-4D97-80F3-58D4044E2300}" type="slidenum">
              <a:rPr lang="en-US" altLang="en-US"/>
              <a:pPr eaLnBrk="1" hangingPunct="1"/>
              <a:t>21</a:t>
            </a:fld>
            <a:endParaRPr lang="en-US" altLang="en-US"/>
          </a:p>
        </p:txBody>
      </p:sp>
    </p:spTree>
    <p:extLst>
      <p:ext uri="{BB962C8B-B14F-4D97-AF65-F5344CB8AC3E}">
        <p14:creationId xmlns:p14="http://schemas.microsoft.com/office/powerpoint/2010/main" val="7309671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parasite Cryptosporidiosis causes one example of a water-related disease. The parasite is ingested by drinking contaminated water. Public health responses include monitoring, investigation of outbreaks, and education on water treatment. </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9E7A96-629B-4470-B2C6-65B713E5785A}" type="slidenum">
              <a:rPr lang="en-US" altLang="en-US"/>
              <a:pPr eaLnBrk="1" hangingPunct="1"/>
              <a:t>22</a:t>
            </a:fld>
            <a:endParaRPr lang="en-US" altLang="en-US"/>
          </a:p>
        </p:txBody>
      </p:sp>
    </p:spTree>
    <p:extLst>
      <p:ext uri="{BB962C8B-B14F-4D97-AF65-F5344CB8AC3E}">
        <p14:creationId xmlns:p14="http://schemas.microsoft.com/office/powerpoint/2010/main" val="3140041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Methicillin-resistant Staphylococcus Aureus, or MRSA, can cause a health care-related disease, if it is introduced in a health care setting by visitors or providers. Public health responses include monitoring, investigation of outbreaks, and education for both patients and providers. </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9E7A96-629B-4470-B2C6-65B713E5785A}" type="slidenum">
              <a:rPr lang="en-US" altLang="en-US"/>
              <a:pPr eaLnBrk="1" hangingPunct="1"/>
              <a:t>23</a:t>
            </a:fld>
            <a:endParaRPr lang="en-US" altLang="en-US"/>
          </a:p>
        </p:txBody>
      </p:sp>
    </p:spTree>
    <p:extLst>
      <p:ext uri="{BB962C8B-B14F-4D97-AF65-F5344CB8AC3E}">
        <p14:creationId xmlns:p14="http://schemas.microsoft.com/office/powerpoint/2010/main" val="37649142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Chickenpox is an example of childhood disease; this highly contagious viral infection is spread by coughing, sneezing, or contact. Public health response includes monitoring, intervention by vaccination, outbreak investigation, and education on vaccination.</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9E7A96-629B-4470-B2C6-65B713E5785A}" type="slidenum">
              <a:rPr lang="en-US" altLang="en-US"/>
              <a:pPr eaLnBrk="1" hangingPunct="1"/>
              <a:t>24</a:t>
            </a:fld>
            <a:endParaRPr lang="en-US" altLang="en-US"/>
          </a:p>
        </p:txBody>
      </p:sp>
    </p:spTree>
    <p:extLst>
      <p:ext uri="{BB962C8B-B14F-4D97-AF65-F5344CB8AC3E}">
        <p14:creationId xmlns:p14="http://schemas.microsoft.com/office/powerpoint/2010/main" val="36152860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human immunodeficiency virus, or HIV can lead to acquired immune deficiency syndrome, or AIDS. The public health response includes monitoring of disease and treatments, outbreak investigation, and education on prevention and testing. </a:t>
            </a:r>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B0FE855-F718-429C-8817-8EDF4912DDAD}" type="slidenum">
              <a:rPr lang="en-US" altLang="en-US"/>
              <a:pPr eaLnBrk="1" hangingPunct="1"/>
              <a:t>25</a:t>
            </a:fld>
            <a:endParaRPr lang="en-US" altLang="en-US"/>
          </a:p>
        </p:txBody>
      </p:sp>
    </p:spTree>
    <p:extLst>
      <p:ext uri="{BB962C8B-B14F-4D97-AF65-F5344CB8AC3E}">
        <p14:creationId xmlns:p14="http://schemas.microsoft.com/office/powerpoint/2010/main" val="35612646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Emerging infectious diseases, mentioned earlier in this unit, continue to appear. One example is Dengue infection, native to many popular tourist destinations in Latin America, Asia, and Puerto Rico. This mosquito-transmitted disease is appearing more often in the United States. Public health response includes monitoring, outbreak investigations, and education on avoidance and on mosquito control.</a:t>
            </a:r>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B0FE855-F718-429C-8817-8EDF4912DDAD}" type="slidenum">
              <a:rPr lang="en-US" altLang="en-US"/>
              <a:pPr eaLnBrk="1" hangingPunct="1"/>
              <a:t>26</a:t>
            </a:fld>
            <a:endParaRPr lang="en-US" altLang="en-US"/>
          </a:p>
        </p:txBody>
      </p:sp>
    </p:spTree>
    <p:extLst>
      <p:ext uri="{BB962C8B-B14F-4D97-AF65-F5344CB8AC3E}">
        <p14:creationId xmlns:p14="http://schemas.microsoft.com/office/powerpoint/2010/main" val="23178596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concludes lecture a of </a:t>
            </a:r>
            <a:r>
              <a:rPr lang="en-US" altLang="en-US" b="0" i="0" dirty="0" smtClean="0"/>
              <a:t>Public Health, Part 2.</a:t>
            </a:r>
            <a:r>
              <a:rPr lang="en-US" altLang="en-US" dirty="0" smtClean="0"/>
              <a:t> </a:t>
            </a:r>
          </a:p>
          <a:p>
            <a:r>
              <a:rPr lang="en-US" altLang="en-US" dirty="0" smtClean="0"/>
              <a:t>In summary, the topic of communicable diseases is discussed in detail, using notable examples including smallpox and polio. Public health disease outbreak investigations are discussed using a simplified food poisoning incident</a:t>
            </a:r>
            <a:r>
              <a:rPr lang="en-US" altLang="en-US" i="1" dirty="0" smtClean="0"/>
              <a:t>. </a:t>
            </a:r>
            <a:endParaRPr lang="en-US" altLang="en-US" dirty="0" smtClean="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8EB423B-4261-469E-839D-959A85487D08}" type="slidenum">
              <a:rPr lang="en-US" altLang="en-US"/>
              <a:pPr eaLnBrk="1" hangingPunct="1"/>
              <a:t>27</a:t>
            </a:fld>
            <a:endParaRPr lang="en-US" altLang="en-US"/>
          </a:p>
        </p:txBody>
      </p:sp>
    </p:spTree>
    <p:extLst>
      <p:ext uri="{BB962C8B-B14F-4D97-AF65-F5344CB8AC3E}">
        <p14:creationId xmlns:p14="http://schemas.microsoft.com/office/powerpoint/2010/main" val="28593581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 Audio</a:t>
            </a:r>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D1F3DC9-5195-499B-8810-96F2CE90A8B0}" type="slidenum">
              <a:rPr lang="en-US" altLang="en-US"/>
              <a:pPr eaLnBrk="1" hangingPunct="1"/>
              <a:t>28</a:t>
            </a:fld>
            <a:endParaRPr lang="en-US" altLang="en-US"/>
          </a:p>
        </p:txBody>
      </p:sp>
    </p:spTree>
    <p:extLst>
      <p:ext uri="{BB962C8B-B14F-4D97-AF65-F5344CB8AC3E}">
        <p14:creationId xmlns:p14="http://schemas.microsoft.com/office/powerpoint/2010/main" val="32561966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29</a:t>
            </a:fld>
            <a:endParaRPr lang="en-US" altLang="en-US"/>
          </a:p>
        </p:txBody>
      </p:sp>
    </p:spTree>
    <p:extLst>
      <p:ext uri="{BB962C8B-B14F-4D97-AF65-F5344CB8AC3E}">
        <p14:creationId xmlns:p14="http://schemas.microsoft.com/office/powerpoint/2010/main" val="3303911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altLang="en-US" dirty="0" smtClean="0"/>
              <a:t>Compare and contrast the different types of terrorism and the different public health responses, and</a:t>
            </a:r>
          </a:p>
          <a:p>
            <a:pPr marL="171450" indent="-171450">
              <a:buFont typeface="Arial" panose="020B0604020202020204" pitchFamily="34" charset="0"/>
              <a:buChar char="•"/>
            </a:pPr>
            <a:r>
              <a:rPr lang="en-US" altLang="en-US" dirty="0" smtClean="0"/>
              <a:t>Describe chronic disease activities and achievements of public health, and the work of public health in the realm of environmental health hazards.</a:t>
            </a:r>
          </a:p>
          <a:p>
            <a:pPr eaLnBrk="1" hangingPunct="1">
              <a:spcBef>
                <a:spcPct val="0"/>
              </a:spcBef>
            </a:pPr>
            <a:endParaRPr lang="en-US" altLang="en-US" dirty="0" smtClean="0"/>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3686C2-D4BB-40E7-AE95-4132525762AB}" type="slidenum">
              <a:rPr lang="en-US" altLang="en-US"/>
              <a:pPr eaLnBrk="1" hangingPunct="1"/>
              <a:t>3</a:t>
            </a:fld>
            <a:endParaRPr lang="en-US" altLang="en-US"/>
          </a:p>
        </p:txBody>
      </p:sp>
    </p:spTree>
    <p:extLst>
      <p:ext uri="{BB962C8B-B14F-4D97-AF65-F5344CB8AC3E}">
        <p14:creationId xmlns:p14="http://schemas.microsoft.com/office/powerpoint/2010/main" val="3533558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lecture will cover public health and communicable diseases.</a:t>
            </a:r>
          </a:p>
          <a:p>
            <a:r>
              <a:rPr lang="en-US" altLang="en-US" dirty="0" smtClean="0"/>
              <a:t>Communicable diseases can also be termed infectious or transmittable diseases. They are caused by organisms such as bacteria, protozoans, fungi, or viruses entering the body. </a:t>
            </a:r>
          </a:p>
          <a:p>
            <a:r>
              <a:rPr lang="en-US" altLang="en-US" dirty="0" smtClean="0"/>
              <a:t>The control of infectious diseases can mostly be traced to two advances. First, better sanitation and clean water, which have brought many diseases, even typhoid and cholera, under control. Second, antimicrobial therapy – the arsenal of medical treatments against infectious diseases has expanded greatly through the discovery of agents such as penicillin.</a:t>
            </a:r>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B80A9A2-4D66-4FB2-A960-D8FE36B2EF0C}" type="slidenum">
              <a:rPr lang="en-US" altLang="en-US"/>
              <a:pPr eaLnBrk="1" hangingPunct="1"/>
              <a:t>4</a:t>
            </a:fld>
            <a:endParaRPr lang="en-US" altLang="en-US"/>
          </a:p>
        </p:txBody>
      </p:sp>
    </p:spTree>
    <p:extLst>
      <p:ext uri="{BB962C8B-B14F-4D97-AF65-F5344CB8AC3E}">
        <p14:creationId xmlns:p14="http://schemas.microsoft.com/office/powerpoint/2010/main" val="3694859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New communicable diseases continue to appear – the “emerging infectious diseases” – and probably always will. Other diseases continue to evade good control, such as tuberculosis, drug resistant infections, and so forth. But it is encouraging to consider some more details of two of public health’s brightest triumphs, and how these once fearsome diseases were brought under control: smallpox and polio.</a:t>
            </a:r>
            <a:endParaRPr lang="en-US" altLang="en-US" i="1" dirty="0" smtClean="0"/>
          </a:p>
          <a:p>
            <a:endParaRPr lang="en-US" altLang="en-US" dirty="0" smtClean="0"/>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AA98553-5B0F-4C4C-AC79-8F11E7CFA568}" type="slidenum">
              <a:rPr lang="en-US" altLang="en-US"/>
              <a:pPr eaLnBrk="1" hangingPunct="1"/>
              <a:t>5</a:t>
            </a:fld>
            <a:endParaRPr lang="en-US" altLang="en-US"/>
          </a:p>
        </p:txBody>
      </p:sp>
    </p:spTree>
    <p:extLst>
      <p:ext uri="{BB962C8B-B14F-4D97-AF65-F5344CB8AC3E}">
        <p14:creationId xmlns:p14="http://schemas.microsoft.com/office/powerpoint/2010/main" val="25688039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Smallpox virus has been sickening populations for thousands of years. In 1796, Edward Jenner discovered that cowpox conferred immunity to smallpox upon milkmaids. In 1800, the technique of smallpox vaccination was introduced into the U.S., and a century and a half later, the U.S. was declared free of smallpox. </a:t>
            </a:r>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EA4D5D-493F-412F-8A3C-CA74EF74851F}" type="slidenum">
              <a:rPr lang="en-US" altLang="en-US"/>
              <a:pPr eaLnBrk="1" hangingPunct="1"/>
              <a:t>6</a:t>
            </a:fld>
            <a:endParaRPr lang="en-US" altLang="en-US"/>
          </a:p>
        </p:txBody>
      </p:sp>
    </p:spTree>
    <p:extLst>
      <p:ext uri="{BB962C8B-B14F-4D97-AF65-F5344CB8AC3E}">
        <p14:creationId xmlns:p14="http://schemas.microsoft.com/office/powerpoint/2010/main" val="1057663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International Smallpox Eradication program was established in 1966, and by 1977 the global vaccination program had effectively eradicated the disease.</a:t>
            </a:r>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EA4D5D-493F-412F-8A3C-CA74EF74851F}" type="slidenum">
              <a:rPr lang="en-US" altLang="en-US"/>
              <a:pPr eaLnBrk="1" hangingPunct="1"/>
              <a:t>7</a:t>
            </a:fld>
            <a:endParaRPr lang="en-US" altLang="en-US"/>
          </a:p>
        </p:txBody>
      </p:sp>
    </p:spTree>
    <p:extLst>
      <p:ext uri="{BB962C8B-B14F-4D97-AF65-F5344CB8AC3E}">
        <p14:creationId xmlns:p14="http://schemas.microsoft.com/office/powerpoint/2010/main" val="21465406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Routine general vaccination against smallpox was discontinued after eradication of the disease. The virus has been eliminated from the earth, with the exception of some laboratory stockpiles.</a:t>
            </a: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FA8FDF-2CCE-4E93-80FE-46561B2C9E0E}" type="slidenum">
              <a:rPr lang="en-US" altLang="en-US"/>
              <a:pPr eaLnBrk="1" hangingPunct="1"/>
              <a:t>8</a:t>
            </a:fld>
            <a:endParaRPr lang="en-US" altLang="en-US"/>
          </a:p>
        </p:txBody>
      </p:sp>
    </p:spTree>
    <p:extLst>
      <p:ext uri="{BB962C8B-B14F-4D97-AF65-F5344CB8AC3E}">
        <p14:creationId xmlns:p14="http://schemas.microsoft.com/office/powerpoint/2010/main" val="16674916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Are these stockpiles a matter of concern for terrorism risk? The Centers</a:t>
            </a:r>
            <a:r>
              <a:rPr lang="en-US" altLang="en-US" baseline="0" dirty="0" smtClean="0"/>
              <a:t> for Disease Control and Prevention, or CDC,</a:t>
            </a:r>
            <a:r>
              <a:rPr lang="en-US" altLang="en-US" dirty="0" smtClean="0"/>
              <a:t> has detailed plans to protect the U.S. in the case of a smallpox weapon, the plans include deploying teams of medical and public health workers to stop the spread, using stockpiled, live</a:t>
            </a:r>
            <a:r>
              <a:rPr lang="en-US" altLang="en-US" baseline="0" dirty="0" smtClean="0"/>
              <a:t> vaccine to a related virus</a:t>
            </a:r>
            <a:r>
              <a:rPr lang="en-US" altLang="en-US" dirty="0" smtClean="0"/>
              <a:t>.</a:t>
            </a: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FA8FDF-2CCE-4E93-80FE-46561B2C9E0E}" type="slidenum">
              <a:rPr lang="en-US" altLang="en-US"/>
              <a:pPr eaLnBrk="1" hangingPunct="1"/>
              <a:t>9</a:t>
            </a:fld>
            <a:endParaRPr lang="en-US" altLang="en-US"/>
          </a:p>
        </p:txBody>
      </p:sp>
    </p:spTree>
    <p:extLst>
      <p:ext uri="{BB962C8B-B14F-4D97-AF65-F5344CB8AC3E}">
        <p14:creationId xmlns:p14="http://schemas.microsoft.com/office/powerpoint/2010/main" val="14132292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accessibility.psu.edu/microsoftoffice/powerpoint/" TargetMode="External"/><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3"/>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custDataLst>
      <p:tags r:id="rId1"/>
    </p:custDataLst>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Three W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4" name="Text Placeholder 3"/>
          <p:cNvSpPr>
            <a:spLocks noGrp="1"/>
          </p:cNvSpPr>
          <p:nvPr>
            <p:ph type="body" sz="quarter" idx="19"/>
          </p:nvPr>
        </p:nvSpPr>
        <p:spPr>
          <a:xfrm>
            <a:off x="3266708" y="1600200"/>
            <a:ext cx="2601686" cy="4664075"/>
          </a:xfrm>
        </p:spPr>
        <p:txBody>
          <a:bodyPr/>
          <a:lstStyle>
            <a:lvl1pPr>
              <a:defRPr sz="2800"/>
            </a:lvl1pPr>
          </a:lstStyle>
          <a:p>
            <a:pPr lvl="0"/>
            <a:r>
              <a:rPr lang="en-US" dirty="0" smtClean="0"/>
              <a:t>Click to edit Master text styles</a:t>
            </a:r>
            <a:endParaRPr lang="en-US" dirty="0"/>
          </a:p>
        </p:txBody>
      </p:sp>
      <p:sp>
        <p:nvSpPr>
          <p:cNvPr id="6" name="Text Placeholder 5"/>
          <p:cNvSpPr>
            <a:spLocks noGrp="1"/>
          </p:cNvSpPr>
          <p:nvPr>
            <p:ph type="body" sz="quarter" idx="20"/>
          </p:nvPr>
        </p:nvSpPr>
        <p:spPr>
          <a:xfrm>
            <a:off x="457200" y="1600200"/>
            <a:ext cx="2601686" cy="4664075"/>
          </a:xfrm>
        </p:spPr>
        <p:txBody>
          <a:bodyPr/>
          <a:lstStyle>
            <a:lvl1pPr>
              <a:defRPr sz="2800"/>
            </a:lvl1pPr>
          </a:lstStyle>
          <a:p>
            <a:pPr lvl="0"/>
            <a:r>
              <a:rPr lang="en-US" dirty="0" smtClean="0"/>
              <a:t>Click to edit Master text styles</a:t>
            </a:r>
            <a:endParaRPr lang="en-US" dirty="0"/>
          </a:p>
        </p:txBody>
      </p:sp>
      <p:sp>
        <p:nvSpPr>
          <p:cNvPr id="9" name="Text Placeholder 8"/>
          <p:cNvSpPr>
            <a:spLocks noGrp="1"/>
          </p:cNvSpPr>
          <p:nvPr>
            <p:ph type="body" sz="quarter" idx="21"/>
          </p:nvPr>
        </p:nvSpPr>
        <p:spPr>
          <a:xfrm>
            <a:off x="6074231" y="1600200"/>
            <a:ext cx="2590800" cy="4664075"/>
          </a:xfrm>
        </p:spPr>
        <p:txBody>
          <a:bodyPr/>
          <a:lstStyle>
            <a:lvl1pPr>
              <a:defRPr sz="2800"/>
            </a:lvl1pPr>
          </a:lstStyle>
          <a:p>
            <a:pPr lvl="0"/>
            <a:r>
              <a:rPr lang="en-US" dirty="0" smtClean="0"/>
              <a:t>Click to edit Master text styles</a:t>
            </a:r>
            <a:endParaRPr lang="en-US" dirty="0"/>
          </a:p>
        </p:txBody>
      </p:sp>
    </p:spTree>
    <p:extLst>
      <p:ext uri="{BB962C8B-B14F-4D97-AF65-F5344CB8AC3E}">
        <p14:creationId xmlns:p14="http://schemas.microsoft.com/office/powerpoint/2010/main" val="190669891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73" r:id="rId4"/>
    <p:sldLayoutId id="2147484262" r:id="rId5"/>
    <p:sldLayoutId id="2147484263" r:id="rId6"/>
    <p:sldLayoutId id="2147484264" r:id="rId7"/>
    <p:sldLayoutId id="2147484265" r:id="rId8"/>
    <p:sldLayoutId id="2147484266" r:id="rId9"/>
    <p:sldLayoutId id="2147484267" r:id="rId10"/>
    <p:sldLayoutId id="2147484271" r:id="rId11"/>
    <p:sldLayoutId id="2147484272"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xml"/><Relationship Id="rId1" Type="http://schemas.openxmlformats.org/officeDocument/2006/relationships/tags" Target="../tags/tag20.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9.xml"/><Relationship Id="rId1" Type="http://schemas.openxmlformats.org/officeDocument/2006/relationships/tags" Target="../tags/tag29.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0.xml"/><Relationship Id="rId1" Type="http://schemas.openxmlformats.org/officeDocument/2006/relationships/tags" Target="../tags/tag30.xml"/><Relationship Id="rId4" Type="http://schemas.openxmlformats.org/officeDocument/2006/relationships/hyperlink" Target="https://wwwn.cdc.gov/nndss/" TargetMode="Externa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1.xml"/><Relationship Id="rId1" Type="http://schemas.openxmlformats.org/officeDocument/2006/relationships/tags" Target="../tags/tag3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2130552"/>
            <a:ext cx="8915400" cy="1298448"/>
          </a:xfrm>
        </p:spPr>
        <p:txBody>
          <a:bodyPr/>
          <a:lstStyle/>
          <a:p>
            <a:r>
              <a:rPr lang="en-US" altLang="en-US" dirty="0"/>
              <a:t>Introduction to </a:t>
            </a:r>
            <a:r>
              <a:rPr lang="en-US" altLang="en-US" dirty="0" smtClean="0"/>
              <a:t>Health and </a:t>
            </a:r>
            <a:br>
              <a:rPr lang="en-US" altLang="en-US" dirty="0" smtClean="0"/>
            </a:br>
            <a:r>
              <a:rPr lang="en-US" altLang="en-US" dirty="0" smtClean="0"/>
              <a:t>Health Care in </a:t>
            </a:r>
            <a:r>
              <a:rPr lang="en-US" altLang="en-US" dirty="0"/>
              <a:t>the </a:t>
            </a:r>
            <a:r>
              <a:rPr lang="en-US" altLang="en-US" dirty="0" smtClean="0"/>
              <a:t>U.S.</a:t>
            </a:r>
            <a:endParaRPr lang="en-US" dirty="0"/>
          </a:p>
        </p:txBody>
      </p:sp>
      <p:sp>
        <p:nvSpPr>
          <p:cNvPr id="3" name="Text Placeholder 2"/>
          <p:cNvSpPr>
            <a:spLocks noGrp="1"/>
          </p:cNvSpPr>
          <p:nvPr>
            <p:ph type="body" sz="half" idx="2"/>
          </p:nvPr>
        </p:nvSpPr>
        <p:spPr/>
        <p:txBody>
          <a:bodyPr/>
          <a:lstStyle/>
          <a:p>
            <a:r>
              <a:rPr lang="en-US" altLang="en-US" dirty="0"/>
              <a:t>Public Health, Part </a:t>
            </a:r>
            <a:r>
              <a:rPr lang="en-US" altLang="en-US" dirty="0" smtClean="0"/>
              <a:t>2</a:t>
            </a:r>
            <a:endParaRPr lang="en-US" altLang="en-US" dirty="0"/>
          </a:p>
        </p:txBody>
      </p:sp>
      <p:sp>
        <p:nvSpPr>
          <p:cNvPr id="4" name="Text Placeholder 3"/>
          <p:cNvSpPr>
            <a:spLocks noGrp="1"/>
          </p:cNvSpPr>
          <p:nvPr>
            <p:ph type="body" sz="quarter" idx="11"/>
          </p:nvPr>
        </p:nvSpPr>
        <p:spPr/>
        <p:txBody>
          <a:bodyPr/>
          <a:lstStyle/>
          <a:p>
            <a:r>
              <a:rPr lang="en-US" dirty="0" smtClean="0"/>
              <a:t>Lecture a</a:t>
            </a:r>
            <a:endParaRPr lang="en-US" dirty="0"/>
          </a:p>
        </p:txBody>
      </p:sp>
      <p:sp>
        <p:nvSpPr>
          <p:cNvPr id="5" name="Text Placeholder 4"/>
          <p:cNvSpPr>
            <a:spLocks noGrp="1"/>
          </p:cNvSpPr>
          <p:nvPr>
            <p:ph type="body" sz="quarter" idx="12"/>
          </p:nvPr>
        </p:nvSpPr>
        <p:spPr/>
        <p:txBody>
          <a:bodyPr/>
          <a:lstStyle/>
          <a:p>
            <a:r>
              <a:rPr lang="en-US" dirty="0"/>
              <a:t>This material (Comp </a:t>
            </a:r>
            <a:r>
              <a:rPr lang="en-US" dirty="0" smtClean="0"/>
              <a:t>1 </a:t>
            </a:r>
            <a:r>
              <a:rPr lang="en-US" dirty="0"/>
              <a:t>Unit </a:t>
            </a:r>
            <a:r>
              <a:rPr lang="en-US" dirty="0" smtClean="0"/>
              <a:t>8) </a:t>
            </a:r>
            <a:r>
              <a:rPr lang="en-US" dirty="0"/>
              <a:t>was developed by </a:t>
            </a:r>
            <a:r>
              <a:rPr lang="en-US" dirty="0" smtClean="0"/>
              <a:t>Oregon Health &amp; Science University, </a:t>
            </a:r>
            <a:r>
              <a:rPr lang="en-US" dirty="0"/>
              <a:t>funded by the Department of Health and Human Services, Office of the National Coordinator for Health Information Technology under Award Number </a:t>
            </a:r>
            <a:r>
              <a:rPr lang="en-US" dirty="0" smtClean="0"/>
              <a:t>90WT0001. </a:t>
            </a:r>
            <a:endParaRPr lang="en-US" dirty="0"/>
          </a:p>
          <a:p>
            <a:r>
              <a:rPr lang="en-US" dirty="0"/>
              <a:t>This work is licensed under the Creative Commons Attribution-</a:t>
            </a:r>
            <a:r>
              <a:rPr lang="en-US" dirty="0" err="1"/>
              <a:t>NonCommercial</a:t>
            </a:r>
            <a:r>
              <a:rPr lang="en-US" dirty="0"/>
              <a:t>-ShareAlike 4.0 International License. To view a copy of this license, visit </a:t>
            </a:r>
            <a:r>
              <a:rPr lang="en-US" u="sng" dirty="0">
                <a:hlinkClick r:id="rId4" tooltip="URL for Creative Commons Attribution-NonCommercial-ShareAlike 4.0 International License"/>
              </a:rPr>
              <a:t>http://creativecommons.org/licenses/by-nc-sa/4.0/</a:t>
            </a:r>
            <a:r>
              <a:rPr lang="en-US" dirty="0"/>
              <a:t>.</a:t>
            </a:r>
          </a:p>
          <a:p>
            <a:endParaRPr lang="en-US" dirty="0"/>
          </a:p>
        </p:txBody>
      </p:sp>
    </p:spTree>
    <p:custDataLst>
      <p:tags r:id="rId1"/>
    </p:custDataLst>
    <p:extLst>
      <p:ext uri="{BB962C8B-B14F-4D97-AF65-F5344CB8AC3E}">
        <p14:creationId xmlns:p14="http://schemas.microsoft.com/office/powerpoint/2010/main" val="3918850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Public Health Triumphs: Polio</a:t>
            </a:r>
          </a:p>
        </p:txBody>
      </p:sp>
      <p:sp>
        <p:nvSpPr>
          <p:cNvPr id="18438" name="Content Placeholder 5"/>
          <p:cNvSpPr>
            <a:spLocks noGrp="1"/>
          </p:cNvSpPr>
          <p:nvPr>
            <p:ph sz="quarter" idx="14"/>
          </p:nvPr>
        </p:nvSpPr>
        <p:spPr/>
        <p:txBody>
          <a:bodyPr/>
          <a:lstStyle/>
          <a:p>
            <a:r>
              <a:rPr lang="en-US" altLang="en-US" dirty="0" smtClean="0"/>
              <a:t>History - evidence of polio in an Egyptian stone engraving over 3,000 years old </a:t>
            </a:r>
          </a:p>
          <a:p>
            <a:r>
              <a:rPr lang="it-IT" altLang="en-US" dirty="0" smtClean="0"/>
              <a:t>Virus mainly affects children &lt;5 years of age. </a:t>
            </a:r>
          </a:p>
          <a:p>
            <a:r>
              <a:rPr lang="it-IT" altLang="en-US" dirty="0" smtClean="0"/>
              <a:t>Spread by contact or by ingestion of fecal contamination in food or water</a:t>
            </a:r>
            <a:endParaRPr lang="en-US" alt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6B24FE2-F187-4D9D-920C-74DAA74E26A7}" type="slidenum">
              <a:rPr lang="en-US" altLang="en-US" smtClean="0"/>
              <a:pPr/>
              <a:t>10</a:t>
            </a:fld>
            <a:endParaRPr lang="en-US" altLang="en-US"/>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Polio, continued</a:t>
            </a:r>
          </a:p>
        </p:txBody>
      </p:sp>
      <p:sp>
        <p:nvSpPr>
          <p:cNvPr id="18438" name="Content Placeholder 5"/>
          <p:cNvSpPr>
            <a:spLocks noGrp="1"/>
          </p:cNvSpPr>
          <p:nvPr>
            <p:ph sz="quarter" idx="14"/>
          </p:nvPr>
        </p:nvSpPr>
        <p:spPr/>
        <p:txBody>
          <a:bodyPr/>
          <a:lstStyle/>
          <a:p>
            <a:r>
              <a:rPr lang="it-IT" altLang="en-US" dirty="0" smtClean="0"/>
              <a:t>Highly infectious, the virus invades the nervous system </a:t>
            </a:r>
          </a:p>
          <a:p>
            <a:pPr lvl="1"/>
            <a:r>
              <a:rPr lang="it-IT" altLang="en-US" dirty="0" smtClean="0"/>
              <a:t>Up to 95% of people may not have symptoms, those who do can have severe effects including paralysis</a:t>
            </a:r>
          </a:p>
          <a:p>
            <a:r>
              <a:rPr lang="it-IT" altLang="en-US" dirty="0" smtClean="0"/>
              <a:t>1955: Salk polio vaccine licensed. Rapid eradication in industrialized countries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6B24FE2-F187-4D9D-920C-74DAA74E26A7}" type="slidenum">
              <a:rPr lang="en-US" altLang="en-US" smtClean="0"/>
              <a:pPr/>
              <a:t>11</a:t>
            </a:fld>
            <a:endParaRPr lang="en-US" altLang="en-US"/>
          </a:p>
        </p:txBody>
      </p:sp>
    </p:spTree>
    <p:custDataLst>
      <p:tags r:id="rId1"/>
    </p:custDataLst>
    <p:extLst>
      <p:ext uri="{BB962C8B-B14F-4D97-AF65-F5344CB8AC3E}">
        <p14:creationId xmlns:p14="http://schemas.microsoft.com/office/powerpoint/2010/main" val="128103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Polio: Current State</a:t>
            </a:r>
          </a:p>
        </p:txBody>
      </p:sp>
      <p:sp>
        <p:nvSpPr>
          <p:cNvPr id="18438" name="Content Placeholder 5"/>
          <p:cNvSpPr>
            <a:spLocks noGrp="1"/>
          </p:cNvSpPr>
          <p:nvPr>
            <p:ph sz="quarter" idx="14"/>
          </p:nvPr>
        </p:nvSpPr>
        <p:spPr/>
        <p:txBody>
          <a:bodyPr/>
          <a:lstStyle/>
          <a:p>
            <a:r>
              <a:rPr lang="it-IT" altLang="en-US" dirty="0" smtClean="0"/>
              <a:t>Polio has been effectively eliminated in industrialized countries, but still a risk in</a:t>
            </a:r>
            <a:r>
              <a:rPr lang="en-US" altLang="en-US" dirty="0" smtClean="0"/>
              <a:t> other countries</a:t>
            </a:r>
          </a:p>
          <a:p>
            <a:r>
              <a:rPr lang="en-US" altLang="en-US" dirty="0" smtClean="0"/>
              <a:t>World Health Organization (WHO) continues its efforts toward global eradication of polio</a:t>
            </a:r>
          </a:p>
          <a:p>
            <a:endParaRPr lang="en-US" alt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6B24FE2-F187-4D9D-920C-74DAA74E26A7}" type="slidenum">
              <a:rPr lang="en-US" altLang="en-US" smtClean="0"/>
              <a:pPr/>
              <a:t>12</a:t>
            </a:fld>
            <a:endParaRPr lang="en-US" altLang="en-US"/>
          </a:p>
        </p:txBody>
      </p:sp>
    </p:spTree>
    <p:custDataLst>
      <p:tags r:id="rId1"/>
    </p:custDataLst>
    <p:extLst>
      <p:ext uri="{BB962C8B-B14F-4D97-AF65-F5344CB8AC3E}">
        <p14:creationId xmlns:p14="http://schemas.microsoft.com/office/powerpoint/2010/main" val="40337128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28600" y="274638"/>
            <a:ext cx="8686800" cy="1143000"/>
          </a:xfrm>
        </p:spPr>
        <p:txBody>
          <a:bodyPr/>
          <a:lstStyle/>
          <a:p>
            <a:r>
              <a:rPr lang="en-US" dirty="0" smtClean="0"/>
              <a:t>Public Health Communicable Disease </a:t>
            </a:r>
            <a:br>
              <a:rPr lang="en-US" dirty="0" smtClean="0"/>
            </a:br>
            <a:r>
              <a:rPr lang="en-US" dirty="0" smtClean="0"/>
              <a:t>Prevention Activities</a:t>
            </a:r>
          </a:p>
        </p:txBody>
      </p:sp>
      <p:sp>
        <p:nvSpPr>
          <p:cNvPr id="19462" name="Content Placeholder 5"/>
          <p:cNvSpPr>
            <a:spLocks noGrp="1"/>
          </p:cNvSpPr>
          <p:nvPr>
            <p:ph sz="quarter" idx="14"/>
          </p:nvPr>
        </p:nvSpPr>
        <p:spPr/>
        <p:txBody>
          <a:bodyPr/>
          <a:lstStyle/>
          <a:p>
            <a:r>
              <a:rPr lang="en-US" altLang="en-US" dirty="0" smtClean="0"/>
              <a:t>State and local health department activities include:</a:t>
            </a:r>
          </a:p>
          <a:p>
            <a:pPr lvl="1"/>
            <a:r>
              <a:rPr lang="en-US" altLang="en-US" dirty="0" smtClean="0"/>
              <a:t>Monitor  incidence of CDs</a:t>
            </a:r>
          </a:p>
          <a:p>
            <a:pPr lvl="1"/>
            <a:r>
              <a:rPr lang="en-US" altLang="en-US" dirty="0" smtClean="0"/>
              <a:t>Investigate outbreaks</a:t>
            </a:r>
          </a:p>
          <a:p>
            <a:pPr lvl="1"/>
            <a:r>
              <a:rPr lang="en-US" altLang="en-US" dirty="0" smtClean="0"/>
              <a:t>Intervene/treat populations</a:t>
            </a:r>
          </a:p>
          <a:p>
            <a:pPr lvl="1"/>
            <a:r>
              <a:rPr lang="en-US" altLang="en-US" dirty="0" smtClean="0"/>
              <a:t>Report data to CDC</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9863E11-FABB-438E-9EE4-8CCB48DC602D}" type="slidenum">
              <a:rPr lang="en-US" altLang="en-US" smtClean="0"/>
              <a:pPr/>
              <a:t>13</a:t>
            </a:fld>
            <a:endParaRPr lang="en-US" altLang="en-US"/>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Federal Prevention Activities</a:t>
            </a:r>
          </a:p>
        </p:txBody>
      </p:sp>
      <p:sp>
        <p:nvSpPr>
          <p:cNvPr id="19462" name="Content Placeholder 5"/>
          <p:cNvSpPr>
            <a:spLocks noGrp="1"/>
          </p:cNvSpPr>
          <p:nvPr>
            <p:ph sz="quarter" idx="14"/>
          </p:nvPr>
        </p:nvSpPr>
        <p:spPr/>
        <p:txBody>
          <a:bodyPr/>
          <a:lstStyle/>
          <a:p>
            <a:r>
              <a:rPr lang="en-US" altLang="en-US" dirty="0" smtClean="0"/>
              <a:t>CDC activities include: </a:t>
            </a:r>
          </a:p>
          <a:p>
            <a:pPr lvl="1"/>
            <a:r>
              <a:rPr lang="en-US" altLang="en-US" dirty="0" smtClean="0"/>
              <a:t>Gathering national data on infectious diseases</a:t>
            </a:r>
          </a:p>
          <a:p>
            <a:pPr lvl="1"/>
            <a:r>
              <a:rPr lang="en-US" altLang="en-US" dirty="0" smtClean="0"/>
              <a:t>Managing national prevention and surveillance programs</a:t>
            </a:r>
          </a:p>
          <a:p>
            <a:pPr lvl="1"/>
            <a:r>
              <a:rPr lang="en-US" altLang="en-US" dirty="0" smtClean="0"/>
              <a:t>Distributing funding and other resources</a:t>
            </a:r>
          </a:p>
          <a:p>
            <a:pPr lvl="1"/>
            <a:r>
              <a:rPr lang="en-US" altLang="en-US" dirty="0" smtClean="0"/>
              <a:t>Collaborating with state and local public health during outbreak responses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9863E11-FABB-438E-9EE4-8CCB48DC602D}" type="slidenum">
              <a:rPr lang="en-US" altLang="en-US" smtClean="0"/>
              <a:pPr/>
              <a:t>14</a:t>
            </a:fld>
            <a:endParaRPr lang="en-US" altLang="en-US"/>
          </a:p>
        </p:txBody>
      </p:sp>
    </p:spTree>
    <p:custDataLst>
      <p:tags r:id="rId1"/>
    </p:custDataLst>
    <p:extLst>
      <p:ext uri="{BB962C8B-B14F-4D97-AF65-F5344CB8AC3E}">
        <p14:creationId xmlns:p14="http://schemas.microsoft.com/office/powerpoint/2010/main" val="32760690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z="3400" dirty="0"/>
              <a:t>Simplified Case </a:t>
            </a:r>
            <a:r>
              <a:rPr lang="en-US" sz="3400" dirty="0" smtClean="0"/>
              <a:t>Study: Food Poisoning Outbreak Investigation - 1</a:t>
            </a:r>
          </a:p>
        </p:txBody>
      </p:sp>
      <p:sp>
        <p:nvSpPr>
          <p:cNvPr id="17414" name="Content Placeholder 5"/>
          <p:cNvSpPr>
            <a:spLocks noGrp="1"/>
          </p:cNvSpPr>
          <p:nvPr>
            <p:ph sz="quarter" idx="14"/>
          </p:nvPr>
        </p:nvSpPr>
        <p:spPr/>
        <p:txBody>
          <a:bodyPr/>
          <a:lstStyle/>
          <a:p>
            <a:r>
              <a:rPr lang="en-US" dirty="0" smtClean="0"/>
              <a:t>Public Health receives laboratory reports positive for foodborne pathogens</a:t>
            </a:r>
          </a:p>
          <a:p>
            <a:r>
              <a:rPr lang="en-US" dirty="0" smtClean="0"/>
              <a:t>Public Health Epidemiologists investigate</a:t>
            </a:r>
          </a:p>
          <a:p>
            <a:r>
              <a:rPr lang="en-US" dirty="0" smtClean="0"/>
              <a:t>Samples sent to Public Health Laboratory</a:t>
            </a:r>
          </a:p>
          <a:p>
            <a:r>
              <a:rPr lang="en-US" dirty="0" smtClean="0"/>
              <a:t>Fieldwork determines many of the patients ate at a company picnic</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DB767E0-4440-4083-AC4A-F44984142EF1}" type="slidenum">
              <a:rPr lang="en-US" altLang="en-US" smtClean="0"/>
              <a:pPr/>
              <a:t>15</a:t>
            </a:fld>
            <a:endParaRPr lang="en-US" altLang="en-US"/>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z="3400" dirty="0"/>
              <a:t>Simplified Case </a:t>
            </a:r>
            <a:r>
              <a:rPr lang="en-US" sz="3400" dirty="0" smtClean="0"/>
              <a:t>Study: Food Poisoning Outbreak Investigation - 2</a:t>
            </a:r>
          </a:p>
        </p:txBody>
      </p:sp>
      <p:sp>
        <p:nvSpPr>
          <p:cNvPr id="17414" name="Content Placeholder 5"/>
          <p:cNvSpPr>
            <a:spLocks noGrp="1"/>
          </p:cNvSpPr>
          <p:nvPr>
            <p:ph sz="quarter" idx="14"/>
          </p:nvPr>
        </p:nvSpPr>
        <p:spPr/>
        <p:txBody>
          <a:bodyPr/>
          <a:lstStyle/>
          <a:p>
            <a:r>
              <a:rPr lang="en-US" dirty="0" smtClean="0"/>
              <a:t>Questionnaires and statistical analyses identify the culprit as contamination in a dairy product served at the picnic</a:t>
            </a:r>
          </a:p>
          <a:p>
            <a:r>
              <a:rPr lang="en-US" dirty="0" smtClean="0"/>
              <a:t>Further investigation reveals a sanitation issue at the dairy has led to contamination in their product </a:t>
            </a:r>
          </a:p>
          <a:p>
            <a:r>
              <a:rPr lang="en-US" dirty="0" smtClean="0"/>
              <a:t>A product recall is issued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DB767E0-4440-4083-AC4A-F44984142EF1}" type="slidenum">
              <a:rPr lang="en-US" altLang="en-US" smtClean="0"/>
              <a:pPr/>
              <a:t>16</a:t>
            </a:fld>
            <a:endParaRPr lang="en-US" altLang="en-US"/>
          </a:p>
        </p:txBody>
      </p:sp>
    </p:spTree>
    <p:custDataLst>
      <p:tags r:id="rId1"/>
    </p:custDataLst>
    <p:extLst>
      <p:ext uri="{BB962C8B-B14F-4D97-AF65-F5344CB8AC3E}">
        <p14:creationId xmlns:p14="http://schemas.microsoft.com/office/powerpoint/2010/main" val="13279058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z="3400" dirty="0"/>
              <a:t>Simplified Case </a:t>
            </a:r>
            <a:r>
              <a:rPr lang="en-US" sz="3400" dirty="0" smtClean="0"/>
              <a:t>Study: Food Poisoning Outbreak Investigation - 3</a:t>
            </a:r>
          </a:p>
        </p:txBody>
      </p:sp>
      <p:sp>
        <p:nvSpPr>
          <p:cNvPr id="17414" name="Content Placeholder 5"/>
          <p:cNvSpPr>
            <a:spLocks noGrp="1"/>
          </p:cNvSpPr>
          <p:nvPr>
            <p:ph sz="quarter" idx="14"/>
          </p:nvPr>
        </p:nvSpPr>
        <p:spPr/>
        <p:txBody>
          <a:bodyPr/>
          <a:lstStyle/>
          <a:p>
            <a:r>
              <a:rPr lang="en-US" dirty="0" smtClean="0"/>
              <a:t>The dairy fixes the sanitation problem, and further tests show the product is now free of contamination</a:t>
            </a:r>
          </a:p>
          <a:p>
            <a:r>
              <a:rPr lang="en-US" dirty="0" smtClean="0"/>
              <a:t>Public health reviews and evaluates the study and how to help prevent further such incidences</a:t>
            </a:r>
          </a:p>
          <a:p>
            <a:r>
              <a:rPr lang="en-US" dirty="0" smtClean="0"/>
              <a:t>Data reported to CDC become part of the national data set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DB767E0-4440-4083-AC4A-F44984142EF1}" type="slidenum">
              <a:rPr lang="en-US" altLang="en-US" smtClean="0"/>
              <a:pPr/>
              <a:t>17</a:t>
            </a:fld>
            <a:endParaRPr lang="en-US" altLang="en-US"/>
          </a:p>
        </p:txBody>
      </p:sp>
    </p:spTree>
    <p:custDataLst>
      <p:tags r:id="rId1"/>
    </p:custDataLst>
    <p:extLst>
      <p:ext uri="{BB962C8B-B14F-4D97-AF65-F5344CB8AC3E}">
        <p14:creationId xmlns:p14="http://schemas.microsoft.com/office/powerpoint/2010/main" val="35909008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Communicable Disease Topics </a:t>
            </a:r>
          </a:p>
        </p:txBody>
      </p:sp>
      <p:sp>
        <p:nvSpPr>
          <p:cNvPr id="11" name="Content Placeholder 10"/>
          <p:cNvSpPr>
            <a:spLocks noGrp="1"/>
          </p:cNvSpPr>
          <p:nvPr>
            <p:ph type="body" sz="quarter" idx="20"/>
          </p:nvPr>
        </p:nvSpPr>
        <p:spPr/>
        <p:txBody>
          <a:bodyPr/>
          <a:lstStyle/>
          <a:p>
            <a:r>
              <a:rPr lang="en-US" altLang="en-US" dirty="0"/>
              <a:t>Animal-Related </a:t>
            </a:r>
            <a:r>
              <a:rPr lang="en-US" altLang="en-US" dirty="0" smtClean="0"/>
              <a:t>Diseases</a:t>
            </a:r>
            <a:endParaRPr lang="en-US" altLang="en-US" dirty="0"/>
          </a:p>
          <a:p>
            <a:r>
              <a:rPr lang="en-US" altLang="en-US" dirty="0"/>
              <a:t>Food-Related Diseases</a:t>
            </a:r>
          </a:p>
          <a:p>
            <a:r>
              <a:rPr lang="en-US" altLang="en-US" dirty="0"/>
              <a:t>Sexually Transmitted Diseases</a:t>
            </a:r>
            <a:endParaRPr lang="en-US" dirty="0"/>
          </a:p>
        </p:txBody>
      </p:sp>
      <p:sp>
        <p:nvSpPr>
          <p:cNvPr id="21510" name="Content Placeholder 5"/>
          <p:cNvSpPr>
            <a:spLocks noGrp="1"/>
          </p:cNvSpPr>
          <p:nvPr>
            <p:ph type="body" sz="quarter" idx="19"/>
          </p:nvPr>
        </p:nvSpPr>
        <p:spPr/>
        <p:txBody>
          <a:bodyPr/>
          <a:lstStyle/>
          <a:p>
            <a:r>
              <a:rPr lang="en-US" altLang="en-US" dirty="0" smtClean="0"/>
              <a:t>Water-Related Diseases</a:t>
            </a:r>
          </a:p>
          <a:p>
            <a:r>
              <a:rPr lang="en-US" altLang="en-US" dirty="0" smtClean="0"/>
              <a:t>Health </a:t>
            </a:r>
            <a:r>
              <a:rPr lang="en-US" altLang="en-US" dirty="0"/>
              <a:t>Care-Related Infections and </a:t>
            </a:r>
            <a:r>
              <a:rPr lang="en-US" altLang="en-US" dirty="0" smtClean="0"/>
              <a:t>Issues</a:t>
            </a:r>
          </a:p>
          <a:p>
            <a:r>
              <a:rPr lang="en-US" altLang="en-US" dirty="0" smtClean="0"/>
              <a:t>Bioterrorism Agents/ Diseases</a:t>
            </a:r>
            <a:endParaRPr lang="en-US" altLang="en-US" dirty="0"/>
          </a:p>
        </p:txBody>
      </p:sp>
      <p:sp>
        <p:nvSpPr>
          <p:cNvPr id="22" name="Text Placeholder 21"/>
          <p:cNvSpPr>
            <a:spLocks noGrp="1"/>
          </p:cNvSpPr>
          <p:nvPr>
            <p:ph type="body" sz="quarter" idx="21"/>
          </p:nvPr>
        </p:nvSpPr>
        <p:spPr/>
        <p:txBody>
          <a:bodyPr/>
          <a:lstStyle/>
          <a:p>
            <a:r>
              <a:rPr lang="en-US" altLang="en-US" dirty="0"/>
              <a:t>Childhood Diseases</a:t>
            </a:r>
          </a:p>
          <a:p>
            <a:r>
              <a:rPr lang="en-US" altLang="en-US" dirty="0" smtClean="0"/>
              <a:t>HIV/AIDS</a:t>
            </a:r>
            <a:endParaRPr lang="en-US" altLang="en-US" dirty="0"/>
          </a:p>
          <a:p>
            <a:r>
              <a:rPr lang="en-US" altLang="en-US" dirty="0" smtClean="0"/>
              <a:t>Insects and Arthropod-Related Diseases</a:t>
            </a:r>
            <a:endParaRPr lang="en-US" altLang="en-US" dirty="0"/>
          </a:p>
          <a:p>
            <a:r>
              <a:rPr lang="en-US" altLang="en-US" dirty="0"/>
              <a:t>Emerging Infectious </a:t>
            </a:r>
            <a:r>
              <a:rPr lang="en-US" altLang="en-US" dirty="0" smtClean="0"/>
              <a:t>Diseases</a:t>
            </a:r>
            <a:endParaRPr lang="en-US" altLang="en-US" dirty="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03FE3BE-124F-4CA5-9348-8EB585B245A4}" type="slidenum">
              <a:rPr lang="en-US" altLang="en-US" smtClean="0"/>
              <a:pPr/>
              <a:t>18</a:t>
            </a:fld>
            <a:endParaRPr lang="en-US" altLang="en-US"/>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Sampling of Communicable Diseases: Animal Related </a:t>
            </a:r>
          </a:p>
        </p:txBody>
      </p:sp>
      <p:sp>
        <p:nvSpPr>
          <p:cNvPr id="22534" name="Content Placeholder 5"/>
          <p:cNvSpPr>
            <a:spLocks noGrp="1"/>
          </p:cNvSpPr>
          <p:nvPr>
            <p:ph sz="quarter" idx="14"/>
          </p:nvPr>
        </p:nvSpPr>
        <p:spPr/>
        <p:txBody>
          <a:bodyPr/>
          <a:lstStyle/>
          <a:p>
            <a:r>
              <a:rPr lang="en-US" altLang="en-US" dirty="0" smtClean="0"/>
              <a:t>Rabies</a:t>
            </a:r>
          </a:p>
          <a:p>
            <a:pPr lvl="1"/>
            <a:r>
              <a:rPr lang="en-US" altLang="en-US" dirty="0" smtClean="0"/>
              <a:t>A fatal viral infection, caused when the virus is introduced into breaks in skin (such as by an animal bite)</a:t>
            </a:r>
          </a:p>
          <a:p>
            <a:pPr lvl="1"/>
            <a:r>
              <a:rPr lang="en-US" altLang="en-US" dirty="0" smtClean="0"/>
              <a:t>Some public health responses: monitoring, managing treatment, education for responsible pet ownership</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5D9F145-BC85-42CB-9907-39E7D4318AAD}" type="slidenum">
              <a:rPr lang="en-US" altLang="en-US" smtClean="0"/>
              <a:pPr/>
              <a:t>19</a:t>
            </a:fld>
            <a:endParaRPr lang="en-US" altLang="en-US"/>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Public Health, Part 2</a:t>
            </a:r>
            <a:br>
              <a:rPr lang="en-US" dirty="0" smtClean="0"/>
            </a:br>
            <a:r>
              <a:rPr lang="en-US" dirty="0" smtClean="0"/>
              <a:t>Learning Objectives - 1</a:t>
            </a:r>
          </a:p>
        </p:txBody>
      </p:sp>
      <p:sp>
        <p:nvSpPr>
          <p:cNvPr id="13316" name="Text Placeholder 3"/>
          <p:cNvSpPr>
            <a:spLocks noGrp="1"/>
          </p:cNvSpPr>
          <p:nvPr>
            <p:ph sz="quarter" idx="14"/>
          </p:nvPr>
        </p:nvSpPr>
        <p:spPr/>
        <p:txBody>
          <a:bodyPr/>
          <a:lstStyle/>
          <a:p>
            <a:r>
              <a:rPr lang="en-US" altLang="en-US" dirty="0" smtClean="0"/>
              <a:t>Give examples of and explain the general program categories of public health, including communicable disease, chronic disease, terrorism response, and environmental public health (Lecture a)</a:t>
            </a:r>
          </a:p>
          <a:p>
            <a:r>
              <a:rPr lang="en-US" altLang="en-US" dirty="0" smtClean="0"/>
              <a:t>Discuss the activities and achievements of public health in the realm of communicable disease (Lecture a)</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B3C2ED4-BB28-4AD2-A736-1213EC40B2AB}" type="slidenum">
              <a:rPr lang="en-US" altLang="en-US" smtClean="0"/>
              <a:pPr/>
              <a:t>2</a:t>
            </a:fld>
            <a:endParaRPr lang="en-US" altLang="en-US"/>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Sampling of Communicable Diseases: Food Related </a:t>
            </a:r>
          </a:p>
        </p:txBody>
      </p:sp>
      <p:sp>
        <p:nvSpPr>
          <p:cNvPr id="22534" name="Content Placeholder 5"/>
          <p:cNvSpPr>
            <a:spLocks noGrp="1"/>
          </p:cNvSpPr>
          <p:nvPr>
            <p:ph sz="quarter" idx="14"/>
          </p:nvPr>
        </p:nvSpPr>
        <p:spPr/>
        <p:txBody>
          <a:bodyPr/>
          <a:lstStyle/>
          <a:p>
            <a:r>
              <a:rPr lang="en-US" altLang="en-US" dirty="0" smtClean="0"/>
              <a:t>E. coli O157:H7 </a:t>
            </a:r>
          </a:p>
          <a:p>
            <a:pPr lvl="1"/>
            <a:r>
              <a:rPr lang="en-US" altLang="en-US" dirty="0" smtClean="0"/>
              <a:t>Bacterial infection usually traced to food contaminated with cow feces. Can lead to very severe health outcomes, including death</a:t>
            </a:r>
          </a:p>
          <a:p>
            <a:pPr lvl="1"/>
            <a:r>
              <a:rPr lang="en-US" altLang="en-US" dirty="0" smtClean="0"/>
              <a:t>Public health responses: monitoring, interventions, outbreak investigation, education on prevention</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5D9F145-BC85-42CB-9907-39E7D4318AAD}" type="slidenum">
              <a:rPr lang="en-US" altLang="en-US" smtClean="0"/>
              <a:pPr/>
              <a:t>20</a:t>
            </a:fld>
            <a:endParaRPr lang="en-US" altLang="en-US"/>
          </a:p>
        </p:txBody>
      </p:sp>
    </p:spTree>
    <p:custDataLst>
      <p:tags r:id="rId1"/>
    </p:custDataLst>
    <p:extLst>
      <p:ext uri="{BB962C8B-B14F-4D97-AF65-F5344CB8AC3E}">
        <p14:creationId xmlns:p14="http://schemas.microsoft.com/office/powerpoint/2010/main" val="5517253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Sampling of Communicable Diseases: Sexually Transmitted </a:t>
            </a:r>
          </a:p>
        </p:txBody>
      </p:sp>
      <p:sp>
        <p:nvSpPr>
          <p:cNvPr id="22534" name="Content Placeholder 5"/>
          <p:cNvSpPr>
            <a:spLocks noGrp="1"/>
          </p:cNvSpPr>
          <p:nvPr>
            <p:ph sz="quarter" idx="14"/>
          </p:nvPr>
        </p:nvSpPr>
        <p:spPr/>
        <p:txBody>
          <a:bodyPr/>
          <a:lstStyle/>
          <a:p>
            <a:r>
              <a:rPr lang="en-US" altLang="en-US" dirty="0" smtClean="0"/>
              <a:t>Gonorrhea</a:t>
            </a:r>
          </a:p>
          <a:p>
            <a:pPr lvl="1"/>
            <a:r>
              <a:rPr lang="en-US" altLang="en-US" dirty="0" smtClean="0"/>
              <a:t>Bacterial infection transmitted by sexual contact or during birth. Can lead to permanent health problems.</a:t>
            </a:r>
          </a:p>
          <a:p>
            <a:pPr lvl="1"/>
            <a:r>
              <a:rPr lang="en-US" altLang="en-US" dirty="0" smtClean="0"/>
              <a:t>Public health responses: monitoring, interventions, outbreak investigation, education on prevention and treatment</a:t>
            </a:r>
          </a:p>
          <a:p>
            <a:pPr lvl="1"/>
            <a:endParaRPr lang="en-US" altLang="en-US" dirty="0" smtClean="0"/>
          </a:p>
          <a:p>
            <a:endParaRPr lang="en-US" alt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5D9F145-BC85-42CB-9907-39E7D4318AAD}" type="slidenum">
              <a:rPr lang="en-US" altLang="en-US" smtClean="0"/>
              <a:pPr/>
              <a:t>21</a:t>
            </a:fld>
            <a:endParaRPr lang="en-US" altLang="en-US"/>
          </a:p>
        </p:txBody>
      </p:sp>
    </p:spTree>
    <p:custDataLst>
      <p:tags r:id="rId1"/>
    </p:custDataLst>
    <p:extLst>
      <p:ext uri="{BB962C8B-B14F-4D97-AF65-F5344CB8AC3E}">
        <p14:creationId xmlns:p14="http://schemas.microsoft.com/office/powerpoint/2010/main" val="20011418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Sampling of Communicable Diseases: Water-Related </a:t>
            </a:r>
          </a:p>
        </p:txBody>
      </p:sp>
      <p:sp>
        <p:nvSpPr>
          <p:cNvPr id="23555" name="Content Placeholder 2"/>
          <p:cNvSpPr>
            <a:spLocks noGrp="1"/>
          </p:cNvSpPr>
          <p:nvPr>
            <p:ph sz="quarter" idx="14"/>
          </p:nvPr>
        </p:nvSpPr>
        <p:spPr/>
        <p:txBody>
          <a:bodyPr/>
          <a:lstStyle/>
          <a:p>
            <a:r>
              <a:rPr lang="en-US" altLang="en-US" dirty="0" smtClean="0"/>
              <a:t>Cryptosporidiosis</a:t>
            </a:r>
          </a:p>
          <a:p>
            <a:pPr lvl="1"/>
            <a:r>
              <a:rPr lang="en-US" altLang="en-US" dirty="0" smtClean="0"/>
              <a:t>Microscopic parasite, ingested by drinking water contaminated with animal or human feces </a:t>
            </a:r>
          </a:p>
          <a:p>
            <a:pPr lvl="1"/>
            <a:r>
              <a:rPr lang="en-US" altLang="en-US" dirty="0" smtClean="0"/>
              <a:t>Some public health responses: monitoring, outbreak investigation, education on water treatment</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3BCFBF0-7C47-4CB4-A3B9-AF86EE78ADD3}" type="slidenum">
              <a:rPr lang="en-US" altLang="en-US" smtClean="0"/>
              <a:pPr/>
              <a:t>22</a:t>
            </a:fld>
            <a:endParaRPr lang="en-US" altLang="en-US"/>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Sampling of Communicable Diseases: Health Care-Related</a:t>
            </a:r>
          </a:p>
        </p:txBody>
      </p:sp>
      <p:sp>
        <p:nvSpPr>
          <p:cNvPr id="23555" name="Content Placeholder 2"/>
          <p:cNvSpPr>
            <a:spLocks noGrp="1"/>
          </p:cNvSpPr>
          <p:nvPr>
            <p:ph sz="quarter" idx="14"/>
          </p:nvPr>
        </p:nvSpPr>
        <p:spPr/>
        <p:txBody>
          <a:bodyPr/>
          <a:lstStyle/>
          <a:p>
            <a:r>
              <a:rPr lang="en-US" altLang="en-US" dirty="0" smtClean="0"/>
              <a:t>Methicillin-resistant Staphylococcus Aureus (MRSA)</a:t>
            </a:r>
          </a:p>
          <a:p>
            <a:pPr lvl="1"/>
            <a:r>
              <a:rPr lang="en-US" altLang="en-US" dirty="0" smtClean="0"/>
              <a:t>Bacteria resistant to certain antibiotics, in health care settings may be introduced by visitors or by health care providers </a:t>
            </a:r>
          </a:p>
          <a:p>
            <a:pPr lvl="1"/>
            <a:r>
              <a:rPr lang="en-US" altLang="en-US" dirty="0" smtClean="0"/>
              <a:t>Some public health responses: monitoring, outbreak investigation, education on prevention for both patients and health care providers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3BCFBF0-7C47-4CB4-A3B9-AF86EE78ADD3}" type="slidenum">
              <a:rPr lang="en-US" altLang="en-US" smtClean="0"/>
              <a:pPr/>
              <a:t>23</a:t>
            </a:fld>
            <a:endParaRPr lang="en-US" altLang="en-US"/>
          </a:p>
        </p:txBody>
      </p:sp>
    </p:spTree>
    <p:custDataLst>
      <p:tags r:id="rId1"/>
    </p:custDataLst>
    <p:extLst>
      <p:ext uri="{BB962C8B-B14F-4D97-AF65-F5344CB8AC3E}">
        <p14:creationId xmlns:p14="http://schemas.microsoft.com/office/powerpoint/2010/main" val="1159638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Sampling of Communicable Diseases: Childhood Diseases </a:t>
            </a:r>
          </a:p>
        </p:txBody>
      </p:sp>
      <p:sp>
        <p:nvSpPr>
          <p:cNvPr id="23555" name="Content Placeholder 2"/>
          <p:cNvSpPr>
            <a:spLocks noGrp="1"/>
          </p:cNvSpPr>
          <p:nvPr>
            <p:ph sz="quarter" idx="14"/>
          </p:nvPr>
        </p:nvSpPr>
        <p:spPr>
          <a:xfrm>
            <a:off x="457199" y="1600200"/>
            <a:ext cx="8349343" cy="4572000"/>
          </a:xfrm>
        </p:spPr>
        <p:txBody>
          <a:bodyPr/>
          <a:lstStyle/>
          <a:p>
            <a:r>
              <a:rPr lang="en-US" altLang="en-US" dirty="0" smtClean="0"/>
              <a:t>Chickenpox</a:t>
            </a:r>
          </a:p>
          <a:p>
            <a:pPr lvl="1"/>
            <a:r>
              <a:rPr lang="en-US" altLang="en-US" dirty="0" smtClean="0"/>
              <a:t>Viral infection causing fever and itchy rash, highly contagious, spread by coughing, sneezing, contact</a:t>
            </a:r>
          </a:p>
          <a:p>
            <a:pPr lvl="1"/>
            <a:r>
              <a:rPr lang="en-US" altLang="en-US" dirty="0" smtClean="0"/>
              <a:t>Some public health responses: monitoring of disease and vaccinations, outbreak investigation, education on prevention through vaccination</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3BCFBF0-7C47-4CB4-A3B9-AF86EE78ADD3}" type="slidenum">
              <a:rPr lang="en-US" altLang="en-US" smtClean="0"/>
              <a:pPr/>
              <a:t>24</a:t>
            </a:fld>
            <a:endParaRPr lang="en-US" altLang="en-US"/>
          </a:p>
        </p:txBody>
      </p:sp>
    </p:spTree>
    <p:custDataLst>
      <p:tags r:id="rId1"/>
    </p:custDataLst>
    <p:extLst>
      <p:ext uri="{BB962C8B-B14F-4D97-AF65-F5344CB8AC3E}">
        <p14:creationId xmlns:p14="http://schemas.microsoft.com/office/powerpoint/2010/main" val="6137628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dirty="0" smtClean="0"/>
              <a:t>Sampling of Communicable Diseases: HIV/AIDS</a:t>
            </a:r>
          </a:p>
        </p:txBody>
      </p:sp>
      <p:sp>
        <p:nvSpPr>
          <p:cNvPr id="24579" name="Content Placeholder 2"/>
          <p:cNvSpPr>
            <a:spLocks noGrp="1"/>
          </p:cNvSpPr>
          <p:nvPr>
            <p:ph sz="quarter" idx="14"/>
          </p:nvPr>
        </p:nvSpPr>
        <p:spPr/>
        <p:txBody>
          <a:bodyPr/>
          <a:lstStyle/>
          <a:p>
            <a:r>
              <a:rPr lang="en-US" altLang="en-US" dirty="0" smtClean="0"/>
              <a:t>Human Immunodeficiency Virus (HIV), which can lead to Acquired Immune Deficiency Syndrome (AIDS)</a:t>
            </a:r>
          </a:p>
          <a:p>
            <a:pPr lvl="1"/>
            <a:r>
              <a:rPr lang="en-US" altLang="en-US" dirty="0" smtClean="0"/>
              <a:t>Viral infection transmitted by sexual or other body fluid contact</a:t>
            </a:r>
          </a:p>
          <a:p>
            <a:pPr lvl="1"/>
            <a:r>
              <a:rPr lang="en-US" altLang="en-US" dirty="0" smtClean="0"/>
              <a:t>Some public health responses: monitoring of disease and treatments, outbreak investigation, education on prevention and testing</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E469E3-CAFB-4AA6-B28B-F27D2577FEB5}" type="slidenum">
              <a:rPr lang="en-US" altLang="en-US" smtClean="0"/>
              <a:pPr/>
              <a:t>25</a:t>
            </a:fld>
            <a:endParaRPr lang="en-US" altLang="en-US"/>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dirty="0" smtClean="0"/>
              <a:t>Sampling of Communicable Diseases: Emerging</a:t>
            </a:r>
          </a:p>
        </p:txBody>
      </p:sp>
      <p:sp>
        <p:nvSpPr>
          <p:cNvPr id="24579" name="Content Placeholder 2"/>
          <p:cNvSpPr>
            <a:spLocks noGrp="1"/>
          </p:cNvSpPr>
          <p:nvPr>
            <p:ph sz="quarter" idx="14"/>
          </p:nvPr>
        </p:nvSpPr>
        <p:spPr/>
        <p:txBody>
          <a:bodyPr/>
          <a:lstStyle/>
          <a:p>
            <a:r>
              <a:rPr lang="en-US" altLang="en-US" dirty="0" smtClean="0"/>
              <a:t>Dengue infection</a:t>
            </a:r>
          </a:p>
          <a:p>
            <a:pPr lvl="1"/>
            <a:r>
              <a:rPr lang="en-US" altLang="en-US" dirty="0" smtClean="0"/>
              <a:t>Viral infection, transmitted by mosquito. Endemic to Puerto Rico and many popular tourist destinations in Latin America and Asia. No vaccine or specific medication</a:t>
            </a:r>
          </a:p>
          <a:p>
            <a:pPr lvl="1"/>
            <a:r>
              <a:rPr lang="en-US" altLang="en-US" dirty="0" smtClean="0"/>
              <a:t>Some public health responses: monitoring of disease, outbreak investigation, education on avoidance and mosquito control</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E469E3-CAFB-4AA6-B28B-F27D2577FEB5}" type="slidenum">
              <a:rPr lang="en-US" altLang="en-US" smtClean="0"/>
              <a:pPr/>
              <a:t>26</a:t>
            </a:fld>
            <a:endParaRPr lang="en-US" altLang="en-US"/>
          </a:p>
        </p:txBody>
      </p:sp>
    </p:spTree>
    <p:custDataLst>
      <p:tags r:id="rId1"/>
    </p:custDataLst>
    <p:extLst>
      <p:ext uri="{BB962C8B-B14F-4D97-AF65-F5344CB8AC3E}">
        <p14:creationId xmlns:p14="http://schemas.microsoft.com/office/powerpoint/2010/main" val="12678431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Public Health, Part 2</a:t>
            </a:r>
            <a:br>
              <a:rPr lang="en-US" altLang="en-US" smtClean="0"/>
            </a:br>
            <a:r>
              <a:rPr lang="en-US" altLang="en-US" smtClean="0"/>
              <a:t>Summary – Lecture a</a:t>
            </a:r>
            <a:endParaRPr lang="en-US" altLang="en-US" dirty="0" smtClean="0"/>
          </a:p>
        </p:txBody>
      </p:sp>
      <p:sp>
        <p:nvSpPr>
          <p:cNvPr id="25604" name="Text Placeholder 3"/>
          <p:cNvSpPr>
            <a:spLocks noGrp="1"/>
          </p:cNvSpPr>
          <p:nvPr>
            <p:ph type="body" sz="quarter" idx="11"/>
          </p:nvPr>
        </p:nvSpPr>
        <p:spPr/>
        <p:txBody>
          <a:bodyPr/>
          <a:lstStyle/>
          <a:p>
            <a:r>
              <a:rPr lang="en-US" altLang="en-US" smtClean="0"/>
              <a:t>Communicable diseases</a:t>
            </a:r>
          </a:p>
          <a:p>
            <a:r>
              <a:rPr lang="en-US" altLang="en-US" smtClean="0"/>
              <a:t>Public health outbreak investigations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1008DB2-2300-4567-B33A-C97596F047F7}" type="slidenum">
              <a:rPr lang="en-US" altLang="en-US" smtClean="0"/>
              <a:pPr/>
              <a:t>27</a:t>
            </a:fld>
            <a:endParaRPr lang="en-US" altLang="en-US"/>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Public Health, Part 2</a:t>
            </a:r>
            <a:br>
              <a:rPr lang="en-US" smtClean="0"/>
            </a:br>
            <a:r>
              <a:rPr lang="en-US" smtClean="0"/>
              <a:t>References – Lecture a</a:t>
            </a:r>
            <a:endParaRPr lang="en-US" dirty="0"/>
          </a:p>
        </p:txBody>
      </p:sp>
      <p:sp>
        <p:nvSpPr>
          <p:cNvPr id="26627" name="Text Placeholder 2"/>
          <p:cNvSpPr>
            <a:spLocks noGrp="1"/>
          </p:cNvSpPr>
          <p:nvPr>
            <p:ph type="body" sz="quarter" idx="16"/>
          </p:nvPr>
        </p:nvSpPr>
        <p:spPr/>
        <p:txBody>
          <a:bodyPr/>
          <a:lstStyle/>
          <a:p>
            <a:r>
              <a:rPr lang="en-US" altLang="en-US" dirty="0" smtClean="0"/>
              <a:t>References</a:t>
            </a:r>
          </a:p>
          <a:p>
            <a:r>
              <a:rPr lang="en-US" altLang="en-US" b="0" dirty="0" smtClean="0"/>
              <a:t>Nationally Notifiable Infectious Conditions - United States 2010. (2010). Retrieved January 31, 2017, from Centers for Disease Control and Prevention - Office of Surveillance, Epidemiology, and Laboratory Services website: </a:t>
            </a:r>
            <a:r>
              <a:rPr lang="en-US" altLang="en-US" b="0" dirty="0">
                <a:hlinkClick r:id="rId4" tooltip="Centers for Disease Control and Prevention National Notifiable Diseases Surveillance System"/>
              </a:rPr>
              <a:t>https://wwwn.cdc.gov/nndss</a:t>
            </a:r>
            <a:r>
              <a:rPr lang="en-US" altLang="en-US" b="0" dirty="0" smtClean="0">
                <a:hlinkClick r:id="rId4" tooltip="Centers for Disease Control and Prevention National Notifiable Diseases Surveillance System"/>
              </a:rPr>
              <a:t>/</a:t>
            </a:r>
            <a:r>
              <a:rPr lang="en-US" altLang="en-US" b="0" dirty="0" smtClean="0"/>
              <a:t>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7AA0CE1-A649-4304-A7A7-A8E8DEAFAFA0}" type="slidenum">
              <a:rPr lang="en-US" altLang="en-US" smtClean="0"/>
              <a:pPr/>
              <a:t>28</a:t>
            </a:fld>
            <a:endParaRPr lang="en-US" altLang="en-US"/>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2283505"/>
          </a:xfrm>
        </p:spPr>
        <p:txBody>
          <a:bodyPr/>
          <a:lstStyle/>
          <a:p>
            <a:r>
              <a:rPr lang="en-US" dirty="0" smtClean="0"/>
              <a:t>Introduction to Health Care and Public Health in the U.S.</a:t>
            </a:r>
            <a:br>
              <a:rPr lang="en-US" dirty="0" smtClean="0"/>
            </a:br>
            <a:r>
              <a:rPr lang="en-US" dirty="0" smtClean="0"/>
              <a:t>Public Health, Part 2</a:t>
            </a:r>
            <a:br>
              <a:rPr lang="en-US" dirty="0" smtClean="0"/>
            </a:br>
            <a:r>
              <a:rPr lang="en-US" dirty="0" smtClean="0"/>
              <a:t>Lecture a</a:t>
            </a:r>
            <a:endParaRPr lang="en-US" dirty="0"/>
          </a:p>
        </p:txBody>
      </p:sp>
      <p:sp>
        <p:nvSpPr>
          <p:cNvPr id="3" name="Content Placeholder 2"/>
          <p:cNvSpPr>
            <a:spLocks noGrp="1"/>
          </p:cNvSpPr>
          <p:nvPr>
            <p:ph sz="quarter" idx="14"/>
          </p:nvPr>
        </p:nvSpPr>
        <p:spPr>
          <a:xfrm>
            <a:off x="457200" y="3156856"/>
            <a:ext cx="8229600" cy="3015343"/>
          </a:xfrm>
        </p:spPr>
        <p:txBody>
          <a:bodyPr/>
          <a:lstStyle/>
          <a:p>
            <a:r>
              <a:rPr 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29</a:t>
            </a:fld>
            <a:endParaRPr lang="en-US" dirty="0"/>
          </a:p>
        </p:txBody>
      </p:sp>
    </p:spTree>
    <p:custDataLst>
      <p:tags r:id="rId1"/>
    </p:custDataLst>
    <p:extLst>
      <p:ext uri="{BB962C8B-B14F-4D97-AF65-F5344CB8AC3E}">
        <p14:creationId xmlns:p14="http://schemas.microsoft.com/office/powerpoint/2010/main" val="3743591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Public Health, Part 2</a:t>
            </a:r>
            <a:br>
              <a:rPr lang="en-US" dirty="0" smtClean="0"/>
            </a:br>
            <a:r>
              <a:rPr lang="en-US" dirty="0" smtClean="0"/>
              <a:t>Learning Objectives - 2</a:t>
            </a:r>
          </a:p>
        </p:txBody>
      </p:sp>
      <p:sp>
        <p:nvSpPr>
          <p:cNvPr id="13316" name="Text Placeholder 3"/>
          <p:cNvSpPr>
            <a:spLocks noGrp="1"/>
          </p:cNvSpPr>
          <p:nvPr>
            <p:ph sz="quarter" idx="14"/>
          </p:nvPr>
        </p:nvSpPr>
        <p:spPr/>
        <p:txBody>
          <a:bodyPr/>
          <a:lstStyle/>
          <a:p>
            <a:r>
              <a:rPr lang="en-US" altLang="en-US" dirty="0" smtClean="0"/>
              <a:t>Compare and contrast the different types of terrorism and the different public health responses (Lecture b)</a:t>
            </a:r>
          </a:p>
          <a:p>
            <a:r>
              <a:rPr lang="en-US" altLang="en-US" dirty="0" smtClean="0"/>
              <a:t>Describe chronic disease activities and achievements of public health, and the work of public health in the realm of environmental health hazards (Lecture c)</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B3C2ED4-BB28-4AD2-A736-1213EC40B2AB}" type="slidenum">
              <a:rPr lang="en-US" altLang="en-US" smtClean="0"/>
              <a:pPr/>
              <a:t>3</a:t>
            </a:fld>
            <a:endParaRPr lang="en-US" altLang="en-US"/>
          </a:p>
        </p:txBody>
      </p:sp>
    </p:spTree>
    <p:custDataLst>
      <p:tags r:id="rId1"/>
    </p:custDataLst>
    <p:extLst>
      <p:ext uri="{BB962C8B-B14F-4D97-AF65-F5344CB8AC3E}">
        <p14:creationId xmlns:p14="http://schemas.microsoft.com/office/powerpoint/2010/main" val="323758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Communicable Disease (CD)</a:t>
            </a:r>
          </a:p>
        </p:txBody>
      </p:sp>
      <p:sp>
        <p:nvSpPr>
          <p:cNvPr id="14342" name="Content Placeholder 5"/>
          <p:cNvSpPr>
            <a:spLocks noGrp="1"/>
          </p:cNvSpPr>
          <p:nvPr>
            <p:ph sz="quarter" idx="14"/>
          </p:nvPr>
        </p:nvSpPr>
        <p:spPr/>
        <p:txBody>
          <a:bodyPr/>
          <a:lstStyle/>
          <a:p>
            <a:r>
              <a:rPr lang="en-US" altLang="en-US" dirty="0" smtClean="0"/>
              <a:t>Communicable: those diseases that result from organisms such as bacteria, protozoans, fungi, and viruses</a:t>
            </a:r>
          </a:p>
          <a:p>
            <a:r>
              <a:rPr lang="en-US" altLang="en-US" dirty="0" smtClean="0"/>
              <a:t>To control infectious diseases:</a:t>
            </a:r>
          </a:p>
          <a:p>
            <a:pPr lvl="1"/>
            <a:r>
              <a:rPr lang="en-US" altLang="en-US" dirty="0" smtClean="0"/>
              <a:t>Clean water and better sanitation</a:t>
            </a:r>
          </a:p>
          <a:p>
            <a:pPr lvl="1"/>
            <a:r>
              <a:rPr lang="en-US" altLang="en-US" dirty="0" smtClean="0"/>
              <a:t>Antimicrobial therapy</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11B7951-9521-4C6E-BF15-BB67C4E43D5D}" type="slidenum">
              <a:rPr lang="en-US" altLang="en-US" smtClean="0"/>
              <a:pPr/>
              <a:t>4</a:t>
            </a:fld>
            <a:endParaRPr lang="en-US" altLang="en-US"/>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Public Health Triumphs</a:t>
            </a:r>
          </a:p>
        </p:txBody>
      </p:sp>
      <p:sp>
        <p:nvSpPr>
          <p:cNvPr id="15363" name="Content Placeholder 2"/>
          <p:cNvSpPr>
            <a:spLocks noGrp="1"/>
          </p:cNvSpPr>
          <p:nvPr>
            <p:ph sz="quarter" idx="14"/>
          </p:nvPr>
        </p:nvSpPr>
        <p:spPr/>
        <p:txBody>
          <a:bodyPr/>
          <a:lstStyle/>
          <a:p>
            <a:r>
              <a:rPr lang="en-US" altLang="en-US" dirty="0" smtClean="0"/>
              <a:t>New infectious diseases will continue to emerge</a:t>
            </a:r>
          </a:p>
          <a:p>
            <a:r>
              <a:rPr lang="en-US" altLang="en-US" dirty="0" smtClean="0"/>
              <a:t>Two of the brightest triumphs of public health are encouraging:</a:t>
            </a:r>
          </a:p>
          <a:p>
            <a:pPr lvl="1"/>
            <a:r>
              <a:rPr lang="en-US" altLang="en-US" dirty="0"/>
              <a:t>Smallpox</a:t>
            </a:r>
          </a:p>
          <a:p>
            <a:pPr lvl="1"/>
            <a:r>
              <a:rPr lang="en-US" altLang="en-US" dirty="0" smtClean="0"/>
              <a:t>Polio</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2FCB855-536D-49E0-8E60-D738049021E4}" type="slidenum">
              <a:rPr lang="en-US" altLang="en-US" smtClean="0"/>
              <a:pPr/>
              <a:t>5</a:t>
            </a:fld>
            <a:endParaRPr lang="en-US" altLang="en-US"/>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Public Health Triumphs: Smallpox</a:t>
            </a:r>
          </a:p>
        </p:txBody>
      </p:sp>
      <p:sp>
        <p:nvSpPr>
          <p:cNvPr id="16390" name="Content Placeholder 5"/>
          <p:cNvSpPr>
            <a:spLocks noGrp="1"/>
          </p:cNvSpPr>
          <p:nvPr>
            <p:ph sz="quarter" idx="14"/>
          </p:nvPr>
        </p:nvSpPr>
        <p:spPr/>
        <p:txBody>
          <a:bodyPr/>
          <a:lstStyle/>
          <a:p>
            <a:r>
              <a:rPr lang="en-US" altLang="en-US" dirty="0" smtClean="0"/>
              <a:t>Contagious and often fatal; caused by a virus that has been around for thousands of years</a:t>
            </a:r>
          </a:p>
          <a:p>
            <a:r>
              <a:rPr lang="en-US" altLang="en-US" dirty="0" smtClean="0"/>
              <a:t>1796 Edward Jenner </a:t>
            </a:r>
          </a:p>
          <a:p>
            <a:pPr lvl="1"/>
            <a:r>
              <a:rPr lang="en-US" altLang="en-US" dirty="0" smtClean="0"/>
              <a:t>Discovered milkmaids who had caught cowpox did not catch smallpox</a:t>
            </a:r>
          </a:p>
          <a:p>
            <a:r>
              <a:rPr lang="en-US" altLang="en-US" sz="3000" dirty="0" smtClean="0"/>
              <a:t>1800 Smallpox vaccination began in the U.S.</a:t>
            </a:r>
          </a:p>
          <a:p>
            <a:r>
              <a:rPr lang="en-US" altLang="en-US" sz="3000" dirty="0" smtClean="0"/>
              <a:t>1949 - Last case of smallpox in the U. S.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0EAE66D-39B6-4668-8A68-04B3F1CCE364}" type="slidenum">
              <a:rPr lang="en-US" altLang="en-US" smtClean="0"/>
              <a:pPr/>
              <a:t>6</a:t>
            </a:fld>
            <a:endParaRPr lang="en-US" altLang="en-US"/>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Smallpox, continued</a:t>
            </a:r>
          </a:p>
        </p:txBody>
      </p:sp>
      <p:sp>
        <p:nvSpPr>
          <p:cNvPr id="16390" name="Content Placeholder 5"/>
          <p:cNvSpPr>
            <a:spLocks noGrp="1"/>
          </p:cNvSpPr>
          <p:nvPr>
            <p:ph sz="quarter" idx="14"/>
          </p:nvPr>
        </p:nvSpPr>
        <p:spPr/>
        <p:txBody>
          <a:bodyPr/>
          <a:lstStyle/>
          <a:p>
            <a:r>
              <a:rPr lang="en-US" altLang="en-US" dirty="0" smtClean="0"/>
              <a:t>1966 International Smallpox Eradication program established</a:t>
            </a:r>
          </a:p>
          <a:p>
            <a:r>
              <a:rPr lang="en-US" altLang="en-US" dirty="0" smtClean="0"/>
              <a:t>1977  Last naturally occurring case in the world, Somalia </a:t>
            </a:r>
          </a:p>
          <a:p>
            <a:r>
              <a:rPr lang="en-US" altLang="en-US" dirty="0" smtClean="0"/>
              <a:t>1977 Worldwide eradication of smallpox following global vaccination program</a:t>
            </a:r>
          </a:p>
          <a:p>
            <a:endParaRPr lang="en-US" alt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0EAE66D-39B6-4668-8A68-04B3F1CCE364}" type="slidenum">
              <a:rPr lang="en-US" altLang="en-US" smtClean="0"/>
              <a:pPr/>
              <a:t>7</a:t>
            </a:fld>
            <a:endParaRPr lang="en-US" altLang="en-US"/>
          </a:p>
        </p:txBody>
      </p:sp>
    </p:spTree>
    <p:custDataLst>
      <p:tags r:id="rId1"/>
    </p:custDataLst>
    <p:extLst>
      <p:ext uri="{BB962C8B-B14F-4D97-AF65-F5344CB8AC3E}">
        <p14:creationId xmlns:p14="http://schemas.microsoft.com/office/powerpoint/2010/main" val="18093952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Smallpox: Current State</a:t>
            </a:r>
          </a:p>
        </p:txBody>
      </p:sp>
      <p:sp>
        <p:nvSpPr>
          <p:cNvPr id="17414" name="Content Placeholder 5"/>
          <p:cNvSpPr>
            <a:spLocks noGrp="1"/>
          </p:cNvSpPr>
          <p:nvPr>
            <p:ph sz="quarter" idx="14"/>
          </p:nvPr>
        </p:nvSpPr>
        <p:spPr/>
        <p:txBody>
          <a:bodyPr/>
          <a:lstStyle/>
          <a:p>
            <a:r>
              <a:rPr lang="en-US" altLang="en-US" dirty="0" smtClean="0"/>
              <a:t>Routine vaccination against smallpox was stopped after the disease’s eradication</a:t>
            </a:r>
          </a:p>
          <a:p>
            <a:r>
              <a:rPr lang="en-US" altLang="en-US" dirty="0" smtClean="0"/>
              <a:t>Other than laboratory stockpiles, the Variola virus has been eliminated from </a:t>
            </a:r>
            <a:br>
              <a:rPr lang="en-US" altLang="en-US" dirty="0" smtClean="0"/>
            </a:br>
            <a:r>
              <a:rPr lang="en-US" altLang="en-US" dirty="0" smtClean="0"/>
              <a:t>the world</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38EEF58-F130-4BA2-8827-6D7C1D4FB281}" type="slidenum">
              <a:rPr lang="en-US" altLang="en-US" smtClean="0"/>
              <a:pPr/>
              <a:t>8</a:t>
            </a:fld>
            <a:endParaRPr lang="en-US" altLang="en-US"/>
          </a:p>
        </p:txBody>
      </p:sp>
    </p:spTree>
    <p:custDataLst>
      <p:tags r:id="rId1"/>
    </p:custDataLst>
    <p:extLst>
      <p:ext uri="{BB962C8B-B14F-4D97-AF65-F5344CB8AC3E}">
        <p14:creationId xmlns:p14="http://schemas.microsoft.com/office/powerpoint/2010/main" val="11690136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Smallpox: A Terrorism Concern?</a:t>
            </a:r>
          </a:p>
        </p:txBody>
      </p:sp>
      <p:sp>
        <p:nvSpPr>
          <p:cNvPr id="17414" name="Content Placeholder 5"/>
          <p:cNvSpPr>
            <a:spLocks noGrp="1"/>
          </p:cNvSpPr>
          <p:nvPr>
            <p:ph sz="quarter" idx="14"/>
          </p:nvPr>
        </p:nvSpPr>
        <p:spPr/>
        <p:txBody>
          <a:bodyPr/>
          <a:lstStyle/>
          <a:p>
            <a:r>
              <a:rPr lang="en-US" altLang="en-US" dirty="0" smtClean="0"/>
              <a:t>CDC plan to protect Americans against smallpox as a biological weapon </a:t>
            </a:r>
          </a:p>
          <a:p>
            <a:pPr lvl="1"/>
            <a:r>
              <a:rPr lang="en-US" altLang="en-US" dirty="0" smtClean="0"/>
              <a:t>Includes the creation and use of special teams of health care and public health workers</a:t>
            </a:r>
          </a:p>
          <a:p>
            <a:pPr lvl="1"/>
            <a:r>
              <a:rPr lang="en-US" altLang="en-US" dirty="0" smtClean="0"/>
              <a:t>Vaccination within 3 days of exposure will completely prevent or significantly modify smallpox for most</a:t>
            </a:r>
          </a:p>
          <a:p>
            <a:pPr lvl="1"/>
            <a:r>
              <a:rPr lang="en-US" altLang="en-US" dirty="0" smtClean="0"/>
              <a:t>U.S. has stockpiled vaccine – it is a live vaccine to a related virus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38EEF58-F130-4BA2-8827-6D7C1D4FB281}" type="slidenum">
              <a:rPr lang="en-US" altLang="en-US" smtClean="0"/>
              <a:pPr/>
              <a:t>9</a:t>
            </a:fld>
            <a:endParaRPr lang="en-US" altLang="en-US"/>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9"/>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305</TotalTime>
  <Words>2602</Words>
  <Application>Microsoft Office PowerPoint</Application>
  <PresentationFormat>On-screen Show (4:3)</PresentationFormat>
  <Paragraphs>228</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ONC-Template-FINAL DRAFT</vt:lpstr>
      <vt:lpstr>Introduction to Health and  Health Care in the U.S.</vt:lpstr>
      <vt:lpstr>Public Health, Part 2 Learning Objectives - 1</vt:lpstr>
      <vt:lpstr>Public Health, Part 2 Learning Objectives - 2</vt:lpstr>
      <vt:lpstr>Communicable Disease (CD)</vt:lpstr>
      <vt:lpstr>Public Health Triumphs</vt:lpstr>
      <vt:lpstr>Public Health Triumphs: Smallpox</vt:lpstr>
      <vt:lpstr>Smallpox, continued</vt:lpstr>
      <vt:lpstr>Smallpox: Current State</vt:lpstr>
      <vt:lpstr>Smallpox: A Terrorism Concern?</vt:lpstr>
      <vt:lpstr>Public Health Triumphs: Polio</vt:lpstr>
      <vt:lpstr>Polio, continued</vt:lpstr>
      <vt:lpstr>Polio: Current State</vt:lpstr>
      <vt:lpstr>Public Health Communicable Disease  Prevention Activities</vt:lpstr>
      <vt:lpstr>Federal Prevention Activities</vt:lpstr>
      <vt:lpstr>Simplified Case Study: Food Poisoning Outbreak Investigation - 1</vt:lpstr>
      <vt:lpstr>Simplified Case Study: Food Poisoning Outbreak Investigation - 2</vt:lpstr>
      <vt:lpstr>Simplified Case Study: Food Poisoning Outbreak Investigation - 3</vt:lpstr>
      <vt:lpstr>Communicable Disease Topics </vt:lpstr>
      <vt:lpstr>Sampling of Communicable Diseases: Animal Related </vt:lpstr>
      <vt:lpstr>Sampling of Communicable Diseases: Food Related </vt:lpstr>
      <vt:lpstr>Sampling of Communicable Diseases: Sexually Transmitted </vt:lpstr>
      <vt:lpstr>Sampling of Communicable Diseases: Water-Related </vt:lpstr>
      <vt:lpstr>Sampling of Communicable Diseases: Health Care-Related</vt:lpstr>
      <vt:lpstr>Sampling of Communicable Diseases: Childhood Diseases </vt:lpstr>
      <vt:lpstr>Sampling of Communicable Diseases: HIV/AIDS</vt:lpstr>
      <vt:lpstr>Sampling of Communicable Diseases: Emerging</vt:lpstr>
      <vt:lpstr>Public Health, Part 2 Summary – Lecture a</vt:lpstr>
      <vt:lpstr>Public Health, Part 2 References – Lecture a</vt:lpstr>
      <vt:lpstr>Introduction to Health Care and Public Health in the U.S. Public Health, Part 2 Lecture a</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1, Unit 8a: Introduction to Health Care and Public Health in the U.S. Public Health, Part 2, Lecture a</dc:title>
  <dc:subject>Public Health, Part 2, Lecture a</dc:subject>
  <dc:creator>U.S. Department of Health and Human Services, Office of the National Coordinator for Health Information Technology</dc:creator>
  <cp:keywords>Health IT, Health IT Curriculum, Health Care, Introduction to Health Care and Public Health in the U.S., Public Health</cp:keywords>
  <cp:lastModifiedBy>The Department of Health and Human Services</cp:lastModifiedBy>
  <cp:revision>51</cp:revision>
  <dcterms:created xsi:type="dcterms:W3CDTF">2016-03-02T19:48:32Z</dcterms:created>
  <dcterms:modified xsi:type="dcterms:W3CDTF">2017-05-19T17:48:40Z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1AA2F85D-1BFC-48F9-91DA-CEF66E36AC84</vt:lpwstr>
  </property>
  <property fmtid="{D5CDD505-2E9C-101B-9397-08002B2CF9AE}" pid="3" name="ArticulatePath">
    <vt:lpwstr>comp1_unit8a_lecture_slides</vt:lpwstr>
  </property>
  <property fmtid="{D5CDD505-2E9C-101B-9397-08002B2CF9AE}" pid="4" name="Language">
    <vt:lpwstr>English</vt:lpwstr>
  </property>
</Properties>
</file>