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tags/tag17.xml" ContentType="application/vnd.openxmlformats-officedocument.presentationml.tags+xml"/>
  <Override PartName="/ppt/notesSlides/notesSlide15.xml" ContentType="application/vnd.openxmlformats-officedocument.presentationml.notesSlide+xml"/>
  <Override PartName="/ppt/tags/tag18.xml" ContentType="application/vnd.openxmlformats-officedocument.presentationml.tags+xml"/>
  <Override PartName="/ppt/notesSlides/notesSlide16.xml" ContentType="application/vnd.openxmlformats-officedocument.presentationml.notesSlide+xml"/>
  <Override PartName="/ppt/tags/tag19.xml" ContentType="application/vnd.openxmlformats-officedocument.presentationml.tags+xml"/>
  <Override PartName="/ppt/notesSlides/notesSlide17.xml" ContentType="application/vnd.openxmlformats-officedocument.presentationml.notesSlide+xml"/>
  <Override PartName="/ppt/tags/tag20.xml" ContentType="application/vnd.openxmlformats-officedocument.presentationml.tags+xml"/>
  <Override PartName="/ppt/notesSlides/notesSlide18.xml" ContentType="application/vnd.openxmlformats-officedocument.presentationml.notesSlide+xml"/>
  <Override PartName="/ppt/tags/tag21.xml" ContentType="application/vnd.openxmlformats-officedocument.presentationml.tags+xml"/>
  <Override PartName="/ppt/notesSlides/notesSlide19.xml" ContentType="application/vnd.openxmlformats-officedocument.presentationml.notesSlide+xml"/>
  <Override PartName="/ppt/tags/tag22.xml" ContentType="application/vnd.openxmlformats-officedocument.presentationml.tags+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270" r:id="rId2"/>
    <p:sldId id="257" r:id="rId3"/>
    <p:sldId id="271" r:id="rId4"/>
    <p:sldId id="258" r:id="rId5"/>
    <p:sldId id="259" r:id="rId6"/>
    <p:sldId id="260" r:id="rId7"/>
    <p:sldId id="272" r:id="rId8"/>
    <p:sldId id="274" r:id="rId9"/>
    <p:sldId id="273" r:id="rId10"/>
    <p:sldId id="261" r:id="rId11"/>
    <p:sldId id="262" r:id="rId12"/>
    <p:sldId id="275" r:id="rId13"/>
    <p:sldId id="263" r:id="rId14"/>
    <p:sldId id="264" r:id="rId15"/>
    <p:sldId id="265" r:id="rId16"/>
    <p:sldId id="269" r:id="rId17"/>
    <p:sldId id="278" r:id="rId18"/>
    <p:sldId id="279" r:id="rId19"/>
    <p:sldId id="267" r:id="rId20"/>
    <p:sldId id="268" r:id="rId21"/>
  </p:sldIdLst>
  <p:sldSz cx="9144000" cy="6858000" type="screen4x3"/>
  <p:notesSz cx="6858000" cy="9144000"/>
  <p:custDataLst>
    <p:tags r:id="rId24"/>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7359" autoAdjust="0"/>
  </p:normalViewPr>
  <p:slideViewPr>
    <p:cSldViewPr snapToGrid="0">
      <p:cViewPr varScale="1">
        <p:scale>
          <a:sx n="48" d="100"/>
          <a:sy n="48" d="100"/>
        </p:scale>
        <p:origin x="-1267" y="-77"/>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5/19/2017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b="0" i="0" dirty="0" smtClean="0"/>
              <a:t>Welcome to Introduction to Health Care and Public Health in the U.S.: Public Health, Part 1.  This is lecture c.</a:t>
            </a:r>
          </a:p>
          <a:p>
            <a:r>
              <a:rPr lang="en-US" altLang="en-US" dirty="0" smtClean="0"/>
              <a:t>The component, </a:t>
            </a:r>
            <a:r>
              <a:rPr lang="en-US" altLang="en-US" b="0" i="0" dirty="0" smtClean="0"/>
              <a:t>Introduction to Health Care and Public Health in the U.S.</a:t>
            </a:r>
            <a:r>
              <a:rPr lang="en-US" altLang="en-US" i="1" dirty="0" smtClean="0"/>
              <a:t>, </a:t>
            </a:r>
            <a:r>
              <a:rPr lang="en-US" altLang="en-US" dirty="0" smtClean="0"/>
              <a:t>is a survey of how health care and public health are organized and services are delivered in the U.S.  </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27141780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CDC constructed a list of the top ten public health achievements in the 20th century. From family services - improvements in hygiene, nutrition, and health care have reduced infant mortality 90% from the 1900 level, and reduced maternal mortality 99% - to safer workplaces - reduction in both diseases such as silicosis, and workplace injuries - and motor vehicle safety - think seat belts, child seats, motorcycle helmets - the U.S. population has reaped enormous benefits from investment in public health.</a:t>
            </a:r>
          </a:p>
        </p:txBody>
      </p:sp>
    </p:spTree>
    <p:extLst>
      <p:ext uri="{BB962C8B-B14F-4D97-AF65-F5344CB8AC3E}">
        <p14:creationId xmlns:p14="http://schemas.microsoft.com/office/powerpoint/2010/main" val="4185973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 few more highlights of public health. As mentioned earlier in this unit, public health has significantly increased life expectancy. In fact, since 1900, the average life expectancy in the U.S. has increased 30 years, and a startling 25 of those years are attributed to public health initiatives. </a:t>
            </a:r>
          </a:p>
          <a:p>
            <a:r>
              <a:rPr lang="en-US" altLang="en-US" dirty="0" smtClean="0"/>
              <a:t>Congress</a:t>
            </a:r>
            <a:r>
              <a:rPr lang="en-US" altLang="en-US" baseline="0" dirty="0" smtClean="0"/>
              <a:t> passed the Public Health Services Act in 1944 which resulted in the establishment of the “Division of Tuberculosis Control”. By 1950, more than 20 million X-ray examinations were made by the Public Health Service. </a:t>
            </a:r>
            <a:endParaRPr lang="en-US" altLang="en-US" dirty="0" smtClean="0"/>
          </a:p>
        </p:txBody>
      </p:sp>
    </p:spTree>
    <p:extLst>
      <p:ext uri="{BB962C8B-B14F-4D97-AF65-F5344CB8AC3E}">
        <p14:creationId xmlns:p14="http://schemas.microsoft.com/office/powerpoint/2010/main" val="10889430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As recently as 1958, two million people died annually from smallpox. In 1977, a dedicated public health initiative brought about worldwide eradication of this disease. And in the 1970s, a huge majority, 88%, of U.S. children had elevated levels of lead in their blood, but by the 1990s public health had reduced that percentage to only 4.4%.</a:t>
            </a:r>
          </a:p>
        </p:txBody>
      </p:sp>
    </p:spTree>
    <p:extLst>
      <p:ext uri="{BB962C8B-B14F-4D97-AF65-F5344CB8AC3E}">
        <p14:creationId xmlns:p14="http://schemas.microsoft.com/office/powerpoint/2010/main" val="16363740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Childhood illnesses used to be devastating to the population, but both medical progress and public health efforts have nearly eliminated deaths from illnesses such as measles, diphtheria, scarlet fever, and whooping cough. In fact, the long-standing battle against infectious diseases has been so successful that of the current leading causes of mortality, only one factor is NOT a chronic disease-related or injury-related factor.</a:t>
            </a:r>
          </a:p>
        </p:txBody>
      </p:sp>
    </p:spTree>
    <p:extLst>
      <p:ext uri="{BB962C8B-B14F-4D97-AF65-F5344CB8AC3E}">
        <p14:creationId xmlns:p14="http://schemas.microsoft.com/office/powerpoint/2010/main" val="8818664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Of the top ten causes of mortality in the United States, only #8, influenza and pneumonia, is caused, at least, to our current accepted knowledge, by infectious disease agents. </a:t>
            </a:r>
          </a:p>
          <a:p>
            <a:endParaRPr lang="en-US" altLang="en-US" dirty="0" smtClean="0"/>
          </a:p>
        </p:txBody>
      </p:sp>
    </p:spTree>
    <p:extLst>
      <p:ext uri="{BB962C8B-B14F-4D97-AF65-F5344CB8AC3E}">
        <p14:creationId xmlns:p14="http://schemas.microsoft.com/office/powerpoint/2010/main" val="7805465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This concludes lecture c </a:t>
            </a:r>
            <a:r>
              <a:rPr lang="en-US" altLang="en-US" smtClean="0"/>
              <a:t>of </a:t>
            </a:r>
            <a:r>
              <a:rPr lang="en-US" altLang="en-US" b="0" i="0" smtClean="0"/>
              <a:t>Public </a:t>
            </a:r>
            <a:r>
              <a:rPr lang="en-US" altLang="en-US" b="0" i="0" dirty="0" smtClean="0"/>
              <a:t>Health, Part 1.</a:t>
            </a:r>
          </a:p>
          <a:p>
            <a:pPr eaLnBrk="1" hangingPunct="1">
              <a:spcBef>
                <a:spcPct val="0"/>
              </a:spcBef>
            </a:pPr>
            <a:r>
              <a:rPr lang="en-US" altLang="en-US" dirty="0" smtClean="0"/>
              <a:t>In summary, the radical yet often overlooked improvements which public health has made to population health are discussed. Included are some examples of amazing successes in communicable disease countermeasures.</a:t>
            </a:r>
          </a:p>
        </p:txBody>
      </p:sp>
    </p:spTree>
    <p:extLst>
      <p:ext uri="{BB962C8B-B14F-4D97-AF65-F5344CB8AC3E}">
        <p14:creationId xmlns:p14="http://schemas.microsoft.com/office/powerpoint/2010/main" val="38257480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t>This also concludes the unit: </a:t>
            </a:r>
            <a:r>
              <a:rPr lang="en-US" altLang="en-US" b="0" i="0" dirty="0" smtClean="0"/>
              <a:t>Public Health, Part 1.</a:t>
            </a:r>
          </a:p>
          <a:p>
            <a:r>
              <a:rPr lang="en-US" altLang="en-US" dirty="0" smtClean="0"/>
              <a:t>In summary, the similarities and differences between public and private health were discussed. Criteria for assigning public health importance were explained. The history of public health in the U.S. was reviewed with the help of some important historical highlights, including the creation of the Centers for Disease Control and Prevention.</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16</a:t>
            </a:fld>
            <a:endParaRPr lang="en-US" altLang="en-US" dirty="0"/>
          </a:p>
        </p:txBody>
      </p:sp>
    </p:spTree>
    <p:extLst>
      <p:ext uri="{BB962C8B-B14F-4D97-AF65-F5344CB8AC3E}">
        <p14:creationId xmlns:p14="http://schemas.microsoft.com/office/powerpoint/2010/main" val="40063786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smtClean="0"/>
              <a:t>Some key terminology of public health was defined. The organization and funding of public health in the U.S. was discussed. The roles of public health were discussed, and one of these roles, disease reporting and surveillance, was described </a:t>
            </a:r>
            <a:r>
              <a:rPr lang="en-US" altLang="en-US" smtClean="0"/>
              <a:t>in detail.</a:t>
            </a:r>
            <a:endParaRPr lang="en-US" altLang="en-US" dirty="0" smtClean="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17</a:t>
            </a:fld>
            <a:endParaRPr lang="en-US" altLang="en-US" dirty="0"/>
          </a:p>
        </p:txBody>
      </p:sp>
    </p:spTree>
    <p:extLst>
      <p:ext uri="{BB962C8B-B14F-4D97-AF65-F5344CB8AC3E}">
        <p14:creationId xmlns:p14="http://schemas.microsoft.com/office/powerpoint/2010/main" val="33568764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The radical yet often overlooked improvements which public health has made to population health were discussed. Included were some examples of amazing successes in communicable disease countermeasures.</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18</a:t>
            </a:fld>
            <a:endParaRPr lang="en-US" altLang="en-US" dirty="0"/>
          </a:p>
        </p:txBody>
      </p:sp>
    </p:spTree>
    <p:extLst>
      <p:ext uri="{BB962C8B-B14F-4D97-AF65-F5344CB8AC3E}">
        <p14:creationId xmlns:p14="http://schemas.microsoft.com/office/powerpoint/2010/main" val="38543557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 Audio</a:t>
            </a:r>
          </a:p>
        </p:txBody>
      </p:sp>
    </p:spTree>
    <p:extLst>
      <p:ext uri="{BB962C8B-B14F-4D97-AF65-F5344CB8AC3E}">
        <p14:creationId xmlns:p14="http://schemas.microsoft.com/office/powerpoint/2010/main" val="3522708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learning</a:t>
            </a:r>
            <a:r>
              <a:rPr lang="en-US" altLang="en-US" baseline="0" dirty="0" smtClean="0"/>
              <a:t> o</a:t>
            </a:r>
            <a:r>
              <a:rPr lang="en-US" altLang="en-US" dirty="0" smtClean="0"/>
              <a:t>bjectives for </a:t>
            </a:r>
            <a:r>
              <a:rPr lang="en-US" altLang="en-US" b="0" i="0" dirty="0" smtClean="0"/>
              <a:t>Public Health, Part 1</a:t>
            </a:r>
            <a:r>
              <a:rPr lang="en-US" altLang="en-US" dirty="0" smtClean="0"/>
              <a:t> are:</a:t>
            </a:r>
          </a:p>
          <a:p>
            <a:pPr marL="171450" indent="-171450">
              <a:buFont typeface="Arial" panose="020B0604020202020204" pitchFamily="34" charset="0"/>
              <a:buChar char="•"/>
            </a:pPr>
            <a:r>
              <a:rPr lang="en-US" altLang="en-US" dirty="0" smtClean="0"/>
              <a:t>Discern the main differences and similarities between public and private health </a:t>
            </a:r>
          </a:p>
          <a:p>
            <a:pPr marL="171450" indent="-171450">
              <a:buFont typeface="Arial" panose="020B0604020202020204" pitchFamily="34" charset="0"/>
              <a:buChar char="•"/>
            </a:pPr>
            <a:r>
              <a:rPr lang="en-US" altLang="en-US" dirty="0" smtClean="0"/>
              <a:t>Delineate the historic timeline and achievements of public health in the U.S.</a:t>
            </a:r>
          </a:p>
          <a:p>
            <a:pPr marL="171450" indent="-171450">
              <a:buFont typeface="Arial" panose="020B0604020202020204" pitchFamily="34" charset="0"/>
              <a:buChar char="•"/>
            </a:pPr>
            <a:r>
              <a:rPr lang="en-US" altLang="en-US" dirty="0" smtClean="0"/>
              <a:t>Define and discuss key terminology of public health</a:t>
            </a:r>
          </a:p>
        </p:txBody>
      </p:sp>
    </p:spTree>
    <p:extLst>
      <p:ext uri="{BB962C8B-B14F-4D97-AF65-F5344CB8AC3E}">
        <p14:creationId xmlns:p14="http://schemas.microsoft.com/office/powerpoint/2010/main" val="14121489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20</a:t>
            </a:fld>
            <a:endParaRPr lang="en-US" altLang="en-US" dirty="0"/>
          </a:p>
        </p:txBody>
      </p:sp>
    </p:spTree>
    <p:extLst>
      <p:ext uri="{BB962C8B-B14F-4D97-AF65-F5344CB8AC3E}">
        <p14:creationId xmlns:p14="http://schemas.microsoft.com/office/powerpoint/2010/main" val="58221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altLang="en-US" dirty="0" smtClean="0"/>
              <a:t>Illustrate the general organization of public health agencies and public health data flow</a:t>
            </a:r>
          </a:p>
          <a:p>
            <a:pPr marL="171450" indent="-171450">
              <a:buFont typeface="Arial" panose="020B0604020202020204" pitchFamily="34" charset="0"/>
              <a:buChar char="•"/>
            </a:pPr>
            <a:r>
              <a:rPr lang="en-US" altLang="en-US" dirty="0" smtClean="0"/>
              <a:t>Evaluate and explain the impact and value of public health</a:t>
            </a:r>
          </a:p>
          <a:p>
            <a:pPr eaLnBrk="1" hangingPunct="1">
              <a:spcBef>
                <a:spcPct val="0"/>
              </a:spcBef>
            </a:pPr>
            <a:endParaRPr lang="en-US" altLang="en-US" dirty="0" smtClean="0"/>
          </a:p>
        </p:txBody>
      </p:sp>
    </p:spTree>
    <p:extLst>
      <p:ext uri="{BB962C8B-B14F-4D97-AF65-F5344CB8AC3E}">
        <p14:creationId xmlns:p14="http://schemas.microsoft.com/office/powerpoint/2010/main" val="1235689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lecture discusses the value and effect of Public Health.</a:t>
            </a:r>
          </a:p>
          <a:p>
            <a:r>
              <a:rPr lang="en-US" altLang="en-US" dirty="0" smtClean="0"/>
              <a:t>In the 20th century, public health made radical improvements to population health. The achievements include a significant increase in life expectancy, and similarly significant reductions in both infant and child mortality and in communicable diseases.</a:t>
            </a:r>
            <a:endParaRPr lang="en-US" altLang="en-US" i="1" dirty="0" smtClean="0"/>
          </a:p>
          <a:p>
            <a:endParaRPr lang="en-US" altLang="en-US" dirty="0" smtClean="0"/>
          </a:p>
        </p:txBody>
      </p:sp>
    </p:spTree>
    <p:extLst>
      <p:ext uri="{BB962C8B-B14F-4D97-AF65-F5344CB8AC3E}">
        <p14:creationId xmlns:p14="http://schemas.microsoft.com/office/powerpoint/2010/main" val="1094129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improvements made by public health have become such a normal part of everyday life in the U.S. that we are often not even aware of them. However, it is nearly impossible to spend a single day unaffected by public health. This slide lists some examples of these public health achievements, including improvements in food safety, restaurant inspections, water quality and fluoridation, seatbelt use, removal of lead from gasoline, etc. Public health has a long and diverse record of working in the public interest, and that record is almost entirely positive.</a:t>
            </a:r>
          </a:p>
        </p:txBody>
      </p:sp>
    </p:spTree>
    <p:extLst>
      <p:ext uri="{BB962C8B-B14F-4D97-AF65-F5344CB8AC3E}">
        <p14:creationId xmlns:p14="http://schemas.microsoft.com/office/powerpoint/2010/main" val="1746392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record of public health does have two</a:t>
            </a:r>
            <a:r>
              <a:rPr lang="en-US" altLang="en-US" baseline="0" dirty="0" smtClean="0"/>
              <a:t> sad and serious stains on</a:t>
            </a:r>
            <a:r>
              <a:rPr lang="en-US" altLang="en-US" dirty="0" smtClean="0"/>
              <a:t> it, which are its involvement as a partner in two syphilis studies which veered into unethical behavior. These first of these is the infamous Tuskegee Study which began in 1932 and concluded in 1972. What started as an experiment to study the effects of syphilis on African American men, became unethical when a new treatment, penicillin, was deliberately withheld from subjects after it became the recommended treatment in 1947.</a:t>
            </a:r>
          </a:p>
          <a:p>
            <a:r>
              <a:rPr lang="en-US" altLang="en-US" dirty="0" smtClean="0"/>
              <a:t>The study was not halted</a:t>
            </a:r>
            <a:r>
              <a:rPr lang="en-US" altLang="en-US" baseline="0" dirty="0" smtClean="0"/>
              <a:t> until 1972, after an advisory panel found it to be ethically unjustified.</a:t>
            </a:r>
          </a:p>
        </p:txBody>
      </p:sp>
    </p:spTree>
    <p:extLst>
      <p:ext uri="{BB962C8B-B14F-4D97-AF65-F5344CB8AC3E}">
        <p14:creationId xmlns:p14="http://schemas.microsoft.com/office/powerpoint/2010/main" val="2145388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smtClean="0"/>
              <a:t>As a result of this experiment, 128 men died, 40 wives were infected, and 19 children were born with congenital syphilis.</a:t>
            </a:r>
          </a:p>
        </p:txBody>
      </p:sp>
    </p:spTree>
    <p:extLst>
      <p:ext uri="{BB962C8B-B14F-4D97-AF65-F5344CB8AC3E}">
        <p14:creationId xmlns:p14="http://schemas.microsoft.com/office/powerpoint/2010/main" val="15866846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second stain on the public health record is a U.S.-backed study that involved the deliberate infection</a:t>
            </a:r>
            <a:r>
              <a:rPr lang="en-US" altLang="en-US" baseline="0" dirty="0" smtClean="0"/>
              <a:t> with syphilis of prisoners in a Guatemalan prison in 1946. The study was done to investigate the effects of early penicillin treatment. At least 83 people died as a result of this experiment.</a:t>
            </a:r>
            <a:endParaRPr lang="en-US" altLang="en-US" dirty="0" smtClean="0"/>
          </a:p>
        </p:txBody>
      </p:sp>
    </p:spTree>
    <p:extLst>
      <p:ext uri="{BB962C8B-B14F-4D97-AF65-F5344CB8AC3E}">
        <p14:creationId xmlns:p14="http://schemas.microsoft.com/office/powerpoint/2010/main" val="1463529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injustice of these two studies must be both noted and remembered. It is important to also remember the enormous benefits that have come from public health.</a:t>
            </a:r>
          </a:p>
        </p:txBody>
      </p:sp>
    </p:spTree>
    <p:extLst>
      <p:ext uri="{BB962C8B-B14F-4D97-AF65-F5344CB8AC3E}">
        <p14:creationId xmlns:p14="http://schemas.microsoft.com/office/powerpoint/2010/main" val="16225711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hyperlink" Target="http://accessibility.psu.edu/microsoftoffice/powerpoint/" TargetMode="External"/><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3"/>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custDataLst>
      <p:tags r:id="rId1"/>
    </p:custDataLst>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8.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8.xml"/><Relationship Id="rId1" Type="http://schemas.openxmlformats.org/officeDocument/2006/relationships/tags" Target="../tags/tag1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8.xml"/><Relationship Id="rId1" Type="http://schemas.openxmlformats.org/officeDocument/2006/relationships/tags" Target="../tags/tag19.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8.xml"/><Relationship Id="rId1" Type="http://schemas.openxmlformats.org/officeDocument/2006/relationships/tags" Target="../tags/tag20.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9.xml"/><Relationship Id="rId1" Type="http://schemas.openxmlformats.org/officeDocument/2006/relationships/tags" Target="../tags/tag21.xml"/><Relationship Id="rId6" Type="http://schemas.openxmlformats.org/officeDocument/2006/relationships/hyperlink" Target="http://biotech.law.lsu.edu/cdc/tbn1_00.pdf" TargetMode="External"/><Relationship Id="rId5" Type="http://schemas.openxmlformats.org/officeDocument/2006/relationships/hyperlink" Target="http://www.cdc.gov/nchs/fastats/leading-causes-of-death.htm" TargetMode="External"/><Relationship Id="rId4" Type="http://schemas.openxmlformats.org/officeDocument/2006/relationships/hyperlink" Target="http://biotech.law.lsu.edu/cphl/history/reports/tuskegee/report1.pdf"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0.xml"/><Relationship Id="rId1" Type="http://schemas.openxmlformats.org/officeDocument/2006/relationships/tags" Target="../tags/tag2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Introduction to Health Care </a:t>
            </a:r>
            <a:br>
              <a:rPr lang="en-US" altLang="en-US" dirty="0" smtClean="0"/>
            </a:br>
            <a:r>
              <a:rPr lang="en-US" altLang="en-US" dirty="0" smtClean="0"/>
              <a:t>and Public Health in the U.S.</a:t>
            </a:r>
            <a:endParaRPr lang="en-US" dirty="0"/>
          </a:p>
        </p:txBody>
      </p:sp>
      <p:sp>
        <p:nvSpPr>
          <p:cNvPr id="3" name="Text Placeholder 2"/>
          <p:cNvSpPr>
            <a:spLocks noGrp="1"/>
          </p:cNvSpPr>
          <p:nvPr>
            <p:ph type="body" sz="half" idx="2"/>
          </p:nvPr>
        </p:nvSpPr>
        <p:spPr/>
        <p:txBody>
          <a:bodyPr/>
          <a:lstStyle/>
          <a:p>
            <a:r>
              <a:rPr lang="en-US" dirty="0" smtClean="0"/>
              <a:t>Public Health, Part 1</a:t>
            </a:r>
            <a:endParaRPr lang="en-US" dirty="0"/>
          </a:p>
        </p:txBody>
      </p:sp>
      <p:sp>
        <p:nvSpPr>
          <p:cNvPr id="4" name="Text Placeholder 3"/>
          <p:cNvSpPr>
            <a:spLocks noGrp="1"/>
          </p:cNvSpPr>
          <p:nvPr>
            <p:ph type="body" sz="quarter" idx="11"/>
          </p:nvPr>
        </p:nvSpPr>
        <p:spPr/>
        <p:txBody>
          <a:bodyPr/>
          <a:lstStyle/>
          <a:p>
            <a:r>
              <a:rPr lang="en-US" dirty="0" smtClean="0"/>
              <a:t>Lecture c</a:t>
            </a:r>
            <a:endParaRPr lang="en-US" dirty="0"/>
          </a:p>
        </p:txBody>
      </p:sp>
      <p:sp>
        <p:nvSpPr>
          <p:cNvPr id="5" name="Text Placeholder 4"/>
          <p:cNvSpPr>
            <a:spLocks noGrp="1"/>
          </p:cNvSpPr>
          <p:nvPr>
            <p:ph type="body" sz="quarter" idx="12"/>
          </p:nvPr>
        </p:nvSpPr>
        <p:spPr/>
        <p:txBody>
          <a:bodyPr/>
          <a:lstStyle/>
          <a:p>
            <a:r>
              <a:rPr lang="en-US" dirty="0" smtClean="0"/>
              <a:t>This material (Comp 1 Unit 7) was developed by Oregon Health &amp; Science University, funded by the Department of Health and Human Services, Office of the National Coordinator for Health Information Technology under Award Number 90WY0001.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endParaRPr lang="en-US" dirty="0"/>
          </a:p>
        </p:txBody>
      </p:sp>
    </p:spTree>
    <p:custDataLst>
      <p:tags r:id="rId1"/>
    </p:custDataLst>
    <p:extLst>
      <p:ext uri="{BB962C8B-B14F-4D97-AF65-F5344CB8AC3E}">
        <p14:creationId xmlns:p14="http://schemas.microsoft.com/office/powerpoint/2010/main" val="36362126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Top Ten Public Health Achievements in the 20th Century</a:t>
            </a:r>
          </a:p>
        </p:txBody>
      </p:sp>
      <p:sp>
        <p:nvSpPr>
          <p:cNvPr id="17414" name="Content Placeholder 5"/>
          <p:cNvSpPr>
            <a:spLocks noGrp="1"/>
          </p:cNvSpPr>
          <p:nvPr>
            <p:ph sz="quarter" idx="14"/>
          </p:nvPr>
        </p:nvSpPr>
        <p:spPr/>
        <p:txBody>
          <a:bodyPr/>
          <a:lstStyle/>
          <a:p>
            <a:r>
              <a:rPr lang="en-US" sz="3000" dirty="0" smtClean="0"/>
              <a:t>Vaccination </a:t>
            </a:r>
          </a:p>
          <a:p>
            <a:r>
              <a:rPr lang="en-US" sz="3000" dirty="0" smtClean="0"/>
              <a:t>Motor-vehicle safety </a:t>
            </a:r>
          </a:p>
          <a:p>
            <a:r>
              <a:rPr lang="en-US" sz="3000" dirty="0" smtClean="0"/>
              <a:t>Safer workplaces</a:t>
            </a:r>
          </a:p>
          <a:p>
            <a:r>
              <a:rPr lang="en-US" sz="3000" dirty="0" smtClean="0"/>
              <a:t>Control of infectious diseases</a:t>
            </a:r>
          </a:p>
          <a:p>
            <a:r>
              <a:rPr lang="en-US" sz="3000" dirty="0" smtClean="0"/>
              <a:t>Decrease in coronary heart disease/stroke deaths</a:t>
            </a:r>
          </a:p>
        </p:txBody>
      </p:sp>
      <p:sp>
        <p:nvSpPr>
          <p:cNvPr id="7" name="Content Placeholder 6"/>
          <p:cNvSpPr>
            <a:spLocks noGrp="1"/>
          </p:cNvSpPr>
          <p:nvPr>
            <p:ph sz="quarter" idx="18"/>
          </p:nvPr>
        </p:nvSpPr>
        <p:spPr>
          <a:xfrm>
            <a:off x="4648200" y="1600200"/>
            <a:ext cx="4495800" cy="4572000"/>
          </a:xfrm>
        </p:spPr>
        <p:txBody>
          <a:bodyPr/>
          <a:lstStyle/>
          <a:p>
            <a:r>
              <a:rPr lang="en-US" sz="3000" dirty="0" smtClean="0"/>
              <a:t>Safer </a:t>
            </a:r>
            <a:r>
              <a:rPr lang="en-US" sz="3000" dirty="0"/>
              <a:t>and healthier foods </a:t>
            </a:r>
          </a:p>
          <a:p>
            <a:r>
              <a:rPr lang="en-US" sz="3000" dirty="0"/>
              <a:t>Healthier mothers and babies</a:t>
            </a:r>
          </a:p>
          <a:p>
            <a:r>
              <a:rPr lang="en-US" sz="3000" dirty="0"/>
              <a:t>Family planning</a:t>
            </a:r>
          </a:p>
          <a:p>
            <a:r>
              <a:rPr lang="en-US" sz="3000" dirty="0"/>
              <a:t>Fluoridation of drinking water</a:t>
            </a:r>
          </a:p>
          <a:p>
            <a:r>
              <a:rPr lang="en-US" sz="3000" dirty="0"/>
              <a:t>Recognition of tobacco as health </a:t>
            </a:r>
            <a:r>
              <a:rPr lang="en-US" sz="3000" dirty="0" smtClean="0"/>
              <a:t>hazard</a:t>
            </a:r>
            <a:endParaRPr lang="en-US" sz="3000" dirty="0"/>
          </a:p>
        </p:txBody>
      </p:sp>
      <p:sp>
        <p:nvSpPr>
          <p:cNvPr id="9" name="Text Placeholder 8"/>
          <p:cNvSpPr>
            <a:spLocks noGrp="1"/>
          </p:cNvSpPr>
          <p:nvPr>
            <p:ph type="body" sz="quarter" idx="33"/>
          </p:nvPr>
        </p:nvSpPr>
        <p:spPr>
          <a:xfrm>
            <a:off x="4931764" y="6278880"/>
            <a:ext cx="3166569" cy="376753"/>
          </a:xfrm>
        </p:spPr>
        <p:txBody>
          <a:bodyPr/>
          <a:lstStyle/>
          <a:p>
            <a:r>
              <a:rPr lang="en-US" dirty="0" smtClean="0"/>
              <a:t>(CDC, 1999)</a:t>
            </a:r>
            <a:endParaRPr lang="en-US" dirty="0"/>
          </a:p>
        </p:txBody>
      </p:sp>
      <p:sp>
        <p:nvSpPr>
          <p:cNvPr id="2" name="Slide Number Placeholder 1"/>
          <p:cNvSpPr>
            <a:spLocks noGrp="1"/>
          </p:cNvSpPr>
          <p:nvPr>
            <p:ph type="sldNum" sz="quarter" idx="4"/>
          </p:nvPr>
        </p:nvSpPr>
        <p:spPr/>
        <p:txBody>
          <a:bodyPr/>
          <a:lstStyle/>
          <a:p>
            <a:fld id="{2A936B9F-28E6-4D83-AEF7-B5FB8F8AAA72}" type="slidenum">
              <a:rPr lang="en-US" altLang="en-US" smtClean="0"/>
              <a:pPr/>
              <a:t>10</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Public Health Highlights - 1</a:t>
            </a:r>
          </a:p>
        </p:txBody>
      </p:sp>
      <p:sp>
        <p:nvSpPr>
          <p:cNvPr id="26627" name="Content Placeholder 5"/>
          <p:cNvSpPr>
            <a:spLocks noGrp="1"/>
          </p:cNvSpPr>
          <p:nvPr>
            <p:ph sz="quarter" idx="14"/>
          </p:nvPr>
        </p:nvSpPr>
        <p:spPr/>
        <p:txBody>
          <a:bodyPr/>
          <a:lstStyle/>
          <a:p>
            <a:r>
              <a:rPr lang="en-US" altLang="en-US" dirty="0" smtClean="0"/>
              <a:t>Since 1900, the average life expectancy for Americans has increased about 30 years; 25 of those years are attributed to public health initiatives </a:t>
            </a:r>
          </a:p>
          <a:p>
            <a:r>
              <a:rPr lang="en-US" altLang="en-US" dirty="0" smtClean="0"/>
              <a:t>1950s – In anti-tuberculosis efforts, more than 20 million X-ray examinations were made by the Public Health Service</a:t>
            </a:r>
          </a:p>
        </p:txBody>
      </p:sp>
      <p:sp>
        <p:nvSpPr>
          <p:cNvPr id="2" name="Slide Number Placeholder 1"/>
          <p:cNvSpPr>
            <a:spLocks noGrp="1"/>
          </p:cNvSpPr>
          <p:nvPr>
            <p:ph type="sldNum" sz="quarter" idx="4"/>
          </p:nvPr>
        </p:nvSpPr>
        <p:spPr/>
        <p:txBody>
          <a:bodyPr/>
          <a:lstStyle/>
          <a:p>
            <a:fld id="{2A936B9F-28E6-4D83-AEF7-B5FB8F8AAA72}" type="slidenum">
              <a:rPr lang="en-US" altLang="en-US" smtClean="0"/>
              <a:pPr/>
              <a:t>11</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Public Health Highlights - 2</a:t>
            </a:r>
          </a:p>
        </p:txBody>
      </p:sp>
      <p:sp>
        <p:nvSpPr>
          <p:cNvPr id="26627" name="Content Placeholder 5"/>
          <p:cNvSpPr>
            <a:spLocks noGrp="1"/>
          </p:cNvSpPr>
          <p:nvPr>
            <p:ph sz="quarter" idx="14"/>
          </p:nvPr>
        </p:nvSpPr>
        <p:spPr/>
        <p:txBody>
          <a:bodyPr/>
          <a:lstStyle/>
          <a:p>
            <a:r>
              <a:rPr lang="en-US" altLang="en-US" dirty="0" smtClean="0"/>
              <a:t>1977 – Worldwide eradication of smallpox (as recently as 1958, two million people a year die from smallpox)</a:t>
            </a:r>
          </a:p>
          <a:p>
            <a:r>
              <a:rPr lang="en-US" altLang="en-US" dirty="0" smtClean="0"/>
              <a:t>1990s – only 4.4% of U.S. children have elevated blood lead levels (in the 1970s, 88.2% had elevated blood lead levels)</a:t>
            </a:r>
          </a:p>
        </p:txBody>
      </p:sp>
      <p:sp>
        <p:nvSpPr>
          <p:cNvPr id="2" name="Slide Number Placeholder 1"/>
          <p:cNvSpPr>
            <a:spLocks noGrp="1"/>
          </p:cNvSpPr>
          <p:nvPr>
            <p:ph type="sldNum" sz="quarter" idx="4"/>
          </p:nvPr>
        </p:nvSpPr>
        <p:spPr/>
        <p:txBody>
          <a:bodyPr/>
          <a:lstStyle/>
          <a:p>
            <a:fld id="{2A936B9F-28E6-4D83-AEF7-B5FB8F8AAA72}" type="slidenum">
              <a:rPr lang="en-US" altLang="en-US" smtClean="0"/>
              <a:pPr/>
              <a:t>12</a:t>
            </a:fld>
            <a:endParaRPr lang="en-US" altLang="en-US" dirty="0"/>
          </a:p>
        </p:txBody>
      </p:sp>
    </p:spTree>
    <p:custDataLst>
      <p:tags r:id="rId1"/>
    </p:custDataLst>
    <p:extLst>
      <p:ext uri="{BB962C8B-B14F-4D97-AF65-F5344CB8AC3E}">
        <p14:creationId xmlns:p14="http://schemas.microsoft.com/office/powerpoint/2010/main" val="31154961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Public Health Highlights - 3</a:t>
            </a:r>
          </a:p>
        </p:txBody>
      </p:sp>
      <p:sp>
        <p:nvSpPr>
          <p:cNvPr id="28675" name="Content Placeholder 5"/>
          <p:cNvSpPr>
            <a:spLocks noGrp="1"/>
          </p:cNvSpPr>
          <p:nvPr>
            <p:ph sz="quarter" idx="14"/>
          </p:nvPr>
        </p:nvSpPr>
        <p:spPr/>
        <p:txBody>
          <a:bodyPr/>
          <a:lstStyle/>
          <a:p>
            <a:r>
              <a:rPr lang="en-US" altLang="en-US" dirty="0" smtClean="0"/>
              <a:t>A near elimination of deaths from childhood diseases such as: </a:t>
            </a:r>
          </a:p>
          <a:p>
            <a:pPr lvl="1"/>
            <a:r>
              <a:rPr lang="en-US" altLang="en-US" dirty="0" smtClean="0"/>
              <a:t>Measles</a:t>
            </a:r>
          </a:p>
          <a:p>
            <a:pPr lvl="1"/>
            <a:r>
              <a:rPr lang="en-US" altLang="en-US" dirty="0" smtClean="0"/>
              <a:t>Diphtheria</a:t>
            </a:r>
          </a:p>
          <a:p>
            <a:pPr lvl="1"/>
            <a:r>
              <a:rPr lang="en-US" altLang="en-US" dirty="0" smtClean="0"/>
              <a:t>Scarlet fever</a:t>
            </a:r>
          </a:p>
          <a:p>
            <a:pPr lvl="1"/>
            <a:r>
              <a:rPr lang="en-US" altLang="en-US" dirty="0" smtClean="0"/>
              <a:t>Whooping cough</a:t>
            </a:r>
          </a:p>
          <a:p>
            <a:r>
              <a:rPr lang="en-US" altLang="en-US" dirty="0" smtClean="0"/>
              <a:t>In 2014, of the top 10 causes of mortality, </a:t>
            </a:r>
            <a:br>
              <a:rPr lang="en-US" altLang="en-US" dirty="0" smtClean="0"/>
            </a:br>
            <a:r>
              <a:rPr lang="en-US" altLang="en-US" dirty="0" smtClean="0"/>
              <a:t>only one is NOT related to chronic disease or injury</a:t>
            </a:r>
          </a:p>
          <a:p>
            <a:endParaRPr lang="en-US" altLang="en-US" dirty="0" smtClean="0"/>
          </a:p>
        </p:txBody>
      </p:sp>
      <p:sp>
        <p:nvSpPr>
          <p:cNvPr id="2" name="Slide Number Placeholder 1"/>
          <p:cNvSpPr>
            <a:spLocks noGrp="1"/>
          </p:cNvSpPr>
          <p:nvPr>
            <p:ph type="sldNum" sz="quarter" idx="4"/>
          </p:nvPr>
        </p:nvSpPr>
        <p:spPr/>
        <p:txBody>
          <a:bodyPr/>
          <a:lstStyle/>
          <a:p>
            <a:fld id="{2A936B9F-28E6-4D83-AEF7-B5FB8F8AAA72}" type="slidenum">
              <a:rPr lang="en-US" altLang="en-US" smtClean="0"/>
              <a:pPr/>
              <a:t>13</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2014 Top 10 Causes of </a:t>
            </a:r>
            <a:br>
              <a:rPr lang="en-US" dirty="0" smtClean="0"/>
            </a:br>
            <a:r>
              <a:rPr lang="en-US" dirty="0" smtClean="0"/>
              <a:t>Mortality in the U.S.</a:t>
            </a:r>
          </a:p>
        </p:txBody>
      </p:sp>
      <p:sp>
        <p:nvSpPr>
          <p:cNvPr id="20486" name="Content Placeholder 5"/>
          <p:cNvSpPr>
            <a:spLocks noGrp="1"/>
          </p:cNvSpPr>
          <p:nvPr>
            <p:ph sz="quarter" idx="14"/>
          </p:nvPr>
        </p:nvSpPr>
        <p:spPr/>
        <p:txBody>
          <a:bodyPr/>
          <a:lstStyle/>
          <a:p>
            <a:r>
              <a:rPr lang="en-US" sz="2600" dirty="0"/>
              <a:t>Heart disease: </a:t>
            </a:r>
            <a:r>
              <a:rPr lang="en-US" sz="2600" dirty="0" smtClean="0"/>
              <a:t>614,348</a:t>
            </a:r>
            <a:endParaRPr lang="en-US" sz="2600" dirty="0"/>
          </a:p>
          <a:p>
            <a:r>
              <a:rPr lang="en-US" sz="2600" dirty="0" smtClean="0"/>
              <a:t>Cancer</a:t>
            </a:r>
            <a:r>
              <a:rPr lang="en-US" sz="2600" dirty="0"/>
              <a:t>: </a:t>
            </a:r>
            <a:r>
              <a:rPr lang="en-US" sz="2600" dirty="0" smtClean="0"/>
              <a:t>591,699</a:t>
            </a:r>
            <a:endParaRPr lang="en-US" sz="2600" dirty="0"/>
          </a:p>
          <a:p>
            <a:r>
              <a:rPr lang="en-US" sz="2600" dirty="0" smtClean="0"/>
              <a:t>Chronic </a:t>
            </a:r>
            <a:r>
              <a:rPr lang="en-US" sz="2600" dirty="0"/>
              <a:t>lower respiratory diseases: </a:t>
            </a:r>
            <a:r>
              <a:rPr lang="en-US" sz="2600" dirty="0" smtClean="0"/>
              <a:t>147,101</a:t>
            </a:r>
            <a:endParaRPr lang="en-US" sz="2600" dirty="0"/>
          </a:p>
          <a:p>
            <a:r>
              <a:rPr lang="en-US" sz="2600" dirty="0" smtClean="0"/>
              <a:t>Accidents </a:t>
            </a:r>
            <a:r>
              <a:rPr lang="en-US" sz="2600" dirty="0"/>
              <a:t>(unintentional injuries): </a:t>
            </a:r>
            <a:r>
              <a:rPr lang="en-US" sz="2600" dirty="0" smtClean="0"/>
              <a:t>136,053</a:t>
            </a:r>
            <a:endParaRPr lang="en-US" sz="2600" dirty="0"/>
          </a:p>
          <a:p>
            <a:r>
              <a:rPr lang="en-US" sz="2600" dirty="0" smtClean="0"/>
              <a:t>Stroke </a:t>
            </a:r>
            <a:r>
              <a:rPr lang="en-US" sz="2600" dirty="0"/>
              <a:t>(cerebrovascular diseases): 133,103</a:t>
            </a:r>
            <a:br>
              <a:rPr lang="en-US" sz="2600" dirty="0"/>
            </a:br>
            <a:endParaRPr lang="en-US" sz="2600" dirty="0"/>
          </a:p>
        </p:txBody>
      </p:sp>
      <p:sp>
        <p:nvSpPr>
          <p:cNvPr id="7" name="Content Placeholder 6"/>
          <p:cNvSpPr>
            <a:spLocks noGrp="1"/>
          </p:cNvSpPr>
          <p:nvPr>
            <p:ph sz="quarter" idx="18"/>
          </p:nvPr>
        </p:nvSpPr>
        <p:spPr>
          <a:xfrm>
            <a:off x="4648200" y="1600200"/>
            <a:ext cx="4312920" cy="4572000"/>
          </a:xfrm>
        </p:spPr>
        <p:txBody>
          <a:bodyPr/>
          <a:lstStyle/>
          <a:p>
            <a:r>
              <a:rPr lang="en-US" sz="2600" dirty="0" smtClean="0"/>
              <a:t>Alzheimer's </a:t>
            </a:r>
            <a:r>
              <a:rPr lang="en-US" sz="2600" dirty="0"/>
              <a:t>disease: </a:t>
            </a:r>
            <a:r>
              <a:rPr lang="en-US" sz="2600" dirty="0" smtClean="0"/>
              <a:t>93,541</a:t>
            </a:r>
          </a:p>
          <a:p>
            <a:r>
              <a:rPr lang="en-US" sz="2600" dirty="0" smtClean="0"/>
              <a:t>Diabetes</a:t>
            </a:r>
            <a:r>
              <a:rPr lang="en-US" sz="2600" dirty="0"/>
              <a:t>: </a:t>
            </a:r>
            <a:r>
              <a:rPr lang="en-US" sz="2600" dirty="0" smtClean="0"/>
              <a:t>76,488</a:t>
            </a:r>
          </a:p>
          <a:p>
            <a:r>
              <a:rPr lang="en-US" sz="2600" dirty="0" smtClean="0"/>
              <a:t>Influenza </a:t>
            </a:r>
            <a:r>
              <a:rPr lang="en-US" sz="2600" dirty="0"/>
              <a:t>and pneumonia: </a:t>
            </a:r>
            <a:r>
              <a:rPr lang="en-US" sz="2600" dirty="0" smtClean="0"/>
              <a:t>55,227</a:t>
            </a:r>
          </a:p>
          <a:p>
            <a:r>
              <a:rPr lang="en-US" sz="2600" dirty="0" smtClean="0"/>
              <a:t>Nephritis</a:t>
            </a:r>
            <a:r>
              <a:rPr lang="en-US" sz="2600" dirty="0"/>
              <a:t>, nephrotic syndrome, and nephrosis: </a:t>
            </a:r>
            <a:r>
              <a:rPr lang="en-US" sz="2600" dirty="0" smtClean="0"/>
              <a:t>48,146</a:t>
            </a:r>
          </a:p>
          <a:p>
            <a:r>
              <a:rPr lang="en-US" sz="2600" dirty="0" smtClean="0"/>
              <a:t>Intentional </a:t>
            </a:r>
            <a:r>
              <a:rPr lang="en-US" sz="2600" dirty="0"/>
              <a:t>self-harm (suicide): 42,773</a:t>
            </a:r>
          </a:p>
        </p:txBody>
      </p:sp>
      <p:sp>
        <p:nvSpPr>
          <p:cNvPr id="9" name="Text Placeholder 8"/>
          <p:cNvSpPr>
            <a:spLocks noGrp="1"/>
          </p:cNvSpPr>
          <p:nvPr>
            <p:ph type="body" sz="quarter" idx="33"/>
          </p:nvPr>
        </p:nvSpPr>
        <p:spPr>
          <a:xfrm>
            <a:off x="5006715" y="6278880"/>
            <a:ext cx="3091618" cy="533400"/>
          </a:xfrm>
        </p:spPr>
        <p:txBody>
          <a:bodyPr/>
          <a:lstStyle/>
          <a:p>
            <a:r>
              <a:rPr lang="en-US" dirty="0"/>
              <a:t>(CDC, </a:t>
            </a:r>
            <a:r>
              <a:rPr lang="en-US" dirty="0" smtClean="0"/>
              <a:t>2014)</a:t>
            </a:r>
            <a:endParaRPr lang="en-US" dirty="0"/>
          </a:p>
        </p:txBody>
      </p:sp>
      <p:sp>
        <p:nvSpPr>
          <p:cNvPr id="2" name="Slide Number Placeholder 1"/>
          <p:cNvSpPr>
            <a:spLocks noGrp="1"/>
          </p:cNvSpPr>
          <p:nvPr>
            <p:ph type="sldNum" sz="quarter" idx="4"/>
          </p:nvPr>
        </p:nvSpPr>
        <p:spPr/>
        <p:txBody>
          <a:bodyPr/>
          <a:lstStyle/>
          <a:p>
            <a:fld id="{2A936B9F-28E6-4D83-AEF7-B5FB8F8AAA72}" type="slidenum">
              <a:rPr lang="en-US" altLang="en-US" smtClean="0"/>
              <a:pPr/>
              <a:t>14</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t>Public Health, Part 1</a:t>
            </a:r>
            <a:br>
              <a:rPr lang="en-US" dirty="0" smtClean="0"/>
            </a:br>
            <a:r>
              <a:rPr lang="en-US" dirty="0" smtClean="0"/>
              <a:t>Summary – Lecture c</a:t>
            </a:r>
          </a:p>
        </p:txBody>
      </p:sp>
      <p:sp>
        <p:nvSpPr>
          <p:cNvPr id="32771" name="Text Placeholder 3"/>
          <p:cNvSpPr>
            <a:spLocks noGrp="1"/>
          </p:cNvSpPr>
          <p:nvPr>
            <p:ph type="body" sz="quarter" idx="11"/>
          </p:nvPr>
        </p:nvSpPr>
        <p:spPr/>
        <p:txBody>
          <a:bodyPr/>
          <a:lstStyle/>
          <a:p>
            <a:r>
              <a:rPr lang="en-US" altLang="en-US" dirty="0" smtClean="0"/>
              <a:t>The radical yet often overlooked improvements which public health has made to population health are discussed. </a:t>
            </a:r>
          </a:p>
          <a:p>
            <a:r>
              <a:rPr lang="en-US" altLang="en-US" dirty="0" smtClean="0"/>
              <a:t>Included are some examples of amazing successes in communicable disease countermeasures.</a:t>
            </a:r>
          </a:p>
        </p:txBody>
      </p:sp>
      <p:sp>
        <p:nvSpPr>
          <p:cNvPr id="2" name="Slide Number Placeholder 1"/>
          <p:cNvSpPr>
            <a:spLocks noGrp="1"/>
          </p:cNvSpPr>
          <p:nvPr>
            <p:ph type="sldNum" sz="quarter" idx="4"/>
          </p:nvPr>
        </p:nvSpPr>
        <p:spPr/>
        <p:txBody>
          <a:bodyPr/>
          <a:lstStyle/>
          <a:p>
            <a:fld id="{4BDF0325-A8C8-4D73-B71D-36D236B40EB4}" type="slidenum">
              <a:rPr lang="en-US" altLang="en-US" smtClean="0"/>
              <a:pPr/>
              <a:t>15</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Health, Part 1</a:t>
            </a:r>
            <a:br>
              <a:rPr lang="en-US" dirty="0" smtClean="0"/>
            </a:br>
            <a:r>
              <a:rPr lang="en-US" dirty="0" smtClean="0"/>
              <a:t>Summary - 1 </a:t>
            </a:r>
            <a:endParaRPr lang="en-US" dirty="0"/>
          </a:p>
        </p:txBody>
      </p:sp>
      <p:sp>
        <p:nvSpPr>
          <p:cNvPr id="3" name="Text Placeholder 2"/>
          <p:cNvSpPr>
            <a:spLocks noGrp="1"/>
          </p:cNvSpPr>
          <p:nvPr>
            <p:ph type="body" sz="quarter" idx="11"/>
          </p:nvPr>
        </p:nvSpPr>
        <p:spPr/>
        <p:txBody>
          <a:bodyPr/>
          <a:lstStyle/>
          <a:p>
            <a:r>
              <a:rPr lang="en-US" dirty="0"/>
              <a:t>Similarities and differences between public and private health were discussed. </a:t>
            </a:r>
            <a:endParaRPr lang="en-US" dirty="0" smtClean="0"/>
          </a:p>
          <a:p>
            <a:r>
              <a:rPr lang="en-US" dirty="0"/>
              <a:t>Criteria for assigning public health importance were explained. </a:t>
            </a:r>
            <a:endParaRPr lang="en-US" dirty="0" smtClean="0"/>
          </a:p>
          <a:p>
            <a:r>
              <a:rPr lang="en-US" dirty="0"/>
              <a:t>The history of public health in the U.S. was reviewed with the help of some important historical highlights, including the creation of the Centers for Disease Control and Prevention (CDC).</a:t>
            </a:r>
          </a:p>
        </p:txBody>
      </p:sp>
      <p:sp>
        <p:nvSpPr>
          <p:cNvPr id="4" name="Slide Number Placeholder 3"/>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extLst>
      <p:ext uri="{BB962C8B-B14F-4D97-AF65-F5344CB8AC3E}">
        <p14:creationId xmlns:p14="http://schemas.microsoft.com/office/powerpoint/2010/main" val="4938270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Health, Part 1</a:t>
            </a:r>
            <a:br>
              <a:rPr lang="en-US" dirty="0" smtClean="0"/>
            </a:br>
            <a:r>
              <a:rPr lang="en-US" dirty="0" smtClean="0"/>
              <a:t>Summary - 2 </a:t>
            </a:r>
            <a:endParaRPr lang="en-US" dirty="0"/>
          </a:p>
        </p:txBody>
      </p:sp>
      <p:sp>
        <p:nvSpPr>
          <p:cNvPr id="3" name="Text Placeholder 2"/>
          <p:cNvSpPr>
            <a:spLocks noGrp="1"/>
          </p:cNvSpPr>
          <p:nvPr>
            <p:ph type="body" sz="quarter" idx="11"/>
          </p:nvPr>
        </p:nvSpPr>
        <p:spPr/>
        <p:txBody>
          <a:bodyPr/>
          <a:lstStyle/>
          <a:p>
            <a:r>
              <a:rPr lang="en-US" dirty="0"/>
              <a:t>Some key terminology of public health was defined.</a:t>
            </a:r>
            <a:endParaRPr lang="en-US" dirty="0" smtClean="0"/>
          </a:p>
          <a:p>
            <a:r>
              <a:rPr lang="en-US" dirty="0" smtClean="0"/>
              <a:t>The </a:t>
            </a:r>
            <a:r>
              <a:rPr lang="en-US" dirty="0"/>
              <a:t>organization and funding of public health in the U.S. was discussed</a:t>
            </a:r>
            <a:r>
              <a:rPr lang="en-US" dirty="0" smtClean="0"/>
              <a:t>.</a:t>
            </a:r>
          </a:p>
          <a:p>
            <a:r>
              <a:rPr lang="en-US" dirty="0"/>
              <a:t>The roles of public health were discussed, and disease reporting and surveillance was used as an </a:t>
            </a:r>
            <a:r>
              <a:rPr lang="en-US" dirty="0" smtClean="0"/>
              <a:t>example.</a:t>
            </a:r>
          </a:p>
          <a:p>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extLst>
      <p:ext uri="{BB962C8B-B14F-4D97-AF65-F5344CB8AC3E}">
        <p14:creationId xmlns:p14="http://schemas.microsoft.com/office/powerpoint/2010/main" val="12179093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Health, Part 1</a:t>
            </a:r>
            <a:br>
              <a:rPr lang="en-US" dirty="0" smtClean="0"/>
            </a:br>
            <a:r>
              <a:rPr lang="en-US" dirty="0" smtClean="0"/>
              <a:t>Summary - 3</a:t>
            </a:r>
            <a:endParaRPr lang="en-US" dirty="0"/>
          </a:p>
        </p:txBody>
      </p:sp>
      <p:sp>
        <p:nvSpPr>
          <p:cNvPr id="3" name="Text Placeholder 2"/>
          <p:cNvSpPr>
            <a:spLocks noGrp="1"/>
          </p:cNvSpPr>
          <p:nvPr>
            <p:ph type="body" sz="quarter" idx="11"/>
          </p:nvPr>
        </p:nvSpPr>
        <p:spPr/>
        <p:txBody>
          <a:bodyPr/>
          <a:lstStyle/>
          <a:p>
            <a:r>
              <a:rPr lang="en-US" dirty="0"/>
              <a:t>The radical yet often overlooked improvements which public health has made to population health were discussed. Included were some examples of amazing successes in communicable disease countermeasures</a:t>
            </a:r>
          </a:p>
        </p:txBody>
      </p:sp>
      <p:sp>
        <p:nvSpPr>
          <p:cNvPr id="4" name="Slide Number Placeholder 3"/>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extLst>
      <p:ext uri="{BB962C8B-B14F-4D97-AF65-F5344CB8AC3E}">
        <p14:creationId xmlns:p14="http://schemas.microsoft.com/office/powerpoint/2010/main" val="24196965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t>Public Health, Part 1</a:t>
            </a:r>
            <a:br>
              <a:rPr lang="en-US" dirty="0" smtClean="0"/>
            </a:br>
            <a:r>
              <a:rPr lang="en-US" dirty="0" smtClean="0"/>
              <a:t>References – Lecture c</a:t>
            </a:r>
          </a:p>
        </p:txBody>
      </p:sp>
      <p:sp>
        <p:nvSpPr>
          <p:cNvPr id="36867" name="Text Placeholder 2"/>
          <p:cNvSpPr>
            <a:spLocks noGrp="1"/>
          </p:cNvSpPr>
          <p:nvPr>
            <p:ph type="body" sz="quarter" idx="16"/>
          </p:nvPr>
        </p:nvSpPr>
        <p:spPr>
          <a:xfrm>
            <a:off x="457200" y="1600199"/>
            <a:ext cx="8229600" cy="4380875"/>
          </a:xfrm>
        </p:spPr>
        <p:txBody>
          <a:bodyPr/>
          <a:lstStyle/>
          <a:p>
            <a:r>
              <a:rPr lang="en-US" altLang="en-US" dirty="0" smtClean="0"/>
              <a:t>References</a:t>
            </a:r>
          </a:p>
          <a:p>
            <a:r>
              <a:rPr lang="en-US" b="0" dirty="0" smtClean="0"/>
              <a:t>Brown</a:t>
            </a:r>
            <a:r>
              <a:rPr lang="en-US" b="0" dirty="0"/>
              <a:t>, R. H., Harris, J. L., Hiltner, S., Sinkford, J. C., Speaker, F., &amp; Weeks, B. H. (n.d.). Tuskegee Syphilis Study Ad Hoc Advisory Panel. Retrieved </a:t>
            </a:r>
            <a:r>
              <a:rPr lang="en-US" b="0" dirty="0" smtClean="0"/>
              <a:t>January 30, 2017, </a:t>
            </a:r>
            <a:r>
              <a:rPr lang="en-US" b="0" dirty="0"/>
              <a:t>from </a:t>
            </a:r>
            <a:r>
              <a:rPr lang="en-US" b="0" dirty="0" smtClean="0">
                <a:hlinkClick r:id="rId4" tooltip="URL to 9 page PDF file titled Report on Charge 1"/>
              </a:rPr>
              <a:t>http://biotech.law.lsu.edu/cphl/history/reports/tuskegee/report1.pdf</a:t>
            </a:r>
            <a:r>
              <a:rPr lang="en-US" b="0" dirty="0" smtClean="0"/>
              <a:t>.   </a:t>
            </a:r>
            <a:endParaRPr lang="en-US" b="0" dirty="0"/>
          </a:p>
          <a:p>
            <a:r>
              <a:rPr lang="en-US" altLang="en-US" b="0" dirty="0"/>
              <a:t>Leading Causes of Death. (2007). Retrieved </a:t>
            </a:r>
            <a:r>
              <a:rPr lang="en-US" altLang="en-US" b="0" dirty="0" smtClean="0"/>
              <a:t>January 30, 2017, </a:t>
            </a:r>
            <a:r>
              <a:rPr lang="en-US" altLang="en-US" b="0" dirty="0"/>
              <a:t>from Centers for Disease Control and Prevention website: </a:t>
            </a:r>
            <a:r>
              <a:rPr lang="en-US" altLang="en-US" b="0" dirty="0">
                <a:hlinkClick r:id="rId5" tooltip="URL to Centers for Disease Control and Prevention, National Center for Health Statistics web page titled Leading Causes of Death"/>
              </a:rPr>
              <a:t>http://</a:t>
            </a:r>
            <a:r>
              <a:rPr lang="en-US" altLang="en-US" b="0" dirty="0" smtClean="0">
                <a:hlinkClick r:id="rId5" tooltip="URL to Centers for Disease Control and Prevention, National Center for Health Statistics web page titled Leading Causes of Death"/>
              </a:rPr>
              <a:t>www.cdc.gov/nchs/fastats/leading-causes-of-death.htm</a:t>
            </a:r>
            <a:r>
              <a:rPr lang="en-US" altLang="en-US" b="0" dirty="0" smtClean="0"/>
              <a:t>.</a:t>
            </a:r>
            <a:endParaRPr lang="en-US" altLang="en-US" b="0" dirty="0"/>
          </a:p>
          <a:p>
            <a:r>
              <a:rPr lang="en-US" altLang="en-US" b="0" dirty="0" smtClean="0"/>
              <a:t>Public Health Achievements in the 20th Century. (1999). Morbidity &amp; Mortality Weekly Report , 48(12), 241-243. </a:t>
            </a:r>
          </a:p>
          <a:p>
            <a:r>
              <a:rPr lang="en-US" altLang="en-US" b="0" dirty="0"/>
              <a:t>TB Notes 2000</a:t>
            </a:r>
            <a:r>
              <a:rPr lang="en-US" altLang="en-US" b="0" dirty="0" smtClean="0"/>
              <a:t>. Retrieved January 30, 2017 from </a:t>
            </a:r>
            <a:r>
              <a:rPr lang="en-US" altLang="en-US" b="0" dirty="0">
                <a:hlinkClick r:id="rId6" tooltip="URL to 85 page PDF file titled TB Notes 2000"/>
              </a:rPr>
              <a:t>http://</a:t>
            </a:r>
            <a:r>
              <a:rPr lang="en-US" altLang="en-US" b="0" dirty="0" smtClean="0">
                <a:hlinkClick r:id="rId6" tooltip="URL to 85 page PDF file titled TB Notes 2000"/>
              </a:rPr>
              <a:t>biotech.law.lsu.edu/cdc/tbn1_00.pdf</a:t>
            </a:r>
            <a:r>
              <a:rPr lang="en-US" altLang="en-US" b="0" dirty="0" smtClean="0"/>
              <a:t>. </a:t>
            </a:r>
          </a:p>
          <a:p>
            <a:endParaRPr lang="en-US" altLang="en-US" dirty="0" smtClean="0"/>
          </a:p>
        </p:txBody>
      </p:sp>
      <p:sp>
        <p:nvSpPr>
          <p:cNvPr id="2" name="Slide Number Placeholder 1"/>
          <p:cNvSpPr>
            <a:spLocks noGrp="1"/>
          </p:cNvSpPr>
          <p:nvPr>
            <p:ph type="sldNum" sz="quarter" idx="4"/>
          </p:nvPr>
        </p:nvSpPr>
        <p:spPr/>
        <p:txBody>
          <a:bodyPr/>
          <a:lstStyle/>
          <a:p>
            <a:fld id="{37615E85-D417-49BC-B250-8051C61E91AF}" type="slidenum">
              <a:rPr lang="en-US" altLang="en-US" smtClean="0"/>
              <a:pPr/>
              <a:t>19</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t>Public Health, Part 1</a:t>
            </a:r>
            <a:br>
              <a:rPr lang="en-US" dirty="0" smtClean="0"/>
            </a:br>
            <a:r>
              <a:rPr lang="en-US" dirty="0" smtClean="0"/>
              <a:t>Learning Objectives - 1</a:t>
            </a:r>
          </a:p>
        </p:txBody>
      </p:sp>
      <p:sp>
        <p:nvSpPr>
          <p:cNvPr id="16387" name="Text Placeholder 3"/>
          <p:cNvSpPr>
            <a:spLocks noGrp="1"/>
          </p:cNvSpPr>
          <p:nvPr>
            <p:ph sz="quarter" idx="14"/>
          </p:nvPr>
        </p:nvSpPr>
        <p:spPr/>
        <p:txBody>
          <a:bodyPr/>
          <a:lstStyle/>
          <a:p>
            <a:r>
              <a:rPr lang="en-US" altLang="en-US" dirty="0" smtClean="0"/>
              <a:t>Discern the main differences and similarities between public and private health (Lecture a)</a:t>
            </a:r>
          </a:p>
          <a:p>
            <a:r>
              <a:rPr lang="en-US" altLang="en-US" dirty="0" smtClean="0"/>
              <a:t>Delineate the historic timeline and achievements of public health in the U.S. (Lecture a)</a:t>
            </a:r>
          </a:p>
          <a:p>
            <a:r>
              <a:rPr lang="en-US" altLang="en-US" dirty="0" smtClean="0"/>
              <a:t>Define and discuss key terminology of public health (Lecture b)</a:t>
            </a:r>
          </a:p>
        </p:txBody>
      </p:sp>
      <p:sp>
        <p:nvSpPr>
          <p:cNvPr id="2" name="Slide Number Placeholder 1"/>
          <p:cNvSpPr>
            <a:spLocks noGrp="1"/>
          </p:cNvSpPr>
          <p:nvPr>
            <p:ph type="sldNum" sz="quarter" idx="4"/>
          </p:nvPr>
        </p:nvSpPr>
        <p:spPr/>
        <p:txBody>
          <a:bodyPr/>
          <a:lstStyle/>
          <a:p>
            <a:fld id="{459C8898-42E1-4D02-93CE-814EDC396D2A}" type="slidenum">
              <a:rPr lang="en-US" altLang="en-US" smtClean="0"/>
              <a:pPr/>
              <a:t>2</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2144097"/>
          </a:xfrm>
        </p:spPr>
        <p:txBody>
          <a:bodyPr/>
          <a:lstStyle/>
          <a:p>
            <a:r>
              <a:rPr lang="en-US" altLang="en-US" dirty="0" smtClean="0"/>
              <a:t>Introduction to Health Care and Public Health in the U.S.</a:t>
            </a:r>
            <a:r>
              <a:rPr lang="en-US" dirty="0" smtClean="0"/>
              <a:t/>
            </a:r>
            <a:br>
              <a:rPr lang="en-US" dirty="0" smtClean="0"/>
            </a:br>
            <a:r>
              <a:rPr lang="en-US" dirty="0" smtClean="0"/>
              <a:t>Public Health, Part 1</a:t>
            </a:r>
            <a:br>
              <a:rPr lang="en-US" dirty="0" smtClean="0"/>
            </a:br>
            <a:r>
              <a:rPr lang="en-US" dirty="0" smtClean="0"/>
              <a:t>Lecture c</a:t>
            </a:r>
            <a:endParaRPr lang="en-US" dirty="0"/>
          </a:p>
        </p:txBody>
      </p:sp>
      <p:sp>
        <p:nvSpPr>
          <p:cNvPr id="3" name="Content Placeholder 2"/>
          <p:cNvSpPr>
            <a:spLocks noGrp="1"/>
          </p:cNvSpPr>
          <p:nvPr>
            <p:ph sz="quarter" idx="14"/>
          </p:nvPr>
        </p:nvSpPr>
        <p:spPr>
          <a:xfrm>
            <a:off x="457200" y="3111910"/>
            <a:ext cx="8229600" cy="3060290"/>
          </a:xfrm>
        </p:spPr>
        <p:txBody>
          <a:bodyPr/>
          <a:lstStyle/>
          <a:p>
            <a:r>
              <a:rPr 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extLst>
      <p:ext uri="{BB962C8B-B14F-4D97-AF65-F5344CB8AC3E}">
        <p14:creationId xmlns:p14="http://schemas.microsoft.com/office/powerpoint/2010/main" val="3531971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t>Public Health, Part 1</a:t>
            </a:r>
            <a:br>
              <a:rPr lang="en-US" dirty="0" smtClean="0"/>
            </a:br>
            <a:r>
              <a:rPr lang="en-US" dirty="0" smtClean="0"/>
              <a:t>Learning Objectives - 2</a:t>
            </a:r>
          </a:p>
        </p:txBody>
      </p:sp>
      <p:sp>
        <p:nvSpPr>
          <p:cNvPr id="16387" name="Text Placeholder 3"/>
          <p:cNvSpPr>
            <a:spLocks noGrp="1"/>
          </p:cNvSpPr>
          <p:nvPr>
            <p:ph sz="quarter" idx="14"/>
          </p:nvPr>
        </p:nvSpPr>
        <p:spPr/>
        <p:txBody>
          <a:bodyPr/>
          <a:lstStyle/>
          <a:p>
            <a:r>
              <a:rPr lang="en-US" altLang="en-US" dirty="0" smtClean="0"/>
              <a:t>Illustrate the general organization of public health agencies and public health data flow (Lecture b)</a:t>
            </a:r>
          </a:p>
          <a:p>
            <a:r>
              <a:rPr lang="en-US" altLang="en-US" dirty="0" smtClean="0"/>
              <a:t>Evaluate and explain the effect and value of public health (Lecture c)</a:t>
            </a:r>
          </a:p>
        </p:txBody>
      </p:sp>
      <p:sp>
        <p:nvSpPr>
          <p:cNvPr id="2" name="Slide Number Placeholder 1"/>
          <p:cNvSpPr>
            <a:spLocks noGrp="1"/>
          </p:cNvSpPr>
          <p:nvPr>
            <p:ph type="sldNum" sz="quarter" idx="4"/>
          </p:nvPr>
        </p:nvSpPr>
        <p:spPr/>
        <p:txBody>
          <a:bodyPr/>
          <a:lstStyle/>
          <a:p>
            <a:fld id="{459C8898-42E1-4D02-93CE-814EDC396D2A}" type="slidenum">
              <a:rPr lang="en-US" altLang="en-US" smtClean="0"/>
              <a:pPr/>
              <a:t>3</a:t>
            </a:fld>
            <a:endParaRPr lang="en-US" altLang="en-US" dirty="0"/>
          </a:p>
        </p:txBody>
      </p:sp>
    </p:spTree>
    <p:custDataLst>
      <p:tags r:id="rId1"/>
    </p:custDataLst>
    <p:extLst>
      <p:ext uri="{BB962C8B-B14F-4D97-AF65-F5344CB8AC3E}">
        <p14:creationId xmlns:p14="http://schemas.microsoft.com/office/powerpoint/2010/main" val="40916954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Public Health Progress - 1</a:t>
            </a:r>
          </a:p>
        </p:txBody>
      </p:sp>
      <p:sp>
        <p:nvSpPr>
          <p:cNvPr id="15366" name="Content Placeholder 5"/>
          <p:cNvSpPr>
            <a:spLocks noGrp="1"/>
          </p:cNvSpPr>
          <p:nvPr>
            <p:ph sz="quarter" idx="14"/>
          </p:nvPr>
        </p:nvSpPr>
        <p:spPr/>
        <p:txBody>
          <a:bodyPr/>
          <a:lstStyle/>
          <a:p>
            <a:r>
              <a:rPr lang="en-US" dirty="0" smtClean="0"/>
              <a:t>In the 20th century, Public Health: </a:t>
            </a:r>
          </a:p>
          <a:p>
            <a:pPr lvl="1"/>
            <a:r>
              <a:rPr lang="en-US" dirty="0" smtClean="0"/>
              <a:t>Significantly increased life expectancy</a:t>
            </a:r>
          </a:p>
          <a:p>
            <a:pPr lvl="1"/>
            <a:r>
              <a:rPr lang="en-US" dirty="0" smtClean="0"/>
              <a:t>Reduced infant and child mortality</a:t>
            </a:r>
          </a:p>
          <a:p>
            <a:pPr lvl="1"/>
            <a:r>
              <a:rPr lang="en-US" dirty="0" smtClean="0"/>
              <a:t>Reduced communicable diseases</a:t>
            </a:r>
          </a:p>
          <a:p>
            <a:endParaRPr lang="en-US" dirty="0" smtClean="0"/>
          </a:p>
        </p:txBody>
      </p:sp>
      <p:sp>
        <p:nvSpPr>
          <p:cNvPr id="2" name="Slide Number Placeholder 1"/>
          <p:cNvSpPr>
            <a:spLocks noGrp="1"/>
          </p:cNvSpPr>
          <p:nvPr>
            <p:ph type="sldNum" sz="quarter" idx="4"/>
          </p:nvPr>
        </p:nvSpPr>
        <p:spPr/>
        <p:txBody>
          <a:bodyPr/>
          <a:lstStyle/>
          <a:p>
            <a:fld id="{2A936B9F-28E6-4D83-AEF7-B5FB8F8AAA72}" type="slidenum">
              <a:rPr lang="en-US" altLang="en-US" smtClean="0"/>
              <a:pPr/>
              <a:t>4</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Public Health Progress - 2</a:t>
            </a:r>
          </a:p>
        </p:txBody>
      </p:sp>
      <p:sp>
        <p:nvSpPr>
          <p:cNvPr id="20483" name="Content Placeholder 2"/>
          <p:cNvSpPr>
            <a:spLocks noGrp="1"/>
          </p:cNvSpPr>
          <p:nvPr>
            <p:ph sz="quarter" idx="14"/>
          </p:nvPr>
        </p:nvSpPr>
        <p:spPr/>
        <p:txBody>
          <a:bodyPr/>
          <a:lstStyle/>
          <a:p>
            <a:r>
              <a:rPr lang="en-US" altLang="en-US" dirty="0" smtClean="0"/>
              <a:t>Daily life examples of Public Health: </a:t>
            </a:r>
          </a:p>
          <a:p>
            <a:pPr lvl="1"/>
            <a:r>
              <a:rPr lang="en-US" altLang="en-US" dirty="0" smtClean="0"/>
              <a:t>Food safety</a:t>
            </a:r>
          </a:p>
          <a:p>
            <a:pPr lvl="1"/>
            <a:r>
              <a:rPr lang="en-US" altLang="en-US" dirty="0" smtClean="0"/>
              <a:t>Restaurant inspections</a:t>
            </a:r>
          </a:p>
          <a:p>
            <a:pPr lvl="1"/>
            <a:r>
              <a:rPr lang="en-US" altLang="en-US" dirty="0" smtClean="0"/>
              <a:t>Fluoridated water</a:t>
            </a:r>
          </a:p>
          <a:p>
            <a:pPr lvl="1"/>
            <a:r>
              <a:rPr lang="en-US" altLang="en-US" dirty="0" smtClean="0"/>
              <a:t>Seatbelt use</a:t>
            </a:r>
          </a:p>
          <a:p>
            <a:pPr lvl="1"/>
            <a:r>
              <a:rPr lang="en-US" altLang="en-US" dirty="0" smtClean="0"/>
              <a:t>Unleaded gasoline</a:t>
            </a:r>
          </a:p>
          <a:p>
            <a:pPr lvl="1"/>
            <a:r>
              <a:rPr lang="en-US" altLang="en-US" dirty="0" smtClean="0"/>
              <a:t>Influenza vaccine programs</a:t>
            </a:r>
          </a:p>
        </p:txBody>
      </p:sp>
      <p:sp>
        <p:nvSpPr>
          <p:cNvPr id="7" name="Content Placeholder 6"/>
          <p:cNvSpPr>
            <a:spLocks noGrp="1"/>
          </p:cNvSpPr>
          <p:nvPr>
            <p:ph sz="quarter" idx="18"/>
          </p:nvPr>
        </p:nvSpPr>
        <p:spPr>
          <a:xfrm>
            <a:off x="4648200" y="2697480"/>
            <a:ext cx="4041648" cy="3474720"/>
          </a:xfrm>
        </p:spPr>
        <p:txBody>
          <a:bodyPr/>
          <a:lstStyle/>
          <a:p>
            <a:pPr lvl="1"/>
            <a:r>
              <a:rPr lang="en-US" altLang="en-US" dirty="0"/>
              <a:t>Trans-fats and other nutritional information</a:t>
            </a:r>
          </a:p>
          <a:p>
            <a:pPr lvl="1"/>
            <a:r>
              <a:rPr lang="en-US" altLang="en-US" dirty="0"/>
              <a:t>Public health response to the most recent </a:t>
            </a:r>
            <a:r>
              <a:rPr lang="en-US" altLang="en-US" dirty="0" smtClean="0"/>
              <a:t>disaster</a:t>
            </a:r>
            <a:endParaRPr lang="en-US" altLang="en-US" dirty="0"/>
          </a:p>
        </p:txBody>
      </p:sp>
      <p:sp>
        <p:nvSpPr>
          <p:cNvPr id="2" name="Slide Number Placeholder 1"/>
          <p:cNvSpPr>
            <a:spLocks noGrp="1"/>
          </p:cNvSpPr>
          <p:nvPr>
            <p:ph type="sldNum" sz="quarter" idx="4"/>
          </p:nvPr>
        </p:nvSpPr>
        <p:spPr/>
        <p:txBody>
          <a:bodyPr/>
          <a:lstStyle/>
          <a:p>
            <a:fld id="{2A936B9F-28E6-4D83-AEF7-B5FB8F8AAA72}" type="slidenum">
              <a:rPr lang="en-US" altLang="en-US" smtClean="0"/>
              <a:pPr/>
              <a:t>5</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A Terrible Injustice - 1932</a:t>
            </a:r>
          </a:p>
        </p:txBody>
      </p:sp>
      <p:sp>
        <p:nvSpPr>
          <p:cNvPr id="22531" name="Content Placeholder 5"/>
          <p:cNvSpPr>
            <a:spLocks noGrp="1"/>
          </p:cNvSpPr>
          <p:nvPr>
            <p:ph sz="quarter" idx="14"/>
          </p:nvPr>
        </p:nvSpPr>
        <p:spPr/>
        <p:txBody>
          <a:bodyPr/>
          <a:lstStyle/>
          <a:p>
            <a:r>
              <a:rPr lang="en-US" altLang="en-US" dirty="0" smtClean="0"/>
              <a:t>Public Health Service’s Tuskegee Study</a:t>
            </a:r>
          </a:p>
          <a:p>
            <a:pPr lvl="1"/>
            <a:r>
              <a:rPr lang="en-US" altLang="en-US" dirty="0" smtClean="0"/>
              <a:t>Recorded effects of syphilis on African American men</a:t>
            </a:r>
          </a:p>
          <a:p>
            <a:pPr lvl="1"/>
            <a:r>
              <a:rPr lang="en-US" altLang="en-US" dirty="0" smtClean="0"/>
              <a:t>Even after penicillin became the recommended drug treatment in 1947, the men did not receive adequate treatment. </a:t>
            </a:r>
          </a:p>
          <a:p>
            <a:pPr lvl="1"/>
            <a:r>
              <a:rPr lang="en-US" altLang="en-US" dirty="0" smtClean="0"/>
              <a:t>In 1972, an advisory panel found the study "ethically unjustified” and it was immediately halted</a:t>
            </a:r>
          </a:p>
        </p:txBody>
      </p:sp>
      <p:sp>
        <p:nvSpPr>
          <p:cNvPr id="2" name="Slide Number Placeholder 1"/>
          <p:cNvSpPr>
            <a:spLocks noGrp="1"/>
          </p:cNvSpPr>
          <p:nvPr>
            <p:ph type="sldNum" sz="quarter" idx="4"/>
          </p:nvPr>
        </p:nvSpPr>
        <p:spPr/>
        <p:txBody>
          <a:bodyPr/>
          <a:lstStyle/>
          <a:p>
            <a:fld id="{2A936B9F-28E6-4D83-AEF7-B5FB8F8AAA72}" type="slidenum">
              <a:rPr lang="en-US" altLang="en-US" smtClean="0"/>
              <a:pPr/>
              <a:t>6</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A Terrible Injustice – 1932</a:t>
            </a:r>
            <a:br>
              <a:rPr lang="en-US" altLang="en-US" dirty="0" smtClean="0"/>
            </a:br>
            <a:r>
              <a:rPr lang="en-US" altLang="en-US" dirty="0" smtClean="0"/>
              <a:t>Results</a:t>
            </a:r>
          </a:p>
        </p:txBody>
      </p:sp>
      <p:sp>
        <p:nvSpPr>
          <p:cNvPr id="22531" name="Content Placeholder 5"/>
          <p:cNvSpPr>
            <a:spLocks noGrp="1"/>
          </p:cNvSpPr>
          <p:nvPr>
            <p:ph sz="quarter" idx="14"/>
          </p:nvPr>
        </p:nvSpPr>
        <p:spPr/>
        <p:txBody>
          <a:bodyPr/>
          <a:lstStyle/>
          <a:p>
            <a:r>
              <a:rPr lang="en-US" altLang="en-US" dirty="0"/>
              <a:t>Public Health Service’s Tuskegee </a:t>
            </a:r>
            <a:r>
              <a:rPr lang="en-US" altLang="en-US" dirty="0" smtClean="0"/>
              <a:t>Study</a:t>
            </a:r>
          </a:p>
          <a:p>
            <a:pPr lvl="1"/>
            <a:r>
              <a:rPr lang="en-US" altLang="en-US" dirty="0" smtClean="0"/>
              <a:t>Resulted </a:t>
            </a:r>
            <a:r>
              <a:rPr lang="en-US" altLang="en-US" dirty="0"/>
              <a:t>in 128 men dying, 40 wives being infected, and 19 children being  born with congenital </a:t>
            </a:r>
            <a:r>
              <a:rPr lang="en-US" altLang="en-US" dirty="0" smtClean="0"/>
              <a:t>syphilis</a:t>
            </a:r>
          </a:p>
        </p:txBody>
      </p:sp>
      <p:sp>
        <p:nvSpPr>
          <p:cNvPr id="2" name="Slide Number Placeholder 1"/>
          <p:cNvSpPr>
            <a:spLocks noGrp="1"/>
          </p:cNvSpPr>
          <p:nvPr>
            <p:ph type="sldNum" sz="quarter" idx="4"/>
          </p:nvPr>
        </p:nvSpPr>
        <p:spPr/>
        <p:txBody>
          <a:bodyPr/>
          <a:lstStyle/>
          <a:p>
            <a:fld id="{2A936B9F-28E6-4D83-AEF7-B5FB8F8AAA72}" type="slidenum">
              <a:rPr lang="en-US" altLang="en-US" smtClean="0"/>
              <a:pPr/>
              <a:t>7</a:t>
            </a:fld>
            <a:endParaRPr lang="en-US" altLang="en-US" dirty="0"/>
          </a:p>
        </p:txBody>
      </p:sp>
    </p:spTree>
    <p:custDataLst>
      <p:tags r:id="rId1"/>
    </p:custDataLst>
    <p:extLst>
      <p:ext uri="{BB962C8B-B14F-4D97-AF65-F5344CB8AC3E}">
        <p14:creationId xmlns:p14="http://schemas.microsoft.com/office/powerpoint/2010/main" val="14472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A Terrible Injustice - 1946</a:t>
            </a:r>
          </a:p>
        </p:txBody>
      </p:sp>
      <p:sp>
        <p:nvSpPr>
          <p:cNvPr id="22531" name="Content Placeholder 5"/>
          <p:cNvSpPr>
            <a:spLocks noGrp="1"/>
          </p:cNvSpPr>
          <p:nvPr>
            <p:ph sz="quarter" idx="14"/>
          </p:nvPr>
        </p:nvSpPr>
        <p:spPr/>
        <p:txBody>
          <a:bodyPr/>
          <a:lstStyle/>
          <a:p>
            <a:r>
              <a:rPr lang="en-US" altLang="en-US" dirty="0" smtClean="0"/>
              <a:t>Guatemalan </a:t>
            </a:r>
            <a:r>
              <a:rPr lang="en-US" altLang="en-US" dirty="0"/>
              <a:t>National </a:t>
            </a:r>
            <a:r>
              <a:rPr lang="en-US" altLang="en-US" dirty="0" smtClean="0"/>
              <a:t>Penitentiary</a:t>
            </a:r>
          </a:p>
          <a:p>
            <a:pPr lvl="1"/>
            <a:r>
              <a:rPr lang="en-US" altLang="en-US" dirty="0" smtClean="0"/>
              <a:t>U.S.-backed experiment deliberately infected inmates with syphilis </a:t>
            </a:r>
          </a:p>
          <a:p>
            <a:pPr lvl="1"/>
            <a:r>
              <a:rPr lang="en-US" altLang="en-US" dirty="0" smtClean="0"/>
              <a:t>Studied the effects of early penicillin treatment</a:t>
            </a:r>
          </a:p>
          <a:p>
            <a:pPr lvl="1"/>
            <a:r>
              <a:rPr lang="en-US" altLang="en-US" dirty="0" smtClean="0"/>
              <a:t>Resulted in at least 83 deaths</a:t>
            </a:r>
          </a:p>
        </p:txBody>
      </p:sp>
      <p:sp>
        <p:nvSpPr>
          <p:cNvPr id="2" name="Slide Number Placeholder 1"/>
          <p:cNvSpPr>
            <a:spLocks noGrp="1"/>
          </p:cNvSpPr>
          <p:nvPr>
            <p:ph type="sldNum" sz="quarter" idx="4"/>
          </p:nvPr>
        </p:nvSpPr>
        <p:spPr/>
        <p:txBody>
          <a:bodyPr/>
          <a:lstStyle/>
          <a:p>
            <a:fld id="{2A936B9F-28E6-4D83-AEF7-B5FB8F8AAA72}" type="slidenum">
              <a:rPr lang="en-US" altLang="en-US" smtClean="0"/>
              <a:pPr/>
              <a:t>8</a:t>
            </a:fld>
            <a:endParaRPr lang="en-US" altLang="en-US" dirty="0"/>
          </a:p>
        </p:txBody>
      </p:sp>
    </p:spTree>
    <p:custDataLst>
      <p:tags r:id="rId1"/>
    </p:custDataLst>
    <p:extLst>
      <p:ext uri="{BB962C8B-B14F-4D97-AF65-F5344CB8AC3E}">
        <p14:creationId xmlns:p14="http://schemas.microsoft.com/office/powerpoint/2010/main" val="3761882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Terrible Injustices</a:t>
            </a:r>
          </a:p>
        </p:txBody>
      </p:sp>
      <p:sp>
        <p:nvSpPr>
          <p:cNvPr id="22531" name="Content Placeholder 5"/>
          <p:cNvSpPr>
            <a:spLocks noGrp="1"/>
          </p:cNvSpPr>
          <p:nvPr>
            <p:ph sz="quarter" idx="14"/>
          </p:nvPr>
        </p:nvSpPr>
        <p:spPr/>
        <p:txBody>
          <a:bodyPr/>
          <a:lstStyle/>
          <a:p>
            <a:r>
              <a:rPr lang="en-US" altLang="en-US" dirty="0" smtClean="0"/>
              <a:t>The injustice of these studies must be noted and remembered</a:t>
            </a:r>
          </a:p>
          <a:p>
            <a:r>
              <a:rPr lang="en-US" altLang="en-US" dirty="0" smtClean="0"/>
              <a:t>Also remember the enormous benefits that Public Health has conferred</a:t>
            </a:r>
          </a:p>
        </p:txBody>
      </p:sp>
      <p:sp>
        <p:nvSpPr>
          <p:cNvPr id="2" name="Slide Number Placeholder 1"/>
          <p:cNvSpPr>
            <a:spLocks noGrp="1"/>
          </p:cNvSpPr>
          <p:nvPr>
            <p:ph type="sldNum" sz="quarter" idx="4"/>
          </p:nvPr>
        </p:nvSpPr>
        <p:spPr/>
        <p:txBody>
          <a:bodyPr/>
          <a:lstStyle/>
          <a:p>
            <a:fld id="{2A936B9F-28E6-4D83-AEF7-B5FB8F8AAA72}" type="slidenum">
              <a:rPr lang="en-US" altLang="en-US" smtClean="0"/>
              <a:pPr/>
              <a:t>9</a:t>
            </a:fld>
            <a:endParaRPr lang="en-US" altLang="en-US" dirty="0"/>
          </a:p>
        </p:txBody>
      </p:sp>
    </p:spTree>
    <p:custDataLst>
      <p:tags r:id="rId1"/>
    </p:custDataLst>
    <p:extLst>
      <p:ext uri="{BB962C8B-B14F-4D97-AF65-F5344CB8AC3E}">
        <p14:creationId xmlns:p14="http://schemas.microsoft.com/office/powerpoint/2010/main" val="70338710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0"/>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856</TotalTime>
  <Words>2030</Words>
  <Application>Microsoft Office PowerPoint</Application>
  <PresentationFormat>On-screen Show (4:3)</PresentationFormat>
  <Paragraphs>160</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ONC-Template-FINAL DRAFT</vt:lpstr>
      <vt:lpstr>Introduction to Health Care  and Public Health in the U.S.</vt:lpstr>
      <vt:lpstr>Public Health, Part 1 Learning Objectives - 1</vt:lpstr>
      <vt:lpstr>Public Health, Part 1 Learning Objectives - 2</vt:lpstr>
      <vt:lpstr>Public Health Progress - 1</vt:lpstr>
      <vt:lpstr>Public Health Progress - 2</vt:lpstr>
      <vt:lpstr>A Terrible Injustice - 1932</vt:lpstr>
      <vt:lpstr>A Terrible Injustice – 1932 Results</vt:lpstr>
      <vt:lpstr>A Terrible Injustice - 1946</vt:lpstr>
      <vt:lpstr>Terrible Injustices</vt:lpstr>
      <vt:lpstr>Top Ten Public Health Achievements in the 20th Century</vt:lpstr>
      <vt:lpstr>Public Health Highlights - 1</vt:lpstr>
      <vt:lpstr>Public Health Highlights - 2</vt:lpstr>
      <vt:lpstr>Public Health Highlights - 3</vt:lpstr>
      <vt:lpstr>2014 Top 10 Causes of  Mortality in the U.S.</vt:lpstr>
      <vt:lpstr>Public Health, Part 1 Summary – Lecture c</vt:lpstr>
      <vt:lpstr>Public Health, Part 1 Summary - 1 </vt:lpstr>
      <vt:lpstr>Public Health, Part 1 Summary - 2 </vt:lpstr>
      <vt:lpstr>Public Health, Part 1 Summary - 3</vt:lpstr>
      <vt:lpstr>Public Health, Part 1 References – Lecture c</vt:lpstr>
      <vt:lpstr>Introduction to Health Care and Public Health in the U.S. Public Health, Part 1 Lecture c</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1, Unit 7: Lecture c: Introduction to Health Care and Public Health in the U.S.</dc:title>
  <dc:subject>Public Health, Part 1, Lecture c</dc:subject>
  <dc:creator>U.S. Department of Health and Human Services, Office of the National Coordinator for Health Information Technology</dc:creator>
  <cp:keywords>Health IT, Health IT Curriculum, Health Care, Introduction to Health Care and Public Health in the U.S., Public Health</cp:keywords>
  <cp:lastModifiedBy>The Department of Health and Human Services</cp:lastModifiedBy>
  <cp:revision>120</cp:revision>
  <dcterms:created xsi:type="dcterms:W3CDTF">2016-02-10T15:30:00Z</dcterms:created>
  <dcterms:modified xsi:type="dcterms:W3CDTF">2017-05-19T17:53:56Z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614D8583-65B6-4ADF-86AF-446FC1C63789</vt:lpwstr>
  </property>
  <property fmtid="{D5CDD505-2E9C-101B-9397-08002B2CF9AE}" pid="3" name="ArticulatePath">
    <vt:lpwstr>comp7_unit1c_lecture_slides</vt:lpwstr>
  </property>
  <property fmtid="{D5CDD505-2E9C-101B-9397-08002B2CF9AE}" pid="4" name="Language">
    <vt:lpwstr>English</vt:lpwstr>
  </property>
</Properties>
</file>