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notesSlides/notesSlide11.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tags/tag15.xml" ContentType="application/vnd.openxmlformats-officedocument.presentationml.tags+xml"/>
  <Override PartName="/ppt/notesSlides/notesSlide13.xml" ContentType="application/vnd.openxmlformats-officedocument.presentationml.notesSlide+xml"/>
  <Override PartName="/ppt/tags/tag16.xml" ContentType="application/vnd.openxmlformats-officedocument.presentationml.tags+xml"/>
  <Override PartName="/ppt/notesSlides/notesSlide14.xml" ContentType="application/vnd.openxmlformats-officedocument.presentationml.notesSlide+xml"/>
  <Override PartName="/ppt/tags/tag17.xml" ContentType="application/vnd.openxmlformats-officedocument.presentationml.tags+xml"/>
  <Override PartName="/ppt/notesSlides/notesSlide15.xml" ContentType="application/vnd.openxmlformats-officedocument.presentationml.notesSlide+xml"/>
  <Override PartName="/ppt/tags/tag18.xml" ContentType="application/vnd.openxmlformats-officedocument.presentationml.tags+xml"/>
  <Override PartName="/ppt/notesSlides/notesSlide16.xml" ContentType="application/vnd.openxmlformats-officedocument.presentationml.notesSlide+xml"/>
  <Override PartName="/ppt/tags/tag19.xml" ContentType="application/vnd.openxmlformats-officedocument.presentationml.tags+xml"/>
  <Override PartName="/ppt/notesSlides/notesSlide17.xml" ContentType="application/vnd.openxmlformats-officedocument.presentationml.notesSlide+xml"/>
  <Override PartName="/ppt/tags/tag20.xml" ContentType="application/vnd.openxmlformats-officedocument.presentationml.tags+xml"/>
  <Override PartName="/ppt/notesSlides/notesSlide18.xml" ContentType="application/vnd.openxmlformats-officedocument.presentationml.notesSlide+xml"/>
  <Override PartName="/ppt/tags/tag21.xml" ContentType="application/vnd.openxmlformats-officedocument.presentationml.tags+xml"/>
  <Override PartName="/ppt/notesSlides/notesSlide19.xml" ContentType="application/vnd.openxmlformats-officedocument.presentationml.notesSlide+xml"/>
  <Override PartName="/ppt/tags/tag22.xml" ContentType="application/vnd.openxmlformats-officedocument.presentationml.tags+xml"/>
  <Override PartName="/ppt/notesSlides/notesSlide20.xml" ContentType="application/vnd.openxmlformats-officedocument.presentationml.notesSlide+xml"/>
  <Override PartName="/ppt/tags/tag23.xml" ContentType="application/vnd.openxmlformats-officedocument.presentationml.tags+xml"/>
  <Override PartName="/ppt/notesSlides/notesSlide21.xml" ContentType="application/vnd.openxmlformats-officedocument.presentationml.notesSlide+xml"/>
  <Override PartName="/ppt/tags/tag24.xml" ContentType="application/vnd.openxmlformats-officedocument.presentationml.tags+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handoutMasterIdLst>
    <p:handoutMasterId r:id="rId25"/>
  </p:handoutMasterIdLst>
  <p:sldIdLst>
    <p:sldId id="256" r:id="rId2"/>
    <p:sldId id="258" r:id="rId3"/>
    <p:sldId id="274" r:id="rId4"/>
    <p:sldId id="259" r:id="rId5"/>
    <p:sldId id="275" r:id="rId6"/>
    <p:sldId id="276" r:id="rId7"/>
    <p:sldId id="277" r:id="rId8"/>
    <p:sldId id="278" r:id="rId9"/>
    <p:sldId id="271" r:id="rId10"/>
    <p:sldId id="279" r:id="rId11"/>
    <p:sldId id="261" r:id="rId12"/>
    <p:sldId id="262" r:id="rId13"/>
    <p:sldId id="263" r:id="rId14"/>
    <p:sldId id="280" r:id="rId15"/>
    <p:sldId id="281" r:id="rId16"/>
    <p:sldId id="264" r:id="rId17"/>
    <p:sldId id="282" r:id="rId18"/>
    <p:sldId id="265" r:id="rId19"/>
    <p:sldId id="266" r:id="rId20"/>
    <p:sldId id="267" r:id="rId21"/>
    <p:sldId id="268" r:id="rId22"/>
    <p:sldId id="269" r:id="rId23"/>
  </p:sldIdLst>
  <p:sldSz cx="9144000" cy="6858000" type="screen4x3"/>
  <p:notesSz cx="6858000" cy="9144000"/>
  <p:custDataLst>
    <p:tags r:id="rId26"/>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den" initials="E"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39" autoAdjust="0"/>
    <p:restoredTop sz="80976" autoAdjust="0"/>
  </p:normalViewPr>
  <p:slideViewPr>
    <p:cSldViewPr snapToGrid="0">
      <p:cViewPr varScale="1">
        <p:scale>
          <a:sx n="44" d="100"/>
          <a:sy n="44" d="100"/>
        </p:scale>
        <p:origin x="-1286" y="-77"/>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5/19/2017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5/19/2017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Welcome to </a:t>
            </a:r>
            <a:r>
              <a:rPr lang="en-US" altLang="en-US" b="0" i="0" dirty="0" smtClean="0"/>
              <a:t>Introduction to Health Care and Public Health in the U.S.: Public Health, Part 1.</a:t>
            </a:r>
            <a:r>
              <a:rPr lang="en-US" altLang="en-US" dirty="0" smtClean="0"/>
              <a:t>  This is Lecture b.  </a:t>
            </a:r>
          </a:p>
          <a:p>
            <a:r>
              <a:rPr lang="en-US" altLang="en-US" dirty="0" smtClean="0"/>
              <a:t>This component, </a:t>
            </a:r>
            <a:r>
              <a:rPr lang="en-US" altLang="en-US" b="0" i="0" dirty="0" smtClean="0"/>
              <a:t>Introduction to Health Care and Public Health in the U.S.</a:t>
            </a:r>
            <a:r>
              <a:rPr lang="en-US" altLang="en-US" dirty="0" smtClean="0"/>
              <a:t>, is a survey of how health care and public health are organized and how services are delivered in the U.S.  </a:t>
            </a:r>
          </a:p>
          <a:p>
            <a:endParaRPr lang="en-US" dirty="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838398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For example, as shown in the president’s budget chart for 2017 for the Department of Health and Human Services, Medicare and Medicaid actually consume the majority of budget expenditures.  The Affordable Care Act</a:t>
            </a:r>
            <a:r>
              <a:rPr lang="en-US" altLang="en-US" baseline="0" dirty="0" smtClean="0"/>
              <a:t> provided insurance to an additional 18 million Americans through the expansion of Medicaid.</a:t>
            </a:r>
            <a:endParaRPr lang="en-US" altLang="en-US" i="1" dirty="0" smtClean="0"/>
          </a:p>
          <a:p>
            <a:endParaRPr lang="en-US" altLang="en-US" dirty="0" smtClean="0"/>
          </a:p>
        </p:txBody>
      </p:sp>
      <p:sp>
        <p:nvSpPr>
          <p:cNvPr id="307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07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C4D7A34-80DF-4BEF-B9A4-A91CB73F878F}" type="slidenum">
              <a:rPr lang="en-US" altLang="en-US"/>
              <a:pPr eaLnBrk="1" hangingPunct="1"/>
              <a:t>10</a:t>
            </a:fld>
            <a:endParaRPr lang="en-US" altLang="en-US" dirty="0"/>
          </a:p>
        </p:txBody>
      </p:sp>
    </p:spTree>
    <p:extLst>
      <p:ext uri="{BB962C8B-B14F-4D97-AF65-F5344CB8AC3E}">
        <p14:creationId xmlns:p14="http://schemas.microsoft.com/office/powerpoint/2010/main" val="16221618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Some core areas of public health are:</a:t>
            </a:r>
            <a:r>
              <a:rPr lang="en-US" altLang="en-US" baseline="0" dirty="0" smtClean="0"/>
              <a:t> </a:t>
            </a:r>
            <a:endParaRPr lang="en-US" altLang="en-US" dirty="0" smtClean="0"/>
          </a:p>
          <a:p>
            <a:pPr marL="171450" indent="-171450">
              <a:buFont typeface="Arial" panose="020B0604020202020204" pitchFamily="34" charset="0"/>
              <a:buChar char="•"/>
            </a:pPr>
            <a:r>
              <a:rPr lang="en-US" altLang="en-US" sz="1000" dirty="0" smtClean="0"/>
              <a:t>Behavioral Science</a:t>
            </a:r>
            <a:r>
              <a:rPr lang="en-US" altLang="en-US" sz="1000" baseline="0" dirty="0" smtClean="0"/>
              <a:t> and </a:t>
            </a:r>
            <a:r>
              <a:rPr lang="en-US" altLang="en-US" sz="1000" dirty="0" smtClean="0"/>
              <a:t>Health Education</a:t>
            </a:r>
          </a:p>
          <a:p>
            <a:pPr marL="171450" indent="-171450">
              <a:buFont typeface="Arial" panose="020B0604020202020204" pitchFamily="34" charset="0"/>
              <a:buChar char="•"/>
            </a:pPr>
            <a:r>
              <a:rPr lang="en-US" altLang="en-US" sz="1000" dirty="0" smtClean="0"/>
              <a:t>Biostatistics</a:t>
            </a:r>
          </a:p>
          <a:p>
            <a:pPr marL="171450" indent="-171450">
              <a:buFont typeface="Arial" panose="020B0604020202020204" pitchFamily="34" charset="0"/>
              <a:buChar char="•"/>
            </a:pPr>
            <a:r>
              <a:rPr lang="en-US" altLang="en-US" sz="1000" dirty="0" smtClean="0"/>
              <a:t>Emergency Medical Services</a:t>
            </a:r>
          </a:p>
          <a:p>
            <a:pPr marL="171450" indent="-171450">
              <a:buFont typeface="Arial" panose="020B0604020202020204" pitchFamily="34" charset="0"/>
              <a:buChar char="•"/>
            </a:pPr>
            <a:r>
              <a:rPr lang="en-US" altLang="en-US" sz="1000" dirty="0" smtClean="0"/>
              <a:t>Environmental Health</a:t>
            </a:r>
          </a:p>
          <a:p>
            <a:pPr marL="171450" indent="-171450">
              <a:buFont typeface="Arial" panose="020B0604020202020204" pitchFamily="34" charset="0"/>
              <a:buChar char="•"/>
            </a:pPr>
            <a:r>
              <a:rPr lang="en-US" altLang="en-US" sz="1000" dirty="0" smtClean="0"/>
              <a:t>Epidemiology</a:t>
            </a:r>
          </a:p>
          <a:p>
            <a:pPr marL="171450" indent="-171450">
              <a:buFont typeface="Arial" panose="020B0604020202020204" pitchFamily="34" charset="0"/>
              <a:buChar char="•"/>
            </a:pPr>
            <a:r>
              <a:rPr lang="en-US" altLang="en-US" sz="1000" dirty="0" smtClean="0"/>
              <a:t>Health Services Administration and Management</a:t>
            </a:r>
          </a:p>
          <a:p>
            <a:pPr marL="171450" indent="-171450">
              <a:buFont typeface="Arial" panose="020B0604020202020204" pitchFamily="34" charset="0"/>
              <a:buChar char="•"/>
            </a:pPr>
            <a:r>
              <a:rPr lang="en-US" altLang="en-US" sz="1000" dirty="0" smtClean="0"/>
              <a:t>International</a:t>
            </a:r>
            <a:r>
              <a:rPr lang="en-US" altLang="en-US" sz="1000" baseline="0" dirty="0" smtClean="0"/>
              <a:t> and </a:t>
            </a:r>
            <a:r>
              <a:rPr lang="en-US" altLang="en-US" sz="1000" dirty="0" smtClean="0"/>
              <a:t>Global Health</a:t>
            </a:r>
          </a:p>
          <a:p>
            <a:pPr marL="171450" indent="-171450">
              <a:buFont typeface="Arial" panose="020B0604020202020204" pitchFamily="34" charset="0"/>
              <a:buChar char="•"/>
            </a:pPr>
            <a:r>
              <a:rPr lang="en-US" altLang="en-US" sz="1000" dirty="0" smtClean="0"/>
              <a:t>Maternal and Child Health</a:t>
            </a:r>
          </a:p>
          <a:p>
            <a:pPr marL="171450" indent="-171450">
              <a:buFont typeface="Arial" panose="020B0604020202020204" pitchFamily="34" charset="0"/>
              <a:buChar char="•"/>
            </a:pPr>
            <a:r>
              <a:rPr lang="en-US" altLang="en-US" sz="1000" dirty="0" smtClean="0"/>
              <a:t>Nutrition</a:t>
            </a:r>
          </a:p>
          <a:p>
            <a:pPr marL="171450" indent="-171450">
              <a:buFont typeface="Arial" panose="020B0604020202020204" pitchFamily="34" charset="0"/>
              <a:buChar char="•"/>
            </a:pPr>
            <a:r>
              <a:rPr lang="en-US" altLang="en-US" sz="1000" dirty="0" smtClean="0"/>
              <a:t>Public Health Laboratories</a:t>
            </a:r>
            <a:endParaRPr lang="en-US" sz="1000" dirty="0" smtClean="0"/>
          </a:p>
          <a:p>
            <a:endParaRPr lang="en-US" altLang="en-US" dirty="0" smtClean="0"/>
          </a:p>
          <a:p>
            <a:r>
              <a:rPr lang="en-US" altLang="en-US" dirty="0" smtClean="0"/>
              <a:t>This categorization emphasizes the public health focus on education and behavior modification, policy, monitoring and surveillance, and research. Also notable is the inclusion of public health laboratories, a vital link in the public health system.</a:t>
            </a:r>
            <a:endParaRPr lang="en-US" altLang="en-US" i="1" dirty="0" smtClean="0"/>
          </a:p>
          <a:p>
            <a:endParaRPr lang="en-US" altLang="en-US" dirty="0" smtClean="0"/>
          </a:p>
        </p:txBody>
      </p:sp>
      <p:sp>
        <p:nvSpPr>
          <p:cNvPr id="317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17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EF43C78-194D-436D-9D6D-8CDD99AE4A79}" type="slidenum">
              <a:rPr lang="en-US" altLang="en-US"/>
              <a:pPr eaLnBrk="1" hangingPunct="1"/>
              <a:t>11</a:t>
            </a:fld>
            <a:endParaRPr lang="en-US" altLang="en-US" dirty="0"/>
          </a:p>
        </p:txBody>
      </p:sp>
    </p:spTree>
    <p:extLst>
      <p:ext uri="{BB962C8B-B14F-4D97-AF65-F5344CB8AC3E}">
        <p14:creationId xmlns:p14="http://schemas.microsoft.com/office/powerpoint/2010/main" val="41565808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 general, there are three levels of public health in the U.S.: Local, state, and federal.</a:t>
            </a:r>
          </a:p>
          <a:p>
            <a:r>
              <a:rPr lang="en-US" altLang="en-US" dirty="0" smtClean="0"/>
              <a:t>Local health departments may exist at the county level, or in some cases may represent more than one county. State health departments usually, but not always, are associated with a network of local health departments. The federal level is represented by the Centers for Disease Control and Prevention, or CDC, as well as other federal agencies.</a:t>
            </a:r>
            <a:endParaRPr lang="en-US" altLang="en-US" i="1" dirty="0" smtClean="0"/>
          </a:p>
          <a:p>
            <a:endParaRPr lang="en-US" altLang="en-US" dirty="0" smtClean="0"/>
          </a:p>
        </p:txBody>
      </p:sp>
      <p:sp>
        <p:nvSpPr>
          <p:cNvPr id="327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27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5C9012E-E82C-4C5C-8AAB-D2945A567553}" type="slidenum">
              <a:rPr lang="en-US" altLang="en-US"/>
              <a:pPr eaLnBrk="1" hangingPunct="1"/>
              <a:t>12</a:t>
            </a:fld>
            <a:endParaRPr lang="en-US" altLang="en-US" dirty="0"/>
          </a:p>
        </p:txBody>
      </p:sp>
    </p:spTree>
    <p:extLst>
      <p:ext uri="{BB962C8B-B14F-4D97-AF65-F5344CB8AC3E}">
        <p14:creationId xmlns:p14="http://schemas.microsoft.com/office/powerpoint/2010/main" val="36229605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Public health assumes many roles in improving population health.</a:t>
            </a:r>
            <a:endParaRPr lang="en-US" altLang="en-US" i="1" dirty="0" smtClean="0"/>
          </a:p>
          <a:p>
            <a:endParaRPr lang="en-US" altLang="en-US" dirty="0" smtClean="0"/>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7364EA5-8A94-49B9-9910-08963ECD2284}" type="slidenum">
              <a:rPr lang="en-US" altLang="en-US"/>
              <a:pPr eaLnBrk="1" hangingPunct="1"/>
              <a:t>13</a:t>
            </a:fld>
            <a:endParaRPr lang="en-US" altLang="en-US" dirty="0"/>
          </a:p>
        </p:txBody>
      </p:sp>
    </p:spTree>
    <p:extLst>
      <p:ext uri="{BB962C8B-B14F-4D97-AF65-F5344CB8AC3E}">
        <p14:creationId xmlns:p14="http://schemas.microsoft.com/office/powerpoint/2010/main" val="30282337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Public health</a:t>
            </a:r>
            <a:r>
              <a:rPr lang="en-US" altLang="en-US" baseline="0" dirty="0" smtClean="0"/>
              <a:t> organizations promote healthy lifestyles through providing education. They advocate for legislative funding to enact policies in the interest of public health. They carry out monitoring and surveillance of numerous health threats; some examples include communicable diseases or elevated blood lead levels. Another role is regulation; state public health agencies mandate reporting of conditions by laboratories, health care providers, and veterinarians.</a:t>
            </a:r>
            <a:endParaRPr lang="en-US" altLang="en-US" dirty="0" smtClean="0"/>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7364EA5-8A94-49B9-9910-08963ECD2284}" type="slidenum">
              <a:rPr lang="en-US" altLang="en-US"/>
              <a:pPr eaLnBrk="1" hangingPunct="1"/>
              <a:t>14</a:t>
            </a:fld>
            <a:endParaRPr lang="en-US" altLang="en-US" dirty="0"/>
          </a:p>
        </p:txBody>
      </p:sp>
    </p:spTree>
    <p:extLst>
      <p:ext uri="{BB962C8B-B14F-4D97-AF65-F5344CB8AC3E}">
        <p14:creationId xmlns:p14="http://schemas.microsoft.com/office/powerpoint/2010/main" val="31968296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Some health care services are</a:t>
            </a:r>
            <a:r>
              <a:rPr lang="en-US" altLang="en-US" baseline="0" dirty="0" smtClean="0"/>
              <a:t> directly provided by public health institutions, such as public health nursing clinics, vaccination clinics, and maternal and child health care. Public health services also include public health laboratories, where sophisticated testing of biological and environmental samples is performed.</a:t>
            </a:r>
            <a:endParaRPr lang="en-US" altLang="en-US" i="1" dirty="0" smtClean="0"/>
          </a:p>
          <a:p>
            <a:endParaRPr lang="en-US" altLang="en-US" dirty="0" smtClean="0"/>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7364EA5-8A94-49B9-9910-08963ECD2284}" type="slidenum">
              <a:rPr lang="en-US" altLang="en-US"/>
              <a:pPr eaLnBrk="1" hangingPunct="1"/>
              <a:t>15</a:t>
            </a:fld>
            <a:endParaRPr lang="en-US" altLang="en-US" dirty="0"/>
          </a:p>
        </p:txBody>
      </p:sp>
    </p:spTree>
    <p:extLst>
      <p:ext uri="{BB962C8B-B14F-4D97-AF65-F5344CB8AC3E}">
        <p14:creationId xmlns:p14="http://schemas.microsoft.com/office/powerpoint/2010/main" val="22019842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One of the very effective means by which public health gathers information is through disease reporting.</a:t>
            </a:r>
            <a:endParaRPr lang="en-US" altLang="en-US" i="1" dirty="0" smtClean="0"/>
          </a:p>
          <a:p>
            <a:r>
              <a:rPr lang="en-US" altLang="en-US" dirty="0" smtClean="0"/>
              <a:t>States have the authority to legislatively mandate the reporting of certain diseases and conditions by laboratories, health care providers, and veterinarians.  </a:t>
            </a:r>
          </a:p>
        </p:txBody>
      </p:sp>
      <p:sp>
        <p:nvSpPr>
          <p:cNvPr id="348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92AB4E2-77B7-49F5-A307-4474EAF0BDDA}" type="slidenum">
              <a:rPr lang="en-US" altLang="en-US"/>
              <a:pPr eaLnBrk="1" hangingPunct="1"/>
              <a:t>16</a:t>
            </a:fld>
            <a:endParaRPr lang="en-US" altLang="en-US" dirty="0"/>
          </a:p>
        </p:txBody>
      </p:sp>
    </p:spTree>
    <p:extLst>
      <p:ext uri="{BB962C8B-B14F-4D97-AF65-F5344CB8AC3E}">
        <p14:creationId xmlns:p14="http://schemas.microsoft.com/office/powerpoint/2010/main" val="25700388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Certain diseases are termed Nationally Notifiable Diseases – these NNDs are determined through a collaboration of states and the CDC. Although reporting of NND data to the CDC is technically voluntary, states tend to be very good at reporting these. </a:t>
            </a:r>
          </a:p>
          <a:p>
            <a:r>
              <a:rPr lang="en-US" altLang="en-US" dirty="0" smtClean="0"/>
              <a:t>The National Electronic Telecommunications System for Surveillance is the current means by which most NND data are sent to CDC.</a:t>
            </a:r>
            <a:endParaRPr lang="en-US" altLang="en-US" i="1" dirty="0" smtClean="0"/>
          </a:p>
          <a:p>
            <a:endParaRPr lang="en-US" altLang="en-US" dirty="0" smtClean="0"/>
          </a:p>
        </p:txBody>
      </p:sp>
      <p:sp>
        <p:nvSpPr>
          <p:cNvPr id="348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92AB4E2-77B7-49F5-A307-4474EAF0BDDA}" type="slidenum">
              <a:rPr lang="en-US" altLang="en-US"/>
              <a:pPr eaLnBrk="1" hangingPunct="1"/>
              <a:t>17</a:t>
            </a:fld>
            <a:endParaRPr lang="en-US" altLang="en-US" dirty="0"/>
          </a:p>
        </p:txBody>
      </p:sp>
    </p:spTree>
    <p:extLst>
      <p:ext uri="{BB962C8B-B14F-4D97-AF65-F5344CB8AC3E}">
        <p14:creationId xmlns:p14="http://schemas.microsoft.com/office/powerpoint/2010/main" val="2760725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Some examples of Nationally</a:t>
            </a:r>
            <a:r>
              <a:rPr lang="en-US" altLang="en-US" baseline="0" dirty="0" smtClean="0"/>
              <a:t> Notifiable Disease</a:t>
            </a:r>
            <a:r>
              <a:rPr lang="en-US" altLang="en-US" dirty="0" smtClean="0"/>
              <a:t>s are listed on this slide and include:</a:t>
            </a:r>
          </a:p>
          <a:p>
            <a:pPr marL="171450" indent="-171450">
              <a:buFont typeface="Arial" panose="020B0604020202020204" pitchFamily="34" charset="0"/>
              <a:buChar char="•"/>
            </a:pPr>
            <a:r>
              <a:rPr lang="en-US" altLang="en-US" dirty="0" smtClean="0"/>
              <a:t>Anthrax</a:t>
            </a:r>
          </a:p>
          <a:p>
            <a:pPr marL="171450" indent="-171450">
              <a:buFont typeface="Arial" panose="020B0604020202020204" pitchFamily="34" charset="0"/>
              <a:buChar char="•"/>
            </a:pPr>
            <a:r>
              <a:rPr lang="en-US" altLang="en-US" dirty="0" smtClean="0"/>
              <a:t>Hepatitis</a:t>
            </a:r>
          </a:p>
          <a:p>
            <a:pPr marL="171450" indent="-171450">
              <a:buFont typeface="Arial" panose="020B0604020202020204" pitchFamily="34" charset="0"/>
              <a:buChar char="•"/>
            </a:pPr>
            <a:r>
              <a:rPr lang="en-US" altLang="en-US" dirty="0" smtClean="0"/>
              <a:t>Zika</a:t>
            </a:r>
            <a:r>
              <a:rPr lang="en-US" altLang="en-US" baseline="0" dirty="0" smtClean="0"/>
              <a:t> Virus</a:t>
            </a:r>
          </a:p>
          <a:p>
            <a:pPr marL="171450" indent="-171450">
              <a:buFont typeface="Arial" panose="020B0604020202020204" pitchFamily="34" charset="0"/>
              <a:buChar char="•"/>
            </a:pPr>
            <a:r>
              <a:rPr lang="en-US" altLang="en-US" baseline="0" dirty="0" smtClean="0"/>
              <a:t>Cancer</a:t>
            </a:r>
          </a:p>
          <a:p>
            <a:pPr marL="171450" indent="-171450">
              <a:buFont typeface="Arial" panose="020B0604020202020204" pitchFamily="34" charset="0"/>
              <a:buChar char="•"/>
            </a:pPr>
            <a:r>
              <a:rPr lang="en-US" altLang="en-US" baseline="0" dirty="0" smtClean="0"/>
              <a:t>And pesticide-related illnesses</a:t>
            </a:r>
            <a:endParaRPr lang="en-US" altLang="en-US" dirty="0" smtClean="0"/>
          </a:p>
          <a:p>
            <a:r>
              <a:rPr lang="en-US" altLang="en-US" dirty="0" smtClean="0"/>
              <a:t>Note that these are only a handful of the total infectious and non-infectious conditions which are NND</a:t>
            </a:r>
            <a:r>
              <a:rPr lang="en-US" altLang="en-US" baseline="0" dirty="0" smtClean="0"/>
              <a:t>s</a:t>
            </a:r>
            <a:r>
              <a:rPr lang="en-US" altLang="en-US" dirty="0" smtClean="0"/>
              <a:t>.</a:t>
            </a:r>
            <a:endParaRPr lang="en-US" altLang="en-US" i="1" dirty="0" smtClean="0"/>
          </a:p>
          <a:p>
            <a:endParaRPr lang="en-US" altLang="en-US" dirty="0" smtClean="0"/>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FD05686-F1FE-4EF2-B53B-098F32282505}" type="slidenum">
              <a:rPr lang="en-US" altLang="en-US"/>
              <a:pPr eaLnBrk="1" hangingPunct="1"/>
              <a:t>18</a:t>
            </a:fld>
            <a:endParaRPr lang="en-US" altLang="en-US" dirty="0"/>
          </a:p>
        </p:txBody>
      </p:sp>
    </p:spTree>
    <p:extLst>
      <p:ext uri="{BB962C8B-B14F-4D97-AF65-F5344CB8AC3E}">
        <p14:creationId xmlns:p14="http://schemas.microsoft.com/office/powerpoint/2010/main" val="37945182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generalized flow of public health data is illustrated in this slide. Because this is a generalization, there are some exceptions to this pattern. In most cases, the data originate from data sources such as clinicians and laboratories. The data are sent to Local Health Departments either directly, or they may be routed through the State</a:t>
            </a:r>
            <a:r>
              <a:rPr lang="en-US" altLang="en-US" baseline="0" dirty="0" smtClean="0"/>
              <a:t> Health Department</a:t>
            </a:r>
            <a:r>
              <a:rPr lang="en-US" altLang="en-US" dirty="0" smtClean="0"/>
              <a:t>. The State</a:t>
            </a:r>
            <a:r>
              <a:rPr lang="en-US" altLang="en-US" baseline="0" dirty="0" smtClean="0"/>
              <a:t> Health Department</a:t>
            </a:r>
            <a:r>
              <a:rPr lang="en-US" altLang="en-US" dirty="0" smtClean="0"/>
              <a:t> </a:t>
            </a:r>
            <a:r>
              <a:rPr lang="en-US" altLang="en-US" smtClean="0"/>
              <a:t>assumes the responsibility </a:t>
            </a:r>
            <a:r>
              <a:rPr lang="en-US" altLang="en-US" dirty="0" smtClean="0"/>
              <a:t>for reporting data to CDC. All levels of public health provide public use data - carefully screened to protect patient privacy. Both the CDC and the general public receive de-identified data, with patient identifiers removed to protect confidentiality.</a:t>
            </a:r>
            <a:endParaRPr lang="en-US" altLang="en-US" i="1" dirty="0" smtClean="0"/>
          </a:p>
        </p:txBody>
      </p:sp>
      <p:sp>
        <p:nvSpPr>
          <p:cNvPr id="368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68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783063E-6F41-4382-AC83-6758B2D72DCB}" type="slidenum">
              <a:rPr lang="en-US" altLang="en-US"/>
              <a:pPr eaLnBrk="1" hangingPunct="1"/>
              <a:t>19</a:t>
            </a:fld>
            <a:endParaRPr lang="en-US" altLang="en-US" dirty="0"/>
          </a:p>
        </p:txBody>
      </p:sp>
    </p:spTree>
    <p:extLst>
      <p:ext uri="{BB962C8B-B14F-4D97-AF65-F5344CB8AC3E}">
        <p14:creationId xmlns:p14="http://schemas.microsoft.com/office/powerpoint/2010/main" val="2460850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p:txBody>
          <a:bodyPr wrap="square" numCol="1" anchor="t" anchorCtr="0" compatLnSpc="1">
            <a:prstTxWarp prst="textNoShape">
              <a:avLst/>
            </a:prstTxWarp>
          </a:bodyPr>
          <a:lstStyle/>
          <a:p>
            <a:pPr eaLnBrk="1" hangingPunct="1">
              <a:spcBef>
                <a:spcPct val="0"/>
              </a:spcBef>
              <a:defRPr/>
            </a:pPr>
            <a:r>
              <a:rPr lang="en-US" dirty="0" smtClean="0"/>
              <a:t>The Objectives for </a:t>
            </a:r>
            <a:r>
              <a:rPr lang="en-US" b="0" i="0" dirty="0" smtClean="0"/>
              <a:t>Public Health, Part 1,</a:t>
            </a:r>
            <a:r>
              <a:rPr lang="en-US" b="1" i="1" dirty="0" smtClean="0"/>
              <a:t> </a:t>
            </a:r>
            <a:r>
              <a:rPr lang="en-US" dirty="0" smtClean="0"/>
              <a:t>are to:</a:t>
            </a:r>
          </a:p>
          <a:p>
            <a:pPr marL="171450" indent="-171450">
              <a:spcBef>
                <a:spcPts val="0"/>
              </a:spcBef>
              <a:spcAft>
                <a:spcPts val="600"/>
              </a:spcAft>
              <a:buFont typeface="Arial" panose="020B0604020202020204" pitchFamily="34" charset="0"/>
              <a:buChar char="•"/>
              <a:defRPr/>
            </a:pPr>
            <a:r>
              <a:rPr lang="en-US" dirty="0" smtClean="0">
                <a:latin typeface="Arial"/>
                <a:ea typeface="Times New Roman"/>
                <a:cs typeface="Times New Roman"/>
              </a:rPr>
              <a:t>Discern the main differences and similarities between public and private health </a:t>
            </a:r>
          </a:p>
          <a:p>
            <a:pPr marL="171450" indent="-171450">
              <a:spcBef>
                <a:spcPts val="0"/>
              </a:spcBef>
              <a:spcAft>
                <a:spcPts val="600"/>
              </a:spcAft>
              <a:buFont typeface="Arial" panose="020B0604020202020204" pitchFamily="34" charset="0"/>
              <a:buChar char="•"/>
              <a:defRPr/>
            </a:pPr>
            <a:r>
              <a:rPr lang="en-US" dirty="0" smtClean="0">
                <a:latin typeface="Arial"/>
                <a:ea typeface="Times New Roman"/>
                <a:cs typeface="Times New Roman"/>
              </a:rPr>
              <a:t>Delineate the historic timeline and achievements of public health in the U.S.</a:t>
            </a:r>
          </a:p>
          <a:p>
            <a:pPr marL="171450" indent="-171450">
              <a:spcBef>
                <a:spcPts val="0"/>
              </a:spcBef>
              <a:spcAft>
                <a:spcPts val="600"/>
              </a:spcAft>
              <a:buFont typeface="Arial" panose="020B0604020202020204" pitchFamily="34" charset="0"/>
              <a:buChar char="•"/>
              <a:defRPr/>
            </a:pPr>
            <a:r>
              <a:rPr lang="en-US" dirty="0" smtClean="0">
                <a:latin typeface="Arial"/>
                <a:ea typeface="Times New Roman"/>
                <a:cs typeface="Times New Roman"/>
              </a:rPr>
              <a:t>Define and discuss key terminology of public health</a:t>
            </a:r>
          </a:p>
        </p:txBody>
      </p:sp>
      <p:sp>
        <p:nvSpPr>
          <p:cNvPr id="286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286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FF5A567-BF66-4082-9D3B-A81EE259431D}" type="slidenum">
              <a:rPr lang="en-US" altLang="en-US"/>
              <a:pPr eaLnBrk="1" hangingPunct="1"/>
              <a:t>2</a:t>
            </a:fld>
            <a:endParaRPr lang="en-US" altLang="en-US" dirty="0"/>
          </a:p>
        </p:txBody>
      </p:sp>
    </p:spTree>
    <p:extLst>
      <p:ext uri="{BB962C8B-B14F-4D97-AF65-F5344CB8AC3E}">
        <p14:creationId xmlns:p14="http://schemas.microsoft.com/office/powerpoint/2010/main" val="11574823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concludes lecture b of </a:t>
            </a:r>
            <a:r>
              <a:rPr lang="en-US" altLang="en-US" b="0" i="0" dirty="0" smtClean="0"/>
              <a:t>Public Health, Part 1</a:t>
            </a:r>
            <a:r>
              <a:rPr lang="en-US" altLang="en-US" dirty="0" smtClean="0"/>
              <a:t>. </a:t>
            </a:r>
          </a:p>
          <a:p>
            <a:r>
              <a:rPr lang="en-US" altLang="en-US" dirty="0" smtClean="0"/>
              <a:t>In summary, this lecture defines some key terminology of public health and discusses the organization and funding of public health in the U.S. The roles of public health are discussed.</a:t>
            </a:r>
            <a:r>
              <a:rPr lang="en-US" altLang="en-US" baseline="0" dirty="0" smtClean="0"/>
              <a:t> O</a:t>
            </a:r>
            <a:r>
              <a:rPr lang="en-US" sz="1000" kern="1200" dirty="0" smtClean="0">
                <a:solidFill>
                  <a:schemeClr val="tx1"/>
                </a:solidFill>
                <a:latin typeface="Arial" pitchFamily="34" charset="0"/>
                <a:ea typeface="+mn-ea"/>
                <a:cs typeface="Arial" pitchFamily="34" charset="0"/>
              </a:rPr>
              <a:t>ne of these roles, disease reporting and surveillance, is described in detail.</a:t>
            </a:r>
            <a:endParaRPr lang="en-US" altLang="en-US" i="1" dirty="0" smtClean="0"/>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419C141-6186-4257-AAD9-9491373022F6}" type="slidenum">
              <a:rPr lang="en-US" altLang="en-US"/>
              <a:pPr eaLnBrk="1" hangingPunct="1"/>
              <a:t>20</a:t>
            </a:fld>
            <a:endParaRPr lang="en-US" altLang="en-US" dirty="0"/>
          </a:p>
        </p:txBody>
      </p:sp>
    </p:spTree>
    <p:extLst>
      <p:ext uri="{BB962C8B-B14F-4D97-AF65-F5344CB8AC3E}">
        <p14:creationId xmlns:p14="http://schemas.microsoft.com/office/powerpoint/2010/main" val="30404898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No Audio.</a:t>
            </a:r>
            <a:endParaRPr lang="en-US" altLang="en-US" i="1" dirty="0" smtClean="0"/>
          </a:p>
          <a:p>
            <a:endParaRPr lang="en-US" altLang="en-US" dirty="0" smtClean="0"/>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C64B42F-B51C-4B5A-8A43-13F3DC104D06}" type="slidenum">
              <a:rPr lang="en-US" altLang="en-US"/>
              <a:pPr eaLnBrk="1" hangingPunct="1"/>
              <a:t>21</a:t>
            </a:fld>
            <a:endParaRPr lang="en-US" altLang="en-US" dirty="0"/>
          </a:p>
        </p:txBody>
      </p:sp>
    </p:spTree>
    <p:extLst>
      <p:ext uri="{BB962C8B-B14F-4D97-AF65-F5344CB8AC3E}">
        <p14:creationId xmlns:p14="http://schemas.microsoft.com/office/powerpoint/2010/main" val="9418227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22</a:t>
            </a:fld>
            <a:endParaRPr lang="en-US" altLang="en-US" dirty="0"/>
          </a:p>
        </p:txBody>
      </p:sp>
    </p:spTree>
    <p:extLst>
      <p:ext uri="{BB962C8B-B14F-4D97-AF65-F5344CB8AC3E}">
        <p14:creationId xmlns:p14="http://schemas.microsoft.com/office/powerpoint/2010/main" val="1403461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p:txBody>
          <a:bodyPr wrap="square" numCol="1" anchor="t" anchorCtr="0" compatLnSpc="1">
            <a:prstTxWarp prst="textNoShape">
              <a:avLst/>
            </a:prstTxWarp>
          </a:bodyPr>
          <a:lstStyle/>
          <a:p>
            <a:pPr marL="171450" indent="-171450">
              <a:spcBef>
                <a:spcPts val="0"/>
              </a:spcBef>
              <a:spcAft>
                <a:spcPts val="600"/>
              </a:spcAft>
              <a:buFont typeface="Arial" panose="020B0604020202020204" pitchFamily="34" charset="0"/>
              <a:buChar char="•"/>
              <a:defRPr/>
            </a:pPr>
            <a:r>
              <a:rPr lang="en-US" dirty="0" smtClean="0">
                <a:latin typeface="Arial"/>
                <a:ea typeface="Times New Roman"/>
                <a:cs typeface="Times New Roman"/>
              </a:rPr>
              <a:t>Illustrate the general organization of public health agencies and public health data flow</a:t>
            </a:r>
          </a:p>
          <a:p>
            <a:pPr marL="171450" indent="-171450">
              <a:spcBef>
                <a:spcPts val="0"/>
              </a:spcBef>
              <a:spcAft>
                <a:spcPts val="600"/>
              </a:spcAft>
              <a:buFont typeface="Arial" panose="020B0604020202020204" pitchFamily="34" charset="0"/>
              <a:buChar char="•"/>
              <a:defRPr/>
            </a:pPr>
            <a:r>
              <a:rPr lang="en-US" dirty="0" smtClean="0">
                <a:latin typeface="Arial"/>
                <a:ea typeface="Times New Roman"/>
                <a:cs typeface="Times New Roman"/>
              </a:rPr>
              <a:t>Evaluate and explain the impact and value of public health</a:t>
            </a:r>
          </a:p>
        </p:txBody>
      </p:sp>
      <p:sp>
        <p:nvSpPr>
          <p:cNvPr id="286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286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FF5A567-BF66-4082-9D3B-A81EE259431D}" type="slidenum">
              <a:rPr lang="en-US" altLang="en-US"/>
              <a:pPr eaLnBrk="1" hangingPunct="1"/>
              <a:t>3</a:t>
            </a:fld>
            <a:endParaRPr lang="en-US" altLang="en-US" dirty="0"/>
          </a:p>
        </p:txBody>
      </p:sp>
    </p:spTree>
    <p:extLst>
      <p:ext uri="{BB962C8B-B14F-4D97-AF65-F5344CB8AC3E}">
        <p14:creationId xmlns:p14="http://schemas.microsoft.com/office/powerpoint/2010/main" val="3934827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lecture discusses Public Health terminology and organization.</a:t>
            </a:r>
          </a:p>
          <a:p>
            <a:r>
              <a:rPr lang="en-US" altLang="en-US" dirty="0" smtClean="0"/>
              <a:t>This slide shows a selection of key terminology for public health, including definitions. </a:t>
            </a:r>
          </a:p>
          <a:p>
            <a:pPr marL="171450" indent="-171450">
              <a:buFont typeface="Arial" panose="020B0604020202020204" pitchFamily="34" charset="0"/>
              <a:buChar char="•"/>
            </a:pPr>
            <a:r>
              <a:rPr lang="en-US" altLang="en-US" dirty="0" smtClean="0"/>
              <a:t>Endemic – disease native to an area or population.</a:t>
            </a:r>
          </a:p>
          <a:p>
            <a:pPr marL="171450" indent="-171450">
              <a:buFont typeface="Arial" panose="020B0604020202020204" pitchFamily="34" charset="0"/>
              <a:buChar char="•"/>
            </a:pPr>
            <a:r>
              <a:rPr lang="en-US" altLang="en-US" dirty="0" smtClean="0"/>
              <a:t>Epidemic – disease affecting numerous people at the same time.</a:t>
            </a:r>
          </a:p>
          <a:p>
            <a:pPr marL="171450" indent="-171450">
              <a:buFont typeface="Arial" panose="020B0604020202020204" pitchFamily="34" charset="0"/>
              <a:buChar char="•"/>
            </a:pPr>
            <a:r>
              <a:rPr lang="en-US" altLang="en-US" dirty="0" smtClean="0"/>
              <a:t>Epidemiology – study of incidence, distribution, and control of disease in a population.</a:t>
            </a:r>
          </a:p>
          <a:p>
            <a:endParaRPr lang="en-US" altLang="en-US" dirty="0" smtClean="0"/>
          </a:p>
        </p:txBody>
      </p:sp>
      <p:sp>
        <p:nvSpPr>
          <p:cNvPr id="297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297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5DF39D5-6B52-40FC-9C11-84490177332A}" type="slidenum">
              <a:rPr lang="en-US" altLang="en-US"/>
              <a:pPr eaLnBrk="1" hangingPunct="1"/>
              <a:t>4</a:t>
            </a:fld>
            <a:endParaRPr lang="en-US" altLang="en-US" dirty="0"/>
          </a:p>
        </p:txBody>
      </p:sp>
    </p:spTree>
    <p:extLst>
      <p:ext uri="{BB962C8B-B14F-4D97-AF65-F5344CB8AC3E}">
        <p14:creationId xmlns:p14="http://schemas.microsoft.com/office/powerpoint/2010/main" val="28494356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 typeface="Arial" panose="020B0604020202020204" pitchFamily="34" charset="0"/>
              <a:buChar char="•"/>
            </a:pPr>
            <a:r>
              <a:rPr lang="en-US" altLang="en-US" dirty="0" smtClean="0"/>
              <a:t>Incidence – the number of new events</a:t>
            </a:r>
            <a:r>
              <a:rPr lang="en-US" altLang="en-US" baseline="0" dirty="0" smtClean="0"/>
              <a:t> or </a:t>
            </a:r>
            <a:r>
              <a:rPr lang="en-US" altLang="en-US" dirty="0" smtClean="0"/>
              <a:t>cases in a population. Requires a specified time period and a defined population. </a:t>
            </a:r>
          </a:p>
          <a:p>
            <a:pPr marL="171450" indent="-171450">
              <a:buFont typeface="Arial" panose="020B0604020202020204" pitchFamily="34" charset="0"/>
              <a:buChar char="•"/>
            </a:pPr>
            <a:r>
              <a:rPr lang="en-US" altLang="en-US" dirty="0" smtClean="0"/>
              <a:t>Intervention – in public health, refers to an action</a:t>
            </a:r>
            <a:r>
              <a:rPr lang="en-US" altLang="en-US" baseline="0" dirty="0" smtClean="0"/>
              <a:t> or </a:t>
            </a:r>
            <a:r>
              <a:rPr lang="en-US" altLang="en-US" dirty="0" smtClean="0"/>
              <a:t>program that is meant to benefit the health of a population. Examples might include legislation, education, or service delivery. </a:t>
            </a:r>
          </a:p>
        </p:txBody>
      </p:sp>
      <p:sp>
        <p:nvSpPr>
          <p:cNvPr id="297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297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5DF39D5-6B52-40FC-9C11-84490177332A}" type="slidenum">
              <a:rPr lang="en-US" altLang="en-US"/>
              <a:pPr eaLnBrk="1" hangingPunct="1"/>
              <a:t>5</a:t>
            </a:fld>
            <a:endParaRPr lang="en-US" altLang="en-US" dirty="0"/>
          </a:p>
        </p:txBody>
      </p:sp>
    </p:spTree>
    <p:extLst>
      <p:ext uri="{BB962C8B-B14F-4D97-AF65-F5344CB8AC3E}">
        <p14:creationId xmlns:p14="http://schemas.microsoft.com/office/powerpoint/2010/main" val="28902104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 typeface="Arial" panose="020B0604020202020204" pitchFamily="34" charset="0"/>
              <a:buChar char="•"/>
            </a:pPr>
            <a:r>
              <a:rPr lang="en-US" altLang="en-US" dirty="0" smtClean="0"/>
              <a:t>Morbidity – proportion of disease</a:t>
            </a:r>
            <a:r>
              <a:rPr lang="en-US" altLang="en-US" baseline="0" dirty="0" smtClean="0"/>
              <a:t> or </a:t>
            </a:r>
            <a:r>
              <a:rPr lang="en-US" altLang="en-US" dirty="0" smtClean="0"/>
              <a:t>illness in a population; relative incidence of a disease.</a:t>
            </a:r>
          </a:p>
          <a:p>
            <a:pPr marL="171450" indent="-171450">
              <a:buFont typeface="Arial" panose="020B0604020202020204" pitchFamily="34" charset="0"/>
              <a:buChar char="•"/>
            </a:pPr>
            <a:r>
              <a:rPr lang="en-US" altLang="en-US" dirty="0" smtClean="0"/>
              <a:t>Mortality – number, frequency, or proportion of deaths in a population.</a:t>
            </a:r>
          </a:p>
          <a:p>
            <a:pPr marL="171450" indent="-171450">
              <a:buFont typeface="Arial" panose="020B0604020202020204" pitchFamily="34" charset="0"/>
              <a:buChar char="•"/>
            </a:pPr>
            <a:r>
              <a:rPr lang="en-US" altLang="en-US" dirty="0" smtClean="0"/>
              <a:t>Outbreak – sudden rapid development of a disease in a population.</a:t>
            </a:r>
          </a:p>
        </p:txBody>
      </p:sp>
      <p:sp>
        <p:nvSpPr>
          <p:cNvPr id="297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297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5DF39D5-6B52-40FC-9C11-84490177332A}" type="slidenum">
              <a:rPr lang="en-US" altLang="en-US"/>
              <a:pPr eaLnBrk="1" hangingPunct="1"/>
              <a:t>6</a:t>
            </a:fld>
            <a:endParaRPr lang="en-US" altLang="en-US" dirty="0"/>
          </a:p>
        </p:txBody>
      </p:sp>
    </p:spTree>
    <p:extLst>
      <p:ext uri="{BB962C8B-B14F-4D97-AF65-F5344CB8AC3E}">
        <p14:creationId xmlns:p14="http://schemas.microsoft.com/office/powerpoint/2010/main" val="24677378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 typeface="Arial" panose="020B0604020202020204" pitchFamily="34" charset="0"/>
              <a:buChar char="•"/>
            </a:pPr>
            <a:r>
              <a:rPr lang="en-US" altLang="en-US" dirty="0" smtClean="0"/>
              <a:t>Pandemic – an extensive epidemic, affecting a very large region such as a country, continent, or the world.</a:t>
            </a:r>
          </a:p>
          <a:p>
            <a:pPr marL="171450" indent="-171450">
              <a:buFont typeface="Arial" panose="020B0604020202020204" pitchFamily="34" charset="0"/>
              <a:buChar char="•"/>
            </a:pPr>
            <a:r>
              <a:rPr lang="en-US" altLang="en-US" dirty="0" smtClean="0"/>
              <a:t>Prevalence – proportion of a population with a specified condition</a:t>
            </a:r>
            <a:r>
              <a:rPr lang="en-US" altLang="en-US" baseline="0" dirty="0" smtClean="0"/>
              <a:t> or </a:t>
            </a:r>
            <a:r>
              <a:rPr lang="en-US" altLang="en-US" dirty="0" smtClean="0"/>
              <a:t>illness. Requires a specified time period or point in time. </a:t>
            </a:r>
          </a:p>
        </p:txBody>
      </p:sp>
      <p:sp>
        <p:nvSpPr>
          <p:cNvPr id="297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297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5DF39D5-6B52-40FC-9C11-84490177332A}" type="slidenum">
              <a:rPr lang="en-US" altLang="en-US"/>
              <a:pPr eaLnBrk="1" hangingPunct="1"/>
              <a:t>7</a:t>
            </a:fld>
            <a:endParaRPr lang="en-US" altLang="en-US" dirty="0"/>
          </a:p>
        </p:txBody>
      </p:sp>
    </p:spTree>
    <p:extLst>
      <p:ext uri="{BB962C8B-B14F-4D97-AF65-F5344CB8AC3E}">
        <p14:creationId xmlns:p14="http://schemas.microsoft.com/office/powerpoint/2010/main" val="32330729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 typeface="Arial" panose="020B0604020202020204" pitchFamily="34" charset="0"/>
              <a:buChar char="•"/>
            </a:pPr>
            <a:r>
              <a:rPr lang="en-US" altLang="en-US" dirty="0" smtClean="0"/>
              <a:t>Relative risk </a:t>
            </a:r>
            <a:r>
              <a:rPr lang="en-US" altLang="en-US" baseline="0" dirty="0" smtClean="0"/>
              <a:t>- </a:t>
            </a:r>
            <a:r>
              <a:rPr lang="en-US" altLang="en-US" dirty="0" smtClean="0"/>
              <a:t>risk of an outcome in those exposed to a disease versus those not exposed and the calculated odds ratio resulting from a study.</a:t>
            </a:r>
          </a:p>
          <a:p>
            <a:pPr marL="171450" indent="-171450">
              <a:buFont typeface="Arial" panose="020B0604020202020204" pitchFamily="34" charset="0"/>
              <a:buChar char="•"/>
            </a:pPr>
            <a:r>
              <a:rPr lang="en-US" altLang="en-US" dirty="0" smtClean="0"/>
              <a:t>And finally, risk – odds of an event occurring; as in, a one in one hundred chance, or risk, of dying.</a:t>
            </a:r>
          </a:p>
        </p:txBody>
      </p:sp>
      <p:sp>
        <p:nvSpPr>
          <p:cNvPr id="297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297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5DF39D5-6B52-40FC-9C11-84490177332A}" type="slidenum">
              <a:rPr lang="en-US" altLang="en-US"/>
              <a:pPr eaLnBrk="1" hangingPunct="1"/>
              <a:t>8</a:t>
            </a:fld>
            <a:endParaRPr lang="en-US" altLang="en-US" dirty="0"/>
          </a:p>
        </p:txBody>
      </p:sp>
    </p:spTree>
    <p:extLst>
      <p:ext uri="{BB962C8B-B14F-4D97-AF65-F5344CB8AC3E}">
        <p14:creationId xmlns:p14="http://schemas.microsoft.com/office/powerpoint/2010/main" val="26178006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While certain aspects of public health, such as communicable disease outbreaks and bioterrorism</a:t>
            </a:r>
            <a:r>
              <a:rPr lang="en-US" altLang="en-US" baseline="0" dirty="0" smtClean="0"/>
              <a:t> surveillance</a:t>
            </a:r>
            <a:r>
              <a:rPr lang="en-US" altLang="en-US" dirty="0" smtClean="0"/>
              <a:t>, tend to attract more media attention, this attention does not always represent the actual investment of public funding and efforts.  </a:t>
            </a:r>
            <a:endParaRPr lang="en-US" altLang="en-US" i="1" dirty="0" smtClean="0"/>
          </a:p>
          <a:p>
            <a:endParaRPr lang="en-US" altLang="en-US" dirty="0" smtClean="0"/>
          </a:p>
        </p:txBody>
      </p:sp>
      <p:sp>
        <p:nvSpPr>
          <p:cNvPr id="307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07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C4D7A34-80DF-4BEF-B9A4-A91CB73F878F}" type="slidenum">
              <a:rPr lang="en-US" altLang="en-US"/>
              <a:pPr eaLnBrk="1" hangingPunct="1"/>
              <a:t>9</a:t>
            </a:fld>
            <a:endParaRPr lang="en-US" altLang="en-US" dirty="0"/>
          </a:p>
        </p:txBody>
      </p:sp>
    </p:spTree>
    <p:extLst>
      <p:ext uri="{BB962C8B-B14F-4D97-AF65-F5344CB8AC3E}">
        <p14:creationId xmlns:p14="http://schemas.microsoft.com/office/powerpoint/2010/main" val="40844031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hyperlink" Target="http://accessibility.psu.edu/microsoftoffice/powerpoint/" TargetMode="External"/><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ONC Picture with Text at Top">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2232026"/>
            <a:ext cx="8229600" cy="3940174"/>
          </a:xfrm>
          <a:prstGeom prst="rect">
            <a:avLst/>
          </a:prstGeom>
        </p:spPr>
        <p:txBody>
          <a:bodyPr rtlCol="0">
            <a:normAutofit/>
          </a:bodyPr>
          <a:lstStyle>
            <a:lvl1pPr marL="0" indent="0">
              <a:buNone/>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4" name="Text Placeholder 3"/>
          <p:cNvSpPr>
            <a:spLocks noGrp="1"/>
          </p:cNvSpPr>
          <p:nvPr>
            <p:ph type="body" sz="quarter" idx="33"/>
          </p:nvPr>
        </p:nvSpPr>
        <p:spPr>
          <a:xfrm>
            <a:off x="457200" y="1509713"/>
            <a:ext cx="8228013" cy="63023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2095143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3"/>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custDataLst>
      <p:tags r:id="rId1"/>
    </p:custDataLst>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80" r:id="rId11"/>
    <p:sldLayoutId id="2147484272" r:id="rId12"/>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1.xml"/><Relationship Id="rId1" Type="http://schemas.openxmlformats.org/officeDocument/2006/relationships/tags" Target="../tags/tag12.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3.xml"/><Relationship Id="rId1" Type="http://schemas.openxmlformats.org/officeDocument/2006/relationships/tags" Target="../tags/tag1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3.xml"/><Relationship Id="rId1" Type="http://schemas.openxmlformats.org/officeDocument/2006/relationships/tags" Target="../tags/tag20.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tags" Target="../tags/tag2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8.xml"/><Relationship Id="rId1" Type="http://schemas.openxmlformats.org/officeDocument/2006/relationships/tags" Target="../tags/tag2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9.xml"/><Relationship Id="rId1" Type="http://schemas.openxmlformats.org/officeDocument/2006/relationships/tags" Target="../tags/tag23.xml"/><Relationship Id="rId5" Type="http://schemas.openxmlformats.org/officeDocument/2006/relationships/hyperlink" Target="http://www.hhs.gov/about/budget/fy2017/budget-in-brief/index.html" TargetMode="External"/><Relationship Id="rId4" Type="http://schemas.openxmlformats.org/officeDocument/2006/relationships/hyperlink" Target="https://wwwn.cdc.gov/nndss/conditions/notifiable/2016/" TargetMode="Externa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0.xml"/><Relationship Id="rId1" Type="http://schemas.openxmlformats.org/officeDocument/2006/relationships/tags" Target="../tags/tag2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Health Care </a:t>
            </a:r>
            <a:br>
              <a:rPr lang="en-US" dirty="0" smtClean="0"/>
            </a:br>
            <a:r>
              <a:rPr lang="en-US" dirty="0" smtClean="0"/>
              <a:t>and Public Health in the U.S.</a:t>
            </a:r>
            <a:endParaRPr lang="en-US" dirty="0"/>
          </a:p>
        </p:txBody>
      </p:sp>
      <p:sp>
        <p:nvSpPr>
          <p:cNvPr id="3" name="Text Placeholder 2"/>
          <p:cNvSpPr>
            <a:spLocks noGrp="1"/>
          </p:cNvSpPr>
          <p:nvPr>
            <p:ph type="body" sz="half" idx="2"/>
          </p:nvPr>
        </p:nvSpPr>
        <p:spPr/>
        <p:txBody>
          <a:bodyPr/>
          <a:lstStyle/>
          <a:p>
            <a:r>
              <a:rPr lang="en-US" dirty="0" smtClean="0"/>
              <a:t>Public Health, Part 1</a:t>
            </a:r>
            <a:endParaRPr lang="en-US" dirty="0"/>
          </a:p>
        </p:txBody>
      </p:sp>
      <p:sp>
        <p:nvSpPr>
          <p:cNvPr id="4" name="Text Placeholder 3"/>
          <p:cNvSpPr>
            <a:spLocks noGrp="1"/>
          </p:cNvSpPr>
          <p:nvPr>
            <p:ph type="body" sz="quarter" idx="11"/>
          </p:nvPr>
        </p:nvSpPr>
        <p:spPr/>
        <p:txBody>
          <a:bodyPr/>
          <a:lstStyle/>
          <a:p>
            <a:r>
              <a:rPr lang="en-US" dirty="0" smtClean="0"/>
              <a:t>Lecture b</a:t>
            </a:r>
            <a:endParaRPr lang="en-US" dirty="0"/>
          </a:p>
        </p:txBody>
      </p:sp>
      <p:sp>
        <p:nvSpPr>
          <p:cNvPr id="5" name="Text Placeholder 4"/>
          <p:cNvSpPr>
            <a:spLocks noGrp="1"/>
          </p:cNvSpPr>
          <p:nvPr>
            <p:ph type="body" sz="quarter" idx="12"/>
          </p:nvPr>
        </p:nvSpPr>
        <p:spPr>
          <a:xfrm>
            <a:off x="889552" y="5232400"/>
            <a:ext cx="7364896" cy="1219200"/>
          </a:xfrm>
        </p:spPr>
        <p:txBody>
          <a:bodyPr/>
          <a:lstStyle/>
          <a:p>
            <a:r>
              <a:rPr lang="en-US" dirty="0" smtClean="0"/>
              <a:t>This material (Comp 1 Unit 7) was developed by Oregon Health &amp; Science University, funded by the Department of Health and Human Services, Office of the National Coordinator for Health Information Technology under Award Number </a:t>
            </a:r>
            <a:r>
              <a:rPr lang="en-US" altLang="en-US" dirty="0"/>
              <a:t>90WT0001</a:t>
            </a:r>
            <a:r>
              <a:rPr lang="en-US" dirty="0" smtClean="0"/>
              <a:t>. </a:t>
            </a:r>
          </a:p>
          <a:p>
            <a:r>
              <a:rPr lang="en-US" dirty="0" smtClean="0"/>
              <a:t>This work is licensed under the Creative Commons Attribution-NonCommercial-ShareAlike 4.0 International License. To view a copy of this license, visit </a:t>
            </a:r>
            <a:br>
              <a:rPr lang="en-US" dirty="0" smtClean="0"/>
            </a:br>
            <a:r>
              <a:rPr lang="en-US" u="sng" dirty="0" smtClean="0">
                <a:hlinkClick r:id="rId4" tooltip="URL for Creative Commons Attribution-NonCommercial-ShareAlike 4.0 International License"/>
              </a:rPr>
              <a:t>http://creativecommons.org/licenses/by-nc-sa/4.0/</a:t>
            </a:r>
            <a:r>
              <a:rPr lang="en-US" dirty="0" smtClean="0"/>
              <a:t>.</a:t>
            </a:r>
          </a:p>
          <a:p>
            <a:endParaRPr lang="en-US" dirty="0"/>
          </a:p>
        </p:txBody>
      </p:sp>
    </p:spTree>
    <p:custDataLst>
      <p:tags r:id="rId1"/>
    </p:custDataLst>
    <p:extLst>
      <p:ext uri="{BB962C8B-B14F-4D97-AF65-F5344CB8AC3E}">
        <p14:creationId xmlns:p14="http://schemas.microsoft.com/office/powerpoint/2010/main" val="21478164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Public Health Expenditures</a:t>
            </a:r>
          </a:p>
        </p:txBody>
      </p:sp>
      <p:pic>
        <p:nvPicPr>
          <p:cNvPr id="1028" name="Picture 4" descr="Chart: President's Fiscal Yeah 2017 Budget For Health and Human Services &#10;&#10;Out of a total $1,145 Billion in Outlays:&#10;&#10;Medicare represents 52% of spending. &#10;Medicaid takes up 34% of spending. &#10;Discretionary Programs occupy 8% of Public Health Expenditures&#10;Children's Entitlement programs represented 3% of spending.&#10;Other (unspecified) Mandatory Programs took the remaining 2% of spending. " title="Public Health Expenditures"/>
          <p:cNvPicPr>
            <a:picLocks noGrp="1" noChangeAspect="1" noChangeArrowheads="1"/>
          </p:cNvPicPr>
          <p:nvPr>
            <p:ph type="pic" sz="quarter" idx="14"/>
          </p:nvPr>
        </p:nvPicPr>
        <p:blipFill>
          <a:blip r:embed="rId4">
            <a:extLst>
              <a:ext uri="{28A0092B-C50C-407E-A947-70E740481C1C}">
                <a14:useLocalDpi xmlns:a14="http://schemas.microsoft.com/office/drawing/2010/main" val="0"/>
              </a:ext>
            </a:extLst>
          </a:blip>
          <a:srcRect t="4007" b="4007"/>
          <a:stretch>
            <a:fillRect/>
          </a:stretch>
        </p:blipFill>
        <p:spPr bwMode="auto">
          <a:xfrm>
            <a:off x="881063" y="1490663"/>
            <a:ext cx="7077075" cy="4681537"/>
          </a:xfrm>
          <a:prstGeom prst="rect">
            <a:avLst/>
          </a:prstGeom>
          <a:noFill/>
          <a:extLst>
            <a:ext uri="{909E8E84-426E-40DD-AFC4-6F175D3DCCD1}">
              <a14:hiddenFill xmlns:a14="http://schemas.microsoft.com/office/drawing/2010/main">
                <a:solidFill>
                  <a:srgbClr val="FFFFFF"/>
                </a:solidFill>
              </a14:hiddenFill>
            </a:ext>
          </a:extLst>
        </p:spPr>
      </p:pic>
      <p:sp>
        <p:nvSpPr>
          <p:cNvPr id="17411" name="Content Placeholder 3"/>
          <p:cNvSpPr>
            <a:spLocks noGrp="1"/>
          </p:cNvSpPr>
          <p:nvPr>
            <p:ph type="body" sz="quarter" idx="32"/>
          </p:nvPr>
        </p:nvSpPr>
        <p:spPr>
          <a:xfrm>
            <a:off x="881063" y="6278880"/>
            <a:ext cx="7210466" cy="533400"/>
          </a:xfrm>
        </p:spPr>
        <p:txBody>
          <a:bodyPr/>
          <a:lstStyle/>
          <a:p>
            <a:r>
              <a:rPr lang="en-US" altLang="en-US" dirty="0" smtClean="0"/>
              <a:t>7.1 Chart: President’s FY 2017 Budget for HHS</a:t>
            </a:r>
          </a:p>
          <a:p>
            <a:endParaRPr lang="en-US" altLang="en-US" dirty="0" smtClean="0"/>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B1D7573-A717-40F6-AF10-B63590E62E9B}" type="slidenum">
              <a:rPr lang="en-US" altLang="en-US" smtClean="0"/>
              <a:pPr/>
              <a:t>10</a:t>
            </a:fld>
            <a:endParaRPr lang="en-US" altLang="en-US" dirty="0"/>
          </a:p>
        </p:txBody>
      </p:sp>
    </p:spTree>
    <p:custDataLst>
      <p:tags r:id="rId1"/>
    </p:custDataLst>
    <p:extLst>
      <p:ext uri="{BB962C8B-B14F-4D97-AF65-F5344CB8AC3E}">
        <p14:creationId xmlns:p14="http://schemas.microsoft.com/office/powerpoint/2010/main" val="36524307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Core Areas of Public Health</a:t>
            </a:r>
          </a:p>
        </p:txBody>
      </p:sp>
      <p:sp>
        <p:nvSpPr>
          <p:cNvPr id="18438" name="Content Placeholder 5"/>
          <p:cNvSpPr>
            <a:spLocks noGrp="1"/>
          </p:cNvSpPr>
          <p:nvPr>
            <p:ph sz="quarter" idx="14"/>
          </p:nvPr>
        </p:nvSpPr>
        <p:spPr/>
        <p:txBody>
          <a:bodyPr/>
          <a:lstStyle/>
          <a:p>
            <a:r>
              <a:rPr lang="en-US" altLang="en-US" sz="3000" dirty="0" smtClean="0"/>
              <a:t>Behavioral Science/Health Education</a:t>
            </a:r>
          </a:p>
          <a:p>
            <a:r>
              <a:rPr lang="en-US" altLang="en-US" sz="3000" dirty="0" smtClean="0"/>
              <a:t>Biostatistics</a:t>
            </a:r>
          </a:p>
          <a:p>
            <a:r>
              <a:rPr lang="en-US" altLang="en-US" sz="3000" dirty="0" smtClean="0"/>
              <a:t>Emergency Medical Services</a:t>
            </a:r>
          </a:p>
          <a:p>
            <a:r>
              <a:rPr lang="en-US" altLang="en-US" sz="3000" dirty="0" smtClean="0"/>
              <a:t>Environmental Health</a:t>
            </a:r>
          </a:p>
          <a:p>
            <a:r>
              <a:rPr lang="en-US" altLang="en-US" sz="3000" dirty="0" smtClean="0"/>
              <a:t>Epidemiology</a:t>
            </a:r>
          </a:p>
        </p:txBody>
      </p:sp>
      <p:sp>
        <p:nvSpPr>
          <p:cNvPr id="8" name="Content Placeholder 7"/>
          <p:cNvSpPr>
            <a:spLocks noGrp="1"/>
          </p:cNvSpPr>
          <p:nvPr>
            <p:ph sz="quarter" idx="18"/>
          </p:nvPr>
        </p:nvSpPr>
        <p:spPr>
          <a:xfrm>
            <a:off x="4498848" y="1600200"/>
            <a:ext cx="4270013" cy="4572000"/>
          </a:xfrm>
        </p:spPr>
        <p:txBody>
          <a:bodyPr/>
          <a:lstStyle/>
          <a:p>
            <a:r>
              <a:rPr lang="en-US" altLang="en-US" sz="3000" dirty="0"/>
              <a:t>Health Services </a:t>
            </a:r>
            <a:r>
              <a:rPr lang="en-US" altLang="en-US" sz="3000" dirty="0" smtClean="0"/>
              <a:t>Admin/Management</a:t>
            </a:r>
            <a:endParaRPr lang="en-US" altLang="en-US" sz="3000" dirty="0"/>
          </a:p>
          <a:p>
            <a:r>
              <a:rPr lang="en-US" altLang="en-US" sz="3000" dirty="0"/>
              <a:t>International/Global Health</a:t>
            </a:r>
          </a:p>
          <a:p>
            <a:r>
              <a:rPr lang="en-US" altLang="en-US" sz="3000" dirty="0"/>
              <a:t>Maternal and Child Health</a:t>
            </a:r>
          </a:p>
          <a:p>
            <a:r>
              <a:rPr lang="en-US" altLang="en-US" sz="3000" dirty="0"/>
              <a:t>Nutrition</a:t>
            </a:r>
          </a:p>
          <a:p>
            <a:r>
              <a:rPr lang="en-US" altLang="en-US" sz="3000" dirty="0"/>
              <a:t>Public </a:t>
            </a:r>
            <a:r>
              <a:rPr lang="en-US" altLang="en-US" sz="3000" dirty="0" smtClean="0"/>
              <a:t>Health Laboratories</a:t>
            </a:r>
            <a:endParaRPr lang="en-US" sz="3000" dirty="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47832F6-65C2-4D51-916B-E50C0003212C}" type="slidenum">
              <a:rPr lang="en-US" altLang="en-US" smtClean="0"/>
              <a:pPr/>
              <a:t>11</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Organization of Public </a:t>
            </a:r>
            <a:br>
              <a:rPr lang="en-US" dirty="0" smtClean="0"/>
            </a:br>
            <a:r>
              <a:rPr lang="en-US" dirty="0" smtClean="0"/>
              <a:t>Health in the U.S. </a:t>
            </a:r>
          </a:p>
        </p:txBody>
      </p:sp>
      <p:sp>
        <p:nvSpPr>
          <p:cNvPr id="19462" name="Content Placeholder 5"/>
          <p:cNvSpPr>
            <a:spLocks noGrp="1"/>
          </p:cNvSpPr>
          <p:nvPr>
            <p:ph sz="quarter" idx="14"/>
          </p:nvPr>
        </p:nvSpPr>
        <p:spPr/>
        <p:txBody>
          <a:bodyPr/>
          <a:lstStyle/>
          <a:p>
            <a:r>
              <a:rPr lang="en-US" altLang="en-US" dirty="0" smtClean="0"/>
              <a:t>Three general levels of public health: </a:t>
            </a:r>
            <a:br>
              <a:rPr lang="en-US" altLang="en-US" dirty="0" smtClean="0"/>
            </a:br>
            <a:r>
              <a:rPr lang="en-US" altLang="en-US" dirty="0" smtClean="0"/>
              <a:t>local, state, federal</a:t>
            </a:r>
          </a:p>
          <a:p>
            <a:pPr lvl="1"/>
            <a:r>
              <a:rPr lang="en-US" altLang="en-US" dirty="0" smtClean="0"/>
              <a:t>Local health departments</a:t>
            </a:r>
          </a:p>
          <a:p>
            <a:pPr lvl="1"/>
            <a:r>
              <a:rPr lang="en-US" altLang="en-US" dirty="0" smtClean="0"/>
              <a:t>State health departments</a:t>
            </a:r>
          </a:p>
          <a:p>
            <a:pPr lvl="1"/>
            <a:r>
              <a:rPr lang="en-US" altLang="en-US" dirty="0" smtClean="0"/>
              <a:t>CDC and other federal agencies</a:t>
            </a:r>
          </a:p>
          <a:p>
            <a:r>
              <a:rPr lang="en-US" altLang="en-US" dirty="0" smtClean="0"/>
              <a:t>Most states are associated with a network of local or county health departments.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9FD7616-6BC5-4534-A907-8D5AB10CDF8C}" type="slidenum">
              <a:rPr lang="en-US" altLang="en-US" smtClean="0"/>
              <a:pPr/>
              <a:t>12</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Public Health Roles - 1 </a:t>
            </a:r>
          </a:p>
        </p:txBody>
      </p:sp>
      <p:sp>
        <p:nvSpPr>
          <p:cNvPr id="20486" name="Content Placeholder 5"/>
          <p:cNvSpPr>
            <a:spLocks noGrp="1"/>
          </p:cNvSpPr>
          <p:nvPr>
            <p:ph sz="quarter" idx="14"/>
          </p:nvPr>
        </p:nvSpPr>
        <p:spPr/>
        <p:txBody>
          <a:bodyPr/>
          <a:lstStyle/>
          <a:p>
            <a:r>
              <a:rPr lang="en-US" altLang="en-US" dirty="0" smtClean="0"/>
              <a:t>Public Health is multi-disciplinary, improving population health through many roles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185D5B-8093-42D5-8CD9-B3EA520F1255}" type="slidenum">
              <a:rPr lang="en-US" altLang="en-US" smtClean="0"/>
              <a:pPr/>
              <a:t>13</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Public Health Roles - 2 </a:t>
            </a:r>
          </a:p>
        </p:txBody>
      </p:sp>
      <p:sp>
        <p:nvSpPr>
          <p:cNvPr id="20486" name="Content Placeholder 5"/>
          <p:cNvSpPr>
            <a:spLocks noGrp="1"/>
          </p:cNvSpPr>
          <p:nvPr>
            <p:ph sz="quarter" idx="14"/>
          </p:nvPr>
        </p:nvSpPr>
        <p:spPr/>
        <p:txBody>
          <a:bodyPr/>
          <a:lstStyle/>
          <a:p>
            <a:r>
              <a:rPr lang="en-US" altLang="en-US" dirty="0" smtClean="0"/>
              <a:t>Education – Promotion of healthy lifestyles</a:t>
            </a:r>
          </a:p>
          <a:p>
            <a:r>
              <a:rPr lang="en-US" altLang="en-US" dirty="0" smtClean="0"/>
              <a:t>Policy – Advocating for legislative funding</a:t>
            </a:r>
          </a:p>
          <a:p>
            <a:r>
              <a:rPr lang="en-US" altLang="en-US" dirty="0" smtClean="0"/>
              <a:t>Monitoring and surveillance – Tracking occurrences of communicable diseases or elevated blood lead levels</a:t>
            </a:r>
          </a:p>
          <a:p>
            <a:pPr marL="342900" lvl="1" indent="-342900">
              <a:buSzTx/>
              <a:buFont typeface="Arial" panose="020B0604020202020204" pitchFamily="34" charset="0"/>
              <a:buChar char="•"/>
            </a:pPr>
            <a:r>
              <a:rPr lang="en-US" altLang="en-US" sz="3200" dirty="0"/>
              <a:t>Regulation </a:t>
            </a:r>
            <a:r>
              <a:rPr lang="en-US" altLang="en-US" sz="3200" dirty="0" smtClean="0"/>
              <a:t>– Mandating </a:t>
            </a:r>
            <a:r>
              <a:rPr lang="en-US" altLang="en-US" sz="3200" dirty="0"/>
              <a:t>state reportable conditions for laboratories, health care providers, </a:t>
            </a:r>
            <a:r>
              <a:rPr lang="en-US" altLang="en-US" sz="3200" dirty="0" smtClean="0"/>
              <a:t>veterinarians</a:t>
            </a:r>
            <a:endParaRPr lang="en-US" altLang="en-US" sz="3200" dirty="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185D5B-8093-42D5-8CD9-B3EA520F1255}" type="slidenum">
              <a:rPr lang="en-US" altLang="en-US" smtClean="0"/>
              <a:pPr/>
              <a:t>14</a:t>
            </a:fld>
            <a:endParaRPr lang="en-US" altLang="en-US" dirty="0"/>
          </a:p>
        </p:txBody>
      </p:sp>
    </p:spTree>
    <p:custDataLst>
      <p:tags r:id="rId1"/>
    </p:custDataLst>
    <p:extLst>
      <p:ext uri="{BB962C8B-B14F-4D97-AF65-F5344CB8AC3E}">
        <p14:creationId xmlns:p14="http://schemas.microsoft.com/office/powerpoint/2010/main" val="7157865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Public Health Roles - 3 </a:t>
            </a:r>
          </a:p>
        </p:txBody>
      </p:sp>
      <p:sp>
        <p:nvSpPr>
          <p:cNvPr id="20486" name="Content Placeholder 5"/>
          <p:cNvSpPr>
            <a:spLocks noGrp="1"/>
          </p:cNvSpPr>
          <p:nvPr>
            <p:ph sz="quarter" idx="14"/>
          </p:nvPr>
        </p:nvSpPr>
        <p:spPr/>
        <p:txBody>
          <a:bodyPr/>
          <a:lstStyle/>
          <a:p>
            <a:r>
              <a:rPr lang="en-US" altLang="en-US" dirty="0" smtClean="0"/>
              <a:t>Health care services – Such as public health nursing, clinics; providing vaccinations; maternal and child health care</a:t>
            </a:r>
          </a:p>
          <a:p>
            <a:r>
              <a:rPr lang="en-US" altLang="en-US" dirty="0" smtClean="0"/>
              <a:t>Laboratory services – Public health laboratories provide sophisticated testing for biological and environmental samples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185D5B-8093-42D5-8CD9-B3EA520F1255}" type="slidenum">
              <a:rPr lang="en-US" altLang="en-US" smtClean="0"/>
              <a:pPr/>
              <a:t>15</a:t>
            </a:fld>
            <a:endParaRPr lang="en-US" altLang="en-US" dirty="0"/>
          </a:p>
        </p:txBody>
      </p:sp>
    </p:spTree>
    <p:custDataLst>
      <p:tags r:id="rId1"/>
    </p:custDataLst>
    <p:extLst>
      <p:ext uri="{BB962C8B-B14F-4D97-AF65-F5344CB8AC3E}">
        <p14:creationId xmlns:p14="http://schemas.microsoft.com/office/powerpoint/2010/main" val="38091362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a:t>Public Health Laws and Policies</a:t>
            </a:r>
            <a:br>
              <a:rPr lang="en-US" altLang="en-US" dirty="0"/>
            </a:br>
            <a:r>
              <a:rPr lang="en-US" altLang="en-US" dirty="0" smtClean="0"/>
              <a:t>Disease Reporting Regulations - 1</a:t>
            </a:r>
          </a:p>
        </p:txBody>
      </p:sp>
      <p:sp>
        <p:nvSpPr>
          <p:cNvPr id="21510" name="Content Placeholder 5"/>
          <p:cNvSpPr>
            <a:spLocks noGrp="1"/>
          </p:cNvSpPr>
          <p:nvPr>
            <p:ph sz="quarter" idx="14"/>
          </p:nvPr>
        </p:nvSpPr>
        <p:spPr/>
        <p:txBody>
          <a:bodyPr/>
          <a:lstStyle/>
          <a:p>
            <a:r>
              <a:rPr lang="en-US" altLang="en-US" dirty="0" smtClean="0"/>
              <a:t>States mandate certain diseases and conditions to be reportable in their jurisdictions</a:t>
            </a:r>
          </a:p>
          <a:p>
            <a:pPr lvl="1"/>
            <a:r>
              <a:rPr lang="en-US" altLang="en-US" dirty="0" smtClean="0"/>
              <a:t>Laboratories, health care providers, and veterinarians are then required to report these conditions to public health agencies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C3227EF-E440-499B-90E8-FA93A40B8A39}" type="slidenum">
              <a:rPr lang="en-US" altLang="en-US" smtClean="0"/>
              <a:pPr/>
              <a:t>16</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Public Health Laws and Policies</a:t>
            </a:r>
            <a:br>
              <a:rPr lang="en-US" altLang="en-US" dirty="0" smtClean="0"/>
            </a:br>
            <a:r>
              <a:rPr lang="en-US" altLang="en-US" dirty="0" smtClean="0"/>
              <a:t>Disease Reporting Regulations - 2</a:t>
            </a:r>
          </a:p>
        </p:txBody>
      </p:sp>
      <p:sp>
        <p:nvSpPr>
          <p:cNvPr id="21510" name="Content Placeholder 5"/>
          <p:cNvSpPr>
            <a:spLocks noGrp="1"/>
          </p:cNvSpPr>
          <p:nvPr>
            <p:ph sz="quarter" idx="14"/>
          </p:nvPr>
        </p:nvSpPr>
        <p:spPr/>
        <p:txBody>
          <a:bodyPr/>
          <a:lstStyle/>
          <a:p>
            <a:r>
              <a:rPr lang="en-US" altLang="en-US" sz="3100" dirty="0" smtClean="0"/>
              <a:t>Nationally Notifiable Diseases (NND)</a:t>
            </a:r>
          </a:p>
          <a:p>
            <a:pPr lvl="1"/>
            <a:r>
              <a:rPr lang="en-US" altLang="en-US" sz="2600" dirty="0" smtClean="0"/>
              <a:t>States and CDC together determine which diseases should be on this list</a:t>
            </a:r>
          </a:p>
          <a:p>
            <a:pPr lvl="1"/>
            <a:r>
              <a:rPr lang="en-US" altLang="en-US" sz="2600" dirty="0" smtClean="0"/>
              <a:t>Since 1961, CDC has collected and published NND data. Reporting is technically voluntary, but is quite complete.</a:t>
            </a:r>
          </a:p>
          <a:p>
            <a:r>
              <a:rPr lang="en-US" altLang="en-US" sz="3100" dirty="0" smtClean="0"/>
              <a:t>NND are reported weekly to the CDC by means of the National Electronic Telecommunications System for Surveillance (NETSS) </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C3227EF-E440-499B-90E8-FA93A40B8A39}" type="slidenum">
              <a:rPr lang="en-US" altLang="en-US" smtClean="0"/>
              <a:pPr/>
              <a:t>17</a:t>
            </a:fld>
            <a:endParaRPr lang="en-US" altLang="en-US" dirty="0"/>
          </a:p>
        </p:txBody>
      </p:sp>
    </p:spTree>
    <p:custDataLst>
      <p:tags r:id="rId1"/>
    </p:custDataLst>
    <p:extLst>
      <p:ext uri="{BB962C8B-B14F-4D97-AF65-F5344CB8AC3E}">
        <p14:creationId xmlns:p14="http://schemas.microsoft.com/office/powerpoint/2010/main" val="41035810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smtClean="0"/>
              <a:t>Examples of Nationally </a:t>
            </a:r>
            <a:br>
              <a:rPr lang="en-US" dirty="0" smtClean="0"/>
            </a:br>
            <a:r>
              <a:rPr lang="en-US" dirty="0" smtClean="0"/>
              <a:t>Notifiable Diseases, 2016</a:t>
            </a:r>
          </a:p>
        </p:txBody>
      </p:sp>
      <p:sp>
        <p:nvSpPr>
          <p:cNvPr id="23558" name="Content Placeholder 5"/>
          <p:cNvSpPr>
            <a:spLocks noGrp="1"/>
          </p:cNvSpPr>
          <p:nvPr>
            <p:ph sz="quarter" idx="14"/>
          </p:nvPr>
        </p:nvSpPr>
        <p:spPr>
          <a:xfrm>
            <a:off x="457200" y="1600200"/>
            <a:ext cx="4041648" cy="4854388"/>
          </a:xfrm>
        </p:spPr>
        <p:txBody>
          <a:bodyPr/>
          <a:lstStyle/>
          <a:p>
            <a:r>
              <a:rPr lang="en-US" sz="3000" dirty="0" smtClean="0"/>
              <a:t>Infectious Conditions</a:t>
            </a:r>
          </a:p>
          <a:p>
            <a:pPr lvl="1"/>
            <a:r>
              <a:rPr lang="en-US" sz="2600" dirty="0" smtClean="0"/>
              <a:t>Anthrax</a:t>
            </a:r>
          </a:p>
          <a:p>
            <a:pPr lvl="1"/>
            <a:r>
              <a:rPr lang="en-US" sz="2600" dirty="0" smtClean="0"/>
              <a:t>Diphtheria</a:t>
            </a:r>
          </a:p>
          <a:p>
            <a:pPr lvl="1"/>
            <a:r>
              <a:rPr lang="en-US" sz="2600" dirty="0" smtClean="0"/>
              <a:t>Giardiasis</a:t>
            </a:r>
          </a:p>
          <a:p>
            <a:pPr lvl="1"/>
            <a:r>
              <a:rPr lang="en-US" sz="2600" dirty="0" smtClean="0"/>
              <a:t>Hepatitis </a:t>
            </a:r>
          </a:p>
          <a:p>
            <a:pPr lvl="1"/>
            <a:r>
              <a:rPr lang="en-US" sz="2600" dirty="0" smtClean="0"/>
              <a:t>Lyme disease</a:t>
            </a:r>
          </a:p>
          <a:p>
            <a:pPr lvl="1"/>
            <a:r>
              <a:rPr lang="en-US" sz="2600" dirty="0" smtClean="0"/>
              <a:t>Malaria</a:t>
            </a:r>
          </a:p>
          <a:p>
            <a:pPr lvl="1"/>
            <a:r>
              <a:rPr lang="en-US" sz="2600" dirty="0" smtClean="0"/>
              <a:t>Measles</a:t>
            </a:r>
          </a:p>
          <a:p>
            <a:pPr lvl="1"/>
            <a:r>
              <a:rPr lang="en-US" sz="2600" dirty="0" smtClean="0"/>
              <a:t>Zika Virus</a:t>
            </a:r>
          </a:p>
        </p:txBody>
      </p:sp>
      <p:sp>
        <p:nvSpPr>
          <p:cNvPr id="11" name="Content Placeholder 10"/>
          <p:cNvSpPr>
            <a:spLocks noGrp="1"/>
          </p:cNvSpPr>
          <p:nvPr>
            <p:ph sz="quarter" idx="18"/>
          </p:nvPr>
        </p:nvSpPr>
        <p:spPr>
          <a:xfrm>
            <a:off x="4648200" y="1600200"/>
            <a:ext cx="4041648" cy="3258671"/>
          </a:xfrm>
        </p:spPr>
        <p:txBody>
          <a:bodyPr/>
          <a:lstStyle/>
          <a:p>
            <a:r>
              <a:rPr lang="en-US" sz="3000" dirty="0"/>
              <a:t>Non-Infectious Conditions</a:t>
            </a:r>
          </a:p>
          <a:p>
            <a:pPr lvl="1"/>
            <a:r>
              <a:rPr lang="en-US" sz="2600" dirty="0"/>
              <a:t>Cancer</a:t>
            </a:r>
          </a:p>
          <a:p>
            <a:pPr lvl="1"/>
            <a:r>
              <a:rPr lang="en-US" sz="2600" dirty="0"/>
              <a:t>Elevated blood lead levels</a:t>
            </a:r>
          </a:p>
          <a:p>
            <a:pPr lvl="1"/>
            <a:r>
              <a:rPr lang="en-US" sz="2600" dirty="0"/>
              <a:t>Pesticide-related </a:t>
            </a:r>
            <a:r>
              <a:rPr lang="en-US" sz="2600" dirty="0" smtClean="0"/>
              <a:t>illness</a:t>
            </a:r>
            <a:endParaRPr lang="en-US" sz="2600" dirty="0"/>
          </a:p>
        </p:txBody>
      </p:sp>
      <p:sp>
        <p:nvSpPr>
          <p:cNvPr id="13" name="Text Placeholder 12"/>
          <p:cNvSpPr>
            <a:spLocks noGrp="1"/>
          </p:cNvSpPr>
          <p:nvPr>
            <p:ph type="body" sz="quarter" idx="33"/>
          </p:nvPr>
        </p:nvSpPr>
        <p:spPr>
          <a:xfrm>
            <a:off x="5394684" y="4858871"/>
            <a:ext cx="2201625" cy="533400"/>
          </a:xfrm>
        </p:spPr>
        <p:txBody>
          <a:bodyPr/>
          <a:lstStyle/>
          <a:p>
            <a:r>
              <a:rPr lang="en-US" dirty="0"/>
              <a:t>(CDC, </a:t>
            </a:r>
            <a:r>
              <a:rPr lang="en-US" dirty="0" smtClean="0"/>
              <a:t>2016)</a:t>
            </a:r>
            <a:endParaRPr lang="en-US" dirty="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CB64D11-F077-4DAC-88CE-90A87342BE8A}" type="slidenum">
              <a:rPr lang="en-US" altLang="en-US" smtClean="0"/>
              <a:pPr/>
              <a:t>18</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Generalized Public Health </a:t>
            </a:r>
            <a:br>
              <a:rPr lang="en-US" altLang="en-US" dirty="0" smtClean="0"/>
            </a:br>
            <a:r>
              <a:rPr lang="en-US" altLang="en-US" dirty="0" smtClean="0"/>
              <a:t>Data Flow</a:t>
            </a:r>
          </a:p>
        </p:txBody>
      </p:sp>
      <p:pic>
        <p:nvPicPr>
          <p:cNvPr id="3" name="Picture Placeholder 2" descr="Sources for identified data include labs, clinics, and so forth. Their data goes to the local health department&#10;The local health department sends the data to the state health department and, after being de-identified, to public use data.&#10;Identified data from the state health department goes to the CDC and, afer being de-identified, to public use data." title="Chart: Generalized Publkic Health Data Flow"/>
          <p:cNvPicPr>
            <a:picLocks noGrp="1" noChangeAspect="1"/>
          </p:cNvPicPr>
          <p:nvPr>
            <p:ph type="pic" sz="quarter" idx="14"/>
          </p:nvPr>
        </p:nvPicPr>
        <p:blipFill rotWithShape="1">
          <a:blip r:embed="rId4">
            <a:extLst>
              <a:ext uri="{28A0092B-C50C-407E-A947-70E740481C1C}">
                <a14:useLocalDpi xmlns:a14="http://schemas.microsoft.com/office/drawing/2010/main" val="0"/>
              </a:ext>
            </a:extLst>
          </a:blip>
          <a:srcRect t="-12064" b="-12064"/>
          <a:stretch/>
        </p:blipFill>
        <p:spPr/>
      </p:pic>
      <p:sp>
        <p:nvSpPr>
          <p:cNvPr id="23559" name="Content Placeholder 6"/>
          <p:cNvSpPr>
            <a:spLocks noGrp="1"/>
          </p:cNvSpPr>
          <p:nvPr>
            <p:ph type="body" sz="quarter" idx="32"/>
          </p:nvPr>
        </p:nvSpPr>
        <p:spPr/>
        <p:txBody>
          <a:bodyPr/>
          <a:lstStyle/>
          <a:p>
            <a:r>
              <a:rPr lang="en-US" altLang="en-US" dirty="0" smtClean="0"/>
              <a:t>7.2  Chart: The generalized flow of public health data.</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FF873A4-D084-44CF-8FF6-CB87CD0A20CE}" type="slidenum">
              <a:rPr lang="en-US" altLang="en-US" smtClean="0"/>
              <a:pPr/>
              <a:t>19</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Public Health, Part 1</a:t>
            </a:r>
            <a:br>
              <a:rPr lang="en-US" dirty="0" smtClean="0"/>
            </a:br>
            <a:r>
              <a:rPr lang="en-US" dirty="0" smtClean="0"/>
              <a:t>Learning Objectives - 1</a:t>
            </a:r>
          </a:p>
        </p:txBody>
      </p:sp>
      <p:sp>
        <p:nvSpPr>
          <p:cNvPr id="15364" name="Text Placeholder 3"/>
          <p:cNvSpPr>
            <a:spLocks noGrp="1"/>
          </p:cNvSpPr>
          <p:nvPr>
            <p:ph sz="quarter" idx="14"/>
          </p:nvPr>
        </p:nvSpPr>
        <p:spPr/>
        <p:txBody>
          <a:bodyPr/>
          <a:lstStyle/>
          <a:p>
            <a:r>
              <a:rPr lang="en-US" altLang="en-US" dirty="0" smtClean="0"/>
              <a:t>Discern the main differences and similarities between public and private health (Lecture a)</a:t>
            </a:r>
          </a:p>
          <a:p>
            <a:r>
              <a:rPr lang="en-US" altLang="en-US" dirty="0" smtClean="0"/>
              <a:t>Delineate the historic timeline and achievements of public health in the U.S. (Lecture a)</a:t>
            </a:r>
          </a:p>
          <a:p>
            <a:r>
              <a:rPr lang="en-US" altLang="en-US" dirty="0" smtClean="0"/>
              <a:t>Define and discuss key terminology of public health (Lecture b)</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20807DB-4F87-4147-BC5D-B406F848D7A7}" type="slidenum">
              <a:rPr lang="en-US" altLang="en-US" smtClean="0"/>
              <a:pPr/>
              <a:t>2</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dirty="0" smtClean="0"/>
              <a:t>Public Health, Part 1</a:t>
            </a:r>
            <a:br>
              <a:rPr lang="en-US" dirty="0" smtClean="0"/>
            </a:br>
            <a:r>
              <a:rPr lang="en-US" dirty="0" smtClean="0"/>
              <a:t>Summary – Lecture b</a:t>
            </a:r>
          </a:p>
        </p:txBody>
      </p:sp>
      <p:sp>
        <p:nvSpPr>
          <p:cNvPr id="24580" name="Text Placeholder 3"/>
          <p:cNvSpPr>
            <a:spLocks noGrp="1"/>
          </p:cNvSpPr>
          <p:nvPr>
            <p:ph type="body" sz="quarter" idx="11"/>
          </p:nvPr>
        </p:nvSpPr>
        <p:spPr/>
        <p:txBody>
          <a:bodyPr/>
          <a:lstStyle/>
          <a:p>
            <a:r>
              <a:rPr lang="en-US" altLang="en-US" dirty="0" smtClean="0"/>
              <a:t>Key terminology </a:t>
            </a:r>
          </a:p>
          <a:p>
            <a:r>
              <a:rPr lang="en-US" altLang="en-US" dirty="0" smtClean="0"/>
              <a:t>Organization and funding in the U.S.</a:t>
            </a:r>
          </a:p>
          <a:p>
            <a:r>
              <a:rPr lang="en-US" altLang="en-US" dirty="0" smtClean="0"/>
              <a:t>Roles</a:t>
            </a:r>
          </a:p>
          <a:p>
            <a:endParaRPr lang="en-US" altLang="en-US" dirty="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7135862-DE76-44B6-BBC4-102EDA88A2D7}" type="slidenum">
              <a:rPr lang="en-US" altLang="en-US" smtClean="0"/>
              <a:pPr/>
              <a:t>20</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dirty="0" smtClean="0"/>
              <a:t>Public Health, Part 1</a:t>
            </a:r>
            <a:br>
              <a:rPr lang="en-US" dirty="0" smtClean="0"/>
            </a:br>
            <a:r>
              <a:rPr lang="en-US" dirty="0" smtClean="0"/>
              <a:t>References – Lecture b</a:t>
            </a:r>
          </a:p>
        </p:txBody>
      </p:sp>
      <p:sp>
        <p:nvSpPr>
          <p:cNvPr id="25603" name="Text Placeholder 6"/>
          <p:cNvSpPr>
            <a:spLocks noGrp="1"/>
          </p:cNvSpPr>
          <p:nvPr>
            <p:ph type="body" sz="quarter" idx="16"/>
          </p:nvPr>
        </p:nvSpPr>
        <p:spPr/>
        <p:txBody>
          <a:bodyPr/>
          <a:lstStyle/>
          <a:p>
            <a:r>
              <a:rPr lang="en-US" altLang="en-US" dirty="0" smtClean="0"/>
              <a:t>References</a:t>
            </a:r>
          </a:p>
          <a:p>
            <a:r>
              <a:rPr lang="en-US" altLang="en-US" b="0" dirty="0"/>
              <a:t>Centers for Disease Control and </a:t>
            </a:r>
            <a:r>
              <a:rPr lang="en-US" altLang="en-US" b="0" dirty="0" smtClean="0"/>
              <a:t>Prevention. (2016). Nationally Notifiable Infectious Conditions - United States 2016. Retrieved January 30, 2017, from </a:t>
            </a:r>
            <a:r>
              <a:rPr lang="en-US" altLang="en-US" b="0" dirty="0" smtClean="0">
                <a:hlinkClick r:id="rId4" tooltip="URL to Centers for Disease Control and Prevention, National Notifiable Diseases Surveillance System, 2016 Nationally Notifiable Conditions (Historical)"/>
              </a:rPr>
              <a:t>https</a:t>
            </a:r>
            <a:r>
              <a:rPr lang="en-US" altLang="en-US" b="0" dirty="0">
                <a:hlinkClick r:id="rId4" tooltip="URL to Centers for Disease Control and Prevention, National Notifiable Diseases Surveillance System, 2016 Nationally Notifiable Conditions (Historical)"/>
              </a:rPr>
              <a:t>://</a:t>
            </a:r>
            <a:r>
              <a:rPr lang="en-US" altLang="en-US" b="0" dirty="0" smtClean="0">
                <a:hlinkClick r:id="rId4" tooltip="URL to Centers for Disease Control and Prevention, National Notifiable Diseases Surveillance System, 2016 Nationally Notifiable Conditions (Historical)"/>
              </a:rPr>
              <a:t>wwwn.cdc.gov/nndss/conditions/notifiable/2016/</a:t>
            </a:r>
            <a:r>
              <a:rPr lang="en-US" altLang="en-US" b="0" dirty="0" smtClean="0"/>
              <a:t> </a:t>
            </a:r>
            <a:endParaRPr lang="en-US" altLang="en-US" dirty="0" smtClean="0"/>
          </a:p>
        </p:txBody>
      </p:sp>
      <p:sp>
        <p:nvSpPr>
          <p:cNvPr id="25604" name="Text Placeholder 7"/>
          <p:cNvSpPr>
            <a:spLocks noGrp="1"/>
          </p:cNvSpPr>
          <p:nvPr>
            <p:ph type="body" sz="quarter" idx="20"/>
          </p:nvPr>
        </p:nvSpPr>
        <p:spPr>
          <a:xfrm>
            <a:off x="457200" y="3200399"/>
            <a:ext cx="8229600" cy="2068287"/>
          </a:xfrm>
        </p:spPr>
        <p:txBody>
          <a:bodyPr/>
          <a:lstStyle/>
          <a:p>
            <a:r>
              <a:rPr lang="en-US" altLang="en-US" dirty="0" smtClean="0"/>
              <a:t>Charts, Tables, Figures</a:t>
            </a:r>
          </a:p>
          <a:p>
            <a:pPr lvl="1"/>
            <a:r>
              <a:rPr lang="en-US" altLang="en-US" sz="1600" dirty="0" smtClean="0"/>
              <a:t>7.1 Chart: Advancing the Health, Safety, and Well-Being of Our People - FY 2017 President’s Budget for HHS. (2016). Retrieved </a:t>
            </a:r>
            <a:r>
              <a:rPr lang="en-US" altLang="en-US" sz="1600" dirty="0"/>
              <a:t>January 30, 2017</a:t>
            </a:r>
            <a:r>
              <a:rPr lang="en-US" altLang="en-US" sz="1600" dirty="0" smtClean="0"/>
              <a:t>, from Department of Health and Human Services </a:t>
            </a:r>
            <a:r>
              <a:rPr lang="en-US" altLang="en-US" sz="1600" dirty="0"/>
              <a:t>website</a:t>
            </a:r>
            <a:r>
              <a:rPr lang="en-US" altLang="en-US" sz="1600" dirty="0" smtClean="0"/>
              <a:t>:  </a:t>
            </a:r>
            <a:r>
              <a:rPr lang="en-US" altLang="en-US" sz="1600" dirty="0" smtClean="0">
                <a:hlinkClick r:id="rId5" tooltip="URL to U.S. Department of Health and Human Services web site titled HHS FY 2017 Budget in Brief"/>
              </a:rPr>
              <a:t>http</a:t>
            </a:r>
            <a:r>
              <a:rPr lang="en-US" altLang="en-US" sz="1600" dirty="0">
                <a:hlinkClick r:id="rId5" tooltip="URL to U.S. Department of Health and Human Services web site titled HHS FY 2017 Budget in Brief"/>
              </a:rPr>
              <a:t>://</a:t>
            </a:r>
            <a:r>
              <a:rPr lang="en-US" altLang="en-US" sz="1600" dirty="0" smtClean="0">
                <a:hlinkClick r:id="rId5" tooltip="URL to U.S. Department of Health and Human Services web site titled HHS FY 2017 Budget in Brief"/>
              </a:rPr>
              <a:t>www.hhs.gov/about/budget/fy2017/budget-in-brief/index.html</a:t>
            </a:r>
            <a:r>
              <a:rPr lang="en-US" altLang="en-US" sz="1600" dirty="0" smtClean="0"/>
              <a:t>    </a:t>
            </a:r>
          </a:p>
          <a:p>
            <a:pPr lvl="1"/>
            <a:endParaRPr lang="en-US" altLang="en-US" sz="1600" b="0" dirty="0"/>
          </a:p>
          <a:p>
            <a:pPr lvl="1"/>
            <a:r>
              <a:rPr lang="en-US" altLang="en-US" sz="1600" b="0" dirty="0" smtClean="0"/>
              <a:t>7.2  Chart: The generalized flow of public health data – Created by Magnuson, JA (2011).  </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C0022C2-68E2-406D-B7DB-67225E3DB4C3}" type="slidenum">
              <a:rPr lang="en-US" altLang="en-US" smtClean="0"/>
              <a:pPr/>
              <a:t>21</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163762"/>
          </a:xfrm>
        </p:spPr>
        <p:txBody>
          <a:bodyPr/>
          <a:lstStyle/>
          <a:p>
            <a:r>
              <a:rPr lang="en-US" dirty="0" smtClean="0"/>
              <a:t>Introduction to Health and </a:t>
            </a:r>
            <a:br>
              <a:rPr lang="en-US" dirty="0" smtClean="0"/>
            </a:br>
            <a:r>
              <a:rPr lang="en-US" dirty="0" smtClean="0"/>
              <a:t>Health Care in the U.S.</a:t>
            </a:r>
            <a:br>
              <a:rPr lang="en-US" dirty="0" smtClean="0"/>
            </a:br>
            <a:r>
              <a:rPr lang="en-US" dirty="0" smtClean="0"/>
              <a:t>Public Health, Part 1</a:t>
            </a:r>
            <a:br>
              <a:rPr lang="en-US" dirty="0" smtClean="0"/>
            </a:br>
            <a:r>
              <a:rPr lang="en-US" dirty="0" smtClean="0"/>
              <a:t>Lecture </a:t>
            </a:r>
            <a:r>
              <a:rPr lang="en-US" dirty="0"/>
              <a:t>b</a:t>
            </a:r>
          </a:p>
        </p:txBody>
      </p:sp>
      <p:sp>
        <p:nvSpPr>
          <p:cNvPr id="3" name="Content Placeholder 2"/>
          <p:cNvSpPr>
            <a:spLocks noGrp="1"/>
          </p:cNvSpPr>
          <p:nvPr>
            <p:ph sz="quarter" idx="14"/>
          </p:nvPr>
        </p:nvSpPr>
        <p:spPr>
          <a:xfrm>
            <a:off x="457200" y="3052916"/>
            <a:ext cx="8229600" cy="3119284"/>
          </a:xfrm>
        </p:spPr>
        <p:txBody>
          <a:bodyPr/>
          <a:lstStyle/>
          <a:p>
            <a:r>
              <a:rPr lang="en-US" dirty="0"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extLst>
      <p:ext uri="{BB962C8B-B14F-4D97-AF65-F5344CB8AC3E}">
        <p14:creationId xmlns:p14="http://schemas.microsoft.com/office/powerpoint/2010/main" val="42503413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Public Health, Part 1</a:t>
            </a:r>
            <a:br>
              <a:rPr lang="en-US" dirty="0" smtClean="0"/>
            </a:br>
            <a:r>
              <a:rPr lang="en-US" dirty="0" smtClean="0"/>
              <a:t>Learning Objectives - 2</a:t>
            </a:r>
          </a:p>
        </p:txBody>
      </p:sp>
      <p:sp>
        <p:nvSpPr>
          <p:cNvPr id="15364" name="Text Placeholder 3"/>
          <p:cNvSpPr>
            <a:spLocks noGrp="1"/>
          </p:cNvSpPr>
          <p:nvPr>
            <p:ph sz="quarter" idx="14"/>
          </p:nvPr>
        </p:nvSpPr>
        <p:spPr/>
        <p:txBody>
          <a:bodyPr/>
          <a:lstStyle/>
          <a:p>
            <a:r>
              <a:rPr lang="en-US" altLang="en-US" dirty="0" smtClean="0"/>
              <a:t>Illustrate the general organization of public health agencies and public health data flow (Lecture b)</a:t>
            </a:r>
          </a:p>
          <a:p>
            <a:r>
              <a:rPr lang="en-US" altLang="en-US" dirty="0" smtClean="0"/>
              <a:t>Evaluate and explain the impact and value of public health (Lecture c)</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20807DB-4F87-4147-BC5D-B406F848D7A7}" type="slidenum">
              <a:rPr lang="en-US" altLang="en-US" smtClean="0"/>
              <a:pPr/>
              <a:t>3</a:t>
            </a:fld>
            <a:endParaRPr lang="en-US" altLang="en-US" dirty="0"/>
          </a:p>
        </p:txBody>
      </p:sp>
    </p:spTree>
    <p:custDataLst>
      <p:tags r:id="rId1"/>
    </p:custDataLst>
    <p:extLst>
      <p:ext uri="{BB962C8B-B14F-4D97-AF65-F5344CB8AC3E}">
        <p14:creationId xmlns:p14="http://schemas.microsoft.com/office/powerpoint/2010/main" val="369608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Selected Public Health Terminology - 1</a:t>
            </a:r>
          </a:p>
        </p:txBody>
      </p:sp>
      <p:sp>
        <p:nvSpPr>
          <p:cNvPr id="16390" name="Content Placeholder 5"/>
          <p:cNvSpPr>
            <a:spLocks noGrp="1"/>
          </p:cNvSpPr>
          <p:nvPr>
            <p:ph sz="quarter" idx="14"/>
          </p:nvPr>
        </p:nvSpPr>
        <p:spPr/>
        <p:txBody>
          <a:bodyPr/>
          <a:lstStyle/>
          <a:p>
            <a:r>
              <a:rPr lang="en-US" altLang="en-US" dirty="0" smtClean="0"/>
              <a:t>Endemic – Disease native to an area or population</a:t>
            </a:r>
          </a:p>
          <a:p>
            <a:r>
              <a:rPr lang="en-US" altLang="en-US" dirty="0" smtClean="0"/>
              <a:t>Epidemic – Disease affecting numerous people at the same time</a:t>
            </a:r>
          </a:p>
          <a:p>
            <a:r>
              <a:rPr lang="en-US" altLang="en-US" dirty="0" smtClean="0"/>
              <a:t>Epidemiology – Study of incidence, distribution, and control of disease in a population</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9BBDF10-D273-49E2-9220-1877B36BF675}" type="slidenum">
              <a:rPr lang="en-US" altLang="en-US" smtClean="0"/>
              <a:pPr/>
              <a:t>4</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Selected Public Health Terminology - 2</a:t>
            </a:r>
          </a:p>
        </p:txBody>
      </p:sp>
      <p:sp>
        <p:nvSpPr>
          <p:cNvPr id="16390" name="Content Placeholder 5"/>
          <p:cNvSpPr>
            <a:spLocks noGrp="1"/>
          </p:cNvSpPr>
          <p:nvPr>
            <p:ph sz="quarter" idx="14"/>
          </p:nvPr>
        </p:nvSpPr>
        <p:spPr/>
        <p:txBody>
          <a:bodyPr/>
          <a:lstStyle/>
          <a:p>
            <a:r>
              <a:rPr lang="en-US" altLang="en-US" dirty="0" smtClean="0"/>
              <a:t>Incidence – The number of new events/cases in a population. Requires a specified time period and a defined population. </a:t>
            </a:r>
          </a:p>
          <a:p>
            <a:r>
              <a:rPr lang="en-US" altLang="en-US" dirty="0" smtClean="0"/>
              <a:t>Intervention – In public health, refers to an action/program that is meant to benefit the health of a population. Examples might include legislation, education, or service delivery. </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9BBDF10-D273-49E2-9220-1877B36BF675}" type="slidenum">
              <a:rPr lang="en-US" altLang="en-US" smtClean="0"/>
              <a:pPr/>
              <a:t>5</a:t>
            </a:fld>
            <a:endParaRPr lang="en-US" altLang="en-US" dirty="0"/>
          </a:p>
        </p:txBody>
      </p:sp>
    </p:spTree>
    <p:custDataLst>
      <p:tags r:id="rId1"/>
    </p:custDataLst>
    <p:extLst>
      <p:ext uri="{BB962C8B-B14F-4D97-AF65-F5344CB8AC3E}">
        <p14:creationId xmlns:p14="http://schemas.microsoft.com/office/powerpoint/2010/main" val="39602458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Selected Public Health Terminology - 3</a:t>
            </a:r>
          </a:p>
        </p:txBody>
      </p:sp>
      <p:sp>
        <p:nvSpPr>
          <p:cNvPr id="16390" name="Content Placeholder 5"/>
          <p:cNvSpPr>
            <a:spLocks noGrp="1"/>
          </p:cNvSpPr>
          <p:nvPr>
            <p:ph sz="quarter" idx="14"/>
          </p:nvPr>
        </p:nvSpPr>
        <p:spPr/>
        <p:txBody>
          <a:bodyPr/>
          <a:lstStyle/>
          <a:p>
            <a:r>
              <a:rPr lang="en-US" altLang="en-US" dirty="0" smtClean="0"/>
              <a:t>Morbidity – Proportion of disease/illness in a population; relative incidence of a disease</a:t>
            </a:r>
          </a:p>
          <a:p>
            <a:r>
              <a:rPr lang="en-US" altLang="en-US" dirty="0" smtClean="0"/>
              <a:t>Mortality – Number, frequency, or proportion of deaths in a population</a:t>
            </a:r>
          </a:p>
          <a:p>
            <a:r>
              <a:rPr lang="en-US" altLang="en-US" dirty="0" smtClean="0"/>
              <a:t>Outbreak – Sudden rapid development of a disease in a population</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9BBDF10-D273-49E2-9220-1877B36BF675}" type="slidenum">
              <a:rPr lang="en-US" altLang="en-US" smtClean="0"/>
              <a:pPr/>
              <a:t>6</a:t>
            </a:fld>
            <a:endParaRPr lang="en-US" altLang="en-US" dirty="0"/>
          </a:p>
        </p:txBody>
      </p:sp>
    </p:spTree>
    <p:custDataLst>
      <p:tags r:id="rId1"/>
    </p:custDataLst>
    <p:extLst>
      <p:ext uri="{BB962C8B-B14F-4D97-AF65-F5344CB8AC3E}">
        <p14:creationId xmlns:p14="http://schemas.microsoft.com/office/powerpoint/2010/main" val="25230544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Selected Public Health Terminology - 4</a:t>
            </a:r>
          </a:p>
        </p:txBody>
      </p:sp>
      <p:sp>
        <p:nvSpPr>
          <p:cNvPr id="16390" name="Content Placeholder 5"/>
          <p:cNvSpPr>
            <a:spLocks noGrp="1"/>
          </p:cNvSpPr>
          <p:nvPr>
            <p:ph sz="quarter" idx="14"/>
          </p:nvPr>
        </p:nvSpPr>
        <p:spPr/>
        <p:txBody>
          <a:bodyPr/>
          <a:lstStyle/>
          <a:p>
            <a:r>
              <a:rPr lang="en-US" altLang="en-US" dirty="0" smtClean="0"/>
              <a:t>Pandemic – An extensive epidemic, affecting a very large region such as a country, continent, or the world</a:t>
            </a:r>
          </a:p>
          <a:p>
            <a:r>
              <a:rPr lang="en-US" altLang="en-US" dirty="0" smtClean="0"/>
              <a:t>Prevalence </a:t>
            </a:r>
            <a:r>
              <a:rPr lang="en-US" altLang="en-US" dirty="0"/>
              <a:t>–</a:t>
            </a:r>
            <a:r>
              <a:rPr lang="en-US" altLang="en-US" dirty="0" smtClean="0"/>
              <a:t> Proportion of a population with a specified condition/illness. Requires a specified time period or point in time. </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9BBDF10-D273-49E2-9220-1877B36BF675}" type="slidenum">
              <a:rPr lang="en-US" altLang="en-US" smtClean="0"/>
              <a:pPr/>
              <a:t>7</a:t>
            </a:fld>
            <a:endParaRPr lang="en-US" altLang="en-US" dirty="0"/>
          </a:p>
        </p:txBody>
      </p:sp>
    </p:spTree>
    <p:custDataLst>
      <p:tags r:id="rId1"/>
    </p:custDataLst>
    <p:extLst>
      <p:ext uri="{BB962C8B-B14F-4D97-AF65-F5344CB8AC3E}">
        <p14:creationId xmlns:p14="http://schemas.microsoft.com/office/powerpoint/2010/main" val="12148576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Selected Public Health Terminology - 5</a:t>
            </a:r>
          </a:p>
        </p:txBody>
      </p:sp>
      <p:sp>
        <p:nvSpPr>
          <p:cNvPr id="16390" name="Content Placeholder 5"/>
          <p:cNvSpPr>
            <a:spLocks noGrp="1"/>
          </p:cNvSpPr>
          <p:nvPr>
            <p:ph sz="quarter" idx="14"/>
          </p:nvPr>
        </p:nvSpPr>
        <p:spPr/>
        <p:txBody>
          <a:bodyPr/>
          <a:lstStyle/>
          <a:p>
            <a:r>
              <a:rPr lang="en-US" altLang="en-US" dirty="0" smtClean="0"/>
              <a:t>Relative risk</a:t>
            </a:r>
          </a:p>
          <a:p>
            <a:pPr lvl="1"/>
            <a:r>
              <a:rPr lang="en-US" altLang="en-US" dirty="0" smtClean="0"/>
              <a:t>Risk of an outcome in those exposed to a disease versus those not exposed </a:t>
            </a:r>
          </a:p>
          <a:p>
            <a:pPr lvl="1"/>
            <a:r>
              <a:rPr lang="en-US" altLang="en-US" dirty="0" smtClean="0"/>
              <a:t>The calculated odds ratio resulting from a study</a:t>
            </a:r>
          </a:p>
          <a:p>
            <a:r>
              <a:rPr lang="en-US" altLang="en-US" dirty="0" smtClean="0"/>
              <a:t>Risk – Odds of an event occurring; as in, a one in one hundred chance, or risk, of dying</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9BBDF10-D273-49E2-9220-1877B36BF675}" type="slidenum">
              <a:rPr lang="en-US" altLang="en-US" smtClean="0"/>
              <a:pPr/>
              <a:t>8</a:t>
            </a:fld>
            <a:endParaRPr lang="en-US" altLang="en-US" dirty="0"/>
          </a:p>
        </p:txBody>
      </p:sp>
    </p:spTree>
    <p:custDataLst>
      <p:tags r:id="rId1"/>
    </p:custDataLst>
    <p:extLst>
      <p:ext uri="{BB962C8B-B14F-4D97-AF65-F5344CB8AC3E}">
        <p14:creationId xmlns:p14="http://schemas.microsoft.com/office/powerpoint/2010/main" val="40530138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Public Health Perceptions</a:t>
            </a:r>
          </a:p>
        </p:txBody>
      </p:sp>
      <p:sp>
        <p:nvSpPr>
          <p:cNvPr id="17411" name="Content Placeholder 3"/>
          <p:cNvSpPr>
            <a:spLocks noGrp="1"/>
          </p:cNvSpPr>
          <p:nvPr>
            <p:ph sz="quarter" idx="14"/>
          </p:nvPr>
        </p:nvSpPr>
        <p:spPr/>
        <p:txBody>
          <a:bodyPr/>
          <a:lstStyle/>
          <a:p>
            <a:r>
              <a:rPr lang="en-US" dirty="0" smtClean="0">
                <a:ea typeface="ＭＳ Ｐゴシック"/>
                <a:cs typeface="ＭＳ Ｐゴシック"/>
              </a:rPr>
              <a:t>Often </a:t>
            </a:r>
            <a:r>
              <a:rPr lang="en-US" dirty="0">
                <a:ea typeface="ＭＳ Ｐゴシック"/>
                <a:cs typeface="ＭＳ Ｐゴシック"/>
              </a:rPr>
              <a:t>restricted to highly visible </a:t>
            </a:r>
            <a:r>
              <a:rPr lang="en-US" dirty="0" smtClean="0">
                <a:ea typeface="ＭＳ Ｐゴシック"/>
                <a:cs typeface="ＭＳ Ｐゴシック"/>
              </a:rPr>
              <a:t>aspects</a:t>
            </a:r>
          </a:p>
          <a:p>
            <a:pPr lvl="1"/>
            <a:r>
              <a:rPr lang="en-US" dirty="0" smtClean="0">
                <a:ea typeface="ＭＳ Ｐゴシック"/>
                <a:cs typeface="ＭＳ Ｐゴシック"/>
              </a:rPr>
              <a:t>Communicable </a:t>
            </a:r>
            <a:r>
              <a:rPr lang="en-US" dirty="0">
                <a:ea typeface="ＭＳ Ｐゴシック"/>
                <a:cs typeface="ＭＳ Ｐゴシック"/>
              </a:rPr>
              <a:t>disease </a:t>
            </a:r>
            <a:r>
              <a:rPr lang="en-US" dirty="0" smtClean="0">
                <a:ea typeface="ＭＳ Ｐゴシック"/>
                <a:cs typeface="ＭＳ Ｐゴシック"/>
              </a:rPr>
              <a:t>programs</a:t>
            </a:r>
          </a:p>
          <a:p>
            <a:pPr lvl="1"/>
            <a:r>
              <a:rPr lang="en-US" dirty="0" smtClean="0">
                <a:ea typeface="ＭＳ Ｐゴシック"/>
                <a:cs typeface="ＭＳ Ｐゴシック"/>
              </a:rPr>
              <a:t>Bioterrorism surveillance </a:t>
            </a:r>
          </a:p>
          <a:p>
            <a:r>
              <a:rPr lang="en-US" dirty="0" smtClean="0">
                <a:ea typeface="ＭＳ Ｐゴシック"/>
                <a:cs typeface="ＭＳ Ｐゴシック"/>
              </a:rPr>
              <a:t>Communicable </a:t>
            </a:r>
            <a:r>
              <a:rPr lang="en-US" dirty="0">
                <a:ea typeface="ＭＳ Ｐゴシック"/>
                <a:cs typeface="ＭＳ Ｐゴシック"/>
              </a:rPr>
              <a:t>disease surveillance is </a:t>
            </a:r>
            <a:r>
              <a:rPr lang="en-US" dirty="0" smtClean="0">
                <a:ea typeface="ＭＳ Ｐゴシック"/>
                <a:cs typeface="ＭＳ Ｐゴシック"/>
              </a:rPr>
              <a:t>only a very </a:t>
            </a:r>
            <a:r>
              <a:rPr lang="en-US" dirty="0">
                <a:ea typeface="ＭＳ Ｐゴシック"/>
                <a:cs typeface="ＭＳ Ｐゴシック"/>
              </a:rPr>
              <a:t>small portion of the public </a:t>
            </a:r>
            <a:r>
              <a:rPr lang="en-US" dirty="0" smtClean="0">
                <a:ea typeface="ＭＳ Ｐゴシック"/>
                <a:cs typeface="ＭＳ Ｐゴシック"/>
              </a:rPr>
              <a:t>health funding.</a:t>
            </a:r>
            <a:endParaRPr lang="en-US" altLang="en-US" dirty="0" smtClean="0"/>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B1D7573-A717-40F6-AF10-B63590E62E9B}" type="slidenum">
              <a:rPr lang="en-US" altLang="en-US" smtClean="0"/>
              <a:pPr/>
              <a:t>9</a:t>
            </a:fld>
            <a:endParaRPr lang="en-US" alt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2"/>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Template>
  <TotalTime>363</TotalTime>
  <Words>2009</Words>
  <Application>Microsoft Office PowerPoint</Application>
  <PresentationFormat>On-screen Show (4:3)</PresentationFormat>
  <Paragraphs>206</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ONC-Template-FINAL DRAFT</vt:lpstr>
      <vt:lpstr>Introduction to Health Care  and Public Health in the U.S.</vt:lpstr>
      <vt:lpstr>Public Health, Part 1 Learning Objectives - 1</vt:lpstr>
      <vt:lpstr>Public Health, Part 1 Learning Objectives - 2</vt:lpstr>
      <vt:lpstr>Selected Public Health Terminology - 1</vt:lpstr>
      <vt:lpstr>Selected Public Health Terminology - 2</vt:lpstr>
      <vt:lpstr>Selected Public Health Terminology - 3</vt:lpstr>
      <vt:lpstr>Selected Public Health Terminology - 4</vt:lpstr>
      <vt:lpstr>Selected Public Health Terminology - 5</vt:lpstr>
      <vt:lpstr>Public Health Perceptions</vt:lpstr>
      <vt:lpstr>Public Health Expenditures</vt:lpstr>
      <vt:lpstr>Core Areas of Public Health</vt:lpstr>
      <vt:lpstr>Organization of Public  Health in the U.S. </vt:lpstr>
      <vt:lpstr>Public Health Roles - 1 </vt:lpstr>
      <vt:lpstr>Public Health Roles - 2 </vt:lpstr>
      <vt:lpstr>Public Health Roles - 3 </vt:lpstr>
      <vt:lpstr>Public Health Laws and Policies Disease Reporting Regulations - 1</vt:lpstr>
      <vt:lpstr>Public Health Laws and Policies Disease Reporting Regulations - 2</vt:lpstr>
      <vt:lpstr>Examples of Nationally  Notifiable Diseases, 2016</vt:lpstr>
      <vt:lpstr>Generalized Public Health  Data Flow</vt:lpstr>
      <vt:lpstr>Public Health, Part 1 Summary – Lecture b</vt:lpstr>
      <vt:lpstr>Public Health, Part 1 References – Lecture b</vt:lpstr>
      <vt:lpstr>Introduction to Health and  Health Care in the U.S. Public Health, Part 1 Lecture b</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1, Unit 7: Lecture b: Introduction to Health Care and Public Health in the U.S.</dc:title>
  <dc:subject>Public Health, Part 1, Lecture b</dc:subject>
  <dc:creator>U.S. Department of Health and Human Services, Office of the National Coordinator for Health Information Technology</dc:creator>
  <cp:keywords>Health IT, Health IT Curriculum, Health Care, Introduction to Health Care and Public Health in the U.S., Public Health</cp:keywords>
  <cp:lastModifiedBy>The Department of Health and Human Services</cp:lastModifiedBy>
  <cp:revision>61</cp:revision>
  <dcterms:created xsi:type="dcterms:W3CDTF">2016-02-26T17:41:09Z</dcterms:created>
  <dcterms:modified xsi:type="dcterms:W3CDTF">2017-05-19T17:53:31Z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52AE119D-B3C0-4706-8870-75F2B2480E24</vt:lpwstr>
  </property>
  <property fmtid="{D5CDD505-2E9C-101B-9397-08002B2CF9AE}" pid="3" name="ArticulatePath">
    <vt:lpwstr>comp7_unit1b_lecture_slides</vt:lpwstr>
  </property>
  <property fmtid="{D5CDD505-2E9C-101B-9397-08002B2CF9AE}" pid="4" name="Language">
    <vt:lpwstr>English</vt:lpwstr>
  </property>
</Properties>
</file>