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tags/tag23.xml" ContentType="application/vnd.openxmlformats-officedocument.presentationml.tags+xml"/>
  <Override PartName="/ppt/notesSlides/notesSlide22.xml" ContentType="application/vnd.openxmlformats-officedocument.presentationml.notesSlide+xml"/>
  <Override PartName="/ppt/tags/tag24.xml" ContentType="application/vnd.openxmlformats-officedocument.presentationml.tags+xml"/>
  <Override PartName="/ppt/notesSlides/notesSlide23.xml" ContentType="application/vnd.openxmlformats-officedocument.presentationml.notesSlide+xml"/>
  <Override PartName="/ppt/tags/tag25.xml" ContentType="application/vnd.openxmlformats-officedocument.presentationml.tags+xml"/>
  <Override PartName="/ppt/notesSlides/notesSlide24.xml" ContentType="application/vnd.openxmlformats-officedocument.presentationml.notesSlide+xml"/>
  <Override PartName="/ppt/tags/tag26.xml" ContentType="application/vnd.openxmlformats-officedocument.presentationml.tags+xml"/>
  <Override PartName="/ppt/notesSlides/notesSlide25.xml" ContentType="application/vnd.openxmlformats-officedocument.presentationml.notesSlide+xml"/>
  <Override PartName="/ppt/tags/tag27.xml" ContentType="application/vnd.openxmlformats-officedocument.presentationml.tags+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8"/>
  </p:notesMasterIdLst>
  <p:handoutMasterIdLst>
    <p:handoutMasterId r:id="rId29"/>
  </p:handoutMasterIdLst>
  <p:sldIdLst>
    <p:sldId id="256" r:id="rId2"/>
    <p:sldId id="258" r:id="rId3"/>
    <p:sldId id="259" r:id="rId4"/>
    <p:sldId id="260" r:id="rId5"/>
    <p:sldId id="286" r:id="rId6"/>
    <p:sldId id="262" r:id="rId7"/>
    <p:sldId id="263" r:id="rId8"/>
    <p:sldId id="266" r:id="rId9"/>
    <p:sldId id="267" r:id="rId10"/>
    <p:sldId id="268" r:id="rId11"/>
    <p:sldId id="269" r:id="rId12"/>
    <p:sldId id="270" r:id="rId13"/>
    <p:sldId id="271" r:id="rId14"/>
    <p:sldId id="272" r:id="rId15"/>
    <p:sldId id="273" r:id="rId16"/>
    <p:sldId id="275" r:id="rId17"/>
    <p:sldId id="276" r:id="rId18"/>
    <p:sldId id="277" r:id="rId19"/>
    <p:sldId id="278" r:id="rId20"/>
    <p:sldId id="279" r:id="rId21"/>
    <p:sldId id="281" r:id="rId22"/>
    <p:sldId id="282" r:id="rId23"/>
    <p:sldId id="283" r:id="rId24"/>
    <p:sldId id="284" r:id="rId25"/>
    <p:sldId id="287" r:id="rId26"/>
    <p:sldId id="285" r:id="rId27"/>
  </p:sldIdLst>
  <p:sldSz cx="9144000" cy="6858000" type="screen4x3"/>
  <p:notesSz cx="6858000" cy="9144000"/>
  <p:custDataLst>
    <p:tags r:id="rId30"/>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den" initials="E"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18" autoAdjust="0"/>
    <p:restoredTop sz="89238" autoAdjust="0"/>
  </p:normalViewPr>
  <p:slideViewPr>
    <p:cSldViewPr snapToGrid="0">
      <p:cViewPr varScale="1">
        <p:scale>
          <a:sx n="49" d="100"/>
          <a:sy n="49" d="100"/>
        </p:scale>
        <p:origin x="-1142" y="-82"/>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5/19/2017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dirty="0"/>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5/19/2017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dirty="0"/>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Welcome to </a:t>
            </a:r>
            <a:r>
              <a:rPr lang="en-US" altLang="en-US" b="0" i="0" dirty="0" smtClean="0"/>
              <a:t>Introduction to Health Care and Public Health in the U.S.: Public Health, Part 1</a:t>
            </a:r>
            <a:r>
              <a:rPr lang="en-US" altLang="en-US" dirty="0" smtClean="0"/>
              <a:t>. This is lecture a. </a:t>
            </a:r>
          </a:p>
          <a:p>
            <a:r>
              <a:rPr lang="en-US" altLang="en-US" dirty="0" smtClean="0"/>
              <a:t>This component, </a:t>
            </a:r>
            <a:r>
              <a:rPr lang="en-US" altLang="en-US" b="0" i="0" dirty="0" smtClean="0"/>
              <a:t>Introduction to Health Care and Public Health in the U.S.</a:t>
            </a:r>
            <a:r>
              <a:rPr lang="en-US" altLang="en-US" dirty="0" smtClean="0"/>
              <a:t>, is a survey of how healthcare and public health are organized and how services are delivered in the US. </a:t>
            </a:r>
          </a:p>
          <a:p>
            <a:endParaRPr lang="en-US" dirty="0"/>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dirty="0"/>
          </a:p>
        </p:txBody>
      </p:sp>
    </p:spTree>
    <p:extLst>
      <p:ext uri="{BB962C8B-B14F-4D97-AF65-F5344CB8AC3E}">
        <p14:creationId xmlns:p14="http://schemas.microsoft.com/office/powerpoint/2010/main" val="35554282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 1921, the Bureau of Indian Affairs was created. It was the predecessor of the Indian Health Service.</a:t>
            </a:r>
          </a:p>
          <a:p>
            <a:r>
              <a:rPr lang="en-US" altLang="en-US" dirty="0" smtClean="0"/>
              <a:t>In the 1930’s, the Social Security Act and the Federal Food, Drug, and Cosmetic Act both improved population health. </a:t>
            </a:r>
          </a:p>
          <a:p>
            <a:r>
              <a:rPr lang="en-US" altLang="en-US" dirty="0" smtClean="0"/>
              <a:t>And, enthusiastic use of penicillin remarkably improved treatment of infections </a:t>
            </a:r>
            <a:r>
              <a:rPr lang="en-US" altLang="en-US" dirty="0" smtClean="0">
                <a:solidFill>
                  <a:schemeClr val="tx1"/>
                </a:solidFill>
              </a:rPr>
              <a:t>and sexually transmitted diseases.</a:t>
            </a:r>
            <a:endParaRPr lang="en-US" altLang="en-US" i="1" dirty="0" smtClean="0">
              <a:solidFill>
                <a:schemeClr val="tx1"/>
              </a:solidFill>
            </a:endParaRPr>
          </a:p>
          <a:p>
            <a:endParaRPr lang="en-US" altLang="en-US" dirty="0" smtClean="0"/>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1D70A10-7637-4205-B38E-23497ABD727E}" type="slidenum">
              <a:rPr lang="en-US" altLang="en-US"/>
              <a:pPr eaLnBrk="1" hangingPunct="1"/>
              <a:t>10</a:t>
            </a:fld>
            <a:endParaRPr lang="en-US" altLang="en-US" dirty="0"/>
          </a:p>
        </p:txBody>
      </p:sp>
    </p:spTree>
    <p:extLst>
      <p:ext uri="{BB962C8B-B14F-4D97-AF65-F5344CB8AC3E}">
        <p14:creationId xmlns:p14="http://schemas.microsoft.com/office/powerpoint/2010/main" val="16195667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 1946, a major event in U.S. public health occurred</a:t>
            </a:r>
            <a:r>
              <a:rPr lang="en-US" altLang="en-US" baseline="0" dirty="0" smtClean="0"/>
              <a:t> with the creation of </a:t>
            </a:r>
            <a:r>
              <a:rPr lang="en-US" altLang="en-US" dirty="0" smtClean="0"/>
              <a:t>the Communicable Diseases Center, predecessor of the Centers for Disease Control and Prevention, or CDC. The CDC was initially focused primarily on mosquito control. Fighting malaria largely through the use of the pesticide DDT, the center was an outgrowth of the wartime Malaria Control in War Areas, or </a:t>
            </a:r>
            <a:r>
              <a:rPr lang="en-US" altLang="en-US" dirty="0" err="1" smtClean="0"/>
              <a:t>MCWA</a:t>
            </a:r>
            <a:r>
              <a:rPr lang="en-US" altLang="en-US" dirty="0" smtClean="0"/>
              <a:t>.</a:t>
            </a:r>
          </a:p>
        </p:txBody>
      </p:sp>
      <p:sp>
        <p:nvSpPr>
          <p:cNvPr id="368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68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D9B8D1A-FEE4-4B11-9AED-B66709005F6A}" type="slidenum">
              <a:rPr lang="en-US" altLang="en-US"/>
              <a:pPr eaLnBrk="1" hangingPunct="1"/>
              <a:t>11</a:t>
            </a:fld>
            <a:endParaRPr lang="en-US" altLang="en-US" dirty="0"/>
          </a:p>
        </p:txBody>
      </p:sp>
    </p:spTree>
    <p:extLst>
      <p:ext uri="{BB962C8B-B14F-4D97-AF65-F5344CB8AC3E}">
        <p14:creationId xmlns:p14="http://schemas.microsoft.com/office/powerpoint/2010/main" val="19875618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From that relatively humble beginning, the CDC has grown into one of the preeminent public health organizations in the world, with a current focus on working with states to monitor and prevent outbreaks, maintain national health statistics, and prevent and control infectious and chronic diseases, injuries, and environmental health hazards.</a:t>
            </a:r>
          </a:p>
        </p:txBody>
      </p:sp>
      <p:sp>
        <p:nvSpPr>
          <p:cNvPr id="368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68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D9B8D1A-FEE4-4B11-9AED-B66709005F6A}" type="slidenum">
              <a:rPr lang="en-US" altLang="en-US"/>
              <a:pPr eaLnBrk="1" hangingPunct="1"/>
              <a:t>12</a:t>
            </a:fld>
            <a:endParaRPr lang="en-US" altLang="en-US" dirty="0"/>
          </a:p>
        </p:txBody>
      </p:sp>
    </p:spTree>
    <p:extLst>
      <p:ext uri="{BB962C8B-B14F-4D97-AF65-F5344CB8AC3E}">
        <p14:creationId xmlns:p14="http://schemas.microsoft.com/office/powerpoint/2010/main" val="42126784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 1953, the Department of Health, Education, and Welfare was created. A quarter century later, the Department of Education split off, leaving the separate Department of Health and Human Services. </a:t>
            </a:r>
          </a:p>
          <a:p>
            <a:r>
              <a:rPr lang="en-US" altLang="en-US" dirty="0" smtClean="0"/>
              <a:t>In 1955, the Salk polio vaccine was licensed, paving the way to control of that fearsome disease. Also, the Indian Health Service was moved to the Department of Health and Human Services.</a:t>
            </a:r>
          </a:p>
          <a:p>
            <a:endParaRPr lang="en-US" altLang="en-US" dirty="0" smtClean="0"/>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030CA34-79E3-4982-852B-C40C2A28AA2B}" type="slidenum">
              <a:rPr lang="en-US" altLang="en-US"/>
              <a:pPr eaLnBrk="1" hangingPunct="1"/>
              <a:t>13</a:t>
            </a:fld>
            <a:endParaRPr lang="en-US" altLang="en-US" dirty="0"/>
          </a:p>
        </p:txBody>
      </p:sp>
    </p:spTree>
    <p:extLst>
      <p:ext uri="{BB962C8B-B14F-4D97-AF65-F5344CB8AC3E}">
        <p14:creationId xmlns:p14="http://schemas.microsoft.com/office/powerpoint/2010/main" val="3793687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 the 1960s, a number of notable public health events occurred:</a:t>
            </a:r>
          </a:p>
          <a:p>
            <a:pPr marL="171450" indent="-171450">
              <a:buFont typeface="Arial" panose="020B0604020202020204" pitchFamily="34" charset="0"/>
              <a:buChar char="•"/>
            </a:pPr>
            <a:r>
              <a:rPr lang="en-US" altLang="en-US" dirty="0" smtClean="0"/>
              <a:t>The International Smallpox Eradication program was established </a:t>
            </a:r>
          </a:p>
          <a:p>
            <a:pPr marL="171450" indent="-171450">
              <a:buFont typeface="Arial" panose="020B0604020202020204" pitchFamily="34" charset="0"/>
              <a:buChar char="•"/>
            </a:pPr>
            <a:r>
              <a:rPr lang="en-US" altLang="en-US" dirty="0" smtClean="0"/>
              <a:t>The first Surgeon General’s Report on Smoking was released, a milestone of epidemiology</a:t>
            </a:r>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BCC31C0-AAF8-4B8B-9F75-8E7184FFD2A9}" type="slidenum">
              <a:rPr lang="en-US" altLang="en-US"/>
              <a:pPr eaLnBrk="1" hangingPunct="1"/>
              <a:t>14</a:t>
            </a:fld>
            <a:endParaRPr lang="en-US" altLang="en-US" dirty="0"/>
          </a:p>
        </p:txBody>
      </p:sp>
    </p:spTree>
    <p:extLst>
      <p:ext uri="{BB962C8B-B14F-4D97-AF65-F5344CB8AC3E}">
        <p14:creationId xmlns:p14="http://schemas.microsoft.com/office/powerpoint/2010/main" val="33777123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Acts were passed to improve health for underserved groups. The migrant health act provided clinics for migrant workers.</a:t>
            </a:r>
            <a:r>
              <a:rPr lang="en-US" altLang="en-US" baseline="0" dirty="0" smtClean="0"/>
              <a:t> The Older Americans Act created programs to help older adults meet nutritional and social needs. The Head Start program was created to prepare economically disadvantaged preschool-aged youths to enter public schooling. </a:t>
            </a:r>
            <a:r>
              <a:rPr lang="en-US" altLang="en-US" dirty="0" smtClean="0"/>
              <a:t>In 1965, the</a:t>
            </a:r>
            <a:r>
              <a:rPr lang="en-US" altLang="en-US" baseline="0" dirty="0" smtClean="0"/>
              <a:t> Medicare and Medicaid programs were established. This provided health care to millions of Americans.</a:t>
            </a:r>
            <a:endParaRPr lang="en-US" altLang="en-US" dirty="0" smtClean="0"/>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BCC31C0-AAF8-4B8B-9F75-8E7184FFD2A9}" type="slidenum">
              <a:rPr lang="en-US" altLang="en-US"/>
              <a:pPr eaLnBrk="1" hangingPunct="1"/>
              <a:t>15</a:t>
            </a:fld>
            <a:endParaRPr lang="en-US" altLang="en-US" dirty="0"/>
          </a:p>
        </p:txBody>
      </p:sp>
    </p:spTree>
    <p:extLst>
      <p:ext uri="{BB962C8B-B14F-4D97-AF65-F5344CB8AC3E}">
        <p14:creationId xmlns:p14="http://schemas.microsoft.com/office/powerpoint/2010/main" val="8582075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While the 1970s saw several important public health accomplishments, such as the creation of the National Health Service Corps to help provide primary care in underserved areas, passage of the National Cancer Act to strengthen national efforts against cancer, and increased management of Medicare and Medicaid, there was one outstanding accomplishment: In 1977, smallpox was eradicated from the globe – an amazing triumph of public health.</a:t>
            </a: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4EE474C-563F-422C-827D-B561037C7E33}" type="slidenum">
              <a:rPr lang="en-US" altLang="en-US"/>
              <a:pPr eaLnBrk="1" hangingPunct="1"/>
              <a:t>16</a:t>
            </a:fld>
            <a:endParaRPr lang="en-US" altLang="en-US" dirty="0"/>
          </a:p>
        </p:txBody>
      </p:sp>
    </p:spTree>
    <p:extLst>
      <p:ext uri="{BB962C8B-B14F-4D97-AF65-F5344CB8AC3E}">
        <p14:creationId xmlns:p14="http://schemas.microsoft.com/office/powerpoint/2010/main" val="10127405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There were</a:t>
            </a:r>
            <a:r>
              <a:rPr lang="en-US" altLang="en-US" baseline="0" dirty="0" smtClean="0"/>
              <a:t> many </a:t>
            </a:r>
            <a:r>
              <a:rPr lang="en-US" altLang="en-US" dirty="0" smtClean="0"/>
              <a:t>public health milestones in the 1980s, such as the National Organ Transplantation Act, which established a national registry for organ matching; the McKinney Act, which provided</a:t>
            </a:r>
            <a:r>
              <a:rPr lang="en-US" altLang="en-US" baseline="0" dirty="0" smtClean="0"/>
              <a:t> </a:t>
            </a:r>
            <a:r>
              <a:rPr lang="en-US" altLang="en-US" dirty="0" smtClean="0"/>
              <a:t>health care for the homeless; and the creation of the Agency</a:t>
            </a:r>
            <a:r>
              <a:rPr lang="en-US" altLang="en-US" baseline="0" dirty="0" smtClean="0"/>
              <a:t> for Health Care Policy and Research.</a:t>
            </a:r>
            <a:endParaRPr lang="en-US" altLang="en-US" dirty="0" smtClean="0"/>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CC86F86-A2B5-4BC0-A2D9-6869CB1DEDAB}" type="slidenum">
              <a:rPr lang="en-US" altLang="en-US"/>
              <a:pPr eaLnBrk="1" hangingPunct="1"/>
              <a:t>17</a:t>
            </a:fld>
            <a:endParaRPr lang="en-US" altLang="en-US" dirty="0"/>
          </a:p>
        </p:txBody>
      </p:sp>
    </p:spTree>
    <p:extLst>
      <p:ext uri="{BB962C8B-B14F-4D97-AF65-F5344CB8AC3E}">
        <p14:creationId xmlns:p14="http://schemas.microsoft.com/office/powerpoint/2010/main" val="27737189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smtClean="0"/>
              <a:t>However, the spotlight for public health in the 1980s focused on detection of </a:t>
            </a:r>
            <a:r>
              <a:rPr lang="en-US" altLang="en-US" dirty="0" smtClean="0"/>
              <a:t>Acquired Immune Deficiency Syndrome, or </a:t>
            </a:r>
            <a:r>
              <a:rPr lang="en-US" altLang="en-US" baseline="0" dirty="0" smtClean="0"/>
              <a:t>AIDS.</a:t>
            </a:r>
            <a:endParaRPr lang="en-US" altLang="en-US" dirty="0" smtClean="0"/>
          </a:p>
          <a:p>
            <a:r>
              <a:rPr lang="en-US" altLang="en-US" dirty="0" smtClean="0"/>
              <a:t>AIDS is a chronic condition, caused by the human immunodeficiency virus. In 1981, AIDS was identified as a condition; in 1984, the virus was identified; and in 1985, a detection blood test was licensed.</a:t>
            </a:r>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CC86F86-A2B5-4BC0-A2D9-6869CB1DEDAB}" type="slidenum">
              <a:rPr lang="en-US" altLang="en-US"/>
              <a:pPr eaLnBrk="1" hangingPunct="1"/>
              <a:t>18</a:t>
            </a:fld>
            <a:endParaRPr lang="en-US" altLang="en-US" dirty="0"/>
          </a:p>
        </p:txBody>
      </p:sp>
    </p:spTree>
    <p:extLst>
      <p:ext uri="{BB962C8B-B14F-4D97-AF65-F5344CB8AC3E}">
        <p14:creationId xmlns:p14="http://schemas.microsoft.com/office/powerpoint/2010/main" val="23075744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1990s was typified by numerous public health events. The Human Genome Project was established to study human DNA. Support for AIDS patients came from the Ryan White Comprehensive AIDS Resource Emergency,</a:t>
            </a:r>
            <a:r>
              <a:rPr lang="en-US" altLang="en-US" baseline="0" dirty="0" smtClean="0"/>
              <a:t> or</a:t>
            </a:r>
            <a:r>
              <a:rPr lang="en-US" altLang="en-US" dirty="0" smtClean="0"/>
              <a:t> CARE, Act.</a:t>
            </a: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8C39336-8715-430F-9241-46C3022FEA3C}" type="slidenum">
              <a:rPr lang="en-US" altLang="en-US"/>
              <a:pPr eaLnBrk="1" hangingPunct="1"/>
              <a:t>19</a:t>
            </a:fld>
            <a:endParaRPr lang="en-US" altLang="en-US" dirty="0"/>
          </a:p>
        </p:txBody>
      </p:sp>
    </p:spTree>
    <p:extLst>
      <p:ext uri="{BB962C8B-B14F-4D97-AF65-F5344CB8AC3E}">
        <p14:creationId xmlns:p14="http://schemas.microsoft.com/office/powerpoint/2010/main" val="1464845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p:txBody>
          <a:bodyPr wrap="square" numCol="1" anchor="t" anchorCtr="0" compatLnSpc="1">
            <a:prstTxWarp prst="textNoShape">
              <a:avLst/>
            </a:prstTxWarp>
          </a:bodyPr>
          <a:lstStyle/>
          <a:p>
            <a:pPr eaLnBrk="1" hangingPunct="1">
              <a:spcBef>
                <a:spcPct val="0"/>
              </a:spcBef>
              <a:defRPr/>
            </a:pPr>
            <a:r>
              <a:rPr lang="en-US" dirty="0" smtClean="0"/>
              <a:t>The learning objectives for </a:t>
            </a:r>
            <a:r>
              <a:rPr lang="en-US" b="0" i="0" dirty="0" smtClean="0"/>
              <a:t>Public Health, Part 1,</a:t>
            </a:r>
            <a:r>
              <a:rPr lang="en-US" b="1" i="1" dirty="0" smtClean="0"/>
              <a:t> </a:t>
            </a:r>
            <a:r>
              <a:rPr lang="en-US" dirty="0" smtClean="0"/>
              <a:t>are to:</a:t>
            </a:r>
          </a:p>
          <a:p>
            <a:pPr marL="171450" indent="-171450">
              <a:spcBef>
                <a:spcPts val="0"/>
              </a:spcBef>
              <a:spcAft>
                <a:spcPts val="600"/>
              </a:spcAft>
              <a:buFont typeface="Arial" panose="020B0604020202020204" pitchFamily="34" charset="0"/>
              <a:buChar char="•"/>
              <a:defRPr/>
            </a:pPr>
            <a:r>
              <a:rPr lang="en-US" dirty="0" smtClean="0">
                <a:latin typeface="Arial"/>
                <a:ea typeface="Times New Roman"/>
                <a:cs typeface="Times New Roman"/>
              </a:rPr>
              <a:t>Discern the main differences and similarities between public and private health </a:t>
            </a:r>
          </a:p>
          <a:p>
            <a:pPr marL="171450" indent="-171450">
              <a:spcBef>
                <a:spcPts val="0"/>
              </a:spcBef>
              <a:spcAft>
                <a:spcPts val="600"/>
              </a:spcAft>
              <a:buFont typeface="Arial" panose="020B0604020202020204" pitchFamily="34" charset="0"/>
              <a:buChar char="•"/>
              <a:defRPr/>
            </a:pPr>
            <a:r>
              <a:rPr lang="en-US" dirty="0" smtClean="0">
                <a:latin typeface="Arial"/>
                <a:ea typeface="Times New Roman"/>
                <a:cs typeface="Times New Roman"/>
              </a:rPr>
              <a:t>Delineate the historic timeline and achievements of public health in the U.S.</a:t>
            </a:r>
          </a:p>
          <a:p>
            <a:pPr marL="342900" indent="-342900">
              <a:spcBef>
                <a:spcPts val="0"/>
              </a:spcBef>
              <a:spcAft>
                <a:spcPts val="600"/>
              </a:spcAft>
              <a:buFont typeface="Symbol"/>
              <a:buNone/>
              <a:defRPr/>
            </a:pPr>
            <a:endParaRPr lang="en-US" dirty="0" smtClean="0">
              <a:latin typeface="Arial"/>
              <a:ea typeface="Times New Roman"/>
              <a:cs typeface="Times New Roman"/>
            </a:endParaRPr>
          </a:p>
        </p:txBody>
      </p:sp>
      <p:sp>
        <p:nvSpPr>
          <p:cNvPr id="307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07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1432358-70D4-49FB-A266-C4E27C659532}" type="slidenum">
              <a:rPr lang="en-US" altLang="en-US"/>
              <a:pPr eaLnBrk="1" hangingPunct="1"/>
              <a:t>2</a:t>
            </a:fld>
            <a:endParaRPr lang="en-US" altLang="en-US" dirty="0"/>
          </a:p>
        </p:txBody>
      </p:sp>
    </p:spTree>
    <p:extLst>
      <p:ext uri="{BB962C8B-B14F-4D97-AF65-F5344CB8AC3E}">
        <p14:creationId xmlns:p14="http://schemas.microsoft.com/office/powerpoint/2010/main" val="23817304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Free immunizations to low-income children came via the Vaccines for Children Program. </a:t>
            </a:r>
          </a:p>
          <a:p>
            <a:r>
              <a:rPr lang="en-US" altLang="en-US" dirty="0" smtClean="0"/>
              <a:t>Insurance was affected by the Health Insurance Portability and Accountability Act, </a:t>
            </a:r>
            <a:r>
              <a:rPr lang="en-US" altLang="en-US" smtClean="0"/>
              <a:t>or HIPAA, </a:t>
            </a:r>
            <a:r>
              <a:rPr lang="en-US" altLang="en-US" dirty="0" smtClean="0"/>
              <a:t>which established far-reaching privacy controls. </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And, states were able to extend health insurance to many uninsured children by the creation of the State Children’s Health Insurance Program, or </a:t>
            </a:r>
            <a:r>
              <a:rPr lang="en-US" altLang="en-US" dirty="0" err="1" smtClean="0"/>
              <a:t>SCHIP</a:t>
            </a:r>
            <a:r>
              <a:rPr lang="en-US" altLang="en-US" dirty="0" smtClean="0"/>
              <a:t>.</a:t>
            </a: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8C39336-8715-430F-9241-46C3022FEA3C}" type="slidenum">
              <a:rPr lang="en-US" altLang="en-US"/>
              <a:pPr eaLnBrk="1" hangingPunct="1"/>
              <a:t>20</a:t>
            </a:fld>
            <a:endParaRPr lang="en-US" altLang="en-US" dirty="0"/>
          </a:p>
        </p:txBody>
      </p:sp>
    </p:spTree>
    <p:extLst>
      <p:ext uri="{BB962C8B-B14F-4D97-AF65-F5344CB8AC3E}">
        <p14:creationId xmlns:p14="http://schemas.microsoft.com/office/powerpoint/2010/main" val="17243701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first decade of the 21st century was marked by publication of human genome sequencing, by the public health response to the anthrax bioterrorism attack, and creation of the Office of Public Health Emergency Preparedness. </a:t>
            </a:r>
          </a:p>
          <a:p>
            <a:r>
              <a:rPr lang="en-US" altLang="en-US" dirty="0" smtClean="0"/>
              <a:t>More recently the CDC</a:t>
            </a:r>
            <a:r>
              <a:rPr lang="en-US" altLang="en-US" baseline="0" dirty="0" smtClean="0"/>
              <a:t> has responded to an H1N1 flu pandemic in 2009. In 2016, the World Health Organization, or WHO declared the Zika virus a public health emergency and the CDC activated its Emergency Operations Center to address Zika, a disease spread by mosquitos that can cause serious birth defects if pregnant women are infected.</a:t>
            </a:r>
            <a:endParaRPr lang="en-US" altLang="en-US" dirty="0" smtClean="0"/>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8663F5A-F1AA-42A3-81EC-26C800BC469A}" type="slidenum">
              <a:rPr lang="en-US" altLang="en-US"/>
              <a:pPr eaLnBrk="1" hangingPunct="1"/>
              <a:t>21</a:t>
            </a:fld>
            <a:endParaRPr lang="en-US" altLang="en-US" dirty="0"/>
          </a:p>
        </p:txBody>
      </p:sp>
    </p:spTree>
    <p:extLst>
      <p:ext uri="{BB962C8B-B14F-4D97-AF65-F5344CB8AC3E}">
        <p14:creationId xmlns:p14="http://schemas.microsoft.com/office/powerpoint/2010/main" val="41153009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 2003, Medicare</a:t>
            </a:r>
            <a:r>
              <a:rPr lang="en-US" altLang="en-US" baseline="0" dirty="0" smtClean="0"/>
              <a:t> expanded coverage to include a prescription drug benefit.</a:t>
            </a:r>
            <a:endParaRPr lang="en-US" altLang="en-US" dirty="0" smtClean="0"/>
          </a:p>
          <a:p>
            <a:r>
              <a:rPr lang="en-US" altLang="en-US" dirty="0" smtClean="0"/>
              <a:t>In 2009, the American Recovery and Reinvestment Act, or ARRA was enacted,</a:t>
            </a:r>
            <a:r>
              <a:rPr lang="en-US" altLang="en-US" baseline="0" dirty="0" smtClean="0"/>
              <a:t> and </a:t>
            </a:r>
            <a:r>
              <a:rPr lang="en-US" altLang="en-US" dirty="0" smtClean="0"/>
              <a:t>included the Health Information Technology for Economic and Clinical Health Act, or HITECH, stimulus opportunity.</a:t>
            </a:r>
            <a:r>
              <a:rPr lang="en-US" altLang="en-US" baseline="0" dirty="0" smtClean="0"/>
              <a:t> HITECH </a:t>
            </a:r>
            <a:r>
              <a:rPr lang="en-US" altLang="en-US" dirty="0" smtClean="0"/>
              <a:t>included some public health-related Meaningful</a:t>
            </a:r>
            <a:r>
              <a:rPr lang="en-US" altLang="en-US" baseline="0" dirty="0" smtClean="0"/>
              <a:t> Use objective</a:t>
            </a:r>
            <a:r>
              <a:rPr lang="en-US" altLang="en-US" dirty="0" smtClean="0"/>
              <a:t> menu options, involving electronic laboratory reporting, immunizations reporting, and syndromic surveillance.</a:t>
            </a:r>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8663F5A-F1AA-42A3-81EC-26C800BC469A}" type="slidenum">
              <a:rPr lang="en-US" altLang="en-US"/>
              <a:pPr eaLnBrk="1" hangingPunct="1"/>
              <a:t>22</a:t>
            </a:fld>
            <a:endParaRPr lang="en-US" altLang="en-US" dirty="0"/>
          </a:p>
        </p:txBody>
      </p:sp>
    </p:spTree>
    <p:extLst>
      <p:ext uri="{BB962C8B-B14F-4D97-AF65-F5344CB8AC3E}">
        <p14:creationId xmlns:p14="http://schemas.microsoft.com/office/powerpoint/2010/main" val="41124035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This concludes lecture </a:t>
            </a:r>
            <a:r>
              <a:rPr lang="en-US" altLang="en-US" b="0" dirty="0" smtClean="0"/>
              <a:t>a</a:t>
            </a:r>
            <a:r>
              <a:rPr lang="en-US" altLang="en-US" dirty="0" smtClean="0"/>
              <a:t> of </a:t>
            </a:r>
            <a:r>
              <a:rPr lang="en-US" altLang="en-US" b="0" dirty="0" smtClean="0"/>
              <a:t>Public Health, Part 1.</a:t>
            </a:r>
            <a:r>
              <a:rPr lang="en-US" altLang="en-US" dirty="0" smtClean="0"/>
              <a:t> </a:t>
            </a:r>
          </a:p>
          <a:p>
            <a:pPr eaLnBrk="1" hangingPunct="1">
              <a:spcBef>
                <a:spcPct val="0"/>
              </a:spcBef>
            </a:pPr>
            <a:r>
              <a:rPr lang="en-US" altLang="en-US" dirty="0" smtClean="0"/>
              <a:t>In summary, the similarities and differences between public and private health were discussed. Criteria for assigning public health importance were explained. The history of public health in the U.S. was reviewed with the help of some important historical highlights, including the creation of the Centers for Disease Control and Prevention, or</a:t>
            </a:r>
            <a:r>
              <a:rPr lang="en-US" altLang="en-US" baseline="0" dirty="0" smtClean="0"/>
              <a:t> </a:t>
            </a:r>
            <a:r>
              <a:rPr lang="en-US" altLang="en-US" dirty="0" smtClean="0"/>
              <a:t>CDC.</a:t>
            </a:r>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CB6251C-8840-4975-A49E-E0FFD6147EFC}" type="slidenum">
              <a:rPr lang="en-US" altLang="en-US"/>
              <a:pPr eaLnBrk="1" hangingPunct="1"/>
              <a:t>23</a:t>
            </a:fld>
            <a:endParaRPr lang="en-US" altLang="en-US" dirty="0"/>
          </a:p>
        </p:txBody>
      </p:sp>
    </p:spTree>
    <p:extLst>
      <p:ext uri="{BB962C8B-B14F-4D97-AF65-F5344CB8AC3E}">
        <p14:creationId xmlns:p14="http://schemas.microsoft.com/office/powerpoint/2010/main" val="13965729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No Audio</a:t>
            </a:r>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69EBF26-76DB-4D53-957C-5B70A5A6BD73}" type="slidenum">
              <a:rPr lang="en-US" altLang="en-US"/>
              <a:pPr eaLnBrk="1" hangingPunct="1"/>
              <a:t>24</a:t>
            </a:fld>
            <a:endParaRPr lang="en-US" altLang="en-US" dirty="0"/>
          </a:p>
        </p:txBody>
      </p:sp>
    </p:spTree>
    <p:extLst>
      <p:ext uri="{BB962C8B-B14F-4D97-AF65-F5344CB8AC3E}">
        <p14:creationId xmlns:p14="http://schemas.microsoft.com/office/powerpoint/2010/main" val="30084350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No Audio</a:t>
            </a:r>
            <a:endParaRPr lang="en-US" dirty="0"/>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25</a:t>
            </a:fld>
            <a:endParaRPr lang="en-US" altLang="en-US" dirty="0"/>
          </a:p>
        </p:txBody>
      </p:sp>
    </p:spTree>
    <p:extLst>
      <p:ext uri="{BB962C8B-B14F-4D97-AF65-F5344CB8AC3E}">
        <p14:creationId xmlns:p14="http://schemas.microsoft.com/office/powerpoint/2010/main" val="6595056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26</a:t>
            </a:fld>
            <a:endParaRPr lang="en-US" altLang="en-US" dirty="0"/>
          </a:p>
        </p:txBody>
      </p:sp>
    </p:spTree>
    <p:extLst>
      <p:ext uri="{BB962C8B-B14F-4D97-AF65-F5344CB8AC3E}">
        <p14:creationId xmlns:p14="http://schemas.microsoft.com/office/powerpoint/2010/main" val="191969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p:txBody>
          <a:bodyPr wrap="square" numCol="1" anchor="t" anchorCtr="0" compatLnSpc="1">
            <a:prstTxWarp prst="textNoShape">
              <a:avLst/>
            </a:prstTxWarp>
          </a:bodyPr>
          <a:lstStyle/>
          <a:p>
            <a:pPr marL="171450" indent="-171450">
              <a:spcBef>
                <a:spcPts val="0"/>
              </a:spcBef>
              <a:spcAft>
                <a:spcPts val="600"/>
              </a:spcAft>
              <a:buFont typeface="Arial" panose="020B0604020202020204" pitchFamily="34" charset="0"/>
              <a:buChar char="•"/>
              <a:defRPr/>
            </a:pPr>
            <a:r>
              <a:rPr lang="en-US" dirty="0" smtClean="0">
                <a:latin typeface="Arial"/>
                <a:ea typeface="Times New Roman"/>
                <a:cs typeface="Times New Roman"/>
              </a:rPr>
              <a:t>Define and discuss key terminology of public health</a:t>
            </a:r>
          </a:p>
          <a:p>
            <a:pPr marL="171450" indent="-171450">
              <a:spcBef>
                <a:spcPts val="0"/>
              </a:spcBef>
              <a:spcAft>
                <a:spcPts val="600"/>
              </a:spcAft>
              <a:buFont typeface="Arial" panose="020B0604020202020204" pitchFamily="34" charset="0"/>
              <a:buChar char="•"/>
              <a:defRPr/>
            </a:pPr>
            <a:r>
              <a:rPr lang="en-US" dirty="0" smtClean="0">
                <a:latin typeface="Arial"/>
                <a:ea typeface="Times New Roman"/>
                <a:cs typeface="Times New Roman"/>
              </a:rPr>
              <a:t>Illustrate the general organization of public health agencies and public health data flow</a:t>
            </a:r>
          </a:p>
          <a:p>
            <a:pPr marL="171450" indent="-171450">
              <a:spcBef>
                <a:spcPts val="0"/>
              </a:spcBef>
              <a:spcAft>
                <a:spcPts val="600"/>
              </a:spcAft>
              <a:buFont typeface="Arial" panose="020B0604020202020204" pitchFamily="34" charset="0"/>
              <a:buChar char="•"/>
              <a:defRPr/>
            </a:pPr>
            <a:r>
              <a:rPr lang="en-US" dirty="0" smtClean="0">
                <a:latin typeface="Arial"/>
                <a:ea typeface="Times New Roman"/>
                <a:cs typeface="Times New Roman"/>
              </a:rPr>
              <a:t>Evaluate and explain the impact and value of public health</a:t>
            </a:r>
          </a:p>
        </p:txBody>
      </p:sp>
      <p:sp>
        <p:nvSpPr>
          <p:cNvPr id="307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07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1432358-70D4-49FB-A266-C4E27C659532}" type="slidenum">
              <a:rPr lang="en-US" altLang="en-US"/>
              <a:pPr eaLnBrk="1" hangingPunct="1"/>
              <a:t>3</a:t>
            </a:fld>
            <a:endParaRPr lang="en-US" altLang="en-US" dirty="0"/>
          </a:p>
        </p:txBody>
      </p:sp>
    </p:spTree>
    <p:extLst>
      <p:ext uri="{BB962C8B-B14F-4D97-AF65-F5344CB8AC3E}">
        <p14:creationId xmlns:p14="http://schemas.microsoft.com/office/powerpoint/2010/main" val="30802433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lecture will discuss the history of Public Health.</a:t>
            </a:r>
          </a:p>
          <a:p>
            <a:r>
              <a:rPr lang="en-US" altLang="en-US" dirty="0" smtClean="0"/>
              <a:t>It is important to remember the differences between private and public health. Some of the most important differences are these: </a:t>
            </a:r>
            <a:endParaRPr lang="en-US" altLang="en-US" i="1" dirty="0" smtClean="0"/>
          </a:p>
          <a:p>
            <a:pPr marL="171450" indent="-171450">
              <a:buFont typeface="Arial" panose="020B0604020202020204" pitchFamily="34" charset="0"/>
              <a:buChar char="•"/>
            </a:pPr>
            <a:r>
              <a:rPr lang="en-US" altLang="en-US" dirty="0" smtClean="0"/>
              <a:t>Private health generally consists of clinicians and other health care providers. </a:t>
            </a:r>
            <a:r>
              <a:rPr lang="en-US" altLang="en-US" baseline="0" dirty="0" smtClean="0"/>
              <a:t>While m</a:t>
            </a:r>
            <a:r>
              <a:rPr lang="en-US" altLang="en-US" dirty="0" smtClean="0"/>
              <a:t>any health care providers work in public health,</a:t>
            </a:r>
            <a:r>
              <a:rPr lang="en-US" altLang="en-US" baseline="0" dirty="0" smtClean="0"/>
              <a:t> t</a:t>
            </a:r>
            <a:r>
              <a:rPr lang="en-US" altLang="en-US" dirty="0" smtClean="0"/>
              <a:t>he distinction is that </a:t>
            </a:r>
            <a:r>
              <a:rPr lang="en-US" altLang="en-US" baseline="0" dirty="0" smtClean="0"/>
              <a:t>public health</a:t>
            </a:r>
            <a:r>
              <a:rPr lang="en-US" altLang="en-US" dirty="0" smtClean="0"/>
              <a:t> is an agency-based field</a:t>
            </a:r>
            <a:r>
              <a:rPr lang="en-US" altLang="en-US" baseline="0" dirty="0" smtClean="0"/>
              <a:t> </a:t>
            </a:r>
            <a:r>
              <a:rPr lang="en-US" altLang="en-US" dirty="0" smtClean="0"/>
              <a:t>rather than a clinic-based field.</a:t>
            </a:r>
            <a:endParaRPr lang="en-US" altLang="en-US" i="1" dirty="0" smtClean="0"/>
          </a:p>
          <a:p>
            <a:pPr marL="171450" indent="-171450">
              <a:buFont typeface="Arial" panose="020B0604020202020204" pitchFamily="34" charset="0"/>
              <a:buChar char="•"/>
            </a:pPr>
            <a:r>
              <a:rPr lang="en-US" altLang="en-US" dirty="0" smtClean="0"/>
              <a:t>Private health focuses on the health of the individual, whereas public health focuses on the health of the population. The population in question may be defined variously, such as a county, a state, or even the world. </a:t>
            </a:r>
            <a:endParaRPr lang="en-US" altLang="en-US" i="1" dirty="0" smtClean="0"/>
          </a:p>
          <a:p>
            <a:pPr marL="171450" indent="-171450">
              <a:buFont typeface="Arial" panose="020B0604020202020204" pitchFamily="34" charset="0"/>
              <a:buChar char="•"/>
            </a:pPr>
            <a:r>
              <a:rPr lang="en-US" altLang="en-US" dirty="0" smtClean="0"/>
              <a:t>Private health generally takes action after an illness or injury has occurred. Public health is perhaps more focused upon prevention, education, and monitoring.</a:t>
            </a:r>
          </a:p>
          <a:p>
            <a:endParaRPr lang="en-US" altLang="en-US" dirty="0" smtClean="0"/>
          </a:p>
        </p:txBody>
      </p:sp>
      <p:sp>
        <p:nvSpPr>
          <p:cNvPr id="317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17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DEC4B29-CF37-4C92-A23E-1245D710B677}" type="slidenum">
              <a:rPr lang="en-US" altLang="en-US"/>
              <a:pPr eaLnBrk="1" hangingPunct="1"/>
              <a:t>4</a:t>
            </a:fld>
            <a:endParaRPr lang="en-US" altLang="en-US" dirty="0"/>
          </a:p>
        </p:txBody>
      </p:sp>
    </p:spTree>
    <p:extLst>
      <p:ext uri="{BB962C8B-B14F-4D97-AF65-F5344CB8AC3E}">
        <p14:creationId xmlns:p14="http://schemas.microsoft.com/office/powerpoint/2010/main" val="32680930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Public health resources are limited, and not every condition can receive public health attention. In order for a condition to realistically be of interest to public health, it will usually have to fit the following criteria:</a:t>
            </a:r>
          </a:p>
          <a:p>
            <a:pPr marL="171450" indent="-171450">
              <a:buFont typeface="Arial" panose="020B0604020202020204" pitchFamily="34" charset="0"/>
              <a:buChar char="•"/>
            </a:pPr>
            <a:r>
              <a:rPr lang="en-US" altLang="en-US" dirty="0" smtClean="0"/>
              <a:t>The condition must be severe enough in its effects to warrant the investment to mount some kind of intervention. </a:t>
            </a:r>
          </a:p>
          <a:p>
            <a:pPr marL="171450" indent="-171450">
              <a:buFont typeface="Arial" panose="020B0604020202020204" pitchFamily="34" charset="0"/>
              <a:buChar char="•"/>
            </a:pPr>
            <a:r>
              <a:rPr lang="en-US" altLang="en-US" dirty="0" smtClean="0"/>
              <a:t>The condition must be preventable by means of a health intervention, or at least able to be mitigated in a meaningful way.</a:t>
            </a:r>
          </a:p>
          <a:p>
            <a:pPr marL="171450" indent="-171450">
              <a:buFont typeface="Arial" panose="020B0604020202020204" pitchFamily="34" charset="0"/>
              <a:buChar char="•"/>
            </a:pPr>
            <a:r>
              <a:rPr lang="en-US" altLang="en-US" dirty="0" smtClean="0"/>
              <a:t>And finally, the condition must affect enough of the population, which is called prevalence, to make it worthwhile for public health to intervene.</a:t>
            </a:r>
          </a:p>
          <a:p>
            <a:endParaRPr lang="en-US" altLang="en-US" dirty="0" smtClean="0"/>
          </a:p>
        </p:txBody>
      </p:sp>
      <p:sp>
        <p:nvSpPr>
          <p:cNvPr id="327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27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AD2B34F-A846-4281-BE6F-39D1BB50268F}" type="slidenum">
              <a:rPr lang="en-US" altLang="en-US"/>
              <a:pPr eaLnBrk="1" hangingPunct="1"/>
              <a:t>5</a:t>
            </a:fld>
            <a:endParaRPr lang="en-US" altLang="en-US" dirty="0"/>
          </a:p>
        </p:txBody>
      </p:sp>
    </p:spTree>
    <p:extLst>
      <p:ext uri="{BB962C8B-B14F-4D97-AF65-F5344CB8AC3E}">
        <p14:creationId xmlns:p14="http://schemas.microsoft.com/office/powerpoint/2010/main" val="460234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United States was not the first country to work with public health. However, public health in the U.S. is the focus of our review. </a:t>
            </a:r>
          </a:p>
          <a:p>
            <a:r>
              <a:rPr lang="en-US" altLang="en-US" dirty="0" smtClean="0"/>
              <a:t>The start of public health in the U.S. is usually credited to 1798, when legislation was passed to establish a federal network of hospitals for ill or disabled merchant sailors, known as the Marine Hospital Fund, which later became the Marine Hospital</a:t>
            </a:r>
            <a:r>
              <a:rPr lang="en-US" altLang="en-US" baseline="0" dirty="0" smtClean="0"/>
              <a:t> Service</a:t>
            </a:r>
            <a:r>
              <a:rPr lang="en-US" altLang="en-US" dirty="0" smtClean="0"/>
              <a:t>. The federal government deducted a portion of the sailor’s wages to help underwrite this effort. Please note that public</a:t>
            </a:r>
            <a:r>
              <a:rPr lang="en-US" altLang="en-US" baseline="0" dirty="0" smtClean="0"/>
              <a:t> health had earlier beginnings in other parts of the world which are not addressed here.</a:t>
            </a:r>
            <a:endParaRPr lang="en-US" altLang="en-US" dirty="0" smtClean="0"/>
          </a:p>
          <a:p>
            <a:endParaRPr lang="en-US" altLang="en-US" dirty="0" smtClean="0"/>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EB8213A-82D6-411B-A9B0-D136E55D6F90}" type="slidenum">
              <a:rPr lang="en-US" altLang="en-US"/>
              <a:pPr eaLnBrk="1" hangingPunct="1"/>
              <a:t>6</a:t>
            </a:fld>
            <a:endParaRPr lang="en-US" altLang="en-US" dirty="0"/>
          </a:p>
        </p:txBody>
      </p:sp>
    </p:spTree>
    <p:extLst>
      <p:ext uri="{BB962C8B-B14F-4D97-AF65-F5344CB8AC3E}">
        <p14:creationId xmlns:p14="http://schemas.microsoft.com/office/powerpoint/2010/main" val="33693899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19th century saw some landmark developments in U.S. public health. </a:t>
            </a:r>
          </a:p>
          <a:p>
            <a:r>
              <a:rPr lang="en-US" altLang="en-US" dirty="0" smtClean="0"/>
              <a:t>In 1800, the smallpox vaccination was introduced into the country. </a:t>
            </a:r>
          </a:p>
          <a:p>
            <a:r>
              <a:rPr lang="en-US" altLang="en-US" dirty="0" smtClean="0"/>
              <a:t>In the late 1800’s, two acts were passed that brought an increasing level of federal activity into the arena of public health:</a:t>
            </a:r>
          </a:p>
          <a:p>
            <a:pPr marL="171450" indent="-171450">
              <a:buFont typeface="Arial" panose="020B0604020202020204" pitchFamily="34" charset="0"/>
              <a:buChar char="•"/>
            </a:pPr>
            <a:r>
              <a:rPr lang="en-US" altLang="en-US" dirty="0" smtClean="0"/>
              <a:t>The National Quarantine Act of 1878 started the transfer of quarantine functions from state to federal level, to</a:t>
            </a:r>
            <a:r>
              <a:rPr lang="en-US" altLang="en-US" baseline="0" dirty="0" smtClean="0"/>
              <a:t> the Marine Hospital Service.</a:t>
            </a:r>
            <a:endParaRPr lang="en-US" altLang="en-US" dirty="0" smtClean="0"/>
          </a:p>
          <a:p>
            <a:pPr marL="171450" indent="-171450">
              <a:buFont typeface="Arial" panose="020B0604020202020204" pitchFamily="34" charset="0"/>
              <a:buChar char="•"/>
            </a:pPr>
            <a:r>
              <a:rPr lang="en-US" altLang="en-US" dirty="0" smtClean="0"/>
              <a:t>In 1891, immigration legislation was passed that assigned the medical examination of immigrants to the Marine Hospital</a:t>
            </a:r>
            <a:r>
              <a:rPr lang="en-US" altLang="en-US" baseline="0" dirty="0" smtClean="0"/>
              <a:t> Service.</a:t>
            </a:r>
            <a:endParaRPr lang="en-US" altLang="en-US" dirty="0" smtClean="0"/>
          </a:p>
          <a:p>
            <a:endParaRPr lang="en-US" altLang="en-US" dirty="0" smtClean="0"/>
          </a:p>
        </p:txBody>
      </p:sp>
      <p:sp>
        <p:nvSpPr>
          <p:cNvPr id="348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48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10695F1-DA95-40C4-BF4D-2FDDDADE1E7F}" type="slidenum">
              <a:rPr lang="en-US" altLang="en-US"/>
              <a:pPr eaLnBrk="1" hangingPunct="1"/>
              <a:t>7</a:t>
            </a:fld>
            <a:endParaRPr lang="en-US" altLang="en-US" dirty="0"/>
          </a:p>
        </p:txBody>
      </p:sp>
    </p:spTree>
    <p:extLst>
      <p:ext uri="{BB962C8B-B14F-4D97-AF65-F5344CB8AC3E}">
        <p14:creationId xmlns:p14="http://schemas.microsoft.com/office/powerpoint/2010/main" val="22678464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first half of the 20th century saw considerable change and progress taking place in public health. </a:t>
            </a:r>
          </a:p>
          <a:p>
            <a:r>
              <a:rPr lang="en-US" altLang="en-US" dirty="0" smtClean="0"/>
              <a:t>Pneumonia and influenza were leading causes of mortality at the turn of the century. </a:t>
            </a:r>
          </a:p>
          <a:p>
            <a:r>
              <a:rPr lang="en-US" altLang="en-US" dirty="0" smtClean="0"/>
              <a:t>In 1906, the Pure Food and Drugs Act passed, which</a:t>
            </a:r>
            <a:r>
              <a:rPr lang="en-US" altLang="en-US" baseline="0" dirty="0" smtClean="0"/>
              <a:t> authorized the federal government to monitor food and drug safety. This is now the responsibility of the FDA. Also, t</a:t>
            </a:r>
            <a:r>
              <a:rPr lang="en-US" altLang="en-US" dirty="0" smtClean="0"/>
              <a:t>he name of the Marine Hospital Service was changed to the Public Health Service. </a:t>
            </a:r>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1D70A10-7637-4205-B38E-23497ABD727E}" type="slidenum">
              <a:rPr lang="en-US" altLang="en-US"/>
              <a:pPr eaLnBrk="1" hangingPunct="1"/>
              <a:t>8</a:t>
            </a:fld>
            <a:endParaRPr lang="en-US" altLang="en-US" dirty="0"/>
          </a:p>
        </p:txBody>
      </p:sp>
    </p:spTree>
    <p:extLst>
      <p:ext uri="{BB962C8B-B14F-4D97-AF65-F5344CB8AC3E}">
        <p14:creationId xmlns:p14="http://schemas.microsoft.com/office/powerpoint/2010/main" val="31498375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Public Health Service entered the arena of workplace health and safety in 1910, triggered by the high rate of tuberculosis in the garment industry. </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In 1916, the first non-military school of public health came into being at Johns Hopkins University, enabled by a Rockefeller Foundation grant.</a:t>
            </a:r>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1D70A10-7637-4205-B38E-23497ABD727E}" type="slidenum">
              <a:rPr lang="en-US" altLang="en-US"/>
              <a:pPr eaLnBrk="1" hangingPunct="1"/>
              <a:t>9</a:t>
            </a:fld>
            <a:endParaRPr lang="en-US" altLang="en-US" dirty="0"/>
          </a:p>
        </p:txBody>
      </p:sp>
    </p:spTree>
    <p:extLst>
      <p:ext uri="{BB962C8B-B14F-4D97-AF65-F5344CB8AC3E}">
        <p14:creationId xmlns:p14="http://schemas.microsoft.com/office/powerpoint/2010/main" val="26001805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ide by Side with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493837"/>
            <a:ext cx="4114800" cy="3916363"/>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1A"/>
          <p:cNvSpPr>
            <a:spLocks noGrp="1"/>
          </p:cNvSpPr>
          <p:nvPr>
            <p:ph sz="quarter" idx="22"/>
          </p:nvPr>
        </p:nvSpPr>
        <p:spPr>
          <a:xfrm>
            <a:off x="457200" y="5486400"/>
            <a:ext cx="4114800" cy="609600"/>
          </a:xfrm>
          <a:prstGeom prst="rect">
            <a:avLst/>
          </a:prstGeom>
        </p:spPr>
        <p:txBody>
          <a:bodyPr/>
          <a:lstStyle>
            <a:lvl1pPr>
              <a:buNone/>
              <a:defRPr sz="1400"/>
            </a:lvl1pPr>
          </a:lstStyle>
          <a:p>
            <a:pPr lvl="0"/>
            <a:r>
              <a:rPr lang="en-US" dirty="0" smtClean="0"/>
              <a:t>Click to edit Master text styles</a:t>
            </a:r>
          </a:p>
        </p:txBody>
      </p:sp>
      <p:sp>
        <p:nvSpPr>
          <p:cNvPr id="7" name="Content Placeholder 2"/>
          <p:cNvSpPr>
            <a:spLocks noGrp="1"/>
          </p:cNvSpPr>
          <p:nvPr>
            <p:ph sz="quarter" idx="18"/>
          </p:nvPr>
        </p:nvSpPr>
        <p:spPr>
          <a:xfrm>
            <a:off x="4572000" y="1493837"/>
            <a:ext cx="4114800" cy="3916363"/>
          </a:xfrm>
          <a:prstGeom prst="rect">
            <a:avLst/>
          </a:prstGeom>
        </p:spPr>
        <p:txBody>
          <a:bodyPr/>
          <a:lstStyle>
            <a:lvl1pPr>
              <a:defRPr sz="28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2A"/>
          <p:cNvSpPr>
            <a:spLocks noGrp="1"/>
          </p:cNvSpPr>
          <p:nvPr>
            <p:ph sz="quarter" idx="23"/>
          </p:nvPr>
        </p:nvSpPr>
        <p:spPr>
          <a:xfrm>
            <a:off x="4572000" y="5486400"/>
            <a:ext cx="4114800" cy="609600"/>
          </a:xfrm>
          <a:prstGeom prst="rect">
            <a:avLst/>
          </a:prstGeom>
        </p:spPr>
        <p:txBody>
          <a:bodyPr/>
          <a:lstStyle>
            <a:lvl1pPr>
              <a:buNone/>
              <a:defRPr sz="1400"/>
            </a:lvl1pPr>
          </a:lstStyle>
          <a:p>
            <a:pPr lvl="0"/>
            <a:r>
              <a:rPr lang="en-US" dirty="0" smtClean="0"/>
              <a:t>Click to edit Master text styles</a:t>
            </a:r>
          </a:p>
        </p:txBody>
      </p:sp>
      <p:sp>
        <p:nvSpPr>
          <p:cNvPr id="5" name="Slide Number Placeholder 4"/>
          <p:cNvSpPr>
            <a:spLocks noGrp="1"/>
          </p:cNvSpPr>
          <p:nvPr>
            <p:ph type="sldNum" sz="quarter" idx="26"/>
          </p:nvPr>
        </p:nvSpPr>
        <p:spPr/>
        <p:txBody>
          <a:body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43902927"/>
      </p:ext>
    </p:extLst>
  </p:cSld>
  <p:clrMapOvr>
    <a:masterClrMapping/>
  </p:clrMapOvr>
  <p:timing>
    <p:tnLst>
      <p:par>
        <p:cTn id="1" dur="indefinite" restart="never" nodeType="tmRoot"/>
      </p:par>
    </p:tnLst>
  </p:timing>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Picture with Text at Top">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2232026"/>
            <a:ext cx="8229600" cy="3940174"/>
          </a:xfrm>
          <a:prstGeom prst="rect">
            <a:avLst/>
          </a:prstGeom>
        </p:spPr>
        <p:txBody>
          <a:bodyPr rtlCol="0">
            <a:normAutofit/>
          </a:bodyPr>
          <a:lstStyle>
            <a:lvl1pPr marL="0" indent="0">
              <a:buNone/>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4" name="Text Placeholder 3"/>
          <p:cNvSpPr>
            <a:spLocks noGrp="1"/>
          </p:cNvSpPr>
          <p:nvPr>
            <p:ph type="body" sz="quarter" idx="33"/>
          </p:nvPr>
        </p:nvSpPr>
        <p:spPr>
          <a:xfrm>
            <a:off x="457200" y="1509713"/>
            <a:ext cx="8228013" cy="63023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3803011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80" r:id="rId8"/>
    <p:sldLayoutId id="2147484266" r:id="rId9"/>
    <p:sldLayoutId id="2147484267" r:id="rId10"/>
    <p:sldLayoutId id="2147484271" r:id="rId11"/>
    <p:sldLayoutId id="2147484272" r:id="rId12"/>
    <p:sldLayoutId id="2147484282" r:id="rId1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9.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8" Type="http://schemas.openxmlformats.org/officeDocument/2006/relationships/hyperlink" Target="http://dx.doi.org/10.1016/S1092-9134(98)80043-9" TargetMode="External"/><Relationship Id="rId3" Type="http://schemas.openxmlformats.org/officeDocument/2006/relationships/notesSlide" Target="../notesSlides/notesSlide24.xml"/><Relationship Id="rId7" Type="http://schemas.openxmlformats.org/officeDocument/2006/relationships/hyperlink" Target="http://www.cdc.gov/h1n1flu/" TargetMode="External"/><Relationship Id="rId2" Type="http://schemas.openxmlformats.org/officeDocument/2006/relationships/slideLayout" Target="../slideLayouts/slideLayout10.xml"/><Relationship Id="rId1" Type="http://schemas.openxmlformats.org/officeDocument/2006/relationships/tags" Target="../tags/tag25.xml"/><Relationship Id="rId6" Type="http://schemas.openxmlformats.org/officeDocument/2006/relationships/hyperlink" Target="http://www.cdc.gov/about/history/ourstory.htm" TargetMode="External"/><Relationship Id="rId5" Type="http://schemas.openxmlformats.org/officeDocument/2006/relationships/hyperlink" Target="http://www.cdc.gov/nchs/fastats/leading-causes-of-death.htm" TargetMode="External"/><Relationship Id="rId4" Type="http://schemas.openxmlformats.org/officeDocument/2006/relationships/hyperlink" Target="http://www.cdc.gov/zika/about/index.html" TargetMode="External"/><Relationship Id="rId9" Type="http://schemas.openxmlformats.org/officeDocument/2006/relationships/hyperlink" Target="http://www.hhs.gov/about/hhshist.html" TargetMode="Externa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0.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1.xml"/><Relationship Id="rId1" Type="http://schemas.openxmlformats.org/officeDocument/2006/relationships/tags" Target="../tags/tag2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8.xml"/><Relationship Id="rId1" Type="http://schemas.openxmlformats.org/officeDocument/2006/relationships/tags" Target="../tags/tag6.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496" y="2130552"/>
            <a:ext cx="8905009" cy="1298448"/>
          </a:xfrm>
        </p:spPr>
        <p:txBody>
          <a:bodyPr/>
          <a:lstStyle/>
          <a:p>
            <a:r>
              <a:rPr lang="en-US" dirty="0" smtClean="0"/>
              <a:t>Introduction to Health Care </a:t>
            </a:r>
            <a:br>
              <a:rPr lang="en-US" dirty="0" smtClean="0"/>
            </a:br>
            <a:r>
              <a:rPr lang="en-US" dirty="0" smtClean="0"/>
              <a:t>and Public Health in the U.S.</a:t>
            </a:r>
            <a:endParaRPr lang="en-US" dirty="0"/>
          </a:p>
        </p:txBody>
      </p:sp>
      <p:sp>
        <p:nvSpPr>
          <p:cNvPr id="3" name="Text Placeholder 2"/>
          <p:cNvSpPr>
            <a:spLocks noGrp="1"/>
          </p:cNvSpPr>
          <p:nvPr>
            <p:ph type="body" sz="half" idx="2"/>
          </p:nvPr>
        </p:nvSpPr>
        <p:spPr/>
        <p:txBody>
          <a:bodyPr/>
          <a:lstStyle/>
          <a:p>
            <a:r>
              <a:rPr lang="en-US" dirty="0" smtClean="0"/>
              <a:t>Public Health, Part 1</a:t>
            </a:r>
            <a:endParaRPr lang="en-US" dirty="0"/>
          </a:p>
        </p:txBody>
      </p:sp>
      <p:sp>
        <p:nvSpPr>
          <p:cNvPr id="4" name="Text Placeholder 3"/>
          <p:cNvSpPr>
            <a:spLocks noGrp="1"/>
          </p:cNvSpPr>
          <p:nvPr>
            <p:ph type="body" sz="quarter" idx="11"/>
          </p:nvPr>
        </p:nvSpPr>
        <p:spPr/>
        <p:txBody>
          <a:bodyPr/>
          <a:lstStyle/>
          <a:p>
            <a:r>
              <a:rPr lang="en-US" dirty="0" smtClean="0"/>
              <a:t>Lecture a</a:t>
            </a:r>
            <a:endParaRPr lang="en-US" dirty="0"/>
          </a:p>
        </p:txBody>
      </p:sp>
      <p:sp>
        <p:nvSpPr>
          <p:cNvPr id="5" name="Text Placeholder 4"/>
          <p:cNvSpPr>
            <a:spLocks noGrp="1"/>
          </p:cNvSpPr>
          <p:nvPr>
            <p:ph type="body" sz="quarter" idx="12"/>
          </p:nvPr>
        </p:nvSpPr>
        <p:spPr/>
        <p:txBody>
          <a:bodyPr/>
          <a:lstStyle/>
          <a:p>
            <a:r>
              <a:rPr lang="en-US" altLang="en-US" dirty="0"/>
              <a:t>This </a:t>
            </a:r>
            <a:r>
              <a:rPr lang="en-US" altLang="en-US" dirty="0" smtClean="0"/>
              <a:t>material (Comp 1 Unit 7) was </a:t>
            </a:r>
            <a:r>
              <a:rPr lang="en-US" altLang="en-US" dirty="0"/>
              <a:t>developed by Oregon Health &amp; Science University, funded by the Department of Health and Human Services, Office of the National Coordinator for Health Information Technology under Award Number </a:t>
            </a:r>
            <a:r>
              <a:rPr lang="en-US" altLang="en-US" dirty="0" smtClean="0"/>
              <a:t>90WT0001.</a:t>
            </a:r>
            <a:endParaRPr lang="en-US" altLang="en-US" dirty="0"/>
          </a:p>
          <a:p>
            <a:r>
              <a:rPr lang="en-US" dirty="0"/>
              <a:t>This work is licensed under the Creative Commons Attribution-NonCommercial-ShareAlike 4.0 International License. To view a copy of this license, visit</a:t>
            </a:r>
            <a:br>
              <a:rPr lang="en-US" dirty="0"/>
            </a:br>
            <a:r>
              <a:rPr lang="en-US" dirty="0"/>
              <a:t> </a:t>
            </a:r>
            <a:r>
              <a:rPr lang="en-US" dirty="0">
                <a:hlinkClick r:id="rId4" tooltip="URL for Creative Commons Attribution-NonCommercial-ShareAlike 4.0 International License"/>
              </a:rPr>
              <a:t>http://creativecommons.org/licenses/by-nc-sa/4.0/</a:t>
            </a:r>
            <a:r>
              <a:rPr lang="en-US" dirty="0"/>
              <a:t>.</a:t>
            </a:r>
          </a:p>
          <a:p>
            <a:endParaRPr lang="en-US" dirty="0"/>
          </a:p>
        </p:txBody>
      </p:sp>
    </p:spTree>
    <p:custDataLst>
      <p:tags r:id="rId1"/>
    </p:custDataLst>
    <p:extLst>
      <p:ext uri="{BB962C8B-B14F-4D97-AF65-F5344CB8AC3E}">
        <p14:creationId xmlns:p14="http://schemas.microsoft.com/office/powerpoint/2010/main" val="24760780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History of Public Health in the U.S. The 1920s - 1944</a:t>
            </a:r>
          </a:p>
        </p:txBody>
      </p:sp>
      <p:sp>
        <p:nvSpPr>
          <p:cNvPr id="18435" name="Content Placeholder 2"/>
          <p:cNvSpPr>
            <a:spLocks noGrp="1"/>
          </p:cNvSpPr>
          <p:nvPr>
            <p:ph sz="quarter" idx="14"/>
          </p:nvPr>
        </p:nvSpPr>
        <p:spPr/>
        <p:txBody>
          <a:bodyPr/>
          <a:lstStyle/>
          <a:p>
            <a:pPr>
              <a:tabLst>
                <a:tab pos="1430338" algn="l"/>
              </a:tabLst>
            </a:pPr>
            <a:r>
              <a:rPr lang="en-US" altLang="en-US" dirty="0" smtClean="0"/>
              <a:t>1921: Bureau of Indian Affairs Health 	Division created.</a:t>
            </a:r>
          </a:p>
          <a:p>
            <a:pPr>
              <a:tabLst>
                <a:tab pos="1382713" algn="l"/>
              </a:tabLst>
            </a:pPr>
            <a:r>
              <a:rPr lang="en-US" altLang="en-US" dirty="0" smtClean="0"/>
              <a:t>1935-38: Passage of the Social Security 	Act and the Federal Food, Drug, and 	Cosmetic Act.</a:t>
            </a:r>
          </a:p>
          <a:p>
            <a:pPr>
              <a:tabLst>
                <a:tab pos="1382713" algn="l"/>
              </a:tabLst>
            </a:pPr>
            <a:r>
              <a:rPr lang="en-US" altLang="en-US" dirty="0" smtClean="0"/>
              <a:t>1944: Massive use of penicillin drastically 	changes treatment of infections and 	sexually </a:t>
            </a:r>
            <a:r>
              <a:rPr lang="en-US" altLang="en-US" dirty="0"/>
              <a:t>t</a:t>
            </a:r>
            <a:r>
              <a:rPr lang="en-US" altLang="en-US" dirty="0" smtClean="0"/>
              <a:t>ransmitted </a:t>
            </a:r>
            <a:r>
              <a:rPr lang="en-US" altLang="en-US" dirty="0"/>
              <a:t>d</a:t>
            </a:r>
            <a:r>
              <a:rPr lang="en-US" altLang="en-US" dirty="0" smtClean="0"/>
              <a:t>iseases. 	(</a:t>
            </a:r>
            <a:r>
              <a:rPr lang="en-US" altLang="en-US" dirty="0" err="1" smtClean="0"/>
              <a:t>Parascandola</a:t>
            </a:r>
            <a:r>
              <a:rPr lang="en-US" altLang="en-US" dirty="0" smtClean="0"/>
              <a:t>, 1997)</a:t>
            </a:r>
          </a:p>
          <a:p>
            <a:endParaRPr lang="en-US" altLang="en-US" dirty="0"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6C620C8-7C4D-43A9-AD9E-5CC68FE07BEF}" type="slidenum">
              <a:rPr lang="en-US" altLang="en-US" smtClean="0"/>
              <a:pPr/>
              <a:t>10</a:t>
            </a:fld>
            <a:endParaRPr lang="en-US" altLang="en-US" dirty="0"/>
          </a:p>
        </p:txBody>
      </p:sp>
    </p:spTree>
    <p:custDataLst>
      <p:tags r:id="rId1"/>
    </p:custDataLst>
    <p:extLst>
      <p:ext uri="{BB962C8B-B14F-4D97-AF65-F5344CB8AC3E}">
        <p14:creationId xmlns:p14="http://schemas.microsoft.com/office/powerpoint/2010/main" val="23575663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History of Public Health </a:t>
            </a:r>
            <a:r>
              <a:rPr lang="en-US" altLang="en-US" dirty="0"/>
              <a:t>in </a:t>
            </a:r>
            <a:r>
              <a:rPr lang="en-US" altLang="en-US" dirty="0" smtClean="0"/>
              <a:t>the U.S</a:t>
            </a:r>
            <a:r>
              <a:rPr lang="en-US" altLang="en-US" dirty="0"/>
              <a:t>. </a:t>
            </a:r>
            <a:r>
              <a:rPr lang="en-US" altLang="en-US" dirty="0" smtClean="0"/>
              <a:t>1946: The CDC</a:t>
            </a:r>
          </a:p>
        </p:txBody>
      </p:sp>
      <p:sp>
        <p:nvSpPr>
          <p:cNvPr id="19459" name="Content Placeholder 2"/>
          <p:cNvSpPr>
            <a:spLocks noGrp="1"/>
          </p:cNvSpPr>
          <p:nvPr>
            <p:ph sz="quarter" idx="14"/>
          </p:nvPr>
        </p:nvSpPr>
        <p:spPr/>
        <p:txBody>
          <a:bodyPr/>
          <a:lstStyle/>
          <a:p>
            <a:r>
              <a:rPr lang="en-US" altLang="en-US" dirty="0" smtClean="0"/>
              <a:t>Establishment of the Communicable Disease Center (CDC)</a:t>
            </a:r>
          </a:p>
          <a:p>
            <a:pPr lvl="1"/>
            <a:r>
              <a:rPr lang="en-US" altLang="en-US" dirty="0" smtClean="0"/>
              <a:t>Focus: mosquito control to fight malaria, primarily through application of the pesticide DDT</a:t>
            </a:r>
          </a:p>
          <a:p>
            <a:pPr lvl="1"/>
            <a:r>
              <a:rPr lang="en-US" altLang="en-US" dirty="0" smtClean="0"/>
              <a:t>Outgrowth of the wartime agency MCWA - Malaria Control in War Areas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9916583-1D5A-45AF-8E96-895E6653BC01}" type="slidenum">
              <a:rPr lang="en-US" altLang="en-US" smtClean="0"/>
              <a:pPr/>
              <a:t>11</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History of Public Health </a:t>
            </a:r>
            <a:r>
              <a:rPr lang="en-US" altLang="en-US" dirty="0"/>
              <a:t>in </a:t>
            </a:r>
            <a:r>
              <a:rPr lang="en-US" altLang="en-US" dirty="0" smtClean="0"/>
              <a:t>the U.S</a:t>
            </a:r>
            <a:r>
              <a:rPr lang="en-US" altLang="en-US" dirty="0"/>
              <a:t>. </a:t>
            </a:r>
            <a:r>
              <a:rPr lang="en-US" altLang="en-US" dirty="0" smtClean="0"/>
              <a:t>The CDC</a:t>
            </a:r>
          </a:p>
        </p:txBody>
      </p:sp>
      <p:sp>
        <p:nvSpPr>
          <p:cNvPr id="19459" name="Content Placeholder 2"/>
          <p:cNvSpPr>
            <a:spLocks noGrp="1"/>
          </p:cNvSpPr>
          <p:nvPr>
            <p:ph sz="quarter" idx="14"/>
          </p:nvPr>
        </p:nvSpPr>
        <p:spPr/>
        <p:txBody>
          <a:bodyPr/>
          <a:lstStyle/>
          <a:p>
            <a:r>
              <a:rPr lang="en-US" altLang="en-US" dirty="0" smtClean="0"/>
              <a:t>The CDC has grown into its current emphases:</a:t>
            </a:r>
          </a:p>
          <a:p>
            <a:pPr lvl="1"/>
            <a:r>
              <a:rPr lang="en-US" altLang="en-US" dirty="0" smtClean="0"/>
              <a:t>Working with states and other partners to monitor and prevent outbreaks</a:t>
            </a:r>
          </a:p>
          <a:p>
            <a:pPr lvl="1"/>
            <a:r>
              <a:rPr lang="en-US" altLang="en-US" dirty="0" smtClean="0"/>
              <a:t>Maintain national health statistics</a:t>
            </a:r>
          </a:p>
          <a:p>
            <a:pPr lvl="1"/>
            <a:r>
              <a:rPr lang="en-US" altLang="en-US" dirty="0" smtClean="0"/>
              <a:t>Prevent and control infectious and chronic diseases, injuries, and environmental health hazards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9916583-1D5A-45AF-8E96-895E6653BC01}" type="slidenum">
              <a:rPr lang="en-US" altLang="en-US" smtClean="0"/>
              <a:pPr/>
              <a:t>12</a:t>
            </a:fld>
            <a:endParaRPr lang="en-US" altLang="en-US" dirty="0"/>
          </a:p>
        </p:txBody>
      </p:sp>
    </p:spTree>
    <p:custDataLst>
      <p:tags r:id="rId1"/>
    </p:custDataLst>
    <p:extLst>
      <p:ext uri="{BB962C8B-B14F-4D97-AF65-F5344CB8AC3E}">
        <p14:creationId xmlns:p14="http://schemas.microsoft.com/office/powerpoint/2010/main" val="19210210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smtClean="0"/>
              <a:t>History of Public Health </a:t>
            </a:r>
            <a:r>
              <a:rPr lang="en-US" altLang="en-US" dirty="0"/>
              <a:t>in </a:t>
            </a:r>
            <a:r>
              <a:rPr lang="en-US" altLang="en-US" dirty="0" smtClean="0"/>
              <a:t>the U.S. The 1950s</a:t>
            </a:r>
          </a:p>
        </p:txBody>
      </p:sp>
      <p:sp>
        <p:nvSpPr>
          <p:cNvPr id="20483" name="Content Placeholder 2"/>
          <p:cNvSpPr>
            <a:spLocks noGrp="1"/>
          </p:cNvSpPr>
          <p:nvPr>
            <p:ph sz="quarter" idx="14"/>
          </p:nvPr>
        </p:nvSpPr>
        <p:spPr/>
        <p:txBody>
          <a:bodyPr/>
          <a:lstStyle/>
          <a:p>
            <a:pPr>
              <a:tabLst>
                <a:tab pos="1430338" algn="l"/>
              </a:tabLst>
            </a:pPr>
            <a:r>
              <a:rPr lang="en-US" altLang="en-US" dirty="0" smtClean="0"/>
              <a:t>1953: Department of Health, Education, 	and Welfare Created </a:t>
            </a:r>
          </a:p>
          <a:p>
            <a:pPr lvl="1"/>
            <a:r>
              <a:rPr lang="en-US" altLang="en-US" dirty="0" smtClean="0"/>
              <a:t>In 1979, the Department of Education was split off, leaving the separate Department of Health and Human Services (HHS).</a:t>
            </a:r>
          </a:p>
          <a:p>
            <a:pPr>
              <a:tabLst>
                <a:tab pos="1382713" algn="l"/>
              </a:tabLst>
            </a:pPr>
            <a:r>
              <a:rPr lang="en-US" altLang="en-US" dirty="0" smtClean="0"/>
              <a:t>1955: Salk polio vaccine licensed. </a:t>
            </a:r>
            <a:br>
              <a:rPr lang="en-US" altLang="en-US" dirty="0" smtClean="0"/>
            </a:br>
            <a:r>
              <a:rPr lang="en-US" altLang="en-US" dirty="0" smtClean="0"/>
              <a:t>	Indian Health Service moved to 	HHS. </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263578B-5251-48D1-873F-DBFE976090CC}" type="slidenum">
              <a:rPr lang="en-US" altLang="en-US" smtClean="0"/>
              <a:pPr/>
              <a:t>13</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History of Public Health in </a:t>
            </a:r>
            <a:r>
              <a:rPr lang="en-US" altLang="en-US" dirty="0"/>
              <a:t>the </a:t>
            </a:r>
            <a:r>
              <a:rPr lang="en-US" altLang="en-US" dirty="0" smtClean="0"/>
              <a:t>U.S</a:t>
            </a:r>
            <a:r>
              <a:rPr lang="en-US" altLang="en-US" dirty="0"/>
              <a:t>. </a:t>
            </a:r>
            <a:r>
              <a:rPr lang="en-US" altLang="en-US" dirty="0" smtClean="0"/>
              <a:t>The 1960s - 1</a:t>
            </a:r>
          </a:p>
        </p:txBody>
      </p:sp>
      <p:sp>
        <p:nvSpPr>
          <p:cNvPr id="21507" name="Content Placeholder 2"/>
          <p:cNvSpPr>
            <a:spLocks noGrp="1"/>
          </p:cNvSpPr>
          <p:nvPr>
            <p:ph sz="quarter" idx="14"/>
          </p:nvPr>
        </p:nvSpPr>
        <p:spPr/>
        <p:txBody>
          <a:bodyPr/>
          <a:lstStyle/>
          <a:p>
            <a:pPr>
              <a:tabLst>
                <a:tab pos="2063750" algn="l"/>
              </a:tabLst>
            </a:pPr>
            <a:r>
              <a:rPr lang="en-US" altLang="en-US" dirty="0" smtClean="0"/>
              <a:t>1961-69: </a:t>
            </a:r>
          </a:p>
          <a:p>
            <a:pPr lvl="1">
              <a:tabLst>
                <a:tab pos="2063750" algn="l"/>
              </a:tabLst>
            </a:pPr>
            <a:r>
              <a:rPr lang="en-US" altLang="en-US" dirty="0" smtClean="0"/>
              <a:t>International smallpox eradication program established</a:t>
            </a:r>
          </a:p>
          <a:p>
            <a:pPr lvl="1"/>
            <a:r>
              <a:rPr lang="en-US" altLang="en-US" dirty="0" smtClean="0"/>
              <a:t>The first Surgeon General’s Report on Smoking released</a:t>
            </a:r>
            <a:endParaRPr lang="en-US" alt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FB0D1E4-4719-4F17-9BDD-FED89B055D5A}" type="slidenum">
              <a:rPr lang="en-US" altLang="en-US" smtClean="0"/>
              <a:pPr/>
              <a:t>14</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History of Public Health in the U.S.</a:t>
            </a:r>
            <a:br>
              <a:rPr lang="en-US" altLang="en-US" dirty="0" smtClean="0"/>
            </a:br>
            <a:r>
              <a:rPr lang="en-US" altLang="en-US" dirty="0" smtClean="0"/>
              <a:t>The 1960s - 2</a:t>
            </a:r>
          </a:p>
        </p:txBody>
      </p:sp>
      <p:sp>
        <p:nvSpPr>
          <p:cNvPr id="21507" name="Content Placeholder 2"/>
          <p:cNvSpPr>
            <a:spLocks noGrp="1"/>
          </p:cNvSpPr>
          <p:nvPr>
            <p:ph sz="quarter" idx="14"/>
          </p:nvPr>
        </p:nvSpPr>
        <p:spPr/>
        <p:txBody>
          <a:bodyPr/>
          <a:lstStyle/>
          <a:p>
            <a:r>
              <a:rPr lang="en-US" altLang="en-US" dirty="0" smtClean="0"/>
              <a:t>1961-69: </a:t>
            </a:r>
          </a:p>
          <a:p>
            <a:pPr lvl="1"/>
            <a:r>
              <a:rPr lang="en-US" altLang="en-US" dirty="0" smtClean="0"/>
              <a:t>Migrant Health Act providing clinics for agricultural workers. </a:t>
            </a:r>
          </a:p>
          <a:p>
            <a:pPr lvl="1"/>
            <a:r>
              <a:rPr lang="en-US" altLang="en-US" dirty="0" smtClean="0"/>
              <a:t>Older Americans Act created social and nutritional programs. </a:t>
            </a:r>
          </a:p>
          <a:p>
            <a:pPr lvl="1"/>
            <a:r>
              <a:rPr lang="en-US" altLang="en-US" dirty="0" smtClean="0"/>
              <a:t>Head Start program was created. </a:t>
            </a:r>
          </a:p>
          <a:p>
            <a:pPr lvl="1"/>
            <a:r>
              <a:rPr lang="en-US" altLang="en-US" dirty="0"/>
              <a:t>Medicare and Medicaid programs were created. </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FB0D1E4-4719-4F17-9BDD-FED89B055D5A}" type="slidenum">
              <a:rPr lang="en-US" altLang="en-US" smtClean="0"/>
              <a:pPr/>
              <a:t>15</a:t>
            </a:fld>
            <a:endParaRPr lang="en-US" altLang="en-US" dirty="0"/>
          </a:p>
        </p:txBody>
      </p:sp>
    </p:spTree>
    <p:custDataLst>
      <p:tags r:id="rId1"/>
    </p:custDataLst>
    <p:extLst>
      <p:ext uri="{BB962C8B-B14F-4D97-AF65-F5344CB8AC3E}">
        <p14:creationId xmlns:p14="http://schemas.microsoft.com/office/powerpoint/2010/main" val="39355571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History of Public Health in the U.S.</a:t>
            </a:r>
            <a:br>
              <a:rPr lang="en-US" altLang="en-US" dirty="0" smtClean="0"/>
            </a:br>
            <a:r>
              <a:rPr lang="en-US" altLang="en-US" dirty="0" smtClean="0"/>
              <a:t>The 1970s</a:t>
            </a:r>
          </a:p>
        </p:txBody>
      </p:sp>
      <p:sp>
        <p:nvSpPr>
          <p:cNvPr id="22531" name="Content Placeholder 2"/>
          <p:cNvSpPr>
            <a:spLocks noGrp="1"/>
          </p:cNvSpPr>
          <p:nvPr>
            <p:ph sz="quarter" idx="14"/>
          </p:nvPr>
        </p:nvSpPr>
        <p:spPr/>
        <p:txBody>
          <a:bodyPr/>
          <a:lstStyle/>
          <a:p>
            <a:r>
              <a:rPr lang="en-US" altLang="en-US" dirty="0" smtClean="0"/>
              <a:t>1970-1979: National Health Service Corps created. National Cancer Act passed.</a:t>
            </a:r>
          </a:p>
          <a:p>
            <a:pPr lvl="1"/>
            <a:r>
              <a:rPr lang="en-US" altLang="en-US" dirty="0" smtClean="0"/>
              <a:t>Health Care Financing Administration created to manage Medicare and Medicaid.</a:t>
            </a:r>
          </a:p>
          <a:p>
            <a:pPr lvl="1"/>
            <a:r>
              <a:rPr lang="en-US" altLang="en-US" dirty="0" smtClean="0"/>
              <a:t>Worldwide eradication of smallpox in 1977.</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B70E669-46FC-492A-80FE-66AC4CF51242}" type="slidenum">
              <a:rPr lang="en-US" altLang="en-US" smtClean="0"/>
              <a:pPr/>
              <a:t>16</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History of Public Health in the U.S.</a:t>
            </a:r>
            <a:br>
              <a:rPr lang="en-US" altLang="en-US" dirty="0" smtClean="0"/>
            </a:br>
            <a:r>
              <a:rPr lang="en-US" altLang="en-US" dirty="0" smtClean="0"/>
              <a:t>The 1980s</a:t>
            </a:r>
          </a:p>
        </p:txBody>
      </p:sp>
      <p:sp>
        <p:nvSpPr>
          <p:cNvPr id="23555" name="Content Placeholder 2"/>
          <p:cNvSpPr>
            <a:spLocks noGrp="1"/>
          </p:cNvSpPr>
          <p:nvPr>
            <p:ph sz="quarter" idx="14"/>
          </p:nvPr>
        </p:nvSpPr>
        <p:spPr/>
        <p:txBody>
          <a:bodyPr/>
          <a:lstStyle/>
          <a:p>
            <a:r>
              <a:rPr lang="en-US" altLang="en-US" dirty="0" smtClean="0"/>
              <a:t>National Organ Transplantation Act. </a:t>
            </a:r>
          </a:p>
          <a:p>
            <a:r>
              <a:rPr lang="en-US" altLang="en-US" dirty="0" smtClean="0"/>
              <a:t>McKinney Act (health care for homeless). </a:t>
            </a:r>
          </a:p>
          <a:p>
            <a:r>
              <a:rPr lang="en-US" altLang="en-US" dirty="0" smtClean="0"/>
              <a:t>Agency for Health Care Policy and Research created. </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48CC42F-00FC-4CAC-BDEA-4319038F00FC}" type="slidenum">
              <a:rPr lang="en-US" altLang="en-US" smtClean="0"/>
              <a:pPr/>
              <a:t>17</a:t>
            </a:fld>
            <a:endParaRPr lang="en-US" altLang="en-US" dirty="0"/>
          </a:p>
        </p:txBody>
      </p:sp>
    </p:spTree>
    <p:custDataLst>
      <p:tags r:id="rId1"/>
    </p:custDataLst>
    <p:extLst>
      <p:ext uri="{BB962C8B-B14F-4D97-AF65-F5344CB8AC3E}">
        <p14:creationId xmlns:p14="http://schemas.microsoft.com/office/powerpoint/2010/main" val="14223574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History of Public Health in the U.S. The 1980s: AIDS/HIV</a:t>
            </a:r>
          </a:p>
        </p:txBody>
      </p:sp>
      <p:sp>
        <p:nvSpPr>
          <p:cNvPr id="23555" name="Content Placeholder 2"/>
          <p:cNvSpPr>
            <a:spLocks noGrp="1"/>
          </p:cNvSpPr>
          <p:nvPr>
            <p:ph sz="quarter" idx="14"/>
          </p:nvPr>
        </p:nvSpPr>
        <p:spPr/>
        <p:txBody>
          <a:bodyPr/>
          <a:lstStyle/>
          <a:p>
            <a:r>
              <a:rPr lang="en-US" altLang="en-US" dirty="0" smtClean="0"/>
              <a:t>1981: AIDS identified</a:t>
            </a:r>
          </a:p>
          <a:p>
            <a:r>
              <a:rPr lang="en-US" altLang="en-US" dirty="0" smtClean="0"/>
              <a:t>1984: HIV virus identified by the Public Health Service and French scientists</a:t>
            </a:r>
          </a:p>
          <a:p>
            <a:r>
              <a:rPr lang="en-US" altLang="en-US" dirty="0" smtClean="0"/>
              <a:t>1985: HIV detection blood test licensed</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48CC42F-00FC-4CAC-BDEA-4319038F00FC}" type="slidenum">
              <a:rPr lang="en-US" altLang="en-US" smtClean="0"/>
              <a:pPr/>
              <a:t>18</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History of Public Health in the U.S.</a:t>
            </a:r>
            <a:br>
              <a:rPr lang="en-US" altLang="en-US" dirty="0" smtClean="0"/>
            </a:br>
            <a:r>
              <a:rPr lang="en-US" altLang="en-US" dirty="0" smtClean="0"/>
              <a:t>The 1990s - 1</a:t>
            </a:r>
          </a:p>
        </p:txBody>
      </p:sp>
      <p:sp>
        <p:nvSpPr>
          <p:cNvPr id="24579" name="Content Placeholder 2"/>
          <p:cNvSpPr>
            <a:spLocks noGrp="1"/>
          </p:cNvSpPr>
          <p:nvPr>
            <p:ph sz="quarter" idx="14"/>
          </p:nvPr>
        </p:nvSpPr>
        <p:spPr/>
        <p:txBody>
          <a:bodyPr/>
          <a:lstStyle/>
          <a:p>
            <a:r>
              <a:rPr lang="en-US" altLang="en-US" dirty="0" smtClean="0"/>
              <a:t>Human Genome Project established</a:t>
            </a:r>
          </a:p>
          <a:p>
            <a:r>
              <a:rPr lang="en-US" altLang="en-US" dirty="0" smtClean="0"/>
              <a:t>Nutrition Labeling and Education Act passed </a:t>
            </a:r>
          </a:p>
          <a:p>
            <a:r>
              <a:rPr lang="en-US" altLang="en-US" dirty="0" smtClean="0"/>
              <a:t>Ryan White Comprehensive AIDS Resource Emergency (CARE) Act</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5AD8B0F-6122-480C-A98D-D7C3CC050181}" type="slidenum">
              <a:rPr lang="en-US" altLang="en-US" smtClean="0"/>
              <a:pPr/>
              <a:t>19</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smtClean="0"/>
              <a:t>Public Health, Part 1</a:t>
            </a:r>
            <a:br>
              <a:rPr lang="en-US" dirty="0" smtClean="0"/>
            </a:br>
            <a:r>
              <a:rPr lang="en-US" dirty="0" smtClean="0"/>
              <a:t>Learning Objectives - 1</a:t>
            </a:r>
          </a:p>
        </p:txBody>
      </p:sp>
      <p:sp>
        <p:nvSpPr>
          <p:cNvPr id="13316" name="Text Placeholder 3"/>
          <p:cNvSpPr>
            <a:spLocks noGrp="1"/>
          </p:cNvSpPr>
          <p:nvPr>
            <p:ph sz="quarter" idx="14"/>
          </p:nvPr>
        </p:nvSpPr>
        <p:spPr/>
        <p:txBody>
          <a:bodyPr/>
          <a:lstStyle/>
          <a:p>
            <a:r>
              <a:rPr lang="en-US" altLang="en-US" dirty="0" smtClean="0"/>
              <a:t>Discern the main differences and similarities between public and private health (Lecture a)</a:t>
            </a:r>
          </a:p>
          <a:p>
            <a:r>
              <a:rPr lang="en-US" altLang="en-US" dirty="0" smtClean="0"/>
              <a:t>Delineate the historic timeline and achievements of public health in the U.S. (Lecture a)</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206E824-0BB3-46A1-B7F5-058D8047D8F9}" type="slidenum">
              <a:rPr lang="en-US" altLang="en-US" smtClean="0"/>
              <a:pPr/>
              <a:t>2</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History of Public Health in the U.S.</a:t>
            </a:r>
            <a:br>
              <a:rPr lang="en-US" altLang="en-US" dirty="0" smtClean="0"/>
            </a:br>
            <a:r>
              <a:rPr lang="en-US" altLang="en-US" dirty="0" smtClean="0"/>
              <a:t>The 1990s - 2</a:t>
            </a:r>
          </a:p>
        </p:txBody>
      </p:sp>
      <p:sp>
        <p:nvSpPr>
          <p:cNvPr id="24579" name="Content Placeholder 2"/>
          <p:cNvSpPr>
            <a:spLocks noGrp="1"/>
          </p:cNvSpPr>
          <p:nvPr>
            <p:ph sz="quarter" idx="14"/>
          </p:nvPr>
        </p:nvSpPr>
        <p:spPr/>
        <p:txBody>
          <a:bodyPr/>
          <a:lstStyle/>
          <a:p>
            <a:r>
              <a:rPr lang="en-US" altLang="en-US" dirty="0" smtClean="0"/>
              <a:t>Establishment of Vaccines for Children Program </a:t>
            </a:r>
          </a:p>
          <a:p>
            <a:pPr lvl="1"/>
            <a:r>
              <a:rPr lang="en-US" altLang="en-US" dirty="0" smtClean="0"/>
              <a:t>Free immunizations to children in low-income families) </a:t>
            </a:r>
          </a:p>
          <a:p>
            <a:r>
              <a:rPr lang="en-US" altLang="en-US" dirty="0" smtClean="0"/>
              <a:t>Enactment of the Health Insurance Portability and Accountability Act (HIPAA)</a:t>
            </a:r>
          </a:p>
          <a:p>
            <a:r>
              <a:rPr lang="en-US" altLang="en-US" sz="3100" dirty="0"/>
              <a:t>State Children's Health Insurance Program (SCHIP) created; enabled states to extend health coverage to more uninsured children</a:t>
            </a:r>
            <a:r>
              <a:rPr lang="en-US" altLang="en-US" sz="3100" dirty="0" smtClean="0"/>
              <a:t>.</a:t>
            </a:r>
            <a:endParaRPr lang="en-US" altLang="en-US" sz="3100"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5AD8B0F-6122-480C-A98D-D7C3CC050181}" type="slidenum">
              <a:rPr lang="en-US" altLang="en-US" smtClean="0"/>
              <a:pPr/>
              <a:t>20</a:t>
            </a:fld>
            <a:endParaRPr lang="en-US" altLang="en-US" dirty="0"/>
          </a:p>
        </p:txBody>
      </p:sp>
    </p:spTree>
    <p:custDataLst>
      <p:tags r:id="rId1"/>
    </p:custDataLst>
    <p:extLst>
      <p:ext uri="{BB962C8B-B14F-4D97-AF65-F5344CB8AC3E}">
        <p14:creationId xmlns:p14="http://schemas.microsoft.com/office/powerpoint/2010/main" val="14659843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History of Public Health in the U.S.</a:t>
            </a:r>
            <a:br>
              <a:rPr lang="en-US" altLang="en-US" smtClean="0"/>
            </a:br>
            <a:r>
              <a:rPr lang="en-US" altLang="en-US" smtClean="0"/>
              <a:t>The 2000s</a:t>
            </a:r>
            <a:endParaRPr lang="en-US" altLang="en-US" dirty="0" smtClean="0"/>
          </a:p>
        </p:txBody>
      </p:sp>
      <p:sp>
        <p:nvSpPr>
          <p:cNvPr id="25603" name="Content Placeholder 2"/>
          <p:cNvSpPr>
            <a:spLocks noGrp="1"/>
          </p:cNvSpPr>
          <p:nvPr>
            <p:ph sz="quarter" idx="14"/>
          </p:nvPr>
        </p:nvSpPr>
        <p:spPr>
          <a:xfrm>
            <a:off x="457200" y="1621220"/>
            <a:ext cx="8229600" cy="4572000"/>
          </a:xfrm>
        </p:spPr>
        <p:txBody>
          <a:bodyPr/>
          <a:lstStyle/>
          <a:p>
            <a:r>
              <a:rPr lang="en-US" altLang="en-US" sz="3000" dirty="0" smtClean="0"/>
              <a:t>Human genome sequencing published</a:t>
            </a:r>
          </a:p>
          <a:p>
            <a:r>
              <a:rPr lang="en-US" altLang="en-US" sz="3000" dirty="0" smtClean="0"/>
              <a:t>HHS responds to anthrax bioterrorism attack </a:t>
            </a:r>
          </a:p>
          <a:p>
            <a:r>
              <a:rPr lang="en-US" altLang="en-US" sz="3000" dirty="0" smtClean="0"/>
              <a:t>Creation of Office of Public Health Emergency Preparedness</a:t>
            </a:r>
          </a:p>
          <a:p>
            <a:r>
              <a:rPr lang="en-US" altLang="en-US" sz="3000" dirty="0" smtClean="0"/>
              <a:t>CDC responds to H1N1 flu pandemic (CDC, 2009)</a:t>
            </a:r>
          </a:p>
          <a:p>
            <a:r>
              <a:rPr lang="en-US" altLang="en-US" sz="3000" dirty="0" smtClean="0"/>
              <a:t>WHO declares a public health emergency for Zika virus; CDC activates Emergency Operations Center (CDC, </a:t>
            </a:r>
            <a:r>
              <a:rPr lang="en-US" altLang="en-US" sz="3000" dirty="0" err="1" smtClean="0"/>
              <a:t>n.d.</a:t>
            </a:r>
            <a:r>
              <a:rPr lang="en-US" altLang="en-US" sz="3000" dirty="0" smtClean="0"/>
              <a:t>-a)</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704F67A-20C8-42A0-987F-8E5F03B30FB8}" type="slidenum">
              <a:rPr lang="en-US" altLang="en-US" smtClean="0"/>
              <a:pPr/>
              <a:t>21</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History of Public Health in the U.S.</a:t>
            </a:r>
            <a:br>
              <a:rPr lang="en-US" altLang="en-US" dirty="0" smtClean="0"/>
            </a:br>
            <a:r>
              <a:rPr lang="en-US" altLang="en-US" dirty="0" smtClean="0"/>
              <a:t>Significant Legislation</a:t>
            </a:r>
          </a:p>
        </p:txBody>
      </p:sp>
      <p:sp>
        <p:nvSpPr>
          <p:cNvPr id="25603" name="Content Placeholder 2"/>
          <p:cNvSpPr>
            <a:spLocks noGrp="1"/>
          </p:cNvSpPr>
          <p:nvPr>
            <p:ph sz="quarter" idx="14"/>
          </p:nvPr>
        </p:nvSpPr>
        <p:spPr/>
        <p:txBody>
          <a:bodyPr/>
          <a:lstStyle/>
          <a:p>
            <a:r>
              <a:rPr lang="en-US" altLang="en-US" dirty="0" smtClean="0"/>
              <a:t>Medicare Prescription Drug Improvement and Modernization Act of 2003 expands Medicare to include a prescription drug benefit. </a:t>
            </a:r>
          </a:p>
          <a:p>
            <a:r>
              <a:rPr lang="en-US" altLang="en-US" dirty="0" smtClean="0"/>
              <a:t>American Recovery and Reinvestment Act (ARRA) of 2009 includes the Health Information Technology for Economic and Clinical Health Act, HITECH, stimulus opportunity.</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704F67A-20C8-42A0-987F-8E5F03B30FB8}" type="slidenum">
              <a:rPr lang="en-US" altLang="en-US" smtClean="0"/>
              <a:pPr/>
              <a:t>22</a:t>
            </a:fld>
            <a:endParaRPr lang="en-US" altLang="en-US" dirty="0"/>
          </a:p>
        </p:txBody>
      </p:sp>
    </p:spTree>
    <p:custDataLst>
      <p:tags r:id="rId1"/>
    </p:custDataLst>
    <p:extLst>
      <p:ext uri="{BB962C8B-B14F-4D97-AF65-F5344CB8AC3E}">
        <p14:creationId xmlns:p14="http://schemas.microsoft.com/office/powerpoint/2010/main" val="8438759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dirty="0" smtClean="0"/>
              <a:t>Public Health, Part 1</a:t>
            </a:r>
            <a:br>
              <a:rPr lang="en-US" dirty="0" smtClean="0"/>
            </a:br>
            <a:r>
              <a:rPr lang="en-US" dirty="0" smtClean="0"/>
              <a:t>Summary – Lecture a</a:t>
            </a:r>
          </a:p>
        </p:txBody>
      </p:sp>
      <p:sp>
        <p:nvSpPr>
          <p:cNvPr id="26628" name="Text Placeholder 3"/>
          <p:cNvSpPr>
            <a:spLocks noGrp="1"/>
          </p:cNvSpPr>
          <p:nvPr>
            <p:ph type="body" sz="quarter" idx="11"/>
          </p:nvPr>
        </p:nvSpPr>
        <p:spPr/>
        <p:txBody>
          <a:bodyPr/>
          <a:lstStyle/>
          <a:p>
            <a:r>
              <a:rPr lang="en-US" altLang="en-US" dirty="0" smtClean="0"/>
              <a:t>Similarities and differences between public and private health</a:t>
            </a:r>
          </a:p>
          <a:p>
            <a:r>
              <a:rPr lang="en-US" altLang="en-US" dirty="0" smtClean="0"/>
              <a:t>Importance of criteria for assigning public health</a:t>
            </a:r>
          </a:p>
          <a:p>
            <a:r>
              <a:rPr lang="en-US" altLang="en-US" dirty="0" smtClean="0"/>
              <a:t>Review of history of public health in the U.S.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0DB6774-B210-482D-85A5-EBB7024023D6}" type="slidenum">
              <a:rPr lang="en-US" altLang="en-US" smtClean="0"/>
              <a:pPr/>
              <a:t>23</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dirty="0" smtClean="0"/>
              <a:t>Public Health, Part 1</a:t>
            </a:r>
            <a:br>
              <a:rPr lang="en-US" dirty="0" smtClean="0"/>
            </a:br>
            <a:r>
              <a:rPr lang="en-US" dirty="0" smtClean="0"/>
              <a:t>References </a:t>
            </a:r>
            <a:r>
              <a:rPr lang="en-US" dirty="0"/>
              <a:t>– 1 – </a:t>
            </a:r>
            <a:r>
              <a:rPr lang="en-US" dirty="0" smtClean="0"/>
              <a:t>Lecture a </a:t>
            </a:r>
          </a:p>
        </p:txBody>
      </p:sp>
      <p:sp>
        <p:nvSpPr>
          <p:cNvPr id="27651" name="Text Placeholder 2"/>
          <p:cNvSpPr>
            <a:spLocks noGrp="1"/>
          </p:cNvSpPr>
          <p:nvPr>
            <p:ph type="body" sz="quarter" idx="16"/>
          </p:nvPr>
        </p:nvSpPr>
        <p:spPr>
          <a:xfrm>
            <a:off x="457200" y="1600199"/>
            <a:ext cx="8229600" cy="4928617"/>
          </a:xfrm>
        </p:spPr>
        <p:txBody>
          <a:bodyPr/>
          <a:lstStyle/>
          <a:p>
            <a:r>
              <a:rPr lang="en-US" altLang="en-US" dirty="0" smtClean="0"/>
              <a:t>References</a:t>
            </a:r>
          </a:p>
          <a:p>
            <a:r>
              <a:rPr lang="en-US" b="0" dirty="0" smtClean="0"/>
              <a:t>Centers for Disease Control and Prevention. (</a:t>
            </a:r>
            <a:r>
              <a:rPr lang="en-US" b="0" dirty="0" err="1" smtClean="0"/>
              <a:t>n.d.</a:t>
            </a:r>
            <a:r>
              <a:rPr lang="en-US" b="0" dirty="0" smtClean="0"/>
              <a:t>-a). About </a:t>
            </a:r>
            <a:r>
              <a:rPr lang="en-US" b="0" dirty="0" err="1" smtClean="0"/>
              <a:t>Zika</a:t>
            </a:r>
            <a:r>
              <a:rPr lang="en-US" b="0" dirty="0" smtClean="0"/>
              <a:t> Virus Disease. Retrieved January 30, 2017 from </a:t>
            </a:r>
            <a:r>
              <a:rPr lang="en-US" b="0" dirty="0" smtClean="0">
                <a:hlinkClick r:id="rId4" tooltip="URL to Centers for Disease Control and Prevention web page titled About Zika"/>
              </a:rPr>
              <a:t>http://www.cdc.gov/zika/about/index.html</a:t>
            </a:r>
            <a:endParaRPr lang="en-US" b="0" dirty="0" smtClean="0"/>
          </a:p>
          <a:p>
            <a:r>
              <a:rPr lang="en-US" b="0" dirty="0" smtClean="0"/>
              <a:t>Centers for Disease Control and Prevention. Leading Causes of Death, 1099-1998. (</a:t>
            </a:r>
            <a:r>
              <a:rPr lang="en-US" b="0" dirty="0" err="1" smtClean="0"/>
              <a:t>n.d.</a:t>
            </a:r>
            <a:r>
              <a:rPr lang="en-US" b="0" dirty="0" smtClean="0"/>
              <a:t>-b). Retrieved </a:t>
            </a:r>
            <a:r>
              <a:rPr lang="en-US" b="0" dirty="0"/>
              <a:t>January 30, 2017, </a:t>
            </a:r>
            <a:r>
              <a:rPr lang="en-US" b="0" dirty="0" smtClean="0"/>
              <a:t>from </a:t>
            </a:r>
            <a:r>
              <a:rPr lang="en-US" b="0" dirty="0" smtClean="0">
                <a:hlinkClick r:id="rId5" tooltip="Centers for Disease Control and Prevention, National Center for Heatlh Statistics, web page titled Leading Causes of Death"/>
              </a:rPr>
              <a:t>http://www.cdc.gov/nchs/fastats/leading-causes-of-death.htm</a:t>
            </a:r>
            <a:endParaRPr lang="en-US" b="0" dirty="0" smtClean="0"/>
          </a:p>
          <a:p>
            <a:r>
              <a:rPr lang="en-US" b="0" dirty="0"/>
              <a:t>Centers for Disease Control and Prevention. </a:t>
            </a:r>
            <a:r>
              <a:rPr lang="en-US" altLang="en-US" b="0" dirty="0"/>
              <a:t>Our History - Our Story. (</a:t>
            </a:r>
            <a:r>
              <a:rPr lang="en-US" altLang="en-US" b="0" dirty="0" err="1"/>
              <a:t>n.d.</a:t>
            </a:r>
            <a:r>
              <a:rPr lang="en-US" altLang="en-US" b="0" dirty="0"/>
              <a:t>-c). Retrieved </a:t>
            </a:r>
            <a:r>
              <a:rPr lang="en-US" b="0" dirty="0"/>
              <a:t>January 30, 2017</a:t>
            </a:r>
            <a:r>
              <a:rPr lang="en-US" altLang="en-US" b="0" dirty="0" smtClean="0"/>
              <a:t>, </a:t>
            </a:r>
            <a:r>
              <a:rPr lang="en-US" altLang="en-US" b="0" dirty="0"/>
              <a:t>from </a:t>
            </a:r>
            <a:r>
              <a:rPr lang="en-US" altLang="en-US" b="0" dirty="0">
                <a:hlinkClick r:id="rId6" tooltip="Centers for Disease Control and Prevention, web page titled Our History - Our Story"/>
              </a:rPr>
              <a:t>http://</a:t>
            </a:r>
            <a:r>
              <a:rPr lang="en-US" altLang="en-US" b="0" dirty="0" smtClean="0">
                <a:hlinkClick r:id="rId6" tooltip="Centers for Disease Control and Prevention, web page titled Our History - Our Story"/>
              </a:rPr>
              <a:t>www.cdc.gov/about/history/ourstory.htm</a:t>
            </a:r>
            <a:endParaRPr lang="en-US" b="0" dirty="0" smtClean="0"/>
          </a:p>
          <a:p>
            <a:r>
              <a:rPr lang="en-US" b="0" dirty="0"/>
              <a:t>Centers for Disease Control and Prevention. (2009). 2009 H1N1 Flu. Retrieved January 30, 2017 from </a:t>
            </a:r>
            <a:r>
              <a:rPr lang="en-US" b="0" dirty="0">
                <a:hlinkClick r:id="rId7" tooltip="Centers for Disease Control and Prevention web page titled 2009 H1N1 Flu"/>
              </a:rPr>
              <a:t>http://www.cdc.gov/h1n1flu</a:t>
            </a:r>
            <a:r>
              <a:rPr lang="en-US" b="0" dirty="0" smtClean="0">
                <a:hlinkClick r:id="rId7" tooltip="Centers for Disease Control and Prevention web page titled 2009 H1N1 Flu"/>
              </a:rPr>
              <a:t>/</a:t>
            </a:r>
            <a:r>
              <a:rPr lang="en-US" b="0" dirty="0" smtClean="0"/>
              <a:t> .</a:t>
            </a:r>
            <a:endParaRPr lang="en-US" b="0" dirty="0"/>
          </a:p>
          <a:p>
            <a:r>
              <a:rPr lang="en-US" b="0" dirty="0" err="1" smtClean="0"/>
              <a:t>Fraenkel</a:t>
            </a:r>
            <a:r>
              <a:rPr lang="en-US" b="0" dirty="0" smtClean="0"/>
              <a:t>, G.J. (1998). Penicillin at the beginning. </a:t>
            </a:r>
            <a:r>
              <a:rPr lang="en-US" b="0" i="1" dirty="0" smtClean="0"/>
              <a:t>Annals of Diagnostic Pathology</a:t>
            </a:r>
            <a:r>
              <a:rPr lang="en-US" b="0" dirty="0" smtClean="0"/>
              <a:t>, 2, 422-424. </a:t>
            </a:r>
            <a:r>
              <a:rPr lang="en-US" b="0" dirty="0" err="1" smtClean="0"/>
              <a:t>doi</a:t>
            </a:r>
            <a:r>
              <a:rPr lang="en-US" b="0" dirty="0" smtClean="0"/>
              <a:t>: </a:t>
            </a:r>
            <a:r>
              <a:rPr lang="en-US" b="0" dirty="0" smtClean="0">
                <a:hlinkClick r:id="rId8" tooltip="URL to ScienceDirect.com where you can download a PDF of the article"/>
              </a:rPr>
              <a:t>http://dx.doi.org/10.1016/S1092-9134(98)80043-9</a:t>
            </a:r>
            <a:r>
              <a:rPr lang="en-US" b="0" dirty="0" smtClean="0"/>
              <a:t> </a:t>
            </a:r>
          </a:p>
          <a:p>
            <a:r>
              <a:rPr lang="en-US" altLang="en-US" b="0" dirty="0" smtClean="0"/>
              <a:t>Historical Highlights. (2010, last reviewed, August 2014). Retrieved </a:t>
            </a:r>
            <a:r>
              <a:rPr lang="en-US" b="0" dirty="0"/>
              <a:t>January 30, 2017</a:t>
            </a:r>
            <a:r>
              <a:rPr lang="en-US" altLang="en-US" b="0" dirty="0" smtClean="0"/>
              <a:t>, from U.S. Department of Health &amp; Human Services website: </a:t>
            </a:r>
            <a:r>
              <a:rPr lang="en-US" altLang="en-US" b="0" dirty="0" smtClean="0">
                <a:hlinkClick r:id="rId9" tooltip="URL to U.S. Department of Health and Human Services web page titled HHS Historical Highlights"/>
              </a:rPr>
              <a:t>http://www.hhs.gov/about/hhshist.html</a:t>
            </a:r>
            <a:endParaRPr lang="en-US" altLang="en-US" b="0" dirty="0" smtClean="0"/>
          </a:p>
          <a:p>
            <a:r>
              <a:rPr lang="en-US" b="0" dirty="0" err="1" smtClean="0"/>
              <a:t>Parascandola</a:t>
            </a:r>
            <a:r>
              <a:rPr lang="en-US" b="0" dirty="0" smtClean="0"/>
              <a:t>, J. The Introduction of Antibiotics in Therapeutics. (1997). In</a:t>
            </a:r>
            <a:r>
              <a:rPr lang="en-US" b="0" i="1" dirty="0" smtClean="0"/>
              <a:t> </a:t>
            </a:r>
            <a:r>
              <a:rPr lang="en-US" b="0" dirty="0" smtClean="0"/>
              <a:t>J.W. Leavitt and R.L. Numbers (</a:t>
            </a:r>
            <a:r>
              <a:rPr lang="en-US" b="0" dirty="0" err="1" smtClean="0"/>
              <a:t>Eds</a:t>
            </a:r>
            <a:r>
              <a:rPr lang="en-US" b="0" dirty="0" smtClean="0"/>
              <a:t>), </a:t>
            </a:r>
            <a:r>
              <a:rPr lang="en-US" b="0" i="1" dirty="0" smtClean="0"/>
              <a:t>Sickness and health in America: Readings in the history of medicine and public health</a:t>
            </a:r>
            <a:r>
              <a:rPr lang="en-US" b="0" dirty="0" smtClean="0"/>
              <a:t>. Madison, WI: </a:t>
            </a:r>
            <a:r>
              <a:rPr lang="en-US" b="0" dirty="0" err="1" smtClean="0"/>
              <a:t>Univ</a:t>
            </a:r>
            <a:r>
              <a:rPr lang="en-US" b="0" dirty="0" smtClean="0"/>
              <a:t> of Wisconsin Press.</a:t>
            </a:r>
          </a:p>
          <a:p>
            <a:endParaRPr lang="en-US" altLang="en-US" b="0" dirty="0" smtClean="0"/>
          </a:p>
        </p:txBody>
      </p:sp>
      <p:sp>
        <p:nvSpPr>
          <p:cNvPr id="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439B98A-F1BC-469A-BDD1-82573EA534E6}" type="slidenum">
              <a:rPr lang="en-US" altLang="en-US" smtClean="0"/>
              <a:pPr/>
              <a:t>24</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Public Health, Part 1</a:t>
            </a:r>
            <a:br>
              <a:rPr lang="en-US" dirty="0"/>
            </a:br>
            <a:r>
              <a:rPr lang="en-US" dirty="0"/>
              <a:t>References – </a:t>
            </a:r>
            <a:r>
              <a:rPr lang="en-US" dirty="0" smtClean="0"/>
              <a:t>2 </a:t>
            </a:r>
            <a:r>
              <a:rPr lang="en-US" dirty="0"/>
              <a:t>– Lecture a</a:t>
            </a:r>
          </a:p>
        </p:txBody>
      </p:sp>
      <p:sp>
        <p:nvSpPr>
          <p:cNvPr id="10" name="Text Placeholder 9"/>
          <p:cNvSpPr>
            <a:spLocks noGrp="1"/>
          </p:cNvSpPr>
          <p:nvPr>
            <p:ph type="body" sz="quarter" idx="16"/>
          </p:nvPr>
        </p:nvSpPr>
        <p:spPr>
          <a:xfrm>
            <a:off x="457200" y="1600200"/>
            <a:ext cx="8229600" cy="2642616"/>
          </a:xfrm>
        </p:spPr>
        <p:txBody>
          <a:bodyPr/>
          <a:lstStyle/>
          <a:p>
            <a:r>
              <a:rPr lang="en-US" altLang="en-US" dirty="0" smtClean="0"/>
              <a:t>References</a:t>
            </a:r>
          </a:p>
          <a:p>
            <a:r>
              <a:rPr lang="en-US" b="0" dirty="0" err="1"/>
              <a:t>Sommer</a:t>
            </a:r>
            <a:r>
              <a:rPr lang="en-US" b="0" dirty="0"/>
              <a:t>, A. (2016). The Johns Hopkins Bloomberg School of Public Health: a brief history of a century of epidemiologic discovery. </a:t>
            </a:r>
            <a:r>
              <a:rPr lang="en-US" b="0" i="1" dirty="0"/>
              <a:t>American journal of epidemiology</a:t>
            </a:r>
            <a:r>
              <a:rPr lang="en-US" b="0" dirty="0"/>
              <a:t>, </a:t>
            </a:r>
            <a:r>
              <a:rPr lang="en-US" b="0" i="1" dirty="0"/>
              <a:t>183</a:t>
            </a:r>
            <a:r>
              <a:rPr lang="en-US" b="0" dirty="0"/>
              <a:t>(5), 340-344. </a:t>
            </a:r>
            <a:r>
              <a:rPr lang="pl-PL" b="0" dirty="0"/>
              <a:t>doi: 10.1093/</a:t>
            </a:r>
            <a:r>
              <a:rPr lang="pl-PL" b="0" dirty="0" err="1"/>
              <a:t>aje</a:t>
            </a:r>
            <a:r>
              <a:rPr lang="pl-PL" b="0" dirty="0"/>
              <a:t>/kwv157</a:t>
            </a:r>
            <a:endParaRPr lang="en-US" altLang="en-US" b="0" dirty="0"/>
          </a:p>
          <a:p>
            <a:endParaRPr lang="en-US" altLang="en-US" dirty="0"/>
          </a:p>
          <a:p>
            <a:r>
              <a:rPr lang="en-US" altLang="en-US" dirty="0" smtClean="0"/>
              <a:t>Charts</a:t>
            </a:r>
            <a:r>
              <a:rPr lang="en-US" altLang="en-US" dirty="0"/>
              <a:t>, Tables, Figures</a:t>
            </a:r>
          </a:p>
          <a:p>
            <a:r>
              <a:rPr lang="en-US" altLang="en-US" b="0" dirty="0"/>
              <a:t>7.1 Figure: Severity, Preventability, Prevalence – Created by Magnuson, JA (2010).</a:t>
            </a:r>
          </a:p>
          <a:p>
            <a:endParaRPr lang="en-US"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25</a:t>
            </a:fld>
            <a:endParaRPr lang="en-US" dirty="0"/>
          </a:p>
        </p:txBody>
      </p:sp>
    </p:spTree>
    <p:custDataLst>
      <p:tags r:id="rId1"/>
    </p:custDataLst>
    <p:extLst>
      <p:ext uri="{BB962C8B-B14F-4D97-AF65-F5344CB8AC3E}">
        <p14:creationId xmlns:p14="http://schemas.microsoft.com/office/powerpoint/2010/main" val="9543260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8"/>
            <a:ext cx="8229600" cy="2270442"/>
          </a:xfrm>
        </p:spPr>
        <p:txBody>
          <a:bodyPr/>
          <a:lstStyle/>
          <a:p>
            <a:r>
              <a:rPr lang="en-US" altLang="en-US" dirty="0" smtClean="0"/>
              <a:t>Introduction to Health Care and Public Health in the U.S.</a:t>
            </a:r>
            <a:r>
              <a:rPr lang="en-US" dirty="0" smtClean="0"/>
              <a:t/>
            </a:r>
            <a:br>
              <a:rPr lang="en-US" dirty="0" smtClean="0"/>
            </a:br>
            <a:r>
              <a:rPr lang="en-US" dirty="0" smtClean="0"/>
              <a:t>Public Health, Part 1</a:t>
            </a:r>
            <a:br>
              <a:rPr lang="en-US" dirty="0" smtClean="0"/>
            </a:br>
            <a:r>
              <a:rPr lang="en-US" dirty="0" smtClean="0"/>
              <a:t>Lecture a</a:t>
            </a:r>
            <a:endParaRPr lang="en-US" dirty="0"/>
          </a:p>
        </p:txBody>
      </p:sp>
      <p:sp>
        <p:nvSpPr>
          <p:cNvPr id="3" name="Content Placeholder 2"/>
          <p:cNvSpPr>
            <a:spLocks noGrp="1"/>
          </p:cNvSpPr>
          <p:nvPr>
            <p:ph sz="quarter" idx="14"/>
          </p:nvPr>
        </p:nvSpPr>
        <p:spPr>
          <a:xfrm>
            <a:off x="457200" y="3108960"/>
            <a:ext cx="8229600" cy="3063240"/>
          </a:xfrm>
        </p:spPr>
        <p:txBody>
          <a:bodyPr/>
          <a:lstStyle/>
          <a:p>
            <a:r>
              <a:rPr lang="en-US" altLang="en-US" dirty="0" smtClean="0"/>
              <a:t>This material was developed by Oregon Health &amp; Science University, funded by the Department of Health and Human Services, Office of the National Coordinator for Health Information Technology under Award Number 90WT0001.</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26</a:t>
            </a:fld>
            <a:endParaRPr lang="en-US" dirty="0"/>
          </a:p>
        </p:txBody>
      </p:sp>
    </p:spTree>
    <p:custDataLst>
      <p:tags r:id="rId1"/>
    </p:custDataLst>
    <p:extLst>
      <p:ext uri="{BB962C8B-B14F-4D97-AF65-F5344CB8AC3E}">
        <p14:creationId xmlns:p14="http://schemas.microsoft.com/office/powerpoint/2010/main" val="22193977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smtClean="0"/>
              <a:t>Public Health, Part 1</a:t>
            </a:r>
            <a:br>
              <a:rPr lang="en-US" dirty="0" smtClean="0"/>
            </a:br>
            <a:r>
              <a:rPr lang="en-US" dirty="0" smtClean="0"/>
              <a:t>Learning Objectives - 2</a:t>
            </a:r>
          </a:p>
        </p:txBody>
      </p:sp>
      <p:sp>
        <p:nvSpPr>
          <p:cNvPr id="13316" name="Text Placeholder 3"/>
          <p:cNvSpPr>
            <a:spLocks noGrp="1"/>
          </p:cNvSpPr>
          <p:nvPr>
            <p:ph sz="quarter" idx="14"/>
          </p:nvPr>
        </p:nvSpPr>
        <p:spPr/>
        <p:txBody>
          <a:bodyPr/>
          <a:lstStyle/>
          <a:p>
            <a:r>
              <a:rPr lang="en-US" altLang="en-US" dirty="0" smtClean="0"/>
              <a:t>Define and discuss key terminology of public health (Lecture b)</a:t>
            </a:r>
          </a:p>
          <a:p>
            <a:r>
              <a:rPr lang="en-US" altLang="en-US" dirty="0" smtClean="0"/>
              <a:t>Illustrate the general organization of public health agencies and public health data flow (Lecture b)</a:t>
            </a:r>
          </a:p>
          <a:p>
            <a:r>
              <a:rPr lang="en-US" altLang="en-US" dirty="0" smtClean="0"/>
              <a:t>Evaluate and explain the impact and value of public health (Lecture c)</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206E824-0BB3-46A1-B7F5-058D8047D8F9}" type="slidenum">
              <a:rPr lang="en-US" altLang="en-US" smtClean="0"/>
              <a:pPr/>
              <a:t>3</a:t>
            </a:fld>
            <a:endParaRPr lang="en-US" altLang="en-US" dirty="0"/>
          </a:p>
        </p:txBody>
      </p:sp>
    </p:spTree>
    <p:custDataLst>
      <p:tags r:id="rId1"/>
    </p:custDataLst>
    <p:extLst>
      <p:ext uri="{BB962C8B-B14F-4D97-AF65-F5344CB8AC3E}">
        <p14:creationId xmlns:p14="http://schemas.microsoft.com/office/powerpoint/2010/main" val="10519916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What is Public Health?</a:t>
            </a:r>
          </a:p>
        </p:txBody>
      </p:sp>
      <p:sp>
        <p:nvSpPr>
          <p:cNvPr id="14339" name="Content Placeholder 2"/>
          <p:cNvSpPr>
            <a:spLocks noGrp="1"/>
          </p:cNvSpPr>
          <p:nvPr>
            <p:ph sz="quarter" idx="14"/>
          </p:nvPr>
        </p:nvSpPr>
        <p:spPr/>
        <p:txBody>
          <a:bodyPr/>
          <a:lstStyle/>
          <a:p>
            <a:r>
              <a:rPr lang="en-US" altLang="en-US" dirty="0" smtClean="0"/>
              <a:t>Private Health</a:t>
            </a:r>
          </a:p>
          <a:p>
            <a:pPr lvl="1"/>
            <a:r>
              <a:rPr lang="en-US" altLang="en-US" dirty="0" smtClean="0"/>
              <a:t>Clinicians, health practitioners</a:t>
            </a:r>
          </a:p>
          <a:p>
            <a:pPr lvl="1"/>
            <a:r>
              <a:rPr lang="en-US" altLang="en-US" dirty="0" smtClean="0"/>
              <a:t>Treat individual health problems</a:t>
            </a:r>
          </a:p>
          <a:p>
            <a:pPr lvl="1"/>
            <a:r>
              <a:rPr lang="en-US" altLang="en-US" dirty="0" smtClean="0"/>
              <a:t>Action usually taken after illness/injury occurs</a:t>
            </a:r>
          </a:p>
          <a:p>
            <a:endParaRPr lang="en-US" altLang="en-US" dirty="0" smtClean="0"/>
          </a:p>
        </p:txBody>
      </p:sp>
      <p:sp>
        <p:nvSpPr>
          <p:cNvPr id="14340" name="Content Placeholder 3"/>
          <p:cNvSpPr>
            <a:spLocks noGrp="1"/>
          </p:cNvSpPr>
          <p:nvPr>
            <p:ph sz="quarter" idx="18"/>
          </p:nvPr>
        </p:nvSpPr>
        <p:spPr/>
        <p:txBody>
          <a:bodyPr/>
          <a:lstStyle/>
          <a:p>
            <a:r>
              <a:rPr lang="en-US" altLang="en-US" dirty="0" smtClean="0"/>
              <a:t>Public Health</a:t>
            </a:r>
          </a:p>
          <a:p>
            <a:pPr lvl="1"/>
            <a:r>
              <a:rPr lang="en-US" altLang="en-US" dirty="0" smtClean="0"/>
              <a:t>Agencies</a:t>
            </a:r>
          </a:p>
          <a:p>
            <a:pPr lvl="1"/>
            <a:r>
              <a:rPr lang="en-US" altLang="en-US" dirty="0" smtClean="0"/>
              <a:t>Treat/maintain health of populations</a:t>
            </a:r>
          </a:p>
          <a:p>
            <a:pPr lvl="1"/>
            <a:r>
              <a:rPr lang="en-US" altLang="en-US" dirty="0" smtClean="0"/>
              <a:t>Actions include education, policy, research, monitoring</a:t>
            </a:r>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CC6C84B-1506-487C-B860-DED560E24A2A}" type="slidenum">
              <a:rPr lang="en-US" altLang="en-US" smtClean="0"/>
              <a:pPr/>
              <a:t>4</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t>Determination of Public Health Interest</a:t>
            </a:r>
          </a:p>
        </p:txBody>
      </p:sp>
      <p:sp>
        <p:nvSpPr>
          <p:cNvPr id="7" name="Text Placeholder 6"/>
          <p:cNvSpPr>
            <a:spLocks noGrp="1"/>
          </p:cNvSpPr>
          <p:nvPr>
            <p:ph type="body" sz="quarter" idx="33"/>
          </p:nvPr>
        </p:nvSpPr>
        <p:spPr>
          <a:xfrm>
            <a:off x="457200" y="1604303"/>
            <a:ext cx="8228013" cy="1123759"/>
          </a:xfrm>
        </p:spPr>
        <p:txBody>
          <a:bodyPr/>
          <a:lstStyle/>
          <a:p>
            <a:r>
              <a:rPr lang="en-US" dirty="0"/>
              <a:t>To be of interest to public health, a condition usually needs</a:t>
            </a:r>
            <a:r>
              <a:rPr lang="en-US" dirty="0" smtClean="0"/>
              <a:t>:</a:t>
            </a:r>
            <a:endParaRPr lang="en-US" dirty="0"/>
          </a:p>
        </p:txBody>
      </p:sp>
      <p:pic>
        <p:nvPicPr>
          <p:cNvPr id="6" name="Picture Placeholder 5" descr="Three interlocking bubbles. Their labels are: &#10;Severity&#10;Preventability&#10;Prevalence&#10;" title="Determination of Public Health Interest"/>
          <p:cNvPicPr>
            <a:picLocks noGrp="1" noChangeAspect="1"/>
          </p:cNvPicPr>
          <p:nvPr>
            <p:ph type="pic" sz="quarter" idx="14"/>
          </p:nvPr>
        </p:nvPicPr>
        <p:blipFill rotWithShape="1">
          <a:blip r:embed="rId4">
            <a:extLst>
              <a:ext uri="{28A0092B-C50C-407E-A947-70E740481C1C}">
                <a14:useLocalDpi xmlns:a14="http://schemas.microsoft.com/office/drawing/2010/main" val="0"/>
              </a:ext>
            </a:extLst>
          </a:blip>
          <a:srcRect l="2114" r="2114"/>
          <a:stretch/>
        </p:blipFill>
        <p:spPr>
          <a:xfrm>
            <a:off x="783336" y="2836928"/>
            <a:ext cx="7577328" cy="3627879"/>
          </a:xfrm>
        </p:spPr>
      </p:pic>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B9FF9D-7116-41C6-B245-2079262273D0}" type="slidenum">
              <a:rPr lang="en-US" altLang="en-US" smtClean="0"/>
              <a:pPr/>
              <a:t>5</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History of Public Health in the U.S.</a:t>
            </a:r>
          </a:p>
        </p:txBody>
      </p:sp>
      <p:sp>
        <p:nvSpPr>
          <p:cNvPr id="17414" name="Content Placeholder 5"/>
          <p:cNvSpPr>
            <a:spLocks noGrp="1"/>
          </p:cNvSpPr>
          <p:nvPr>
            <p:ph sz="quarter" idx="14"/>
          </p:nvPr>
        </p:nvSpPr>
        <p:spPr/>
        <p:txBody>
          <a:bodyPr/>
          <a:lstStyle/>
          <a:p>
            <a:r>
              <a:rPr lang="en-US" dirty="0" smtClean="0"/>
              <a:t>1798: An act establishing a federal network of hospitals for ill/disabled merchant seamen. </a:t>
            </a:r>
          </a:p>
          <a:p>
            <a:pPr lvl="1"/>
            <a:r>
              <a:rPr lang="en-US" dirty="0" smtClean="0"/>
              <a:t>Marine Hospital Fund was created: The </a:t>
            </a:r>
            <a:r>
              <a:rPr lang="en-US" dirty="0"/>
              <a:t>f</a:t>
            </a:r>
            <a:r>
              <a:rPr lang="en-US" dirty="0" smtClean="0"/>
              <a:t>ederal government deducted monthly sums from seamen’s wages. </a:t>
            </a:r>
          </a:p>
          <a:p>
            <a:pPr lvl="1"/>
            <a:r>
              <a:rPr lang="en-US" dirty="0" smtClean="0"/>
              <a:t>Marine Hospital Fund later became the Marine Hospital Service, the predecessor of the Public Health Service </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14252FC-17F3-4858-AEA3-4360FEFDCB20}" type="slidenum">
              <a:rPr lang="en-US" altLang="en-US" smtClean="0"/>
              <a:pPr/>
              <a:t>6</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History of Public Health in the U.S. The 1800s</a:t>
            </a:r>
          </a:p>
        </p:txBody>
      </p:sp>
      <p:sp>
        <p:nvSpPr>
          <p:cNvPr id="17411" name="Content Placeholder 2"/>
          <p:cNvSpPr>
            <a:spLocks noGrp="1"/>
          </p:cNvSpPr>
          <p:nvPr>
            <p:ph sz="quarter" idx="14"/>
          </p:nvPr>
        </p:nvSpPr>
        <p:spPr/>
        <p:txBody>
          <a:bodyPr/>
          <a:lstStyle/>
          <a:p>
            <a:pPr>
              <a:tabLst>
                <a:tab pos="1430338" algn="l"/>
              </a:tabLst>
            </a:pPr>
            <a:r>
              <a:rPr lang="en-US" altLang="en-US" dirty="0" smtClean="0"/>
              <a:t>1800: Smallpox vaccination introduced in 	the U.S.</a:t>
            </a:r>
          </a:p>
          <a:p>
            <a:pPr>
              <a:tabLst>
                <a:tab pos="1430338" algn="l"/>
              </a:tabLst>
            </a:pPr>
            <a:r>
              <a:rPr lang="en-US" altLang="en-US" dirty="0" smtClean="0"/>
              <a:t>1878: National Quarantine Act transferred 	quarantine functions from state to 	federal level</a:t>
            </a:r>
          </a:p>
          <a:p>
            <a:pPr>
              <a:tabLst>
                <a:tab pos="1430338" algn="l"/>
              </a:tabLst>
            </a:pPr>
            <a:r>
              <a:rPr lang="en-US" altLang="en-US" dirty="0" smtClean="0"/>
              <a:t>1891: </a:t>
            </a:r>
            <a:r>
              <a:rPr lang="en-US" altLang="en-US" dirty="0"/>
              <a:t>Immigration legislation passed, </a:t>
            </a:r>
            <a:r>
              <a:rPr lang="en-US" altLang="en-US" dirty="0" smtClean="0"/>
              <a:t>	assigning </a:t>
            </a:r>
            <a:r>
              <a:rPr lang="en-US" altLang="en-US" dirty="0"/>
              <a:t>medical examination of </a:t>
            </a:r>
            <a:r>
              <a:rPr lang="en-US" altLang="en-US" dirty="0" smtClean="0"/>
              <a:t>	immigrants </a:t>
            </a:r>
            <a:r>
              <a:rPr lang="en-US" altLang="en-US" dirty="0"/>
              <a:t>to the Marine Hospital </a:t>
            </a:r>
            <a:r>
              <a:rPr lang="en-US" altLang="en-US" dirty="0" smtClean="0"/>
              <a:t>	Service</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B757EA7-AA52-428D-A690-49B49BBE7459}" type="slidenum">
              <a:rPr lang="en-US" altLang="en-US" smtClean="0"/>
              <a:pPr/>
              <a:t>7</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History of Public Health in the U.S. The 1900s</a:t>
            </a:r>
          </a:p>
        </p:txBody>
      </p:sp>
      <p:sp>
        <p:nvSpPr>
          <p:cNvPr id="18435" name="Content Placeholder 2"/>
          <p:cNvSpPr>
            <a:spLocks noGrp="1"/>
          </p:cNvSpPr>
          <p:nvPr>
            <p:ph sz="quarter" idx="14"/>
          </p:nvPr>
        </p:nvSpPr>
        <p:spPr/>
        <p:txBody>
          <a:bodyPr/>
          <a:lstStyle/>
          <a:p>
            <a:pPr>
              <a:tabLst>
                <a:tab pos="1476375" algn="l"/>
              </a:tabLst>
            </a:pPr>
            <a:r>
              <a:rPr lang="en-US" altLang="en-US" dirty="0" smtClean="0"/>
              <a:t>1900: Pneumonia and influenza are 		leading causes of death in the U.S.  	(“Leading causes,” </a:t>
            </a:r>
            <a:r>
              <a:rPr lang="en-US" altLang="en-US" dirty="0" err="1" smtClean="0"/>
              <a:t>n.d.</a:t>
            </a:r>
            <a:r>
              <a:rPr lang="en-US" altLang="en-US" dirty="0" smtClean="0"/>
              <a:t>)</a:t>
            </a:r>
          </a:p>
          <a:p>
            <a:pPr>
              <a:tabLst>
                <a:tab pos="1476375" algn="l"/>
              </a:tabLst>
            </a:pPr>
            <a:r>
              <a:rPr lang="en-US" altLang="en-US" dirty="0" smtClean="0"/>
              <a:t>1902: The Marine Hospital Service 		changed to the Public Health and 	Marine Hospital Service. In 1912, 	renamed the Public Health Service.</a:t>
            </a:r>
          </a:p>
          <a:p>
            <a:pPr>
              <a:tabLst>
                <a:tab pos="1476375" algn="l"/>
              </a:tabLst>
            </a:pPr>
            <a:r>
              <a:rPr lang="en-US" altLang="en-US" dirty="0" smtClean="0"/>
              <a:t>1906: The Pure Food and Drugs Act was 	passed.</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6C620C8-7C4D-43A9-AD9E-5CC68FE07BEF}" type="slidenum">
              <a:rPr lang="en-US" altLang="en-US" smtClean="0"/>
              <a:pPr/>
              <a:t>8</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History of Public Health in the U.S. The 1910s</a:t>
            </a:r>
          </a:p>
        </p:txBody>
      </p:sp>
      <p:sp>
        <p:nvSpPr>
          <p:cNvPr id="18435" name="Content Placeholder 2"/>
          <p:cNvSpPr>
            <a:spLocks noGrp="1"/>
          </p:cNvSpPr>
          <p:nvPr>
            <p:ph sz="quarter" idx="14"/>
          </p:nvPr>
        </p:nvSpPr>
        <p:spPr/>
        <p:txBody>
          <a:bodyPr/>
          <a:lstStyle/>
          <a:p>
            <a:pPr>
              <a:tabLst>
                <a:tab pos="1430338" algn="l"/>
              </a:tabLst>
            </a:pPr>
            <a:r>
              <a:rPr lang="en-US" altLang="en-US" dirty="0" smtClean="0"/>
              <a:t>1910: Garment industry’s high rate of 	tuberculosis triggered the Public 	Health Service to enter the arena of 	workplace health and safety.</a:t>
            </a:r>
          </a:p>
          <a:p>
            <a:pPr>
              <a:tabLst>
                <a:tab pos="1382713" algn="l"/>
              </a:tabLst>
            </a:pPr>
            <a:r>
              <a:rPr lang="en-US" altLang="en-US" dirty="0" smtClean="0"/>
              <a:t>1916: First non-military school of public 	health in the U.S. established at 	Johns Hopkins University. (</a:t>
            </a:r>
            <a:r>
              <a:rPr lang="en-US" altLang="en-US" dirty="0" err="1" smtClean="0"/>
              <a:t>Sommer</a:t>
            </a:r>
            <a:r>
              <a:rPr lang="en-US" altLang="en-US" dirty="0" smtClean="0"/>
              <a:t>, 	2016)</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6C620C8-7C4D-43A9-AD9E-5CC68FE07BEF}" type="slidenum">
              <a:rPr lang="en-US" altLang="en-US" smtClean="0"/>
              <a:pPr/>
              <a:t>9</a:t>
            </a:fld>
            <a:endParaRPr lang="en-US" altLang="en-US" dirty="0"/>
          </a:p>
        </p:txBody>
      </p:sp>
    </p:spTree>
    <p:custDataLst>
      <p:tags r:id="rId1"/>
    </p:custDataLst>
    <p:extLst>
      <p:ext uri="{BB962C8B-B14F-4D97-AF65-F5344CB8AC3E}">
        <p14:creationId xmlns:p14="http://schemas.microsoft.com/office/powerpoint/2010/main" val="123464252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6"/>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Template>
  <TotalTime>658</TotalTime>
  <Words>2817</Words>
  <Application>Microsoft Office PowerPoint</Application>
  <PresentationFormat>On-screen Show (4:3)</PresentationFormat>
  <Paragraphs>226</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ONC-Template-FINAL DRAFT</vt:lpstr>
      <vt:lpstr>Introduction to Health Care  and Public Health in the U.S.</vt:lpstr>
      <vt:lpstr>Public Health, Part 1 Learning Objectives - 1</vt:lpstr>
      <vt:lpstr>Public Health, Part 1 Learning Objectives - 2</vt:lpstr>
      <vt:lpstr>What is Public Health?</vt:lpstr>
      <vt:lpstr>Determination of Public Health Interest</vt:lpstr>
      <vt:lpstr>History of Public Health in the U.S.</vt:lpstr>
      <vt:lpstr>History of Public Health in the U.S. The 1800s</vt:lpstr>
      <vt:lpstr>History of Public Health in the U.S. The 1900s</vt:lpstr>
      <vt:lpstr>History of Public Health in the U.S. The 1910s</vt:lpstr>
      <vt:lpstr>History of Public Health in the U.S. The 1920s - 1944</vt:lpstr>
      <vt:lpstr>History of Public Health in the U.S. 1946: The CDC</vt:lpstr>
      <vt:lpstr>History of Public Health in the U.S. The CDC</vt:lpstr>
      <vt:lpstr>History of Public Health in the U.S. The 1950s</vt:lpstr>
      <vt:lpstr>History of Public Health in the U.S. The 1960s - 1</vt:lpstr>
      <vt:lpstr>History of Public Health in the U.S. The 1960s - 2</vt:lpstr>
      <vt:lpstr>History of Public Health in the U.S. The 1970s</vt:lpstr>
      <vt:lpstr>History of Public Health in the U.S. The 1980s</vt:lpstr>
      <vt:lpstr>History of Public Health in the U.S. The 1980s: AIDS/HIV</vt:lpstr>
      <vt:lpstr>History of Public Health in the U.S. The 1990s - 1</vt:lpstr>
      <vt:lpstr>History of Public Health in the U.S. The 1990s - 2</vt:lpstr>
      <vt:lpstr>History of Public Health in the U.S. The 2000s</vt:lpstr>
      <vt:lpstr>History of Public Health in the U.S. Significant Legislation</vt:lpstr>
      <vt:lpstr>Public Health, Part 1 Summary – Lecture a</vt:lpstr>
      <vt:lpstr>Public Health, Part 1 References – 1 – Lecture a </vt:lpstr>
      <vt:lpstr>Public Health, Part 1 References – 2 – Lecture a</vt:lpstr>
      <vt:lpstr>Introduction to Health Care and Public Health in the U.S. Public Health, Part 1 Lecture a</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1, Unit 7a: Introduction to Health Care and Public Health in the U.S.</dc:title>
  <dc:subject>Public Health, Part 1, Lecture a</dc:subject>
  <dc:creator>U.S. Department of Health and Human Services, Office of the National Coordinator for Health Information Technology</dc:creator>
  <cp:keywords>Health IT, Health IT Curriculum, Health Care, Introduction to Health Care and Public Health in the U.S., Public Health</cp:keywords>
  <cp:lastModifiedBy>The Department of Health and Human Services</cp:lastModifiedBy>
  <cp:revision>96</cp:revision>
  <dcterms:created xsi:type="dcterms:W3CDTF">2016-02-26T16:28:19Z</dcterms:created>
  <dcterms:modified xsi:type="dcterms:W3CDTF">2017-05-19T17:53:05Z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991C3248-F1B7-4C55-91BE-2EDA02A228F1</vt:lpwstr>
  </property>
  <property fmtid="{D5CDD505-2E9C-101B-9397-08002B2CF9AE}" pid="3" name="ArticulatePath">
    <vt:lpwstr>comp7_unit1a_lecture_slides</vt:lpwstr>
  </property>
  <property fmtid="{D5CDD505-2E9C-101B-9397-08002B2CF9AE}" pid="4" name="Language">
    <vt:lpwstr>English</vt:lpwstr>
  </property>
</Properties>
</file>