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ppt/tags/tag10.xml" ContentType="application/vnd.openxmlformats-officedocument.presentationml.tags+xml"/>
  <Override PartName="/ppt/notesSlides/notesSlide9.xml" ContentType="application/vnd.openxmlformats-officedocument.presentationml.notesSlide+xml"/>
  <Override PartName="/ppt/tags/tag11.xml" ContentType="application/vnd.openxmlformats-officedocument.presentationml.tags+xml"/>
  <Override PartName="/ppt/notesSlides/notesSlide10.xml" ContentType="application/vnd.openxmlformats-officedocument.presentationml.notesSlide+xml"/>
  <Override PartName="/ppt/tags/tag12.xml" ContentType="application/vnd.openxmlformats-officedocument.presentationml.tags+xml"/>
  <Override PartName="/ppt/notesSlides/notesSlide11.xml" ContentType="application/vnd.openxmlformats-officedocument.presentationml.notesSlide+xml"/>
  <Override PartName="/ppt/tags/tag13.xml" ContentType="application/vnd.openxmlformats-officedocument.presentationml.tags+xml"/>
  <Override PartName="/ppt/notesSlides/notesSlide12.xml" ContentType="application/vnd.openxmlformats-officedocument.presentationml.notesSlide+xml"/>
  <Override PartName="/ppt/tags/tag14.xml" ContentType="application/vnd.openxmlformats-officedocument.presentationml.tags+xml"/>
  <Override PartName="/ppt/notesSlides/notesSlide13.xml" ContentType="application/vnd.openxmlformats-officedocument.presentationml.notesSlide+xml"/>
  <Override PartName="/ppt/tags/tag15.xml" ContentType="application/vnd.openxmlformats-officedocument.presentationml.tags+xml"/>
  <Override PartName="/ppt/notesSlides/notesSlide14.xml" ContentType="application/vnd.openxmlformats-officedocument.presentationml.notesSlide+xml"/>
  <Override PartName="/ppt/tags/tag16.xml" ContentType="application/vnd.openxmlformats-officedocument.presentationml.tags+xml"/>
  <Override PartName="/ppt/notesSlides/notesSlide15.xml" ContentType="application/vnd.openxmlformats-officedocument.presentationml.notesSlide+xml"/>
  <Override PartName="/ppt/tags/tag17.xml" ContentType="application/vnd.openxmlformats-officedocument.presentationml.tags+xml"/>
  <Override PartName="/ppt/notesSlides/notesSlide16.xml" ContentType="application/vnd.openxmlformats-officedocument.presentationml.notesSlide+xml"/>
  <Override PartName="/ppt/tags/tag18.xml" ContentType="application/vnd.openxmlformats-officedocument.presentationml.tags+xml"/>
  <Override PartName="/ppt/notesSlides/notesSlide17.xml" ContentType="application/vnd.openxmlformats-officedocument.presentationml.notesSlide+xml"/>
  <Override PartName="/ppt/tags/tag19.xml" ContentType="application/vnd.openxmlformats-officedocument.presentationml.tags+xml"/>
  <Override PartName="/ppt/notesSlides/notesSlide18.xml" ContentType="application/vnd.openxmlformats-officedocument.presentationml.notesSlide+xml"/>
  <Override PartName="/ppt/tags/tag20.xml" ContentType="application/vnd.openxmlformats-officedocument.presentationml.tags+xml"/>
  <Override PartName="/ppt/notesSlides/notesSlide19.xml" ContentType="application/vnd.openxmlformats-officedocument.presentationml.notesSlide+xml"/>
  <Override PartName="/ppt/tags/tag21.xml" ContentType="application/vnd.openxmlformats-officedocument.presentationml.tags+xml"/>
  <Override PartName="/ppt/notesSlides/notesSlide20.xml" ContentType="application/vnd.openxmlformats-officedocument.presentationml.notesSlide+xml"/>
  <Override PartName="/ppt/tags/tag22.xml" ContentType="application/vnd.openxmlformats-officedocument.presentationml.tags+xml"/>
  <Override PartName="/ppt/notesSlides/notesSlide21.xml" ContentType="application/vnd.openxmlformats-officedocument.presentationml.notesSlide+xml"/>
  <Override PartName="/ppt/tags/tag23.xml" ContentType="application/vnd.openxmlformats-officedocument.presentationml.tags+xml"/>
  <Override PartName="/ppt/notesSlides/notesSlide22.xml" ContentType="application/vnd.openxmlformats-officedocument.presentationml.notesSlide+xml"/>
  <Override PartName="/ppt/tags/tag24.xml" ContentType="application/vnd.openxmlformats-officedocument.presentationml.tags+xml"/>
  <Override PartName="/ppt/notesSlides/notesSlide23.xml" ContentType="application/vnd.openxmlformats-officedocument.presentationml.notesSlide+xml"/>
  <Override PartName="/ppt/tags/tag25.xml" ContentType="application/vnd.openxmlformats-officedocument.presentationml.tags+xml"/>
  <Override PartName="/ppt/notesSlides/notesSlide24.xml" ContentType="application/vnd.openxmlformats-officedocument.presentationml.notesSlide+xml"/>
  <Override PartName="/ppt/tags/tag26.xml" ContentType="application/vnd.openxmlformats-officedocument.presentationml.tags+xml"/>
  <Override PartName="/ppt/notesSlides/notesSlide25.xml" ContentType="application/vnd.openxmlformats-officedocument.presentationml.notesSlide+xml"/>
  <Override PartName="/ppt/tags/tag27.xml" ContentType="application/vnd.openxmlformats-officedocument.presentationml.tags+xml"/>
  <Override PartName="/ppt/notesSlides/notesSlide26.xml" ContentType="application/vnd.openxmlformats-officedocument.presentationml.notesSlide+xml"/>
  <Override PartName="/ppt/tags/tag28.xml" ContentType="application/vnd.openxmlformats-officedocument.presentationml.tags+xml"/>
  <Override PartName="/ppt/notesSlides/notesSlide27.xml" ContentType="application/vnd.openxmlformats-officedocument.presentationml.notesSlide+xml"/>
  <Override PartName="/ppt/tags/tag29.xml" ContentType="application/vnd.openxmlformats-officedocument.presentationml.tags+xml"/>
  <Override PartName="/ppt/notesSlides/notesSlide28.xml" ContentType="application/vnd.openxmlformats-officedocument.presentationml.notesSlide+xml"/>
  <Override PartName="/ppt/tags/tag30.xml" ContentType="application/vnd.openxmlformats-officedocument.presentationml.tags+xml"/>
  <Override PartName="/ppt/notesSlides/notesSlide29.xml" ContentType="application/vnd.openxmlformats-officedocument.presentationml.notesSlide+xml"/>
  <Override PartName="/ppt/tags/tag31.xml" ContentType="application/vnd.openxmlformats-officedocument.presentationml.tags+xml"/>
  <Override PartName="/ppt/notesSlides/notesSlide30.xml" ContentType="application/vnd.openxmlformats-officedocument.presentationml.notesSlide+xml"/>
  <Override PartName="/ppt/tags/tag32.xml" ContentType="application/vnd.openxmlformats-officedocument.presentationml.tags+xml"/>
  <Override PartName="/ppt/notesSlides/notesSlide31.xml" ContentType="application/vnd.openxmlformats-officedocument.presentationml.notesSlide+xml"/>
  <Override PartName="/ppt/tags/tag33.xml" ContentType="application/vnd.openxmlformats-officedocument.presentationml.tags+xml"/>
  <Override PartName="/ppt/notesSlides/notesSlide32.xml" ContentType="application/vnd.openxmlformats-officedocument.presentationml.notesSlide+xml"/>
  <Override PartName="/ppt/tags/tag34.xml" ContentType="application/vnd.openxmlformats-officedocument.presentationml.tags+xml"/>
  <Override PartName="/ppt/notesSlides/notesSlide33.xml" ContentType="application/vnd.openxmlformats-officedocument.presentationml.notesSlide+xml"/>
  <Override PartName="/ppt/tags/tag35.xml" ContentType="application/vnd.openxmlformats-officedocument.presentationml.tags+xml"/>
  <Override PartName="/ppt/notesSlides/notesSlide34.xml" ContentType="application/vnd.openxmlformats-officedocument.presentationml.notesSlide+xml"/>
  <Override PartName="/ppt/tags/tag36.xml" ContentType="application/vnd.openxmlformats-officedocument.presentationml.tags+xml"/>
  <Override PartName="/ppt/notesSlides/notesSlide35.xml" ContentType="application/vnd.openxmlformats-officedocument.presentationml.notesSlide+xml"/>
  <Override PartName="/ppt/tags/tag37.xml" ContentType="application/vnd.openxmlformats-officedocument.presentationml.tags+xml"/>
  <Override PartName="/ppt/notesSlides/notesSlide36.xml" ContentType="application/vnd.openxmlformats-officedocument.presentationml.notesSlide+xml"/>
  <Override PartName="/ppt/tags/tag38.xml" ContentType="application/vnd.openxmlformats-officedocument.presentationml.tags+xml"/>
  <Override PartName="/ppt/notesSlides/notesSlide37.xml" ContentType="application/vnd.openxmlformats-officedocument.presentationml.notesSlide+xml"/>
  <Override PartName="/ppt/tags/tag39.xml" ContentType="application/vnd.openxmlformats-officedocument.presentationml.tags+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40"/>
  </p:notesMasterIdLst>
  <p:handoutMasterIdLst>
    <p:handoutMasterId r:id="rId41"/>
  </p:handoutMasterIdLst>
  <p:sldIdLst>
    <p:sldId id="257" r:id="rId2"/>
    <p:sldId id="296" r:id="rId3"/>
    <p:sldId id="297" r:id="rId4"/>
    <p:sldId id="298" r:id="rId5"/>
    <p:sldId id="261" r:id="rId6"/>
    <p:sldId id="262" r:id="rId7"/>
    <p:sldId id="263" r:id="rId8"/>
    <p:sldId id="264" r:id="rId9"/>
    <p:sldId id="265" r:id="rId10"/>
    <p:sldId id="266" r:id="rId11"/>
    <p:sldId id="267" r:id="rId12"/>
    <p:sldId id="268" r:id="rId13"/>
    <p:sldId id="269" r:id="rId14"/>
    <p:sldId id="270" r:id="rId15"/>
    <p:sldId id="271" r:id="rId16"/>
    <p:sldId id="293" r:id="rId17"/>
    <p:sldId id="272" r:id="rId18"/>
    <p:sldId id="273" r:id="rId19"/>
    <p:sldId id="274" r:id="rId20"/>
    <p:sldId id="275" r:id="rId21"/>
    <p:sldId id="276" r:id="rId22"/>
    <p:sldId id="277" r:id="rId23"/>
    <p:sldId id="278" r:id="rId24"/>
    <p:sldId id="292" r:id="rId25"/>
    <p:sldId id="291" r:id="rId26"/>
    <p:sldId id="294" r:id="rId27"/>
    <p:sldId id="279" r:id="rId28"/>
    <p:sldId id="280" r:id="rId29"/>
    <p:sldId id="281" r:id="rId30"/>
    <p:sldId id="282" r:id="rId31"/>
    <p:sldId id="283" r:id="rId32"/>
    <p:sldId id="284" r:id="rId33"/>
    <p:sldId id="295" r:id="rId34"/>
    <p:sldId id="286" r:id="rId35"/>
    <p:sldId id="287" r:id="rId36"/>
    <p:sldId id="288" r:id="rId37"/>
    <p:sldId id="289" r:id="rId38"/>
    <p:sldId id="290" r:id="rId39"/>
  </p:sldIdLst>
  <p:sldSz cx="9144000" cy="6858000" type="screen4x3"/>
  <p:notesSz cx="6858000" cy="9144000"/>
  <p:custDataLst>
    <p:tags r:id="rId42"/>
  </p:custDataLst>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guide id="3" orient="horz" pos="3888">
          <p15:clr>
            <a:srgbClr val="A4A3A4"/>
          </p15:clr>
        </p15:guide>
        <p15:guide id="4" orient="horz" pos="1008">
          <p15:clr>
            <a:srgbClr val="A4A3A4"/>
          </p15:clr>
        </p15:guide>
        <p15:guide id="5" pos="2875">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191" autoAdjust="0"/>
    <p:restoredTop sz="59324" autoAdjust="0"/>
  </p:normalViewPr>
  <p:slideViewPr>
    <p:cSldViewPr snapToGrid="0">
      <p:cViewPr varScale="1">
        <p:scale>
          <a:sx n="30" d="100"/>
          <a:sy n="30" d="100"/>
        </p:scale>
        <p:origin x="-1757" y="-86"/>
      </p:cViewPr>
      <p:guideLst>
        <p:guide orient="horz" pos="2160"/>
        <p:guide orient="horz" pos="3888"/>
        <p:guide orient="horz" pos="1008"/>
        <p:guide pos="2880"/>
        <p:guide pos="2875"/>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6091"/>
    </p:cViewPr>
  </p:sorterViewPr>
  <p:notesViewPr>
    <p:cSldViewPr>
      <p:cViewPr varScale="1">
        <p:scale>
          <a:sx n="65" d="100"/>
          <a:sy n="65" d="100"/>
        </p:scale>
        <p:origin x="3082" y="53"/>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gs" Target="tags/tag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000">
                <a:latin typeface="Arial" pitchFamily="34" charset="0"/>
                <a:cs typeface="Arial" pitchFamily="34" charset="0"/>
              </a:defRPr>
            </a:lvl1pPr>
          </a:lstStyle>
          <a:p>
            <a:pPr>
              <a:defRPr/>
            </a:pPr>
            <a:endParaRPr lang="en-US"/>
          </a:p>
        </p:txBody>
      </p:sp>
      <p:sp>
        <p:nvSpPr>
          <p:cNvPr id="3" name="Date Placeholder 2"/>
          <p:cNvSpPr>
            <a:spLocks noGrp="1"/>
          </p:cNvSpPr>
          <p:nvPr>
            <p:ph type="dt" sz="quarter" idx="1"/>
          </p:nvPr>
        </p:nvSpPr>
        <p:spPr>
          <a:xfrm>
            <a:off x="3885010" y="0"/>
            <a:ext cx="2971800" cy="457200"/>
          </a:xfrm>
          <a:prstGeom prst="rect">
            <a:avLst/>
          </a:prstGeom>
        </p:spPr>
        <p:txBody>
          <a:bodyPr vert="horz" lIns="91440" tIns="45720" rIns="91440" bIns="45720" rtlCol="0"/>
          <a:lstStyle>
            <a:lvl1pPr algn="r" fontAlgn="auto">
              <a:spcBef>
                <a:spcPts val="0"/>
              </a:spcBef>
              <a:spcAft>
                <a:spcPts val="0"/>
              </a:spcAft>
              <a:defRPr sz="1000">
                <a:latin typeface="Arial" pitchFamily="34" charset="0"/>
                <a:cs typeface="Arial" pitchFamily="34" charset="0"/>
              </a:defRPr>
            </a:lvl1pPr>
          </a:lstStyle>
          <a:p>
            <a:pPr>
              <a:defRPr/>
            </a:pPr>
            <a:fld id="{ABCA4999-9D00-47A8-9172-7A0E836D01C0}" type="datetimeFigureOut">
              <a:rPr lang="en-US"/>
              <a:pPr>
                <a:defRPr/>
              </a:pPr>
              <a:t>5/24/2017</a:t>
            </a:fld>
            <a:endParaRPr lang="en-US" dirty="0"/>
          </a:p>
        </p:txBody>
      </p:sp>
      <p:sp>
        <p:nvSpPr>
          <p:cNvPr id="4" name="Footer Placeholder 3"/>
          <p:cNvSpPr>
            <a:spLocks noGrp="1"/>
          </p:cNvSpPr>
          <p:nvPr>
            <p:ph type="ftr" sz="quarter" idx="2"/>
          </p:nvPr>
        </p:nvSpPr>
        <p:spPr>
          <a:xfrm>
            <a:off x="0" y="8684684"/>
            <a:ext cx="2971800" cy="457200"/>
          </a:xfrm>
          <a:prstGeom prst="rect">
            <a:avLst/>
          </a:prstGeom>
        </p:spPr>
        <p:txBody>
          <a:bodyPr vert="horz" lIns="91440" tIns="45720" rIns="91440" bIns="45720" rtlCol="0" anchor="b"/>
          <a:lstStyle>
            <a:lvl1pPr algn="l" fontAlgn="auto">
              <a:spcBef>
                <a:spcPts val="0"/>
              </a:spcBef>
              <a:spcAft>
                <a:spcPts val="0"/>
              </a:spcAft>
              <a:defRPr sz="1000">
                <a:latin typeface="Arial" pitchFamily="34" charset="0"/>
                <a:cs typeface="Arial" pitchFamily="34" charset="0"/>
              </a:defRPr>
            </a:lvl1pPr>
          </a:lstStyle>
          <a:p>
            <a:pPr>
              <a:defRPr/>
            </a:pPr>
            <a:r>
              <a:rPr lang="en-US" dirty="0" smtClean="0"/>
              <a:t>Health IT Workforce Curriculum Version 4.0</a:t>
            </a:r>
            <a:endParaRPr lang="en-US" dirty="0"/>
          </a:p>
        </p:txBody>
      </p:sp>
      <p:sp>
        <p:nvSpPr>
          <p:cNvPr id="5" name="Slide Number Placeholder 4"/>
          <p:cNvSpPr>
            <a:spLocks noGrp="1"/>
          </p:cNvSpPr>
          <p:nvPr>
            <p:ph type="sldNum" sz="quarter" idx="3"/>
          </p:nvPr>
        </p:nvSpPr>
        <p:spPr>
          <a:xfrm>
            <a:off x="3885010" y="8684684"/>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000">
                <a:cs typeface="Arial" panose="020B0604020202020204" pitchFamily="34" charset="0"/>
              </a:defRPr>
            </a:lvl1pPr>
          </a:lstStyle>
          <a:p>
            <a:fld id="{E856E8BC-1459-4626-A984-3A50D548E39A}" type="slidenum">
              <a:rPr lang="en-US" altLang="en-US"/>
              <a:pPr/>
              <a:t>‹#›</a:t>
            </a:fld>
            <a:endParaRPr lang="en-US" altLang="en-US"/>
          </a:p>
        </p:txBody>
      </p:sp>
    </p:spTree>
    <p:extLst>
      <p:ext uri="{BB962C8B-B14F-4D97-AF65-F5344CB8AC3E}">
        <p14:creationId xmlns:p14="http://schemas.microsoft.com/office/powerpoint/2010/main" val="1730786983"/>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000">
                <a:latin typeface="Arial" pitchFamily="34" charset="0"/>
                <a:cs typeface="Arial" pitchFamily="34" charset="0"/>
              </a:defRPr>
            </a:lvl1pPr>
          </a:lstStyle>
          <a:p>
            <a:pPr>
              <a:defRPr/>
            </a:pPr>
            <a:endParaRPr lang="en-US"/>
          </a:p>
        </p:txBody>
      </p:sp>
      <p:sp>
        <p:nvSpPr>
          <p:cNvPr id="3" name="Date Placeholder 2"/>
          <p:cNvSpPr>
            <a:spLocks noGrp="1"/>
          </p:cNvSpPr>
          <p:nvPr>
            <p:ph type="dt" idx="1"/>
          </p:nvPr>
        </p:nvSpPr>
        <p:spPr>
          <a:xfrm>
            <a:off x="3885010" y="0"/>
            <a:ext cx="2971800" cy="457200"/>
          </a:xfrm>
          <a:prstGeom prst="rect">
            <a:avLst/>
          </a:prstGeom>
        </p:spPr>
        <p:txBody>
          <a:bodyPr vert="horz" lIns="91440" tIns="45720" rIns="91440" bIns="45720" rtlCol="0"/>
          <a:lstStyle>
            <a:lvl1pPr algn="r" fontAlgn="auto">
              <a:spcBef>
                <a:spcPts val="0"/>
              </a:spcBef>
              <a:spcAft>
                <a:spcPts val="0"/>
              </a:spcAft>
              <a:defRPr sz="1000">
                <a:latin typeface="Arial" pitchFamily="34" charset="0"/>
                <a:cs typeface="Arial" pitchFamily="34" charset="0"/>
              </a:defRPr>
            </a:lvl1pPr>
          </a:lstStyle>
          <a:p>
            <a:pPr>
              <a:defRPr/>
            </a:pPr>
            <a:fld id="{FBFBF557-BCE6-4061-898E-5E42FC7DBA3C}" type="datetimeFigureOut">
              <a:rPr lang="en-US"/>
              <a:pPr>
                <a:defRPr/>
              </a:pPr>
              <a:t>5/24/2017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sp>
        <p:nvSpPr>
          <p:cNvPr id="6" name="Footer Placeholder 5"/>
          <p:cNvSpPr>
            <a:spLocks noGrp="1"/>
          </p:cNvSpPr>
          <p:nvPr>
            <p:ph type="ftr" sz="quarter" idx="4"/>
          </p:nvPr>
        </p:nvSpPr>
        <p:spPr>
          <a:xfrm>
            <a:off x="0" y="8684684"/>
            <a:ext cx="2971800" cy="457200"/>
          </a:xfrm>
          <a:prstGeom prst="rect">
            <a:avLst/>
          </a:prstGeom>
        </p:spPr>
        <p:txBody>
          <a:bodyPr vert="horz" lIns="91440" tIns="45720" rIns="91440" bIns="45720" rtlCol="0" anchor="b"/>
          <a:lstStyle>
            <a:lvl1pPr algn="l" fontAlgn="auto">
              <a:spcBef>
                <a:spcPts val="0"/>
              </a:spcBef>
              <a:spcAft>
                <a:spcPts val="0"/>
              </a:spcAft>
              <a:defRPr sz="1000">
                <a:latin typeface="Arial" pitchFamily="34" charset="0"/>
                <a:cs typeface="Arial" pitchFamily="34" charset="0"/>
              </a:defRPr>
            </a:lvl1pPr>
          </a:lstStyle>
          <a:p>
            <a:pPr>
              <a:defRPr/>
            </a:pPr>
            <a:r>
              <a:rPr lang="en-US" dirty="0" smtClean="0"/>
              <a:t>Health IT Workforce Curriculum Version 4.0</a:t>
            </a:r>
            <a:endParaRPr lang="en-US" dirty="0"/>
          </a:p>
        </p:txBody>
      </p:sp>
      <p:sp>
        <p:nvSpPr>
          <p:cNvPr id="7" name="Slide Number Placeholder 6"/>
          <p:cNvSpPr>
            <a:spLocks noGrp="1"/>
          </p:cNvSpPr>
          <p:nvPr>
            <p:ph type="sldNum" sz="quarter" idx="5"/>
          </p:nvPr>
        </p:nvSpPr>
        <p:spPr>
          <a:xfrm>
            <a:off x="3885010" y="8684684"/>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000">
                <a:cs typeface="Arial" panose="020B0604020202020204" pitchFamily="34" charset="0"/>
              </a:defRPr>
            </a:lvl1pPr>
          </a:lstStyle>
          <a:p>
            <a:fld id="{BC67021A-487C-4D8E-B66A-9A323BD1E9A7}" type="slidenum">
              <a:rPr lang="en-US" altLang="en-US"/>
              <a:pPr/>
              <a:t>‹#›</a:t>
            </a:fld>
            <a:endParaRPr lang="en-US" altLang="en-US"/>
          </a:p>
        </p:txBody>
      </p:sp>
    </p:spTree>
    <p:extLst>
      <p:ext uri="{BB962C8B-B14F-4D97-AF65-F5344CB8AC3E}">
        <p14:creationId xmlns:p14="http://schemas.microsoft.com/office/powerpoint/2010/main" val="195410590"/>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1pPr>
    <a:lvl2pPr marL="4572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2pPr>
    <a:lvl3pPr marL="9144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3pPr>
    <a:lvl4pPr marL="13716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4pPr>
    <a:lvl5pPr marL="18288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ea typeface="ＭＳ Ｐゴシック" panose="020B0600070205080204" pitchFamily="34" charset="-128"/>
              </a:rPr>
              <a:t>Welcome to</a:t>
            </a:r>
            <a:r>
              <a:rPr lang="en-US" altLang="en-US" b="0" i="0" dirty="0" smtClean="0">
                <a:ea typeface="ＭＳ Ｐゴシック" panose="020B0600070205080204" pitchFamily="34" charset="-128"/>
              </a:rPr>
              <a:t> Introduction to Health Care and Public Health in the U.S.: Regulating Health Care. T</a:t>
            </a:r>
            <a:r>
              <a:rPr lang="en-US" altLang="en-US" dirty="0" smtClean="0">
                <a:ea typeface="ＭＳ Ｐゴシック" panose="020B0600070205080204" pitchFamily="34" charset="-128"/>
              </a:rPr>
              <a:t>his is lecture a. </a:t>
            </a:r>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The component,</a:t>
            </a:r>
            <a:r>
              <a:rPr lang="en-US" baseline="0" dirty="0" smtClean="0"/>
              <a:t> Introduction to Health Care and Public Health in the U.S., is a survey of how health care and public health </a:t>
            </a:r>
            <a:r>
              <a:rPr lang="en-US" sz="1000" kern="1200" dirty="0" smtClean="0">
                <a:solidFill>
                  <a:schemeClr val="tx1"/>
                </a:solidFill>
                <a:effectLst/>
                <a:latin typeface="Arial" pitchFamily="34" charset="0"/>
                <a:ea typeface="+mn-ea"/>
                <a:cs typeface="Arial" pitchFamily="34" charset="0"/>
              </a:rPr>
              <a:t>are organized and how services are</a:t>
            </a:r>
            <a:r>
              <a:rPr lang="en-US" sz="1000" kern="1200" baseline="0" dirty="0" smtClean="0">
                <a:solidFill>
                  <a:schemeClr val="tx1"/>
                </a:solidFill>
                <a:effectLst/>
                <a:latin typeface="Arial" pitchFamily="34" charset="0"/>
                <a:ea typeface="+mn-ea"/>
                <a:cs typeface="Arial" pitchFamily="34" charset="0"/>
              </a:rPr>
              <a:t> </a:t>
            </a:r>
            <a:r>
              <a:rPr lang="en-US" sz="1000" kern="1200" dirty="0" smtClean="0">
                <a:solidFill>
                  <a:schemeClr val="tx1"/>
                </a:solidFill>
                <a:effectLst/>
                <a:latin typeface="Arial" pitchFamily="34" charset="0"/>
                <a:ea typeface="+mn-ea"/>
                <a:cs typeface="Arial" pitchFamily="34" charset="0"/>
              </a:rPr>
              <a:t>delivered in the U.S.  It covers public policy, relevant organizations and their interrelationships, professional roles, legal and regulatory issues, and payment systems.  It also addresses health reform initiatives in the U.S.</a:t>
            </a:r>
            <a:endParaRPr lang="en-US" dirty="0"/>
          </a:p>
        </p:txBody>
      </p:sp>
      <p:sp>
        <p:nvSpPr>
          <p:cNvPr id="1843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1843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5AE54BD-ADFA-47CD-BA50-35C8DC135D5A}" type="slidenum">
              <a:rPr lang="en-US" altLang="en-US"/>
              <a:pPr eaLnBrk="1" hangingPunct="1"/>
              <a:t>1</a:t>
            </a:fld>
            <a:endParaRPr lang="en-US" altLang="en-US"/>
          </a:p>
        </p:txBody>
      </p:sp>
    </p:spTree>
    <p:extLst>
      <p:ext uri="{BB962C8B-B14F-4D97-AF65-F5344CB8AC3E}">
        <p14:creationId xmlns:p14="http://schemas.microsoft.com/office/powerpoint/2010/main" val="12097407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ea typeface="ＭＳ Ｐゴシック" panose="020B0600070205080204" pitchFamily="34" charset="-128"/>
              </a:rPr>
              <a:t>The Joint Commission collects data for accreditation</a:t>
            </a:r>
            <a:r>
              <a:rPr lang="en-US" altLang="en-US" baseline="0" dirty="0" smtClean="0">
                <a:ea typeface="ＭＳ Ｐゴシック" panose="020B0600070205080204" pitchFamily="34" charset="-128"/>
              </a:rPr>
              <a:t> through on-site surveys and performance measurement. T</a:t>
            </a:r>
            <a:r>
              <a:rPr lang="en-US" altLang="en-US" dirty="0" smtClean="0">
                <a:ea typeface="ＭＳ Ｐゴシック" panose="020B0600070205080204" pitchFamily="34" charset="-128"/>
              </a:rPr>
              <a:t>he Integrated Survey Process, or ISP</a:t>
            </a:r>
            <a:r>
              <a:rPr lang="en-US" altLang="en-US" baseline="0" dirty="0" smtClean="0">
                <a:ea typeface="ＭＳ Ｐゴシック" panose="020B0600070205080204" pitchFamily="34" charset="-128"/>
              </a:rPr>
              <a:t>, is an </a:t>
            </a:r>
            <a:r>
              <a:rPr lang="en-US" altLang="en-US" dirty="0" smtClean="0">
                <a:ea typeface="ＭＳ Ｐゴシック" panose="020B0600070205080204" pitchFamily="34" charset="-128"/>
              </a:rPr>
              <a:t>on-site survey that usually lasts at least three days and involves extensive meetings between </a:t>
            </a:r>
            <a:r>
              <a:rPr lang="en-US" altLang="en-US" dirty="0" err="1" smtClean="0">
                <a:ea typeface="ＭＳ Ｐゴシック" panose="020B0600070205080204" pitchFamily="34" charset="-128"/>
              </a:rPr>
              <a:t>TJC’s</a:t>
            </a:r>
            <a:r>
              <a:rPr lang="en-US" altLang="en-US" baseline="0" dirty="0" smtClean="0">
                <a:ea typeface="ＭＳ Ｐゴシック" panose="020B0600070205080204" pitchFamily="34" charset="-128"/>
              </a:rPr>
              <a:t> </a:t>
            </a:r>
            <a:r>
              <a:rPr lang="en-US" altLang="en-US" dirty="0" smtClean="0">
                <a:ea typeface="ＭＳ Ｐゴシック" panose="020B0600070205080204" pitchFamily="34" charset="-128"/>
              </a:rPr>
              <a:t>survey team and leaders of the health care organization being accredited. </a:t>
            </a:r>
          </a:p>
          <a:p>
            <a:r>
              <a:rPr lang="en-US" altLang="en-US" dirty="0" smtClean="0">
                <a:ea typeface="ＭＳ Ｐゴシック" panose="020B0600070205080204" pitchFamily="34" charset="-128"/>
              </a:rPr>
              <a:t>Secondly, </a:t>
            </a:r>
            <a:r>
              <a:rPr lang="en-US" altLang="en-US" dirty="0" err="1" smtClean="0">
                <a:ea typeface="ＭＳ Ｐゴシック" panose="020B0600070205080204" pitchFamily="34" charset="-128"/>
              </a:rPr>
              <a:t>T</a:t>
            </a:r>
            <a:r>
              <a:rPr lang="en-US" altLang="en-US" baseline="0" dirty="0" err="1" smtClean="0">
                <a:ea typeface="ＭＳ Ｐゴシック" panose="020B0600070205080204" pitchFamily="34" charset="-128"/>
              </a:rPr>
              <a:t>JC</a:t>
            </a:r>
            <a:r>
              <a:rPr lang="en-US" altLang="en-US" baseline="0" dirty="0" smtClean="0">
                <a:ea typeface="ＭＳ Ｐゴシック" panose="020B0600070205080204" pitchFamily="34" charset="-128"/>
              </a:rPr>
              <a:t> requests that organizations submit data through a </a:t>
            </a:r>
            <a:r>
              <a:rPr lang="en-US" altLang="en-US" dirty="0" smtClean="0">
                <a:ea typeface="ＭＳ Ｐゴシック" panose="020B0600070205080204" pitchFamily="34" charset="-128"/>
              </a:rPr>
              <a:t>performance measurement system known as Outcome Research Yields Excellence,</a:t>
            </a:r>
            <a:r>
              <a:rPr lang="en-US" altLang="en-US" baseline="0" dirty="0" smtClean="0">
                <a:ea typeface="ＭＳ Ｐゴシック" panose="020B0600070205080204" pitchFamily="34" charset="-128"/>
              </a:rPr>
              <a:t> or</a:t>
            </a:r>
            <a:r>
              <a:rPr lang="en-US" altLang="en-US" dirty="0" smtClean="0">
                <a:ea typeface="ＭＳ Ｐゴシック" panose="020B0600070205080204" pitchFamily="34" charset="-128"/>
              </a:rPr>
              <a:t> ORYX</a:t>
            </a:r>
            <a:r>
              <a:rPr lang="en-US" altLang="en-US" i="1" dirty="0" smtClean="0">
                <a:ea typeface="ＭＳ Ｐゴシック" panose="020B0600070205080204" pitchFamily="34" charset="-128"/>
              </a:rPr>
              <a:t>.</a:t>
            </a:r>
            <a:r>
              <a:rPr lang="en-US" altLang="en-US" dirty="0" smtClean="0">
                <a:ea typeface="ＭＳ Ｐゴシック" panose="020B0600070205080204" pitchFamily="34" charset="-128"/>
              </a:rPr>
              <a:t> This tool is directly relevant to information technology professionals. Hospitals are required to collect and transmit data to </a:t>
            </a:r>
            <a:r>
              <a:rPr lang="en-US" altLang="en-US" dirty="0" err="1" smtClean="0">
                <a:ea typeface="ＭＳ Ｐゴシック" panose="020B0600070205080204" pitchFamily="34" charset="-128"/>
              </a:rPr>
              <a:t>TJC</a:t>
            </a:r>
            <a:r>
              <a:rPr lang="en-US" altLang="en-US" dirty="0" smtClean="0">
                <a:ea typeface="ＭＳ Ｐゴシック" panose="020B0600070205080204" pitchFamily="34" charset="-128"/>
              </a:rPr>
              <a:t> about patients with certain conditions. Treatments for these conditions are considered core measures of the health care organization</a:t>
            </a:r>
            <a:r>
              <a:rPr lang="ja-JP" altLang="en-US" dirty="0" smtClean="0">
                <a:ea typeface="ＭＳ Ｐゴシック" panose="020B0600070205080204" pitchFamily="34" charset="-128"/>
              </a:rPr>
              <a:t>’</a:t>
            </a:r>
            <a:r>
              <a:rPr lang="en-US" altLang="ja-JP" dirty="0" smtClean="0">
                <a:ea typeface="ＭＳ Ｐゴシック" panose="020B0600070205080204" pitchFamily="34" charset="-128"/>
              </a:rPr>
              <a:t>s performance and improvement.</a:t>
            </a:r>
          </a:p>
          <a:p>
            <a:endParaRPr lang="en-US" altLang="en-US" dirty="0" smtClean="0">
              <a:ea typeface="ＭＳ Ｐゴシック" panose="020B0600070205080204" pitchFamily="34" charset="-128"/>
            </a:endParaRPr>
          </a:p>
        </p:txBody>
      </p:sp>
      <p:sp>
        <p:nvSpPr>
          <p:cNvPr id="430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0E285B32-FA75-483D-8FFC-AD7CF873B1ED}" type="slidenum">
              <a:rPr lang="en-US" altLang="en-US"/>
              <a:pPr eaLnBrk="1" hangingPunct="1"/>
              <a:t>10</a:t>
            </a:fld>
            <a:endParaRPr lang="en-US" altLang="en-US"/>
          </a:p>
        </p:txBody>
      </p:sp>
    </p:spTree>
    <p:extLst>
      <p:ext uri="{BB962C8B-B14F-4D97-AF65-F5344CB8AC3E}">
        <p14:creationId xmlns:p14="http://schemas.microsoft.com/office/powerpoint/2010/main" val="41172402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ea typeface="ＭＳ Ｐゴシック" panose="020B0600070205080204" pitchFamily="34" charset="-128"/>
              </a:rPr>
              <a:t>A hospital might choose to provide data on various medical conditions, such as heart attack, or acute myocardial infarction, pneumonia, psychiatric care, children</a:t>
            </a:r>
            <a:r>
              <a:rPr lang="ja-JP" altLang="en-US" dirty="0" smtClean="0">
                <a:ea typeface="ＭＳ Ｐゴシック" panose="020B0600070205080204" pitchFamily="34" charset="-128"/>
              </a:rPr>
              <a:t>’</a:t>
            </a:r>
            <a:r>
              <a:rPr lang="en-US" altLang="ja-JP" dirty="0" smtClean="0">
                <a:ea typeface="ＭＳ Ｐゴシック" panose="020B0600070205080204" pitchFamily="34" charset="-128"/>
              </a:rPr>
              <a:t>s asthma, or stroke. </a:t>
            </a:r>
            <a:endParaRPr lang="en-US" altLang="en-US" dirty="0" smtClean="0">
              <a:ea typeface="ＭＳ Ｐゴシック" panose="020B0600070205080204" pitchFamily="34" charset="-128"/>
            </a:endParaRPr>
          </a:p>
        </p:txBody>
      </p:sp>
      <p:sp>
        <p:nvSpPr>
          <p:cNvPr id="440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6FCBADAE-3C4B-4FB5-8BF2-9B39E9748919}" type="slidenum">
              <a:rPr lang="en-US" altLang="en-US"/>
              <a:pPr eaLnBrk="1" hangingPunct="1"/>
              <a:t>11</a:t>
            </a:fld>
            <a:endParaRPr lang="en-US" altLang="en-US"/>
          </a:p>
        </p:txBody>
      </p:sp>
    </p:spTree>
    <p:extLst>
      <p:ext uri="{BB962C8B-B14F-4D97-AF65-F5344CB8AC3E}">
        <p14:creationId xmlns:p14="http://schemas.microsoft.com/office/powerpoint/2010/main" val="397415390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ja-JP" dirty="0" smtClean="0">
                <a:ea typeface="ＭＳ Ｐゴシック" panose="020B0600070205080204" pitchFamily="34" charset="-128"/>
              </a:rPr>
              <a:t>For each of these conditions, </a:t>
            </a:r>
            <a:r>
              <a:rPr lang="en-US" altLang="ja-JP" dirty="0" err="1" smtClean="0">
                <a:ea typeface="ＭＳ Ｐゴシック" panose="020B0600070205080204" pitchFamily="34" charset="-128"/>
              </a:rPr>
              <a:t>TJC</a:t>
            </a:r>
            <a:r>
              <a:rPr lang="en-US" altLang="ja-JP" dirty="0" smtClean="0">
                <a:ea typeface="ＭＳ Ｐゴシック" panose="020B0600070205080204" pitchFamily="34" charset="-128"/>
              </a:rPr>
              <a:t> requires the hospital to report on certain performance measures. For example, if a child is treated for asthma, the hospital must report whether certain drugs were given and whether the child was sent home with a management plan.</a:t>
            </a:r>
          </a:p>
          <a:p>
            <a:endParaRPr lang="en-US" altLang="en-US" dirty="0" smtClean="0">
              <a:ea typeface="ＭＳ Ｐゴシック" panose="020B0600070205080204" pitchFamily="34" charset="-128"/>
            </a:endParaRPr>
          </a:p>
        </p:txBody>
      </p:sp>
      <p:sp>
        <p:nvSpPr>
          <p:cNvPr id="440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6FCBADAE-3C4B-4FB5-8BF2-9B39E9748919}" type="slidenum">
              <a:rPr lang="en-US" altLang="en-US"/>
              <a:pPr eaLnBrk="1" hangingPunct="1"/>
              <a:t>12</a:t>
            </a:fld>
            <a:endParaRPr lang="en-US" altLang="en-US"/>
          </a:p>
        </p:txBody>
      </p:sp>
    </p:spTree>
    <p:extLst>
      <p:ext uri="{BB962C8B-B14F-4D97-AF65-F5344CB8AC3E}">
        <p14:creationId xmlns:p14="http://schemas.microsoft.com/office/powerpoint/2010/main" val="2075726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ea typeface="ＭＳ Ｐゴシック" panose="020B0600070205080204" pitchFamily="34" charset="-128"/>
              </a:rPr>
              <a:t>The second main function of </a:t>
            </a:r>
            <a:r>
              <a:rPr lang="en-US" altLang="en-US" dirty="0" err="1" smtClean="0">
                <a:ea typeface="ＭＳ Ｐゴシック" panose="020B0600070205080204" pitchFamily="34" charset="-128"/>
              </a:rPr>
              <a:t>TJC</a:t>
            </a:r>
            <a:r>
              <a:rPr lang="en-US" altLang="en-US" dirty="0" smtClean="0">
                <a:ea typeface="ＭＳ Ｐゴシック" panose="020B0600070205080204" pitchFamily="34" charset="-128"/>
              </a:rPr>
              <a:t> is certification. Certification</a:t>
            </a:r>
            <a:r>
              <a:rPr lang="en-US" altLang="en-US" baseline="0" dirty="0" smtClean="0">
                <a:ea typeface="ＭＳ Ｐゴシック" panose="020B0600070205080204" pitchFamily="34" charset="-128"/>
              </a:rPr>
              <a:t> is a designation that specific criteria, deemed essential to the provision of specific health care services, are in place. </a:t>
            </a:r>
            <a:r>
              <a:rPr lang="en-US" altLang="en-US" dirty="0" smtClean="0">
                <a:ea typeface="ＭＳ Ｐゴシック" panose="020B0600070205080204" pitchFamily="34" charset="-128"/>
              </a:rPr>
              <a:t>Any health care organization and any provider of health care staffing services can earn certification for programs or services that address certain chronic diseases. A chronic disease is one that exists over the long term, such as diabetes. Programs eligible for certification may be located within a medical center or in the community.</a:t>
            </a:r>
          </a:p>
          <a:p>
            <a:endParaRPr lang="en-US" altLang="en-US" dirty="0" smtClean="0">
              <a:ea typeface="ＭＳ Ｐゴシック" panose="020B0600070205080204" pitchFamily="34" charset="-128"/>
            </a:endParaRPr>
          </a:p>
        </p:txBody>
      </p:sp>
      <p:sp>
        <p:nvSpPr>
          <p:cNvPr id="450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C13DA1FA-6BAF-4260-99E4-D9703C453AD6}" type="slidenum">
              <a:rPr lang="en-US" altLang="en-US"/>
              <a:pPr eaLnBrk="1" hangingPunct="1"/>
              <a:t>13</a:t>
            </a:fld>
            <a:endParaRPr lang="en-US" altLang="en-US"/>
          </a:p>
        </p:txBody>
      </p:sp>
    </p:spTree>
    <p:extLst>
      <p:ext uri="{BB962C8B-B14F-4D97-AF65-F5344CB8AC3E}">
        <p14:creationId xmlns:p14="http://schemas.microsoft.com/office/powerpoint/2010/main" val="60291417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ea typeface="ＭＳ Ｐゴシック" panose="020B0600070205080204" pitchFamily="34" charset="-128"/>
              </a:rPr>
              <a:t>Patient safety is also a major focus of </a:t>
            </a:r>
            <a:r>
              <a:rPr lang="en-US" altLang="en-US" dirty="0" err="1" smtClean="0">
                <a:ea typeface="ＭＳ Ｐゴシック" panose="020B0600070205080204" pitchFamily="34" charset="-128"/>
              </a:rPr>
              <a:t>TJC</a:t>
            </a:r>
            <a:r>
              <a:rPr lang="en-US" altLang="en-US" dirty="0" smtClean="0">
                <a:ea typeface="ＭＳ Ｐゴシック" panose="020B0600070205080204" pitchFamily="34" charset="-128"/>
              </a:rPr>
              <a:t>. The National Patient Safety Goals program has created lists of tips for health care professionals to follow to prevent errors. For example, before administering a medication, a nurse should make sure he</a:t>
            </a:r>
            <a:r>
              <a:rPr lang="en-US" altLang="en-US" baseline="0" dirty="0" smtClean="0">
                <a:ea typeface="ＭＳ Ｐゴシック" panose="020B0600070205080204" pitchFamily="34" charset="-128"/>
              </a:rPr>
              <a:t> or she is administering medication to the correct patient by </a:t>
            </a:r>
            <a:r>
              <a:rPr lang="en-US" altLang="en-US" dirty="0" smtClean="0">
                <a:ea typeface="ＭＳ Ｐゴシック" panose="020B0600070205080204" pitchFamily="34" charset="-128"/>
              </a:rPr>
              <a:t>identifying the patient in two different ways, such as by name and birth date.</a:t>
            </a:r>
          </a:p>
          <a:p>
            <a:r>
              <a:rPr lang="en-US" altLang="en-US" dirty="0" smtClean="0">
                <a:ea typeface="ＭＳ Ｐゴシック" panose="020B0600070205080204" pitchFamily="34" charset="-128"/>
              </a:rPr>
              <a:t>The Universal Protocol is a standard procedure for surgery teams to follow to avoid performing the wrong procedure, operating on the wrong body site, or even operating on the wrong person. Some of the steps include marking the correct site and taking a </a:t>
            </a:r>
            <a:r>
              <a:rPr lang="ja-JP" altLang="en-US" dirty="0" smtClean="0">
                <a:ea typeface="ＭＳ Ｐゴシック" panose="020B0600070205080204" pitchFamily="34" charset="-128"/>
              </a:rPr>
              <a:t>“</a:t>
            </a:r>
            <a:r>
              <a:rPr lang="en-US" altLang="ja-JP" dirty="0" smtClean="0">
                <a:ea typeface="ＭＳ Ｐゴシック" panose="020B0600070205080204" pitchFamily="34" charset="-128"/>
              </a:rPr>
              <a:t>time out</a:t>
            </a:r>
            <a:r>
              <a:rPr lang="ja-JP" altLang="en-US" dirty="0" smtClean="0">
                <a:ea typeface="ＭＳ Ｐゴシック" panose="020B0600070205080204" pitchFamily="34" charset="-128"/>
              </a:rPr>
              <a:t>”</a:t>
            </a:r>
            <a:r>
              <a:rPr lang="en-US" altLang="ja-JP" dirty="0" smtClean="0">
                <a:ea typeface="ＭＳ Ｐゴシック" panose="020B0600070205080204" pitchFamily="34" charset="-128"/>
              </a:rPr>
              <a:t> before surgery, when the team pauses to take stock and agree that their plans are appropriate.</a:t>
            </a:r>
          </a:p>
          <a:p>
            <a:r>
              <a:rPr lang="en-US" altLang="en-US" dirty="0" smtClean="0">
                <a:ea typeface="ＭＳ Ｐゴシック" panose="020B0600070205080204" pitchFamily="34" charset="-128"/>
              </a:rPr>
              <a:t>The Joint Commission</a:t>
            </a:r>
            <a:r>
              <a:rPr lang="ja-JP" altLang="en-US" dirty="0" smtClean="0">
                <a:ea typeface="ＭＳ Ｐゴシック" panose="020B0600070205080204" pitchFamily="34" charset="-128"/>
              </a:rPr>
              <a:t>’</a:t>
            </a:r>
            <a:r>
              <a:rPr lang="en-US" altLang="ja-JP" dirty="0" smtClean="0">
                <a:ea typeface="ＭＳ Ｐゴシック" panose="020B0600070205080204" pitchFamily="34" charset="-128"/>
              </a:rPr>
              <a:t>s Office of Quality Monitoring is interested in the details of patient complaints. It does not resolve complaints, but it uses information from patients to identify possible noncompliance with accreditation or certification standards.</a:t>
            </a:r>
          </a:p>
          <a:p>
            <a:r>
              <a:rPr lang="en-US" altLang="en-US" dirty="0" smtClean="0">
                <a:ea typeface="ＭＳ Ｐゴシック" panose="020B0600070205080204" pitchFamily="34" charset="-128"/>
              </a:rPr>
              <a:t>The Speak Up program encourages patients to help prevent medical errors by asking questions, educating themselves, and actively participating in their treatment.</a:t>
            </a:r>
          </a:p>
          <a:p>
            <a:r>
              <a:rPr lang="en-US" altLang="en-US" dirty="0" smtClean="0">
                <a:ea typeface="ＭＳ Ｐゴシック" panose="020B0600070205080204" pitchFamily="34" charset="-128"/>
              </a:rPr>
              <a:t>Finally, </a:t>
            </a:r>
            <a:r>
              <a:rPr lang="en-US" altLang="en-US" dirty="0" err="1" smtClean="0">
                <a:ea typeface="ＭＳ Ｐゴシック" panose="020B0600070205080204" pitchFamily="34" charset="-128"/>
              </a:rPr>
              <a:t>TJC</a:t>
            </a:r>
            <a:r>
              <a:rPr lang="en-US" altLang="en-US" dirty="0" smtClean="0">
                <a:ea typeface="ＭＳ Ｐゴシック" panose="020B0600070205080204" pitchFamily="34" charset="-128"/>
              </a:rPr>
              <a:t> reviews how health care organizations respond to sentinel events. That term refers to an unexpected death, an unexpected serious physical or psychological injury, or the risk of such an event. These events need immediate investigation and response. </a:t>
            </a:r>
          </a:p>
          <a:p>
            <a:endParaRPr lang="en-US" altLang="en-US" dirty="0" smtClean="0">
              <a:ea typeface="ＭＳ Ｐゴシック" panose="020B0600070205080204" pitchFamily="34" charset="-128"/>
            </a:endParaRPr>
          </a:p>
        </p:txBody>
      </p:sp>
      <p:sp>
        <p:nvSpPr>
          <p:cNvPr id="460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9DEF7973-52E7-43A6-A992-73603BFE4D8C}" type="slidenum">
              <a:rPr lang="en-US" altLang="en-US"/>
              <a:pPr eaLnBrk="1" hangingPunct="1"/>
              <a:t>14</a:t>
            </a:fld>
            <a:endParaRPr lang="en-US" altLang="en-US"/>
          </a:p>
        </p:txBody>
      </p:sp>
    </p:spTree>
    <p:extLst>
      <p:ext uri="{BB962C8B-B14F-4D97-AF65-F5344CB8AC3E}">
        <p14:creationId xmlns:p14="http://schemas.microsoft.com/office/powerpoint/2010/main" val="275128467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ea typeface="ＭＳ Ｐゴシック" panose="020B0600070205080204" pitchFamily="34" charset="-128"/>
              </a:rPr>
              <a:t>The second major nonprofit accrediting</a:t>
            </a:r>
            <a:r>
              <a:rPr lang="en-US" altLang="en-US" baseline="0" dirty="0" smtClean="0">
                <a:ea typeface="ＭＳ Ｐゴシック" panose="020B0600070205080204" pitchFamily="34" charset="-128"/>
              </a:rPr>
              <a:t> organization </a:t>
            </a:r>
            <a:r>
              <a:rPr lang="en-US" altLang="en-US" dirty="0" smtClean="0">
                <a:ea typeface="ＭＳ Ｐゴシック" panose="020B0600070205080204" pitchFamily="34" charset="-128"/>
              </a:rPr>
              <a:t>is </a:t>
            </a:r>
            <a:r>
              <a:rPr lang="en-US" altLang="en-US" dirty="0" err="1" smtClean="0">
                <a:ea typeface="ＭＳ Ｐゴシック" panose="020B0600070205080204" pitchFamily="34" charset="-128"/>
              </a:rPr>
              <a:t>URAC</a:t>
            </a:r>
            <a:r>
              <a:rPr lang="en-US" altLang="en-US" i="1" dirty="0" smtClean="0">
                <a:ea typeface="ＭＳ Ｐゴシック" panose="020B0600070205080204" pitchFamily="34" charset="-128"/>
              </a:rPr>
              <a:t>,</a:t>
            </a:r>
            <a:r>
              <a:rPr lang="en-US" altLang="en-US" dirty="0" smtClean="0">
                <a:ea typeface="ＭＳ Ｐゴシック" panose="020B0600070205080204" pitchFamily="34" charset="-128"/>
              </a:rPr>
              <a:t> which, as mentioned earlier, was originally chartered as the Utilization Review Accreditation Commission. </a:t>
            </a:r>
          </a:p>
        </p:txBody>
      </p:sp>
      <p:sp>
        <p:nvSpPr>
          <p:cNvPr id="471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58FE57E1-73B9-4E6B-BA23-31CAB1696C92}" type="slidenum">
              <a:rPr lang="en-US" altLang="en-US"/>
              <a:pPr eaLnBrk="1" hangingPunct="1"/>
              <a:t>15</a:t>
            </a:fld>
            <a:endParaRPr lang="en-US" altLang="en-US"/>
          </a:p>
        </p:txBody>
      </p:sp>
    </p:spTree>
    <p:extLst>
      <p:ext uri="{BB962C8B-B14F-4D97-AF65-F5344CB8AC3E}">
        <p14:creationId xmlns:p14="http://schemas.microsoft.com/office/powerpoint/2010/main" val="38819318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ea typeface="ＭＳ Ｐゴシック" panose="020B0600070205080204" pitchFamily="34" charset="-128"/>
              </a:rPr>
              <a:t>Its mission is </a:t>
            </a:r>
            <a:r>
              <a:rPr lang="ja-JP" altLang="en-US" dirty="0" smtClean="0">
                <a:ea typeface="ＭＳ Ｐゴシック" panose="020B0600070205080204" pitchFamily="34" charset="-128"/>
              </a:rPr>
              <a:t>“</a:t>
            </a:r>
            <a:r>
              <a:rPr lang="en-US" altLang="ja-JP" dirty="0" smtClean="0">
                <a:ea typeface="ＭＳ Ｐゴシック" panose="020B0600070205080204" pitchFamily="34" charset="-128"/>
              </a:rPr>
              <a:t>To promote continuous improvement in the quality and efficiency of health care management through processes of accreditation,</a:t>
            </a:r>
            <a:r>
              <a:rPr lang="en-US" altLang="ja-JP" baseline="0" dirty="0" smtClean="0">
                <a:ea typeface="ＭＳ Ｐゴシック" panose="020B0600070205080204" pitchFamily="34" charset="-128"/>
              </a:rPr>
              <a:t> </a:t>
            </a:r>
            <a:r>
              <a:rPr lang="en-US" altLang="ja-JP" dirty="0" smtClean="0">
                <a:ea typeface="ＭＳ Ｐゴシック" panose="020B0600070205080204" pitchFamily="34" charset="-128"/>
              </a:rPr>
              <a:t>education, and measurement.</a:t>
            </a:r>
            <a:r>
              <a:rPr lang="ja-JP" altLang="en-US" dirty="0" smtClean="0">
                <a:ea typeface="ＭＳ Ｐゴシック" panose="020B0600070205080204" pitchFamily="34" charset="-128"/>
              </a:rPr>
              <a:t>”</a:t>
            </a:r>
            <a:r>
              <a:rPr lang="en-US" altLang="ja-JP" dirty="0" smtClean="0">
                <a:ea typeface="ＭＳ Ｐゴシック" panose="020B0600070205080204" pitchFamily="34" charset="-128"/>
              </a:rPr>
              <a:t> </a:t>
            </a:r>
          </a:p>
          <a:p>
            <a:r>
              <a:rPr lang="en-US" altLang="en-US" dirty="0" err="1" smtClean="0">
                <a:ea typeface="ＭＳ Ｐゴシック" panose="020B0600070205080204" pitchFamily="34" charset="-128"/>
              </a:rPr>
              <a:t>URAC</a:t>
            </a:r>
            <a:r>
              <a:rPr lang="en-US" altLang="en-US" dirty="0" smtClean="0">
                <a:ea typeface="ＭＳ Ｐゴシック" panose="020B0600070205080204" pitchFamily="34" charset="-128"/>
              </a:rPr>
              <a:t> is one of the fastest growing health care accreditation agencies, with more than 30 programs addressing multiple aspects of health care, including </a:t>
            </a:r>
            <a:r>
              <a:rPr lang="en-US" sz="1000" b="0" i="0" kern="1200" dirty="0" smtClean="0">
                <a:solidFill>
                  <a:schemeClr val="tx1"/>
                </a:solidFill>
                <a:effectLst/>
                <a:latin typeface="Arial" pitchFamily="34" charset="0"/>
                <a:ea typeface="+mn-ea"/>
                <a:cs typeface="Arial" pitchFamily="34" charset="0"/>
              </a:rPr>
              <a:t>health care management, health care operations, health plans, pharmacy quality management, and providers. </a:t>
            </a:r>
            <a:r>
              <a:rPr lang="en-US" altLang="en-US" dirty="0" smtClean="0">
                <a:ea typeface="ＭＳ Ｐゴシック" panose="020B0600070205080204" pitchFamily="34" charset="-128"/>
              </a:rPr>
              <a:t>The accreditation process includes a review of policies and procedures, plus an on-site visit to the organization to determine that it is operating according to its stated policies and national standards. </a:t>
            </a:r>
          </a:p>
          <a:p>
            <a:r>
              <a:rPr lang="en-US" sz="1000" b="0" i="0" kern="1200" dirty="0" smtClean="0">
                <a:solidFill>
                  <a:schemeClr val="tx1"/>
                </a:solidFill>
                <a:effectLst/>
                <a:latin typeface="Arial" pitchFamily="34" charset="0"/>
                <a:ea typeface="+mn-ea"/>
                <a:cs typeface="Arial" pitchFamily="34" charset="0"/>
              </a:rPr>
              <a:t>In recent years,</a:t>
            </a:r>
            <a:r>
              <a:rPr lang="en-US" sz="1000" b="0" i="0" kern="1200" baseline="0" dirty="0" smtClean="0">
                <a:solidFill>
                  <a:schemeClr val="tx1"/>
                </a:solidFill>
                <a:effectLst/>
                <a:latin typeface="Arial" pitchFamily="34" charset="0"/>
                <a:ea typeface="+mn-ea"/>
                <a:cs typeface="Arial" pitchFamily="34" charset="0"/>
              </a:rPr>
              <a:t> URAC has established an accreditation for </a:t>
            </a:r>
            <a:r>
              <a:rPr lang="en-US" sz="1000" b="0" i="0" kern="1200" dirty="0" smtClean="0">
                <a:solidFill>
                  <a:schemeClr val="tx1"/>
                </a:solidFill>
                <a:effectLst/>
                <a:latin typeface="Arial" pitchFamily="34" charset="0"/>
                <a:ea typeface="+mn-ea"/>
                <a:cs typeface="Arial" pitchFamily="34" charset="0"/>
              </a:rPr>
              <a:t>accountable care organizations.</a:t>
            </a:r>
            <a:r>
              <a:rPr lang="en-US" sz="1000" b="0" i="0" kern="1200" baseline="0" dirty="0" smtClean="0">
                <a:solidFill>
                  <a:schemeClr val="tx1"/>
                </a:solidFill>
                <a:effectLst/>
                <a:latin typeface="Arial" pitchFamily="34" charset="0"/>
                <a:ea typeface="+mn-ea"/>
                <a:cs typeface="Arial" pitchFamily="34" charset="0"/>
              </a:rPr>
              <a:t> A</a:t>
            </a:r>
            <a:r>
              <a:rPr lang="en-US" sz="1000" b="0" i="0" kern="1200" dirty="0" smtClean="0">
                <a:solidFill>
                  <a:schemeClr val="tx1"/>
                </a:solidFill>
                <a:effectLst/>
                <a:latin typeface="Arial" pitchFamily="34" charset="0"/>
                <a:ea typeface="+mn-ea"/>
                <a:cs typeface="Arial" pitchFamily="34" charset="0"/>
              </a:rPr>
              <a:t>ccountable care organizations, known as </a:t>
            </a:r>
            <a:r>
              <a:rPr lang="en-US" sz="1000" b="0" i="0" kern="1200" dirty="0" err="1" smtClean="0">
                <a:solidFill>
                  <a:schemeClr val="tx1"/>
                </a:solidFill>
                <a:effectLst/>
                <a:latin typeface="Arial" pitchFamily="34" charset="0"/>
                <a:ea typeface="+mn-ea"/>
                <a:cs typeface="Arial" pitchFamily="34" charset="0"/>
              </a:rPr>
              <a:t>ACOs</a:t>
            </a:r>
            <a:r>
              <a:rPr lang="en-US" sz="1000" b="0" i="0" kern="1200" dirty="0" smtClean="0">
                <a:solidFill>
                  <a:schemeClr val="tx1"/>
                </a:solidFill>
                <a:effectLst/>
                <a:latin typeface="Arial" pitchFamily="34" charset="0"/>
                <a:ea typeface="+mn-ea"/>
                <a:cs typeface="Arial" pitchFamily="34" charset="0"/>
              </a:rPr>
              <a:t>,</a:t>
            </a:r>
            <a:r>
              <a:rPr lang="en-US" sz="1000" b="0" i="0" kern="1200" baseline="0" dirty="0" smtClean="0">
                <a:solidFill>
                  <a:schemeClr val="tx1"/>
                </a:solidFill>
                <a:effectLst/>
                <a:latin typeface="Arial" pitchFamily="34" charset="0"/>
                <a:ea typeface="+mn-ea"/>
                <a:cs typeface="Arial" pitchFamily="34" charset="0"/>
              </a:rPr>
              <a:t> are h</a:t>
            </a:r>
            <a:r>
              <a:rPr lang="en-US" sz="1000" b="0" i="0" kern="1200" dirty="0" smtClean="0">
                <a:solidFill>
                  <a:schemeClr val="tx1"/>
                </a:solidFill>
                <a:effectLst/>
                <a:latin typeface="Arial" pitchFamily="34" charset="0"/>
                <a:ea typeface="+mn-ea"/>
                <a:cs typeface="Arial" pitchFamily="34" charset="0"/>
              </a:rPr>
              <a:t>ealth care organizations characterized by a payment and care delivery model that ties</a:t>
            </a:r>
            <a:r>
              <a:rPr lang="en-US" sz="1000" b="0" i="0" kern="1200" baseline="0" dirty="0" smtClean="0">
                <a:solidFill>
                  <a:schemeClr val="tx1"/>
                </a:solidFill>
                <a:effectLst/>
                <a:latin typeface="Arial" pitchFamily="34" charset="0"/>
                <a:ea typeface="+mn-ea"/>
                <a:cs typeface="Arial" pitchFamily="34" charset="0"/>
              </a:rPr>
              <a:t> payment </a:t>
            </a:r>
            <a:r>
              <a:rPr lang="en-US" sz="1000" b="0" i="0" kern="1200" dirty="0" smtClean="0">
                <a:solidFill>
                  <a:schemeClr val="tx1"/>
                </a:solidFill>
                <a:effectLst/>
                <a:latin typeface="Arial" pitchFamily="34" charset="0"/>
                <a:ea typeface="+mn-ea"/>
                <a:cs typeface="Arial" pitchFamily="34" charset="0"/>
              </a:rPr>
              <a:t>to quality metrics to achieve reduced</a:t>
            </a:r>
            <a:r>
              <a:rPr lang="en-US" sz="1000" b="0" i="0" kern="1200" baseline="0" dirty="0" smtClean="0">
                <a:solidFill>
                  <a:schemeClr val="tx1"/>
                </a:solidFill>
                <a:effectLst/>
                <a:latin typeface="Arial" pitchFamily="34" charset="0"/>
                <a:ea typeface="+mn-ea"/>
                <a:cs typeface="Arial" pitchFamily="34" charset="0"/>
              </a:rPr>
              <a:t> cost of care for an </a:t>
            </a:r>
            <a:r>
              <a:rPr lang="en-US" sz="1000" b="0" i="0" kern="1200" dirty="0" smtClean="0">
                <a:solidFill>
                  <a:schemeClr val="tx1"/>
                </a:solidFill>
                <a:effectLst/>
                <a:latin typeface="Arial" pitchFamily="34" charset="0"/>
                <a:ea typeface="+mn-ea"/>
                <a:cs typeface="Arial" pitchFamily="34" charset="0"/>
              </a:rPr>
              <a:t>assigned population of patients. </a:t>
            </a:r>
          </a:p>
          <a:p>
            <a:r>
              <a:rPr lang="en-US" altLang="en-US" sz="1000" b="0" i="0" kern="1200" dirty="0" err="1" smtClean="0">
                <a:solidFill>
                  <a:schemeClr val="tx1"/>
                </a:solidFill>
                <a:effectLst/>
                <a:latin typeface="Arial" pitchFamily="34" charset="0"/>
                <a:ea typeface="+mn-ea"/>
                <a:cs typeface="Arial" pitchFamily="34" charset="0"/>
              </a:rPr>
              <a:t>URAC</a:t>
            </a:r>
            <a:r>
              <a:rPr lang="en-US" altLang="en-US" sz="1000" b="0" i="0" kern="1200" dirty="0" smtClean="0">
                <a:solidFill>
                  <a:schemeClr val="tx1"/>
                </a:solidFill>
                <a:effectLst/>
                <a:latin typeface="Arial" pitchFamily="34" charset="0"/>
                <a:ea typeface="+mn-ea"/>
                <a:cs typeface="Arial" pitchFamily="34" charset="0"/>
              </a:rPr>
              <a:t> has more than 30 accreditation and certification programs for various types of health</a:t>
            </a:r>
            <a:r>
              <a:rPr lang="en-US" altLang="en-US" sz="1000" b="0" i="0" kern="1200" baseline="0" dirty="0" smtClean="0">
                <a:solidFill>
                  <a:schemeClr val="tx1"/>
                </a:solidFill>
                <a:effectLst/>
                <a:latin typeface="Arial" pitchFamily="34" charset="0"/>
                <a:ea typeface="+mn-ea"/>
                <a:cs typeface="Arial" pitchFamily="34" charset="0"/>
              </a:rPr>
              <a:t> care organizations.</a:t>
            </a:r>
            <a:endParaRPr lang="en-US" altLang="en-US" dirty="0" smtClean="0">
              <a:ea typeface="ＭＳ Ｐゴシック" panose="020B0600070205080204" pitchFamily="34" charset="-128"/>
            </a:endParaRPr>
          </a:p>
        </p:txBody>
      </p:sp>
      <p:sp>
        <p:nvSpPr>
          <p:cNvPr id="471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58FE57E1-73B9-4E6B-BA23-31CAB1696C92}" type="slidenum">
              <a:rPr lang="en-US" altLang="en-US"/>
              <a:pPr eaLnBrk="1" hangingPunct="1"/>
              <a:t>16</a:t>
            </a:fld>
            <a:endParaRPr lang="en-US" altLang="en-US"/>
          </a:p>
        </p:txBody>
      </p:sp>
    </p:spTree>
    <p:extLst>
      <p:ext uri="{BB962C8B-B14F-4D97-AF65-F5344CB8AC3E}">
        <p14:creationId xmlns:p14="http://schemas.microsoft.com/office/powerpoint/2010/main" val="278973743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1" indent="0" algn="l" defTabSz="914400" rtl="0" eaLnBrk="0" fontAlgn="base" latinLnBrk="0" hangingPunct="0">
              <a:lnSpc>
                <a:spcPct val="100000"/>
              </a:lnSpc>
              <a:spcBef>
                <a:spcPct val="30000"/>
              </a:spcBef>
              <a:spcAft>
                <a:spcPct val="0"/>
              </a:spcAft>
              <a:buClrTx/>
              <a:buSzTx/>
              <a:buFontTx/>
              <a:buNone/>
              <a:tabLst/>
              <a:defRPr/>
            </a:pPr>
            <a:r>
              <a:rPr lang="en-US" altLang="en-US" dirty="0" err="1" smtClean="0">
                <a:ea typeface="ＭＳ Ｐゴシック" panose="020B0600070205080204" pitchFamily="34" charset="-128"/>
              </a:rPr>
              <a:t>URAC</a:t>
            </a:r>
            <a:r>
              <a:rPr lang="en-US" altLang="en-US" dirty="0" smtClean="0">
                <a:ea typeface="ＭＳ Ｐゴシック" panose="020B0600070205080204" pitchFamily="34" charset="-128"/>
              </a:rPr>
              <a:t> offers</a:t>
            </a:r>
            <a:r>
              <a:rPr lang="en-US" altLang="en-US" baseline="0" dirty="0" smtClean="0">
                <a:ea typeface="ＭＳ Ｐゴシック" panose="020B0600070205080204" pitchFamily="34" charset="-128"/>
              </a:rPr>
              <a:t> privacy and security </a:t>
            </a:r>
            <a:r>
              <a:rPr lang="en-US" altLang="en-US" dirty="0" smtClean="0">
                <a:ea typeface="ＭＳ Ｐゴシック" panose="020B0600070205080204" pitchFamily="34" charset="-128"/>
              </a:rPr>
              <a:t>accreditation for health care organizations. This</a:t>
            </a:r>
            <a:r>
              <a:rPr lang="en-US" altLang="en-US" baseline="0" dirty="0" smtClean="0">
                <a:ea typeface="ＭＳ Ｐゴシック" panose="020B0600070205080204" pitchFamily="34" charset="-128"/>
              </a:rPr>
              <a:t> accreditation allows </a:t>
            </a:r>
            <a:r>
              <a:rPr lang="en-US" altLang="en-US" dirty="0" smtClean="0">
                <a:ea typeface="ＭＳ Ｐゴシック" panose="020B0600070205080204" pitchFamily="34" charset="-128"/>
              </a:rPr>
              <a:t>organizations</a:t>
            </a:r>
            <a:r>
              <a:rPr lang="en-US" altLang="en-US" baseline="0" dirty="0" smtClean="0">
                <a:ea typeface="ＭＳ Ｐゴシック" panose="020B0600070205080204" pitchFamily="34" charset="-128"/>
              </a:rPr>
              <a:t> to demonstrate that they are </a:t>
            </a:r>
            <a:r>
              <a:rPr lang="en-US" altLang="en-US" dirty="0" smtClean="0">
                <a:ea typeface="ＭＳ Ｐゴシック" panose="020B0600070205080204" pitchFamily="34" charset="-128"/>
              </a:rPr>
              <a:t>using the policies and procedures necessary to protect individual’s health information</a:t>
            </a:r>
            <a:r>
              <a:rPr lang="en-US" altLang="en-US" baseline="0" dirty="0" smtClean="0">
                <a:ea typeface="ＭＳ Ｐゴシック" panose="020B0600070205080204" pitchFamily="34" charset="-128"/>
              </a:rPr>
              <a:t> and </a:t>
            </a:r>
            <a:r>
              <a:rPr lang="en-US" altLang="en-US" dirty="0" smtClean="0">
                <a:ea typeface="ＭＳ Ｐゴシック" panose="020B0600070205080204" pitchFamily="34" charset="-128"/>
              </a:rPr>
              <a:t>comply with privacy and security requirements</a:t>
            </a:r>
            <a:r>
              <a:rPr lang="en-US" altLang="en-US" baseline="0" dirty="0" smtClean="0">
                <a:ea typeface="ＭＳ Ｐゴシック" panose="020B0600070205080204" pitchFamily="34" charset="-128"/>
              </a:rPr>
              <a:t> specified within </a:t>
            </a:r>
            <a:r>
              <a:rPr lang="en-US" altLang="en-US" dirty="0" smtClean="0">
                <a:ea typeface="ＭＳ Ｐゴシック" panose="020B0600070205080204" pitchFamily="34" charset="-128"/>
              </a:rPr>
              <a:t>HIPAA</a:t>
            </a:r>
            <a:r>
              <a:rPr lang="en-US" altLang="en-US" i="1" dirty="0" smtClean="0">
                <a:ea typeface="ＭＳ Ｐゴシック" panose="020B0600070205080204" pitchFamily="34" charset="-128"/>
              </a:rPr>
              <a:t>, </a:t>
            </a:r>
            <a:r>
              <a:rPr lang="en-US" altLang="en-US" baseline="0" dirty="0" smtClean="0">
                <a:ea typeface="ＭＳ Ｐゴシック" panose="020B0600070205080204" pitchFamily="34" charset="-128"/>
              </a:rPr>
              <a:t>and within the Health Information Technology for Economic and Clinical Health act, or </a:t>
            </a:r>
            <a:r>
              <a:rPr lang="en-US" altLang="en-US" dirty="0" smtClean="0"/>
              <a:t>HITECH</a:t>
            </a:r>
            <a:r>
              <a:rPr lang="en-US" altLang="en-US" i="1" dirty="0" smtClean="0"/>
              <a:t> </a:t>
            </a:r>
            <a:r>
              <a:rPr lang="en-US" altLang="en-US" i="0" dirty="0" smtClean="0"/>
              <a:t>act</a:t>
            </a:r>
            <a:r>
              <a:rPr lang="en-US" dirty="0" smtClean="0"/>
              <a:t>.</a:t>
            </a:r>
            <a:r>
              <a:rPr lang="en-US" baseline="0" dirty="0" smtClean="0"/>
              <a:t> The HITECH Act </a:t>
            </a:r>
            <a:r>
              <a:rPr lang="en-US" altLang="en-US" dirty="0" smtClean="0">
                <a:ea typeface="ＭＳ Ｐゴシック" panose="020B0600070205080204" pitchFamily="34" charset="-128"/>
              </a:rPr>
              <a:t>extends HIPAA privacy and security requirements to third-party organizations that have access to electronic health information. </a:t>
            </a:r>
            <a:endParaRPr lang="en-US" altLang="en-US" dirty="0" smtClean="0"/>
          </a:p>
          <a:p>
            <a:endParaRPr lang="en-US" altLang="en-US" dirty="0" smtClean="0">
              <a:ea typeface="ＭＳ Ｐゴシック" panose="020B0600070205080204" pitchFamily="34" charset="-128"/>
            </a:endParaRPr>
          </a:p>
          <a:p>
            <a:endParaRPr lang="en-US" sz="1000" b="0" i="0" kern="1200" dirty="0" smtClean="0">
              <a:solidFill>
                <a:schemeClr val="tx1"/>
              </a:solidFill>
              <a:effectLst/>
              <a:latin typeface="Arial" pitchFamily="34" charset="0"/>
              <a:ea typeface="ＭＳ Ｐゴシック" panose="020B0600070205080204" pitchFamily="34" charset="-128"/>
              <a:cs typeface="Arial" pitchFamily="34" charset="0"/>
            </a:endParaRPr>
          </a:p>
          <a:p>
            <a:endParaRPr lang="en-US" sz="1000" b="0" i="0" kern="1200" dirty="0" smtClean="0">
              <a:solidFill>
                <a:schemeClr val="tx1"/>
              </a:solidFill>
              <a:effectLst/>
              <a:latin typeface="Arial" pitchFamily="34" charset="0"/>
              <a:ea typeface="ＭＳ Ｐゴシック" panose="020B0600070205080204" pitchFamily="34" charset="-128"/>
              <a:cs typeface="Arial" pitchFamily="34" charset="0"/>
            </a:endParaRPr>
          </a:p>
        </p:txBody>
      </p:sp>
      <p:sp>
        <p:nvSpPr>
          <p:cNvPr id="481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71BA24A2-3E28-4E92-867F-CD0AF1CA2C3E}" type="slidenum">
              <a:rPr lang="en-US" altLang="en-US"/>
              <a:pPr eaLnBrk="1" hangingPunct="1"/>
              <a:t>17</a:t>
            </a:fld>
            <a:endParaRPr lang="en-US" altLang="en-US"/>
          </a:p>
        </p:txBody>
      </p:sp>
    </p:spTree>
    <p:extLst>
      <p:ext uri="{BB962C8B-B14F-4D97-AF65-F5344CB8AC3E}">
        <p14:creationId xmlns:p14="http://schemas.microsoft.com/office/powerpoint/2010/main" val="368303163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ea typeface="ＭＳ Ｐゴシック" panose="020B0600070205080204" pitchFamily="34" charset="-128"/>
              </a:rPr>
              <a:t>Three groups in the health care market must comply with HIPAA requirements. These are:</a:t>
            </a:r>
          </a:p>
          <a:p>
            <a:pPr marL="171450" indent="-171450">
              <a:buFont typeface="Arial" panose="020B0604020202020204" pitchFamily="34" charset="0"/>
              <a:buChar char="•"/>
            </a:pPr>
            <a:r>
              <a:rPr lang="en-US" altLang="en-US" dirty="0" smtClean="0">
                <a:ea typeface="ＭＳ Ｐゴシック" panose="020B0600070205080204" pitchFamily="34" charset="-128"/>
              </a:rPr>
              <a:t>Health plans, such as health insurance companies; company health plans; and Medicare and Medicaid. </a:t>
            </a:r>
          </a:p>
          <a:p>
            <a:pPr marL="171450" indent="-171450">
              <a:buFont typeface="Arial" panose="020B0604020202020204" pitchFamily="34" charset="0"/>
              <a:buChar char="•"/>
            </a:pPr>
            <a:r>
              <a:rPr lang="en-US" altLang="en-US" dirty="0" smtClean="0">
                <a:ea typeface="ＭＳ Ｐゴシック" panose="020B0600070205080204" pitchFamily="34" charset="-128"/>
              </a:rPr>
              <a:t>Most health care providers must comply, assuming that they conduct certain tasks electronically. </a:t>
            </a:r>
          </a:p>
          <a:p>
            <a:pPr marL="171450" indent="-171450">
              <a:buFont typeface="Arial" panose="020B0604020202020204" pitchFamily="34" charset="0"/>
              <a:buChar char="•"/>
            </a:pPr>
            <a:r>
              <a:rPr lang="en-US" altLang="en-US" dirty="0" smtClean="0">
                <a:ea typeface="ＭＳ Ｐゴシック" panose="020B0600070205080204" pitchFamily="34" charset="-128"/>
              </a:rPr>
              <a:t>The other group that must observe HIPAA regulations is health care clearinghouses, which are organizations that process health information. </a:t>
            </a:r>
          </a:p>
          <a:p>
            <a:r>
              <a:rPr lang="en-US" altLang="en-US" dirty="0" smtClean="0">
                <a:ea typeface="ＭＳ Ｐゴシック" panose="020B0600070205080204" pitchFamily="34" charset="-128"/>
              </a:rPr>
              <a:t>HIPAA</a:t>
            </a:r>
            <a:r>
              <a:rPr lang="en-US" altLang="en-US" i="0" dirty="0" smtClean="0">
                <a:ea typeface="ＭＳ Ｐゴシック" panose="020B0600070205080204" pitchFamily="34" charset="-128"/>
              </a:rPr>
              <a:t> </a:t>
            </a:r>
            <a:r>
              <a:rPr lang="en-US" altLang="en-US" dirty="0" smtClean="0">
                <a:ea typeface="ＭＳ Ｐゴシック" panose="020B0600070205080204" pitchFamily="34" charset="-128"/>
              </a:rPr>
              <a:t>will be covered in more depth later in this unit.</a:t>
            </a:r>
          </a:p>
          <a:p>
            <a:endParaRPr lang="en-US" altLang="en-US" dirty="0" smtClean="0">
              <a:ea typeface="ＭＳ Ｐゴシック" panose="020B0600070205080204" pitchFamily="34" charset="-128"/>
            </a:endParaRPr>
          </a:p>
        </p:txBody>
      </p:sp>
      <p:sp>
        <p:nvSpPr>
          <p:cNvPr id="491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353D3BF6-E50F-47E0-B102-4F0CE5088BE9}" type="slidenum">
              <a:rPr lang="en-US" altLang="en-US"/>
              <a:pPr eaLnBrk="1" hangingPunct="1"/>
              <a:t>18</a:t>
            </a:fld>
            <a:endParaRPr lang="en-US" altLang="en-US"/>
          </a:p>
        </p:txBody>
      </p:sp>
    </p:spTree>
    <p:extLst>
      <p:ext uri="{BB962C8B-B14F-4D97-AF65-F5344CB8AC3E}">
        <p14:creationId xmlns:p14="http://schemas.microsoft.com/office/powerpoint/2010/main" val="287315632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b="0" i="0" kern="1200" dirty="0" smtClean="0">
                <a:solidFill>
                  <a:schemeClr val="tx1"/>
                </a:solidFill>
                <a:effectLst/>
                <a:latin typeface="Arial" pitchFamily="34" charset="0"/>
                <a:ea typeface="+mn-ea"/>
                <a:cs typeface="Arial" pitchFamily="34" charset="0"/>
              </a:rPr>
              <a:t>The National Committee for Quality Assurance, or </a:t>
            </a:r>
            <a:r>
              <a:rPr lang="en-US" sz="1000" b="0" i="0" kern="1200" dirty="0" err="1" smtClean="0">
                <a:solidFill>
                  <a:schemeClr val="tx1"/>
                </a:solidFill>
                <a:effectLst/>
                <a:latin typeface="Arial" pitchFamily="34" charset="0"/>
                <a:ea typeface="+mn-ea"/>
                <a:cs typeface="Arial" pitchFamily="34" charset="0"/>
              </a:rPr>
              <a:t>NCQA</a:t>
            </a:r>
            <a:r>
              <a:rPr lang="en-US" sz="1000" b="0" i="0" kern="1200" dirty="0" smtClean="0">
                <a:solidFill>
                  <a:schemeClr val="tx1"/>
                </a:solidFill>
                <a:effectLst/>
                <a:latin typeface="Arial" pitchFamily="34" charset="0"/>
                <a:ea typeface="+mn-ea"/>
                <a:cs typeface="Arial" pitchFamily="34" charset="0"/>
              </a:rPr>
              <a:t>, is a non-profit</a:t>
            </a:r>
            <a:r>
              <a:rPr lang="en-US" sz="1000" b="0" i="0" kern="1200" baseline="0" dirty="0" smtClean="0">
                <a:solidFill>
                  <a:schemeClr val="tx1"/>
                </a:solidFill>
                <a:effectLst/>
                <a:latin typeface="Arial" pitchFamily="34" charset="0"/>
                <a:ea typeface="+mn-ea"/>
                <a:cs typeface="Arial" pitchFamily="34" charset="0"/>
              </a:rPr>
              <a:t> </a:t>
            </a:r>
            <a:r>
              <a:rPr lang="en-US" sz="1000" b="0" i="0" kern="1200" dirty="0" smtClean="0">
                <a:solidFill>
                  <a:schemeClr val="tx1"/>
                </a:solidFill>
                <a:effectLst/>
                <a:latin typeface="Arial" pitchFamily="34" charset="0"/>
                <a:ea typeface="+mn-ea"/>
                <a:cs typeface="Arial" pitchFamily="34" charset="0"/>
              </a:rPr>
              <a:t>organization focused</a:t>
            </a:r>
            <a:r>
              <a:rPr lang="en-US" sz="1000" b="0" i="0" kern="1200" baseline="0" dirty="0" smtClean="0">
                <a:solidFill>
                  <a:schemeClr val="tx1"/>
                </a:solidFill>
                <a:effectLst/>
                <a:latin typeface="Arial" pitchFamily="34" charset="0"/>
                <a:ea typeface="+mn-ea"/>
                <a:cs typeface="Arial" pitchFamily="34" charset="0"/>
              </a:rPr>
              <a:t> on</a:t>
            </a:r>
            <a:r>
              <a:rPr lang="en-US" sz="1000" b="0" i="0" kern="1200" dirty="0" smtClean="0">
                <a:solidFill>
                  <a:schemeClr val="tx1"/>
                </a:solidFill>
                <a:effectLst/>
                <a:latin typeface="Arial" pitchFamily="34" charset="0"/>
                <a:ea typeface="+mn-ea"/>
                <a:cs typeface="Arial" pitchFamily="34" charset="0"/>
              </a:rPr>
              <a:t> improving health care quality.</a:t>
            </a:r>
            <a:r>
              <a:rPr lang="en-US" sz="1000" b="0" i="0" kern="1200" baseline="0" dirty="0" smtClean="0">
                <a:solidFill>
                  <a:schemeClr val="tx1"/>
                </a:solidFill>
                <a:effectLst/>
                <a:latin typeface="Arial" pitchFamily="34" charset="0"/>
                <a:ea typeface="+mn-ea"/>
                <a:cs typeface="Arial" pitchFamily="34" charset="0"/>
              </a:rPr>
              <a:t> NCQA offers accreditation for health plans, health plan contracting organizations that provide disease management and other services, and accountable care organizations. </a:t>
            </a:r>
          </a:p>
          <a:p>
            <a:r>
              <a:rPr lang="en-US" dirty="0" smtClean="0"/>
              <a:t>The NCQA</a:t>
            </a:r>
            <a:r>
              <a:rPr lang="en-US" baseline="0" dirty="0" smtClean="0"/>
              <a:t> accreditation process includes an assessment of both clinical performance and consumer experience. </a:t>
            </a:r>
            <a:r>
              <a:rPr lang="en-US" dirty="0" smtClean="0"/>
              <a:t>The NCQA</a:t>
            </a:r>
            <a:r>
              <a:rPr lang="en-US" baseline="0" dirty="0" smtClean="0"/>
              <a:t> </a:t>
            </a:r>
            <a:r>
              <a:rPr lang="en-US" dirty="0" smtClean="0"/>
              <a:t>Healthcare Effectiveness Data and Information Set,</a:t>
            </a:r>
            <a:r>
              <a:rPr lang="en-US" baseline="0" dirty="0" smtClean="0"/>
              <a:t> known as </a:t>
            </a:r>
            <a:r>
              <a:rPr lang="en-US" dirty="0" err="1" smtClean="0"/>
              <a:t>HEDIS</a:t>
            </a:r>
            <a:r>
              <a:rPr lang="en-US" baseline="0" dirty="0" smtClean="0"/>
              <a:t>,</a:t>
            </a:r>
            <a:r>
              <a:rPr lang="en-US" dirty="0" smtClean="0"/>
              <a:t> assesses</a:t>
            </a:r>
            <a:r>
              <a:rPr lang="en-US" baseline="0" dirty="0" smtClean="0"/>
              <a:t> clinical performance through measurements of health care quality. The </a:t>
            </a:r>
            <a:r>
              <a:rPr lang="en-US" dirty="0" smtClean="0"/>
              <a:t>Consumer Assessment of Healthcare Providers and Systems Survey,</a:t>
            </a:r>
            <a:r>
              <a:rPr lang="en-US" baseline="0" dirty="0" smtClean="0"/>
              <a:t> known as </a:t>
            </a:r>
            <a:r>
              <a:rPr lang="en-US" dirty="0" err="1" smtClean="0"/>
              <a:t>CAHPS</a:t>
            </a:r>
            <a:r>
              <a:rPr lang="en-US" dirty="0" smtClean="0"/>
              <a:t>, invites consumers</a:t>
            </a:r>
            <a:r>
              <a:rPr lang="en-US" baseline="0" dirty="0" smtClean="0"/>
              <a:t> to report on their experiences in obtaining health care services through their health plan. </a:t>
            </a:r>
            <a:endParaRPr lang="en-US" dirty="0"/>
          </a:p>
        </p:txBody>
      </p:sp>
      <p:sp>
        <p:nvSpPr>
          <p:cNvPr id="4" name="Footer Placeholder 3"/>
          <p:cNvSpPr>
            <a:spLocks noGrp="1"/>
          </p:cNvSpPr>
          <p:nvPr>
            <p:ph type="ftr" sz="quarter" idx="10"/>
          </p:nvPr>
        </p:nvSpPr>
        <p:spPr/>
        <p:txBody>
          <a:bodyPr/>
          <a:lstStyle/>
          <a:p>
            <a:pPr>
              <a:defRPr/>
            </a:pPr>
            <a:r>
              <a:rPr lang="en-US"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19</a:t>
            </a:fld>
            <a:endParaRPr lang="en-US" altLang="en-US"/>
          </a:p>
        </p:txBody>
      </p:sp>
    </p:spTree>
    <p:extLst>
      <p:ext uri="{BB962C8B-B14F-4D97-AF65-F5344CB8AC3E}">
        <p14:creationId xmlns:p14="http://schemas.microsoft.com/office/powerpoint/2010/main" val="40596686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smtClean="0">
                <a:ea typeface="ＭＳ Ｐゴシック" panose="020B0600070205080204" pitchFamily="34" charset="-128"/>
              </a:rPr>
              <a:t>The learning</a:t>
            </a:r>
            <a:r>
              <a:rPr lang="en-US" altLang="en-US" baseline="0" dirty="0" smtClean="0">
                <a:ea typeface="ＭＳ Ｐゴシック" panose="020B0600070205080204" pitchFamily="34" charset="-128"/>
              </a:rPr>
              <a:t> o</a:t>
            </a:r>
            <a:r>
              <a:rPr lang="en-US" altLang="en-US" dirty="0" smtClean="0">
                <a:ea typeface="ＭＳ Ｐゴシック" panose="020B0600070205080204" pitchFamily="34" charset="-128"/>
              </a:rPr>
              <a:t>bjectives for </a:t>
            </a:r>
            <a:r>
              <a:rPr lang="en-US" altLang="en-US" b="0" i="0" dirty="0" smtClean="0">
                <a:ea typeface="ＭＳ Ｐゴシック" panose="020B0600070205080204" pitchFamily="34" charset="-128"/>
              </a:rPr>
              <a:t>Regulating Health Care </a:t>
            </a:r>
            <a:r>
              <a:rPr lang="en-US" altLang="en-US" dirty="0" smtClean="0">
                <a:ea typeface="ＭＳ Ｐゴシック" panose="020B0600070205080204" pitchFamily="34" charset="-128"/>
              </a:rPr>
              <a:t>are to: </a:t>
            </a:r>
          </a:p>
          <a:p>
            <a:pPr marL="171450" indent="-171450">
              <a:buFont typeface="Arial" panose="020B0604020202020204" pitchFamily="34" charset="0"/>
              <a:buChar char="•"/>
            </a:pPr>
            <a:r>
              <a:rPr lang="en-US" altLang="en-US" dirty="0" smtClean="0">
                <a:ea typeface="ＭＳ Ｐゴシック" panose="020B0600070205080204" pitchFamily="34" charset="-128"/>
              </a:rPr>
              <a:t>Describe the role of accreditation, regulatory bodies, and professional associations in health care in the U.S. </a:t>
            </a:r>
          </a:p>
          <a:p>
            <a:pPr marL="171450" indent="-171450">
              <a:buFont typeface="Arial" panose="020B0604020202020204" pitchFamily="34" charset="0"/>
              <a:buChar char="•"/>
            </a:pPr>
            <a:r>
              <a:rPr lang="en-US" altLang="en-US" dirty="0" smtClean="0">
                <a:ea typeface="ＭＳ Ｐゴシック" panose="020B0600070205080204" pitchFamily="34" charset="-128"/>
              </a:rPr>
              <a:t>Describe the basic concepts of law in the U.S.: the legal system, sources of law, classifications of laws, the court system, and the trial process</a:t>
            </a:r>
          </a:p>
        </p:txBody>
      </p:sp>
      <p:sp>
        <p:nvSpPr>
          <p:cNvPr id="4" name="Footer Placeholder 3"/>
          <p:cNvSpPr>
            <a:spLocks noGrp="1"/>
          </p:cNvSpPr>
          <p:nvPr>
            <p:ph type="ftr" sz="quarter" idx="10"/>
          </p:nvPr>
        </p:nvSpPr>
        <p:spPr/>
        <p:txBody>
          <a:bodyPr/>
          <a:lstStyle/>
          <a:p>
            <a:pPr>
              <a:defRPr/>
            </a:pPr>
            <a:r>
              <a:rPr lang="en-US"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2</a:t>
            </a:fld>
            <a:endParaRPr lang="en-US" altLang="en-US"/>
          </a:p>
        </p:txBody>
      </p:sp>
    </p:spTree>
    <p:extLst>
      <p:ext uri="{BB962C8B-B14F-4D97-AF65-F5344CB8AC3E}">
        <p14:creationId xmlns:p14="http://schemas.microsoft.com/office/powerpoint/2010/main" val="82964845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ea typeface="ＭＳ Ｐゴシック" panose="020B0600070205080204" pitchFamily="34" charset="-128"/>
              </a:rPr>
              <a:t>Another group of organizations that help keep the public safe are regulatory agencies. A regulatory agency is a public authority at the state or federal level that is established by legislative act to enforce standards in a specific field in the private sector. An agency</a:t>
            </a:r>
            <a:r>
              <a:rPr lang="ja-JP" altLang="en-US" dirty="0" smtClean="0">
                <a:ea typeface="+mn-ea"/>
              </a:rPr>
              <a:t>’</a:t>
            </a:r>
            <a:r>
              <a:rPr lang="en-US" altLang="ja-JP" dirty="0" smtClean="0">
                <a:ea typeface="+mn-ea"/>
              </a:rPr>
              <a:t>s rules have the force of law, and an agency can also act somewhat like a trial court, with the authority to conduct hearings and hand down judgments.</a:t>
            </a:r>
          </a:p>
          <a:p>
            <a:r>
              <a:rPr lang="en-US" altLang="en-US" dirty="0" smtClean="0">
                <a:ea typeface="ＭＳ Ｐゴシック" panose="020B0600070205080204" pitchFamily="34" charset="-128"/>
              </a:rPr>
              <a:t>In the United</a:t>
            </a:r>
            <a:r>
              <a:rPr lang="en-US" altLang="en-US" baseline="0" dirty="0" smtClean="0">
                <a:ea typeface="ＭＳ Ｐゴシック" panose="020B0600070205080204" pitchFamily="34" charset="-128"/>
              </a:rPr>
              <a:t> States, health care focused agencies are part of the Department of Health and Human Services, or HHS. </a:t>
            </a:r>
            <a:r>
              <a:rPr lang="en-US" altLang="en-US" dirty="0" smtClean="0">
                <a:ea typeface="ＭＳ Ｐゴシック" panose="020B0600070205080204" pitchFamily="34" charset="-128"/>
              </a:rPr>
              <a:t>The goal of agencies</a:t>
            </a:r>
            <a:r>
              <a:rPr lang="en-US" altLang="en-US" baseline="0" dirty="0" smtClean="0">
                <a:ea typeface="ＭＳ Ｐゴシック" panose="020B0600070205080204" pitchFamily="34" charset="-128"/>
              </a:rPr>
              <a:t> within HHS is to promote health and provide </a:t>
            </a:r>
            <a:r>
              <a:rPr lang="en-US" altLang="en-US" dirty="0" smtClean="0">
                <a:ea typeface="ＭＳ Ｐゴシック" panose="020B0600070205080204" pitchFamily="34" charset="-128"/>
              </a:rPr>
              <a:t>consumer protection. In the health care field, the best-known example is the Food and Drug Administration, or FDA.</a:t>
            </a:r>
          </a:p>
        </p:txBody>
      </p:sp>
      <p:sp>
        <p:nvSpPr>
          <p:cNvPr id="501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93F21803-A39C-4E48-9C36-C1EA7ACD2546}" type="slidenum">
              <a:rPr lang="en-US" altLang="en-US"/>
              <a:pPr eaLnBrk="1" hangingPunct="1"/>
              <a:t>20</a:t>
            </a:fld>
            <a:endParaRPr lang="en-US" altLang="en-US"/>
          </a:p>
        </p:txBody>
      </p:sp>
    </p:spTree>
    <p:extLst>
      <p:ext uri="{BB962C8B-B14F-4D97-AF65-F5344CB8AC3E}">
        <p14:creationId xmlns:p14="http://schemas.microsoft.com/office/powerpoint/2010/main" val="105388508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ea typeface="ＭＳ Ｐゴシック" panose="020B0600070205080204" pitchFamily="34" charset="-128"/>
              </a:rPr>
              <a:t>The FDA is a regulatory agency. It oversees the safety of eight categories of products: food; drugs; medical devices; vaccines, blood and biologic products; animal feed and veterinary drugs; cosmetics; radiation-emitting products; and tobacco products.</a:t>
            </a:r>
          </a:p>
          <a:p>
            <a:endParaRPr lang="en-US" altLang="en-US" dirty="0" smtClean="0">
              <a:ea typeface="ＭＳ Ｐゴシック" panose="020B0600070205080204" pitchFamily="34" charset="-128"/>
            </a:endParaRPr>
          </a:p>
        </p:txBody>
      </p:sp>
      <p:sp>
        <p:nvSpPr>
          <p:cNvPr id="512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807FC22D-40B4-43C2-98E6-16A260FEE6BA}" type="slidenum">
              <a:rPr lang="en-US" altLang="en-US"/>
              <a:pPr eaLnBrk="1" hangingPunct="1"/>
              <a:t>21</a:t>
            </a:fld>
            <a:endParaRPr lang="en-US" altLang="en-US"/>
          </a:p>
        </p:txBody>
      </p:sp>
    </p:spTree>
    <p:extLst>
      <p:ext uri="{BB962C8B-B14F-4D97-AF65-F5344CB8AC3E}">
        <p14:creationId xmlns:p14="http://schemas.microsoft.com/office/powerpoint/2010/main" val="34958047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ea typeface="ＭＳ Ｐゴシック" panose="020B0600070205080204" pitchFamily="34" charset="-128"/>
              </a:rPr>
              <a:t>The FDA takes numerous actions to protect the public</a:t>
            </a:r>
            <a:r>
              <a:rPr lang="ja-JP" altLang="en-US" dirty="0" smtClean="0">
                <a:ea typeface="ＭＳ Ｐゴシック" panose="020B0600070205080204" pitchFamily="34" charset="-128"/>
              </a:rPr>
              <a:t>’</a:t>
            </a:r>
            <a:r>
              <a:rPr lang="en-US" altLang="ja-JP" dirty="0" smtClean="0">
                <a:ea typeface="ＭＳ Ｐゴシック" panose="020B0600070205080204" pitchFamily="34" charset="-128"/>
              </a:rPr>
              <a:t>s health. First and foremost, it regulates drugs by performing drug approvals, providing drug safety information, and alerting the public to actual and potential medication errors. It also helps drug companies and medical device companies speed up the development of new products. Finally, the FDA helps Americans get the accurate information they need in order to use medicines, devices, and foods to improve their health.</a:t>
            </a:r>
          </a:p>
          <a:p>
            <a:endParaRPr lang="en-US" altLang="en-US" dirty="0" smtClean="0">
              <a:ea typeface="ＭＳ Ｐゴシック" panose="020B0600070205080204" pitchFamily="34" charset="-128"/>
            </a:endParaRPr>
          </a:p>
        </p:txBody>
      </p:sp>
      <p:sp>
        <p:nvSpPr>
          <p:cNvPr id="522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48DB8B8A-F795-4B83-AAE8-0E4BE1D8548B}" type="slidenum">
              <a:rPr lang="en-US" altLang="en-US"/>
              <a:pPr eaLnBrk="1" hangingPunct="1"/>
              <a:t>22</a:t>
            </a:fld>
            <a:endParaRPr lang="en-US" altLang="en-US"/>
          </a:p>
        </p:txBody>
      </p:sp>
    </p:spTree>
    <p:extLst>
      <p:ext uri="{BB962C8B-B14F-4D97-AF65-F5344CB8AC3E}">
        <p14:creationId xmlns:p14="http://schemas.microsoft.com/office/powerpoint/2010/main" val="204135103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Centers for Medicare and Medicaid Services, or CMS, is </a:t>
            </a:r>
            <a:r>
              <a:rPr lang="en-US" sz="1000" b="0" i="0" kern="1200" dirty="0" smtClean="0">
                <a:solidFill>
                  <a:schemeClr val="tx1"/>
                </a:solidFill>
                <a:effectLst/>
                <a:latin typeface="Arial" pitchFamily="34" charset="0"/>
                <a:ea typeface="+mn-ea"/>
                <a:cs typeface="Arial" pitchFamily="34" charset="0"/>
              </a:rPr>
              <a:t>an agency within the U.S. Department of Health and Human Services responsible for the administration of several key federal health care programs. CMS regulates</a:t>
            </a:r>
            <a:r>
              <a:rPr lang="en-US" sz="1000" b="0" i="0" kern="1200" baseline="0" dirty="0" smtClean="0">
                <a:solidFill>
                  <a:schemeClr val="tx1"/>
                </a:solidFill>
                <a:effectLst/>
                <a:latin typeface="Arial" pitchFamily="34" charset="0"/>
                <a:ea typeface="+mn-ea"/>
                <a:cs typeface="Arial" pitchFamily="34" charset="0"/>
              </a:rPr>
              <a:t> reimbursement for the provision of health care products and services for Medicare, Medicaid, and the Children’s Health Insurance Program, also known as CHIP.</a:t>
            </a:r>
            <a:r>
              <a:rPr lang="en-US" sz="1000" b="0" i="1" kern="1200" baseline="0" dirty="0" smtClean="0">
                <a:solidFill>
                  <a:schemeClr val="tx1"/>
                </a:solidFill>
                <a:effectLst/>
                <a:latin typeface="Arial" pitchFamily="34" charset="0"/>
                <a:ea typeface="+mn-ea"/>
                <a:cs typeface="Arial" pitchFamily="34" charset="0"/>
              </a:rPr>
              <a:t> </a:t>
            </a:r>
            <a:endParaRPr lang="en-US" i="1" dirty="0"/>
          </a:p>
        </p:txBody>
      </p:sp>
      <p:sp>
        <p:nvSpPr>
          <p:cNvPr id="4" name="Footer Placeholder 3"/>
          <p:cNvSpPr>
            <a:spLocks noGrp="1"/>
          </p:cNvSpPr>
          <p:nvPr>
            <p:ph type="ftr" sz="quarter" idx="10"/>
          </p:nvPr>
        </p:nvSpPr>
        <p:spPr/>
        <p:txBody>
          <a:bodyPr/>
          <a:lstStyle/>
          <a:p>
            <a:pPr>
              <a:defRPr/>
            </a:pPr>
            <a:r>
              <a:rPr lang="en-US"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23</a:t>
            </a:fld>
            <a:endParaRPr lang="en-US" altLang="en-US"/>
          </a:p>
        </p:txBody>
      </p:sp>
    </p:spTree>
    <p:extLst>
      <p:ext uri="{BB962C8B-B14F-4D97-AF65-F5344CB8AC3E}">
        <p14:creationId xmlns:p14="http://schemas.microsoft.com/office/powerpoint/2010/main" val="46801109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b="0" i="0" kern="1200" baseline="0" dirty="0" smtClean="0">
                <a:solidFill>
                  <a:schemeClr val="tx1"/>
                </a:solidFill>
                <a:effectLst/>
                <a:latin typeface="Arial" pitchFamily="34" charset="0"/>
                <a:ea typeface="+mn-ea"/>
                <a:cs typeface="Arial" pitchFamily="34" charset="0"/>
              </a:rPr>
              <a:t>Medicare is a </a:t>
            </a:r>
            <a:r>
              <a:rPr lang="en-US" dirty="0" smtClean="0"/>
              <a:t>federally funded health care program for individuals over</a:t>
            </a:r>
            <a:r>
              <a:rPr lang="en-US" baseline="0" dirty="0" smtClean="0"/>
              <a:t> </a:t>
            </a:r>
            <a:r>
              <a:rPr lang="en-US" dirty="0" smtClean="0"/>
              <a:t>65 years of age, under</a:t>
            </a:r>
            <a:r>
              <a:rPr lang="en-US" baseline="0" dirty="0" smtClean="0"/>
              <a:t> </a:t>
            </a:r>
            <a:r>
              <a:rPr lang="en-US" dirty="0" smtClean="0"/>
              <a:t>65 with certain disabilities, and individuals of all ages with permanent kidney failure</a:t>
            </a:r>
            <a:r>
              <a:rPr lang="en-US" baseline="0" dirty="0" smtClean="0"/>
              <a:t> that requires dialysis or a kidney transplant. </a:t>
            </a:r>
            <a:endParaRPr lang="en-US" i="1" dirty="0"/>
          </a:p>
        </p:txBody>
      </p:sp>
      <p:sp>
        <p:nvSpPr>
          <p:cNvPr id="4" name="Footer Placeholder 3"/>
          <p:cNvSpPr>
            <a:spLocks noGrp="1"/>
          </p:cNvSpPr>
          <p:nvPr>
            <p:ph type="ftr" sz="quarter" idx="10"/>
          </p:nvPr>
        </p:nvSpPr>
        <p:spPr/>
        <p:txBody>
          <a:bodyPr/>
          <a:lstStyle/>
          <a:p>
            <a:pPr>
              <a:defRPr/>
            </a:pPr>
            <a:r>
              <a:rPr lang="en-US"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24</a:t>
            </a:fld>
            <a:endParaRPr lang="en-US" altLang="en-US"/>
          </a:p>
        </p:txBody>
      </p:sp>
    </p:spTree>
    <p:extLst>
      <p:ext uri="{BB962C8B-B14F-4D97-AF65-F5344CB8AC3E}">
        <p14:creationId xmlns:p14="http://schemas.microsoft.com/office/powerpoint/2010/main" val="222837289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Medicaid and CHIP are programs designed to provide health care for low income adults and children. Both Medicaid and CHIP are administered by individual states</a:t>
            </a:r>
            <a:r>
              <a:rPr lang="en-US" baseline="0" dirty="0" smtClean="0"/>
              <a:t> within the USA. </a:t>
            </a:r>
            <a:endParaRPr lang="en-US" dirty="0" smtClean="0"/>
          </a:p>
          <a:p>
            <a:endParaRPr lang="en-US" i="1" dirty="0"/>
          </a:p>
        </p:txBody>
      </p:sp>
      <p:sp>
        <p:nvSpPr>
          <p:cNvPr id="4" name="Footer Placeholder 3"/>
          <p:cNvSpPr>
            <a:spLocks noGrp="1"/>
          </p:cNvSpPr>
          <p:nvPr>
            <p:ph type="ftr" sz="quarter" idx="10"/>
          </p:nvPr>
        </p:nvSpPr>
        <p:spPr/>
        <p:txBody>
          <a:bodyPr/>
          <a:lstStyle/>
          <a:p>
            <a:pPr>
              <a:defRPr/>
            </a:pPr>
            <a:r>
              <a:rPr lang="en-US"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25</a:t>
            </a:fld>
            <a:endParaRPr lang="en-US" altLang="en-US"/>
          </a:p>
        </p:txBody>
      </p:sp>
    </p:spTree>
    <p:extLst>
      <p:ext uri="{BB962C8B-B14F-4D97-AF65-F5344CB8AC3E}">
        <p14:creationId xmlns:p14="http://schemas.microsoft.com/office/powerpoint/2010/main" val="242442128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The Office of the National Coordinator, commonly</a:t>
            </a:r>
            <a:r>
              <a:rPr lang="en-US" baseline="0" dirty="0" smtClean="0"/>
              <a:t> known as ONC, was established </a:t>
            </a:r>
            <a:r>
              <a:rPr lang="en-US" sz="1000" b="0" i="0" kern="1200" dirty="0" smtClean="0">
                <a:solidFill>
                  <a:schemeClr val="tx1"/>
                </a:solidFill>
                <a:effectLst/>
                <a:latin typeface="Arial" pitchFamily="34" charset="0"/>
                <a:ea typeface="+mn-ea"/>
                <a:cs typeface="Arial" pitchFamily="34" charset="0"/>
              </a:rPr>
              <a:t>through an Executive Order in 2004, and was legislatively mandated in the Health Information Technology for Economic and Clinical Health, or HITECH, Act of 2009. ONC </a:t>
            </a:r>
            <a:r>
              <a:rPr lang="en-US" baseline="0" dirty="0" smtClean="0"/>
              <a:t>is the office within the Department of Health and Human Services that coordinates </a:t>
            </a:r>
            <a:r>
              <a:rPr lang="en-US" dirty="0" smtClean="0"/>
              <a:t>nationwide efforts to promote the adoption of electronic health records and to promote the</a:t>
            </a:r>
            <a:r>
              <a:rPr lang="en-US" baseline="0" dirty="0" smtClean="0"/>
              <a:t> electronic exchange of health information between care providers. </a:t>
            </a:r>
            <a:endParaRPr lang="en-US" dirty="0" smtClean="0"/>
          </a:p>
        </p:txBody>
      </p:sp>
      <p:sp>
        <p:nvSpPr>
          <p:cNvPr id="4" name="Footer Placeholder 3"/>
          <p:cNvSpPr>
            <a:spLocks noGrp="1"/>
          </p:cNvSpPr>
          <p:nvPr>
            <p:ph type="ftr" sz="quarter" idx="10"/>
          </p:nvPr>
        </p:nvSpPr>
        <p:spPr/>
        <p:txBody>
          <a:bodyPr/>
          <a:lstStyle/>
          <a:p>
            <a:pPr>
              <a:defRPr/>
            </a:pPr>
            <a:r>
              <a:rPr lang="en-US"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26</a:t>
            </a:fld>
            <a:endParaRPr lang="en-US" altLang="en-US"/>
          </a:p>
        </p:txBody>
      </p:sp>
    </p:spTree>
    <p:extLst>
      <p:ext uri="{BB962C8B-B14F-4D97-AF65-F5344CB8AC3E}">
        <p14:creationId xmlns:p14="http://schemas.microsoft.com/office/powerpoint/2010/main" val="76452991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ea typeface="ＭＳ Ｐゴシック" panose="020B0600070205080204" pitchFamily="34" charset="-128"/>
              </a:rPr>
              <a:t>Professional associations are another group of organizations that work to keep health care safe. A professional association is a nonprofit organization of people who want to support a particular profession, the interests of individuals in that profession such as physicians or hospital administrators, and the interests of the public.</a:t>
            </a:r>
          </a:p>
        </p:txBody>
      </p:sp>
      <p:sp>
        <p:nvSpPr>
          <p:cNvPr id="532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A7901B90-AFE1-4F04-AF27-0E25F8C611DE}" type="slidenum">
              <a:rPr lang="en-US" altLang="en-US"/>
              <a:pPr eaLnBrk="1" hangingPunct="1"/>
              <a:t>27</a:t>
            </a:fld>
            <a:endParaRPr lang="en-US" altLang="en-US"/>
          </a:p>
        </p:txBody>
      </p:sp>
    </p:spTree>
    <p:extLst>
      <p:ext uri="{BB962C8B-B14F-4D97-AF65-F5344CB8AC3E}">
        <p14:creationId xmlns:p14="http://schemas.microsoft.com/office/powerpoint/2010/main" val="331228008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ea typeface="ＭＳ Ｐゴシック" panose="020B0600070205080204" pitchFamily="34" charset="-128"/>
              </a:rPr>
              <a:t>Most professional associations set requirements for entry into the profession and for maintaining membership. These requirements may include a license or certificate from a state or private authority. In most cases, entry and maintenance requirements are significant and involve testing, training, experience, and continuing education.</a:t>
            </a:r>
          </a:p>
          <a:p>
            <a:r>
              <a:rPr lang="en-US" altLang="en-US" dirty="0" smtClean="0">
                <a:ea typeface="ＭＳ Ｐゴシック" panose="020B0600070205080204" pitchFamily="34" charset="-128"/>
              </a:rPr>
              <a:t>This lecture discusses four associations that are prominent in the health care field: the American Board of Medical Specialties, the American Hospital Association, the American Medical Association,</a:t>
            </a:r>
            <a:r>
              <a:rPr lang="en-US" altLang="en-US" baseline="0" dirty="0" smtClean="0">
                <a:ea typeface="ＭＳ Ｐゴシック" panose="020B0600070205080204" pitchFamily="34" charset="-128"/>
              </a:rPr>
              <a:t> and the American Nursing Association. </a:t>
            </a:r>
            <a:endParaRPr lang="en-US" altLang="en-US" dirty="0" smtClean="0">
              <a:ea typeface="ＭＳ Ｐゴシック" panose="020B0600070205080204" pitchFamily="34" charset="-128"/>
            </a:endParaRPr>
          </a:p>
          <a:p>
            <a:endParaRPr lang="en-US" altLang="en-US" dirty="0" smtClean="0">
              <a:ea typeface="ＭＳ Ｐゴシック" panose="020B0600070205080204" pitchFamily="34" charset="-128"/>
            </a:endParaRPr>
          </a:p>
        </p:txBody>
      </p:sp>
      <p:sp>
        <p:nvSpPr>
          <p:cNvPr id="532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A7901B90-AFE1-4F04-AF27-0E25F8C611DE}" type="slidenum">
              <a:rPr lang="en-US" altLang="en-US"/>
              <a:pPr eaLnBrk="1" hangingPunct="1"/>
              <a:t>28</a:t>
            </a:fld>
            <a:endParaRPr lang="en-US" altLang="en-US"/>
          </a:p>
        </p:txBody>
      </p:sp>
    </p:spTree>
    <p:extLst>
      <p:ext uri="{BB962C8B-B14F-4D97-AF65-F5344CB8AC3E}">
        <p14:creationId xmlns:p14="http://schemas.microsoft.com/office/powerpoint/2010/main" val="302501905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000" b="0" i="0" kern="1200" dirty="0" smtClean="0">
                <a:solidFill>
                  <a:schemeClr val="tx1"/>
                </a:solidFill>
                <a:effectLst/>
                <a:latin typeface="Arial" pitchFamily="34" charset="0"/>
                <a:ea typeface="+mn-ea"/>
                <a:cs typeface="Arial" pitchFamily="34" charset="0"/>
              </a:rPr>
              <a:t>The American Board of Medical Specialties, or ABMS works in collaboration with 24 specialty Member Boards to maintain the standards for physician certification. The mission of the ABMS</a:t>
            </a:r>
            <a:r>
              <a:rPr lang="en-US" sz="1000" b="0" i="0" kern="1200" baseline="0" dirty="0" smtClean="0">
                <a:solidFill>
                  <a:schemeClr val="tx1"/>
                </a:solidFill>
                <a:effectLst/>
                <a:latin typeface="Arial" pitchFamily="34" charset="0"/>
                <a:ea typeface="+mn-ea"/>
                <a:cs typeface="Arial" pitchFamily="34" charset="0"/>
              </a:rPr>
              <a:t> is </a:t>
            </a:r>
            <a:r>
              <a:rPr lang="en-US" dirty="0" smtClean="0"/>
              <a:t>to serve the public and the medical profession by improving the quality of health care through setting professional standards for lifelong certification in partnership with Member Boards.</a:t>
            </a:r>
          </a:p>
          <a:p>
            <a:pPr marL="0" marR="0" indent="0" algn="l" defTabSz="914400" rtl="0" eaLnBrk="0" fontAlgn="base" latinLnBrk="0" hangingPunct="0">
              <a:lnSpc>
                <a:spcPct val="100000"/>
              </a:lnSpc>
              <a:spcBef>
                <a:spcPct val="30000"/>
              </a:spcBef>
              <a:spcAft>
                <a:spcPct val="0"/>
              </a:spcAft>
              <a:buClrTx/>
              <a:buSzTx/>
              <a:buFontTx/>
              <a:buNone/>
              <a:tabLst/>
              <a:defRPr/>
            </a:pPr>
            <a:r>
              <a:rPr lang="en-US" altLang="en-US" dirty="0" smtClean="0">
                <a:ea typeface="ＭＳ Ｐゴシック" panose="020B0600070205080204" pitchFamily="34" charset="-128"/>
              </a:rPr>
              <a:t>Through the ABMS, physicians can become certified as a specialist in one or more fields. For example, if a physician is </a:t>
            </a:r>
            <a:r>
              <a:rPr lang="ja-JP" altLang="en-US" dirty="0" smtClean="0">
                <a:ea typeface="ＭＳ Ｐゴシック" panose="020B0600070205080204" pitchFamily="34" charset="-128"/>
              </a:rPr>
              <a:t>“</a:t>
            </a:r>
            <a:r>
              <a:rPr lang="en-US" altLang="ja-JP" dirty="0" smtClean="0">
                <a:ea typeface="ＭＳ Ｐゴシック" panose="020B0600070205080204" pitchFamily="34" charset="-128"/>
              </a:rPr>
              <a:t>board-certified in pediatrics,</a:t>
            </a:r>
            <a:r>
              <a:rPr lang="ja-JP" altLang="en-US" dirty="0" smtClean="0">
                <a:ea typeface="ＭＳ Ｐゴシック" panose="020B0600070205080204" pitchFamily="34" charset="-128"/>
              </a:rPr>
              <a:t>”</a:t>
            </a:r>
            <a:r>
              <a:rPr lang="en-US" altLang="ja-JP" dirty="0" smtClean="0">
                <a:ea typeface="ＭＳ Ｐゴシック" panose="020B0600070205080204" pitchFamily="34" charset="-128"/>
              </a:rPr>
              <a:t> this indicates that the physician has expertise in that field. This is different from a doctor</a:t>
            </a:r>
            <a:r>
              <a:rPr lang="ja-JP" altLang="en-US" dirty="0" smtClean="0">
                <a:ea typeface="ＭＳ Ｐゴシック" panose="020B0600070205080204" pitchFamily="34" charset="-128"/>
              </a:rPr>
              <a:t>’</a:t>
            </a:r>
            <a:r>
              <a:rPr lang="en-US" altLang="ja-JP" dirty="0" smtClean="0">
                <a:ea typeface="ＭＳ Ｐゴシック" panose="020B0600070205080204" pitchFamily="34" charset="-128"/>
              </a:rPr>
              <a:t>s state license, which sets the minimum competency required to practice in the state.</a:t>
            </a:r>
            <a:endParaRPr lang="en-US" altLang="en-US" dirty="0" smtClean="0">
              <a:ea typeface="ＭＳ Ｐゴシック" panose="020B0600070205080204" pitchFamily="34" charset="-128"/>
            </a:endParaRPr>
          </a:p>
        </p:txBody>
      </p:sp>
      <p:sp>
        <p:nvSpPr>
          <p:cNvPr id="542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82547195-FB9D-4855-85E9-B988BD0D45C4}" type="slidenum">
              <a:rPr lang="en-US" altLang="en-US"/>
              <a:pPr eaLnBrk="1" hangingPunct="1"/>
              <a:t>29</a:t>
            </a:fld>
            <a:endParaRPr lang="en-US" altLang="en-US"/>
          </a:p>
        </p:txBody>
      </p:sp>
    </p:spTree>
    <p:extLst>
      <p:ext uri="{BB962C8B-B14F-4D97-AF65-F5344CB8AC3E}">
        <p14:creationId xmlns:p14="http://schemas.microsoft.com/office/powerpoint/2010/main" val="21258953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altLang="en-US" dirty="0" smtClean="0">
                <a:ea typeface="ＭＳ Ｐゴシック" panose="020B0600070205080204" pitchFamily="34" charset="-128"/>
              </a:rPr>
              <a:t>Describe legal aspects of medicine involving the Affordable Care Act, professional standards in health care, medical malpractice, tort reform, and Medicare and Medicaid fraud and abuse.</a:t>
            </a:r>
          </a:p>
          <a:p>
            <a:endParaRPr lang="en-US" dirty="0"/>
          </a:p>
        </p:txBody>
      </p:sp>
      <p:sp>
        <p:nvSpPr>
          <p:cNvPr id="4" name="Footer Placeholder 3"/>
          <p:cNvSpPr>
            <a:spLocks noGrp="1"/>
          </p:cNvSpPr>
          <p:nvPr>
            <p:ph type="ftr" sz="quarter" idx="10"/>
          </p:nvPr>
        </p:nvSpPr>
        <p:spPr/>
        <p:txBody>
          <a:bodyPr/>
          <a:lstStyle/>
          <a:p>
            <a:pPr>
              <a:defRPr/>
            </a:pPr>
            <a:r>
              <a:rPr lang="en-US"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3</a:t>
            </a:fld>
            <a:endParaRPr lang="en-US" altLang="en-US"/>
          </a:p>
        </p:txBody>
      </p:sp>
    </p:spTree>
    <p:extLst>
      <p:ext uri="{BB962C8B-B14F-4D97-AF65-F5344CB8AC3E}">
        <p14:creationId xmlns:p14="http://schemas.microsoft.com/office/powerpoint/2010/main" val="159340189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ea typeface="ＭＳ Ｐゴシック" panose="020B0600070205080204" pitchFamily="34" charset="-128"/>
              </a:rPr>
              <a:t>Some doctors also become certified in subspecialties. For example, adolescent medicine is a subspecialty of family medicine.</a:t>
            </a:r>
          </a:p>
          <a:p>
            <a:endParaRPr lang="en-US" altLang="en-US" dirty="0" smtClean="0">
              <a:ea typeface="ＭＳ Ｐゴシック" panose="020B0600070205080204" pitchFamily="34" charset="-128"/>
            </a:endParaRPr>
          </a:p>
        </p:txBody>
      </p:sp>
      <p:sp>
        <p:nvSpPr>
          <p:cNvPr id="542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82547195-FB9D-4855-85E9-B988BD0D45C4}" type="slidenum">
              <a:rPr lang="en-US" altLang="en-US"/>
              <a:pPr eaLnBrk="1" hangingPunct="1"/>
              <a:t>30</a:t>
            </a:fld>
            <a:endParaRPr lang="en-US" altLang="en-US"/>
          </a:p>
        </p:txBody>
      </p:sp>
    </p:spTree>
    <p:extLst>
      <p:ext uri="{BB962C8B-B14F-4D97-AF65-F5344CB8AC3E}">
        <p14:creationId xmlns:p14="http://schemas.microsoft.com/office/powerpoint/2010/main" val="155836197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ea typeface="ＭＳ Ｐゴシック" panose="020B0600070205080204" pitchFamily="34" charset="-128"/>
              </a:rPr>
              <a:t>The vision of the American Hospital Association, or AHA, is of </a:t>
            </a:r>
            <a:r>
              <a:rPr lang="ja-JP" altLang="en-US" dirty="0" smtClean="0">
                <a:ea typeface="ＭＳ Ｐゴシック" panose="020B0600070205080204" pitchFamily="34" charset="-128"/>
              </a:rPr>
              <a:t>“</a:t>
            </a:r>
            <a:r>
              <a:rPr lang="en-US" altLang="ja-JP" dirty="0" smtClean="0">
                <a:ea typeface="ＭＳ Ｐゴシック" panose="020B0600070205080204" pitchFamily="34" charset="-128"/>
              </a:rPr>
              <a:t>a society of healthy communities where all individuals reach their highest potential for health.”</a:t>
            </a:r>
            <a:r>
              <a:rPr lang="ja-JP" altLang="en-US" baseline="0" dirty="0" smtClean="0">
                <a:ea typeface="ＭＳ Ｐゴシック" panose="020B0600070205080204" pitchFamily="34" charset="-128"/>
              </a:rPr>
              <a:t> </a:t>
            </a:r>
            <a:r>
              <a:rPr lang="en-US" altLang="ja-JP" dirty="0" smtClean="0">
                <a:ea typeface="ＭＳ Ｐゴシック" panose="020B0600070205080204" pitchFamily="34" charset="-128"/>
              </a:rPr>
              <a:t>The AHA has</a:t>
            </a:r>
            <a:r>
              <a:rPr lang="en-US" altLang="ja-JP" baseline="0" dirty="0" smtClean="0">
                <a:ea typeface="ＭＳ Ｐゴシック" panose="020B0600070205080204" pitchFamily="34" charset="-128"/>
              </a:rPr>
              <a:t> nearly 5,000 </a:t>
            </a:r>
            <a:r>
              <a:rPr lang="en-US" altLang="ja-JP" dirty="0" smtClean="0">
                <a:ea typeface="ＭＳ Ｐゴシック" panose="020B0600070205080204" pitchFamily="34" charset="-128"/>
              </a:rPr>
              <a:t>organizational members, including hospitals,</a:t>
            </a:r>
            <a:r>
              <a:rPr lang="en-US" sz="1000" b="0" i="0" kern="1200" dirty="0" smtClean="0">
                <a:solidFill>
                  <a:schemeClr val="tx1"/>
                </a:solidFill>
                <a:effectLst/>
                <a:latin typeface="Arial" pitchFamily="34" charset="0"/>
                <a:ea typeface="+mn-ea"/>
                <a:cs typeface="Arial" pitchFamily="34" charset="0"/>
              </a:rPr>
              <a:t> health care systems, networks, and other providers.</a:t>
            </a:r>
            <a:r>
              <a:rPr lang="en-US" altLang="ja-JP" dirty="0" smtClean="0">
                <a:ea typeface="ＭＳ Ｐゴシック" panose="020B0600070205080204" pitchFamily="34" charset="-128"/>
              </a:rPr>
              <a:t> It also has 43,000 individual members.</a:t>
            </a:r>
            <a:endParaRPr lang="en-US" altLang="en-US" dirty="0" smtClean="0">
              <a:ea typeface="ＭＳ Ｐゴシック" panose="020B0600070205080204" pitchFamily="34" charset="-128"/>
            </a:endParaRPr>
          </a:p>
          <a:p>
            <a:r>
              <a:rPr lang="en-US" altLang="en-US" dirty="0" smtClean="0">
                <a:ea typeface="ＭＳ Ｐゴシック" panose="020B0600070205080204" pitchFamily="34" charset="-128"/>
              </a:rPr>
              <a:t>A major emphasis of the AHA is advocacy,</a:t>
            </a:r>
            <a:r>
              <a:rPr lang="en-US" altLang="en-US" i="0" dirty="0" smtClean="0">
                <a:ea typeface="ＭＳ Ｐゴシック" panose="020B0600070205080204" pitchFamily="34" charset="-128"/>
              </a:rPr>
              <a:t> </a:t>
            </a:r>
            <a:r>
              <a:rPr lang="en-US" altLang="en-US" dirty="0" smtClean="0">
                <a:ea typeface="ＭＳ Ｐゴシック" panose="020B0600070205080204" pitchFamily="34" charset="-128"/>
              </a:rPr>
              <a:t>which means working to influence political and economic policies through activities such as lobbying and media campaigns. The AHA also provides an extensive resource center, a database of information about health planning and administration, an annual survey of U.S. hospitals, and other reports and studies.</a:t>
            </a:r>
          </a:p>
          <a:p>
            <a:endParaRPr lang="en-US" altLang="en-US" dirty="0" smtClean="0">
              <a:ea typeface="ＭＳ Ｐゴシック" panose="020B0600070205080204" pitchFamily="34" charset="-128"/>
            </a:endParaRPr>
          </a:p>
        </p:txBody>
      </p:sp>
      <p:sp>
        <p:nvSpPr>
          <p:cNvPr id="553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3D662BF3-BA51-40EF-965A-0CC4C572E175}" type="slidenum">
              <a:rPr lang="en-US" altLang="en-US"/>
              <a:pPr eaLnBrk="1" hangingPunct="1"/>
              <a:t>31</a:t>
            </a:fld>
            <a:endParaRPr lang="en-US" altLang="en-US"/>
          </a:p>
        </p:txBody>
      </p:sp>
    </p:spTree>
    <p:extLst>
      <p:ext uri="{BB962C8B-B14F-4D97-AF65-F5344CB8AC3E}">
        <p14:creationId xmlns:p14="http://schemas.microsoft.com/office/powerpoint/2010/main" val="391386840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ea typeface="ＭＳ Ｐゴシック" panose="020B0600070205080204" pitchFamily="34" charset="-128"/>
              </a:rPr>
              <a:t>The mission of the American Medical Association, or AMA, is to promote the art and science of medicine and improve public health. There are close to 225,000 members, primarily comprised of physicians who have a U.S. doctor of medicine degree, a U.S. doctor of osteopathic</a:t>
            </a:r>
            <a:r>
              <a:rPr lang="en-US" altLang="en-US" i="0" dirty="0" smtClean="0">
                <a:ea typeface="ＭＳ Ｐゴシック" panose="020B0600070205080204" pitchFamily="34" charset="-128"/>
              </a:rPr>
              <a:t> </a:t>
            </a:r>
            <a:r>
              <a:rPr lang="en-US" altLang="en-US" dirty="0" smtClean="0">
                <a:ea typeface="ＭＳ Ｐゴシック" panose="020B0600070205080204" pitchFamily="34" charset="-128"/>
              </a:rPr>
              <a:t>medicine degree, or a recognized international equivalent. Also eligible for membership are resident physicians and fellows, who have their medical degree but are still in training, and medical students.</a:t>
            </a:r>
          </a:p>
          <a:p>
            <a:r>
              <a:rPr lang="en-US" altLang="en-US" dirty="0" smtClean="0">
                <a:ea typeface="ＭＳ Ｐゴシック" panose="020B0600070205080204" pitchFamily="34" charset="-128"/>
              </a:rPr>
              <a:t>Major activities of the AMA include educating physicians, advocating for the medical profession, and publishing medical journals. </a:t>
            </a:r>
          </a:p>
          <a:p>
            <a:endParaRPr lang="en-US" altLang="en-US" dirty="0" smtClean="0">
              <a:ea typeface="ＭＳ Ｐゴシック" panose="020B0600070205080204" pitchFamily="34" charset="-128"/>
            </a:endParaRPr>
          </a:p>
        </p:txBody>
      </p:sp>
      <p:sp>
        <p:nvSpPr>
          <p:cNvPr id="563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A73E5439-FED8-4A08-A895-BB6933AE5927}" type="slidenum">
              <a:rPr lang="en-US" altLang="en-US"/>
              <a:pPr eaLnBrk="1" hangingPunct="1"/>
              <a:t>32</a:t>
            </a:fld>
            <a:endParaRPr lang="en-US" altLang="en-US"/>
          </a:p>
        </p:txBody>
      </p:sp>
    </p:spTree>
    <p:extLst>
      <p:ext uri="{BB962C8B-B14F-4D97-AF65-F5344CB8AC3E}">
        <p14:creationId xmlns:p14="http://schemas.microsoft.com/office/powerpoint/2010/main" val="245197324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ea typeface="ＭＳ Ｐゴシック" panose="020B0600070205080204" pitchFamily="34" charset="-128"/>
              </a:rPr>
              <a:t>The American Nurses Association, or ANA, is a nonprofit organization which represents the interests of the nation’s three point four million registered nurses.</a:t>
            </a:r>
          </a:p>
          <a:p>
            <a:r>
              <a:rPr lang="en-US" altLang="en-US" dirty="0" smtClean="0">
                <a:ea typeface="ＭＳ Ｐゴシック" panose="020B0600070205080204" pitchFamily="34" charset="-128"/>
              </a:rPr>
              <a:t>The </a:t>
            </a:r>
            <a:r>
              <a:rPr lang="en-US" altLang="en-US" dirty="0" err="1" smtClean="0">
                <a:ea typeface="ＭＳ Ｐゴシック" panose="020B0600070205080204" pitchFamily="34" charset="-128"/>
              </a:rPr>
              <a:t>ANA’s</a:t>
            </a:r>
            <a:r>
              <a:rPr lang="en-US" altLang="en-US" dirty="0" smtClean="0">
                <a:ea typeface="ＭＳ Ｐゴシック" panose="020B0600070205080204" pitchFamily="34" charset="-128"/>
              </a:rPr>
              <a:t> areas</a:t>
            </a:r>
            <a:r>
              <a:rPr lang="en-US" altLang="en-US" baseline="0" dirty="0" smtClean="0">
                <a:ea typeface="ＭＳ Ｐゴシック" panose="020B0600070205080204" pitchFamily="34" charset="-128"/>
              </a:rPr>
              <a:t> of focus are:</a:t>
            </a:r>
          </a:p>
          <a:p>
            <a:pPr marL="171450" indent="-171450">
              <a:buFont typeface="Arial" panose="020B0604020202020204" pitchFamily="34" charset="0"/>
              <a:buChar char="•"/>
            </a:pPr>
            <a:r>
              <a:rPr lang="en-US" altLang="en-US" baseline="0" dirty="0" smtClean="0">
                <a:ea typeface="ＭＳ Ｐゴシック" panose="020B0600070205080204" pitchFamily="34" charset="-128"/>
              </a:rPr>
              <a:t>Fostering high standards of nursing practice</a:t>
            </a:r>
          </a:p>
          <a:p>
            <a:pPr marL="171450" indent="-171450">
              <a:buFont typeface="Arial" panose="020B0604020202020204" pitchFamily="34" charset="0"/>
              <a:buChar char="•"/>
            </a:pPr>
            <a:r>
              <a:rPr lang="en-US" altLang="en-US" dirty="0" smtClean="0">
                <a:ea typeface="ＭＳ Ｐゴシック" panose="020B0600070205080204" pitchFamily="34" charset="-128"/>
              </a:rPr>
              <a:t>Promoting a safe and ethical work environment</a:t>
            </a:r>
          </a:p>
          <a:p>
            <a:pPr marL="171450" indent="-171450">
              <a:buFont typeface="Arial" panose="020B0604020202020204" pitchFamily="34" charset="0"/>
              <a:buChar char="•"/>
            </a:pPr>
            <a:r>
              <a:rPr lang="en-US" altLang="en-US" dirty="0" smtClean="0">
                <a:ea typeface="ＭＳ Ｐゴシック" panose="020B0600070205080204" pitchFamily="34" charset="-128"/>
              </a:rPr>
              <a:t>Bolstering the health and wellness</a:t>
            </a:r>
            <a:r>
              <a:rPr lang="en-US" altLang="en-US" baseline="0" dirty="0" smtClean="0">
                <a:ea typeface="ＭＳ Ｐゴシック" panose="020B0600070205080204" pitchFamily="34" charset="-128"/>
              </a:rPr>
              <a:t> of nurses</a:t>
            </a:r>
          </a:p>
          <a:p>
            <a:pPr marL="171450" indent="-171450">
              <a:buFont typeface="Arial" panose="020B0604020202020204" pitchFamily="34" charset="0"/>
              <a:buChar char="•"/>
            </a:pPr>
            <a:r>
              <a:rPr lang="en-US" altLang="en-US" baseline="0" dirty="0" smtClean="0">
                <a:ea typeface="ＭＳ Ｐゴシック" panose="020B0600070205080204" pitchFamily="34" charset="-128"/>
              </a:rPr>
              <a:t>Advocating on health care issues that affect nurses and the public</a:t>
            </a:r>
            <a:endParaRPr lang="en-US" altLang="en-US" dirty="0" smtClean="0">
              <a:ea typeface="ＭＳ Ｐゴシック" panose="020B0600070205080204" pitchFamily="34" charset="-128"/>
            </a:endParaRPr>
          </a:p>
        </p:txBody>
      </p:sp>
      <p:sp>
        <p:nvSpPr>
          <p:cNvPr id="563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A73E5439-FED8-4A08-A895-BB6933AE5927}" type="slidenum">
              <a:rPr lang="en-US" altLang="en-US"/>
              <a:pPr eaLnBrk="1" hangingPunct="1"/>
              <a:t>33</a:t>
            </a:fld>
            <a:endParaRPr lang="en-US" altLang="en-US"/>
          </a:p>
        </p:txBody>
      </p:sp>
    </p:spTree>
    <p:extLst>
      <p:ext uri="{BB962C8B-B14F-4D97-AF65-F5344CB8AC3E}">
        <p14:creationId xmlns:p14="http://schemas.microsoft.com/office/powerpoint/2010/main" val="253761814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ea typeface="ＭＳ Ｐゴシック" panose="020B0600070205080204" pitchFamily="34" charset="-128"/>
              </a:rPr>
              <a:t>This </a:t>
            </a:r>
            <a:r>
              <a:rPr lang="en-US" altLang="en-US" smtClean="0">
                <a:ea typeface="ＭＳ Ｐゴシック" panose="020B0600070205080204" pitchFamily="34" charset="-128"/>
              </a:rPr>
              <a:t>concludes lecture </a:t>
            </a:r>
            <a:r>
              <a:rPr lang="en-US" altLang="en-US" dirty="0" smtClean="0">
                <a:ea typeface="ＭＳ Ｐゴシック" panose="020B0600070205080204" pitchFamily="34" charset="-128"/>
              </a:rPr>
              <a:t>a of </a:t>
            </a:r>
            <a:r>
              <a:rPr lang="en-US" altLang="en-US" b="0" i="0" dirty="0" smtClean="0">
                <a:ea typeface="ＭＳ Ｐゴシック" panose="020B0600070205080204" pitchFamily="34" charset="-128"/>
              </a:rPr>
              <a:t>Regulating Health Care</a:t>
            </a:r>
            <a:r>
              <a:rPr lang="en-US" altLang="en-US" dirty="0" smtClean="0">
                <a:ea typeface="ＭＳ Ｐゴシック" panose="020B0600070205080204" pitchFamily="34" charset="-128"/>
              </a:rPr>
              <a:t>. </a:t>
            </a:r>
          </a:p>
          <a:p>
            <a:r>
              <a:rPr lang="en-US" altLang="en-US" dirty="0" smtClean="0">
                <a:ea typeface="ＭＳ Ｐゴシック" panose="020B0600070205080204" pitchFamily="34" charset="-128"/>
              </a:rPr>
              <a:t>In summary, hospitals and other health care organizations are accredited by The Joint Commission, or </a:t>
            </a:r>
            <a:r>
              <a:rPr lang="en-US" altLang="en-US" dirty="0" err="1" smtClean="0">
                <a:ea typeface="ＭＳ Ｐゴシック" panose="020B0600070205080204" pitchFamily="34" charset="-128"/>
              </a:rPr>
              <a:t>TJC</a:t>
            </a:r>
            <a:r>
              <a:rPr lang="en-US" altLang="en-US" dirty="0" smtClean="0">
                <a:ea typeface="ＭＳ Ｐゴシック" panose="020B0600070205080204" pitchFamily="34" charset="-128"/>
              </a:rPr>
              <a:t>. </a:t>
            </a:r>
            <a:r>
              <a:rPr lang="en-US" altLang="en-US" dirty="0" err="1" smtClean="0">
                <a:ea typeface="ＭＳ Ｐゴシック" panose="020B0600070205080204" pitchFamily="34" charset="-128"/>
              </a:rPr>
              <a:t>TJC</a:t>
            </a:r>
            <a:r>
              <a:rPr lang="en-US" altLang="en-US" dirty="0" smtClean="0">
                <a:ea typeface="ＭＳ Ｐゴシック" panose="020B0600070205080204" pitchFamily="34" charset="-128"/>
              </a:rPr>
              <a:t> also certifies specific health care programs and conducts patient safety activities. </a:t>
            </a:r>
            <a:r>
              <a:rPr lang="en-US" altLang="en-US" dirty="0" err="1" smtClean="0">
                <a:ea typeface="ＭＳ Ｐゴシック" panose="020B0600070205080204" pitchFamily="34" charset="-128"/>
              </a:rPr>
              <a:t>URAC</a:t>
            </a:r>
            <a:r>
              <a:rPr lang="en-US" altLang="en-US" dirty="0" smtClean="0">
                <a:ea typeface="ＭＳ Ｐゴシック" panose="020B0600070205080204" pitchFamily="34" charset="-128"/>
              </a:rPr>
              <a:t> accredits and certifies a wide range of health care organizations, and it has an accreditation program for IT professionals. </a:t>
            </a:r>
          </a:p>
        </p:txBody>
      </p:sp>
      <p:sp>
        <p:nvSpPr>
          <p:cNvPr id="573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0A4D94C4-8AB0-448F-97C0-6B3A420AEFD4}" type="slidenum">
              <a:rPr lang="en-US" altLang="en-US"/>
              <a:pPr eaLnBrk="1" hangingPunct="1"/>
              <a:t>34</a:t>
            </a:fld>
            <a:endParaRPr lang="en-US" altLang="en-US"/>
          </a:p>
        </p:txBody>
      </p:sp>
    </p:spTree>
    <p:extLst>
      <p:ext uri="{BB962C8B-B14F-4D97-AF65-F5344CB8AC3E}">
        <p14:creationId xmlns:p14="http://schemas.microsoft.com/office/powerpoint/2010/main" val="24628723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ea typeface="ＭＳ Ｐゴシック" panose="020B0600070205080204" pitchFamily="34" charset="-128"/>
              </a:rPr>
              <a:t>Regulatory agencies such as the FDA protect consumers by setting and enforcing standards. Professional associations establish standards for their members to enhance the safety and quality of health care. </a:t>
            </a:r>
          </a:p>
          <a:p>
            <a:endParaRPr lang="en-US" altLang="en-US" dirty="0" smtClean="0">
              <a:ea typeface="ＭＳ Ｐゴシック" panose="020B0600070205080204" pitchFamily="34" charset="-128"/>
            </a:endParaRPr>
          </a:p>
        </p:txBody>
      </p:sp>
      <p:sp>
        <p:nvSpPr>
          <p:cNvPr id="573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0A4D94C4-8AB0-448F-97C0-6B3A420AEFD4}" type="slidenum">
              <a:rPr lang="en-US" altLang="en-US"/>
              <a:pPr eaLnBrk="1" hangingPunct="1"/>
              <a:t>35</a:t>
            </a:fld>
            <a:endParaRPr lang="en-US" altLang="en-US"/>
          </a:p>
        </p:txBody>
      </p:sp>
    </p:spTree>
    <p:extLst>
      <p:ext uri="{BB962C8B-B14F-4D97-AF65-F5344CB8AC3E}">
        <p14:creationId xmlns:p14="http://schemas.microsoft.com/office/powerpoint/2010/main" val="110766122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ea typeface="ＭＳ Ｐゴシック" panose="020B0600070205080204" pitchFamily="34" charset="-128"/>
              </a:rPr>
              <a:t>References slide.  No audio.</a:t>
            </a:r>
          </a:p>
          <a:p>
            <a:endParaRPr lang="en-US" altLang="en-US" dirty="0" smtClean="0">
              <a:ea typeface="ＭＳ Ｐゴシック" panose="020B0600070205080204" pitchFamily="34" charset="-128"/>
            </a:endParaRPr>
          </a:p>
        </p:txBody>
      </p:sp>
      <p:sp>
        <p:nvSpPr>
          <p:cNvPr id="5837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fontAlgn="base" hangingPunct="1">
              <a:spcBef>
                <a:spcPct val="0"/>
              </a:spcBef>
              <a:spcAft>
                <a:spcPct val="0"/>
              </a:spcAft>
            </a:pPr>
            <a:endParaRPr lang="en-US" altLang="en-US" smtClean="0"/>
          </a:p>
        </p:txBody>
      </p:sp>
      <p:sp>
        <p:nvSpPr>
          <p:cNvPr id="5837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134DE76F-53A9-4A83-B8D5-B9E81F32CB80}" type="slidenum">
              <a:rPr lang="en-US" altLang="en-US"/>
              <a:pPr eaLnBrk="1" hangingPunct="1"/>
              <a:t>36</a:t>
            </a:fld>
            <a:endParaRPr lang="en-US" altLang="en-US"/>
          </a:p>
        </p:txBody>
      </p:sp>
    </p:spTree>
    <p:extLst>
      <p:ext uri="{BB962C8B-B14F-4D97-AF65-F5344CB8AC3E}">
        <p14:creationId xmlns:p14="http://schemas.microsoft.com/office/powerpoint/2010/main" val="232368455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ea typeface="ＭＳ Ｐゴシック" panose="020B0600070205080204" pitchFamily="34" charset="-128"/>
              </a:rPr>
              <a:t>References slide.  No audio.</a:t>
            </a:r>
          </a:p>
          <a:p>
            <a:endParaRPr lang="en-US" altLang="en-US" dirty="0" smtClean="0">
              <a:ea typeface="ＭＳ Ｐゴシック" panose="020B0600070205080204" pitchFamily="34" charset="-128"/>
            </a:endParaRPr>
          </a:p>
        </p:txBody>
      </p:sp>
      <p:sp>
        <p:nvSpPr>
          <p:cNvPr id="5837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fontAlgn="base" hangingPunct="1">
              <a:spcBef>
                <a:spcPct val="0"/>
              </a:spcBef>
              <a:spcAft>
                <a:spcPct val="0"/>
              </a:spcAft>
            </a:pPr>
            <a:endParaRPr lang="en-US" altLang="en-US" smtClean="0"/>
          </a:p>
        </p:txBody>
      </p:sp>
      <p:sp>
        <p:nvSpPr>
          <p:cNvPr id="5837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134DE76F-53A9-4A83-B8D5-B9E81F32CB80}" type="slidenum">
              <a:rPr lang="en-US" altLang="en-US"/>
              <a:pPr eaLnBrk="1" hangingPunct="1"/>
              <a:t>37</a:t>
            </a:fld>
            <a:endParaRPr lang="en-US" altLang="en-US"/>
          </a:p>
        </p:txBody>
      </p:sp>
    </p:spTree>
    <p:extLst>
      <p:ext uri="{BB962C8B-B14F-4D97-AF65-F5344CB8AC3E}">
        <p14:creationId xmlns:p14="http://schemas.microsoft.com/office/powerpoint/2010/main" val="426712620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 Audio.</a:t>
            </a:r>
            <a:endParaRPr lang="en-US" dirty="0"/>
          </a:p>
        </p:txBody>
      </p:sp>
      <p:sp>
        <p:nvSpPr>
          <p:cNvPr id="4" name="Footer Placeholder 3"/>
          <p:cNvSpPr>
            <a:spLocks noGrp="1"/>
          </p:cNvSpPr>
          <p:nvPr>
            <p:ph type="ftr" sz="quarter" idx="10"/>
          </p:nvPr>
        </p:nvSpPr>
        <p:spPr/>
        <p:txBody>
          <a:bodyPr/>
          <a:lstStyle/>
          <a:p>
            <a:pPr>
              <a:defRPr/>
            </a:pPr>
            <a:endParaRPr lang="en-US"/>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38</a:t>
            </a:fld>
            <a:endParaRPr lang="en-US" altLang="en-US"/>
          </a:p>
        </p:txBody>
      </p:sp>
    </p:spTree>
    <p:extLst>
      <p:ext uri="{BB962C8B-B14F-4D97-AF65-F5344CB8AC3E}">
        <p14:creationId xmlns:p14="http://schemas.microsoft.com/office/powerpoint/2010/main" val="1919699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altLang="en-US" dirty="0" smtClean="0">
                <a:ea typeface="ＭＳ Ｐゴシック" panose="020B0600070205080204" pitchFamily="34" charset="-128"/>
              </a:rPr>
              <a:t>Describe key components of the Health Insurance Portability and Accountability Act, or HIPAA,</a:t>
            </a:r>
            <a:r>
              <a:rPr lang="en-US" altLang="en-US" baseline="0" dirty="0" smtClean="0">
                <a:ea typeface="ＭＳ Ｐゴシック" panose="020B0600070205080204" pitchFamily="34" charset="-128"/>
              </a:rPr>
              <a:t> </a:t>
            </a:r>
            <a:r>
              <a:rPr lang="en-US" altLang="en-US" dirty="0" smtClean="0">
                <a:ea typeface="ＭＳ Ｐゴシック" panose="020B0600070205080204" pitchFamily="34" charset="-128"/>
              </a:rPr>
              <a:t>and current issues concerning privacy and patient safety in the U.S. </a:t>
            </a:r>
          </a:p>
          <a:p>
            <a:pPr marL="171450" indent="-171450">
              <a:buFont typeface="Arial" panose="020B0604020202020204" pitchFamily="34" charset="0"/>
              <a:buChar char="•"/>
            </a:pPr>
            <a:r>
              <a:rPr lang="en-US" altLang="en-US" dirty="0" smtClean="0">
                <a:ea typeface="ＭＳ Ｐゴシック" panose="020B0600070205080204" pitchFamily="34" charset="-128"/>
              </a:rPr>
              <a:t>And</a:t>
            </a:r>
            <a:r>
              <a:rPr lang="en-US" altLang="en-US" baseline="0" dirty="0" smtClean="0">
                <a:ea typeface="ＭＳ Ｐゴシック" panose="020B0600070205080204" pitchFamily="34" charset="-128"/>
              </a:rPr>
              <a:t> d</a:t>
            </a:r>
            <a:r>
              <a:rPr lang="en-US" altLang="en-US" dirty="0" smtClean="0">
                <a:ea typeface="ＭＳ Ｐゴシック" panose="020B0600070205080204" pitchFamily="34" charset="-128"/>
              </a:rPr>
              <a:t>iscuss the need for quality clinical documentation for use of the health record as a legal document, communication tool, and a key to prove compliance for health care organizations. </a:t>
            </a:r>
          </a:p>
        </p:txBody>
      </p:sp>
      <p:sp>
        <p:nvSpPr>
          <p:cNvPr id="4" name="Footer Placeholder 3"/>
          <p:cNvSpPr>
            <a:spLocks noGrp="1"/>
          </p:cNvSpPr>
          <p:nvPr>
            <p:ph type="ftr" sz="quarter" idx="10"/>
          </p:nvPr>
        </p:nvSpPr>
        <p:spPr/>
        <p:txBody>
          <a:bodyPr/>
          <a:lstStyle/>
          <a:p>
            <a:pPr>
              <a:defRPr/>
            </a:pPr>
            <a:r>
              <a:rPr lang="en-US"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4</a:t>
            </a:fld>
            <a:endParaRPr lang="en-US" altLang="en-US"/>
          </a:p>
        </p:txBody>
      </p:sp>
    </p:spTree>
    <p:extLst>
      <p:ext uri="{BB962C8B-B14F-4D97-AF65-F5344CB8AC3E}">
        <p14:creationId xmlns:p14="http://schemas.microsoft.com/office/powerpoint/2010/main" val="21108563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ea typeface="ＭＳ Ｐゴシック" panose="020B0600070205080204" pitchFamily="34" charset="-128"/>
              </a:rPr>
              <a:t>In this lecture, we’ll describe health</a:t>
            </a:r>
            <a:r>
              <a:rPr lang="en-US" altLang="en-US" baseline="0" dirty="0" smtClean="0">
                <a:ea typeface="ＭＳ Ｐゴシック" panose="020B0600070205080204" pitchFamily="34" charset="-128"/>
              </a:rPr>
              <a:t> care accreditation bodies, </a:t>
            </a:r>
            <a:r>
              <a:rPr lang="en-US" altLang="en-US" dirty="0" smtClean="0">
                <a:ea typeface="ＭＳ Ｐゴシック" panose="020B0600070205080204" pitchFamily="34" charset="-128"/>
              </a:rPr>
              <a:t>regulatory agencies, and professional associations. </a:t>
            </a:r>
          </a:p>
          <a:p>
            <a:r>
              <a:rPr lang="en-US" altLang="en-US" dirty="0" smtClean="0">
                <a:ea typeface="ＭＳ Ｐゴシック" panose="020B0600070205080204" pitchFamily="34" charset="-128"/>
              </a:rPr>
              <a:t>W</a:t>
            </a:r>
            <a:r>
              <a:rPr lang="en-US" altLang="en-US" baseline="0" dirty="0" smtClean="0">
                <a:ea typeface="ＭＳ Ｐゴシック" panose="020B0600070205080204" pitchFamily="34" charset="-128"/>
              </a:rPr>
              <a:t>e’ll begin by reviewing t</a:t>
            </a:r>
            <a:r>
              <a:rPr lang="en-US" altLang="en-US" dirty="0" smtClean="0">
                <a:ea typeface="ＭＳ Ｐゴシック" panose="020B0600070205080204" pitchFamily="34" charset="-128"/>
              </a:rPr>
              <a:t>hree</a:t>
            </a:r>
            <a:r>
              <a:rPr lang="en-US" altLang="en-US" baseline="0" dirty="0" smtClean="0">
                <a:ea typeface="ＭＳ Ｐゴシック" panose="020B0600070205080204" pitchFamily="34" charset="-128"/>
              </a:rPr>
              <a:t> </a:t>
            </a:r>
            <a:r>
              <a:rPr lang="en-US" altLang="en-US" dirty="0" smtClean="0">
                <a:ea typeface="ＭＳ Ｐゴシック" panose="020B0600070205080204" pitchFamily="34" charset="-128"/>
              </a:rPr>
              <a:t>nonprofit groups that accredit health care organizations. These are The Joint Commission, or </a:t>
            </a:r>
            <a:r>
              <a:rPr lang="en-US" altLang="en-US" dirty="0" err="1" smtClean="0">
                <a:ea typeface="ＭＳ Ｐゴシック" panose="020B0600070205080204" pitchFamily="34" charset="-128"/>
              </a:rPr>
              <a:t>TJC</a:t>
            </a:r>
            <a:r>
              <a:rPr lang="en-US" altLang="en-US" dirty="0" smtClean="0">
                <a:ea typeface="ＭＳ Ｐゴシック" panose="020B0600070205080204" pitchFamily="34" charset="-128"/>
              </a:rPr>
              <a:t>,</a:t>
            </a:r>
            <a:r>
              <a:rPr lang="en-US" altLang="en-US" baseline="0" dirty="0" smtClean="0">
                <a:ea typeface="ＭＳ Ｐゴシック" panose="020B0600070205080204" pitchFamily="34" charset="-128"/>
              </a:rPr>
              <a:t> </a:t>
            </a:r>
            <a:r>
              <a:rPr lang="en-US" altLang="en-US" dirty="0" err="1" smtClean="0">
                <a:ea typeface="ＭＳ Ｐゴシック" panose="020B0600070205080204" pitchFamily="34" charset="-128"/>
              </a:rPr>
              <a:t>URAC</a:t>
            </a:r>
            <a:r>
              <a:rPr lang="en-US" altLang="en-US" i="1" dirty="0" smtClean="0">
                <a:ea typeface="ＭＳ Ｐゴシック" panose="020B0600070205080204" pitchFamily="34" charset="-128"/>
              </a:rPr>
              <a:t>,</a:t>
            </a:r>
            <a:r>
              <a:rPr lang="en-US" altLang="en-US" dirty="0" smtClean="0">
                <a:ea typeface="ＭＳ Ｐゴシック" panose="020B0600070205080204" pitchFamily="34" charset="-128"/>
              </a:rPr>
              <a:t> which was originally known as the Utilization Review Accreditation Commission,</a:t>
            </a:r>
            <a:r>
              <a:rPr lang="en-US" altLang="en-US" baseline="0" dirty="0" smtClean="0">
                <a:ea typeface="ＭＳ Ｐゴシック" panose="020B0600070205080204" pitchFamily="34" charset="-128"/>
              </a:rPr>
              <a:t> and the National Committee for Quality Assurance or </a:t>
            </a:r>
            <a:r>
              <a:rPr lang="en-US" altLang="en-US" baseline="0" dirty="0" err="1" smtClean="0">
                <a:ea typeface="ＭＳ Ｐゴシック" panose="020B0600070205080204" pitchFamily="34" charset="-128"/>
              </a:rPr>
              <a:t>NCQA</a:t>
            </a:r>
            <a:r>
              <a:rPr lang="en-US" altLang="en-US" baseline="0" dirty="0" smtClean="0">
                <a:ea typeface="ＭＳ Ｐゴシック" panose="020B0600070205080204" pitchFamily="34" charset="-128"/>
              </a:rPr>
              <a:t>.</a:t>
            </a:r>
            <a:r>
              <a:rPr lang="en-US" altLang="en-US" dirty="0" smtClean="0">
                <a:ea typeface="ＭＳ Ｐゴシック" panose="020B0600070205080204" pitchFamily="34" charset="-128"/>
              </a:rPr>
              <a:t> </a:t>
            </a:r>
          </a:p>
          <a:p>
            <a:r>
              <a:rPr lang="en-US" altLang="en-US" dirty="0" smtClean="0">
                <a:ea typeface="ＭＳ Ｐゴシック" panose="020B0600070205080204" pitchFamily="34" charset="-128"/>
              </a:rPr>
              <a:t>The following discussion will concern regulatory agencies, including the Food and Drug Administration, or FDA, a consumer protection agency that approves and regulates drugs and medical devices. </a:t>
            </a:r>
          </a:p>
          <a:p>
            <a:r>
              <a:rPr lang="en-US" altLang="en-US" dirty="0" smtClean="0">
                <a:ea typeface="ＭＳ Ｐゴシック" panose="020B0600070205080204" pitchFamily="34" charset="-128"/>
              </a:rPr>
              <a:t>Finally, professional associations will be considered in terms of their role in boosting the quality of the medical profession.</a:t>
            </a:r>
          </a:p>
          <a:p>
            <a:endParaRPr lang="en-US" altLang="en-US" dirty="0" smtClean="0">
              <a:ea typeface="ＭＳ Ｐゴシック" panose="020B0600070205080204" pitchFamily="34" charset="-128"/>
            </a:endParaRPr>
          </a:p>
        </p:txBody>
      </p:sp>
      <p:sp>
        <p:nvSpPr>
          <p:cNvPr id="399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A8587769-FC43-40C6-80B0-A8BA3F100449}" type="slidenum">
              <a:rPr lang="en-US" altLang="en-US"/>
              <a:pPr eaLnBrk="1" hangingPunct="1"/>
              <a:t>5</a:t>
            </a:fld>
            <a:endParaRPr lang="en-US" altLang="en-US"/>
          </a:p>
        </p:txBody>
      </p:sp>
    </p:spTree>
    <p:extLst>
      <p:ext uri="{BB962C8B-B14F-4D97-AF65-F5344CB8AC3E}">
        <p14:creationId xmlns:p14="http://schemas.microsoft.com/office/powerpoint/2010/main" val="41719366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ea typeface="ＭＳ Ｐゴシック" panose="020B0600070205080204" pitchFamily="34" charset="-128"/>
              </a:rPr>
              <a:t>This slide reviews the history of </a:t>
            </a:r>
            <a:r>
              <a:rPr lang="en-US" altLang="en-US" dirty="0" err="1" smtClean="0">
                <a:ea typeface="ＭＳ Ｐゴシック" panose="020B0600070205080204" pitchFamily="34" charset="-128"/>
              </a:rPr>
              <a:t>TJC</a:t>
            </a:r>
            <a:r>
              <a:rPr lang="en-US" altLang="en-US" dirty="0" smtClean="0">
                <a:ea typeface="ＭＳ Ｐゴシック" panose="020B0600070205080204" pitchFamily="34" charset="-128"/>
              </a:rPr>
              <a:t>, a nonprofit accrediting</a:t>
            </a:r>
            <a:r>
              <a:rPr lang="en-US" altLang="en-US" baseline="0" dirty="0" smtClean="0">
                <a:ea typeface="ＭＳ Ｐゴシック" panose="020B0600070205080204" pitchFamily="34" charset="-128"/>
              </a:rPr>
              <a:t> organization</a:t>
            </a:r>
            <a:r>
              <a:rPr lang="en-US" altLang="en-US" dirty="0" smtClean="0">
                <a:ea typeface="ＭＳ Ｐゴシック" panose="020B0600070205080204" pitchFamily="34" charset="-128"/>
              </a:rPr>
              <a:t>. More than 100 years ago, a medical doctor proposed a system to promote hospital reform</a:t>
            </a:r>
            <a:r>
              <a:rPr lang="en-US" altLang="en-US" baseline="0" dirty="0" smtClean="0">
                <a:ea typeface="ＭＳ Ｐゴシック" panose="020B0600070205080204" pitchFamily="34" charset="-128"/>
              </a:rPr>
              <a:t> </a:t>
            </a:r>
            <a:r>
              <a:rPr lang="en-US" altLang="en-US" dirty="0" smtClean="0">
                <a:ea typeface="ＭＳ Ｐゴシック" panose="020B0600070205080204" pitchFamily="34" charset="-128"/>
              </a:rPr>
              <a:t>based on outcomes management in patient care. It was called the </a:t>
            </a:r>
            <a:r>
              <a:rPr lang="ja-JP" altLang="en-US" dirty="0" smtClean="0">
                <a:ea typeface="ＭＳ Ｐゴシック" panose="020B0600070205080204" pitchFamily="34" charset="-128"/>
              </a:rPr>
              <a:t>“</a:t>
            </a:r>
            <a:r>
              <a:rPr lang="en-US" altLang="ja-JP" dirty="0" smtClean="0">
                <a:ea typeface="ＭＳ Ｐゴシック" panose="020B0600070205080204" pitchFamily="34" charset="-128"/>
              </a:rPr>
              <a:t>end-result</a:t>
            </a:r>
            <a:r>
              <a:rPr lang="ja-JP" altLang="en-US" dirty="0" smtClean="0">
                <a:ea typeface="ＭＳ Ｐゴシック" panose="020B0600070205080204" pitchFamily="34" charset="-128"/>
              </a:rPr>
              <a:t>”</a:t>
            </a:r>
            <a:r>
              <a:rPr lang="en-US" altLang="ja-JP" dirty="0" smtClean="0">
                <a:ea typeface="ＭＳ Ｐゴシック" panose="020B0600070205080204" pitchFamily="34" charset="-128"/>
              </a:rPr>
              <a:t> system. Under this system, hospitals tracked all of their patients long enough to determine whether the hospital treatment was effective. If it was not, hospital officials attempted to determine why, so similar</a:t>
            </a:r>
            <a:r>
              <a:rPr lang="en-US" altLang="ja-JP" baseline="0" dirty="0" smtClean="0">
                <a:ea typeface="ＭＳ Ｐゴシック" panose="020B0600070205080204" pitchFamily="34" charset="-128"/>
              </a:rPr>
              <a:t> </a:t>
            </a:r>
            <a:r>
              <a:rPr lang="en-US" altLang="ja-JP" dirty="0" smtClean="0">
                <a:ea typeface="ＭＳ Ｐゴシック" panose="020B0600070205080204" pitchFamily="34" charset="-128"/>
              </a:rPr>
              <a:t>cases could be treated successfully in the future.</a:t>
            </a:r>
            <a:endParaRPr lang="en-US" altLang="en-US" dirty="0" smtClean="0">
              <a:ea typeface="ＭＳ Ｐゴシック" panose="020B0600070205080204" pitchFamily="34" charset="-128"/>
            </a:endParaRPr>
          </a:p>
          <a:p>
            <a:r>
              <a:rPr lang="en-US" altLang="en-US" dirty="0" smtClean="0">
                <a:ea typeface="ＭＳ Ｐゴシック" panose="020B0600070205080204" pitchFamily="34" charset="-128"/>
              </a:rPr>
              <a:t>This model of continuing to study and improve medical outcomes formed the basis for </a:t>
            </a:r>
            <a:r>
              <a:rPr lang="en-US" altLang="en-US" dirty="0" err="1" smtClean="0">
                <a:ea typeface="ＭＳ Ｐゴシック" panose="020B0600070205080204" pitchFamily="34" charset="-128"/>
              </a:rPr>
              <a:t>TJC</a:t>
            </a:r>
            <a:r>
              <a:rPr lang="en-US" altLang="en-US" dirty="0" smtClean="0">
                <a:ea typeface="ＭＳ Ｐゴシック" panose="020B0600070205080204" pitchFamily="34" charset="-128"/>
              </a:rPr>
              <a:t>, which accredits and certifies nearly 21,000 health care organizations and programs in the United States. The vision of </a:t>
            </a:r>
            <a:r>
              <a:rPr lang="en-US" altLang="en-US" dirty="0" err="1" smtClean="0">
                <a:ea typeface="ＭＳ Ｐゴシック" panose="020B0600070205080204" pitchFamily="34" charset="-128"/>
              </a:rPr>
              <a:t>TJC</a:t>
            </a:r>
            <a:r>
              <a:rPr lang="en-US" altLang="en-US" dirty="0" smtClean="0">
                <a:ea typeface="ＭＳ Ｐゴシック" panose="020B0600070205080204" pitchFamily="34" charset="-128"/>
              </a:rPr>
              <a:t>, is that: “</a:t>
            </a:r>
            <a:r>
              <a:rPr lang="en-US" sz="1000" b="0" i="0" kern="1200" dirty="0" smtClean="0">
                <a:solidFill>
                  <a:schemeClr val="tx1"/>
                </a:solidFill>
                <a:effectLst/>
                <a:latin typeface="Arial" pitchFamily="34" charset="0"/>
                <a:ea typeface="+mn-ea"/>
                <a:cs typeface="Arial" pitchFamily="34" charset="0"/>
              </a:rPr>
              <a:t>All people always experience the safest, highest quality, best-value health care across all settings.”</a:t>
            </a:r>
            <a:endParaRPr lang="en-US" altLang="en-US" sz="1000" b="0" i="0" kern="1200" dirty="0" smtClean="0">
              <a:solidFill>
                <a:schemeClr val="tx1"/>
              </a:solidFill>
              <a:effectLst/>
              <a:latin typeface="Arial" pitchFamily="34" charset="0"/>
              <a:ea typeface="+mn-ea"/>
              <a:cs typeface="Arial" pitchFamily="34" charset="0"/>
            </a:endParaRPr>
          </a:p>
          <a:p>
            <a:r>
              <a:rPr lang="en-US" altLang="en-US" sz="1000" b="0" i="0" kern="1200" dirty="0" smtClean="0">
                <a:solidFill>
                  <a:schemeClr val="tx1"/>
                </a:solidFill>
                <a:effectLst/>
                <a:latin typeface="Arial" pitchFamily="34" charset="0"/>
                <a:ea typeface="+mn-ea"/>
                <a:cs typeface="Arial" pitchFamily="34" charset="0"/>
              </a:rPr>
              <a:t>In 1951,</a:t>
            </a:r>
            <a:r>
              <a:rPr lang="en-US" altLang="en-US" sz="1000" b="0" i="0" kern="1200" baseline="0" dirty="0" smtClean="0">
                <a:solidFill>
                  <a:schemeClr val="tx1"/>
                </a:solidFill>
                <a:effectLst/>
                <a:latin typeface="Arial" pitchFamily="34" charset="0"/>
                <a:ea typeface="+mn-ea"/>
                <a:cs typeface="Arial" pitchFamily="34" charset="0"/>
              </a:rPr>
              <a:t> the Joint Commission on Accreditation of Hospitals was formed and begins accrediting health care organizations. In 1987, their name changed to the Joint Commission on Accreditation of Healthcare Organizations, or JCAHO</a:t>
            </a:r>
            <a:r>
              <a:rPr lang="en-US" altLang="en-US" dirty="0" smtClean="0">
                <a:ea typeface="ＭＳ Ｐゴシック" panose="020B0600070205080204" pitchFamily="34" charset="-128"/>
              </a:rPr>
              <a:t>. Many health care professionals are in the habit of using this name, so it</a:t>
            </a:r>
            <a:r>
              <a:rPr lang="en-US" altLang="en-US" baseline="0" dirty="0" smtClean="0">
                <a:ea typeface="ＭＳ Ｐゴシック" panose="020B0600070205080204" pitchFamily="34" charset="-128"/>
              </a:rPr>
              <a:t> is helpful to know this history.</a:t>
            </a:r>
            <a:endParaRPr lang="en-US" altLang="en-US" dirty="0" smtClean="0">
              <a:ea typeface="ＭＳ Ｐゴシック" panose="020B0600070205080204" pitchFamily="34" charset="-128"/>
            </a:endParaRPr>
          </a:p>
        </p:txBody>
      </p:sp>
      <p:sp>
        <p:nvSpPr>
          <p:cNvPr id="409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1B53155E-0C1E-4C29-A908-5FEBD827082D}" type="slidenum">
              <a:rPr lang="en-US" altLang="en-US"/>
              <a:pPr eaLnBrk="1" hangingPunct="1"/>
              <a:t>6</a:t>
            </a:fld>
            <a:endParaRPr lang="en-US" altLang="en-US"/>
          </a:p>
        </p:txBody>
      </p:sp>
    </p:spTree>
    <p:extLst>
      <p:ext uri="{BB962C8B-B14F-4D97-AF65-F5344CB8AC3E}">
        <p14:creationId xmlns:p14="http://schemas.microsoft.com/office/powerpoint/2010/main" val="21446096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ea typeface="ＭＳ Ｐゴシック" panose="020B0600070205080204" pitchFamily="34" charset="-128"/>
              </a:rPr>
              <a:t>In 2007, JCAHO </a:t>
            </a:r>
            <a:r>
              <a:rPr lang="en-US" altLang="en-US" i="0" baseline="0" dirty="0" smtClean="0">
                <a:ea typeface="ＭＳ Ｐゴシック" panose="020B0600070205080204" pitchFamily="34" charset="-128"/>
              </a:rPr>
              <a:t>simplified its name to The Joint Commission, or </a:t>
            </a:r>
            <a:r>
              <a:rPr lang="en-US" altLang="en-US" i="0" baseline="0" dirty="0" err="1" smtClean="0">
                <a:ea typeface="ＭＳ Ｐゴシック" panose="020B0600070205080204" pitchFamily="34" charset="-128"/>
              </a:rPr>
              <a:t>TJC</a:t>
            </a:r>
            <a:r>
              <a:rPr lang="en-US" altLang="en-US" i="0" baseline="0" dirty="0" smtClean="0">
                <a:ea typeface="ＭＳ Ｐゴシック" panose="020B0600070205080204" pitchFamily="34" charset="-128"/>
              </a:rPr>
              <a:t>. </a:t>
            </a:r>
          </a:p>
          <a:p>
            <a:r>
              <a:rPr lang="en-US" altLang="en-US" i="0" baseline="0" dirty="0" smtClean="0">
                <a:ea typeface="ＭＳ Ｐゴシック" panose="020B0600070205080204" pitchFamily="34" charset="-128"/>
              </a:rPr>
              <a:t>In 1994, </a:t>
            </a:r>
            <a:r>
              <a:rPr lang="en-US" altLang="en-US" i="0" baseline="0" dirty="0" err="1" smtClean="0">
                <a:ea typeface="ＭＳ Ｐゴシック" panose="020B0600070205080204" pitchFamily="34" charset="-128"/>
              </a:rPr>
              <a:t>TJC</a:t>
            </a:r>
            <a:r>
              <a:rPr lang="en-US" altLang="en-US" i="0" baseline="0" dirty="0" smtClean="0">
                <a:ea typeface="ＭＳ Ｐゴシック" panose="020B0600070205080204" pitchFamily="34" charset="-128"/>
              </a:rPr>
              <a:t> founded Joint Commission International or </a:t>
            </a:r>
            <a:r>
              <a:rPr lang="en-US" altLang="en-US" i="0" baseline="0" dirty="0" err="1" smtClean="0">
                <a:ea typeface="ＭＳ Ｐゴシック" panose="020B0600070205080204" pitchFamily="34" charset="-128"/>
              </a:rPr>
              <a:t>JCI</a:t>
            </a:r>
            <a:r>
              <a:rPr lang="en-US" altLang="en-US" i="0" baseline="0" dirty="0" smtClean="0">
                <a:ea typeface="ＭＳ Ｐゴシック" panose="020B0600070205080204" pitchFamily="34" charset="-128"/>
              </a:rPr>
              <a:t>, which </a:t>
            </a:r>
            <a:r>
              <a:rPr lang="en-US" sz="1000" b="0" i="0" kern="1200" dirty="0" smtClean="0">
                <a:solidFill>
                  <a:schemeClr val="tx1"/>
                </a:solidFill>
                <a:effectLst/>
                <a:latin typeface="Arial" pitchFamily="34" charset="0"/>
                <a:ea typeface="+mn-ea"/>
                <a:cs typeface="Arial" pitchFamily="34" charset="0"/>
              </a:rPr>
              <a:t>identifies, measures, and shares best practices in quality and patient safety across the world. To date, JCI</a:t>
            </a:r>
            <a:r>
              <a:rPr lang="en-US" sz="1000" b="0" i="0" kern="1200" baseline="0" dirty="0" smtClean="0">
                <a:solidFill>
                  <a:schemeClr val="tx1"/>
                </a:solidFill>
                <a:effectLst/>
                <a:latin typeface="Arial" pitchFamily="34" charset="0"/>
                <a:ea typeface="+mn-ea"/>
                <a:cs typeface="Arial" pitchFamily="34" charset="0"/>
              </a:rPr>
              <a:t> has touched more than 90 countries. </a:t>
            </a:r>
            <a:endParaRPr lang="en-US" altLang="en-US" i="0" baseline="0" dirty="0" smtClean="0">
              <a:ea typeface="ＭＳ Ｐゴシック" panose="020B0600070205080204" pitchFamily="34" charset="-128"/>
            </a:endParaRPr>
          </a:p>
        </p:txBody>
      </p:sp>
      <p:sp>
        <p:nvSpPr>
          <p:cNvPr id="409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1B53155E-0C1E-4C29-A908-5FEBD827082D}" type="slidenum">
              <a:rPr lang="en-US" altLang="en-US"/>
              <a:pPr eaLnBrk="1" hangingPunct="1"/>
              <a:t>7</a:t>
            </a:fld>
            <a:endParaRPr lang="en-US" altLang="en-US"/>
          </a:p>
        </p:txBody>
      </p:sp>
    </p:spTree>
    <p:extLst>
      <p:ext uri="{BB962C8B-B14F-4D97-AF65-F5344CB8AC3E}">
        <p14:creationId xmlns:p14="http://schemas.microsoft.com/office/powerpoint/2010/main" val="22165804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ea typeface="ＭＳ Ｐゴシック" panose="020B0600070205080204" pitchFamily="34" charset="-128"/>
              </a:rPr>
              <a:t>Linked to </a:t>
            </a:r>
            <a:r>
              <a:rPr lang="en-US" altLang="en-US" dirty="0" err="1" smtClean="0">
                <a:ea typeface="ＭＳ Ｐゴシック" panose="020B0600070205080204" pitchFamily="34" charset="-128"/>
              </a:rPr>
              <a:t>TJC</a:t>
            </a:r>
            <a:r>
              <a:rPr lang="ja-JP" altLang="en-US" dirty="0" smtClean="0">
                <a:ea typeface="ＭＳ Ｐゴシック" panose="020B0600070205080204" pitchFamily="34" charset="-128"/>
              </a:rPr>
              <a:t>’</a:t>
            </a:r>
            <a:r>
              <a:rPr lang="en-US" altLang="ja-JP" dirty="0" smtClean="0">
                <a:ea typeface="ＭＳ Ｐゴシック" panose="020B0600070205080204" pitchFamily="34" charset="-128"/>
              </a:rPr>
              <a:t>s vision is its mission statement: </a:t>
            </a:r>
            <a:r>
              <a:rPr lang="en-US" sz="1000" b="0" i="0" kern="1200" dirty="0" smtClean="0">
                <a:solidFill>
                  <a:schemeClr val="tx1"/>
                </a:solidFill>
                <a:effectLst/>
                <a:latin typeface="Arial" pitchFamily="34" charset="0"/>
                <a:ea typeface="+mn-ea"/>
                <a:cs typeface="Arial" pitchFamily="34" charset="0"/>
              </a:rPr>
              <a:t>“To continuously improve health care for the public, in collaboration with other stakeholders, by evaluating health care organizations and inspiring them to excel in providing safe and effective care of the highest quality and value.” </a:t>
            </a:r>
            <a:endParaRPr lang="en-US" altLang="en-US" dirty="0" smtClean="0">
              <a:ea typeface="ＭＳ Ｐゴシック" panose="020B0600070205080204" pitchFamily="34" charset="-128"/>
            </a:endParaRPr>
          </a:p>
          <a:p>
            <a:endParaRPr lang="en-US" altLang="en-US" dirty="0" smtClean="0">
              <a:ea typeface="ＭＳ Ｐゴシック" panose="020B0600070205080204" pitchFamily="34" charset="-128"/>
            </a:endParaRPr>
          </a:p>
        </p:txBody>
      </p:sp>
      <p:sp>
        <p:nvSpPr>
          <p:cNvPr id="419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84D83982-D0C8-41C4-A103-73935CC90B42}" type="slidenum">
              <a:rPr lang="en-US" altLang="en-US"/>
              <a:pPr eaLnBrk="1" hangingPunct="1"/>
              <a:t>8</a:t>
            </a:fld>
            <a:endParaRPr lang="en-US" altLang="en-US"/>
          </a:p>
        </p:txBody>
      </p:sp>
    </p:spTree>
    <p:extLst>
      <p:ext uri="{BB962C8B-B14F-4D97-AF65-F5344CB8AC3E}">
        <p14:creationId xmlns:p14="http://schemas.microsoft.com/office/powerpoint/2010/main" val="29172603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err="1" smtClean="0">
                <a:ea typeface="ＭＳ Ｐゴシック" panose="020B0600070205080204" pitchFamily="34" charset="-128"/>
              </a:rPr>
              <a:t>TJC</a:t>
            </a:r>
            <a:r>
              <a:rPr lang="en-US" altLang="en-US" dirty="0" smtClean="0">
                <a:ea typeface="ＭＳ Ｐゴシック" panose="020B0600070205080204" pitchFamily="34" charset="-128"/>
              </a:rPr>
              <a:t> performs two functions to keep patients safe. Achieving accreditation signifies </a:t>
            </a:r>
            <a:r>
              <a:rPr lang="en-US" altLang="en-US" baseline="0" dirty="0" smtClean="0">
                <a:ea typeface="ＭＳ Ｐゴシック" panose="020B0600070205080204" pitchFamily="34" charset="-128"/>
              </a:rPr>
              <a:t>that an organization meets </a:t>
            </a:r>
            <a:r>
              <a:rPr lang="en-US" altLang="en-US" baseline="0" dirty="0" err="1" smtClean="0">
                <a:ea typeface="ＭＳ Ｐゴシック" panose="020B0600070205080204" pitchFamily="34" charset="-128"/>
              </a:rPr>
              <a:t>TJC’s</a:t>
            </a:r>
            <a:r>
              <a:rPr lang="en-US" altLang="en-US" baseline="0" dirty="0" smtClean="0">
                <a:ea typeface="ＭＳ Ｐゴシック" panose="020B0600070205080204" pitchFamily="34" charset="-128"/>
              </a:rPr>
              <a:t> standards for patient care. A</a:t>
            </a:r>
            <a:r>
              <a:rPr lang="en-US" altLang="en-US" dirty="0" smtClean="0">
                <a:ea typeface="ＭＳ Ｐゴシック" panose="020B0600070205080204" pitchFamily="34" charset="-128"/>
              </a:rPr>
              <a:t>ccreditation</a:t>
            </a:r>
            <a:r>
              <a:rPr lang="en-US" altLang="en-US" baseline="0" dirty="0" smtClean="0">
                <a:ea typeface="ＭＳ Ｐゴシック" panose="020B0600070205080204" pitchFamily="34" charset="-128"/>
              </a:rPr>
              <a:t> </a:t>
            </a:r>
            <a:r>
              <a:rPr lang="en-US" altLang="en-US" dirty="0" smtClean="0">
                <a:ea typeface="ＭＳ Ｐゴシック" panose="020B0600070205080204" pitchFamily="34" charset="-128"/>
              </a:rPr>
              <a:t>is earned by an entire health care organization, such as a hospital or a long term care facility. Each organization accredited by </a:t>
            </a:r>
            <a:r>
              <a:rPr lang="en-US" altLang="en-US" dirty="0" err="1" smtClean="0">
                <a:ea typeface="ＭＳ Ｐゴシック" panose="020B0600070205080204" pitchFamily="34" charset="-128"/>
              </a:rPr>
              <a:t>TJC</a:t>
            </a:r>
            <a:r>
              <a:rPr lang="en-US" altLang="en-US" dirty="0" smtClean="0">
                <a:ea typeface="ＭＳ Ｐゴシック" panose="020B0600070205080204" pitchFamily="34" charset="-128"/>
              </a:rPr>
              <a:t> has to follow a procedure manual customized for that type of organization. Sample topics in the manual include emergency management, environment of care, human resources, and infection prevention and control.</a:t>
            </a:r>
          </a:p>
        </p:txBody>
      </p:sp>
      <p:sp>
        <p:nvSpPr>
          <p:cNvPr id="430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0E285B32-FA75-483D-8FFC-AD7CF873B1ED}" type="slidenum">
              <a:rPr lang="en-US" altLang="en-US"/>
              <a:pPr eaLnBrk="1" hangingPunct="1"/>
              <a:t>9</a:t>
            </a:fld>
            <a:endParaRPr lang="en-US" altLang="en-US"/>
          </a:p>
        </p:txBody>
      </p:sp>
    </p:spTree>
    <p:extLst>
      <p:ext uri="{BB962C8B-B14F-4D97-AF65-F5344CB8AC3E}">
        <p14:creationId xmlns:p14="http://schemas.microsoft.com/office/powerpoint/2010/main" val="244132359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hyperlink" Target="http://accessibility.psu.edu/microsoftoffice/powerpoint/" TargetMode="Externa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NC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2130552"/>
            <a:ext cx="9144000" cy="1298448"/>
          </a:xfrm>
          <a:prstGeom prst="rect">
            <a:avLst/>
          </a:prstGeom>
        </p:spPr>
        <p:txBody>
          <a:bodyPr anchor="t"/>
          <a:lstStyle>
            <a:lvl1pPr algn="ctr">
              <a:defRPr sz="3600" b="0" baseline="0">
                <a:latin typeface="Verdana" pitchFamily="34" charset="0"/>
                <a:ea typeface="Verdana" pitchFamily="34" charset="0"/>
                <a:cs typeface="Verdana" pitchFamily="34" charset="0"/>
              </a:defRPr>
            </a:lvl1pPr>
          </a:lstStyle>
          <a:p>
            <a:r>
              <a:rPr lang="en-US" dirty="0" smtClean="0"/>
              <a:t>Click to edit component title</a:t>
            </a:r>
            <a:endParaRPr lang="en-US" dirty="0"/>
          </a:p>
        </p:txBody>
      </p:sp>
      <p:sp>
        <p:nvSpPr>
          <p:cNvPr id="4" name="Text Placeholder 3"/>
          <p:cNvSpPr>
            <a:spLocks noGrp="1"/>
          </p:cNvSpPr>
          <p:nvPr>
            <p:ph type="body" sz="half" idx="2" hasCustomPrompt="1"/>
          </p:nvPr>
        </p:nvSpPr>
        <p:spPr>
          <a:xfrm>
            <a:off x="1371600" y="3517900"/>
            <a:ext cx="6400800" cy="762000"/>
          </a:xfrm>
          <a:prstGeom prst="rect">
            <a:avLst/>
          </a:prstGeom>
        </p:spPr>
        <p:txBody>
          <a:bodyPr/>
          <a:lstStyle>
            <a:lvl1pPr marL="0" indent="0" algn="ctr">
              <a:buNone/>
              <a:defRPr sz="3200" baseline="0">
                <a:latin typeface="+mj-lt"/>
                <a:ea typeface="Tahoma" pitchFamily="34" charset="0"/>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unit title</a:t>
            </a:r>
          </a:p>
        </p:txBody>
      </p:sp>
      <p:sp>
        <p:nvSpPr>
          <p:cNvPr id="11" name="Text Placeholder 10"/>
          <p:cNvSpPr>
            <a:spLocks noGrp="1"/>
          </p:cNvSpPr>
          <p:nvPr>
            <p:ph type="body" sz="quarter" idx="11" hasCustomPrompt="1"/>
          </p:nvPr>
        </p:nvSpPr>
        <p:spPr>
          <a:xfrm>
            <a:off x="1371600" y="4356100"/>
            <a:ext cx="6400800" cy="609600"/>
          </a:xfrm>
          <a:prstGeom prst="rect">
            <a:avLst/>
          </a:prstGeom>
        </p:spPr>
        <p:txBody>
          <a:bodyPr/>
          <a:lstStyle>
            <a:lvl1pPr algn="ctr">
              <a:buFontTx/>
              <a:buNone/>
              <a:defRPr>
                <a:latin typeface="+mj-lt"/>
                <a:cs typeface="Tahoma" pitchFamily="34" charset="0"/>
              </a:defRPr>
            </a:lvl1pPr>
          </a:lstStyle>
          <a:p>
            <a:pPr lvl="0"/>
            <a:r>
              <a:rPr lang="en-US" dirty="0" smtClean="0"/>
              <a:t>Click to edit lecture title</a:t>
            </a:r>
          </a:p>
        </p:txBody>
      </p:sp>
      <p:sp>
        <p:nvSpPr>
          <p:cNvPr id="16" name="Text Placeholder 15"/>
          <p:cNvSpPr>
            <a:spLocks noGrp="1"/>
          </p:cNvSpPr>
          <p:nvPr>
            <p:ph type="body" sz="quarter" idx="12"/>
          </p:nvPr>
        </p:nvSpPr>
        <p:spPr>
          <a:xfrm>
            <a:off x="685800" y="5232400"/>
            <a:ext cx="7772400" cy="1219200"/>
          </a:xfrm>
          <a:prstGeom prst="rect">
            <a:avLst/>
          </a:prstGeom>
        </p:spPr>
        <p:txBody>
          <a:bodyPr/>
          <a:lstStyle>
            <a:lvl1pPr algn="ctr">
              <a:buNone/>
              <a:defRPr lang="en-US" sz="1200" i="1" dirty="0" smtClean="0">
                <a:ea typeface="Calibri"/>
                <a:cs typeface="Times New Roman"/>
              </a:defRPr>
            </a:lvl1pPr>
          </a:lstStyle>
          <a:p>
            <a:pPr lvl="0"/>
            <a:r>
              <a:rPr lang="en-US" smtClean="0"/>
              <a:t>Click to edit Master text styles</a:t>
            </a:r>
          </a:p>
        </p:txBody>
      </p:sp>
      <p:pic>
        <p:nvPicPr>
          <p:cNvPr id="3" name="Picture 2" descr="The Office of the National Coordinator (ONC) for Health Information Technology." title="ONC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542288" y="36576"/>
            <a:ext cx="6059424" cy="1487424"/>
          </a:xfrm>
          <a:prstGeom prst="rect">
            <a:avLst/>
          </a:prstGeom>
        </p:spPr>
      </p:pic>
      <p:sp>
        <p:nvSpPr>
          <p:cNvPr id="8" name="Slide Number Placeholder 4"/>
          <p:cNvSpPr>
            <a:spLocks noGrp="1"/>
          </p:cNvSpPr>
          <p:nvPr>
            <p:ph type="sldNum" sz="quarter" idx="4"/>
          </p:nvPr>
        </p:nvSpPr>
        <p:spPr>
          <a:xfrm>
            <a:off x="8509000" y="6263640"/>
            <a:ext cx="419100"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30819388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NC Referenc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Text Placeholder 1"/>
          <p:cNvSpPr>
            <a:spLocks noGrp="1"/>
          </p:cNvSpPr>
          <p:nvPr>
            <p:ph type="body" sz="quarter" idx="16"/>
          </p:nvPr>
        </p:nvSpPr>
        <p:spPr>
          <a:xfrm>
            <a:off x="457200" y="1600200"/>
            <a:ext cx="8229600" cy="1371600"/>
          </a:xfrm>
          <a:prstGeom prst="rect">
            <a:avLst/>
          </a:prstGeom>
        </p:spPr>
        <p:txBody>
          <a:bodyPr/>
          <a:lstStyle>
            <a:lvl1pPr>
              <a:buNone/>
              <a:defRPr sz="1600" b="1">
                <a:latin typeface="+mn-lt"/>
                <a:cs typeface="Arial" pitchFamily="34" charset="0"/>
              </a:defRPr>
            </a:lvl1pPr>
            <a:lvl2pPr marL="274320" indent="-283464">
              <a:buFont typeface="Arial" pitchFamily="34" charset="0"/>
              <a:buNone/>
              <a:defRPr sz="1400" baseline="0">
                <a:latin typeface="+mn-lt"/>
                <a:cs typeface="Arial" pitchFamily="34" charset="0"/>
              </a:defRPr>
            </a:lvl2pPr>
          </a:lstStyle>
          <a:p>
            <a:pPr lvl="0"/>
            <a:r>
              <a:rPr lang="en-US" smtClean="0"/>
              <a:t>Click to edit Master text styles</a:t>
            </a:r>
          </a:p>
          <a:p>
            <a:pPr lvl="1"/>
            <a:r>
              <a:rPr lang="en-US" smtClean="0"/>
              <a:t>Second level</a:t>
            </a:r>
          </a:p>
        </p:txBody>
      </p:sp>
      <p:sp>
        <p:nvSpPr>
          <p:cNvPr id="9" name="Text Placeholder 2"/>
          <p:cNvSpPr>
            <a:spLocks noGrp="1"/>
          </p:cNvSpPr>
          <p:nvPr>
            <p:ph type="body" sz="quarter" idx="20"/>
          </p:nvPr>
        </p:nvSpPr>
        <p:spPr>
          <a:xfrm>
            <a:off x="457200" y="3200400"/>
            <a:ext cx="8229600" cy="1371600"/>
          </a:xfrm>
          <a:prstGeom prst="rect">
            <a:avLst/>
          </a:prstGeom>
        </p:spPr>
        <p:txBody>
          <a:bodyPr/>
          <a:lstStyle>
            <a:lvl1pPr>
              <a:buNone/>
              <a:defRPr sz="1600" b="1" baseline="0">
                <a:latin typeface="+mn-lt"/>
                <a:cs typeface="Arial" pitchFamily="34" charset="0"/>
              </a:defRPr>
            </a:lvl1pPr>
            <a:lvl2pPr marL="274320" marR="0" indent="-285750" algn="l" defTabSz="914400" rtl="0" eaLnBrk="1" fontAlgn="base" latinLnBrk="0" hangingPunct="1">
              <a:lnSpc>
                <a:spcPct val="100000"/>
              </a:lnSpc>
              <a:spcBef>
                <a:spcPct val="20000"/>
              </a:spcBef>
              <a:spcAft>
                <a:spcPct val="0"/>
              </a:spcAft>
              <a:buClrTx/>
              <a:buSzTx/>
              <a:buFont typeface="+mj-lt"/>
              <a:buNone/>
              <a:tabLst/>
              <a:defRPr lang="en-US" sz="1400" smtClean="0">
                <a:latin typeface="+mn-lt"/>
              </a:defRPr>
            </a:lvl2pPr>
          </a:lstStyle>
          <a:p>
            <a:pPr lvl="0"/>
            <a:r>
              <a:rPr lang="en-US" smtClean="0"/>
              <a:t>Click to edit Master text styles</a:t>
            </a:r>
          </a:p>
          <a:p>
            <a:pPr lvl="1"/>
            <a:r>
              <a:rPr lang="en-US" smtClean="0"/>
              <a:t>Second level</a:t>
            </a:r>
          </a:p>
        </p:txBody>
      </p:sp>
      <p:sp>
        <p:nvSpPr>
          <p:cNvPr id="10" name="Text Placeholder 3"/>
          <p:cNvSpPr>
            <a:spLocks noGrp="1"/>
          </p:cNvSpPr>
          <p:nvPr>
            <p:ph type="body" sz="quarter" idx="21"/>
          </p:nvPr>
        </p:nvSpPr>
        <p:spPr>
          <a:xfrm>
            <a:off x="457200" y="4800600"/>
            <a:ext cx="8229600" cy="1371600"/>
          </a:xfrm>
          <a:prstGeom prst="rect">
            <a:avLst/>
          </a:prstGeom>
        </p:spPr>
        <p:txBody>
          <a:bodyPr/>
          <a:lstStyle>
            <a:lvl1pPr>
              <a:buNone/>
              <a:defRPr sz="1600" b="1">
                <a:latin typeface="+mn-lt"/>
                <a:cs typeface="Arial" pitchFamily="34" charset="0"/>
              </a:defRPr>
            </a:lvl1pPr>
            <a:lvl2pPr marL="274320">
              <a:buFont typeface="Arial" pitchFamily="34" charset="0"/>
              <a:buNone/>
              <a:defRPr lang="en-US" sz="1400" smtClean="0">
                <a:latin typeface="+mn-lt"/>
              </a:defRPr>
            </a:lvl2pPr>
          </a:lstStyle>
          <a:p>
            <a:pPr lvl="0"/>
            <a:r>
              <a:rPr lang="en-US" smtClean="0"/>
              <a:t>Click to edit Master text styles</a:t>
            </a:r>
          </a:p>
          <a:p>
            <a:pPr lvl="1"/>
            <a:r>
              <a:rPr lang="en-US" smtClean="0"/>
              <a:t>Second level</a:t>
            </a:r>
          </a:p>
        </p:txBody>
      </p:sp>
      <p:sp>
        <p:nvSpPr>
          <p:cNvPr id="11"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275214798"/>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ONC Attribution_Final_Slide">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1744662"/>
          </a:xfrm>
        </p:spPr>
        <p:txBody>
          <a:bodyPr/>
          <a:lstStyle>
            <a:lvl1pPr>
              <a:defRPr sz="3600">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8" name="Content Placeholder 7"/>
          <p:cNvSpPr>
            <a:spLocks noGrp="1"/>
          </p:cNvSpPr>
          <p:nvPr>
            <p:ph sz="quarter" idx="14"/>
          </p:nvPr>
        </p:nvSpPr>
        <p:spPr>
          <a:xfrm>
            <a:off x="457200" y="2260600"/>
            <a:ext cx="8229600" cy="3911600"/>
          </a:xfrm>
          <a:prstGeom prst="rect">
            <a:avLst/>
          </a:prstGeom>
        </p:spPr>
        <p:txBody>
          <a:bodyPr anchor="b" anchorCtr="0"/>
          <a:lstStyle>
            <a:lvl1pPr marL="0" indent="0">
              <a:buNone/>
              <a:defRPr sz="3200" i="1">
                <a:latin typeface="+mn-lt"/>
              </a:defRPr>
            </a:lvl1pPr>
            <a:lvl2pPr>
              <a:buSzPct val="85000"/>
              <a:defRPr i="1">
                <a:latin typeface="+mn-lt"/>
              </a:defRPr>
            </a:lvl2pPr>
            <a:lvl3pPr marL="1143000" indent="-228600">
              <a:buSzPct val="80000"/>
              <a:buFont typeface="Courier New" panose="02070309020205020404" pitchFamily="49" charset="0"/>
              <a:buChar char="o"/>
              <a:defRPr i="1">
                <a:latin typeface="+mn-lt"/>
              </a:defRPr>
            </a:lvl3pPr>
            <a:lvl4pPr marL="1600200" indent="-228600">
              <a:buSzPct val="120000"/>
              <a:buFont typeface="Wingdings" panose="05000000000000000000" pitchFamily="2" charset="2"/>
              <a:buChar char="§"/>
              <a:defRPr i="1">
                <a:latin typeface="+mn-lt"/>
              </a:defRPr>
            </a:lvl4pPr>
            <a:lvl5pPr marL="2057400" indent="-228600">
              <a:buSzPct val="70000"/>
              <a:buFont typeface="Wingdings" panose="05000000000000000000" pitchFamily="2" charset="2"/>
              <a:buChar char="q"/>
              <a:defRPr i="1">
                <a:latin typeface="+mn-lt"/>
              </a:defRPr>
            </a:lvl5pPr>
          </a:lstStyle>
          <a:p>
            <a:pPr lvl="0"/>
            <a:r>
              <a:rPr lang="en-US" smtClean="0"/>
              <a:t>Click to edit Master text styles</a:t>
            </a:r>
          </a:p>
        </p:txBody>
      </p:sp>
      <p:sp>
        <p:nvSpPr>
          <p:cNvPr id="5"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2256786232"/>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147638"/>
            <a:ext cx="8229600" cy="1143000"/>
          </a:xfrm>
        </p:spPr>
        <p:txBody>
          <a:bodyPr/>
          <a:lstStyle>
            <a:lvl1pPr>
              <a:defRPr sz="2800" b="1" baseline="0">
                <a:solidFill>
                  <a:srgbClr val="FF0000"/>
                </a:solidFill>
              </a:defRPr>
            </a:lvl1pPr>
          </a:lstStyle>
          <a:p>
            <a:r>
              <a:rPr lang="en-US" dirty="0" smtClean="0"/>
              <a:t>DO NOT USE THIS LAYOUT</a:t>
            </a:r>
            <a:br>
              <a:rPr lang="en-US" dirty="0" smtClean="0"/>
            </a:br>
            <a:r>
              <a:rPr lang="en-US" dirty="0" smtClean="0"/>
              <a:t>except to follow its instructions in the Master View</a:t>
            </a:r>
            <a:endParaRPr lang="en-US" dirty="0"/>
          </a:p>
        </p:txBody>
      </p:sp>
      <p:sp>
        <p:nvSpPr>
          <p:cNvPr id="3" name="Slide Number Placeholder 2"/>
          <p:cNvSpPr>
            <a:spLocks noGrp="1"/>
          </p:cNvSpPr>
          <p:nvPr>
            <p:ph type="sldNum" sz="quarter" idx="10"/>
          </p:nvPr>
        </p:nvSpPr>
        <p:spPr/>
        <p:txBody>
          <a:bodyPr/>
          <a:lstStyle/>
          <a:p>
            <a:fld id="{F3BF8891-5E06-46C2-89A4-6DB85D39BA35}" type="slidenum">
              <a:rPr lang="en-US" smtClean="0"/>
              <a:pPr/>
              <a:t>‹#›</a:t>
            </a:fld>
            <a:endParaRPr lang="en-US" dirty="0"/>
          </a:p>
        </p:txBody>
      </p:sp>
      <p:sp>
        <p:nvSpPr>
          <p:cNvPr id="4" name="TextBox 3"/>
          <p:cNvSpPr txBox="1"/>
          <p:nvPr userDrawn="1"/>
        </p:nvSpPr>
        <p:spPr>
          <a:xfrm>
            <a:off x="101599" y="1417638"/>
            <a:ext cx="8928101" cy="1015663"/>
          </a:xfrm>
          <a:prstGeom prst="rect">
            <a:avLst/>
          </a:prstGeom>
          <a:noFill/>
        </p:spPr>
        <p:txBody>
          <a:bodyPr wrap="square" rtlCol="0">
            <a:spAutoFit/>
          </a:bodyPr>
          <a:lstStyle/>
          <a:p>
            <a:pPr algn="ctr"/>
            <a:r>
              <a:rPr lang="en-US" sz="2400" b="1" dirty="0" smtClean="0">
                <a:solidFill>
                  <a:srgbClr val="0070C0"/>
                </a:solidFill>
                <a:latin typeface="Arial" panose="020B0604020202020204" pitchFamily="34" charset="0"/>
                <a:cs typeface="Arial" panose="020B0604020202020204" pitchFamily="34" charset="0"/>
              </a:rPr>
              <a:t>Creating</a:t>
            </a:r>
            <a:r>
              <a:rPr lang="en-US" sz="2400" b="1" baseline="0" dirty="0" smtClean="0">
                <a:solidFill>
                  <a:srgbClr val="0070C0"/>
                </a:solidFill>
                <a:latin typeface="Arial" panose="020B0604020202020204" pitchFamily="34" charset="0"/>
                <a:cs typeface="Arial" panose="020B0604020202020204" pitchFamily="34" charset="0"/>
              </a:rPr>
              <a:t> a Custom Layout</a:t>
            </a:r>
          </a:p>
          <a:p>
            <a:r>
              <a:rPr lang="en-US" baseline="0" dirty="0" smtClean="0"/>
              <a:t>Follow the instructions on this slide layout if none of the existing layouts (in the current template) work well for the current slide you would like to create or edit.</a:t>
            </a:r>
            <a:endParaRPr lang="en-US" dirty="0"/>
          </a:p>
        </p:txBody>
      </p:sp>
      <p:sp>
        <p:nvSpPr>
          <p:cNvPr id="6" name="TextBox 5"/>
          <p:cNvSpPr txBox="1"/>
          <p:nvPr userDrawn="1"/>
        </p:nvSpPr>
        <p:spPr>
          <a:xfrm>
            <a:off x="101600" y="2567642"/>
            <a:ext cx="9144000" cy="3970318"/>
          </a:xfrm>
          <a:prstGeom prst="rect">
            <a:avLst/>
          </a:prstGeom>
          <a:noFill/>
        </p:spPr>
        <p:txBody>
          <a:bodyPr wrap="square" rtlCol="0">
            <a:spAutoFit/>
          </a:bodyPr>
          <a:lstStyle/>
          <a:p>
            <a:pPr lvl="0"/>
            <a:r>
              <a:rPr lang="en-US" dirty="0" smtClean="0"/>
              <a:t>To create a custom new layout, </a:t>
            </a:r>
            <a:r>
              <a:rPr lang="en-US" b="1" dirty="0" smtClean="0"/>
              <a:t>in the Slide Master view </a:t>
            </a:r>
            <a:r>
              <a:rPr lang="en-US" dirty="0" smtClean="0"/>
              <a:t>do the following:</a:t>
            </a:r>
          </a:p>
          <a:p>
            <a:pPr marL="214313" lvl="0" indent="-214313">
              <a:buFont typeface="Arial" panose="020B0604020202020204" pitchFamily="34" charset="0"/>
              <a:buChar char="•"/>
            </a:pPr>
            <a:r>
              <a:rPr lang="en-US" b="1" dirty="0" smtClean="0"/>
              <a:t>DUPLICATE</a:t>
            </a:r>
            <a:r>
              <a:rPr lang="en-US" dirty="0" smtClean="0"/>
              <a:t> an existing layout to create a new layout.</a:t>
            </a:r>
          </a:p>
          <a:p>
            <a:pPr marL="214313" lvl="0" indent="-214313">
              <a:buFont typeface="Arial" panose="020B0604020202020204" pitchFamily="34" charset="0"/>
              <a:buChar char="•"/>
            </a:pPr>
            <a:r>
              <a:rPr lang="en-US" b="1" dirty="0" smtClean="0"/>
              <a:t>RENAME</a:t>
            </a:r>
            <a:r>
              <a:rPr lang="en-US" dirty="0" smtClean="0"/>
              <a:t> the new layout.</a:t>
            </a:r>
          </a:p>
          <a:p>
            <a:pPr marL="214313" lvl="0" indent="-214313">
              <a:buFont typeface="Arial" panose="020B0604020202020204" pitchFamily="34" charset="0"/>
              <a:buChar char="•"/>
            </a:pPr>
            <a:r>
              <a:rPr lang="en-US" b="1" dirty="0" smtClean="0"/>
              <a:t>Insert or Remove as appropriate PLACEHOLDERS </a:t>
            </a:r>
            <a:r>
              <a:rPr lang="en-US" dirty="0" smtClean="0"/>
              <a:t>on your new layout, resizing &amp; formatting as appropriate. </a:t>
            </a:r>
            <a:r>
              <a:rPr lang="en-US" sz="1600" dirty="0" smtClean="0"/>
              <a:t>(Do</a:t>
            </a:r>
            <a:r>
              <a:rPr lang="en-US" sz="1600" baseline="0" dirty="0" smtClean="0"/>
              <a:t> not edit your content in the slide master. All content should be edited in the normal presentation design view.) </a:t>
            </a:r>
            <a:r>
              <a:rPr lang="en-US" b="1" baseline="0" dirty="0" smtClean="0"/>
              <a:t>NEVER REMOVE THE LAYOUT’S TITLE CONTAINER</a:t>
            </a:r>
            <a:r>
              <a:rPr lang="en-US" baseline="0" dirty="0" smtClean="0"/>
              <a:t>. </a:t>
            </a:r>
            <a:r>
              <a:rPr lang="en-US" sz="1600" baseline="0" dirty="0" smtClean="0"/>
              <a:t>(It can be resized or formatted, but never removed.)</a:t>
            </a:r>
            <a:endParaRPr lang="en-US" baseline="0" dirty="0" smtClean="0"/>
          </a:p>
          <a:p>
            <a:pPr marL="214313" lvl="0" indent="-214313">
              <a:buFont typeface="Arial" panose="020B0604020202020204" pitchFamily="34" charset="0"/>
              <a:buChar char="•"/>
            </a:pPr>
            <a:r>
              <a:rPr lang="en-US" dirty="0" smtClean="0"/>
              <a:t>Check the</a:t>
            </a:r>
            <a:r>
              <a:rPr lang="en-US" baseline="0" dirty="0" smtClean="0"/>
              <a:t> </a:t>
            </a:r>
            <a:r>
              <a:rPr lang="en-US" b="1" baseline="0" dirty="0" smtClean="0"/>
              <a:t>READING ORDER </a:t>
            </a:r>
            <a:r>
              <a:rPr lang="en-US" baseline="0" dirty="0" smtClean="0"/>
              <a:t>of your new layout. (</a:t>
            </a:r>
            <a:r>
              <a:rPr lang="en-US" sz="1350" u="sng" kern="1200" dirty="0" smtClean="0">
                <a:solidFill>
                  <a:schemeClr val="tx1"/>
                </a:solidFill>
                <a:effectLst/>
                <a:latin typeface="+mn-lt"/>
                <a:ea typeface="+mn-ea"/>
                <a:cs typeface="+mn-cs"/>
                <a:hlinkClick r:id="rId2"/>
              </a:rPr>
              <a:t>http://accessibility.psu.edu/microsoftoffice/powerpoint/</a:t>
            </a:r>
            <a:r>
              <a:rPr lang="en-US" sz="1350" kern="1200" dirty="0" smtClean="0">
                <a:solidFill>
                  <a:schemeClr val="tx1"/>
                </a:solidFill>
                <a:effectLst/>
                <a:latin typeface="+mn-lt"/>
                <a:ea typeface="+mn-ea"/>
                <a:cs typeface="+mn-cs"/>
              </a:rPr>
              <a:t>) </a:t>
            </a:r>
            <a:r>
              <a:rPr lang="en-US" baseline="0" dirty="0" smtClean="0"/>
              <a:t>Reorder as appropriate so the slide layout’s </a:t>
            </a:r>
            <a:r>
              <a:rPr lang="en-US" b="1" baseline="0" dirty="0" smtClean="0"/>
              <a:t>TITLE is read first</a:t>
            </a:r>
            <a:r>
              <a:rPr lang="en-US" baseline="0" dirty="0" smtClean="0"/>
              <a:t>.</a:t>
            </a:r>
          </a:p>
          <a:p>
            <a:pPr marL="214313" lvl="0" indent="-214313">
              <a:buFont typeface="Arial" panose="020B0604020202020204" pitchFamily="34" charset="0"/>
              <a:buChar char="•"/>
            </a:pPr>
            <a:r>
              <a:rPr lang="en-US" b="1" baseline="0" dirty="0" smtClean="0"/>
              <a:t>SAVE</a:t>
            </a:r>
            <a:r>
              <a:rPr lang="en-US" baseline="0" dirty="0" smtClean="0"/>
              <a:t> your presentation.</a:t>
            </a:r>
          </a:p>
          <a:p>
            <a:pPr marL="214313" lvl="0" indent="-214313">
              <a:buFont typeface="Arial" panose="020B0604020202020204" pitchFamily="34" charset="0"/>
              <a:buChar char="•"/>
            </a:pPr>
            <a:r>
              <a:rPr lang="en-US" b="1" baseline="0" dirty="0" smtClean="0"/>
              <a:t>Close the Master View </a:t>
            </a:r>
            <a:r>
              <a:rPr lang="en-US" b="0" baseline="0" dirty="0" smtClean="0"/>
              <a:t>and return to your normal editing (design) view.</a:t>
            </a:r>
          </a:p>
          <a:p>
            <a:pPr marL="214313" lvl="0" indent="-214313">
              <a:buFont typeface="Arial" panose="020B0604020202020204" pitchFamily="34" charset="0"/>
              <a:buChar char="•"/>
            </a:pPr>
            <a:r>
              <a:rPr lang="en-US" b="1" baseline="0" dirty="0" smtClean="0"/>
              <a:t>Insert a new slide using </a:t>
            </a:r>
            <a:r>
              <a:rPr lang="en-US" b="1" baseline="0" smtClean="0"/>
              <a:t>your custom-named </a:t>
            </a:r>
            <a:r>
              <a:rPr lang="en-US" b="1" baseline="0" dirty="0" smtClean="0"/>
              <a:t>new layout </a:t>
            </a:r>
            <a:r>
              <a:rPr lang="en-US" b="0" baseline="0" dirty="0" smtClean="0"/>
              <a:t>or apply the new layout to an existing slide.</a:t>
            </a:r>
            <a:endParaRPr lang="en-US" dirty="0"/>
          </a:p>
        </p:txBody>
      </p:sp>
    </p:spTree>
    <p:extLst>
      <p:ext uri="{BB962C8B-B14F-4D97-AF65-F5344CB8AC3E}">
        <p14:creationId xmlns:p14="http://schemas.microsoft.com/office/powerpoint/2010/main" val="14041514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ONC Lecture">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lvl1pPr>
              <a:defRPr>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8" name="Content Placeholder 7"/>
          <p:cNvSpPr>
            <a:spLocks noGrp="1"/>
          </p:cNvSpPr>
          <p:nvPr>
            <p:ph sz="quarter" idx="14"/>
          </p:nvPr>
        </p:nvSpPr>
        <p:spPr>
          <a:xfrm>
            <a:off x="457200" y="1600200"/>
            <a:ext cx="8229600"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93828994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ONC Side by Side All Option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17" name="Content Placeholder 1"/>
          <p:cNvSpPr>
            <a:spLocks noGrp="1"/>
          </p:cNvSpPr>
          <p:nvPr>
            <p:ph sz="quarter" idx="14"/>
          </p:nvPr>
        </p:nvSpPr>
        <p:spPr>
          <a:xfrm>
            <a:off x="457200" y="1600200"/>
            <a:ext cx="4041648"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0" name="Text Placeholder 1"/>
          <p:cNvSpPr>
            <a:spLocks noGrp="1"/>
          </p:cNvSpPr>
          <p:nvPr>
            <p:ph type="body" sz="quarter" idx="32" hasCustomPrompt="1"/>
          </p:nvPr>
        </p:nvSpPr>
        <p:spPr>
          <a:xfrm>
            <a:off x="457198" y="6278880"/>
            <a:ext cx="343872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18" name="Content Placeholder 2"/>
          <p:cNvSpPr>
            <a:spLocks noGrp="1"/>
          </p:cNvSpPr>
          <p:nvPr>
            <p:ph sz="quarter" idx="18"/>
          </p:nvPr>
        </p:nvSpPr>
        <p:spPr>
          <a:xfrm>
            <a:off x="4648200" y="1600200"/>
            <a:ext cx="4041648" cy="4572000"/>
          </a:xfrm>
          <a:prstGeom prst="rect">
            <a:avLst/>
          </a:prstGeom>
        </p:spPr>
        <p:txBody>
          <a:bodyPr/>
          <a:lstStyle>
            <a:lvl1pPr>
              <a:defRPr sz="3200"/>
            </a:lvl1pPr>
            <a:lvl2pPr>
              <a:buSzPct val="85000"/>
              <a:defRPr/>
            </a:lvl2pPr>
            <a:lvl3pPr marL="1143000" indent="-228600">
              <a:buSzPct val="80000"/>
              <a:buFont typeface="Courier New" panose="02070309020205020404" pitchFamily="49" charset="0"/>
              <a:buChar char="o"/>
              <a:defRPr lang="en-US" sz="2400" kern="1200" dirty="0" smtClean="0">
                <a:solidFill>
                  <a:schemeClr val="tx1"/>
                </a:solidFill>
                <a:latin typeface="+mn-lt"/>
                <a:ea typeface="+mn-ea"/>
                <a:cs typeface="+mn-cs"/>
              </a:defRPr>
            </a:lvl3pPr>
            <a:lvl4pPr marL="1600200" indent="-228600">
              <a:buSzPct val="120000"/>
              <a:buFont typeface="Wingdings" panose="05000000000000000000" pitchFamily="2" charset="2"/>
              <a:buChar char="§"/>
              <a:defRPr/>
            </a:lvl4pPr>
            <a:lvl5pPr marL="2057400" indent="-228600">
              <a:buSzPct val="70000"/>
              <a:buFont typeface="Wingdings" panose="05000000000000000000" pitchFamily="2" charset="2"/>
              <a:buChar char="q"/>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1" name="Text Placeholder 1"/>
          <p:cNvSpPr>
            <a:spLocks noGrp="1"/>
          </p:cNvSpPr>
          <p:nvPr>
            <p:ph type="body" sz="quarter" idx="33" hasCustomPrompt="1"/>
          </p:nvPr>
        </p:nvSpPr>
        <p:spPr>
          <a:xfrm>
            <a:off x="4648200" y="6278880"/>
            <a:ext cx="345013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169778992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ONC Side by side_four with citation placeholders">
    <p:spTree>
      <p:nvGrpSpPr>
        <p:cNvPr id="1" name=""/>
        <p:cNvGrpSpPr/>
        <p:nvPr/>
      </p:nvGrpSpPr>
      <p:grpSpPr>
        <a:xfrm>
          <a:off x="0" y="0"/>
          <a:ext cx="0" cy="0"/>
          <a:chOff x="0" y="0"/>
          <a:chExt cx="0" cy="0"/>
        </a:xfrm>
      </p:grpSpPr>
      <p:sp>
        <p:nvSpPr>
          <p:cNvPr id="15"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Content Placeholder 1"/>
          <p:cNvSpPr>
            <a:spLocks noGrp="1"/>
          </p:cNvSpPr>
          <p:nvPr>
            <p:ph sz="quarter" idx="14"/>
          </p:nvPr>
        </p:nvSpPr>
        <p:spPr>
          <a:xfrm>
            <a:off x="457200" y="1600200"/>
            <a:ext cx="4053840" cy="1752600"/>
          </a:xfrm>
          <a:prstGeom prst="rect">
            <a:avLst/>
          </a:prstGeom>
        </p:spPr>
        <p:txBody>
          <a:bodyPr/>
          <a:lstStyle>
            <a:lvl1pPr>
              <a:defRPr sz="2000">
                <a:latin typeface="+mn-lt"/>
              </a:defRPr>
            </a:lvl1pPr>
            <a:lvl2pPr>
              <a:defRPr sz="1600">
                <a:latin typeface="+mn-lt"/>
              </a:defRPr>
            </a:lvl2pPr>
          </a:lstStyle>
          <a:p>
            <a:pPr lvl="0"/>
            <a:r>
              <a:rPr lang="en-US" smtClean="0"/>
              <a:t>Click to edit Master text styles</a:t>
            </a:r>
          </a:p>
          <a:p>
            <a:pPr lvl="1"/>
            <a:r>
              <a:rPr lang="en-US" smtClean="0"/>
              <a:t>Second level</a:t>
            </a:r>
          </a:p>
        </p:txBody>
      </p:sp>
      <p:sp>
        <p:nvSpPr>
          <p:cNvPr id="28" name="Text Placeholder 16"/>
          <p:cNvSpPr>
            <a:spLocks noGrp="1"/>
          </p:cNvSpPr>
          <p:nvPr>
            <p:ph type="body" sz="quarter" idx="42" hasCustomPrompt="1"/>
          </p:nvPr>
        </p:nvSpPr>
        <p:spPr>
          <a:xfrm>
            <a:off x="45720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22" name="Content Placeholder 1"/>
          <p:cNvSpPr>
            <a:spLocks noGrp="1"/>
          </p:cNvSpPr>
          <p:nvPr>
            <p:ph sz="quarter" idx="37"/>
          </p:nvPr>
        </p:nvSpPr>
        <p:spPr>
          <a:xfrm>
            <a:off x="457200" y="3967480"/>
            <a:ext cx="4053840" cy="1752600"/>
          </a:xfrm>
          <a:prstGeom prst="rect">
            <a:avLst/>
          </a:prstGeom>
        </p:spPr>
        <p:txBody>
          <a:bodyPr/>
          <a:lstStyle>
            <a:lvl1pPr>
              <a:defRPr sz="2000">
                <a:latin typeface="+mn-lt"/>
              </a:defRPr>
            </a:lvl1pPr>
            <a:lvl2pPr>
              <a:defRPr sz="1600">
                <a:latin typeface="+mn-lt"/>
              </a:defRPr>
            </a:lvl2pPr>
          </a:lstStyle>
          <a:p>
            <a:pPr lvl="0"/>
            <a:r>
              <a:rPr lang="en-US" smtClean="0"/>
              <a:t>Click to edit Master text styles</a:t>
            </a:r>
          </a:p>
          <a:p>
            <a:pPr lvl="1"/>
            <a:r>
              <a:rPr lang="en-US" smtClean="0"/>
              <a:t>Second level</a:t>
            </a:r>
          </a:p>
        </p:txBody>
      </p:sp>
      <p:sp>
        <p:nvSpPr>
          <p:cNvPr id="24" name="Text Placeholder 16"/>
          <p:cNvSpPr>
            <a:spLocks noGrp="1"/>
          </p:cNvSpPr>
          <p:nvPr>
            <p:ph type="body" sz="quarter" idx="39" hasCustomPrompt="1"/>
          </p:nvPr>
        </p:nvSpPr>
        <p:spPr>
          <a:xfrm>
            <a:off x="45720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14" name="Content Placeholder 1"/>
          <p:cNvSpPr>
            <a:spLocks noGrp="1"/>
          </p:cNvSpPr>
          <p:nvPr>
            <p:ph sz="quarter" idx="35"/>
          </p:nvPr>
        </p:nvSpPr>
        <p:spPr>
          <a:xfrm>
            <a:off x="4643120" y="1600200"/>
            <a:ext cx="4053840" cy="1752600"/>
          </a:xfrm>
          <a:prstGeom prst="rect">
            <a:avLst/>
          </a:prstGeom>
        </p:spPr>
        <p:txBody>
          <a:bodyPr/>
          <a:lstStyle>
            <a:lvl1pPr>
              <a:defRPr sz="2000">
                <a:latin typeface="+mn-lt"/>
              </a:defRPr>
            </a:lvl1pPr>
            <a:lvl2pPr>
              <a:defRPr sz="1600">
                <a:latin typeface="+mn-lt"/>
              </a:defRPr>
            </a:lvl2pPr>
          </a:lstStyle>
          <a:p>
            <a:pPr lvl="0"/>
            <a:r>
              <a:rPr lang="en-US" smtClean="0"/>
              <a:t>Click to edit Master text styles</a:t>
            </a:r>
          </a:p>
          <a:p>
            <a:pPr lvl="1"/>
            <a:r>
              <a:rPr lang="en-US" smtClean="0"/>
              <a:t>Second level</a:t>
            </a:r>
          </a:p>
        </p:txBody>
      </p:sp>
      <p:sp>
        <p:nvSpPr>
          <p:cNvPr id="27" name="Text Placeholder 16"/>
          <p:cNvSpPr>
            <a:spLocks noGrp="1"/>
          </p:cNvSpPr>
          <p:nvPr>
            <p:ph type="body" sz="quarter" idx="41" hasCustomPrompt="1"/>
          </p:nvPr>
        </p:nvSpPr>
        <p:spPr>
          <a:xfrm>
            <a:off x="464312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21" name="Content Placeholder 1"/>
          <p:cNvSpPr>
            <a:spLocks noGrp="1"/>
          </p:cNvSpPr>
          <p:nvPr>
            <p:ph sz="quarter" idx="36"/>
          </p:nvPr>
        </p:nvSpPr>
        <p:spPr>
          <a:xfrm>
            <a:off x="4663440" y="3967480"/>
            <a:ext cx="4053840" cy="1752600"/>
          </a:xfrm>
          <a:prstGeom prst="rect">
            <a:avLst/>
          </a:prstGeom>
        </p:spPr>
        <p:txBody>
          <a:bodyPr/>
          <a:lstStyle>
            <a:lvl1pPr>
              <a:defRPr sz="2000">
                <a:latin typeface="+mn-lt"/>
              </a:defRPr>
            </a:lvl1pPr>
            <a:lvl2pPr>
              <a:defRPr sz="1600">
                <a:latin typeface="+mn-lt"/>
              </a:defRPr>
            </a:lvl2pPr>
          </a:lstStyle>
          <a:p>
            <a:pPr lvl="0"/>
            <a:r>
              <a:rPr lang="en-US" smtClean="0"/>
              <a:t>Click to edit Master text styles</a:t>
            </a:r>
          </a:p>
          <a:p>
            <a:pPr lvl="1"/>
            <a:r>
              <a:rPr lang="en-US" smtClean="0"/>
              <a:t>Second level</a:t>
            </a:r>
          </a:p>
        </p:txBody>
      </p:sp>
      <p:sp>
        <p:nvSpPr>
          <p:cNvPr id="26" name="Text Placeholder 16"/>
          <p:cNvSpPr>
            <a:spLocks noGrp="1"/>
          </p:cNvSpPr>
          <p:nvPr>
            <p:ph type="body" sz="quarter" idx="40" hasCustomPrompt="1"/>
          </p:nvPr>
        </p:nvSpPr>
        <p:spPr>
          <a:xfrm>
            <a:off x="466344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1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174086411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ONC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Table Placeholder 7"/>
          <p:cNvSpPr>
            <a:spLocks noGrp="1"/>
          </p:cNvSpPr>
          <p:nvPr>
            <p:ph type="tbl"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smtClean="0"/>
              <a:t>Click icon to add table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table attribution.</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62655995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NC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5" name="Chart Placeholder 4"/>
          <p:cNvSpPr>
            <a:spLocks noGrp="1"/>
          </p:cNvSpPr>
          <p:nvPr>
            <p:ph type="chart" sz="quarter" idx="14"/>
          </p:nvPr>
        </p:nvSpPr>
        <p:spPr>
          <a:xfrm>
            <a:off x="457200" y="1600200"/>
            <a:ext cx="8229600" cy="4572000"/>
          </a:xfrm>
          <a:prstGeom prst="rect">
            <a:avLst/>
          </a:prstGeom>
        </p:spPr>
        <p:txBody>
          <a:bodyPr rtlCol="0">
            <a:normAutofit/>
          </a:bodyPr>
          <a:lstStyle>
            <a:lvl1pPr>
              <a:defRPr sz="3200"/>
            </a:lvl1pPr>
          </a:lstStyle>
          <a:p>
            <a:pPr lvl="0"/>
            <a:r>
              <a:rPr lang="en-US" noProof="0" smtClean="0"/>
              <a:t>Click icon to add chart</a:t>
            </a:r>
            <a:endParaRPr lang="en-US" noProof="0" dirty="0"/>
          </a:p>
        </p:txBody>
      </p:sp>
      <p:sp>
        <p:nvSpPr>
          <p:cNvPr id="9"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chart attribution.</a:t>
            </a:r>
            <a:endParaRPr lang="en-US" dirty="0"/>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80988860"/>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ONC Pictur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Picture Placeholder 7"/>
          <p:cNvSpPr>
            <a:spLocks noGrp="1"/>
          </p:cNvSpPr>
          <p:nvPr>
            <p:ph type="pic" sz="quarter" idx="14"/>
          </p:nvPr>
        </p:nvSpPr>
        <p:spPr>
          <a:xfrm>
            <a:off x="457200" y="2075718"/>
            <a:ext cx="8229600" cy="4096481"/>
          </a:xfrm>
          <a:prstGeom prst="rect">
            <a:avLst/>
          </a:prstGeom>
        </p:spPr>
        <p:txBody>
          <a:bodyPr rtlCol="0">
            <a:normAutofit/>
          </a:bodyPr>
          <a:lstStyle>
            <a:lvl1pPr>
              <a:defRPr sz="3200">
                <a:latin typeface="+mn-lt"/>
              </a:defRPr>
            </a:lvl1pPr>
          </a:lstStyle>
          <a:p>
            <a:pPr lvl="0"/>
            <a:r>
              <a:rPr lang="en-US" noProof="0" smtClean="0"/>
              <a:t>Click icon to add picture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image attribution.</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
        <p:nvSpPr>
          <p:cNvPr id="4" name="Text Placeholder 3"/>
          <p:cNvSpPr>
            <a:spLocks noGrp="1"/>
          </p:cNvSpPr>
          <p:nvPr>
            <p:ph type="body" sz="quarter" idx="33"/>
          </p:nvPr>
        </p:nvSpPr>
        <p:spPr>
          <a:xfrm>
            <a:off x="457200" y="1441084"/>
            <a:ext cx="8228627" cy="611187"/>
          </a:xfrm>
        </p:spPr>
        <p:txBody>
          <a:bodyPr/>
          <a:lstStyle/>
          <a:p>
            <a:pPr lvl="0"/>
            <a:r>
              <a:rPr lang="en-US" dirty="0" smtClean="0"/>
              <a:t>Click to edit Master text styles</a:t>
            </a:r>
            <a:endParaRPr lang="en-US" dirty="0"/>
          </a:p>
        </p:txBody>
      </p:sp>
    </p:spTree>
    <p:extLst>
      <p:ext uri="{BB962C8B-B14F-4D97-AF65-F5344CB8AC3E}">
        <p14:creationId xmlns:p14="http://schemas.microsoft.com/office/powerpoint/2010/main" val="2569984568"/>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NC Picture with text on top">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Picture Placeholder 7"/>
          <p:cNvSpPr>
            <a:spLocks noGrp="1"/>
          </p:cNvSpPr>
          <p:nvPr>
            <p:ph type="pic" sz="quarter" idx="14"/>
          </p:nvPr>
        </p:nvSpPr>
        <p:spPr>
          <a:xfrm>
            <a:off x="457200" y="2075718"/>
            <a:ext cx="8229600" cy="4096481"/>
          </a:xfrm>
          <a:prstGeom prst="rect">
            <a:avLst/>
          </a:prstGeom>
        </p:spPr>
        <p:txBody>
          <a:bodyPr rtlCol="0">
            <a:normAutofit/>
          </a:bodyPr>
          <a:lstStyle>
            <a:lvl1pPr>
              <a:defRPr sz="3200">
                <a:latin typeface="+mn-lt"/>
              </a:defRPr>
            </a:lvl1pPr>
          </a:lstStyle>
          <a:p>
            <a:pPr lvl="0"/>
            <a:r>
              <a:rPr lang="en-US" noProof="0" smtClean="0"/>
              <a:t>Click icon to add picture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image attribution.</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
        <p:nvSpPr>
          <p:cNvPr id="4" name="Text Placeholder 3"/>
          <p:cNvSpPr>
            <a:spLocks noGrp="1"/>
          </p:cNvSpPr>
          <p:nvPr>
            <p:ph type="body" sz="quarter" idx="33"/>
          </p:nvPr>
        </p:nvSpPr>
        <p:spPr>
          <a:xfrm>
            <a:off x="457200" y="1441084"/>
            <a:ext cx="8228627" cy="611187"/>
          </a:xfrm>
        </p:spPr>
        <p:txBody>
          <a:bodyPr/>
          <a:lstStyle/>
          <a:p>
            <a:pPr lvl="0"/>
            <a:r>
              <a:rPr lang="en-US" dirty="0" smtClean="0"/>
              <a:t>Click to edit Master text styles</a:t>
            </a:r>
            <a:endParaRPr lang="en-US" dirty="0"/>
          </a:p>
        </p:txBody>
      </p:sp>
    </p:spTree>
    <p:extLst>
      <p:ext uri="{BB962C8B-B14F-4D97-AF65-F5344CB8AC3E}">
        <p14:creationId xmlns:p14="http://schemas.microsoft.com/office/powerpoint/2010/main" val="184491047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NC Summar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5" name="Text Placeholder 4"/>
          <p:cNvSpPr>
            <a:spLocks noGrp="1"/>
          </p:cNvSpPr>
          <p:nvPr>
            <p:ph type="body" sz="quarter" idx="11"/>
          </p:nvPr>
        </p:nvSpPr>
        <p:spPr>
          <a:xfrm>
            <a:off x="457200" y="1600200"/>
            <a:ext cx="8229600" cy="4572000"/>
          </a:xfrm>
          <a:prstGeom prst="rect">
            <a:avLst/>
          </a:prstGeom>
        </p:spPr>
        <p:txBody>
          <a:bodyPr/>
          <a:lstStyle>
            <a:lvl1pPr>
              <a:defRPr sz="3200" baseline="0">
                <a:latin typeface="+mn-lt"/>
              </a:defRPr>
            </a:lvl1pPr>
            <a:lvl2pPr>
              <a:defRPr sz="2800">
                <a:latin typeface="+mn-lt"/>
              </a:defRPr>
            </a:lvl2pPr>
          </a:lstStyle>
          <a:p>
            <a:pPr lvl="0"/>
            <a:r>
              <a:rPr lang="en-US" smtClean="0"/>
              <a:t>Click to edit Master text styles</a:t>
            </a:r>
          </a:p>
          <a:p>
            <a:pPr lvl="1"/>
            <a:r>
              <a:rPr lang="en-US" smtClean="0"/>
              <a:t>Second level</a:t>
            </a:r>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8882190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3" name="Title Placeholder 6"/>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dirty="0" smtClean="0"/>
          </a:p>
        </p:txBody>
      </p:sp>
      <p:sp>
        <p:nvSpPr>
          <p:cNvPr id="2054" name="Text Placeholder 7"/>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dirty="0" smtClean="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4268" r:id="rId1"/>
    <p:sldLayoutId id="2147484259" r:id="rId2"/>
    <p:sldLayoutId id="2147484260" r:id="rId3"/>
    <p:sldLayoutId id="2147484262" r:id="rId4"/>
    <p:sldLayoutId id="2147484263" r:id="rId5"/>
    <p:sldLayoutId id="2147484264" r:id="rId6"/>
    <p:sldLayoutId id="2147484265" r:id="rId7"/>
    <p:sldLayoutId id="2147484273" r:id="rId8"/>
    <p:sldLayoutId id="2147484266" r:id="rId9"/>
    <p:sldLayoutId id="2147484267" r:id="rId10"/>
    <p:sldLayoutId id="2147484271" r:id="rId11"/>
    <p:sldLayoutId id="2147484272" r:id="rId12"/>
  </p:sldLayoutIdLst>
  <p:timing>
    <p:tnLst>
      <p:par>
        <p:cTn id="1" dur="indefinite" restart="never" nodeType="tmRoot"/>
      </p:par>
    </p:tnLst>
  </p:timing>
  <p:hf hdr="0" ftr="0" dt="0"/>
  <p:txStyles>
    <p:titleStyle>
      <a:lvl1pPr algn="ctr" rtl="0" eaLnBrk="1" fontAlgn="base" hangingPunct="1">
        <a:spcBef>
          <a:spcPct val="0"/>
        </a:spcBef>
        <a:spcAft>
          <a:spcPct val="0"/>
        </a:spcAft>
        <a:defRPr sz="3600" kern="1200">
          <a:solidFill>
            <a:schemeClr val="tx1"/>
          </a:solidFill>
          <a:latin typeface="Verdana" pitchFamily="34" charset="0"/>
          <a:ea typeface="+mj-ea"/>
          <a:cs typeface="+mj-cs"/>
        </a:defRPr>
      </a:lvl1pPr>
      <a:lvl2pPr algn="ctr" rtl="0" eaLnBrk="1" fontAlgn="base" hangingPunct="1">
        <a:spcBef>
          <a:spcPct val="0"/>
        </a:spcBef>
        <a:spcAft>
          <a:spcPct val="0"/>
        </a:spcAft>
        <a:defRPr sz="3600">
          <a:solidFill>
            <a:schemeClr val="tx1"/>
          </a:solidFill>
          <a:latin typeface="Verdana" panose="020B0604030504040204" pitchFamily="34" charset="0"/>
        </a:defRPr>
      </a:lvl2pPr>
      <a:lvl3pPr algn="ctr" rtl="0" eaLnBrk="1" fontAlgn="base" hangingPunct="1">
        <a:spcBef>
          <a:spcPct val="0"/>
        </a:spcBef>
        <a:spcAft>
          <a:spcPct val="0"/>
        </a:spcAft>
        <a:defRPr sz="3600">
          <a:solidFill>
            <a:schemeClr val="tx1"/>
          </a:solidFill>
          <a:latin typeface="Verdana" panose="020B0604030504040204" pitchFamily="34" charset="0"/>
        </a:defRPr>
      </a:lvl3pPr>
      <a:lvl4pPr algn="ctr" rtl="0" eaLnBrk="1" fontAlgn="base" hangingPunct="1">
        <a:spcBef>
          <a:spcPct val="0"/>
        </a:spcBef>
        <a:spcAft>
          <a:spcPct val="0"/>
        </a:spcAft>
        <a:defRPr sz="3600">
          <a:solidFill>
            <a:schemeClr val="tx1"/>
          </a:solidFill>
          <a:latin typeface="Verdana" panose="020B0604030504040204" pitchFamily="34" charset="0"/>
        </a:defRPr>
      </a:lvl4pPr>
      <a:lvl5pPr algn="ctr" rtl="0" eaLnBrk="1" fontAlgn="base" hangingPunct="1">
        <a:spcBef>
          <a:spcPct val="0"/>
        </a:spcBef>
        <a:spcAft>
          <a:spcPct val="0"/>
        </a:spcAft>
        <a:defRPr sz="3600">
          <a:solidFill>
            <a:schemeClr val="tx1"/>
          </a:solidFill>
          <a:latin typeface="Verdana" panose="020B0604030504040204"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SzPct val="85000"/>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SzPct val="80000"/>
        <a:buFont typeface="Courier New" panose="02070309020205020404" pitchFamily="49" charset="0"/>
        <a:buChar char="o"/>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SzPct val="120000"/>
        <a:buFont typeface="Wingdings" panose="05000000000000000000" pitchFamily="2" charset="2"/>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SzPct val="70000"/>
        <a:buFont typeface="Wingdings" panose="05000000000000000000" pitchFamily="2" charset="2"/>
        <a:buChar char="q"/>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hyperlink" Target="http://creativecommons.org/licenses/by-nc-sa/4.0/" TargetMode="Externa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tags" Target="../tags/tag18.xml"/><Relationship Id="rId4" Type="http://schemas.openxmlformats.org/officeDocument/2006/relationships/hyperlink" Target="http://www.urac.org/" TargetMode="Externa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tags" Target="../tags/tag19.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tags" Target="../tags/tag20.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2.xml"/><Relationship Id="rId1" Type="http://schemas.openxmlformats.org/officeDocument/2006/relationships/tags" Target="../tags/tag21.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8.xml"/><Relationship Id="rId1" Type="http://schemas.openxmlformats.org/officeDocument/2006/relationships/tags" Target="../tags/tag22.xml"/><Relationship Id="rId4" Type="http://schemas.openxmlformats.org/officeDocument/2006/relationships/image" Target="../media/image2.png"/></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2.xml"/><Relationship Id="rId1" Type="http://schemas.openxmlformats.org/officeDocument/2006/relationships/tags" Target="../tags/tag23.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2.xml"/><Relationship Id="rId1" Type="http://schemas.openxmlformats.org/officeDocument/2006/relationships/tags" Target="../tags/tag24.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2.xml"/><Relationship Id="rId1" Type="http://schemas.openxmlformats.org/officeDocument/2006/relationships/tags" Target="../tags/tag25.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2.xml"/><Relationship Id="rId1" Type="http://schemas.openxmlformats.org/officeDocument/2006/relationships/tags" Target="../tags/tag26.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2.xml"/><Relationship Id="rId1" Type="http://schemas.openxmlformats.org/officeDocument/2006/relationships/tags" Target="../tags/tag27.xm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2.xml"/><Relationship Id="rId1" Type="http://schemas.openxmlformats.org/officeDocument/2006/relationships/tags" Target="../tags/tag28.xm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2.xml"/><Relationship Id="rId1" Type="http://schemas.openxmlformats.org/officeDocument/2006/relationships/tags" Target="../tags/tag29.xml"/></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2.xml"/><Relationship Id="rId1" Type="http://schemas.openxmlformats.org/officeDocument/2006/relationships/tags" Target="../tags/tag30.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30.xml"/><Relationship Id="rId2" Type="http://schemas.openxmlformats.org/officeDocument/2006/relationships/slideLayout" Target="../slideLayouts/slideLayout2.xml"/><Relationship Id="rId1" Type="http://schemas.openxmlformats.org/officeDocument/2006/relationships/tags" Target="../tags/tag31.xml"/></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31.xml"/><Relationship Id="rId2" Type="http://schemas.openxmlformats.org/officeDocument/2006/relationships/slideLayout" Target="../slideLayouts/slideLayout2.xml"/><Relationship Id="rId1" Type="http://schemas.openxmlformats.org/officeDocument/2006/relationships/tags" Target="../tags/tag32.xml"/></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32.xml"/><Relationship Id="rId2" Type="http://schemas.openxmlformats.org/officeDocument/2006/relationships/slideLayout" Target="../slideLayouts/slideLayout2.xml"/><Relationship Id="rId1" Type="http://schemas.openxmlformats.org/officeDocument/2006/relationships/tags" Target="../tags/tag33.xml"/></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33.xml"/><Relationship Id="rId2" Type="http://schemas.openxmlformats.org/officeDocument/2006/relationships/slideLayout" Target="../slideLayouts/slideLayout2.xml"/><Relationship Id="rId1" Type="http://schemas.openxmlformats.org/officeDocument/2006/relationships/tags" Target="../tags/tag34.xml"/></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34.xml"/><Relationship Id="rId2" Type="http://schemas.openxmlformats.org/officeDocument/2006/relationships/slideLayout" Target="../slideLayouts/slideLayout9.xml"/><Relationship Id="rId1" Type="http://schemas.openxmlformats.org/officeDocument/2006/relationships/tags" Target="../tags/tag35.xml"/></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35.xml"/><Relationship Id="rId2" Type="http://schemas.openxmlformats.org/officeDocument/2006/relationships/slideLayout" Target="../slideLayouts/slideLayout9.xml"/><Relationship Id="rId1" Type="http://schemas.openxmlformats.org/officeDocument/2006/relationships/tags" Target="../tags/tag36.xml"/></Relationships>
</file>

<file path=ppt/slides/_rels/slide36.xml.rels><?xml version="1.0" encoding="UTF-8" standalone="yes"?>
<Relationships xmlns="http://schemas.openxmlformats.org/package/2006/relationships"><Relationship Id="rId8" Type="http://schemas.openxmlformats.org/officeDocument/2006/relationships/hyperlink" Target="https://www.medicaid.gov/" TargetMode="External"/><Relationship Id="rId3" Type="http://schemas.openxmlformats.org/officeDocument/2006/relationships/notesSlide" Target="../notesSlides/notesSlide36.xml"/><Relationship Id="rId7" Type="http://schemas.openxmlformats.org/officeDocument/2006/relationships/hyperlink" Target="https://www.cms.gov/Medicare/Medicare-General-Information/MedicareGenInfo/index.html" TargetMode="External"/><Relationship Id="rId2" Type="http://schemas.openxmlformats.org/officeDocument/2006/relationships/slideLayout" Target="../slideLayouts/slideLayout10.xml"/><Relationship Id="rId1" Type="http://schemas.openxmlformats.org/officeDocument/2006/relationships/tags" Target="../tags/tag37.xml"/><Relationship Id="rId6" Type="http://schemas.openxmlformats.org/officeDocument/2006/relationships/hyperlink" Target="http://www.ama-assn.org/" TargetMode="External"/><Relationship Id="rId11" Type="http://schemas.openxmlformats.org/officeDocument/2006/relationships/hyperlink" Target="http://www.britannica.com/EBchecked/topic/496265/regulatory-agency" TargetMode="External"/><Relationship Id="rId5" Type="http://schemas.openxmlformats.org/officeDocument/2006/relationships/hyperlink" Target="http://www.aha.org/" TargetMode="External"/><Relationship Id="rId10" Type="http://schemas.openxmlformats.org/officeDocument/2006/relationships/hyperlink" Target="http://www.modernhealthcare.com/article/20130509/NEWS/305099950" TargetMode="External"/><Relationship Id="rId4" Type="http://schemas.openxmlformats.org/officeDocument/2006/relationships/hyperlink" Target="http://www.abms.org/" TargetMode="External"/><Relationship Id="rId9" Type="http://schemas.openxmlformats.org/officeDocument/2006/relationships/hyperlink" Target="https://www.healthit.gov/newsroom/about-onc" TargetMode="External"/></Relationships>
</file>

<file path=ppt/slides/_rels/slide37.xml.rels><?xml version="1.0" encoding="UTF-8" standalone="yes"?>
<Relationships xmlns="http://schemas.openxmlformats.org/package/2006/relationships"><Relationship Id="rId8" Type="http://schemas.openxmlformats.org/officeDocument/2006/relationships/hyperlink" Target="http://www.urac.org/" TargetMode="External"/><Relationship Id="rId3" Type="http://schemas.openxmlformats.org/officeDocument/2006/relationships/notesSlide" Target="../notesSlides/notesSlide37.xml"/><Relationship Id="rId7" Type="http://schemas.openxmlformats.org/officeDocument/2006/relationships/hyperlink" Target="http://www.fda.gov/" TargetMode="External"/><Relationship Id="rId2" Type="http://schemas.openxmlformats.org/officeDocument/2006/relationships/slideLayout" Target="../slideLayouts/slideLayout10.xml"/><Relationship Id="rId1" Type="http://schemas.openxmlformats.org/officeDocument/2006/relationships/tags" Target="../tags/tag38.xml"/><Relationship Id="rId6" Type="http://schemas.openxmlformats.org/officeDocument/2006/relationships/hyperlink" Target="http://www.hhs.gov/hipaa/index.html" TargetMode="External"/><Relationship Id="rId5" Type="http://schemas.openxmlformats.org/officeDocument/2006/relationships/hyperlink" Target="http://www.jointcommissioninternational.org/about-jci/who-is-jci/" TargetMode="External"/><Relationship Id="rId4" Type="http://schemas.openxmlformats.org/officeDocument/2006/relationships/hyperlink" Target="http://www.jointcommission.org/facts_about_the_joint_commission/" TargetMode="External"/></Relationships>
</file>

<file path=ppt/slides/_rels/slide38.xml.rels><?xml version="1.0" encoding="UTF-8" standalone="yes"?>
<Relationships xmlns="http://schemas.openxmlformats.org/package/2006/relationships"><Relationship Id="rId3" Type="http://schemas.openxmlformats.org/officeDocument/2006/relationships/notesSlide" Target="../notesSlides/notesSlide38.xml"/><Relationship Id="rId2" Type="http://schemas.openxmlformats.org/officeDocument/2006/relationships/slideLayout" Target="../slideLayouts/slideLayout11.xml"/><Relationship Id="rId1" Type="http://schemas.openxmlformats.org/officeDocument/2006/relationships/tags" Target="../tags/tag39.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altLang="en-US" smtClean="0"/>
              <a:t>Introduction to Health Care</a:t>
            </a:r>
            <a:br>
              <a:rPr lang="en-US" altLang="en-US" smtClean="0"/>
            </a:br>
            <a:r>
              <a:rPr lang="en-US" altLang="en-US" smtClean="0"/>
              <a:t>and Public Health in the U.S.</a:t>
            </a:r>
            <a:endParaRPr lang="en-US" altLang="en-US" dirty="0" smtClean="0"/>
          </a:p>
        </p:txBody>
      </p:sp>
      <p:sp>
        <p:nvSpPr>
          <p:cNvPr id="5123" name="Text Placeholder 2"/>
          <p:cNvSpPr>
            <a:spLocks noGrp="1"/>
          </p:cNvSpPr>
          <p:nvPr>
            <p:ph type="body" sz="half" idx="2"/>
          </p:nvPr>
        </p:nvSpPr>
        <p:spPr/>
        <p:txBody>
          <a:bodyPr/>
          <a:lstStyle/>
          <a:p>
            <a:r>
              <a:rPr lang="en-US" altLang="en-US" smtClean="0"/>
              <a:t>Regulating Health Care</a:t>
            </a:r>
            <a:endParaRPr lang="en-US" altLang="en-US" dirty="0" smtClean="0"/>
          </a:p>
        </p:txBody>
      </p:sp>
      <p:sp>
        <p:nvSpPr>
          <p:cNvPr id="5124" name="Text Placeholder 3"/>
          <p:cNvSpPr>
            <a:spLocks noGrp="1"/>
          </p:cNvSpPr>
          <p:nvPr>
            <p:ph type="body" sz="quarter" idx="11"/>
          </p:nvPr>
        </p:nvSpPr>
        <p:spPr/>
        <p:txBody>
          <a:bodyPr/>
          <a:lstStyle/>
          <a:p>
            <a:r>
              <a:rPr lang="en-US" altLang="en-US" smtClean="0"/>
              <a:t>Lecture a</a:t>
            </a:r>
            <a:endParaRPr lang="en-US" altLang="en-US" dirty="0" smtClean="0"/>
          </a:p>
        </p:txBody>
      </p:sp>
      <p:sp>
        <p:nvSpPr>
          <p:cNvPr id="5125" name="Text Placeholder 4"/>
          <p:cNvSpPr>
            <a:spLocks noGrp="1"/>
          </p:cNvSpPr>
          <p:nvPr>
            <p:ph type="body" sz="quarter" idx="12"/>
          </p:nvPr>
        </p:nvSpPr>
        <p:spPr/>
        <p:txBody>
          <a:bodyPr/>
          <a:lstStyle/>
          <a:p>
            <a:r>
              <a:rPr lang="en-US" altLang="en-US" dirty="0" smtClean="0"/>
              <a:t>This material (Comp 1 Unit 6) was developed by Oregon Health &amp; Science University, funded by the Department of Health and Human Services, Office of the National Coordinator for Health Information Technology under Award Number 90WT0001.</a:t>
            </a:r>
          </a:p>
          <a:p>
            <a:r>
              <a:rPr lang="en-US" dirty="0" smtClean="0"/>
              <a:t>This work is licensed under the Creative Commons Attribution-NonCommercial-ShareAlike 4.0 International License. To view a copy of this license, visit </a:t>
            </a:r>
            <a:r>
              <a:rPr lang="en-US" dirty="0" smtClean="0">
                <a:hlinkClick r:id="rId4" tooltip="URL for Creative Commons Attribution-NonCommercial-ShareAlike 4.0 International License"/>
              </a:rPr>
              <a:t>http://creativecommons.org/licenses/by-nc-sa/4.0/</a:t>
            </a:r>
            <a:r>
              <a:rPr lang="en-US" dirty="0" smtClean="0"/>
              <a:t>.</a:t>
            </a:r>
          </a:p>
          <a:p>
            <a:endParaRPr lang="en-US" altLang="en-US" dirty="0"/>
          </a:p>
        </p:txBody>
      </p:sp>
    </p:spTree>
    <p:custDataLst>
      <p:tags r:id="rId1"/>
    </p:custData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altLang="en-US" smtClean="0"/>
              <a:t>TJC Accreditation - 2</a:t>
            </a:r>
            <a:endParaRPr lang="en-US" altLang="en-US" dirty="0" smtClean="0"/>
          </a:p>
        </p:txBody>
      </p:sp>
      <p:sp>
        <p:nvSpPr>
          <p:cNvPr id="20483" name="Content Placeholder 2"/>
          <p:cNvSpPr>
            <a:spLocks noGrp="1"/>
          </p:cNvSpPr>
          <p:nvPr>
            <p:ph sz="quarter" idx="14"/>
          </p:nvPr>
        </p:nvSpPr>
        <p:spPr/>
        <p:txBody>
          <a:bodyPr/>
          <a:lstStyle/>
          <a:p>
            <a:r>
              <a:rPr lang="en-US" altLang="en-US" smtClean="0"/>
              <a:t>Tools TJC uses to measure performance</a:t>
            </a:r>
          </a:p>
          <a:p>
            <a:pPr lvl="1"/>
            <a:r>
              <a:rPr lang="en-US" altLang="en-US" smtClean="0"/>
              <a:t>Integrated Survey Process (ISP): An in-person visit to evaluate performance across an organization</a:t>
            </a:r>
          </a:p>
          <a:p>
            <a:pPr lvl="1"/>
            <a:r>
              <a:rPr lang="en-US" altLang="en-US" smtClean="0"/>
              <a:t>Outcome Research Yields Excellence (ORYX): System for health care organizations to report information to TJC about patients with certain conditions (core measure sets)</a:t>
            </a:r>
          </a:p>
          <a:p>
            <a:pPr lvl="2"/>
            <a:r>
              <a:rPr lang="en-US" altLang="en-US" smtClean="0"/>
              <a:t>The core measure sets reported depend on the type and size of the organization</a:t>
            </a:r>
            <a:endParaRPr lang="en-US" altLang="en-US" dirty="0" smtClean="0"/>
          </a:p>
        </p:txBody>
      </p:sp>
      <p:sp>
        <p:nvSpPr>
          <p:cNvPr id="20484" name="Slide Number Placeholder 2"/>
          <p:cNvSpPr>
            <a:spLocks noGrp="1"/>
          </p:cNvSpPr>
          <p:nvPr>
            <p:ph type="sldNum" sz="quarter" idx="4"/>
          </p:nvPr>
        </p:nvSpPr>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58763488-6504-4F13-9B5F-2913446E816C}" type="slidenum">
              <a:rPr lang="en-US" altLang="en-US" smtClean="0"/>
              <a:pPr/>
              <a:t>10</a:t>
            </a:fld>
            <a:endParaRPr lang="en-US" altLang="en-US"/>
          </a:p>
        </p:txBody>
      </p:sp>
    </p:spTree>
    <p:custDataLst>
      <p:tags r:id="rId1"/>
    </p:custDataLst>
    <p:extLst>
      <p:ext uri="{BB962C8B-B14F-4D97-AF65-F5344CB8AC3E}">
        <p14:creationId xmlns:p14="http://schemas.microsoft.com/office/powerpoint/2010/main" val="194932590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altLang="en-US" smtClean="0"/>
              <a:t>ORYX: Core Measure Sets - 1</a:t>
            </a:r>
            <a:endParaRPr lang="en-US" altLang="en-US" dirty="0" smtClean="0"/>
          </a:p>
        </p:txBody>
      </p:sp>
      <p:sp>
        <p:nvSpPr>
          <p:cNvPr id="21507" name="Content Placeholder 2"/>
          <p:cNvSpPr>
            <a:spLocks noGrp="1"/>
          </p:cNvSpPr>
          <p:nvPr>
            <p:ph sz="quarter" idx="14"/>
          </p:nvPr>
        </p:nvSpPr>
        <p:spPr/>
        <p:txBody>
          <a:bodyPr/>
          <a:lstStyle/>
          <a:p>
            <a:r>
              <a:rPr lang="en-US" altLang="en-US" smtClean="0"/>
              <a:t>Examples</a:t>
            </a:r>
          </a:p>
          <a:p>
            <a:pPr lvl="1"/>
            <a:r>
              <a:rPr lang="en-US" altLang="en-US" smtClean="0"/>
              <a:t>Heart attack</a:t>
            </a:r>
          </a:p>
          <a:p>
            <a:pPr lvl="1"/>
            <a:r>
              <a:rPr lang="en-US" altLang="en-US" smtClean="0"/>
              <a:t>Pneumonia</a:t>
            </a:r>
          </a:p>
          <a:p>
            <a:pPr lvl="1"/>
            <a:r>
              <a:rPr lang="en-US" altLang="en-US" smtClean="0"/>
              <a:t>Inpatient psychiatric care</a:t>
            </a:r>
          </a:p>
          <a:p>
            <a:pPr lvl="1"/>
            <a:r>
              <a:rPr lang="en-US" altLang="en-US" smtClean="0"/>
              <a:t>Children’</a:t>
            </a:r>
            <a:r>
              <a:rPr lang="en-US" altLang="ja-JP" smtClean="0"/>
              <a:t>s asthma</a:t>
            </a:r>
          </a:p>
          <a:p>
            <a:pPr lvl="1"/>
            <a:r>
              <a:rPr lang="en-US" altLang="en-US" smtClean="0"/>
              <a:t>Stroke</a:t>
            </a:r>
            <a:endParaRPr lang="en-US" altLang="en-US" dirty="0" smtClean="0"/>
          </a:p>
        </p:txBody>
      </p:sp>
      <p:sp>
        <p:nvSpPr>
          <p:cNvPr id="21508" name="Slide Number Placeholder 2"/>
          <p:cNvSpPr>
            <a:spLocks noGrp="1"/>
          </p:cNvSpPr>
          <p:nvPr>
            <p:ph type="sldNum" sz="quarter" idx="4"/>
          </p:nvPr>
        </p:nvSpPr>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6FC91FD3-4CAD-4C1A-A032-BD1C55941933}" type="slidenum">
              <a:rPr lang="en-US" altLang="en-US" smtClean="0"/>
              <a:pPr/>
              <a:t>11</a:t>
            </a:fld>
            <a:endParaRPr lang="en-US" altLang="en-US"/>
          </a:p>
        </p:txBody>
      </p:sp>
    </p:spTree>
    <p:custDataLst>
      <p:tags r:id="rId1"/>
    </p:custData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altLang="en-US" smtClean="0"/>
              <a:t>ORYX: Core Measure Sets - 2</a:t>
            </a:r>
            <a:endParaRPr lang="en-US" altLang="en-US" dirty="0" smtClean="0"/>
          </a:p>
        </p:txBody>
      </p:sp>
      <p:sp>
        <p:nvSpPr>
          <p:cNvPr id="21507" name="Content Placeholder 2"/>
          <p:cNvSpPr>
            <a:spLocks noGrp="1"/>
          </p:cNvSpPr>
          <p:nvPr>
            <p:ph sz="quarter" idx="14"/>
          </p:nvPr>
        </p:nvSpPr>
        <p:spPr/>
        <p:txBody>
          <a:bodyPr/>
          <a:lstStyle/>
          <a:p>
            <a:r>
              <a:rPr lang="en-US" altLang="en-US" dirty="0" smtClean="0"/>
              <a:t>Specific performance measures are associated with each core measure set</a:t>
            </a:r>
          </a:p>
          <a:p>
            <a:pPr lvl="1"/>
            <a:r>
              <a:rPr lang="en-US" altLang="en-US" dirty="0" smtClean="0"/>
              <a:t>For example, the </a:t>
            </a:r>
            <a:r>
              <a:rPr lang="en-US" altLang="en-US" dirty="0" err="1" smtClean="0"/>
              <a:t>TJC</a:t>
            </a:r>
            <a:r>
              <a:rPr lang="en-US" altLang="en-US" dirty="0" smtClean="0"/>
              <a:t> looks at whether children with asthma received certain drugs in the hospital and were sent home with a management plan</a:t>
            </a:r>
          </a:p>
        </p:txBody>
      </p:sp>
      <p:sp>
        <p:nvSpPr>
          <p:cNvPr id="21508" name="Slide Number Placeholder 2"/>
          <p:cNvSpPr>
            <a:spLocks noGrp="1"/>
          </p:cNvSpPr>
          <p:nvPr>
            <p:ph type="sldNum" sz="quarter" idx="4"/>
          </p:nvPr>
        </p:nvSpPr>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6FC91FD3-4CAD-4C1A-A032-BD1C55941933}" type="slidenum">
              <a:rPr lang="en-US" altLang="en-US" smtClean="0"/>
              <a:pPr/>
              <a:t>12</a:t>
            </a:fld>
            <a:endParaRPr lang="en-US" altLang="en-US"/>
          </a:p>
        </p:txBody>
      </p:sp>
    </p:spTree>
    <p:custDataLst>
      <p:tags r:id="rId1"/>
    </p:custDataLst>
    <p:extLst>
      <p:ext uri="{BB962C8B-B14F-4D97-AF65-F5344CB8AC3E}">
        <p14:creationId xmlns:p14="http://schemas.microsoft.com/office/powerpoint/2010/main" val="139587205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altLang="en-US" smtClean="0"/>
              <a:t>TJC Certification</a:t>
            </a:r>
            <a:endParaRPr lang="en-US" altLang="en-US" dirty="0" smtClean="0"/>
          </a:p>
        </p:txBody>
      </p:sp>
      <p:sp>
        <p:nvSpPr>
          <p:cNvPr id="22531" name="Content Placeholder 2"/>
          <p:cNvSpPr>
            <a:spLocks noGrp="1"/>
          </p:cNvSpPr>
          <p:nvPr>
            <p:ph sz="quarter" idx="14"/>
          </p:nvPr>
        </p:nvSpPr>
        <p:spPr/>
        <p:txBody>
          <a:bodyPr/>
          <a:lstStyle/>
          <a:p>
            <a:r>
              <a:rPr lang="en-US" altLang="en-US" smtClean="0"/>
              <a:t>TJC-accredited organizations and providers of health care staffing services can also earn certification for specific programs or services</a:t>
            </a:r>
          </a:p>
          <a:p>
            <a:pPr lvl="1"/>
            <a:r>
              <a:rPr lang="en-US" altLang="en-US" smtClean="0"/>
              <a:t>For chronic diseases and conditions</a:t>
            </a:r>
          </a:p>
          <a:p>
            <a:pPr lvl="2"/>
            <a:r>
              <a:rPr lang="en-US" altLang="en-US" smtClean="0"/>
              <a:t>Examples: asthma, diabetes, heart failure programs</a:t>
            </a:r>
          </a:p>
          <a:p>
            <a:pPr lvl="1"/>
            <a:r>
              <a:rPr lang="en-US" altLang="en-US" smtClean="0"/>
              <a:t>Programs can be within the medical center or in the community</a:t>
            </a:r>
            <a:endParaRPr lang="en-US" altLang="en-US" dirty="0" smtClean="0"/>
          </a:p>
        </p:txBody>
      </p:sp>
      <p:sp>
        <p:nvSpPr>
          <p:cNvPr id="22532" name="Slide Number Placeholder 2"/>
          <p:cNvSpPr>
            <a:spLocks noGrp="1"/>
          </p:cNvSpPr>
          <p:nvPr>
            <p:ph type="sldNum" sz="quarter" idx="4"/>
          </p:nvPr>
        </p:nvSpPr>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B65C7362-86C8-400C-AAF8-04EE4A3B8CDF}" type="slidenum">
              <a:rPr lang="en-US" altLang="en-US" smtClean="0"/>
              <a:pPr/>
              <a:t>13</a:t>
            </a:fld>
            <a:endParaRPr lang="en-US" altLang="en-US"/>
          </a:p>
        </p:txBody>
      </p:sp>
    </p:spTree>
    <p:custDataLst>
      <p:tags r:id="rId1"/>
    </p:custData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altLang="en-US" smtClean="0"/>
              <a:t>TJC Patient Safety Activities</a:t>
            </a:r>
            <a:endParaRPr lang="en-US" altLang="en-US" dirty="0" smtClean="0"/>
          </a:p>
        </p:txBody>
      </p:sp>
      <p:sp>
        <p:nvSpPr>
          <p:cNvPr id="23555" name="Content Placeholder 2"/>
          <p:cNvSpPr>
            <a:spLocks noGrp="1"/>
          </p:cNvSpPr>
          <p:nvPr>
            <p:ph sz="quarter" idx="14"/>
          </p:nvPr>
        </p:nvSpPr>
        <p:spPr/>
        <p:txBody>
          <a:bodyPr/>
          <a:lstStyle/>
          <a:p>
            <a:r>
              <a:rPr lang="en-US" altLang="en-US" smtClean="0"/>
              <a:t>National Patient Safety Goals</a:t>
            </a:r>
          </a:p>
          <a:p>
            <a:r>
              <a:rPr lang="en-US" altLang="en-US" smtClean="0"/>
              <a:t>Universal Protocol</a:t>
            </a:r>
          </a:p>
          <a:p>
            <a:r>
              <a:rPr lang="en-US" altLang="en-US" smtClean="0"/>
              <a:t>Office of Quality Monitoring</a:t>
            </a:r>
          </a:p>
          <a:p>
            <a:r>
              <a:rPr lang="en-US" altLang="en-US" smtClean="0"/>
              <a:t>Speak Up™ Program</a:t>
            </a:r>
          </a:p>
          <a:p>
            <a:r>
              <a:rPr lang="en-US" altLang="en-US" smtClean="0"/>
              <a:t>Sentinel Event Policy</a:t>
            </a:r>
          </a:p>
          <a:p>
            <a:endParaRPr lang="en-US" altLang="en-US" dirty="0" smtClean="0"/>
          </a:p>
        </p:txBody>
      </p:sp>
      <p:sp>
        <p:nvSpPr>
          <p:cNvPr id="23556" name="Slide Number Placeholder 2"/>
          <p:cNvSpPr>
            <a:spLocks noGrp="1"/>
          </p:cNvSpPr>
          <p:nvPr>
            <p:ph type="sldNum" sz="quarter" idx="4"/>
          </p:nvPr>
        </p:nvSpPr>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0F46F9AA-9136-451C-BA61-F574DB9DF684}" type="slidenum">
              <a:rPr lang="en-US" altLang="en-US" smtClean="0"/>
              <a:pPr/>
              <a:t>14</a:t>
            </a:fld>
            <a:endParaRPr lang="en-US" altLang="en-US"/>
          </a:p>
        </p:txBody>
      </p:sp>
    </p:spTree>
    <p:custDataLst>
      <p:tags r:id="rId1"/>
    </p:custData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altLang="en-US" smtClean="0"/>
              <a:t>Nonprofit Accrediting Organizations</a:t>
            </a:r>
            <a:endParaRPr lang="en-US" altLang="en-US" dirty="0" smtClean="0"/>
          </a:p>
        </p:txBody>
      </p:sp>
      <p:sp>
        <p:nvSpPr>
          <p:cNvPr id="24579" name="Content Placeholder 2"/>
          <p:cNvSpPr>
            <a:spLocks noGrp="1"/>
          </p:cNvSpPr>
          <p:nvPr>
            <p:ph sz="quarter" idx="14"/>
          </p:nvPr>
        </p:nvSpPr>
        <p:spPr/>
        <p:txBody>
          <a:bodyPr/>
          <a:lstStyle/>
          <a:p>
            <a:r>
              <a:rPr lang="en-US" altLang="en-US" dirty="0" smtClean="0"/>
              <a:t>The Joint Commission</a:t>
            </a:r>
          </a:p>
          <a:p>
            <a:r>
              <a:rPr lang="en-US" altLang="en-US" dirty="0" err="1" smtClean="0"/>
              <a:t>URAC</a:t>
            </a:r>
            <a:r>
              <a:rPr lang="en-US" altLang="en-US" dirty="0" smtClean="0"/>
              <a:t>, formerly the Utilization Review Accreditation Commission</a:t>
            </a:r>
          </a:p>
          <a:p>
            <a:endParaRPr lang="en-US" altLang="en-US" dirty="0" smtClean="0"/>
          </a:p>
        </p:txBody>
      </p:sp>
      <p:sp>
        <p:nvSpPr>
          <p:cNvPr id="24580" name="Slide Number Placeholder 2"/>
          <p:cNvSpPr>
            <a:spLocks noGrp="1"/>
          </p:cNvSpPr>
          <p:nvPr>
            <p:ph type="sldNum" sz="quarter" idx="4"/>
          </p:nvPr>
        </p:nvSpPr>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FBFB5713-D8C4-4E52-BB27-C7F0856186BC}" type="slidenum">
              <a:rPr lang="en-US" altLang="en-US" smtClean="0"/>
              <a:pPr/>
              <a:t>15</a:t>
            </a:fld>
            <a:endParaRPr lang="en-US" altLang="en-US"/>
          </a:p>
        </p:txBody>
      </p:sp>
    </p:spTree>
    <p:custDataLst>
      <p:tags r:id="rId1"/>
    </p:custData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altLang="en-US" smtClean="0"/>
              <a:t>URAC</a:t>
            </a:r>
          </a:p>
        </p:txBody>
      </p:sp>
      <p:sp>
        <p:nvSpPr>
          <p:cNvPr id="24579" name="Content Placeholder 2"/>
          <p:cNvSpPr>
            <a:spLocks noGrp="1"/>
          </p:cNvSpPr>
          <p:nvPr>
            <p:ph sz="quarter" idx="14"/>
          </p:nvPr>
        </p:nvSpPr>
        <p:spPr/>
        <p:txBody>
          <a:bodyPr/>
          <a:lstStyle/>
          <a:p>
            <a:r>
              <a:rPr lang="en-US" altLang="en-US" dirty="0" smtClean="0"/>
              <a:t>Mission: </a:t>
            </a:r>
            <a:r>
              <a:rPr lang="ja-JP" altLang="en-US" dirty="0" smtClean="0"/>
              <a:t>“</a:t>
            </a:r>
            <a:r>
              <a:rPr lang="en-US" altLang="ja-JP" dirty="0" smtClean="0"/>
              <a:t>To promote continuous improvement in the quality and efficiency of healthcare management through processes of accreditation, education, and measurement</a:t>
            </a:r>
            <a:r>
              <a:rPr lang="ja-JP" altLang="en-US" dirty="0" smtClean="0"/>
              <a:t>”</a:t>
            </a:r>
            <a:r>
              <a:rPr lang="en-US" altLang="ja-JP" dirty="0" smtClean="0"/>
              <a:t> </a:t>
            </a:r>
          </a:p>
          <a:p>
            <a:r>
              <a:rPr lang="en-US" altLang="en-US" dirty="0" smtClean="0"/>
              <a:t>Has more than 30 accreditation and certification programs for various types of health care organizations</a:t>
            </a:r>
          </a:p>
          <a:p>
            <a:endParaRPr lang="en-US" altLang="en-US" dirty="0" smtClean="0"/>
          </a:p>
        </p:txBody>
      </p:sp>
      <p:sp>
        <p:nvSpPr>
          <p:cNvPr id="24580" name="Slide Number Placeholder 2"/>
          <p:cNvSpPr>
            <a:spLocks noGrp="1"/>
          </p:cNvSpPr>
          <p:nvPr>
            <p:ph type="sldNum" sz="quarter" idx="4"/>
          </p:nvPr>
        </p:nvSpPr>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FBFB5713-D8C4-4E52-BB27-C7F0856186BC}" type="slidenum">
              <a:rPr lang="en-US" altLang="en-US" smtClean="0"/>
              <a:pPr/>
              <a:t>16</a:t>
            </a:fld>
            <a:endParaRPr lang="en-US" altLang="en-US"/>
          </a:p>
        </p:txBody>
      </p:sp>
    </p:spTree>
    <p:custDataLst>
      <p:tags r:id="rId1"/>
    </p:custDataLst>
    <p:extLst>
      <p:ext uri="{BB962C8B-B14F-4D97-AF65-F5344CB8AC3E}">
        <p14:creationId xmlns:p14="http://schemas.microsoft.com/office/powerpoint/2010/main" val="229579677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smtClean="0"/>
              <a:t>URAC Privacy &amp; Security Accreditation - 1</a:t>
            </a:r>
            <a:endParaRPr lang="en-US" altLang="en-US" dirty="0" smtClean="0"/>
          </a:p>
        </p:txBody>
      </p:sp>
      <p:sp>
        <p:nvSpPr>
          <p:cNvPr id="25603" name="Content Placeholder 2"/>
          <p:cNvSpPr>
            <a:spLocks noGrp="1"/>
          </p:cNvSpPr>
          <p:nvPr>
            <p:ph sz="quarter" idx="14"/>
          </p:nvPr>
        </p:nvSpPr>
        <p:spPr>
          <a:xfrm>
            <a:off x="457200" y="1600200"/>
            <a:ext cx="8229600" cy="4800600"/>
          </a:xfrm>
        </p:spPr>
        <p:txBody>
          <a:bodyPr/>
          <a:lstStyle/>
          <a:p>
            <a:r>
              <a:rPr lang="en-US" altLang="en-US" sz="3000" dirty="0" smtClean="0"/>
              <a:t>Outlines best practices for maintaining privacy and security of health information</a:t>
            </a:r>
          </a:p>
          <a:p>
            <a:r>
              <a:rPr lang="en-US" altLang="en-US" sz="3000" dirty="0" smtClean="0"/>
              <a:t>Allows organizations to demonstrate compliance with privacy and security requirements specified by: </a:t>
            </a:r>
          </a:p>
          <a:p>
            <a:pPr lvl="1"/>
            <a:r>
              <a:rPr lang="en-US" altLang="en-US" sz="2600" dirty="0" smtClean="0"/>
              <a:t>Health Insurance Portability and Accountability Act (HIPAA)</a:t>
            </a:r>
          </a:p>
          <a:p>
            <a:pPr lvl="1"/>
            <a:r>
              <a:rPr lang="en-US" sz="2600" dirty="0" smtClean="0"/>
              <a:t>Health Information Technology for Economic and Clinical Health Act (</a:t>
            </a:r>
            <a:r>
              <a:rPr lang="en-US" altLang="en-US" sz="2600" dirty="0" smtClean="0"/>
              <a:t>HITECH)</a:t>
            </a:r>
          </a:p>
          <a:p>
            <a:r>
              <a:rPr lang="en-US" altLang="en-US" sz="3000" dirty="0" smtClean="0"/>
              <a:t>See </a:t>
            </a:r>
            <a:r>
              <a:rPr lang="en-US" altLang="en-US" sz="3000" dirty="0" smtClean="0">
                <a:hlinkClick r:id="rId4" tooltip="URL to URAC dot org website"/>
              </a:rPr>
              <a:t>http://www.urac.org</a:t>
            </a:r>
            <a:r>
              <a:rPr lang="en-US" altLang="en-US" sz="3000" dirty="0" smtClean="0"/>
              <a:t>   </a:t>
            </a:r>
          </a:p>
        </p:txBody>
      </p:sp>
      <p:sp>
        <p:nvSpPr>
          <p:cNvPr id="25604" name="Slide Number Placeholder 2"/>
          <p:cNvSpPr>
            <a:spLocks noGrp="1"/>
          </p:cNvSpPr>
          <p:nvPr>
            <p:ph type="sldNum" sz="quarter" idx="4"/>
          </p:nvPr>
        </p:nvSpPr>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D5BECA8C-2E12-4492-99FB-AE0226ECE87F}" type="slidenum">
              <a:rPr lang="en-US" altLang="en-US" smtClean="0"/>
              <a:pPr/>
              <a:t>17</a:t>
            </a:fld>
            <a:endParaRPr lang="en-US" altLang="en-US" dirty="0"/>
          </a:p>
        </p:txBody>
      </p:sp>
    </p:spTree>
    <p:custDataLst>
      <p:tags r:id="rId1"/>
    </p:custData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en-US" dirty="0" err="1" smtClean="0"/>
              <a:t>URAC</a:t>
            </a:r>
            <a:r>
              <a:rPr lang="en-US" altLang="en-US" dirty="0" smtClean="0"/>
              <a:t> Privacy &amp; Security Accreditation - 2</a:t>
            </a:r>
          </a:p>
        </p:txBody>
      </p:sp>
      <p:sp>
        <p:nvSpPr>
          <p:cNvPr id="26627" name="Content Placeholder 2"/>
          <p:cNvSpPr>
            <a:spLocks noGrp="1"/>
          </p:cNvSpPr>
          <p:nvPr>
            <p:ph sz="quarter" idx="14"/>
          </p:nvPr>
        </p:nvSpPr>
        <p:spPr/>
        <p:txBody>
          <a:bodyPr/>
          <a:lstStyle/>
          <a:p>
            <a:r>
              <a:rPr lang="en-US" altLang="en-US" dirty="0" smtClean="0"/>
              <a:t>These health care organizations must comply with HIPAA:</a:t>
            </a:r>
          </a:p>
          <a:p>
            <a:pPr lvl="1"/>
            <a:r>
              <a:rPr lang="en-US" altLang="en-US" dirty="0" smtClean="0"/>
              <a:t>Health plans: Health insurance companies, employer-funded health plans, and government programs that pay for health care, such as Medicare or Medicaid</a:t>
            </a:r>
          </a:p>
          <a:p>
            <a:pPr lvl="1"/>
            <a:r>
              <a:rPr lang="en-US" altLang="en-US" dirty="0" smtClean="0"/>
              <a:t>Health care providers that conduct certain tasks electronically </a:t>
            </a:r>
          </a:p>
          <a:p>
            <a:pPr lvl="1"/>
            <a:r>
              <a:rPr lang="en-US" altLang="en-US" dirty="0" smtClean="0"/>
              <a:t>Health care clearinghouses (organizations that process health information)</a:t>
            </a:r>
          </a:p>
          <a:p>
            <a:endParaRPr lang="en-US" altLang="en-US" dirty="0" smtClean="0"/>
          </a:p>
          <a:p>
            <a:endParaRPr lang="en-US" altLang="en-US" dirty="0" smtClean="0"/>
          </a:p>
        </p:txBody>
      </p:sp>
      <p:sp>
        <p:nvSpPr>
          <p:cNvPr id="26628" name="Slide Number Placeholder 2"/>
          <p:cNvSpPr>
            <a:spLocks noGrp="1"/>
          </p:cNvSpPr>
          <p:nvPr>
            <p:ph type="sldNum" sz="quarter" idx="4"/>
          </p:nvPr>
        </p:nvSpPr>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754C2065-CB3D-482D-B060-759585C11F81}" type="slidenum">
              <a:rPr lang="en-US" altLang="en-US" smtClean="0"/>
              <a:pPr/>
              <a:t>18</a:t>
            </a:fld>
            <a:endParaRPr lang="en-US" altLang="en-US"/>
          </a:p>
        </p:txBody>
      </p:sp>
    </p:spTree>
    <p:custDataLst>
      <p:tags r:id="rId1"/>
    </p:custData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The National Committee for Quality Assurance (NCQA)</a:t>
            </a:r>
            <a:endParaRPr lang="en-US" dirty="0"/>
          </a:p>
        </p:txBody>
      </p:sp>
      <p:sp>
        <p:nvSpPr>
          <p:cNvPr id="3" name="Content Placeholder 2"/>
          <p:cNvSpPr>
            <a:spLocks noGrp="1"/>
          </p:cNvSpPr>
          <p:nvPr>
            <p:ph sz="quarter" idx="14"/>
          </p:nvPr>
        </p:nvSpPr>
        <p:spPr/>
        <p:txBody>
          <a:bodyPr/>
          <a:lstStyle/>
          <a:p>
            <a:r>
              <a:rPr lang="en-US" dirty="0" smtClean="0"/>
              <a:t>Accreditation body for:</a:t>
            </a:r>
          </a:p>
          <a:p>
            <a:pPr lvl="1"/>
            <a:r>
              <a:rPr lang="en-US" dirty="0" smtClean="0"/>
              <a:t>Health plans </a:t>
            </a:r>
          </a:p>
          <a:p>
            <a:pPr lvl="1"/>
            <a:r>
              <a:rPr lang="en-US" dirty="0" smtClean="0"/>
              <a:t>Health plan contracting organizations</a:t>
            </a:r>
          </a:p>
          <a:p>
            <a:pPr lvl="1"/>
            <a:r>
              <a:rPr lang="en-US" dirty="0" smtClean="0"/>
              <a:t>Accountable Care Organizations</a:t>
            </a:r>
          </a:p>
          <a:p>
            <a:pPr lvl="1"/>
            <a:r>
              <a:rPr lang="en-US" dirty="0" smtClean="0"/>
              <a:t>Accreditation process includes assessments of clinical performance and consumer experience</a:t>
            </a:r>
          </a:p>
          <a:p>
            <a:pPr lvl="2"/>
            <a:r>
              <a:rPr lang="en-US" dirty="0" smtClean="0"/>
              <a:t>Healthcare Effectiveness Data and Information Set (</a:t>
            </a:r>
            <a:r>
              <a:rPr lang="en-US" dirty="0" err="1" smtClean="0"/>
              <a:t>HEDIS</a:t>
            </a:r>
            <a:r>
              <a:rPr lang="en-US" dirty="0" smtClean="0"/>
              <a:t>) </a:t>
            </a:r>
          </a:p>
          <a:p>
            <a:pPr lvl="2"/>
            <a:r>
              <a:rPr lang="en-US" dirty="0" smtClean="0"/>
              <a:t>Consumer Assessment of Healthcare Providers and Systems (</a:t>
            </a:r>
            <a:r>
              <a:rPr lang="en-US" dirty="0" err="1" smtClean="0"/>
              <a:t>CAHPS</a:t>
            </a:r>
            <a:r>
              <a:rPr lang="en-US" dirty="0" smtClean="0"/>
              <a:t>) survey </a:t>
            </a:r>
          </a:p>
          <a:p>
            <a:endParaRPr lang="en-US" dirty="0" smtClean="0"/>
          </a:p>
        </p:txBody>
      </p:sp>
      <p:sp>
        <p:nvSpPr>
          <p:cNvPr id="4" name="Slide Number Placeholder 3"/>
          <p:cNvSpPr>
            <a:spLocks noGrp="1"/>
          </p:cNvSpPr>
          <p:nvPr>
            <p:ph type="sldNum" sz="quarter" idx="4"/>
          </p:nvPr>
        </p:nvSpPr>
        <p:spPr/>
        <p:txBody>
          <a:bodyPr/>
          <a:lstStyle/>
          <a:p>
            <a:fld id="{F3BF8891-5E06-46C2-89A4-6DB85D39BA35}" type="slidenum">
              <a:rPr lang="en-US" smtClean="0"/>
              <a:pPr/>
              <a:t>19</a:t>
            </a:fld>
            <a:endParaRPr lang="en-US"/>
          </a:p>
        </p:txBody>
      </p:sp>
    </p:spTree>
    <p:custDataLst>
      <p:tags r:id="rId1"/>
    </p:custDataLst>
    <p:extLst>
      <p:ext uri="{BB962C8B-B14F-4D97-AF65-F5344CB8AC3E}">
        <p14:creationId xmlns:p14="http://schemas.microsoft.com/office/powerpoint/2010/main" val="40718284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Regulating Health Care </a:t>
            </a:r>
            <a:br>
              <a:rPr lang="en-US" altLang="en-US" dirty="0"/>
            </a:br>
            <a:r>
              <a:rPr lang="en-US" altLang="en-US" dirty="0"/>
              <a:t>Learning Objectives - 1</a:t>
            </a:r>
            <a:endParaRPr lang="en-US" dirty="0"/>
          </a:p>
        </p:txBody>
      </p:sp>
      <p:sp>
        <p:nvSpPr>
          <p:cNvPr id="3" name="Content Placeholder 2"/>
          <p:cNvSpPr>
            <a:spLocks noGrp="1"/>
          </p:cNvSpPr>
          <p:nvPr>
            <p:ph sz="quarter" idx="14"/>
          </p:nvPr>
        </p:nvSpPr>
        <p:spPr/>
        <p:txBody>
          <a:bodyPr/>
          <a:lstStyle/>
          <a:p>
            <a:r>
              <a:rPr lang="en-US" altLang="en-US" dirty="0"/>
              <a:t>Describe the role of accreditation, regulatory bodies, and professional associations in health care in the U.S. (Lecture a)</a:t>
            </a:r>
          </a:p>
          <a:p>
            <a:r>
              <a:rPr lang="en-US" altLang="en-US" dirty="0"/>
              <a:t>Describe the basic concepts of law in the United States: the legal system, sources of law, classification of laws, the court system, and the trial process.  (Lecture b</a:t>
            </a:r>
            <a:r>
              <a:rPr lang="en-US" altLang="en-US" dirty="0" smtClean="0"/>
              <a:t>)</a:t>
            </a:r>
            <a:endParaRPr lang="en-US" altLang="en-US" dirty="0"/>
          </a:p>
        </p:txBody>
      </p:sp>
      <p:sp>
        <p:nvSpPr>
          <p:cNvPr id="4" name="Slide Number Placeholder 3"/>
          <p:cNvSpPr>
            <a:spLocks noGrp="1"/>
          </p:cNvSpPr>
          <p:nvPr>
            <p:ph type="sldNum" sz="quarter" idx="4"/>
          </p:nvPr>
        </p:nvSpPr>
        <p:spPr/>
        <p:txBody>
          <a:bodyPr/>
          <a:lstStyle/>
          <a:p>
            <a:fld id="{F3BF8891-5E06-46C2-89A4-6DB85D39BA35}" type="slidenum">
              <a:rPr lang="en-US" smtClean="0"/>
              <a:pPr/>
              <a:t>2</a:t>
            </a:fld>
            <a:endParaRPr lang="en-US" dirty="0"/>
          </a:p>
        </p:txBody>
      </p:sp>
    </p:spTree>
    <p:custDataLst>
      <p:tags r:id="rId1"/>
    </p:custDataLst>
    <p:extLst>
      <p:ext uri="{BB962C8B-B14F-4D97-AF65-F5344CB8AC3E}">
        <p14:creationId xmlns:p14="http://schemas.microsoft.com/office/powerpoint/2010/main" val="37878688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altLang="en-US" smtClean="0"/>
              <a:t>Regulatory Agencies</a:t>
            </a:r>
          </a:p>
        </p:txBody>
      </p:sp>
      <p:sp>
        <p:nvSpPr>
          <p:cNvPr id="27651" name="Content Placeholder 2"/>
          <p:cNvSpPr>
            <a:spLocks noGrp="1"/>
          </p:cNvSpPr>
          <p:nvPr>
            <p:ph sz="quarter" idx="14"/>
          </p:nvPr>
        </p:nvSpPr>
        <p:spPr/>
        <p:txBody>
          <a:bodyPr/>
          <a:lstStyle/>
          <a:p>
            <a:r>
              <a:rPr lang="en-US" altLang="en-US" dirty="0" smtClean="0"/>
              <a:t>Under the authority of Congress, federal agencies enforce standards in a specific field in the private sector</a:t>
            </a:r>
          </a:p>
          <a:p>
            <a:r>
              <a:rPr lang="en-US" altLang="en-US" dirty="0" smtClean="0"/>
              <a:t>Agencies create regulations, known as “rules”, to carry out public policy</a:t>
            </a:r>
          </a:p>
          <a:p>
            <a:r>
              <a:rPr lang="en-US" altLang="en-US" dirty="0" smtClean="0"/>
              <a:t>The goal is consumer protection. Example: Food and Drug Administration (FDA)</a:t>
            </a:r>
          </a:p>
        </p:txBody>
      </p:sp>
      <p:sp>
        <p:nvSpPr>
          <p:cNvPr id="27652" name="Slide Number Placeholder 2"/>
          <p:cNvSpPr>
            <a:spLocks noGrp="1"/>
          </p:cNvSpPr>
          <p:nvPr>
            <p:ph type="sldNum" sz="quarter" idx="4"/>
          </p:nvPr>
        </p:nvSpPr>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F536D5CC-37BD-47AB-AF76-17F4ED3DD3DA}" type="slidenum">
              <a:rPr lang="en-US" altLang="en-US" smtClean="0"/>
              <a:pPr/>
              <a:t>20</a:t>
            </a:fld>
            <a:endParaRPr lang="en-US" altLang="en-US"/>
          </a:p>
        </p:txBody>
      </p:sp>
    </p:spTree>
    <p:custDataLst>
      <p:tags r:id="rId1"/>
    </p:custData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altLang="en-US" smtClean="0"/>
              <a:t>FDA Overview</a:t>
            </a:r>
            <a:endParaRPr lang="en-US" altLang="en-US" dirty="0" smtClean="0"/>
          </a:p>
        </p:txBody>
      </p:sp>
      <p:sp>
        <p:nvSpPr>
          <p:cNvPr id="8" name="Text Placeholder 7"/>
          <p:cNvSpPr>
            <a:spLocks noGrp="1"/>
          </p:cNvSpPr>
          <p:nvPr>
            <p:ph type="body" sz="quarter" idx="33"/>
          </p:nvPr>
        </p:nvSpPr>
        <p:spPr>
          <a:xfrm>
            <a:off x="457200" y="1614082"/>
            <a:ext cx="8228627" cy="611187"/>
          </a:xfrm>
        </p:spPr>
        <p:txBody>
          <a:bodyPr/>
          <a:lstStyle/>
          <a:p>
            <a:r>
              <a:rPr lang="en-US" altLang="en-US" dirty="0" smtClean="0"/>
              <a:t>Categories of FDA regulated products:</a:t>
            </a:r>
            <a:endParaRPr lang="en-US" dirty="0"/>
          </a:p>
        </p:txBody>
      </p:sp>
      <p:pic>
        <p:nvPicPr>
          <p:cNvPr id="9" name="Picture Placeholder 8" descr="Categories of FDA regulated products:&#10;Food, Drugs; Medical Devices; Vaccines, Blood and Biologics; Animal and Veterinary; Cosmetics; Radiation-Emitting Products; and Tobacco Products" title="Chart: FDA Overview: Categories of FDA regulated products"/>
          <p:cNvPicPr>
            <a:picLocks noGrp="1" noChangeAspect="1"/>
          </p:cNvPicPr>
          <p:nvPr>
            <p:ph type="pic" sz="quarter" idx="14"/>
          </p:nvPr>
        </p:nvPicPr>
        <p:blipFill rotWithShape="1">
          <a:blip r:embed="rId4">
            <a:extLst>
              <a:ext uri="{28A0092B-C50C-407E-A947-70E740481C1C}">
                <a14:useLocalDpi xmlns:a14="http://schemas.microsoft.com/office/drawing/2010/main" val="0"/>
              </a:ext>
            </a:extLst>
          </a:blip>
          <a:srcRect l="-53881" r="-53881"/>
          <a:stretch/>
        </p:blipFill>
        <p:spPr>
          <a:xfrm>
            <a:off x="457200" y="2537034"/>
            <a:ext cx="7302843" cy="3635165"/>
          </a:xfrm>
        </p:spPr>
      </p:pic>
      <p:sp>
        <p:nvSpPr>
          <p:cNvPr id="28675" name="Content Placeholder 2"/>
          <p:cNvSpPr>
            <a:spLocks noGrp="1"/>
          </p:cNvSpPr>
          <p:nvPr>
            <p:ph type="body" sz="quarter" idx="32"/>
          </p:nvPr>
        </p:nvSpPr>
        <p:spPr/>
        <p:txBody>
          <a:bodyPr/>
          <a:lstStyle/>
          <a:p>
            <a:r>
              <a:rPr lang="en-US" altLang="en-US" smtClean="0"/>
              <a:t>6.1 Figure: As part of Department of Health and Human Services, the FDA is charged with oversight of these areas. (FDA, 2016)</a:t>
            </a:r>
          </a:p>
          <a:p>
            <a:endParaRPr lang="en-US" altLang="en-US" dirty="0" smtClean="0"/>
          </a:p>
        </p:txBody>
      </p:sp>
      <p:sp>
        <p:nvSpPr>
          <p:cNvPr id="28676" name="Slide Number Placeholder 2"/>
          <p:cNvSpPr>
            <a:spLocks noGrp="1"/>
          </p:cNvSpPr>
          <p:nvPr>
            <p:ph type="sldNum" sz="quarter" idx="4"/>
          </p:nvPr>
        </p:nvSpPr>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BE7DF773-3ADF-43D9-8FAF-6F7C62567686}" type="slidenum">
              <a:rPr lang="en-US" altLang="en-US" smtClean="0"/>
              <a:pPr/>
              <a:t>21</a:t>
            </a:fld>
            <a:endParaRPr lang="en-US" altLang="en-US"/>
          </a:p>
        </p:txBody>
      </p:sp>
    </p:spTree>
    <p:custDataLst>
      <p:tags r:id="rId1"/>
    </p:custData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altLang="en-US" smtClean="0"/>
              <a:t>FDA Mission</a:t>
            </a:r>
          </a:p>
        </p:txBody>
      </p:sp>
      <p:sp>
        <p:nvSpPr>
          <p:cNvPr id="29699" name="Content Placeholder 2"/>
          <p:cNvSpPr>
            <a:spLocks noGrp="1"/>
          </p:cNvSpPr>
          <p:nvPr>
            <p:ph sz="quarter" idx="14"/>
          </p:nvPr>
        </p:nvSpPr>
        <p:spPr/>
        <p:txBody>
          <a:bodyPr/>
          <a:lstStyle/>
          <a:p>
            <a:r>
              <a:rPr lang="en-US" altLang="en-US" smtClean="0"/>
              <a:t>Protect public health</a:t>
            </a:r>
          </a:p>
          <a:p>
            <a:pPr lvl="1"/>
            <a:r>
              <a:rPr lang="en-US" altLang="en-US" smtClean="0"/>
              <a:t>Regulates drugs </a:t>
            </a:r>
          </a:p>
          <a:p>
            <a:pPr lvl="2"/>
            <a:r>
              <a:rPr lang="en-US" altLang="en-US" smtClean="0"/>
              <a:t>Performs drug approvals</a:t>
            </a:r>
          </a:p>
          <a:p>
            <a:pPr lvl="2"/>
            <a:r>
              <a:rPr lang="en-US" altLang="en-US" smtClean="0"/>
              <a:t>Provides drug safety information</a:t>
            </a:r>
          </a:p>
          <a:p>
            <a:pPr lvl="2"/>
            <a:r>
              <a:rPr lang="en-US" altLang="en-US" smtClean="0"/>
              <a:t>Spreads the message about medication errors</a:t>
            </a:r>
          </a:p>
          <a:p>
            <a:pPr lvl="1"/>
            <a:r>
              <a:rPr lang="en-US" altLang="en-US" smtClean="0"/>
              <a:t>Helps speed up product innovations</a:t>
            </a:r>
          </a:p>
          <a:p>
            <a:pPr lvl="1"/>
            <a:r>
              <a:rPr lang="en-US" altLang="en-US" smtClean="0"/>
              <a:t>Helps public obtain accurate, science-based information</a:t>
            </a:r>
            <a:endParaRPr lang="en-US" altLang="en-US" dirty="0" smtClean="0"/>
          </a:p>
        </p:txBody>
      </p:sp>
      <p:sp>
        <p:nvSpPr>
          <p:cNvPr id="29700" name="Slide Number Placeholder 2"/>
          <p:cNvSpPr>
            <a:spLocks noGrp="1"/>
          </p:cNvSpPr>
          <p:nvPr>
            <p:ph type="sldNum" sz="quarter" idx="4"/>
          </p:nvPr>
        </p:nvSpPr>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825A3839-EC06-44B1-A07E-2C0AD566BB3E}" type="slidenum">
              <a:rPr lang="en-US" altLang="en-US" smtClean="0"/>
              <a:pPr/>
              <a:t>22</a:t>
            </a:fld>
            <a:endParaRPr lang="en-US" altLang="en-US"/>
          </a:p>
        </p:txBody>
      </p:sp>
    </p:spTree>
    <p:custDataLst>
      <p:tags r:id="rId1"/>
    </p:custData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Centers for Medicare &amp; </a:t>
            </a:r>
            <a:br>
              <a:rPr lang="en-US" dirty="0" smtClean="0"/>
            </a:br>
            <a:r>
              <a:rPr lang="en-US" dirty="0" smtClean="0"/>
              <a:t>Medicaid Services (CMS)</a:t>
            </a:r>
            <a:endParaRPr lang="en-US" dirty="0"/>
          </a:p>
        </p:txBody>
      </p:sp>
      <p:sp>
        <p:nvSpPr>
          <p:cNvPr id="3" name="Content Placeholder 2"/>
          <p:cNvSpPr>
            <a:spLocks noGrp="1"/>
          </p:cNvSpPr>
          <p:nvPr>
            <p:ph sz="quarter" idx="14"/>
          </p:nvPr>
        </p:nvSpPr>
        <p:spPr/>
        <p:txBody>
          <a:bodyPr/>
          <a:lstStyle/>
          <a:p>
            <a:r>
              <a:rPr lang="en-US" smtClean="0"/>
              <a:t>Under U.S. Department of Health &amp; Human Services</a:t>
            </a:r>
          </a:p>
          <a:p>
            <a:r>
              <a:rPr lang="en-US" smtClean="0"/>
              <a:t>CMS regulates reimbursement for health care products and services, including:</a:t>
            </a:r>
          </a:p>
          <a:p>
            <a:pPr lvl="1"/>
            <a:r>
              <a:rPr lang="en-US" smtClean="0"/>
              <a:t>Medicare</a:t>
            </a:r>
          </a:p>
          <a:p>
            <a:pPr lvl="1"/>
            <a:r>
              <a:rPr lang="en-US" smtClean="0"/>
              <a:t>Medicaid</a:t>
            </a:r>
          </a:p>
          <a:p>
            <a:pPr lvl="1"/>
            <a:r>
              <a:rPr lang="en-US" smtClean="0"/>
              <a:t>Children’s Health Insurance Program (CHIP)</a:t>
            </a:r>
            <a:endParaRPr lang="en-US" dirty="0" smtClean="0"/>
          </a:p>
        </p:txBody>
      </p:sp>
      <p:sp>
        <p:nvSpPr>
          <p:cNvPr id="4" name="Slide Number Placeholder 3"/>
          <p:cNvSpPr>
            <a:spLocks noGrp="1"/>
          </p:cNvSpPr>
          <p:nvPr>
            <p:ph type="sldNum" sz="quarter" idx="4"/>
          </p:nvPr>
        </p:nvSpPr>
        <p:spPr/>
        <p:txBody>
          <a:bodyPr/>
          <a:lstStyle/>
          <a:p>
            <a:fld id="{F3BF8891-5E06-46C2-89A4-6DB85D39BA35}" type="slidenum">
              <a:rPr lang="en-US" smtClean="0"/>
              <a:pPr/>
              <a:t>23</a:t>
            </a:fld>
            <a:endParaRPr lang="en-US" dirty="0"/>
          </a:p>
        </p:txBody>
      </p:sp>
    </p:spTree>
    <p:custDataLst>
      <p:tags r:id="rId1"/>
    </p:custDataLst>
    <p:extLst>
      <p:ext uri="{BB962C8B-B14F-4D97-AF65-F5344CB8AC3E}">
        <p14:creationId xmlns:p14="http://schemas.microsoft.com/office/powerpoint/2010/main" val="119223269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CMS - Medicare</a:t>
            </a:r>
            <a:endParaRPr lang="en-US" dirty="0"/>
          </a:p>
        </p:txBody>
      </p:sp>
      <p:sp>
        <p:nvSpPr>
          <p:cNvPr id="3" name="Content Placeholder 2"/>
          <p:cNvSpPr>
            <a:spLocks noGrp="1"/>
          </p:cNvSpPr>
          <p:nvPr>
            <p:ph sz="quarter" idx="14"/>
          </p:nvPr>
        </p:nvSpPr>
        <p:spPr/>
        <p:txBody>
          <a:bodyPr/>
          <a:lstStyle/>
          <a:p>
            <a:r>
              <a:rPr lang="en-US" smtClean="0"/>
              <a:t>Federally funded health care program for individuals who:</a:t>
            </a:r>
          </a:p>
          <a:p>
            <a:pPr lvl="1"/>
            <a:r>
              <a:rPr lang="en-US" smtClean="0"/>
              <a:t>Are over age 65</a:t>
            </a:r>
          </a:p>
          <a:p>
            <a:pPr lvl="1"/>
            <a:r>
              <a:rPr lang="en-US" smtClean="0"/>
              <a:t>Are under age 65 with certain disabilities </a:t>
            </a:r>
          </a:p>
          <a:p>
            <a:pPr lvl="1"/>
            <a:r>
              <a:rPr lang="en-US" smtClean="0"/>
              <a:t>Have permanent kidney failure requiring dialysis or transplant</a:t>
            </a:r>
          </a:p>
          <a:p>
            <a:endParaRPr lang="en-US" dirty="0"/>
          </a:p>
        </p:txBody>
      </p:sp>
      <p:sp>
        <p:nvSpPr>
          <p:cNvPr id="4" name="Slide Number Placeholder 3"/>
          <p:cNvSpPr>
            <a:spLocks noGrp="1"/>
          </p:cNvSpPr>
          <p:nvPr>
            <p:ph type="sldNum" sz="quarter" idx="4"/>
          </p:nvPr>
        </p:nvSpPr>
        <p:spPr/>
        <p:txBody>
          <a:bodyPr/>
          <a:lstStyle/>
          <a:p>
            <a:fld id="{F3BF8891-5E06-46C2-89A4-6DB85D39BA35}" type="slidenum">
              <a:rPr lang="en-US" smtClean="0"/>
              <a:pPr/>
              <a:t>24</a:t>
            </a:fld>
            <a:endParaRPr lang="en-US" dirty="0"/>
          </a:p>
        </p:txBody>
      </p:sp>
    </p:spTree>
    <p:custDataLst>
      <p:tags r:id="rId1"/>
    </p:custDataLst>
    <p:extLst>
      <p:ext uri="{BB962C8B-B14F-4D97-AF65-F5344CB8AC3E}">
        <p14:creationId xmlns:p14="http://schemas.microsoft.com/office/powerpoint/2010/main" val="186615173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CMS – Medicaid and CHIP</a:t>
            </a:r>
            <a:endParaRPr lang="en-US" dirty="0"/>
          </a:p>
        </p:txBody>
      </p:sp>
      <p:sp>
        <p:nvSpPr>
          <p:cNvPr id="3" name="Content Placeholder 2"/>
          <p:cNvSpPr>
            <a:spLocks noGrp="1"/>
          </p:cNvSpPr>
          <p:nvPr>
            <p:ph sz="quarter" idx="14"/>
          </p:nvPr>
        </p:nvSpPr>
        <p:spPr/>
        <p:txBody>
          <a:bodyPr/>
          <a:lstStyle/>
          <a:p>
            <a:r>
              <a:rPr lang="en-US" smtClean="0"/>
              <a:t>Medicaid and CHIP provide health care for low income adults and children. </a:t>
            </a:r>
          </a:p>
          <a:p>
            <a:pPr lvl="1"/>
            <a:r>
              <a:rPr lang="en-US" smtClean="0"/>
              <a:t>Programs are administered by individual states</a:t>
            </a:r>
          </a:p>
          <a:p>
            <a:endParaRPr lang="en-US" dirty="0"/>
          </a:p>
        </p:txBody>
      </p:sp>
      <p:sp>
        <p:nvSpPr>
          <p:cNvPr id="4" name="Slide Number Placeholder 3"/>
          <p:cNvSpPr>
            <a:spLocks noGrp="1"/>
          </p:cNvSpPr>
          <p:nvPr>
            <p:ph type="sldNum" sz="quarter" idx="4"/>
          </p:nvPr>
        </p:nvSpPr>
        <p:spPr/>
        <p:txBody>
          <a:bodyPr/>
          <a:lstStyle/>
          <a:p>
            <a:fld id="{F3BF8891-5E06-46C2-89A4-6DB85D39BA35}" type="slidenum">
              <a:rPr lang="en-US" smtClean="0"/>
              <a:pPr/>
              <a:t>25</a:t>
            </a:fld>
            <a:endParaRPr lang="en-US" dirty="0"/>
          </a:p>
        </p:txBody>
      </p:sp>
    </p:spTree>
    <p:custDataLst>
      <p:tags r:id="rId1"/>
    </p:custDataLst>
    <p:extLst>
      <p:ext uri="{BB962C8B-B14F-4D97-AF65-F5344CB8AC3E}">
        <p14:creationId xmlns:p14="http://schemas.microsoft.com/office/powerpoint/2010/main" val="220716786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Office of the National Coordinator for Health Information Technology (ONC)</a:t>
            </a:r>
            <a:endParaRPr lang="en-US" sz="3200" dirty="0"/>
          </a:p>
        </p:txBody>
      </p:sp>
      <p:sp>
        <p:nvSpPr>
          <p:cNvPr id="3" name="Content Placeholder 2"/>
          <p:cNvSpPr>
            <a:spLocks noGrp="1"/>
          </p:cNvSpPr>
          <p:nvPr>
            <p:ph sz="quarter" idx="14"/>
          </p:nvPr>
        </p:nvSpPr>
        <p:spPr/>
        <p:txBody>
          <a:bodyPr/>
          <a:lstStyle/>
          <a:p>
            <a:r>
              <a:rPr lang="en-US" smtClean="0"/>
              <a:t>ONC a federal entity within the Department of Health &amp; Human Services</a:t>
            </a:r>
          </a:p>
          <a:p>
            <a:r>
              <a:rPr lang="en-US" smtClean="0"/>
              <a:t>Coordinates nationwide efforts to implement and use electronic health records </a:t>
            </a:r>
          </a:p>
          <a:p>
            <a:r>
              <a:rPr lang="en-US" smtClean="0"/>
              <a:t>Promotes the exchange of electronic health information across care settings</a:t>
            </a:r>
            <a:endParaRPr lang="en-US" dirty="0"/>
          </a:p>
        </p:txBody>
      </p:sp>
      <p:sp>
        <p:nvSpPr>
          <p:cNvPr id="4" name="Slide Number Placeholder 3"/>
          <p:cNvSpPr>
            <a:spLocks noGrp="1"/>
          </p:cNvSpPr>
          <p:nvPr>
            <p:ph type="sldNum" sz="quarter" idx="4"/>
          </p:nvPr>
        </p:nvSpPr>
        <p:spPr/>
        <p:txBody>
          <a:bodyPr/>
          <a:lstStyle/>
          <a:p>
            <a:fld id="{F3BF8891-5E06-46C2-89A4-6DB85D39BA35}" type="slidenum">
              <a:rPr lang="en-US" smtClean="0"/>
              <a:pPr/>
              <a:t>26</a:t>
            </a:fld>
            <a:endParaRPr lang="en-US" dirty="0"/>
          </a:p>
        </p:txBody>
      </p:sp>
    </p:spTree>
    <p:custDataLst>
      <p:tags r:id="rId1"/>
    </p:custDataLst>
    <p:extLst>
      <p:ext uri="{BB962C8B-B14F-4D97-AF65-F5344CB8AC3E}">
        <p14:creationId xmlns:p14="http://schemas.microsoft.com/office/powerpoint/2010/main" val="74630335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altLang="en-US" smtClean="0"/>
              <a:t>Professional Associations - 1</a:t>
            </a:r>
            <a:endParaRPr lang="en-US" altLang="en-US" dirty="0" smtClean="0"/>
          </a:p>
        </p:txBody>
      </p:sp>
      <p:sp>
        <p:nvSpPr>
          <p:cNvPr id="30723" name="Content Placeholder 2"/>
          <p:cNvSpPr>
            <a:spLocks noGrp="1"/>
          </p:cNvSpPr>
          <p:nvPr>
            <p:ph sz="quarter" idx="14"/>
          </p:nvPr>
        </p:nvSpPr>
        <p:spPr/>
        <p:txBody>
          <a:bodyPr/>
          <a:lstStyle/>
          <a:p>
            <a:r>
              <a:rPr lang="en-US" altLang="en-US" smtClean="0"/>
              <a:t>Nonprofit organizations that support:</a:t>
            </a:r>
          </a:p>
          <a:p>
            <a:pPr lvl="1"/>
            <a:r>
              <a:rPr lang="en-US" altLang="en-US" smtClean="0"/>
              <a:t>A particular profession</a:t>
            </a:r>
          </a:p>
          <a:p>
            <a:pPr lvl="1"/>
            <a:r>
              <a:rPr lang="en-US" altLang="en-US" smtClean="0"/>
              <a:t>The interests of individuals engaged in that profession</a:t>
            </a:r>
          </a:p>
          <a:p>
            <a:pPr lvl="2"/>
            <a:r>
              <a:rPr lang="en-US" altLang="en-US" smtClean="0"/>
              <a:t>Physicians</a:t>
            </a:r>
          </a:p>
          <a:p>
            <a:pPr lvl="2"/>
            <a:r>
              <a:rPr lang="en-US" altLang="en-US" smtClean="0"/>
              <a:t>Hospital administrators</a:t>
            </a:r>
          </a:p>
          <a:p>
            <a:pPr lvl="1"/>
            <a:r>
              <a:rPr lang="en-US" altLang="en-US" smtClean="0"/>
              <a:t>The public interest</a:t>
            </a:r>
          </a:p>
          <a:p>
            <a:pPr lvl="1"/>
            <a:endParaRPr lang="en-US" altLang="en-US" dirty="0" smtClean="0"/>
          </a:p>
        </p:txBody>
      </p:sp>
      <p:sp>
        <p:nvSpPr>
          <p:cNvPr id="30726" name="Slide Number Placeholder 2"/>
          <p:cNvSpPr>
            <a:spLocks noGrp="1"/>
          </p:cNvSpPr>
          <p:nvPr>
            <p:ph type="sldNum" sz="quarter" idx="4"/>
          </p:nvPr>
        </p:nvSpPr>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E8969D54-89E9-428C-9359-57F7E0F83DD6}" type="slidenum">
              <a:rPr lang="en-US" altLang="en-US" smtClean="0"/>
              <a:pPr/>
              <a:t>27</a:t>
            </a:fld>
            <a:endParaRPr lang="en-US" altLang="en-US"/>
          </a:p>
        </p:txBody>
      </p:sp>
    </p:spTree>
    <p:custDataLst>
      <p:tags r:id="rId1"/>
    </p:custData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altLang="en-US" smtClean="0"/>
              <a:t>Professional Associations - 2</a:t>
            </a:r>
            <a:endParaRPr lang="en-US" altLang="en-US" dirty="0" smtClean="0"/>
          </a:p>
        </p:txBody>
      </p:sp>
      <p:sp>
        <p:nvSpPr>
          <p:cNvPr id="30723" name="Content Placeholder 2"/>
          <p:cNvSpPr>
            <a:spLocks noGrp="1"/>
          </p:cNvSpPr>
          <p:nvPr>
            <p:ph sz="quarter" idx="14"/>
          </p:nvPr>
        </p:nvSpPr>
        <p:spPr/>
        <p:txBody>
          <a:bodyPr/>
          <a:lstStyle/>
          <a:p>
            <a:r>
              <a:rPr lang="en-US" altLang="en-US" smtClean="0"/>
              <a:t>Sets requirements:</a:t>
            </a:r>
          </a:p>
          <a:p>
            <a:pPr lvl="1"/>
            <a:r>
              <a:rPr lang="en-US" altLang="en-US" smtClean="0"/>
              <a:t>For entry into the profession</a:t>
            </a:r>
          </a:p>
          <a:p>
            <a:pPr lvl="2"/>
            <a:r>
              <a:rPr lang="en-US" altLang="en-US" smtClean="0"/>
              <a:t>May require license or certificate</a:t>
            </a:r>
          </a:p>
          <a:p>
            <a:pPr lvl="1"/>
            <a:r>
              <a:rPr lang="en-US" altLang="en-US" smtClean="0"/>
              <a:t>For maintaining membership in the profession</a:t>
            </a:r>
          </a:p>
          <a:p>
            <a:r>
              <a:rPr lang="en-US" altLang="en-US" smtClean="0"/>
              <a:t>Members generally have a significant amount of education, training, or experience</a:t>
            </a:r>
          </a:p>
          <a:p>
            <a:pPr lvl="1"/>
            <a:endParaRPr lang="en-US" altLang="en-US" smtClean="0"/>
          </a:p>
          <a:p>
            <a:pPr lvl="1"/>
            <a:endParaRPr lang="en-US" altLang="en-US" dirty="0" smtClean="0"/>
          </a:p>
        </p:txBody>
      </p:sp>
      <p:sp>
        <p:nvSpPr>
          <p:cNvPr id="30726" name="Slide Number Placeholder 2"/>
          <p:cNvSpPr>
            <a:spLocks noGrp="1"/>
          </p:cNvSpPr>
          <p:nvPr>
            <p:ph type="sldNum" sz="quarter" idx="4"/>
          </p:nvPr>
        </p:nvSpPr>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E8969D54-89E9-428C-9359-57F7E0F83DD6}" type="slidenum">
              <a:rPr lang="en-US" altLang="en-US" smtClean="0"/>
              <a:pPr/>
              <a:t>28</a:t>
            </a:fld>
            <a:endParaRPr lang="en-US" altLang="en-US"/>
          </a:p>
        </p:txBody>
      </p:sp>
    </p:spTree>
    <p:custDataLst>
      <p:tags r:id="rId1"/>
    </p:custDataLst>
    <p:extLst>
      <p:ext uri="{BB962C8B-B14F-4D97-AF65-F5344CB8AC3E}">
        <p14:creationId xmlns:p14="http://schemas.microsoft.com/office/powerpoint/2010/main" val="247096220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smtClean="0"/>
              <a:t>American Board of Medical Specialties (ABMS) - 1</a:t>
            </a:r>
            <a:endParaRPr lang="en-US" altLang="en-US" dirty="0" smtClean="0"/>
          </a:p>
        </p:txBody>
      </p:sp>
      <p:sp>
        <p:nvSpPr>
          <p:cNvPr id="31747" name="Content Placeholder 2"/>
          <p:cNvSpPr>
            <a:spLocks noGrp="1"/>
          </p:cNvSpPr>
          <p:nvPr>
            <p:ph sz="quarter" idx="14"/>
          </p:nvPr>
        </p:nvSpPr>
        <p:spPr/>
        <p:txBody>
          <a:bodyPr/>
          <a:lstStyle/>
          <a:p>
            <a:r>
              <a:rPr lang="en-US" altLang="en-US" smtClean="0"/>
              <a:t>Mission: “</a:t>
            </a:r>
            <a:r>
              <a:rPr lang="en-US" smtClean="0"/>
              <a:t>to serve the public and the medical profession by improving the quality of health care through setting professional standards for lifelong certification in partnership with Member Boards.”</a:t>
            </a:r>
            <a:endParaRPr lang="en-US" altLang="ja-JP" smtClean="0"/>
          </a:p>
          <a:p>
            <a:r>
              <a:rPr lang="en-US" altLang="en-US" smtClean="0"/>
              <a:t>Board certification differs from licensure, which sets minimum competency for physicians</a:t>
            </a:r>
            <a:endParaRPr lang="en-US" altLang="ja-JP" smtClean="0"/>
          </a:p>
          <a:p>
            <a:endParaRPr lang="en-US" altLang="en-US" smtClean="0"/>
          </a:p>
          <a:p>
            <a:endParaRPr lang="en-US" altLang="en-US" dirty="0" smtClean="0"/>
          </a:p>
        </p:txBody>
      </p:sp>
      <p:sp>
        <p:nvSpPr>
          <p:cNvPr id="31750" name="Slide Number Placeholder 2"/>
          <p:cNvSpPr>
            <a:spLocks noGrp="1"/>
          </p:cNvSpPr>
          <p:nvPr>
            <p:ph type="sldNum" sz="quarter" idx="4"/>
          </p:nvPr>
        </p:nvSpPr>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B458A0BB-47B7-4BBA-AC55-C3EB1886C0A2}" type="slidenum">
              <a:rPr lang="en-US" altLang="en-US" smtClean="0"/>
              <a:pPr/>
              <a:t>29</a:t>
            </a:fld>
            <a:endParaRPr lang="en-US" altLang="en-US"/>
          </a:p>
        </p:txBody>
      </p:sp>
    </p:spTree>
    <p:custDataLst>
      <p:tags r:id="rId1"/>
    </p:custData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Regulating Health Care </a:t>
            </a:r>
            <a:br>
              <a:rPr lang="en-US" altLang="en-US" dirty="0"/>
            </a:br>
            <a:r>
              <a:rPr lang="en-US" altLang="en-US" dirty="0"/>
              <a:t>Learning Objectives - 2</a:t>
            </a:r>
            <a:endParaRPr lang="en-US" dirty="0"/>
          </a:p>
        </p:txBody>
      </p:sp>
      <p:sp>
        <p:nvSpPr>
          <p:cNvPr id="3" name="Content Placeholder 2"/>
          <p:cNvSpPr>
            <a:spLocks noGrp="1"/>
          </p:cNvSpPr>
          <p:nvPr>
            <p:ph sz="quarter" idx="14"/>
          </p:nvPr>
        </p:nvSpPr>
        <p:spPr/>
        <p:txBody>
          <a:bodyPr/>
          <a:lstStyle/>
          <a:p>
            <a:r>
              <a:rPr lang="en-US" altLang="en-US" dirty="0"/>
              <a:t>Describe legal aspects of medicine involving the Affordable Care Act, professional standards in health care, medical malpractice, tort reform, and Medicare and Medicaid f</a:t>
            </a:r>
            <a:r>
              <a:rPr lang="en-US" altLang="en-US" dirty="0" smtClean="0"/>
              <a:t>raud </a:t>
            </a:r>
            <a:r>
              <a:rPr lang="en-US" altLang="en-US"/>
              <a:t>and </a:t>
            </a:r>
            <a:r>
              <a:rPr lang="en-US" altLang="en-US" smtClean="0"/>
              <a:t>abuse </a:t>
            </a:r>
            <a:r>
              <a:rPr lang="en-US" altLang="en-US" dirty="0"/>
              <a:t>(Lecture c</a:t>
            </a:r>
            <a:r>
              <a:rPr lang="en-US" altLang="en-US" dirty="0" smtClean="0"/>
              <a:t>)</a:t>
            </a:r>
            <a:endParaRPr lang="en-US" altLang="en-US" dirty="0"/>
          </a:p>
        </p:txBody>
      </p:sp>
      <p:sp>
        <p:nvSpPr>
          <p:cNvPr id="4" name="Slide Number Placeholder 3"/>
          <p:cNvSpPr>
            <a:spLocks noGrp="1"/>
          </p:cNvSpPr>
          <p:nvPr>
            <p:ph type="sldNum" sz="quarter" idx="4"/>
          </p:nvPr>
        </p:nvSpPr>
        <p:spPr/>
        <p:txBody>
          <a:bodyPr/>
          <a:lstStyle/>
          <a:p>
            <a:fld id="{F3BF8891-5E06-46C2-89A4-6DB85D39BA35}" type="slidenum">
              <a:rPr lang="en-US" smtClean="0"/>
              <a:pPr/>
              <a:t>3</a:t>
            </a:fld>
            <a:endParaRPr lang="en-US" dirty="0"/>
          </a:p>
        </p:txBody>
      </p:sp>
    </p:spTree>
    <p:custDataLst>
      <p:tags r:id="rId1"/>
    </p:custDataLst>
    <p:extLst>
      <p:ext uri="{BB962C8B-B14F-4D97-AF65-F5344CB8AC3E}">
        <p14:creationId xmlns:p14="http://schemas.microsoft.com/office/powerpoint/2010/main" val="317761351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smtClean="0"/>
              <a:t>American Board of Medical Specialties (ABMS) - 2</a:t>
            </a:r>
            <a:endParaRPr lang="en-US" altLang="en-US" dirty="0" smtClean="0"/>
          </a:p>
        </p:txBody>
      </p:sp>
      <p:sp>
        <p:nvSpPr>
          <p:cNvPr id="31747" name="Content Placeholder 2"/>
          <p:cNvSpPr>
            <a:spLocks noGrp="1"/>
          </p:cNvSpPr>
          <p:nvPr>
            <p:ph sz="quarter" idx="14"/>
          </p:nvPr>
        </p:nvSpPr>
        <p:spPr/>
        <p:txBody>
          <a:bodyPr/>
          <a:lstStyle/>
          <a:p>
            <a:r>
              <a:rPr lang="en-US" altLang="en-US" smtClean="0"/>
              <a:t>Member boards certify specialist physicians</a:t>
            </a:r>
          </a:p>
          <a:p>
            <a:pPr lvl="1"/>
            <a:r>
              <a:rPr lang="en-US" altLang="en-US" smtClean="0"/>
              <a:t>Also subspecialists; for example, adolescent medicine is a subspecialty of family medicine</a:t>
            </a:r>
          </a:p>
          <a:p>
            <a:pPr lvl="1"/>
            <a:endParaRPr lang="en-US" altLang="en-US" smtClean="0"/>
          </a:p>
          <a:p>
            <a:endParaRPr lang="en-US" altLang="en-US" smtClean="0"/>
          </a:p>
          <a:p>
            <a:endParaRPr lang="en-US" altLang="en-US" dirty="0" smtClean="0"/>
          </a:p>
        </p:txBody>
      </p:sp>
      <p:sp>
        <p:nvSpPr>
          <p:cNvPr id="31750" name="Slide Number Placeholder 2"/>
          <p:cNvSpPr>
            <a:spLocks noGrp="1"/>
          </p:cNvSpPr>
          <p:nvPr>
            <p:ph type="sldNum" sz="quarter" idx="4"/>
          </p:nvPr>
        </p:nvSpPr>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B458A0BB-47B7-4BBA-AC55-C3EB1886C0A2}" type="slidenum">
              <a:rPr lang="en-US" altLang="en-US" smtClean="0"/>
              <a:pPr/>
              <a:t>30</a:t>
            </a:fld>
            <a:endParaRPr lang="en-US" altLang="en-US"/>
          </a:p>
        </p:txBody>
      </p:sp>
    </p:spTree>
    <p:custDataLst>
      <p:tags r:id="rId1"/>
    </p:custDataLst>
    <p:extLst>
      <p:ext uri="{BB962C8B-B14F-4D97-AF65-F5344CB8AC3E}">
        <p14:creationId xmlns:p14="http://schemas.microsoft.com/office/powerpoint/2010/main" val="416294334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US" altLang="en-US" smtClean="0"/>
              <a:t>American Hospital</a:t>
            </a:r>
            <a:br>
              <a:rPr lang="en-US" altLang="en-US" smtClean="0"/>
            </a:br>
            <a:r>
              <a:rPr lang="en-US" altLang="en-US" smtClean="0"/>
              <a:t>Association (AHA)</a:t>
            </a:r>
          </a:p>
        </p:txBody>
      </p:sp>
      <p:sp>
        <p:nvSpPr>
          <p:cNvPr id="32771" name="Content Placeholder 2"/>
          <p:cNvSpPr>
            <a:spLocks noGrp="1"/>
          </p:cNvSpPr>
          <p:nvPr>
            <p:ph sz="quarter" idx="14"/>
          </p:nvPr>
        </p:nvSpPr>
        <p:spPr/>
        <p:txBody>
          <a:bodyPr/>
          <a:lstStyle/>
          <a:p>
            <a:r>
              <a:rPr lang="en-US" altLang="en-US" sz="3000" dirty="0" smtClean="0"/>
              <a:t>Nearly 5,000 organizational members</a:t>
            </a:r>
          </a:p>
          <a:p>
            <a:r>
              <a:rPr lang="en-US" sz="3000" dirty="0" smtClean="0"/>
              <a:t>43,000 i</a:t>
            </a:r>
            <a:r>
              <a:rPr lang="en-US" altLang="en-US" sz="3000" dirty="0" smtClean="0"/>
              <a:t>ndividual members</a:t>
            </a:r>
          </a:p>
          <a:p>
            <a:r>
              <a:rPr lang="en-US" altLang="en-US" sz="3000" dirty="0" smtClean="0"/>
              <a:t>Major programs</a:t>
            </a:r>
          </a:p>
          <a:p>
            <a:pPr lvl="1"/>
            <a:r>
              <a:rPr lang="en-US" altLang="en-US" sz="2600" dirty="0" smtClean="0"/>
              <a:t>Advocacy</a:t>
            </a:r>
          </a:p>
          <a:p>
            <a:pPr lvl="2"/>
            <a:r>
              <a:rPr lang="en-US" altLang="en-US" sz="2200" dirty="0" smtClean="0"/>
              <a:t>Lobbying and media campaigns to influence political and economic policies</a:t>
            </a:r>
          </a:p>
          <a:p>
            <a:pPr lvl="1"/>
            <a:r>
              <a:rPr lang="en-US" altLang="en-US" sz="2600" dirty="0" smtClean="0"/>
              <a:t>Resource center </a:t>
            </a:r>
          </a:p>
          <a:p>
            <a:pPr lvl="2"/>
            <a:r>
              <a:rPr lang="en-US" altLang="en-US" sz="2200" dirty="0" smtClean="0"/>
              <a:t>Database of information on health planning and admin.</a:t>
            </a:r>
          </a:p>
          <a:p>
            <a:pPr lvl="1"/>
            <a:r>
              <a:rPr lang="en-US" altLang="en-US" sz="2600" dirty="0" smtClean="0"/>
              <a:t>Annual survey of U.S. hospitals</a:t>
            </a:r>
          </a:p>
          <a:p>
            <a:pPr lvl="1"/>
            <a:r>
              <a:rPr lang="en-US" altLang="en-US" sz="2600" dirty="0" smtClean="0"/>
              <a:t>Reports and studies</a:t>
            </a:r>
          </a:p>
        </p:txBody>
      </p:sp>
      <p:sp>
        <p:nvSpPr>
          <p:cNvPr id="32774" name="Slide Number Placeholder 2"/>
          <p:cNvSpPr>
            <a:spLocks noGrp="1"/>
          </p:cNvSpPr>
          <p:nvPr>
            <p:ph type="sldNum" sz="quarter" idx="4"/>
          </p:nvPr>
        </p:nvSpPr>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DA7BD72D-30B9-471D-B058-F7427B74B282}" type="slidenum">
              <a:rPr lang="en-US" altLang="en-US" smtClean="0"/>
              <a:pPr/>
              <a:t>31</a:t>
            </a:fld>
            <a:endParaRPr lang="en-US" altLang="en-US"/>
          </a:p>
        </p:txBody>
      </p:sp>
    </p:spTree>
    <p:custDataLst>
      <p:tags r:id="rId1"/>
    </p:custData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r>
              <a:rPr lang="en-US" altLang="en-US" smtClean="0"/>
              <a:t>American Medical</a:t>
            </a:r>
            <a:br>
              <a:rPr lang="en-US" altLang="en-US" smtClean="0"/>
            </a:br>
            <a:r>
              <a:rPr lang="en-US" altLang="en-US" smtClean="0"/>
              <a:t>Association (AMA)</a:t>
            </a:r>
          </a:p>
        </p:txBody>
      </p:sp>
      <p:sp>
        <p:nvSpPr>
          <p:cNvPr id="33795" name="Content Placeholder 2"/>
          <p:cNvSpPr>
            <a:spLocks noGrp="1"/>
          </p:cNvSpPr>
          <p:nvPr>
            <p:ph sz="quarter" idx="14"/>
          </p:nvPr>
        </p:nvSpPr>
        <p:spPr/>
        <p:txBody>
          <a:bodyPr/>
          <a:lstStyle/>
          <a:p>
            <a:r>
              <a:rPr lang="en-US" altLang="en-US" smtClean="0"/>
              <a:t>Nearly 225,000 members</a:t>
            </a:r>
          </a:p>
          <a:p>
            <a:pPr lvl="1"/>
            <a:r>
              <a:rPr lang="en-US" altLang="en-US" smtClean="0"/>
              <a:t>Physicians with an MD or DO degree, or a recognized international equivalent</a:t>
            </a:r>
          </a:p>
          <a:p>
            <a:pPr lvl="1"/>
            <a:r>
              <a:rPr lang="en-US" altLang="en-US" smtClean="0"/>
              <a:t>Resident physicians and fellows</a:t>
            </a:r>
          </a:p>
          <a:p>
            <a:pPr lvl="1"/>
            <a:r>
              <a:rPr lang="en-US" altLang="en-US" smtClean="0"/>
              <a:t>Medical students</a:t>
            </a:r>
          </a:p>
          <a:p>
            <a:r>
              <a:rPr lang="en-US" altLang="en-US" smtClean="0"/>
              <a:t>Major programs</a:t>
            </a:r>
          </a:p>
          <a:p>
            <a:pPr lvl="1"/>
            <a:r>
              <a:rPr lang="en-US" altLang="en-US" smtClean="0"/>
              <a:t>Resources for physicians</a:t>
            </a:r>
          </a:p>
          <a:p>
            <a:pPr lvl="1"/>
            <a:r>
              <a:rPr lang="en-US" altLang="en-US" smtClean="0"/>
              <a:t>Advocacy</a:t>
            </a:r>
          </a:p>
          <a:p>
            <a:pPr lvl="1"/>
            <a:r>
              <a:rPr lang="en-US" altLang="en-US" smtClean="0"/>
              <a:t>Publishing medical journals</a:t>
            </a:r>
            <a:endParaRPr lang="en-US" altLang="en-US" dirty="0" smtClean="0"/>
          </a:p>
        </p:txBody>
      </p:sp>
      <p:sp>
        <p:nvSpPr>
          <p:cNvPr id="33796" name="Slide Number Placeholder 2"/>
          <p:cNvSpPr>
            <a:spLocks noGrp="1"/>
          </p:cNvSpPr>
          <p:nvPr>
            <p:ph type="sldNum" sz="quarter" idx="4"/>
          </p:nvPr>
        </p:nvSpPr>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7D17D2DB-0BDF-4007-B2F5-DFC1384C9B3A}" type="slidenum">
              <a:rPr lang="en-US" altLang="en-US" smtClean="0"/>
              <a:pPr/>
              <a:t>32</a:t>
            </a:fld>
            <a:endParaRPr lang="en-US" altLang="en-US"/>
          </a:p>
        </p:txBody>
      </p:sp>
    </p:spTree>
    <p:custDataLst>
      <p:tags r:id="rId1"/>
    </p:custData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r>
              <a:rPr lang="en-US" altLang="en-US" dirty="0" smtClean="0"/>
              <a:t>American Nurses</a:t>
            </a:r>
            <a:br>
              <a:rPr lang="en-US" altLang="en-US" dirty="0" smtClean="0"/>
            </a:br>
            <a:r>
              <a:rPr lang="en-US" altLang="en-US" dirty="0" smtClean="0"/>
              <a:t>Association (ANA)</a:t>
            </a:r>
          </a:p>
        </p:txBody>
      </p:sp>
      <p:sp>
        <p:nvSpPr>
          <p:cNvPr id="33795" name="Content Placeholder 2"/>
          <p:cNvSpPr>
            <a:spLocks noGrp="1"/>
          </p:cNvSpPr>
          <p:nvPr>
            <p:ph sz="quarter" idx="14"/>
          </p:nvPr>
        </p:nvSpPr>
        <p:spPr/>
        <p:txBody>
          <a:bodyPr/>
          <a:lstStyle/>
          <a:p>
            <a:r>
              <a:rPr lang="en-US" altLang="en-US" dirty="0" smtClean="0"/>
              <a:t>Nonprofit professional organization that represents the interests of the USA’s 3.4 million registered nurses</a:t>
            </a:r>
          </a:p>
          <a:p>
            <a:r>
              <a:rPr lang="en-US" altLang="en-US" dirty="0" smtClean="0"/>
              <a:t>Focus areas</a:t>
            </a:r>
          </a:p>
          <a:p>
            <a:pPr lvl="1"/>
            <a:r>
              <a:rPr lang="en-US" altLang="en-US" dirty="0" smtClean="0"/>
              <a:t>Fostering high standards of nursing practice</a:t>
            </a:r>
          </a:p>
          <a:p>
            <a:pPr lvl="1"/>
            <a:r>
              <a:rPr lang="en-US" altLang="en-US" dirty="0" smtClean="0"/>
              <a:t>Promoting a safe and ethical work environment</a:t>
            </a:r>
          </a:p>
          <a:p>
            <a:pPr lvl="1"/>
            <a:r>
              <a:rPr lang="en-US" altLang="en-US" dirty="0" smtClean="0"/>
              <a:t>Bolstering the health and wellness of nurses</a:t>
            </a:r>
          </a:p>
          <a:p>
            <a:pPr lvl="1"/>
            <a:r>
              <a:rPr lang="en-US" altLang="en-US" dirty="0" smtClean="0"/>
              <a:t>Advocating for nurses and the public</a:t>
            </a:r>
          </a:p>
        </p:txBody>
      </p:sp>
      <p:sp>
        <p:nvSpPr>
          <p:cNvPr id="33796" name="Slide Number Placeholder 2"/>
          <p:cNvSpPr>
            <a:spLocks noGrp="1"/>
          </p:cNvSpPr>
          <p:nvPr>
            <p:ph type="sldNum" sz="quarter" idx="4"/>
          </p:nvPr>
        </p:nvSpPr>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7D17D2DB-0BDF-4007-B2F5-DFC1384C9B3A}" type="slidenum">
              <a:rPr lang="en-US" altLang="en-US" smtClean="0"/>
              <a:pPr/>
              <a:t>33</a:t>
            </a:fld>
            <a:endParaRPr lang="en-US" altLang="en-US"/>
          </a:p>
        </p:txBody>
      </p:sp>
    </p:spTree>
    <p:custDataLst>
      <p:tags r:id="rId1"/>
    </p:custDataLst>
    <p:extLst>
      <p:ext uri="{BB962C8B-B14F-4D97-AF65-F5344CB8AC3E}">
        <p14:creationId xmlns:p14="http://schemas.microsoft.com/office/powerpoint/2010/main" val="156502993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8"/>
          <p:cNvSpPr>
            <a:spLocks noGrp="1"/>
          </p:cNvSpPr>
          <p:nvPr>
            <p:ph type="title"/>
          </p:nvPr>
        </p:nvSpPr>
        <p:spPr/>
        <p:txBody>
          <a:bodyPr/>
          <a:lstStyle/>
          <a:p>
            <a:r>
              <a:rPr lang="en-US" altLang="en-US" smtClean="0"/>
              <a:t>Regulating Health Care</a:t>
            </a:r>
            <a:br>
              <a:rPr lang="en-US" altLang="en-US" smtClean="0"/>
            </a:br>
            <a:r>
              <a:rPr lang="en-US" altLang="en-US" smtClean="0"/>
              <a:t>Summary – 1 – Lecture a</a:t>
            </a:r>
            <a:endParaRPr lang="en-US" altLang="en-US" dirty="0" smtClean="0"/>
          </a:p>
        </p:txBody>
      </p:sp>
      <p:sp>
        <p:nvSpPr>
          <p:cNvPr id="34819" name="Content Placeholder 2"/>
          <p:cNvSpPr>
            <a:spLocks noGrp="1"/>
          </p:cNvSpPr>
          <p:nvPr>
            <p:ph type="body" sz="quarter" idx="11"/>
          </p:nvPr>
        </p:nvSpPr>
        <p:spPr/>
        <p:txBody>
          <a:bodyPr/>
          <a:lstStyle/>
          <a:p>
            <a:r>
              <a:rPr lang="en-US" altLang="en-US" smtClean="0"/>
              <a:t>Hospitals and other health care organizations are accredited by TJC</a:t>
            </a:r>
          </a:p>
          <a:p>
            <a:r>
              <a:rPr lang="en-US" altLang="en-US" smtClean="0"/>
              <a:t>TJC also certifies specific health care programs and conducts patient safety activities</a:t>
            </a:r>
          </a:p>
          <a:p>
            <a:r>
              <a:rPr lang="en-US" altLang="en-US" smtClean="0"/>
              <a:t>URAC accredits and certifies a wide range of health care organizations, and it has an accreditation program for IT professionals</a:t>
            </a:r>
            <a:endParaRPr lang="en-US" altLang="en-US" dirty="0" smtClean="0"/>
          </a:p>
        </p:txBody>
      </p:sp>
      <p:sp>
        <p:nvSpPr>
          <p:cNvPr id="34820" name="Slide Number Placeholder 2"/>
          <p:cNvSpPr>
            <a:spLocks noGrp="1"/>
          </p:cNvSpPr>
          <p:nvPr>
            <p:ph type="sldNum" sz="quarter" idx="4"/>
          </p:nvPr>
        </p:nvSpPr>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A6F0DD7E-AD02-4336-9615-A558B7D82CA5}" type="slidenum">
              <a:rPr lang="en-US" altLang="en-US" smtClean="0"/>
              <a:pPr/>
              <a:t>34</a:t>
            </a:fld>
            <a:endParaRPr lang="en-US" altLang="en-US"/>
          </a:p>
        </p:txBody>
      </p:sp>
    </p:spTree>
    <p:custDataLst>
      <p:tags r:id="rId1"/>
    </p:custData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8"/>
          <p:cNvSpPr>
            <a:spLocks noGrp="1"/>
          </p:cNvSpPr>
          <p:nvPr>
            <p:ph type="title"/>
          </p:nvPr>
        </p:nvSpPr>
        <p:spPr/>
        <p:txBody>
          <a:bodyPr/>
          <a:lstStyle/>
          <a:p>
            <a:r>
              <a:rPr lang="en-US" altLang="en-US" smtClean="0"/>
              <a:t>Regulating Health Care</a:t>
            </a:r>
            <a:br>
              <a:rPr lang="en-US" altLang="en-US" smtClean="0"/>
            </a:br>
            <a:r>
              <a:rPr lang="en-US" altLang="en-US" smtClean="0"/>
              <a:t>Summary – 2 – Lecture a</a:t>
            </a:r>
            <a:endParaRPr lang="en-US" altLang="en-US" dirty="0" smtClean="0"/>
          </a:p>
        </p:txBody>
      </p:sp>
      <p:sp>
        <p:nvSpPr>
          <p:cNvPr id="34819" name="Content Placeholder 2"/>
          <p:cNvSpPr>
            <a:spLocks noGrp="1"/>
          </p:cNvSpPr>
          <p:nvPr>
            <p:ph type="body" sz="quarter" idx="11"/>
          </p:nvPr>
        </p:nvSpPr>
        <p:spPr/>
        <p:txBody>
          <a:bodyPr/>
          <a:lstStyle/>
          <a:p>
            <a:r>
              <a:rPr lang="en-US" altLang="en-US" smtClean="0"/>
              <a:t>Regulatory agencies such as the FDA protect consumers by setting and enforcing standards</a:t>
            </a:r>
          </a:p>
          <a:p>
            <a:r>
              <a:rPr lang="en-US" altLang="en-US" smtClean="0"/>
              <a:t>Professional associations establish standards for their members to enhance the safety and quality of health care</a:t>
            </a:r>
            <a:endParaRPr lang="en-US" altLang="en-US" dirty="0" smtClean="0"/>
          </a:p>
        </p:txBody>
      </p:sp>
      <p:sp>
        <p:nvSpPr>
          <p:cNvPr id="34820" name="Slide Number Placeholder 2"/>
          <p:cNvSpPr>
            <a:spLocks noGrp="1"/>
          </p:cNvSpPr>
          <p:nvPr>
            <p:ph type="sldNum" sz="quarter" idx="4"/>
          </p:nvPr>
        </p:nvSpPr>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A6F0DD7E-AD02-4336-9615-A558B7D82CA5}" type="slidenum">
              <a:rPr lang="en-US" altLang="en-US" smtClean="0"/>
              <a:pPr/>
              <a:t>35</a:t>
            </a:fld>
            <a:endParaRPr lang="en-US" altLang="en-US"/>
          </a:p>
        </p:txBody>
      </p:sp>
    </p:spTree>
    <p:custDataLst>
      <p:tags r:id="rId1"/>
    </p:custDataLst>
    <p:extLst>
      <p:ext uri="{BB962C8B-B14F-4D97-AF65-F5344CB8AC3E}">
        <p14:creationId xmlns:p14="http://schemas.microsoft.com/office/powerpoint/2010/main" val="361800296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Regulating Health Care </a:t>
            </a:r>
            <a:br>
              <a:rPr lang="en-US" smtClean="0"/>
            </a:br>
            <a:r>
              <a:rPr lang="en-US" smtClean="0"/>
              <a:t>References – 1 – Lecture a</a:t>
            </a:r>
            <a:endParaRPr lang="en-US" dirty="0"/>
          </a:p>
        </p:txBody>
      </p:sp>
      <p:sp>
        <p:nvSpPr>
          <p:cNvPr id="35842" name="Text Placeholder 3"/>
          <p:cNvSpPr>
            <a:spLocks noGrp="1"/>
          </p:cNvSpPr>
          <p:nvPr>
            <p:ph type="body" sz="quarter" idx="16"/>
          </p:nvPr>
        </p:nvSpPr>
        <p:spPr>
          <a:xfrm>
            <a:off x="457200" y="1600200"/>
            <a:ext cx="8229600" cy="4663440"/>
          </a:xfrm>
        </p:spPr>
        <p:txBody>
          <a:bodyPr/>
          <a:lstStyle/>
          <a:p>
            <a:r>
              <a:rPr lang="en-US" altLang="en-US" dirty="0" smtClean="0"/>
              <a:t>References</a:t>
            </a:r>
          </a:p>
          <a:p>
            <a:r>
              <a:rPr lang="en-US" altLang="en-US" b="0" dirty="0" smtClean="0"/>
              <a:t>American Board of Medical Specialties. </a:t>
            </a:r>
            <a:r>
              <a:rPr lang="en-US" altLang="en-US" b="0" dirty="0" smtClean="0">
                <a:hlinkClick r:id="rId4" tooltip="URL to the American Board of Medical Specialties web site"/>
              </a:rPr>
              <a:t>http://www.abms.org</a:t>
            </a:r>
            <a:r>
              <a:rPr lang="en-US" altLang="en-US" b="0" dirty="0" smtClean="0"/>
              <a:t>. Accessed January 26, 2017.</a:t>
            </a:r>
          </a:p>
          <a:p>
            <a:r>
              <a:rPr lang="en-US" altLang="en-US" b="0" dirty="0" smtClean="0"/>
              <a:t>American Hospital Association. </a:t>
            </a:r>
            <a:r>
              <a:rPr lang="en-US" altLang="en-US" b="0" dirty="0" smtClean="0">
                <a:hlinkClick r:id="rId5" tooltip="URL to American Hospital Association web site"/>
              </a:rPr>
              <a:t>http://www.aha.org</a:t>
            </a:r>
            <a:r>
              <a:rPr lang="en-US" altLang="en-US" b="0" dirty="0" smtClean="0"/>
              <a:t>. Accessed </a:t>
            </a:r>
            <a:r>
              <a:rPr lang="en-US" altLang="en-US" b="0" dirty="0"/>
              <a:t>January 26, 2017.</a:t>
            </a:r>
            <a:endParaRPr lang="en-US" altLang="en-US" b="0" dirty="0" smtClean="0"/>
          </a:p>
          <a:p>
            <a:r>
              <a:rPr lang="en-US" altLang="en-US" b="0" dirty="0" smtClean="0"/>
              <a:t>American Medical Association. </a:t>
            </a:r>
            <a:r>
              <a:rPr lang="en-US" altLang="en-US" b="0" dirty="0" smtClean="0">
                <a:hlinkClick r:id="rId6" tooltip="URL to American Medical Association web site"/>
              </a:rPr>
              <a:t>http://www.ama-assn.org</a:t>
            </a:r>
            <a:r>
              <a:rPr lang="en-US" altLang="en-US" b="0" dirty="0" smtClean="0"/>
              <a:t>. Accessed </a:t>
            </a:r>
            <a:r>
              <a:rPr lang="en-US" altLang="en-US" b="0" dirty="0"/>
              <a:t>January 26, 2017.</a:t>
            </a:r>
            <a:endParaRPr lang="en-US" altLang="en-US" b="0" dirty="0" smtClean="0"/>
          </a:p>
          <a:p>
            <a:r>
              <a:rPr lang="en-US" altLang="en-US" b="0" dirty="0"/>
              <a:t>Center for Medicare &amp; Medicaid Services. </a:t>
            </a:r>
            <a:r>
              <a:rPr lang="en-US" altLang="en-US" b="0" dirty="0">
                <a:hlinkClick r:id="rId7" tooltip="URL to Centers for Medicare and Medicaid Services web page titled Medicare Program - General Information"/>
              </a:rPr>
              <a:t>https://www.cms.gov/Medicare/Medicare-General-Information/MedicareGenInfo/index.html</a:t>
            </a:r>
            <a:r>
              <a:rPr lang="en-US" altLang="en-US" b="0" dirty="0"/>
              <a:t>. Accessed January 26, 2017. </a:t>
            </a:r>
          </a:p>
          <a:p>
            <a:r>
              <a:rPr lang="en-US" altLang="en-US" b="0" dirty="0"/>
              <a:t>Medicaid. </a:t>
            </a:r>
            <a:r>
              <a:rPr lang="en-US" altLang="en-US" b="0" dirty="0">
                <a:hlinkClick r:id="rId8" tooltip="URL to Medicaid.gov web site"/>
              </a:rPr>
              <a:t>https://www.medicaid.gov/</a:t>
            </a:r>
            <a:r>
              <a:rPr lang="en-US" altLang="en-US" b="0" dirty="0"/>
              <a:t>. Accessed January 26, 2017.</a:t>
            </a:r>
          </a:p>
          <a:p>
            <a:r>
              <a:rPr lang="en-US" altLang="en-US" b="0" dirty="0"/>
              <a:t>Office of the National Coordinator. </a:t>
            </a:r>
            <a:r>
              <a:rPr lang="en-US" altLang="en-US" b="0" dirty="0">
                <a:hlinkClick r:id="rId9" tooltip="URL to Healt IT dot gov website page titled About ONC"/>
              </a:rPr>
              <a:t>https://www.healthit.gov/newsroom/about-onc</a:t>
            </a:r>
            <a:r>
              <a:rPr lang="en-US" altLang="en-US" b="0" dirty="0"/>
              <a:t>. Accessed January 26, 2017.</a:t>
            </a:r>
          </a:p>
          <a:p>
            <a:r>
              <a:rPr lang="en-US" altLang="en-US" b="0" dirty="0" err="1" smtClean="0"/>
              <a:t>Robeznieks</a:t>
            </a:r>
            <a:r>
              <a:rPr lang="en-US" altLang="en-US" b="0" dirty="0" smtClean="0"/>
              <a:t> A. AMA saw membership rise 3.2% in 2012. May 9, 2013. </a:t>
            </a:r>
            <a:r>
              <a:rPr lang="en-US" altLang="en-US" b="0" dirty="0" smtClean="0">
                <a:hlinkClick r:id="rId10" tooltip="URL to modern health care dot com web page titled AMA saw membership rise 3.3 percent in 2012 written by Andis Robeznieks published May 9, 2013"/>
              </a:rPr>
              <a:t>http://www.modernhealthcare.com/article/20130509/NEWS/305099950</a:t>
            </a:r>
            <a:r>
              <a:rPr lang="en-US" altLang="en-US" b="0" dirty="0" smtClean="0"/>
              <a:t>. Accessed </a:t>
            </a:r>
            <a:r>
              <a:rPr lang="en-US" altLang="en-US" b="0" dirty="0"/>
              <a:t>January 26, 2017.</a:t>
            </a:r>
            <a:endParaRPr lang="en-US" altLang="en-US" b="0" dirty="0" smtClean="0"/>
          </a:p>
          <a:p>
            <a:r>
              <a:rPr lang="en-US" altLang="en-US" b="0" dirty="0" smtClean="0"/>
              <a:t>Regulatory agency (definition). Encyclopedia Britannica. </a:t>
            </a:r>
            <a:r>
              <a:rPr lang="en-US" altLang="en-US" b="0" dirty="0" smtClean="0">
                <a:hlinkClick r:id="rId11" tooltip="URL to Encyclopaedia Britannica web page titled Regulatory Agency"/>
              </a:rPr>
              <a:t>http://www.britannica.com/EBchecked/topic/496265/regulatory-agency</a:t>
            </a:r>
            <a:r>
              <a:rPr lang="en-US" altLang="en-US" b="0" dirty="0" smtClean="0"/>
              <a:t>. Accessed </a:t>
            </a:r>
            <a:r>
              <a:rPr lang="en-US" altLang="en-US" b="0" dirty="0"/>
              <a:t>January 26, 2017.</a:t>
            </a:r>
            <a:endParaRPr lang="en-US" altLang="en-US" b="0" dirty="0" smtClean="0"/>
          </a:p>
        </p:txBody>
      </p:sp>
      <p:sp>
        <p:nvSpPr>
          <p:cNvPr id="35844" name="Slide Number Placeholder 5"/>
          <p:cNvSpPr>
            <a:spLocks noGrp="1"/>
          </p:cNvSpPr>
          <p:nvPr>
            <p:ph type="sldNum" sz="quarter" idx="4"/>
          </p:nvPr>
        </p:nvSpPr>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CA5327C1-C511-41CC-8DCE-5869310F14E0}" type="slidenum">
              <a:rPr lang="en-US" altLang="en-US" smtClean="0"/>
              <a:pPr/>
              <a:t>36</a:t>
            </a:fld>
            <a:endParaRPr lang="en-US" altLang="en-US"/>
          </a:p>
        </p:txBody>
      </p:sp>
    </p:spTree>
    <p:custDataLst>
      <p:tags r:id="rId1"/>
    </p:custData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Regulating Health Care </a:t>
            </a:r>
            <a:br>
              <a:rPr lang="en-US" dirty="0" smtClean="0"/>
            </a:br>
            <a:r>
              <a:rPr lang="en-US" dirty="0" smtClean="0"/>
              <a:t>References – 2 – Lecture a</a:t>
            </a:r>
            <a:endParaRPr lang="en-US" dirty="0"/>
          </a:p>
        </p:txBody>
      </p:sp>
      <p:sp>
        <p:nvSpPr>
          <p:cNvPr id="4" name="Text Placeholder 3"/>
          <p:cNvSpPr>
            <a:spLocks noGrp="1"/>
          </p:cNvSpPr>
          <p:nvPr>
            <p:ph type="body" sz="quarter" idx="16"/>
          </p:nvPr>
        </p:nvSpPr>
        <p:spPr>
          <a:xfrm>
            <a:off x="457200" y="1600200"/>
            <a:ext cx="8229600" cy="5257800"/>
          </a:xfrm>
        </p:spPr>
        <p:txBody>
          <a:bodyPr/>
          <a:lstStyle/>
          <a:p>
            <a:r>
              <a:rPr lang="en-US" altLang="en-US" dirty="0" smtClean="0"/>
              <a:t>References</a:t>
            </a:r>
          </a:p>
          <a:p>
            <a:r>
              <a:rPr lang="en-US" altLang="en-US" b="0" dirty="0"/>
              <a:t>The Joint Commission. </a:t>
            </a:r>
            <a:r>
              <a:rPr lang="en-US" altLang="en-US" b="0" dirty="0">
                <a:hlinkClick r:id="rId4" tooltip="URL to The Joint Commission's web page titled Facts about The Joint Commission"/>
              </a:rPr>
              <a:t>http://www.jointcommission.org/facts_about_the_joint_commission/</a:t>
            </a:r>
            <a:r>
              <a:rPr lang="en-US" altLang="en-US" b="0" dirty="0"/>
              <a:t> Accessed January 26, 2017.</a:t>
            </a:r>
          </a:p>
          <a:p>
            <a:r>
              <a:rPr lang="en-US" altLang="en-US" b="0" dirty="0" smtClean="0"/>
              <a:t>The </a:t>
            </a:r>
            <a:r>
              <a:rPr lang="en-US" altLang="en-US" b="0" dirty="0"/>
              <a:t>Joint Commission International. </a:t>
            </a:r>
            <a:r>
              <a:rPr lang="en-US" altLang="en-US" b="0" dirty="0">
                <a:hlinkClick r:id="rId5" tooltip="URL to The Joint Commission web page titled Who is JCI"/>
              </a:rPr>
              <a:t>http://www.jointcommissioninternational.org/about-jci/who-is-jci/</a:t>
            </a:r>
            <a:r>
              <a:rPr lang="en-US" altLang="en-US" b="0" dirty="0"/>
              <a:t>. Accessed January 26, 2017.</a:t>
            </a:r>
          </a:p>
          <a:p>
            <a:r>
              <a:rPr lang="en-US" altLang="en-US" b="0" dirty="0"/>
              <a:t>U.S</a:t>
            </a:r>
            <a:r>
              <a:rPr lang="en-US" altLang="en-US" b="0" dirty="0" smtClean="0"/>
              <a:t>. Department </a:t>
            </a:r>
            <a:r>
              <a:rPr lang="en-US" altLang="en-US" b="0" dirty="0"/>
              <a:t>of </a:t>
            </a:r>
            <a:r>
              <a:rPr lang="en-US" altLang="en-US" b="0" dirty="0" smtClean="0"/>
              <a:t>Health </a:t>
            </a:r>
            <a:r>
              <a:rPr lang="en-US" altLang="en-US" b="0" dirty="0"/>
              <a:t>&amp; Human Services. </a:t>
            </a:r>
            <a:r>
              <a:rPr lang="en-US" altLang="en-US" b="0" dirty="0" smtClean="0"/>
              <a:t>Health </a:t>
            </a:r>
            <a:r>
              <a:rPr lang="en-US" altLang="en-US" b="0" dirty="0"/>
              <a:t>information privacy</a:t>
            </a:r>
            <a:r>
              <a:rPr lang="en-US" altLang="en-US" b="0" dirty="0" smtClean="0"/>
              <a:t>. </a:t>
            </a:r>
            <a:r>
              <a:rPr lang="en-US" altLang="en-US" b="0" dirty="0" smtClean="0">
                <a:hlinkClick r:id="rId6" tooltip="URL to HHS dot gov web page titled Health Information Privacy"/>
              </a:rPr>
              <a:t>http</a:t>
            </a:r>
            <a:r>
              <a:rPr lang="en-US" altLang="en-US" b="0" smtClean="0">
                <a:hlinkClick r:id="rId6" tooltip="URL to HHS dot gov web page titled Health Information Privacy"/>
              </a:rPr>
              <a:t>://www.hhs.gov/hipaa/index.html</a:t>
            </a:r>
            <a:r>
              <a:rPr lang="en-US" altLang="en-US" b="0" dirty="0" smtClean="0"/>
              <a:t>. </a:t>
            </a:r>
            <a:r>
              <a:rPr lang="en-US" altLang="en-US" b="0" dirty="0"/>
              <a:t>Accessed January 26, 2017.</a:t>
            </a:r>
          </a:p>
          <a:p>
            <a:r>
              <a:rPr lang="en-US" altLang="en-US" b="0" dirty="0"/>
              <a:t>U.S</a:t>
            </a:r>
            <a:r>
              <a:rPr lang="en-US" altLang="en-US" b="0" dirty="0" smtClean="0"/>
              <a:t>. Food </a:t>
            </a:r>
            <a:r>
              <a:rPr lang="en-US" altLang="en-US" b="0" dirty="0"/>
              <a:t>and Drug Administration. </a:t>
            </a:r>
            <a:r>
              <a:rPr lang="en-US" altLang="en-US" b="0" dirty="0">
                <a:hlinkClick r:id="rId7" tooltip="URL to U.S. Food and Drug Administration web site"/>
              </a:rPr>
              <a:t>http://www.fda.gov</a:t>
            </a:r>
            <a:r>
              <a:rPr lang="en-US" altLang="en-US" b="0" dirty="0"/>
              <a:t>. Accessed January 26, 2017.</a:t>
            </a:r>
          </a:p>
          <a:p>
            <a:r>
              <a:rPr lang="en-US" altLang="en-US" b="0" dirty="0" err="1"/>
              <a:t>URAC</a:t>
            </a:r>
            <a:r>
              <a:rPr lang="en-US" altLang="en-US" b="0" dirty="0"/>
              <a:t>. </a:t>
            </a:r>
            <a:r>
              <a:rPr lang="en-US" altLang="en-US" b="0" dirty="0">
                <a:hlinkClick r:id="rId8" tooltip="URL to URAC website"/>
              </a:rPr>
              <a:t>http://www.urac.org</a:t>
            </a:r>
            <a:r>
              <a:rPr lang="en-US" altLang="en-US" b="0" dirty="0"/>
              <a:t>. Accessed January 26, 2017. </a:t>
            </a:r>
          </a:p>
          <a:p>
            <a:endParaRPr lang="en-US" altLang="en-US" b="0" dirty="0" smtClean="0"/>
          </a:p>
          <a:p>
            <a:r>
              <a:rPr lang="en-US" altLang="en-US" dirty="0" smtClean="0"/>
              <a:t>Charts, Tables, Figures</a:t>
            </a:r>
          </a:p>
          <a:p>
            <a:r>
              <a:rPr lang="en-US" altLang="en-US" b="0" dirty="0" smtClean="0"/>
              <a:t>Figure 6.1: Part of Department of Health and Human Services, charged with oversight of the areas displayed. </a:t>
            </a:r>
            <a:r>
              <a:rPr lang="en-US" altLang="en-US" b="0" dirty="0" smtClean="0">
                <a:hlinkClick r:id="rId7" tooltip="URL to U.S. Food and Drug Administration web site"/>
              </a:rPr>
              <a:t>http://www.fda.gov/</a:t>
            </a:r>
            <a:r>
              <a:rPr lang="en-US" altLang="en-US" b="0" dirty="0" smtClean="0"/>
              <a:t>.  Accessed </a:t>
            </a:r>
            <a:r>
              <a:rPr lang="en-US" altLang="en-US" b="0" dirty="0"/>
              <a:t>January 26, 2017.</a:t>
            </a:r>
          </a:p>
        </p:txBody>
      </p:sp>
      <p:sp>
        <p:nvSpPr>
          <p:cNvPr id="35844" name="Slide Number Placeholder 5"/>
          <p:cNvSpPr>
            <a:spLocks noGrp="1"/>
          </p:cNvSpPr>
          <p:nvPr>
            <p:ph type="sldNum" sz="quarter" idx="4"/>
          </p:nvPr>
        </p:nvSpPr>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CA5327C1-C511-41CC-8DCE-5869310F14E0}" type="slidenum">
              <a:rPr lang="en-US" altLang="en-US" smtClean="0"/>
              <a:pPr/>
              <a:t>37</a:t>
            </a:fld>
            <a:endParaRPr lang="en-US" altLang="en-US"/>
          </a:p>
        </p:txBody>
      </p:sp>
    </p:spTree>
    <p:custDataLst>
      <p:tags r:id="rId1"/>
    </p:custDataLst>
    <p:extLst>
      <p:ext uri="{BB962C8B-B14F-4D97-AF65-F5344CB8AC3E}">
        <p14:creationId xmlns:p14="http://schemas.microsoft.com/office/powerpoint/2010/main" val="48111653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274638"/>
            <a:ext cx="8229600" cy="2443848"/>
          </a:xfrm>
        </p:spPr>
        <p:txBody>
          <a:bodyPr/>
          <a:lstStyle/>
          <a:p>
            <a:r>
              <a:rPr lang="en-US" altLang="en-US" dirty="0" smtClean="0"/>
              <a:t>Introduction to Health Care</a:t>
            </a:r>
            <a:br>
              <a:rPr lang="en-US" altLang="en-US" dirty="0" smtClean="0"/>
            </a:br>
            <a:r>
              <a:rPr lang="en-US" altLang="en-US" dirty="0" smtClean="0"/>
              <a:t>and Public Health in the U.S.</a:t>
            </a:r>
            <a:r>
              <a:rPr lang="en-US" dirty="0" smtClean="0"/>
              <a:t/>
            </a:r>
            <a:br>
              <a:rPr lang="en-US" dirty="0" smtClean="0"/>
            </a:br>
            <a:r>
              <a:rPr lang="en-US" dirty="0" smtClean="0"/>
              <a:t>Regulating Health Care</a:t>
            </a:r>
            <a:br>
              <a:rPr lang="en-US" dirty="0" smtClean="0"/>
            </a:br>
            <a:r>
              <a:rPr lang="en-US" dirty="0" smtClean="0"/>
              <a:t>Lecture a</a:t>
            </a:r>
            <a:endParaRPr lang="en-US" dirty="0"/>
          </a:p>
        </p:txBody>
      </p:sp>
      <p:sp>
        <p:nvSpPr>
          <p:cNvPr id="3" name="Content Placeholder 2"/>
          <p:cNvSpPr>
            <a:spLocks noGrp="1"/>
          </p:cNvSpPr>
          <p:nvPr>
            <p:ph sz="quarter" idx="14"/>
          </p:nvPr>
        </p:nvSpPr>
        <p:spPr/>
        <p:txBody>
          <a:bodyPr/>
          <a:lstStyle/>
          <a:p>
            <a:r>
              <a:rPr lang="en-US" altLang="en-US" smtClean="0"/>
              <a:t>This material was developed by Oregon Health &amp; Science University, funded by the Department of Health and Human Services, Office of the National Coordinator for Health Information Technology under Award Number 90WT0001.</a:t>
            </a:r>
            <a:endParaRPr lang="en-US" dirty="0"/>
          </a:p>
        </p:txBody>
      </p:sp>
      <p:sp>
        <p:nvSpPr>
          <p:cNvPr id="4" name="Slide Number Placeholder 3"/>
          <p:cNvSpPr>
            <a:spLocks noGrp="1"/>
          </p:cNvSpPr>
          <p:nvPr>
            <p:ph type="sldNum" sz="quarter" idx="4"/>
          </p:nvPr>
        </p:nvSpPr>
        <p:spPr/>
        <p:txBody>
          <a:bodyPr/>
          <a:lstStyle/>
          <a:p>
            <a:fld id="{F3BF8891-5E06-46C2-89A4-6DB85D39BA35}" type="slidenum">
              <a:rPr lang="en-US" smtClean="0"/>
              <a:pPr/>
              <a:t>38</a:t>
            </a:fld>
            <a:endParaRPr lang="en-US"/>
          </a:p>
        </p:txBody>
      </p:sp>
    </p:spTree>
    <p:custDataLst>
      <p:tags r:id="rId1"/>
    </p:custDataLst>
    <p:extLst>
      <p:ext uri="{BB962C8B-B14F-4D97-AF65-F5344CB8AC3E}">
        <p14:creationId xmlns:p14="http://schemas.microsoft.com/office/powerpoint/2010/main" val="22193977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Regulating Health Care </a:t>
            </a:r>
            <a:br>
              <a:rPr lang="en-US" altLang="en-US" dirty="0"/>
            </a:br>
            <a:r>
              <a:rPr lang="en-US" altLang="en-US" dirty="0"/>
              <a:t>Learning Objectives - 3</a:t>
            </a:r>
            <a:endParaRPr lang="en-US" dirty="0"/>
          </a:p>
        </p:txBody>
      </p:sp>
      <p:sp>
        <p:nvSpPr>
          <p:cNvPr id="3" name="Content Placeholder 2"/>
          <p:cNvSpPr>
            <a:spLocks noGrp="1"/>
          </p:cNvSpPr>
          <p:nvPr>
            <p:ph sz="quarter" idx="14"/>
          </p:nvPr>
        </p:nvSpPr>
        <p:spPr/>
        <p:txBody>
          <a:bodyPr/>
          <a:lstStyle/>
          <a:p>
            <a:pPr lvl="0"/>
            <a:r>
              <a:rPr lang="en-US" sz="3000" dirty="0"/>
              <a:t>Describe key components of the Health Insurance Portability and Accountability Act (HIPAA) and describe efforts to promote patient safety in the U.S. (Lecture d)</a:t>
            </a:r>
          </a:p>
          <a:p>
            <a:pPr lvl="0"/>
            <a:r>
              <a:rPr lang="en-US" altLang="en-US" sz="3000" dirty="0"/>
              <a:t>Discuss the need for quality clinical documentation for the use of the health record as a legal document, communication tool and  a key to prove compliance for health care organizations. (Lecture e</a:t>
            </a:r>
            <a:r>
              <a:rPr lang="en-US" altLang="en-US" sz="3000" dirty="0" smtClean="0"/>
              <a:t>)</a:t>
            </a:r>
            <a:endParaRPr lang="en-US" altLang="en-US" sz="3000" dirty="0"/>
          </a:p>
        </p:txBody>
      </p:sp>
      <p:sp>
        <p:nvSpPr>
          <p:cNvPr id="4" name="Slide Number Placeholder 3"/>
          <p:cNvSpPr>
            <a:spLocks noGrp="1"/>
          </p:cNvSpPr>
          <p:nvPr>
            <p:ph type="sldNum" sz="quarter" idx="4"/>
          </p:nvPr>
        </p:nvSpPr>
        <p:spPr/>
        <p:txBody>
          <a:bodyPr/>
          <a:lstStyle/>
          <a:p>
            <a:fld id="{F3BF8891-5E06-46C2-89A4-6DB85D39BA35}" type="slidenum">
              <a:rPr lang="en-US" smtClean="0"/>
              <a:pPr/>
              <a:t>4</a:t>
            </a:fld>
            <a:endParaRPr lang="en-US" dirty="0"/>
          </a:p>
        </p:txBody>
      </p:sp>
    </p:spTree>
    <p:custDataLst>
      <p:tags r:id="rId1"/>
    </p:custDataLst>
    <p:extLst>
      <p:ext uri="{BB962C8B-B14F-4D97-AF65-F5344CB8AC3E}">
        <p14:creationId xmlns:p14="http://schemas.microsoft.com/office/powerpoint/2010/main" val="31612882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altLang="en-US" dirty="0" smtClean="0"/>
              <a:t>Accreditation, Regulation, and Professional Associations</a:t>
            </a:r>
          </a:p>
        </p:txBody>
      </p:sp>
      <p:sp>
        <p:nvSpPr>
          <p:cNvPr id="17411" name="Content Placeholder 2"/>
          <p:cNvSpPr>
            <a:spLocks noGrp="1"/>
          </p:cNvSpPr>
          <p:nvPr>
            <p:ph sz="quarter" idx="14"/>
          </p:nvPr>
        </p:nvSpPr>
        <p:spPr/>
        <p:txBody>
          <a:bodyPr/>
          <a:lstStyle/>
          <a:p>
            <a:r>
              <a:rPr lang="en-US" altLang="en-US" dirty="0" smtClean="0"/>
              <a:t>Nonprofit Accrediting Organizations</a:t>
            </a:r>
          </a:p>
          <a:p>
            <a:pPr lvl="1"/>
            <a:r>
              <a:rPr lang="en-US" altLang="en-US" dirty="0" smtClean="0"/>
              <a:t>The Joint Commission (</a:t>
            </a:r>
            <a:r>
              <a:rPr lang="en-US" altLang="en-US" dirty="0" err="1" smtClean="0"/>
              <a:t>TJC</a:t>
            </a:r>
            <a:r>
              <a:rPr lang="en-US" altLang="en-US" dirty="0" smtClean="0"/>
              <a:t>)</a:t>
            </a:r>
          </a:p>
          <a:p>
            <a:pPr lvl="1"/>
            <a:r>
              <a:rPr lang="en-US" altLang="en-US" dirty="0" err="1" smtClean="0"/>
              <a:t>URAC</a:t>
            </a:r>
            <a:r>
              <a:rPr lang="en-US" altLang="en-US" dirty="0" smtClean="0"/>
              <a:t> (formerly called Utilization Review Accreditation Commission) </a:t>
            </a:r>
          </a:p>
          <a:p>
            <a:pPr lvl="1"/>
            <a:r>
              <a:rPr lang="en-US" dirty="0" smtClean="0"/>
              <a:t>National Committee for Quality Assurance (</a:t>
            </a:r>
            <a:r>
              <a:rPr lang="en-US" altLang="en-US" dirty="0" err="1" smtClean="0"/>
              <a:t>NCQA</a:t>
            </a:r>
            <a:r>
              <a:rPr lang="en-US" altLang="en-US" dirty="0" smtClean="0"/>
              <a:t>)</a:t>
            </a:r>
          </a:p>
          <a:p>
            <a:r>
              <a:rPr lang="en-US" altLang="en-US" dirty="0" smtClean="0"/>
              <a:t>Regulatory Agencies</a:t>
            </a:r>
          </a:p>
          <a:p>
            <a:pPr lvl="1"/>
            <a:r>
              <a:rPr lang="en-US" altLang="en-US" dirty="0" smtClean="0"/>
              <a:t>Food and Drug Administration (FDA)</a:t>
            </a:r>
          </a:p>
          <a:p>
            <a:r>
              <a:rPr lang="en-US" altLang="en-US" dirty="0" smtClean="0"/>
              <a:t>Professional Associations</a:t>
            </a:r>
          </a:p>
          <a:p>
            <a:pPr lvl="2"/>
            <a:endParaRPr lang="en-US" altLang="en-US" dirty="0" smtClean="0"/>
          </a:p>
        </p:txBody>
      </p:sp>
      <p:sp>
        <p:nvSpPr>
          <p:cNvPr id="17412" name="Slide Number Placeholder 2"/>
          <p:cNvSpPr>
            <a:spLocks noGrp="1"/>
          </p:cNvSpPr>
          <p:nvPr>
            <p:ph type="sldNum" sz="quarter" idx="4"/>
          </p:nvPr>
        </p:nvSpPr>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F65F62B2-62AE-4C88-952F-8765AE86742D}" type="slidenum">
              <a:rPr lang="en-US" altLang="en-US" smtClean="0"/>
              <a:pPr/>
              <a:t>5</a:t>
            </a:fld>
            <a:endParaRPr lang="en-US" altLang="en-US"/>
          </a:p>
        </p:txBody>
      </p:sp>
    </p:spTree>
    <p:custDataLst>
      <p:tags r:id="rId1"/>
    </p:custData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altLang="en-US" smtClean="0"/>
              <a:t>TJC History - 1</a:t>
            </a:r>
            <a:endParaRPr lang="en-US" altLang="en-US" dirty="0" smtClean="0"/>
          </a:p>
        </p:txBody>
      </p:sp>
      <p:sp>
        <p:nvSpPr>
          <p:cNvPr id="18435" name="Content Placeholder 2"/>
          <p:cNvSpPr>
            <a:spLocks noGrp="1"/>
          </p:cNvSpPr>
          <p:nvPr>
            <p:ph sz="quarter" idx="14"/>
          </p:nvPr>
        </p:nvSpPr>
        <p:spPr/>
        <p:txBody>
          <a:bodyPr/>
          <a:lstStyle/>
          <a:p>
            <a:r>
              <a:rPr lang="en-US" altLang="en-US" dirty="0" smtClean="0"/>
              <a:t>1910: The forerunner of </a:t>
            </a:r>
            <a:r>
              <a:rPr lang="en-US" altLang="en-US" dirty="0" err="1" smtClean="0"/>
              <a:t>TJC</a:t>
            </a:r>
            <a:r>
              <a:rPr lang="en-US" altLang="en-US" dirty="0" smtClean="0"/>
              <a:t> was called the </a:t>
            </a:r>
            <a:r>
              <a:rPr lang="ja-JP" altLang="en-US" dirty="0" smtClean="0"/>
              <a:t>“</a:t>
            </a:r>
            <a:r>
              <a:rPr lang="en-US" altLang="ja-JP" dirty="0" smtClean="0"/>
              <a:t>end-result</a:t>
            </a:r>
            <a:r>
              <a:rPr lang="ja-JP" altLang="en-US" dirty="0" smtClean="0"/>
              <a:t>”</a:t>
            </a:r>
            <a:r>
              <a:rPr lang="en-US" altLang="ja-JP" dirty="0" smtClean="0"/>
              <a:t> system</a:t>
            </a:r>
          </a:p>
          <a:p>
            <a:r>
              <a:rPr lang="en-US" altLang="en-US" dirty="0" smtClean="0"/>
              <a:t>1951: Joint Commission on Accreditation of Hospitals (</a:t>
            </a:r>
            <a:r>
              <a:rPr lang="en-US" altLang="en-US" dirty="0" err="1" smtClean="0"/>
              <a:t>JCAH</a:t>
            </a:r>
            <a:r>
              <a:rPr lang="en-US" altLang="en-US" dirty="0" smtClean="0"/>
              <a:t>) is created and starts accrediting health care organizations</a:t>
            </a:r>
          </a:p>
          <a:p>
            <a:r>
              <a:rPr lang="en-US" altLang="en-US" dirty="0" smtClean="0"/>
              <a:t>1987: </a:t>
            </a:r>
            <a:r>
              <a:rPr lang="en-US" altLang="en-US" dirty="0" err="1" smtClean="0"/>
              <a:t>JCAH</a:t>
            </a:r>
            <a:r>
              <a:rPr lang="en-US" altLang="en-US" dirty="0" smtClean="0"/>
              <a:t> changed its name to Joint Commission on Accreditation of Healthcare Organizations (JCAHO)</a:t>
            </a:r>
          </a:p>
        </p:txBody>
      </p:sp>
      <p:sp>
        <p:nvSpPr>
          <p:cNvPr id="18436" name="Slide Number Placeholder 2"/>
          <p:cNvSpPr>
            <a:spLocks noGrp="1"/>
          </p:cNvSpPr>
          <p:nvPr>
            <p:ph type="sldNum" sz="quarter" idx="4"/>
          </p:nvPr>
        </p:nvSpPr>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67A5C73C-D996-4295-939B-45D97DACC715}" type="slidenum">
              <a:rPr lang="en-US" altLang="en-US" smtClean="0"/>
              <a:pPr/>
              <a:t>6</a:t>
            </a:fld>
            <a:endParaRPr lang="en-US" altLang="en-US"/>
          </a:p>
        </p:txBody>
      </p:sp>
    </p:spTree>
    <p:custDataLst>
      <p:tags r:id="rId1"/>
    </p:custData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altLang="en-US" smtClean="0"/>
              <a:t>TJC History - 2</a:t>
            </a:r>
            <a:endParaRPr lang="en-US" altLang="en-US" dirty="0" smtClean="0"/>
          </a:p>
        </p:txBody>
      </p:sp>
      <p:sp>
        <p:nvSpPr>
          <p:cNvPr id="18435" name="Content Placeholder 2"/>
          <p:cNvSpPr>
            <a:spLocks noGrp="1"/>
          </p:cNvSpPr>
          <p:nvPr>
            <p:ph sz="quarter" idx="14"/>
          </p:nvPr>
        </p:nvSpPr>
        <p:spPr/>
        <p:txBody>
          <a:bodyPr/>
          <a:lstStyle/>
          <a:p>
            <a:r>
              <a:rPr lang="en-US" altLang="en-US" dirty="0" smtClean="0"/>
              <a:t>2007: Name simplified to The Joint Commission (</a:t>
            </a:r>
            <a:r>
              <a:rPr lang="en-US" altLang="en-US" dirty="0" err="1" smtClean="0"/>
              <a:t>TJC</a:t>
            </a:r>
            <a:r>
              <a:rPr lang="en-US" altLang="en-US" dirty="0" smtClean="0"/>
              <a:t>); currently accredits and certifies nearly 21,000 organizations and programs in the USA</a:t>
            </a:r>
          </a:p>
          <a:p>
            <a:r>
              <a:rPr lang="en-US" altLang="en-US" dirty="0" smtClean="0"/>
              <a:t>1994: Joint Commission International (</a:t>
            </a:r>
            <a:r>
              <a:rPr lang="en-US" altLang="en-US" dirty="0" err="1" smtClean="0"/>
              <a:t>JCI</a:t>
            </a:r>
            <a:r>
              <a:rPr lang="en-US" altLang="en-US" dirty="0" smtClean="0"/>
              <a:t>) offers an international accreditation and has touched more than 90 countries since then.</a:t>
            </a:r>
            <a:endParaRPr lang="en-US" altLang="en-US" dirty="0"/>
          </a:p>
        </p:txBody>
      </p:sp>
      <p:sp>
        <p:nvSpPr>
          <p:cNvPr id="18436" name="Slide Number Placeholder 2"/>
          <p:cNvSpPr>
            <a:spLocks noGrp="1"/>
          </p:cNvSpPr>
          <p:nvPr>
            <p:ph type="sldNum" sz="quarter" idx="4"/>
          </p:nvPr>
        </p:nvSpPr>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67A5C73C-D996-4295-939B-45D97DACC715}" type="slidenum">
              <a:rPr lang="en-US" altLang="en-US" smtClean="0"/>
              <a:pPr/>
              <a:t>7</a:t>
            </a:fld>
            <a:endParaRPr lang="en-US" altLang="en-US"/>
          </a:p>
        </p:txBody>
      </p:sp>
    </p:spTree>
    <p:custDataLst>
      <p:tags r:id="rId1"/>
    </p:custDataLst>
    <p:extLst>
      <p:ext uri="{BB962C8B-B14F-4D97-AF65-F5344CB8AC3E}">
        <p14:creationId xmlns:p14="http://schemas.microsoft.com/office/powerpoint/2010/main" val="3263237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altLang="en-US" smtClean="0"/>
              <a:t>TJC’s Mission Statement</a:t>
            </a:r>
            <a:endParaRPr lang="en-US" altLang="en-US" dirty="0" smtClean="0"/>
          </a:p>
        </p:txBody>
      </p:sp>
      <p:sp>
        <p:nvSpPr>
          <p:cNvPr id="19459" name="Content Placeholder 2"/>
          <p:cNvSpPr>
            <a:spLocks noGrp="1"/>
          </p:cNvSpPr>
          <p:nvPr>
            <p:ph sz="quarter" idx="14"/>
          </p:nvPr>
        </p:nvSpPr>
        <p:spPr/>
        <p:txBody>
          <a:bodyPr/>
          <a:lstStyle/>
          <a:p>
            <a:r>
              <a:rPr lang="ja-JP" altLang="en-US" dirty="0" smtClean="0"/>
              <a:t>“</a:t>
            </a:r>
            <a:r>
              <a:rPr lang="en-US" dirty="0" smtClean="0"/>
              <a:t>To continuously improve health care for the public, in collaboration with other stakeholders, by evaluating health care organizations and inspiring them to excel in providing safe and effective care of the highest quality and value</a:t>
            </a:r>
            <a:r>
              <a:rPr lang="en-US" altLang="ja-JP" dirty="0" smtClean="0"/>
              <a:t>.</a:t>
            </a:r>
            <a:r>
              <a:rPr lang="ja-JP" altLang="en-US" dirty="0" smtClean="0"/>
              <a:t>”</a:t>
            </a:r>
            <a:endParaRPr lang="en-US" altLang="en-US" dirty="0" smtClean="0"/>
          </a:p>
          <a:p>
            <a:pPr marL="400050" lvl="1" indent="0">
              <a:buNone/>
            </a:pPr>
            <a:r>
              <a:rPr lang="en-US" altLang="en-US" dirty="0" smtClean="0"/>
              <a:t>(The Joint Commission, 2016)</a:t>
            </a:r>
          </a:p>
        </p:txBody>
      </p:sp>
      <p:sp>
        <p:nvSpPr>
          <p:cNvPr id="19460" name="Slide Number Placeholder 2"/>
          <p:cNvSpPr>
            <a:spLocks noGrp="1"/>
          </p:cNvSpPr>
          <p:nvPr>
            <p:ph type="sldNum" sz="quarter" idx="4"/>
          </p:nvPr>
        </p:nvSpPr>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75702FD2-7173-4BBD-B0A9-7901A6392567}" type="slidenum">
              <a:rPr lang="en-US" altLang="en-US" smtClean="0"/>
              <a:pPr/>
              <a:t>8</a:t>
            </a:fld>
            <a:endParaRPr lang="en-US" altLang="en-US"/>
          </a:p>
        </p:txBody>
      </p:sp>
    </p:spTree>
    <p:custDataLst>
      <p:tags r:id="rId1"/>
    </p:custData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altLang="en-US" smtClean="0"/>
              <a:t>TJC Accreditation - 1</a:t>
            </a:r>
            <a:endParaRPr lang="en-US" altLang="en-US" dirty="0" smtClean="0"/>
          </a:p>
        </p:txBody>
      </p:sp>
      <p:sp>
        <p:nvSpPr>
          <p:cNvPr id="20483" name="Content Placeholder 2"/>
          <p:cNvSpPr>
            <a:spLocks noGrp="1"/>
          </p:cNvSpPr>
          <p:nvPr>
            <p:ph sz="quarter" idx="14"/>
          </p:nvPr>
        </p:nvSpPr>
        <p:spPr/>
        <p:txBody>
          <a:bodyPr/>
          <a:lstStyle/>
          <a:p>
            <a:r>
              <a:rPr lang="en-US" altLang="en-US" dirty="0" err="1" smtClean="0"/>
              <a:t>TJC</a:t>
            </a:r>
            <a:r>
              <a:rPr lang="en-US" altLang="en-US" dirty="0" smtClean="0"/>
              <a:t> accreditation signifies an organization meets </a:t>
            </a:r>
            <a:r>
              <a:rPr lang="en-US" altLang="en-US" dirty="0" err="1" smtClean="0"/>
              <a:t>TJC’s</a:t>
            </a:r>
            <a:r>
              <a:rPr lang="en-US" altLang="en-US" dirty="0" smtClean="0"/>
              <a:t> standards for patient care</a:t>
            </a:r>
          </a:p>
          <a:p>
            <a:r>
              <a:rPr lang="en-US" altLang="en-US" dirty="0" smtClean="0"/>
              <a:t>Accreditation is earned by an entire health care organization (hospital, nursing home, office-based surgery practice, etc.)</a:t>
            </a:r>
          </a:p>
          <a:p>
            <a:r>
              <a:rPr lang="en-US" altLang="en-US" dirty="0" smtClean="0"/>
              <a:t>Procedure manual: emergency management, environment of care, HR, infection prevention and control</a:t>
            </a:r>
          </a:p>
        </p:txBody>
      </p:sp>
      <p:sp>
        <p:nvSpPr>
          <p:cNvPr id="20484" name="Slide Number Placeholder 2"/>
          <p:cNvSpPr>
            <a:spLocks noGrp="1"/>
          </p:cNvSpPr>
          <p:nvPr>
            <p:ph type="sldNum" sz="quarter" idx="4"/>
          </p:nvPr>
        </p:nvSpPr>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58763488-6504-4F13-9B5F-2913446E816C}" type="slidenum">
              <a:rPr lang="en-US" altLang="en-US" smtClean="0"/>
              <a:pPr/>
              <a:t>9</a:t>
            </a:fld>
            <a:endParaRPr lang="en-US" altLang="en-US"/>
          </a:p>
        </p:txBody>
      </p:sp>
    </p:spTree>
    <p:custDataLst>
      <p:tags r:id="rId1"/>
    </p:custData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SLIDE_COUNT" val="38"/>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ARTICULATE_SLIDE_GUID" val="5f7e26ec-fcce-4bdd-a6b3-aac594b186f5"/>
  <p:tag name="AUDIO_IMPORT" val="C:\Documents and Settings\skidmorn\My Documents\Dropbox\NTDC\OHSU CDC\Comp1\Unit6\PPT Production\comp1_unit6\comp1_unit6\comp1_unit6a\comp1_unit6a_S-06_V3.mp3"/>
  <p:tag name="AUDIO_ID" val="279"/>
  <p:tag name="ELAPSEDTIME" val="77.61"/>
  <p:tag name="ARTICULATE_SLIDE_NAV" val="6"/>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GUID" val="5f7e26ec-fcce-4bdd-a6b3-aac594b186f5"/>
  <p:tag name="AUDIO_IMPORT" val="C:\Documents and Settings\skidmorn\My Documents\Dropbox\NTDC\OHSU CDC\Comp1\Unit6\PPT Production\comp1_unit6\comp1_unit6\comp1_unit6a\comp1_unit6a_S-06_V3.mp3"/>
  <p:tag name="AUDIO_ID" val="279"/>
  <p:tag name="ELAPSEDTIME" val="77.61"/>
  <p:tag name="ARTICULATE_SLIDE_NAV" val="6"/>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GUID" val="4345333e-de7f-45f1-8760-7a5bd71b966d"/>
  <p:tag name="AUDIO_IMPORT" val="C:\Documents and Settings\skidmorn\My Documents\Dropbox\NTDC\OHSU CDC\Comp1\Unit6\PPT Production\comp1_unit6\comp1_unit6\comp1_unit6a\comp1_unit6a_S-07_V3.mp3"/>
  <p:tag name="AUDIO_ID" val="280"/>
  <p:tag name="ELAPSEDTIME" val="31.739"/>
  <p:tag name="ARTICULATE_SLIDE_NAV" val="7"/>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GUID" val="4345333e-de7f-45f1-8760-7a5bd71b966d"/>
  <p:tag name="AUDIO_IMPORT" val="C:\Documents and Settings\skidmorn\My Documents\Dropbox\NTDC\OHSU CDC\Comp1\Unit6\PPT Production\comp1_unit6\comp1_unit6\comp1_unit6a\comp1_unit6a_S-07_V3.mp3"/>
  <p:tag name="AUDIO_ID" val="280"/>
  <p:tag name="ELAPSEDTIME" val="31.739"/>
  <p:tag name="ARTICULATE_SLIDE_NAV" val="7"/>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GUID" val="c9f5c809-be20-4f74-8c18-cd47c3bcc46a"/>
  <p:tag name="AUDIO_IMPORT" val="C:\Documents and Settings\skidmorn\My Documents\Dropbox\NTDC\OHSU CDC\Comp1\Unit6\PPT Production\comp1_unit6\comp1_unit6\comp1_unit6a\comp1_unit6a_S-08_V3.mp3"/>
  <p:tag name="AUDIO_ID" val="281"/>
  <p:tag name="ELAPSEDTIME" val="28.761"/>
  <p:tag name="ARTICULATE_SLIDE_NAV" val="8"/>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GUID" val="46ded4c3-5ab6-45a5-92cb-27d20df44b94"/>
  <p:tag name="AUDIO_IMPORT" val="C:\Documents and Settings\skidmorn\My Documents\Dropbox\NTDC\OHSU CDC\Comp1\Unit6\PPT Production\comp1_unit6\comp1_unit6\comp1_unit6a\comp1_unit6a_S-09_V3.mp3"/>
  <p:tag name="AUDIO_ID" val="282"/>
  <p:tag name="ELAPSEDTIME" val="96.053"/>
  <p:tag name="ARTICULATE_SLIDE_NAV" val="9"/>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GUID" val="fffea6e9-7fdf-4ed0-b4e2-d26b14ceeda8"/>
  <p:tag name="AUDIO_IMPORT" val="C:\Documents and Settings\skidmorn\My Documents\Dropbox\NTDC\OHSU CDC\Comp1\Unit6\PPT Production\comp1_unit6\comp1_unit6\comp1_unit6a\comp1_unit6a_S-10_V3.mp3"/>
  <p:tag name="AUDIO_ID" val="283"/>
  <p:tag name="ELAPSEDTIME" val="43.416"/>
  <p:tag name="ARTICULATE_SLIDE_NAV" val="10"/>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GUID" val="fffea6e9-7fdf-4ed0-b4e2-d26b14ceeda8"/>
  <p:tag name="AUDIO_IMPORT" val="C:\Documents and Settings\skidmorn\My Documents\Dropbox\NTDC\OHSU CDC\Comp1\Unit6\PPT Production\comp1_unit6\comp1_unit6\comp1_unit6a\comp1_unit6a_S-10_V3.mp3"/>
  <p:tag name="AUDIO_ID" val="283"/>
  <p:tag name="ELAPSEDTIME" val="43.416"/>
  <p:tag name="ARTICULATE_SLIDE_NAV" val="10"/>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GUID" val="5fc1ffec-7955-4d6b-813c-da1a23342594"/>
  <p:tag name="AUDIO_IMPORT" val="C:\Documents and Settings\skidmorn\My Documents\Dropbox\NTDC\OHSU CDC\Comp1\Unit6\PPT Production\comp1_unit6\comp1_unit6\comp1_unit6a\comp1_unit6a_S-11_V3.mp3"/>
  <p:tag name="AUDIO_ID" val="284"/>
  <p:tag name="ELAPSEDTIME" val="37.486"/>
  <p:tag name="ARTICULATE_SLIDE_NAV" val="11"/>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GUID" val="e85808a0-b5c7-4370-a430-315945ed1921"/>
  <p:tag name="AUDIO_IMPORT" val="C:\Documents and Settings\skidmorn\My Documents\Dropbox\NTDC\OHSU CDC\Comp1\Unit6\PPT Production\comp1_unit6\comp1_unit6\comp1_unit6a\comp1_unit6a_S-12_V3.mp3"/>
  <p:tag name="AUDIO_ID" val="285"/>
  <p:tag name="ELAPSEDTIME" val="31.635"/>
  <p:tag name="ARTICULATE_SLIDE_NAV" val="12"/>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GUID" val="3f85e59a-fc1f-46e1-85c2-4a2f3dea38cb"/>
  <p:tag name="AUDIO_IMPORT" val="C:\Documents and Settings\skidmorn\My Documents\Dropbox\NTDC\OHSU CDC\Comp1\Unit6\PPT Production\comp1_unit6\comp1_unit6\comp1_unit6a\comp1_unit6a_S-13_V3.mp3"/>
  <p:tag name="AUDIO_ID" val="286"/>
  <p:tag name="ELAPSEDTIME" val="40.96"/>
  <p:tag name="ARTICULATE_SLIDE_NAV" val="13"/>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GUID" val="d56f55b2-e0c8-4988-97b9-7764b22eb172"/>
  <p:tag name="AUDIO_IMPORT" val="C:\Documents and Settings\skidmorn\My Documents\Dropbox\NTDC\OHSU CDC\Comp1\Unit6\PPT Production\comp1_unit6\comp1_unit6\comp1_unit6a\comp1_unit6a_S-14_V3.mp3"/>
  <p:tag name="AUDIO_ID" val="287"/>
  <p:tag name="ELAPSEDTIME" val="23.772"/>
  <p:tag name="ARTICULATE_SLIDE_NAV" val="14"/>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RTICULATE_SLIDE_GUID" val="fbff189f-0529-4e9b-ba4f-cfb1e78d80d8"/>
  <p:tag name="AUDIO_IMPORT" val="C:\Documents and Settings\skidmorn\My Documents\Dropbox\NTDC\OHSU CDC\Comp1\Unit6\PPT Production\comp1_unit6\comp1_unit6\comp1_unit6a\comp1_unit6a_S-15_V3.mp3"/>
  <p:tag name="AUDIO_ID" val="288"/>
  <p:tag name="ELAPSEDTIME" val="33.437"/>
  <p:tag name="ARTICULATE_SLIDE_NAV" val="15"/>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8.xml><?xml version="1.0" encoding="utf-8"?>
<p:tagLst xmlns:a="http://schemas.openxmlformats.org/drawingml/2006/main" xmlns:r="http://schemas.openxmlformats.org/officeDocument/2006/relationships" xmlns:p="http://schemas.openxmlformats.org/presentationml/2006/main">
  <p:tag name="ARTICULATE_SLIDE_GUID" val="367492bb-116a-4164-a1ff-cdca021e57f6"/>
  <p:tag name="AUDIO_IMPORT" val="C:\Documents and Settings\skidmorn\My Documents\Dropbox\NTDC\OHSU CDC\Comp1\Unit6\PPT Production\comp1_unit6\comp1_unit6\comp1_unit6a\comp1_unit6a_S-16_V3.mp3"/>
  <p:tag name="AUDIO_ID" val="289"/>
  <p:tag name="ELAPSEDTIME" val="64.758"/>
  <p:tag name="ARTICULATE_SLIDE_NAV" val="16"/>
  <p:tag name="ARTICULATE_SLIDE_THUMBNAIL_REFRESH" val="1"/>
</p:tagLst>
</file>

<file path=ppt/tags/tag29.xml><?xml version="1.0" encoding="utf-8"?>
<p:tagLst xmlns:a="http://schemas.openxmlformats.org/drawingml/2006/main" xmlns:r="http://schemas.openxmlformats.org/officeDocument/2006/relationships" xmlns:p="http://schemas.openxmlformats.org/presentationml/2006/main">
  <p:tag name="ARTICULATE_SLIDE_GUID" val="367492bb-116a-4164-a1ff-cdca021e57f6"/>
  <p:tag name="AUDIO_IMPORT" val="C:\Documents and Settings\skidmorn\My Documents\Dropbox\NTDC\OHSU CDC\Comp1\Unit6\PPT Production\comp1_unit6\comp1_unit6\comp1_unit6a\comp1_unit6a_S-16_V3.mp3"/>
  <p:tag name="AUDIO_ID" val="289"/>
  <p:tag name="ELAPSEDTIME" val="64.758"/>
  <p:tag name="ARTICULATE_SLIDE_NAV" val="16"/>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0.xml><?xml version="1.0" encoding="utf-8"?>
<p:tagLst xmlns:a="http://schemas.openxmlformats.org/drawingml/2006/main" xmlns:r="http://schemas.openxmlformats.org/officeDocument/2006/relationships" xmlns:p="http://schemas.openxmlformats.org/presentationml/2006/main">
  <p:tag name="ARTICULATE_SLIDE_GUID" val="f25c1f74-d3ca-49c4-8a38-1cf0579366cd"/>
  <p:tag name="AUDIO_IMPORT" val="C:\Documents and Settings\skidmorn\My Documents\Dropbox\NTDC\OHSU CDC\Comp1\Unit6\PPT Production\comp1_unit6\comp1_unit6\comp1_unit6a\comp1_unit6a_S-17_V3.mp3"/>
  <p:tag name="AUDIO_ID" val="290"/>
  <p:tag name="ELAPSEDTIME" val="35.71"/>
  <p:tag name="ARTICULATE_SLIDE_NAV" val="17"/>
  <p:tag name="ARTICULATE_SLIDE_THUMBNAIL_REFRESH" val="1"/>
</p:tagLst>
</file>

<file path=ppt/tags/tag31.xml><?xml version="1.0" encoding="utf-8"?>
<p:tagLst xmlns:a="http://schemas.openxmlformats.org/drawingml/2006/main" xmlns:r="http://schemas.openxmlformats.org/officeDocument/2006/relationships" xmlns:p="http://schemas.openxmlformats.org/presentationml/2006/main">
  <p:tag name="ARTICULATE_SLIDE_GUID" val="f25c1f74-d3ca-49c4-8a38-1cf0579366cd"/>
  <p:tag name="AUDIO_IMPORT" val="C:\Documents and Settings\skidmorn\My Documents\Dropbox\NTDC\OHSU CDC\Comp1\Unit6\PPT Production\comp1_unit6\comp1_unit6\comp1_unit6a\comp1_unit6a_S-17_V3.mp3"/>
  <p:tag name="AUDIO_ID" val="290"/>
  <p:tag name="ELAPSEDTIME" val="35.71"/>
  <p:tag name="ARTICULATE_SLIDE_NAV" val="17"/>
  <p:tag name="ARTICULATE_SLIDE_THUMBNAIL_REFRESH" val="1"/>
</p:tagLst>
</file>

<file path=ppt/tags/tag32.xml><?xml version="1.0" encoding="utf-8"?>
<p:tagLst xmlns:a="http://schemas.openxmlformats.org/drawingml/2006/main" xmlns:r="http://schemas.openxmlformats.org/officeDocument/2006/relationships" xmlns:p="http://schemas.openxmlformats.org/presentationml/2006/main">
  <p:tag name="ARTICULATE_SLIDE_GUID" val="8c7df88c-6447-406b-b18f-da667015bc3f"/>
  <p:tag name="AUDIO_IMPORT" val="C:\Documents and Settings\skidmorn\My Documents\Dropbox\NTDC\OHSU CDC\Comp1\Unit6\PPT Production\comp1_unit6\comp1_unit6\comp1_unit6a\comp1_unit6a_S-18_V3.mp3"/>
  <p:tag name="AUDIO_ID" val="291"/>
  <p:tag name="ELAPSEDTIME" val="51.827"/>
  <p:tag name="ARTICULATE_SLIDE_NAV" val="18"/>
  <p:tag name="ARTICULATE_SLIDE_THUMBNAIL_REFRESH" val="1"/>
</p:tagLst>
</file>

<file path=ppt/tags/tag33.xml><?xml version="1.0" encoding="utf-8"?>
<p:tagLst xmlns:a="http://schemas.openxmlformats.org/drawingml/2006/main" xmlns:r="http://schemas.openxmlformats.org/officeDocument/2006/relationships" xmlns:p="http://schemas.openxmlformats.org/presentationml/2006/main">
  <p:tag name="ARTICULATE_SLIDE_GUID" val="c6deb601-0b58-47c6-ad32-4bbb451376c9"/>
  <p:tag name="AUDIO_IMPORT" val="C:\Documents and Settings\skidmorn\My Documents\Dropbox\NTDC\OHSU CDC\Comp1\Unit6\PPT Production\comp1_unit6\comp1_unit6\comp1_unit6a\comp1_unit6a_S-19_V3.mp3"/>
  <p:tag name="AUDIO_ID" val="292"/>
  <p:tag name="ELAPSEDTIME" val="40.751"/>
  <p:tag name="ARTICULATE_SLIDE_NAV" val="19"/>
  <p:tag name="ARTICULATE_SLIDE_THUMBNAIL_REFRESH" val="1"/>
</p:tagLst>
</file>

<file path=ppt/tags/tag34.xml><?xml version="1.0" encoding="utf-8"?>
<p:tagLst xmlns:a="http://schemas.openxmlformats.org/drawingml/2006/main" xmlns:r="http://schemas.openxmlformats.org/officeDocument/2006/relationships" xmlns:p="http://schemas.openxmlformats.org/presentationml/2006/main">
  <p:tag name="ARTICULATE_SLIDE_GUID" val="c6deb601-0b58-47c6-ad32-4bbb451376c9"/>
  <p:tag name="AUDIO_IMPORT" val="C:\Documents and Settings\skidmorn\My Documents\Dropbox\NTDC\OHSU CDC\Comp1\Unit6\PPT Production\comp1_unit6\comp1_unit6\comp1_unit6a\comp1_unit6a_S-19_V3.mp3"/>
  <p:tag name="AUDIO_ID" val="292"/>
  <p:tag name="ELAPSEDTIME" val="40.751"/>
  <p:tag name="ARTICULATE_SLIDE_NAV" val="19"/>
  <p:tag name="ARTICULATE_SLIDE_THUMBNAIL_REFRESH" val="1"/>
</p:tagLst>
</file>

<file path=ppt/tags/tag35.xml><?xml version="1.0" encoding="utf-8"?>
<p:tagLst xmlns:a="http://schemas.openxmlformats.org/drawingml/2006/main" xmlns:r="http://schemas.openxmlformats.org/officeDocument/2006/relationships" xmlns:p="http://schemas.openxmlformats.org/presentationml/2006/main">
  <p:tag name="ARTICULATE_SLIDE_GUID" val="93c064bb-fbd4-4568-b6e1-892cabdeea2b"/>
  <p:tag name="AUDIO_IMPORT" val="C:\Documents and Settings\skidmorn\My Documents\Dropbox\NTDC\OHSU CDC\Comp1\Unit6\PPT Production\comp1_unit6\comp1_unit6\comp1_unit6a\comp1_unit6a_S-20_V3.mp3"/>
  <p:tag name="AUDIO_ID" val="276"/>
  <p:tag name="ELAPSEDTIME" val="40.177"/>
  <p:tag name="ARTICULATE_SLIDE_NAV" val="20"/>
  <p:tag name="ARTICULATE_SLIDE_THUMBNAIL_REFRESH" val="1"/>
</p:tagLst>
</file>

<file path=ppt/tags/tag36.xml><?xml version="1.0" encoding="utf-8"?>
<p:tagLst xmlns:a="http://schemas.openxmlformats.org/drawingml/2006/main" xmlns:r="http://schemas.openxmlformats.org/officeDocument/2006/relationships" xmlns:p="http://schemas.openxmlformats.org/presentationml/2006/main">
  <p:tag name="ARTICULATE_SLIDE_GUID" val="93c064bb-fbd4-4568-b6e1-892cabdeea2b"/>
  <p:tag name="AUDIO_IMPORT" val="C:\Documents and Settings\skidmorn\My Documents\Dropbox\NTDC\OHSU CDC\Comp1\Unit6\PPT Production\comp1_unit6\comp1_unit6\comp1_unit6a\comp1_unit6a_S-20_V3.mp3"/>
  <p:tag name="AUDIO_ID" val="276"/>
  <p:tag name="ELAPSEDTIME" val="40.177"/>
  <p:tag name="ARTICULATE_SLIDE_NAV" val="20"/>
  <p:tag name="ARTICULATE_SLIDE_THUMBNAIL_REFRESH" val="1"/>
</p:tagLst>
</file>

<file path=ppt/tags/tag37.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1\Unit6\PPT Production\comp1_unit6\comp1_unit6\30_sec_silence.mp3"/>
  <p:tag name="AUDIO_ID" val="293"/>
  <p:tag name="ELAPSEDTIME" val="7.515"/>
  <p:tag name="ARTICULATE_SLIDE_GUID" val="5db9fe08-a00b-4d65-b6cc-0b1ac2e42c46"/>
  <p:tag name="ARTICULATE_SLIDE_NAV" val="21"/>
  <p:tag name="ARTICULATE_SLIDE_THUMBNAIL_REFRESH" val="1"/>
</p:tagLst>
</file>

<file path=ppt/tags/tag38.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1\Unit6\PPT Production\comp1_unit6\comp1_unit6\30_sec_silence.mp3"/>
  <p:tag name="AUDIO_ID" val="293"/>
  <p:tag name="ELAPSEDTIME" val="7.515"/>
  <p:tag name="ARTICULATE_SLIDE_GUID" val="5db9fe08-a00b-4d65-b6cc-0b1ac2e42c46"/>
  <p:tag name="ARTICULATE_SLIDE_NAV" val="21"/>
  <p:tag name="ARTICULATE_SLIDE_THUMBNAIL_REFRESH" val="1"/>
</p:tagLst>
</file>

<file path=ppt/tags/tag3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GUID" val="cc4d3710-86ae-4b52-8ad5-2298255178fd"/>
  <p:tag name="AUDIO_IMPORT" val="C:\Documents and Settings\skidmorn\My Documents\Dropbox\NTDC\OHSU CDC\Comp1\Unit6\PPT Production\comp1_unit6\comp1_unit6\comp1_unit6a\comp1_unit6a_S-03_V3.mp3"/>
  <p:tag name="AUDIO_ID" val="275"/>
  <p:tag name="ELAPSEDTIME" val="43.468"/>
  <p:tag name="ARTICULATE_SLIDE_NAV" val="3"/>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GUID" val="45f5c806-cc04-452b-8d14-ae3ce488669a"/>
  <p:tag name="AUDIO_IMPORT" val="C:\Documents and Settings\skidmorn\My Documents\Dropbox\NTDC\OHSU CDC\Comp1\Unit6\PPT Production\comp1_unit6\comp1_unit6\comp1_unit6a\comp1_unit6a_S-04_V3.mp3"/>
  <p:tag name="AUDIO_ID" val="277"/>
  <p:tag name="ELAPSEDTIME" val="68.938"/>
  <p:tag name="ARTICULATE_SLIDE_NAV" val="4"/>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GUID" val="45f5c806-cc04-452b-8d14-ae3ce488669a"/>
  <p:tag name="AUDIO_IMPORT" val="C:\Documents and Settings\skidmorn\My Documents\Dropbox\NTDC\OHSU CDC\Comp1\Unit6\PPT Production\comp1_unit6\comp1_unit6\comp1_unit6a\comp1_unit6a_S-04_V3.mp3"/>
  <p:tag name="AUDIO_ID" val="277"/>
  <p:tag name="ELAPSEDTIME" val="68.938"/>
  <p:tag name="ARTICULATE_SLIDE_NAV" val="4"/>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GUID" val="70036b34-a7c1-4eec-8fb9-b0d4e737754d"/>
  <p:tag name="AUDIO_IMPORT" val="C:\Documents and Settings\skidmorn\My Documents\Dropbox\NTDC\OHSU CDC\Comp1\Unit6\PPT Production\comp1_unit6\comp1_unit6\comp1_unit6a\comp1_unit6a_S-05_V3.mp3"/>
  <p:tag name="AUDIO_ID" val="278"/>
  <p:tag name="ELAPSEDTIME" val="21.212"/>
  <p:tag name="ARTICULATE_SLIDE_NAV" val="5"/>
  <p:tag name="ARTICULATE_SLIDE_THUMBNAIL_REFRESH" val="1"/>
</p:tagLst>
</file>

<file path=ppt/theme/theme1.xml><?xml version="1.0" encoding="utf-8"?>
<a:theme xmlns:a="http://schemas.openxmlformats.org/drawingml/2006/main" name="ONC-Template-FINAL DRAFT">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 xmlns:thm15="http://schemas.microsoft.com/office/thememl/2012/main" name="CompX_unitY_Lecture_Slides_Template.potx" id="{BFDE5FB8-FBB1-4F5A-B8AC-26771944143A}" vid="{3ABEC94C-E8A2-4610-93A8-5C6AB196932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Kerri's CompX_UnitY_Lecture_Slides_Template</Template>
  <TotalTime>685</TotalTime>
  <Words>4577</Words>
  <Application>Microsoft Office PowerPoint</Application>
  <PresentationFormat>On-screen Show (4:3)</PresentationFormat>
  <Paragraphs>350</Paragraphs>
  <Slides>38</Slides>
  <Notes>38</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ONC-Template-FINAL DRAFT</vt:lpstr>
      <vt:lpstr>Introduction to Health Care and Public Health in the U.S.</vt:lpstr>
      <vt:lpstr>Regulating Health Care  Learning Objectives - 1</vt:lpstr>
      <vt:lpstr>Regulating Health Care  Learning Objectives - 2</vt:lpstr>
      <vt:lpstr>Regulating Health Care  Learning Objectives - 3</vt:lpstr>
      <vt:lpstr>Accreditation, Regulation, and Professional Associations</vt:lpstr>
      <vt:lpstr>TJC History - 1</vt:lpstr>
      <vt:lpstr>TJC History - 2</vt:lpstr>
      <vt:lpstr>TJC’s Mission Statement</vt:lpstr>
      <vt:lpstr>TJC Accreditation - 1</vt:lpstr>
      <vt:lpstr>TJC Accreditation - 2</vt:lpstr>
      <vt:lpstr>ORYX: Core Measure Sets - 1</vt:lpstr>
      <vt:lpstr>ORYX: Core Measure Sets - 2</vt:lpstr>
      <vt:lpstr>TJC Certification</vt:lpstr>
      <vt:lpstr>TJC Patient Safety Activities</vt:lpstr>
      <vt:lpstr>Nonprofit Accrediting Organizations</vt:lpstr>
      <vt:lpstr>URAC</vt:lpstr>
      <vt:lpstr>URAC Privacy &amp; Security Accreditation - 1</vt:lpstr>
      <vt:lpstr>URAC Privacy &amp; Security Accreditation - 2</vt:lpstr>
      <vt:lpstr>The National Committee for Quality Assurance (NCQA)</vt:lpstr>
      <vt:lpstr>Regulatory Agencies</vt:lpstr>
      <vt:lpstr>FDA Overview</vt:lpstr>
      <vt:lpstr>FDA Mission</vt:lpstr>
      <vt:lpstr>Centers for Medicare &amp;  Medicaid Services (CMS)</vt:lpstr>
      <vt:lpstr>CMS - Medicare</vt:lpstr>
      <vt:lpstr>CMS – Medicaid and CHIP</vt:lpstr>
      <vt:lpstr>Office of the National Coordinator for Health Information Technology (ONC)</vt:lpstr>
      <vt:lpstr>Professional Associations - 1</vt:lpstr>
      <vt:lpstr>Professional Associations - 2</vt:lpstr>
      <vt:lpstr>American Board of Medical Specialties (ABMS) - 1</vt:lpstr>
      <vt:lpstr>American Board of Medical Specialties (ABMS) - 2</vt:lpstr>
      <vt:lpstr>American Hospital Association (AHA)</vt:lpstr>
      <vt:lpstr>American Medical Association (AMA)</vt:lpstr>
      <vt:lpstr>American Nurses Association (ANA)</vt:lpstr>
      <vt:lpstr>Regulating Health Care Summary – 1 – Lecture a</vt:lpstr>
      <vt:lpstr>Regulating Health Care Summary – 2 – Lecture a</vt:lpstr>
      <vt:lpstr>Regulating Health Care  References – 1 – Lecture a</vt:lpstr>
      <vt:lpstr>Regulating Health Care  References – 2 – Lecture a</vt:lpstr>
      <vt:lpstr>Introduction to Health Care and Public Health in the U.S. Regulating Health Care Lecture a</vt:lpstr>
    </vt:vector>
  </TitlesOfParts>
  <Company>Oregon Health &amp; Science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Component 1, Unit 6: Introduction to Health Care and Public Health in the U.S.: Regulating Health Care, Lecture a</dc:title>
  <dc:subject>Regulating Health Care, Lecture a</dc:subject>
  <dc:creator>U.S. Department of Health and Human Services, Office of the National Coordinator for Health Information Technology</dc:creator>
  <cp:keywords>Health IT, Health IT Curriculum, Introduction to Health Care and Public Health in the U.S., Regulating Health Care</cp:keywords>
  <cp:lastModifiedBy>The Department of Health and Human Services</cp:lastModifiedBy>
  <cp:revision>104</cp:revision>
  <dcterms:created xsi:type="dcterms:W3CDTF">2016-03-10T17:12:13Z</dcterms:created>
  <dcterms:modified xsi:type="dcterms:W3CDTF">2017-05-24T18:49:47Z</dcterms:modified>
  <cp:category>Health Information Technology Workforce Curriculum</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0A9AF67F-D983-4B98-8CBC-1F274A47C283</vt:lpwstr>
  </property>
  <property fmtid="{D5CDD505-2E9C-101B-9397-08002B2CF9AE}" pid="3" name="ArticulatePath">
    <vt:lpwstr>comp1_unit6a_lecture_slides</vt:lpwstr>
  </property>
  <property fmtid="{D5CDD505-2E9C-101B-9397-08002B2CF9AE}" pid="4" name="Language">
    <vt:lpwstr>English</vt:lpwstr>
  </property>
</Properties>
</file>