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ppt/tags/tag36.xml" ContentType="application/vnd.openxmlformats-officedocument.presentationml.tags+xml"/>
  <Override PartName="/ppt/notesSlides/notesSlide35.xml" ContentType="application/vnd.openxmlformats-officedocument.presentationml.notesSlide+xml"/>
  <Override PartName="/ppt/tags/tag37.xml" ContentType="application/vnd.openxmlformats-officedocument.presentationml.tags+xml"/>
  <Override PartName="/ppt/notesSlides/notesSlide36.xml" ContentType="application/vnd.openxmlformats-officedocument.presentationml.notesSlide+xml"/>
  <Override PartName="/ppt/tags/tag38.xml" ContentType="application/vnd.openxmlformats-officedocument.presentationml.tags+xml"/>
  <Override PartName="/ppt/notesSlides/notesSlide37.xml" ContentType="application/vnd.openxmlformats-officedocument.presentationml.notesSlide+xml"/>
  <Override PartName="/ppt/tags/tag39.xml" ContentType="application/vnd.openxmlformats-officedocument.presentationml.tags+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57" r:id="rId2"/>
    <p:sldId id="296" r:id="rId3"/>
    <p:sldId id="297" r:id="rId4"/>
    <p:sldId id="298" r:id="rId5"/>
    <p:sldId id="261" r:id="rId6"/>
    <p:sldId id="262" r:id="rId7"/>
    <p:sldId id="263" r:id="rId8"/>
    <p:sldId id="264" r:id="rId9"/>
    <p:sldId id="265" r:id="rId10"/>
    <p:sldId id="266" r:id="rId11"/>
    <p:sldId id="267" r:id="rId12"/>
    <p:sldId id="268" r:id="rId13"/>
    <p:sldId id="269" r:id="rId14"/>
    <p:sldId id="270" r:id="rId15"/>
    <p:sldId id="271" r:id="rId16"/>
    <p:sldId id="293" r:id="rId17"/>
    <p:sldId id="272" r:id="rId18"/>
    <p:sldId id="273" r:id="rId19"/>
    <p:sldId id="274" r:id="rId20"/>
    <p:sldId id="275" r:id="rId21"/>
    <p:sldId id="276" r:id="rId22"/>
    <p:sldId id="277" r:id="rId23"/>
    <p:sldId id="278" r:id="rId24"/>
    <p:sldId id="292" r:id="rId25"/>
    <p:sldId id="291" r:id="rId26"/>
    <p:sldId id="294" r:id="rId27"/>
    <p:sldId id="279" r:id="rId28"/>
    <p:sldId id="280" r:id="rId29"/>
    <p:sldId id="281" r:id="rId30"/>
    <p:sldId id="282" r:id="rId31"/>
    <p:sldId id="283" r:id="rId32"/>
    <p:sldId id="284" r:id="rId33"/>
    <p:sldId id="295" r:id="rId34"/>
    <p:sldId id="286" r:id="rId35"/>
    <p:sldId id="287" r:id="rId36"/>
    <p:sldId id="288" r:id="rId37"/>
    <p:sldId id="289" r:id="rId38"/>
    <p:sldId id="290" r:id="rId39"/>
  </p:sldIdLst>
  <p:sldSz cx="9144000" cy="6858000" type="screen4x3"/>
  <p:notesSz cx="6858000" cy="9144000"/>
  <p:custDataLst>
    <p:tags r:id="rId4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1" autoAdjust="0"/>
    <p:restoredTop sz="59324" autoAdjust="0"/>
  </p:normalViewPr>
  <p:slideViewPr>
    <p:cSldViewPr snapToGrid="0">
      <p:cViewPr varScale="1">
        <p:scale>
          <a:sx n="30" d="100"/>
          <a:sy n="30" d="100"/>
        </p:scale>
        <p:origin x="-1757"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091"/>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5/24/2017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5/24/2017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Health Care and Public Health in the U.S.: Regulating Health Care. T</a:t>
            </a:r>
            <a:r>
              <a:rPr lang="en-US" altLang="en-US" dirty="0" smtClean="0">
                <a:ea typeface="ＭＳ Ｐゴシック" panose="020B0600070205080204" pitchFamily="34" charset="-128"/>
              </a:rPr>
              <a:t>his is lecture a.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a:p>
        </p:txBody>
      </p:sp>
      <p:sp>
        <p:nvSpPr>
          <p:cNvPr id="184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AE54BD-ADFA-47CD-BA50-35C8DC135D5A}" type="slidenum">
              <a:rPr lang="en-US" altLang="en-US"/>
              <a:pPr eaLnBrk="1" hangingPunct="1"/>
              <a:t>1</a:t>
            </a:fld>
            <a:endParaRPr lang="en-US" altLang="en-US"/>
          </a:p>
        </p:txBody>
      </p:sp>
    </p:spTree>
    <p:extLst>
      <p:ext uri="{BB962C8B-B14F-4D97-AF65-F5344CB8AC3E}">
        <p14:creationId xmlns:p14="http://schemas.microsoft.com/office/powerpoint/2010/main" val="1209740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Joint Commission collects data for accreditation</a:t>
            </a:r>
            <a:r>
              <a:rPr lang="en-US" altLang="en-US" baseline="0" dirty="0" smtClean="0">
                <a:ea typeface="ＭＳ Ｐゴシック" panose="020B0600070205080204" pitchFamily="34" charset="-128"/>
              </a:rPr>
              <a:t> through on-site surveys and performance measurement. T</a:t>
            </a:r>
            <a:r>
              <a:rPr lang="en-US" altLang="en-US" dirty="0" smtClean="0">
                <a:ea typeface="ＭＳ Ｐゴシック" panose="020B0600070205080204" pitchFamily="34" charset="-128"/>
              </a:rPr>
              <a:t>he Integrated Survey Process, or ISP</a:t>
            </a:r>
            <a:r>
              <a:rPr lang="en-US" altLang="en-US" baseline="0" dirty="0" smtClean="0">
                <a:ea typeface="ＭＳ Ｐゴシック" panose="020B0600070205080204" pitchFamily="34" charset="-128"/>
              </a:rPr>
              <a:t>, is an </a:t>
            </a:r>
            <a:r>
              <a:rPr lang="en-US" altLang="en-US" dirty="0" smtClean="0">
                <a:ea typeface="ＭＳ Ｐゴシック" panose="020B0600070205080204" pitchFamily="34" charset="-128"/>
              </a:rPr>
              <a:t>on-site survey that usually lasts at least three days and involves extensive meetings between </a:t>
            </a:r>
            <a:r>
              <a:rPr lang="en-US" altLang="en-US" dirty="0" err="1" smtClean="0">
                <a:ea typeface="ＭＳ Ｐゴシック" panose="020B0600070205080204" pitchFamily="34" charset="-128"/>
              </a:rPr>
              <a:t>TJC’s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survey team and leaders of the health care organization being accredited. </a:t>
            </a:r>
          </a:p>
          <a:p>
            <a:r>
              <a:rPr lang="en-US" altLang="en-US" dirty="0" smtClean="0">
                <a:ea typeface="ＭＳ Ｐゴシック" panose="020B0600070205080204" pitchFamily="34" charset="-128"/>
              </a:rPr>
              <a:t>Secondly, </a:t>
            </a:r>
            <a:r>
              <a:rPr lang="en-US" altLang="en-US" dirty="0" err="1" smtClean="0">
                <a:ea typeface="ＭＳ Ｐゴシック" panose="020B0600070205080204" pitchFamily="34" charset="-128"/>
              </a:rPr>
              <a:t>T</a:t>
            </a:r>
            <a:r>
              <a:rPr lang="en-US" altLang="en-US" baseline="0" dirty="0" err="1" smtClean="0">
                <a:ea typeface="ＭＳ Ｐゴシック" panose="020B0600070205080204" pitchFamily="34" charset="-128"/>
              </a:rPr>
              <a:t>JC</a:t>
            </a:r>
            <a:r>
              <a:rPr lang="en-US" altLang="en-US" baseline="0" dirty="0" smtClean="0">
                <a:ea typeface="ＭＳ Ｐゴシック" panose="020B0600070205080204" pitchFamily="34" charset="-128"/>
              </a:rPr>
              <a:t> requests that organizations submit data through a </a:t>
            </a:r>
            <a:r>
              <a:rPr lang="en-US" altLang="en-US" dirty="0" smtClean="0">
                <a:ea typeface="ＭＳ Ｐゴシック" panose="020B0600070205080204" pitchFamily="34" charset="-128"/>
              </a:rPr>
              <a:t>performance measurement system known as Outcome Research Yields Excellence,</a:t>
            </a:r>
            <a:r>
              <a:rPr lang="en-US" altLang="en-US" baseline="0" dirty="0" smtClean="0">
                <a:ea typeface="ＭＳ Ｐゴシック" panose="020B0600070205080204" pitchFamily="34" charset="-128"/>
              </a:rPr>
              <a:t> or</a:t>
            </a:r>
            <a:r>
              <a:rPr lang="en-US" altLang="en-US" dirty="0" smtClean="0">
                <a:ea typeface="ＭＳ Ｐゴシック" panose="020B0600070205080204" pitchFamily="34" charset="-128"/>
              </a:rPr>
              <a:t> ORYX</a:t>
            </a:r>
            <a:r>
              <a:rPr lang="en-US" altLang="en-US" i="1" dirty="0" smtClean="0">
                <a:ea typeface="ＭＳ Ｐゴシック" panose="020B0600070205080204" pitchFamily="34" charset="-128"/>
              </a:rPr>
              <a:t>.</a:t>
            </a:r>
            <a:r>
              <a:rPr lang="en-US" altLang="en-US" dirty="0" smtClean="0">
                <a:ea typeface="ＭＳ Ｐゴシック" panose="020B0600070205080204" pitchFamily="34" charset="-128"/>
              </a:rPr>
              <a:t> This tool is directly relevant to information technology professionals. Hospitals are required to collect and transmit data to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about patients with certain conditions. Treatments for these conditions are considered core measures of the health care organization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performance and improvement.</a:t>
            </a:r>
          </a:p>
          <a:p>
            <a:endParaRPr lang="en-US" altLang="en-US" dirty="0" smtClean="0">
              <a:ea typeface="ＭＳ Ｐゴシック" panose="020B0600070205080204" pitchFamily="34" charset="-128"/>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E285B32-FA75-483D-8FFC-AD7CF873B1ED}" type="slidenum">
              <a:rPr lang="en-US" altLang="en-US"/>
              <a:pPr eaLnBrk="1" hangingPunct="1"/>
              <a:t>10</a:t>
            </a:fld>
            <a:endParaRPr lang="en-US" altLang="en-US"/>
          </a:p>
        </p:txBody>
      </p:sp>
    </p:spTree>
    <p:extLst>
      <p:ext uri="{BB962C8B-B14F-4D97-AF65-F5344CB8AC3E}">
        <p14:creationId xmlns:p14="http://schemas.microsoft.com/office/powerpoint/2010/main" val="4117240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 hospital might choose to provide data on various medical conditions, such as heart attack, or acute myocardial infarction, pneumonia, psychiatric care, children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asthma, or stroke. </a:t>
            </a:r>
            <a:endParaRPr lang="en-US" altLang="en-US" dirty="0" smtClean="0">
              <a:ea typeface="ＭＳ Ｐゴシック" panose="020B0600070205080204"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FCBADAE-3C4B-4FB5-8BF2-9B39E9748919}" type="slidenum">
              <a:rPr lang="en-US" altLang="en-US"/>
              <a:pPr eaLnBrk="1" hangingPunct="1"/>
              <a:t>11</a:t>
            </a:fld>
            <a:endParaRPr lang="en-US" altLang="en-US"/>
          </a:p>
        </p:txBody>
      </p:sp>
    </p:spTree>
    <p:extLst>
      <p:ext uri="{BB962C8B-B14F-4D97-AF65-F5344CB8AC3E}">
        <p14:creationId xmlns:p14="http://schemas.microsoft.com/office/powerpoint/2010/main" val="3974153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dirty="0" smtClean="0">
                <a:ea typeface="ＭＳ Ｐゴシック" panose="020B0600070205080204" pitchFamily="34" charset="-128"/>
              </a:rPr>
              <a:t>For each of these conditions, </a:t>
            </a:r>
            <a:r>
              <a:rPr lang="en-US" altLang="ja-JP" dirty="0" err="1" smtClean="0">
                <a:ea typeface="ＭＳ Ｐゴシック" panose="020B0600070205080204" pitchFamily="34" charset="-128"/>
              </a:rPr>
              <a:t>TJC</a:t>
            </a:r>
            <a:r>
              <a:rPr lang="en-US" altLang="ja-JP" dirty="0" smtClean="0">
                <a:ea typeface="ＭＳ Ｐゴシック" panose="020B0600070205080204" pitchFamily="34" charset="-128"/>
              </a:rPr>
              <a:t> requires the hospital to report on certain performance measures. For example, if a child is treated for asthma, the hospital must report whether certain drugs were given and whether the child was sent home with a management plan.</a:t>
            </a:r>
          </a:p>
          <a:p>
            <a:endParaRPr lang="en-US" altLang="en-US" dirty="0" smtClean="0">
              <a:ea typeface="ＭＳ Ｐゴシック" panose="020B0600070205080204"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FCBADAE-3C4B-4FB5-8BF2-9B39E9748919}" type="slidenum">
              <a:rPr lang="en-US" altLang="en-US"/>
              <a:pPr eaLnBrk="1" hangingPunct="1"/>
              <a:t>12</a:t>
            </a:fld>
            <a:endParaRPr lang="en-US" altLang="en-US"/>
          </a:p>
        </p:txBody>
      </p:sp>
    </p:spTree>
    <p:extLst>
      <p:ext uri="{BB962C8B-B14F-4D97-AF65-F5344CB8AC3E}">
        <p14:creationId xmlns:p14="http://schemas.microsoft.com/office/powerpoint/2010/main" val="207572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second main function of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is certification. Certification</a:t>
            </a:r>
            <a:r>
              <a:rPr lang="en-US" altLang="en-US" baseline="0" dirty="0" smtClean="0">
                <a:ea typeface="ＭＳ Ｐゴシック" panose="020B0600070205080204" pitchFamily="34" charset="-128"/>
              </a:rPr>
              <a:t> is a designation that specific criteria, deemed essential to the provision of specific health care services, are in place. </a:t>
            </a:r>
            <a:r>
              <a:rPr lang="en-US" altLang="en-US" dirty="0" smtClean="0">
                <a:ea typeface="ＭＳ Ｐゴシック" panose="020B0600070205080204" pitchFamily="34" charset="-128"/>
              </a:rPr>
              <a:t>Any health care organization and any provider of health care staffing services can earn certification for programs or services that address certain chronic diseases. A chronic disease is one that exists over the long term, such as diabetes. Programs eligible for certification may be located within a medical center or in the community.</a:t>
            </a:r>
          </a:p>
          <a:p>
            <a:endParaRPr lang="en-US" altLang="en-US" dirty="0" smtClean="0">
              <a:ea typeface="ＭＳ Ｐゴシック" panose="020B0600070205080204" pitchFamily="34" charset="-128"/>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13DA1FA-6BAF-4260-99E4-D9703C453AD6}" type="slidenum">
              <a:rPr lang="en-US" altLang="en-US"/>
              <a:pPr eaLnBrk="1" hangingPunct="1"/>
              <a:t>13</a:t>
            </a:fld>
            <a:endParaRPr lang="en-US" altLang="en-US"/>
          </a:p>
        </p:txBody>
      </p:sp>
    </p:spTree>
    <p:extLst>
      <p:ext uri="{BB962C8B-B14F-4D97-AF65-F5344CB8AC3E}">
        <p14:creationId xmlns:p14="http://schemas.microsoft.com/office/powerpoint/2010/main" val="602914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Patient safety is also a major focus of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The National Patient Safety Goals program has created lists of tips for health care professionals to follow to prevent errors. For example, before administering a medication, a nurse should make sure he</a:t>
            </a:r>
            <a:r>
              <a:rPr lang="en-US" altLang="en-US" baseline="0" dirty="0" smtClean="0">
                <a:ea typeface="ＭＳ Ｐゴシック" panose="020B0600070205080204" pitchFamily="34" charset="-128"/>
              </a:rPr>
              <a:t> or she is administering medication to the correct patient by </a:t>
            </a:r>
            <a:r>
              <a:rPr lang="en-US" altLang="en-US" dirty="0" smtClean="0">
                <a:ea typeface="ＭＳ Ｐゴシック" panose="020B0600070205080204" pitchFamily="34" charset="-128"/>
              </a:rPr>
              <a:t>identifying the patient in two different ways, such as by name and birth date.</a:t>
            </a:r>
          </a:p>
          <a:p>
            <a:r>
              <a:rPr lang="en-US" altLang="en-US" dirty="0" smtClean="0">
                <a:ea typeface="ＭＳ Ｐゴシック" panose="020B0600070205080204" pitchFamily="34" charset="-128"/>
              </a:rPr>
              <a:t>The Universal Protocol is a standard procedure for surgery teams to follow to avoid performing the wrong procedure, operating on the wrong body site, or even operating on the wrong person. Some of the steps include marking the correct site and taking a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time out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before surgery, when the team pauses to take stock and agree that their plans are appropriate.</a:t>
            </a:r>
          </a:p>
          <a:p>
            <a:r>
              <a:rPr lang="en-US" altLang="en-US" dirty="0" smtClean="0">
                <a:ea typeface="ＭＳ Ｐゴシック" panose="020B0600070205080204" pitchFamily="34" charset="-128"/>
              </a:rPr>
              <a:t>The Joint Commission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Office of Quality Monitoring is interested in the details of patient complaints. It does not resolve complaints, but it uses information from patients to identify possible noncompliance with accreditation or certification standards.</a:t>
            </a:r>
          </a:p>
          <a:p>
            <a:r>
              <a:rPr lang="en-US" altLang="en-US" dirty="0" smtClean="0">
                <a:ea typeface="ＭＳ Ｐゴシック" panose="020B0600070205080204" pitchFamily="34" charset="-128"/>
              </a:rPr>
              <a:t>The Speak Up program encourages patients to help prevent medical errors by asking questions, educating themselves, and actively participating in their treatment.</a:t>
            </a:r>
          </a:p>
          <a:p>
            <a:r>
              <a:rPr lang="en-US" altLang="en-US" dirty="0" smtClean="0">
                <a:ea typeface="ＭＳ Ｐゴシック" panose="020B0600070205080204" pitchFamily="34" charset="-128"/>
              </a:rPr>
              <a:t>Finally,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reviews how health care organizations respond to sentinel events. That term refers to an unexpected death, an unexpected serious physical or psychological injury, or the risk of such an event. These events need immediate investigation and response. </a:t>
            </a:r>
          </a:p>
          <a:p>
            <a:endParaRPr lang="en-US" altLang="en-US" dirty="0" smtClean="0">
              <a:ea typeface="ＭＳ Ｐゴシック" panose="020B0600070205080204"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DEF7973-52E7-43A6-A992-73603BFE4D8C}" type="slidenum">
              <a:rPr lang="en-US" altLang="en-US"/>
              <a:pPr eaLnBrk="1" hangingPunct="1"/>
              <a:t>14</a:t>
            </a:fld>
            <a:endParaRPr lang="en-US" altLang="en-US"/>
          </a:p>
        </p:txBody>
      </p:sp>
    </p:spTree>
    <p:extLst>
      <p:ext uri="{BB962C8B-B14F-4D97-AF65-F5344CB8AC3E}">
        <p14:creationId xmlns:p14="http://schemas.microsoft.com/office/powerpoint/2010/main" val="2751284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second major nonprofit accrediting</a:t>
            </a:r>
            <a:r>
              <a:rPr lang="en-US" altLang="en-US" baseline="0" dirty="0" smtClean="0">
                <a:ea typeface="ＭＳ Ｐゴシック" panose="020B0600070205080204" pitchFamily="34" charset="-128"/>
              </a:rPr>
              <a:t> organization </a:t>
            </a:r>
            <a:r>
              <a:rPr lang="en-US" altLang="en-US" dirty="0" smtClean="0">
                <a:ea typeface="ＭＳ Ｐゴシック" panose="020B0600070205080204" pitchFamily="34" charset="-128"/>
              </a:rPr>
              <a:t>is </a:t>
            </a:r>
            <a:r>
              <a:rPr lang="en-US" altLang="en-US" dirty="0" err="1" smtClean="0">
                <a:ea typeface="ＭＳ Ｐゴシック" panose="020B0600070205080204" pitchFamily="34" charset="-128"/>
              </a:rPr>
              <a:t>URAC</a:t>
            </a:r>
            <a:r>
              <a:rPr lang="en-US" altLang="en-US" i="1" dirty="0" smtClean="0">
                <a:ea typeface="ＭＳ Ｐゴシック" panose="020B0600070205080204" pitchFamily="34" charset="-128"/>
              </a:rPr>
              <a:t>,</a:t>
            </a:r>
            <a:r>
              <a:rPr lang="en-US" altLang="en-US" dirty="0" smtClean="0">
                <a:ea typeface="ＭＳ Ｐゴシック" panose="020B0600070205080204" pitchFamily="34" charset="-128"/>
              </a:rPr>
              <a:t> which, as mentioned earlier, was originally chartered as the Utilization Review Accreditation Commission. </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8FE57E1-73B9-4E6B-BA23-31CAB1696C92}" type="slidenum">
              <a:rPr lang="en-US" altLang="en-US"/>
              <a:pPr eaLnBrk="1" hangingPunct="1"/>
              <a:t>15</a:t>
            </a:fld>
            <a:endParaRPr lang="en-US" altLang="en-US"/>
          </a:p>
        </p:txBody>
      </p:sp>
    </p:spTree>
    <p:extLst>
      <p:ext uri="{BB962C8B-B14F-4D97-AF65-F5344CB8AC3E}">
        <p14:creationId xmlns:p14="http://schemas.microsoft.com/office/powerpoint/2010/main" val="3881931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Its mission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To promote continuous improvement in the quality and efficiency of health care management through processes of accreditation,</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education, and measurement.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t>
            </a:r>
          </a:p>
          <a:p>
            <a:r>
              <a:rPr lang="en-US" altLang="en-US" dirty="0" err="1" smtClean="0">
                <a:ea typeface="ＭＳ Ｐゴシック" panose="020B0600070205080204" pitchFamily="34" charset="-128"/>
              </a:rPr>
              <a:t>URAC</a:t>
            </a:r>
            <a:r>
              <a:rPr lang="en-US" altLang="en-US" dirty="0" smtClean="0">
                <a:ea typeface="ＭＳ Ｐゴシック" panose="020B0600070205080204" pitchFamily="34" charset="-128"/>
              </a:rPr>
              <a:t> is one of the fastest growing health care accreditation agencies, with more than 30 programs addressing multiple aspects of health care, including </a:t>
            </a:r>
            <a:r>
              <a:rPr lang="en-US" sz="1000" b="0" i="0" kern="1200" dirty="0" smtClean="0">
                <a:solidFill>
                  <a:schemeClr val="tx1"/>
                </a:solidFill>
                <a:effectLst/>
                <a:latin typeface="Arial" pitchFamily="34" charset="0"/>
                <a:ea typeface="+mn-ea"/>
                <a:cs typeface="Arial" pitchFamily="34" charset="0"/>
              </a:rPr>
              <a:t>health care management, health care operations, health plans, pharmacy quality management, and providers. </a:t>
            </a:r>
            <a:r>
              <a:rPr lang="en-US" altLang="en-US" dirty="0" smtClean="0">
                <a:ea typeface="ＭＳ Ｐゴシック" panose="020B0600070205080204" pitchFamily="34" charset="-128"/>
              </a:rPr>
              <a:t>The accreditation process includes a review of policies and procedures, plus an on-site visit to the organization to determine that it is operating according to its stated policies and national standards. </a:t>
            </a:r>
          </a:p>
          <a:p>
            <a:r>
              <a:rPr lang="en-US" sz="1000" b="0" i="0" kern="1200" dirty="0" smtClean="0">
                <a:solidFill>
                  <a:schemeClr val="tx1"/>
                </a:solidFill>
                <a:effectLst/>
                <a:latin typeface="Arial" pitchFamily="34" charset="0"/>
                <a:ea typeface="+mn-ea"/>
                <a:cs typeface="Arial" pitchFamily="34" charset="0"/>
              </a:rPr>
              <a:t>In recent years,</a:t>
            </a:r>
            <a:r>
              <a:rPr lang="en-US" sz="1000" b="0" i="0" kern="1200" baseline="0" dirty="0" smtClean="0">
                <a:solidFill>
                  <a:schemeClr val="tx1"/>
                </a:solidFill>
                <a:effectLst/>
                <a:latin typeface="Arial" pitchFamily="34" charset="0"/>
                <a:ea typeface="+mn-ea"/>
                <a:cs typeface="Arial" pitchFamily="34" charset="0"/>
              </a:rPr>
              <a:t> URAC has established an accreditation for </a:t>
            </a:r>
            <a:r>
              <a:rPr lang="en-US" sz="1000" b="0" i="0" kern="1200" dirty="0" smtClean="0">
                <a:solidFill>
                  <a:schemeClr val="tx1"/>
                </a:solidFill>
                <a:effectLst/>
                <a:latin typeface="Arial" pitchFamily="34" charset="0"/>
                <a:ea typeface="+mn-ea"/>
                <a:cs typeface="Arial" pitchFamily="34" charset="0"/>
              </a:rPr>
              <a:t>accountable care organizations.</a:t>
            </a:r>
            <a:r>
              <a:rPr lang="en-US" sz="1000" b="0" i="0" kern="1200" baseline="0" dirty="0" smtClean="0">
                <a:solidFill>
                  <a:schemeClr val="tx1"/>
                </a:solidFill>
                <a:effectLst/>
                <a:latin typeface="Arial" pitchFamily="34" charset="0"/>
                <a:ea typeface="+mn-ea"/>
                <a:cs typeface="Arial" pitchFamily="34" charset="0"/>
              </a:rPr>
              <a:t> A</a:t>
            </a:r>
            <a:r>
              <a:rPr lang="en-US" sz="1000" b="0" i="0" kern="1200" dirty="0" smtClean="0">
                <a:solidFill>
                  <a:schemeClr val="tx1"/>
                </a:solidFill>
                <a:effectLst/>
                <a:latin typeface="Arial" pitchFamily="34" charset="0"/>
                <a:ea typeface="+mn-ea"/>
                <a:cs typeface="Arial" pitchFamily="34" charset="0"/>
              </a:rPr>
              <a:t>ccountable care organizations, known as </a:t>
            </a:r>
            <a:r>
              <a:rPr lang="en-US" sz="1000" b="0" i="0" kern="1200" dirty="0" err="1" smtClean="0">
                <a:solidFill>
                  <a:schemeClr val="tx1"/>
                </a:solidFill>
                <a:effectLst/>
                <a:latin typeface="Arial" pitchFamily="34" charset="0"/>
                <a:ea typeface="+mn-ea"/>
                <a:cs typeface="Arial" pitchFamily="34" charset="0"/>
              </a:rPr>
              <a:t>ACOs</a:t>
            </a:r>
            <a:r>
              <a:rPr lang="en-US" sz="1000" b="0" i="0" kern="1200" dirty="0" smtClean="0">
                <a:solidFill>
                  <a:schemeClr val="tx1"/>
                </a:solidFill>
                <a:effectLst/>
                <a:latin typeface="Arial" pitchFamily="34" charset="0"/>
                <a:ea typeface="+mn-ea"/>
                <a:cs typeface="Arial" pitchFamily="34" charset="0"/>
              </a:rPr>
              <a:t>,</a:t>
            </a:r>
            <a:r>
              <a:rPr lang="en-US" sz="1000" b="0" i="0" kern="1200" baseline="0" dirty="0" smtClean="0">
                <a:solidFill>
                  <a:schemeClr val="tx1"/>
                </a:solidFill>
                <a:effectLst/>
                <a:latin typeface="Arial" pitchFamily="34" charset="0"/>
                <a:ea typeface="+mn-ea"/>
                <a:cs typeface="Arial" pitchFamily="34" charset="0"/>
              </a:rPr>
              <a:t> are h</a:t>
            </a:r>
            <a:r>
              <a:rPr lang="en-US" sz="1000" b="0" i="0" kern="1200" dirty="0" smtClean="0">
                <a:solidFill>
                  <a:schemeClr val="tx1"/>
                </a:solidFill>
                <a:effectLst/>
                <a:latin typeface="Arial" pitchFamily="34" charset="0"/>
                <a:ea typeface="+mn-ea"/>
                <a:cs typeface="Arial" pitchFamily="34" charset="0"/>
              </a:rPr>
              <a:t>ealth care organizations characterized by a payment and care delivery model that ties</a:t>
            </a:r>
            <a:r>
              <a:rPr lang="en-US" sz="1000" b="0" i="0" kern="1200" baseline="0" dirty="0" smtClean="0">
                <a:solidFill>
                  <a:schemeClr val="tx1"/>
                </a:solidFill>
                <a:effectLst/>
                <a:latin typeface="Arial" pitchFamily="34" charset="0"/>
                <a:ea typeface="+mn-ea"/>
                <a:cs typeface="Arial" pitchFamily="34" charset="0"/>
              </a:rPr>
              <a:t> payment </a:t>
            </a:r>
            <a:r>
              <a:rPr lang="en-US" sz="1000" b="0" i="0" kern="1200" dirty="0" smtClean="0">
                <a:solidFill>
                  <a:schemeClr val="tx1"/>
                </a:solidFill>
                <a:effectLst/>
                <a:latin typeface="Arial" pitchFamily="34" charset="0"/>
                <a:ea typeface="+mn-ea"/>
                <a:cs typeface="Arial" pitchFamily="34" charset="0"/>
              </a:rPr>
              <a:t>to quality metrics to achieve reduced</a:t>
            </a:r>
            <a:r>
              <a:rPr lang="en-US" sz="1000" b="0" i="0" kern="1200" baseline="0" dirty="0" smtClean="0">
                <a:solidFill>
                  <a:schemeClr val="tx1"/>
                </a:solidFill>
                <a:effectLst/>
                <a:latin typeface="Arial" pitchFamily="34" charset="0"/>
                <a:ea typeface="+mn-ea"/>
                <a:cs typeface="Arial" pitchFamily="34" charset="0"/>
              </a:rPr>
              <a:t> cost of care for an </a:t>
            </a:r>
            <a:r>
              <a:rPr lang="en-US" sz="1000" b="0" i="0" kern="1200" dirty="0" smtClean="0">
                <a:solidFill>
                  <a:schemeClr val="tx1"/>
                </a:solidFill>
                <a:effectLst/>
                <a:latin typeface="Arial" pitchFamily="34" charset="0"/>
                <a:ea typeface="+mn-ea"/>
                <a:cs typeface="Arial" pitchFamily="34" charset="0"/>
              </a:rPr>
              <a:t>assigned population of patients. </a:t>
            </a:r>
          </a:p>
          <a:p>
            <a:r>
              <a:rPr lang="en-US" altLang="en-US" sz="1000" b="0" i="0" kern="1200" dirty="0" err="1" smtClean="0">
                <a:solidFill>
                  <a:schemeClr val="tx1"/>
                </a:solidFill>
                <a:effectLst/>
                <a:latin typeface="Arial" pitchFamily="34" charset="0"/>
                <a:ea typeface="+mn-ea"/>
                <a:cs typeface="Arial" pitchFamily="34" charset="0"/>
              </a:rPr>
              <a:t>URAC</a:t>
            </a:r>
            <a:r>
              <a:rPr lang="en-US" altLang="en-US" sz="1000" b="0" i="0" kern="1200" dirty="0" smtClean="0">
                <a:solidFill>
                  <a:schemeClr val="tx1"/>
                </a:solidFill>
                <a:effectLst/>
                <a:latin typeface="Arial" pitchFamily="34" charset="0"/>
                <a:ea typeface="+mn-ea"/>
                <a:cs typeface="Arial" pitchFamily="34" charset="0"/>
              </a:rPr>
              <a:t> has more than 30 accreditation and certification programs for various types of health</a:t>
            </a:r>
            <a:r>
              <a:rPr lang="en-US" altLang="en-US" sz="1000" b="0" i="0" kern="1200" baseline="0" dirty="0" smtClean="0">
                <a:solidFill>
                  <a:schemeClr val="tx1"/>
                </a:solidFill>
                <a:effectLst/>
                <a:latin typeface="Arial" pitchFamily="34" charset="0"/>
                <a:ea typeface="+mn-ea"/>
                <a:cs typeface="Arial" pitchFamily="34" charset="0"/>
              </a:rPr>
              <a:t> care organizations.</a:t>
            </a:r>
            <a:endParaRPr lang="en-US" altLang="en-US" dirty="0" smtClean="0">
              <a:ea typeface="ＭＳ Ｐゴシック" panose="020B0600070205080204"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8FE57E1-73B9-4E6B-BA23-31CAB1696C92}" type="slidenum">
              <a:rPr lang="en-US" altLang="en-US"/>
              <a:pPr eaLnBrk="1" hangingPunct="1"/>
              <a:t>16</a:t>
            </a:fld>
            <a:endParaRPr lang="en-US" altLang="en-US"/>
          </a:p>
        </p:txBody>
      </p:sp>
    </p:spTree>
    <p:extLst>
      <p:ext uri="{BB962C8B-B14F-4D97-AF65-F5344CB8AC3E}">
        <p14:creationId xmlns:p14="http://schemas.microsoft.com/office/powerpoint/2010/main" val="27897374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err="1" smtClean="0">
                <a:ea typeface="ＭＳ Ｐゴシック" panose="020B0600070205080204" pitchFamily="34" charset="-128"/>
              </a:rPr>
              <a:t>URAC</a:t>
            </a:r>
            <a:r>
              <a:rPr lang="en-US" altLang="en-US" dirty="0" smtClean="0">
                <a:ea typeface="ＭＳ Ｐゴシック" panose="020B0600070205080204" pitchFamily="34" charset="-128"/>
              </a:rPr>
              <a:t> offers</a:t>
            </a:r>
            <a:r>
              <a:rPr lang="en-US" altLang="en-US" baseline="0" dirty="0" smtClean="0">
                <a:ea typeface="ＭＳ Ｐゴシック" panose="020B0600070205080204" pitchFamily="34" charset="-128"/>
              </a:rPr>
              <a:t> privacy and security </a:t>
            </a:r>
            <a:r>
              <a:rPr lang="en-US" altLang="en-US" dirty="0" smtClean="0">
                <a:ea typeface="ＭＳ Ｐゴシック" panose="020B0600070205080204" pitchFamily="34" charset="-128"/>
              </a:rPr>
              <a:t>accreditation for health care organizations. This</a:t>
            </a:r>
            <a:r>
              <a:rPr lang="en-US" altLang="en-US" baseline="0" dirty="0" smtClean="0">
                <a:ea typeface="ＭＳ Ｐゴシック" panose="020B0600070205080204" pitchFamily="34" charset="-128"/>
              </a:rPr>
              <a:t> accreditation allows </a:t>
            </a:r>
            <a:r>
              <a:rPr lang="en-US" altLang="en-US" dirty="0" smtClean="0">
                <a:ea typeface="ＭＳ Ｐゴシック" panose="020B0600070205080204" pitchFamily="34" charset="-128"/>
              </a:rPr>
              <a:t>organizations</a:t>
            </a:r>
            <a:r>
              <a:rPr lang="en-US" altLang="en-US" baseline="0" dirty="0" smtClean="0">
                <a:ea typeface="ＭＳ Ｐゴシック" panose="020B0600070205080204" pitchFamily="34" charset="-128"/>
              </a:rPr>
              <a:t> to demonstrate that they are </a:t>
            </a:r>
            <a:r>
              <a:rPr lang="en-US" altLang="en-US" dirty="0" smtClean="0">
                <a:ea typeface="ＭＳ Ｐゴシック" panose="020B0600070205080204" pitchFamily="34" charset="-128"/>
              </a:rPr>
              <a:t>using the policies and procedures necessary to protect individual’s health information</a:t>
            </a:r>
            <a:r>
              <a:rPr lang="en-US" altLang="en-US" baseline="0" dirty="0" smtClean="0">
                <a:ea typeface="ＭＳ Ｐゴシック" panose="020B0600070205080204" pitchFamily="34" charset="-128"/>
              </a:rPr>
              <a:t> and </a:t>
            </a:r>
            <a:r>
              <a:rPr lang="en-US" altLang="en-US" dirty="0" smtClean="0">
                <a:ea typeface="ＭＳ Ｐゴシック" panose="020B0600070205080204" pitchFamily="34" charset="-128"/>
              </a:rPr>
              <a:t>comply with privacy and security requirements</a:t>
            </a:r>
            <a:r>
              <a:rPr lang="en-US" altLang="en-US" baseline="0" dirty="0" smtClean="0">
                <a:ea typeface="ＭＳ Ｐゴシック" panose="020B0600070205080204" pitchFamily="34" charset="-128"/>
              </a:rPr>
              <a:t> specified within </a:t>
            </a:r>
            <a:r>
              <a:rPr lang="en-US" altLang="en-US" dirty="0" smtClean="0">
                <a:ea typeface="ＭＳ Ｐゴシック" panose="020B0600070205080204" pitchFamily="34" charset="-128"/>
              </a:rPr>
              <a:t>HIPAA</a:t>
            </a:r>
            <a:r>
              <a:rPr lang="en-US" altLang="en-US" i="1" dirty="0" smtClean="0">
                <a:ea typeface="ＭＳ Ｐゴシック" panose="020B0600070205080204" pitchFamily="34" charset="-128"/>
              </a:rPr>
              <a:t>, </a:t>
            </a:r>
            <a:r>
              <a:rPr lang="en-US" altLang="en-US" baseline="0" dirty="0" smtClean="0">
                <a:ea typeface="ＭＳ Ｐゴシック" panose="020B0600070205080204" pitchFamily="34" charset="-128"/>
              </a:rPr>
              <a:t>and within the Health Information Technology for Economic and Clinical Health act, or </a:t>
            </a:r>
            <a:r>
              <a:rPr lang="en-US" altLang="en-US" dirty="0" smtClean="0"/>
              <a:t>HITECH</a:t>
            </a:r>
            <a:r>
              <a:rPr lang="en-US" altLang="en-US" i="1" dirty="0" smtClean="0"/>
              <a:t> </a:t>
            </a:r>
            <a:r>
              <a:rPr lang="en-US" altLang="en-US" i="0" dirty="0" smtClean="0"/>
              <a:t>act</a:t>
            </a:r>
            <a:r>
              <a:rPr lang="en-US" dirty="0" smtClean="0"/>
              <a:t>.</a:t>
            </a:r>
            <a:r>
              <a:rPr lang="en-US" baseline="0" dirty="0" smtClean="0"/>
              <a:t> The HITECH Act </a:t>
            </a:r>
            <a:r>
              <a:rPr lang="en-US" altLang="en-US" dirty="0" smtClean="0">
                <a:ea typeface="ＭＳ Ｐゴシック" panose="020B0600070205080204" pitchFamily="34" charset="-128"/>
              </a:rPr>
              <a:t>extends HIPAA privacy and security requirements to third-party organizations that have access to electronic health information. </a:t>
            </a:r>
            <a:endParaRPr lang="en-US" altLang="en-US" dirty="0" smtClean="0"/>
          </a:p>
          <a:p>
            <a:endParaRPr lang="en-US" altLang="en-US" dirty="0" smtClean="0">
              <a:ea typeface="ＭＳ Ｐゴシック" panose="020B0600070205080204" pitchFamily="34" charset="-128"/>
            </a:endParaRPr>
          </a:p>
          <a:p>
            <a:endParaRPr lang="en-US" sz="1000" b="0" i="0" kern="1200" dirty="0" smtClean="0">
              <a:solidFill>
                <a:schemeClr val="tx1"/>
              </a:solidFill>
              <a:effectLst/>
              <a:latin typeface="Arial" pitchFamily="34" charset="0"/>
              <a:ea typeface="ＭＳ Ｐゴシック" panose="020B0600070205080204" pitchFamily="34" charset="-128"/>
              <a:cs typeface="Arial" pitchFamily="34" charset="0"/>
            </a:endParaRPr>
          </a:p>
          <a:p>
            <a:endParaRPr lang="en-US" sz="1000" b="0" i="0" kern="1200" dirty="0" smtClean="0">
              <a:solidFill>
                <a:schemeClr val="tx1"/>
              </a:solidFill>
              <a:effectLst/>
              <a:latin typeface="Arial" pitchFamily="34" charset="0"/>
              <a:ea typeface="ＭＳ Ｐゴシック" panose="020B0600070205080204" pitchFamily="34" charset="-128"/>
              <a:cs typeface="Arial" pitchFamily="34" charset="0"/>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1BA24A2-3E28-4E92-867F-CD0AF1CA2C3E}" type="slidenum">
              <a:rPr lang="en-US" altLang="en-US"/>
              <a:pPr eaLnBrk="1" hangingPunct="1"/>
              <a:t>17</a:t>
            </a:fld>
            <a:endParaRPr lang="en-US" altLang="en-US"/>
          </a:p>
        </p:txBody>
      </p:sp>
    </p:spTree>
    <p:extLst>
      <p:ext uri="{BB962C8B-B14F-4D97-AF65-F5344CB8AC3E}">
        <p14:creationId xmlns:p14="http://schemas.microsoft.com/office/powerpoint/2010/main" val="3683031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Three groups in the health care market must comply with HIPAA requirements. These are:</a:t>
            </a:r>
          </a:p>
          <a:p>
            <a:pPr marL="171450" indent="-171450">
              <a:buFont typeface="Arial" panose="020B0604020202020204" pitchFamily="34" charset="0"/>
              <a:buChar char="•"/>
            </a:pPr>
            <a:r>
              <a:rPr lang="en-US" altLang="en-US" dirty="0" smtClean="0">
                <a:ea typeface="ＭＳ Ｐゴシック" panose="020B0600070205080204" pitchFamily="34" charset="-128"/>
              </a:rPr>
              <a:t>Health plans, such as health insurance companies; company health plans; and Medicare and Medicaid. </a:t>
            </a:r>
          </a:p>
          <a:p>
            <a:pPr marL="171450" indent="-171450">
              <a:buFont typeface="Arial" panose="020B0604020202020204" pitchFamily="34" charset="0"/>
              <a:buChar char="•"/>
            </a:pPr>
            <a:r>
              <a:rPr lang="en-US" altLang="en-US" dirty="0" smtClean="0">
                <a:ea typeface="ＭＳ Ｐゴシック" panose="020B0600070205080204" pitchFamily="34" charset="-128"/>
              </a:rPr>
              <a:t>Most health care providers must comply, assuming that they conduct certain tasks electronically. </a:t>
            </a:r>
          </a:p>
          <a:p>
            <a:pPr marL="171450" indent="-171450">
              <a:buFont typeface="Arial" panose="020B0604020202020204" pitchFamily="34" charset="0"/>
              <a:buChar char="•"/>
            </a:pPr>
            <a:r>
              <a:rPr lang="en-US" altLang="en-US" dirty="0" smtClean="0">
                <a:ea typeface="ＭＳ Ｐゴシック" panose="020B0600070205080204" pitchFamily="34" charset="-128"/>
              </a:rPr>
              <a:t>The other group that must observe HIPAA regulations is health care clearinghouses, which are organizations that process health information. </a:t>
            </a:r>
          </a:p>
          <a:p>
            <a:r>
              <a:rPr lang="en-US" altLang="en-US" dirty="0" smtClean="0">
                <a:ea typeface="ＭＳ Ｐゴシック" panose="020B0600070205080204" pitchFamily="34" charset="-128"/>
              </a:rPr>
              <a:t>HIPAA</a:t>
            </a:r>
            <a:r>
              <a:rPr lang="en-US" altLang="en-US" i="0" dirty="0" smtClean="0">
                <a:ea typeface="ＭＳ Ｐゴシック" panose="020B0600070205080204" pitchFamily="34" charset="-128"/>
              </a:rPr>
              <a:t> </a:t>
            </a:r>
            <a:r>
              <a:rPr lang="en-US" altLang="en-US" dirty="0" smtClean="0">
                <a:ea typeface="ＭＳ Ｐゴシック" panose="020B0600070205080204" pitchFamily="34" charset="-128"/>
              </a:rPr>
              <a:t>will be covered in more depth later in this unit.</a:t>
            </a:r>
          </a:p>
          <a:p>
            <a:endParaRPr lang="en-US" altLang="en-US" dirty="0" smtClean="0">
              <a:ea typeface="ＭＳ Ｐゴシック" panose="020B0600070205080204" pitchFamily="34" charset="-128"/>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53D3BF6-E50F-47E0-B102-4F0CE5088BE9}" type="slidenum">
              <a:rPr lang="en-US" altLang="en-US"/>
              <a:pPr eaLnBrk="1" hangingPunct="1"/>
              <a:t>18</a:t>
            </a:fld>
            <a:endParaRPr lang="en-US" altLang="en-US"/>
          </a:p>
        </p:txBody>
      </p:sp>
    </p:spTree>
    <p:extLst>
      <p:ext uri="{BB962C8B-B14F-4D97-AF65-F5344CB8AC3E}">
        <p14:creationId xmlns:p14="http://schemas.microsoft.com/office/powerpoint/2010/main" val="2873156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kern="1200" dirty="0" smtClean="0">
                <a:solidFill>
                  <a:schemeClr val="tx1"/>
                </a:solidFill>
                <a:effectLst/>
                <a:latin typeface="Arial" pitchFamily="34" charset="0"/>
                <a:ea typeface="+mn-ea"/>
                <a:cs typeface="Arial" pitchFamily="34" charset="0"/>
              </a:rPr>
              <a:t>The National Committee for Quality Assurance, or </a:t>
            </a:r>
            <a:r>
              <a:rPr lang="en-US" sz="1000" b="0" i="0" kern="1200" dirty="0" err="1" smtClean="0">
                <a:solidFill>
                  <a:schemeClr val="tx1"/>
                </a:solidFill>
                <a:effectLst/>
                <a:latin typeface="Arial" pitchFamily="34" charset="0"/>
                <a:ea typeface="+mn-ea"/>
                <a:cs typeface="Arial" pitchFamily="34" charset="0"/>
              </a:rPr>
              <a:t>NCQA</a:t>
            </a:r>
            <a:r>
              <a:rPr lang="en-US" sz="1000" b="0" i="0" kern="1200" dirty="0" smtClean="0">
                <a:solidFill>
                  <a:schemeClr val="tx1"/>
                </a:solidFill>
                <a:effectLst/>
                <a:latin typeface="Arial" pitchFamily="34" charset="0"/>
                <a:ea typeface="+mn-ea"/>
                <a:cs typeface="Arial" pitchFamily="34" charset="0"/>
              </a:rPr>
              <a:t>, is a non-profit</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organization focused</a:t>
            </a:r>
            <a:r>
              <a:rPr lang="en-US" sz="1000" b="0" i="0" kern="1200" baseline="0" dirty="0" smtClean="0">
                <a:solidFill>
                  <a:schemeClr val="tx1"/>
                </a:solidFill>
                <a:effectLst/>
                <a:latin typeface="Arial" pitchFamily="34" charset="0"/>
                <a:ea typeface="+mn-ea"/>
                <a:cs typeface="Arial" pitchFamily="34" charset="0"/>
              </a:rPr>
              <a:t> on</a:t>
            </a:r>
            <a:r>
              <a:rPr lang="en-US" sz="1000" b="0" i="0" kern="1200" dirty="0" smtClean="0">
                <a:solidFill>
                  <a:schemeClr val="tx1"/>
                </a:solidFill>
                <a:effectLst/>
                <a:latin typeface="Arial" pitchFamily="34" charset="0"/>
                <a:ea typeface="+mn-ea"/>
                <a:cs typeface="Arial" pitchFamily="34" charset="0"/>
              </a:rPr>
              <a:t> improving health care quality.</a:t>
            </a:r>
            <a:r>
              <a:rPr lang="en-US" sz="1000" b="0" i="0" kern="1200" baseline="0" dirty="0" smtClean="0">
                <a:solidFill>
                  <a:schemeClr val="tx1"/>
                </a:solidFill>
                <a:effectLst/>
                <a:latin typeface="Arial" pitchFamily="34" charset="0"/>
                <a:ea typeface="+mn-ea"/>
                <a:cs typeface="Arial" pitchFamily="34" charset="0"/>
              </a:rPr>
              <a:t> NCQA offers accreditation for health plans, health plan contracting organizations that provide disease management and other services, and accountable care organizations. </a:t>
            </a:r>
          </a:p>
          <a:p>
            <a:r>
              <a:rPr lang="en-US" dirty="0" smtClean="0"/>
              <a:t>The NCQA</a:t>
            </a:r>
            <a:r>
              <a:rPr lang="en-US" baseline="0" dirty="0" smtClean="0"/>
              <a:t> accreditation process includes an assessment of both clinical performance and consumer experience. </a:t>
            </a:r>
            <a:r>
              <a:rPr lang="en-US" dirty="0" smtClean="0"/>
              <a:t>The NCQA</a:t>
            </a:r>
            <a:r>
              <a:rPr lang="en-US" baseline="0" dirty="0" smtClean="0"/>
              <a:t> </a:t>
            </a:r>
            <a:r>
              <a:rPr lang="en-US" dirty="0" smtClean="0"/>
              <a:t>Healthcare Effectiveness Data and Information Set,</a:t>
            </a:r>
            <a:r>
              <a:rPr lang="en-US" baseline="0" dirty="0" smtClean="0"/>
              <a:t> known as </a:t>
            </a:r>
            <a:r>
              <a:rPr lang="en-US" dirty="0" err="1" smtClean="0"/>
              <a:t>HEDIS</a:t>
            </a:r>
            <a:r>
              <a:rPr lang="en-US" baseline="0" dirty="0" smtClean="0"/>
              <a:t>,</a:t>
            </a:r>
            <a:r>
              <a:rPr lang="en-US" dirty="0" smtClean="0"/>
              <a:t> assesses</a:t>
            </a:r>
            <a:r>
              <a:rPr lang="en-US" baseline="0" dirty="0" smtClean="0"/>
              <a:t> clinical performance through measurements of health care quality. The </a:t>
            </a:r>
            <a:r>
              <a:rPr lang="en-US" dirty="0" smtClean="0"/>
              <a:t>Consumer Assessment of Healthcare Providers and Systems Survey,</a:t>
            </a:r>
            <a:r>
              <a:rPr lang="en-US" baseline="0" dirty="0" smtClean="0"/>
              <a:t> known as </a:t>
            </a:r>
            <a:r>
              <a:rPr lang="en-US" dirty="0" err="1" smtClean="0"/>
              <a:t>CAHPS</a:t>
            </a:r>
            <a:r>
              <a:rPr lang="en-US" dirty="0" smtClean="0"/>
              <a:t>, invites consumers</a:t>
            </a:r>
            <a:r>
              <a:rPr lang="en-US" baseline="0" dirty="0" smtClean="0"/>
              <a:t> to report on their experiences in obtaining health care services through their health plan. </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4059668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The learning</a:t>
            </a:r>
            <a:r>
              <a:rPr lang="en-US" altLang="en-US" baseline="0" dirty="0" smtClean="0">
                <a:ea typeface="ＭＳ Ｐゴシック" panose="020B0600070205080204" pitchFamily="34" charset="-128"/>
              </a:rPr>
              <a:t> o</a:t>
            </a:r>
            <a:r>
              <a:rPr lang="en-US" altLang="en-US" dirty="0" smtClean="0">
                <a:ea typeface="ＭＳ Ｐゴシック" panose="020B0600070205080204" pitchFamily="34" charset="-128"/>
              </a:rPr>
              <a:t>bjectives for </a:t>
            </a:r>
            <a:r>
              <a:rPr lang="en-US" altLang="en-US" b="0" i="0" dirty="0" smtClean="0">
                <a:ea typeface="ＭＳ Ｐゴシック" panose="020B0600070205080204" pitchFamily="34" charset="-128"/>
              </a:rPr>
              <a:t>Regulating Health Care </a:t>
            </a:r>
            <a:r>
              <a:rPr lang="en-US" altLang="en-US" dirty="0" smtClean="0">
                <a:ea typeface="ＭＳ Ｐゴシック" panose="020B0600070205080204" pitchFamily="34" charset="-128"/>
              </a:rPr>
              <a:t>are to: </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role of accreditation, regulatory bodies, and professional associations in health care in the U.S. </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basic concepts of law in the U.S.: the legal system, sources of law, classifications of laws, the court system, and the trial process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82964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Another group of organizations that help keep the public safe are regulatory agencies. A regulatory agency is a public authority at the state or federal level that is established by legislative act to enforce standards in a specific field in the private sector. An agency</a:t>
            </a:r>
            <a:r>
              <a:rPr lang="ja-JP" altLang="en-US" dirty="0" smtClean="0">
                <a:ea typeface="+mn-ea"/>
              </a:rPr>
              <a:t>’</a:t>
            </a:r>
            <a:r>
              <a:rPr lang="en-US" altLang="ja-JP" dirty="0" smtClean="0">
                <a:ea typeface="+mn-ea"/>
              </a:rPr>
              <a:t>s rules have the force of law, and an agency can also act somewhat like a trial court, with the authority to conduct hearings and hand down judgments.</a:t>
            </a:r>
          </a:p>
          <a:p>
            <a:r>
              <a:rPr lang="en-US" altLang="en-US" dirty="0" smtClean="0">
                <a:ea typeface="ＭＳ Ｐゴシック" panose="020B0600070205080204" pitchFamily="34" charset="-128"/>
              </a:rPr>
              <a:t>In the United</a:t>
            </a:r>
            <a:r>
              <a:rPr lang="en-US" altLang="en-US" baseline="0" dirty="0" smtClean="0">
                <a:ea typeface="ＭＳ Ｐゴシック" panose="020B0600070205080204" pitchFamily="34" charset="-128"/>
              </a:rPr>
              <a:t> States, health care focused agencies are part of the Department of Health and Human Services, or HHS. </a:t>
            </a:r>
            <a:r>
              <a:rPr lang="en-US" altLang="en-US" dirty="0" smtClean="0">
                <a:ea typeface="ＭＳ Ｐゴシック" panose="020B0600070205080204" pitchFamily="34" charset="-128"/>
              </a:rPr>
              <a:t>The goal of agencies</a:t>
            </a:r>
            <a:r>
              <a:rPr lang="en-US" altLang="en-US" baseline="0" dirty="0" smtClean="0">
                <a:ea typeface="ＭＳ Ｐゴシック" panose="020B0600070205080204" pitchFamily="34" charset="-128"/>
              </a:rPr>
              <a:t> within HHS is to promote health and provide </a:t>
            </a:r>
            <a:r>
              <a:rPr lang="en-US" altLang="en-US" dirty="0" smtClean="0">
                <a:ea typeface="ＭＳ Ｐゴシック" panose="020B0600070205080204" pitchFamily="34" charset="-128"/>
              </a:rPr>
              <a:t>consumer protection. In the health care field, the best-known example is the Food and Drug Administration, or FDA.</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3F21803-A39C-4E48-9C36-C1EA7ACD2546}" type="slidenum">
              <a:rPr lang="en-US" altLang="en-US"/>
              <a:pPr eaLnBrk="1" hangingPunct="1"/>
              <a:t>20</a:t>
            </a:fld>
            <a:endParaRPr lang="en-US" altLang="en-US"/>
          </a:p>
        </p:txBody>
      </p:sp>
    </p:spTree>
    <p:extLst>
      <p:ext uri="{BB962C8B-B14F-4D97-AF65-F5344CB8AC3E}">
        <p14:creationId xmlns:p14="http://schemas.microsoft.com/office/powerpoint/2010/main" val="1053885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FDA is a regulatory agency. It oversees the safety of eight categories of products: food; drugs; medical devices; vaccines, blood and biologic products; animal feed and veterinary drugs; cosmetics; radiation-emitting products; and tobacco products.</a:t>
            </a:r>
          </a:p>
          <a:p>
            <a:endParaRPr lang="en-US" altLang="en-US" dirty="0" smtClean="0">
              <a:ea typeface="ＭＳ Ｐゴシック" panose="020B0600070205080204" pitchFamily="34" charset="-128"/>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07FC22D-40B4-43C2-98E6-16A260FEE6BA}" type="slidenum">
              <a:rPr lang="en-US" altLang="en-US"/>
              <a:pPr eaLnBrk="1" hangingPunct="1"/>
              <a:t>21</a:t>
            </a:fld>
            <a:endParaRPr lang="en-US" altLang="en-US"/>
          </a:p>
        </p:txBody>
      </p:sp>
    </p:spTree>
    <p:extLst>
      <p:ext uri="{BB962C8B-B14F-4D97-AF65-F5344CB8AC3E}">
        <p14:creationId xmlns:p14="http://schemas.microsoft.com/office/powerpoint/2010/main" val="3495804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FDA takes numerous actions to protect the public</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health. First and foremost, it regulates drugs by performing drug approvals, providing drug safety information, and alerting the public to actual and potential medication errors. It also helps drug companies and medical device companies speed up the development of new products. Finally, the FDA helps Americans get the accurate information they need in order to use medicines, devices, and foods to improve their health.</a:t>
            </a:r>
          </a:p>
          <a:p>
            <a:endParaRPr lang="en-US" altLang="en-US" dirty="0" smtClean="0">
              <a:ea typeface="ＭＳ Ｐゴシック" panose="020B0600070205080204" pitchFamily="34" charset="-128"/>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8DB8B8A-F795-4B83-AAE8-0E4BE1D8548B}" type="slidenum">
              <a:rPr lang="en-US" altLang="en-US"/>
              <a:pPr eaLnBrk="1" hangingPunct="1"/>
              <a:t>22</a:t>
            </a:fld>
            <a:endParaRPr lang="en-US" altLang="en-US"/>
          </a:p>
        </p:txBody>
      </p:sp>
    </p:spTree>
    <p:extLst>
      <p:ext uri="{BB962C8B-B14F-4D97-AF65-F5344CB8AC3E}">
        <p14:creationId xmlns:p14="http://schemas.microsoft.com/office/powerpoint/2010/main" val="20413510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Centers for Medicare and Medicaid Services, or CMS, is </a:t>
            </a:r>
            <a:r>
              <a:rPr lang="en-US" sz="1000" b="0" i="0" kern="1200" dirty="0" smtClean="0">
                <a:solidFill>
                  <a:schemeClr val="tx1"/>
                </a:solidFill>
                <a:effectLst/>
                <a:latin typeface="Arial" pitchFamily="34" charset="0"/>
                <a:ea typeface="+mn-ea"/>
                <a:cs typeface="Arial" pitchFamily="34" charset="0"/>
              </a:rPr>
              <a:t>an agency within the U.S. Department of Health and Human Services responsible for the administration of several key federal health care programs. CMS regulates</a:t>
            </a:r>
            <a:r>
              <a:rPr lang="en-US" sz="1000" b="0" i="0" kern="1200" baseline="0" dirty="0" smtClean="0">
                <a:solidFill>
                  <a:schemeClr val="tx1"/>
                </a:solidFill>
                <a:effectLst/>
                <a:latin typeface="Arial" pitchFamily="34" charset="0"/>
                <a:ea typeface="+mn-ea"/>
                <a:cs typeface="Arial" pitchFamily="34" charset="0"/>
              </a:rPr>
              <a:t> reimbursement for the provision of health care products and services for Medicare, Medicaid, and the Children’s Health Insurance Program, also known as CHIP.</a:t>
            </a:r>
            <a:r>
              <a:rPr lang="en-US" sz="1000" b="0" i="1" kern="1200" baseline="0" dirty="0" smtClean="0">
                <a:solidFill>
                  <a:schemeClr val="tx1"/>
                </a:solidFill>
                <a:effectLst/>
                <a:latin typeface="Arial" pitchFamily="34" charset="0"/>
                <a:ea typeface="+mn-ea"/>
                <a:cs typeface="Arial" pitchFamily="34" charset="0"/>
              </a:rPr>
              <a:t> </a:t>
            </a:r>
            <a:endParaRPr lang="en-US" i="1"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468011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kern="1200" baseline="0" dirty="0" smtClean="0">
                <a:solidFill>
                  <a:schemeClr val="tx1"/>
                </a:solidFill>
                <a:effectLst/>
                <a:latin typeface="Arial" pitchFamily="34" charset="0"/>
                <a:ea typeface="+mn-ea"/>
                <a:cs typeface="Arial" pitchFamily="34" charset="0"/>
              </a:rPr>
              <a:t>Medicare is a </a:t>
            </a:r>
            <a:r>
              <a:rPr lang="en-US" dirty="0" smtClean="0"/>
              <a:t>federally funded health care program for individuals over</a:t>
            </a:r>
            <a:r>
              <a:rPr lang="en-US" baseline="0" dirty="0" smtClean="0"/>
              <a:t> </a:t>
            </a:r>
            <a:r>
              <a:rPr lang="en-US" dirty="0" smtClean="0"/>
              <a:t>65 years of age, under</a:t>
            </a:r>
            <a:r>
              <a:rPr lang="en-US" baseline="0" dirty="0" smtClean="0"/>
              <a:t> </a:t>
            </a:r>
            <a:r>
              <a:rPr lang="en-US" dirty="0" smtClean="0"/>
              <a:t>65 with certain disabilities, and individuals of all ages with permanent kidney failure</a:t>
            </a:r>
            <a:r>
              <a:rPr lang="en-US" baseline="0" dirty="0" smtClean="0"/>
              <a:t> that requires dialysis or a kidney transplant. </a:t>
            </a:r>
            <a:endParaRPr lang="en-US" i="1"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2228372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Medicaid and CHIP are programs designed to provide health care for low income adults and children. Both Medicaid and CHIP are administered by individual states</a:t>
            </a:r>
            <a:r>
              <a:rPr lang="en-US" baseline="0" dirty="0" smtClean="0"/>
              <a:t> within the USA. </a:t>
            </a:r>
            <a:endParaRPr lang="en-US" dirty="0" smtClean="0"/>
          </a:p>
          <a:p>
            <a:endParaRPr lang="en-US" i="1"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24244212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Office of the National Coordinator, commonly</a:t>
            </a:r>
            <a:r>
              <a:rPr lang="en-US" baseline="0" dirty="0" smtClean="0"/>
              <a:t> known as ONC, was established </a:t>
            </a:r>
            <a:r>
              <a:rPr lang="en-US" sz="1000" b="0" i="0" kern="1200" dirty="0" smtClean="0">
                <a:solidFill>
                  <a:schemeClr val="tx1"/>
                </a:solidFill>
                <a:effectLst/>
                <a:latin typeface="Arial" pitchFamily="34" charset="0"/>
                <a:ea typeface="+mn-ea"/>
                <a:cs typeface="Arial" pitchFamily="34" charset="0"/>
              </a:rPr>
              <a:t>through an Executive Order in 2004, and was legislatively mandated in the Health Information Technology for Economic and Clinical Health, or HITECH, Act of 2009. ONC </a:t>
            </a:r>
            <a:r>
              <a:rPr lang="en-US" baseline="0" dirty="0" smtClean="0"/>
              <a:t>is the office within the Department of Health and Human Services that coordinates </a:t>
            </a:r>
            <a:r>
              <a:rPr lang="en-US" dirty="0" smtClean="0"/>
              <a:t>nationwide efforts to promote the adoption of electronic health records and to promote the</a:t>
            </a:r>
            <a:r>
              <a:rPr lang="en-US" baseline="0" dirty="0" smtClean="0"/>
              <a:t> electronic exchange of health information between care providers. </a:t>
            </a:r>
            <a:endParaRPr 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a:p>
        </p:txBody>
      </p:sp>
    </p:spTree>
    <p:extLst>
      <p:ext uri="{BB962C8B-B14F-4D97-AF65-F5344CB8AC3E}">
        <p14:creationId xmlns:p14="http://schemas.microsoft.com/office/powerpoint/2010/main" val="7645299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Professional associations are another group of organizations that work to keep health care safe. A professional association is a nonprofit organization of people who want to support a particular profession, the interests of individuals in that profession such as physicians or hospital administrators, and the interests of the public.</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7901B90-AFE1-4F04-AF27-0E25F8C611DE}" type="slidenum">
              <a:rPr lang="en-US" altLang="en-US"/>
              <a:pPr eaLnBrk="1" hangingPunct="1"/>
              <a:t>27</a:t>
            </a:fld>
            <a:endParaRPr lang="en-US" altLang="en-US"/>
          </a:p>
        </p:txBody>
      </p:sp>
    </p:spTree>
    <p:extLst>
      <p:ext uri="{BB962C8B-B14F-4D97-AF65-F5344CB8AC3E}">
        <p14:creationId xmlns:p14="http://schemas.microsoft.com/office/powerpoint/2010/main" val="33122800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Most professional associations set requirements for entry into the profession and for maintaining membership. These requirements may include a license or certificate from a state or private authority. In most cases, entry and maintenance requirements are significant and involve testing, training, experience, and continuing education.</a:t>
            </a:r>
          </a:p>
          <a:p>
            <a:r>
              <a:rPr lang="en-US" altLang="en-US" dirty="0" smtClean="0">
                <a:ea typeface="ＭＳ Ｐゴシック" panose="020B0600070205080204" pitchFamily="34" charset="-128"/>
              </a:rPr>
              <a:t>This lecture discusses four associations that are prominent in the health care field: the American Board of Medical Specialties, the American Hospital Association, the American Medical Association,</a:t>
            </a:r>
            <a:r>
              <a:rPr lang="en-US" altLang="en-US" baseline="0" dirty="0" smtClean="0">
                <a:ea typeface="ＭＳ Ｐゴシック" panose="020B0600070205080204" pitchFamily="34" charset="-128"/>
              </a:rPr>
              <a:t> and the American Nursing Association. </a:t>
            </a:r>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7901B90-AFE1-4F04-AF27-0E25F8C611DE}" type="slidenum">
              <a:rPr lang="en-US" altLang="en-US"/>
              <a:pPr eaLnBrk="1" hangingPunct="1"/>
              <a:t>28</a:t>
            </a:fld>
            <a:endParaRPr lang="en-US" altLang="en-US"/>
          </a:p>
        </p:txBody>
      </p:sp>
    </p:spTree>
    <p:extLst>
      <p:ext uri="{BB962C8B-B14F-4D97-AF65-F5344CB8AC3E}">
        <p14:creationId xmlns:p14="http://schemas.microsoft.com/office/powerpoint/2010/main" val="30250190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The American Board of Medical Specialties, or ABMS works in collaboration with 24 specialty Member Boards to maintain the standards for physician certification. The mission of the ABMS</a:t>
            </a:r>
            <a:r>
              <a:rPr lang="en-US" sz="1000" b="0" i="0" kern="1200" baseline="0" dirty="0" smtClean="0">
                <a:solidFill>
                  <a:schemeClr val="tx1"/>
                </a:solidFill>
                <a:effectLst/>
                <a:latin typeface="Arial" pitchFamily="34" charset="0"/>
                <a:ea typeface="+mn-ea"/>
                <a:cs typeface="Arial" pitchFamily="34" charset="0"/>
              </a:rPr>
              <a:t> is </a:t>
            </a:r>
            <a:r>
              <a:rPr lang="en-US" dirty="0" smtClean="0"/>
              <a:t>to serve the public and the medical profession by improving the quality of health care through setting professional standards for lifelong certification in partnership with Member Boards.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Through the ABMS, physicians can become certified as a specialist in one or more fields. For example, if a physician is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board-certified in pediatrics,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this indicates that the physician has expertise in that field. This is different from a doctor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state license, which sets the minimum competency required to practice in the state.</a:t>
            </a:r>
            <a:endParaRPr lang="en-US" altLang="en-US" dirty="0" smtClean="0">
              <a:ea typeface="ＭＳ Ｐゴシック" panose="020B0600070205080204" pitchFamily="34" charset="-128"/>
            </a:endParaRP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2547195-FB9D-4855-85E9-B988BD0D45C4}" type="slidenum">
              <a:rPr lang="en-US" altLang="en-US"/>
              <a:pPr eaLnBrk="1" hangingPunct="1"/>
              <a:t>29</a:t>
            </a:fld>
            <a:endParaRPr lang="en-US" altLang="en-US"/>
          </a:p>
        </p:txBody>
      </p:sp>
    </p:spTree>
    <p:extLst>
      <p:ext uri="{BB962C8B-B14F-4D97-AF65-F5344CB8AC3E}">
        <p14:creationId xmlns:p14="http://schemas.microsoft.com/office/powerpoint/2010/main" val="2125895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ea typeface="ＭＳ Ｐゴシック" panose="020B0600070205080204" pitchFamily="34" charset="-128"/>
              </a:rPr>
              <a:t>Describe legal aspects of medicine involving the Affordable Care Act, professional standards in health care, medical malpractice, tort reform, and Medicare and Medicaid fraud and abuse.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1593401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Some doctors also become certified in subspecialties. For example, adolescent medicine is a subspecialty of family medicine.</a:t>
            </a:r>
          </a:p>
          <a:p>
            <a:endParaRPr lang="en-US" altLang="en-US" dirty="0" smtClean="0">
              <a:ea typeface="ＭＳ Ｐゴシック" panose="020B0600070205080204" pitchFamily="34" charset="-128"/>
            </a:endParaRP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2547195-FB9D-4855-85E9-B988BD0D45C4}" type="slidenum">
              <a:rPr lang="en-US" altLang="en-US"/>
              <a:pPr eaLnBrk="1" hangingPunct="1"/>
              <a:t>30</a:t>
            </a:fld>
            <a:endParaRPr lang="en-US" altLang="en-US"/>
          </a:p>
        </p:txBody>
      </p:sp>
    </p:spTree>
    <p:extLst>
      <p:ext uri="{BB962C8B-B14F-4D97-AF65-F5344CB8AC3E}">
        <p14:creationId xmlns:p14="http://schemas.microsoft.com/office/powerpoint/2010/main" val="15583619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vision of the American Hospital Association, or AHA, is of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a society of healthy communities where all individuals reach their highest potential for health.”</a:t>
            </a:r>
            <a:r>
              <a:rPr lang="ja-JP" altLang="en-US" baseline="0" dirty="0" smtClean="0">
                <a:ea typeface="ＭＳ Ｐゴシック" panose="020B0600070205080204" pitchFamily="34" charset="-128"/>
              </a:rPr>
              <a:t> </a:t>
            </a:r>
            <a:r>
              <a:rPr lang="en-US" altLang="ja-JP" dirty="0" smtClean="0">
                <a:ea typeface="ＭＳ Ｐゴシック" panose="020B0600070205080204" pitchFamily="34" charset="-128"/>
              </a:rPr>
              <a:t>The AHA has</a:t>
            </a:r>
            <a:r>
              <a:rPr lang="en-US" altLang="ja-JP" baseline="0" dirty="0" smtClean="0">
                <a:ea typeface="ＭＳ Ｐゴシック" panose="020B0600070205080204" pitchFamily="34" charset="-128"/>
              </a:rPr>
              <a:t> nearly 5,000 </a:t>
            </a:r>
            <a:r>
              <a:rPr lang="en-US" altLang="ja-JP" dirty="0" smtClean="0">
                <a:ea typeface="ＭＳ Ｐゴシック" panose="020B0600070205080204" pitchFamily="34" charset="-128"/>
              </a:rPr>
              <a:t>organizational members, including hospitals,</a:t>
            </a:r>
            <a:r>
              <a:rPr lang="en-US" sz="1000" b="0" i="0" kern="1200" dirty="0" smtClean="0">
                <a:solidFill>
                  <a:schemeClr val="tx1"/>
                </a:solidFill>
                <a:effectLst/>
                <a:latin typeface="Arial" pitchFamily="34" charset="0"/>
                <a:ea typeface="+mn-ea"/>
                <a:cs typeface="Arial" pitchFamily="34" charset="0"/>
              </a:rPr>
              <a:t> health care systems, networks, and other providers.</a:t>
            </a:r>
            <a:r>
              <a:rPr lang="en-US" altLang="ja-JP" dirty="0" smtClean="0">
                <a:ea typeface="ＭＳ Ｐゴシック" panose="020B0600070205080204" pitchFamily="34" charset="-128"/>
              </a:rPr>
              <a:t> It also has 43,000 individual members.</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A major emphasis of the AHA is advocacy,</a:t>
            </a:r>
            <a:r>
              <a:rPr lang="en-US" altLang="en-US" i="0" dirty="0" smtClean="0">
                <a:ea typeface="ＭＳ Ｐゴシック" panose="020B0600070205080204" pitchFamily="34" charset="-128"/>
              </a:rPr>
              <a:t> </a:t>
            </a:r>
            <a:r>
              <a:rPr lang="en-US" altLang="en-US" dirty="0" smtClean="0">
                <a:ea typeface="ＭＳ Ｐゴシック" panose="020B0600070205080204" pitchFamily="34" charset="-128"/>
              </a:rPr>
              <a:t>which means working to influence political and economic policies through activities such as lobbying and media campaigns. The AHA also provides an extensive resource center, a database of information about health planning and administration, an annual survey of U.S. hospitals, and other reports and studies.</a:t>
            </a:r>
          </a:p>
          <a:p>
            <a:endParaRPr lang="en-US" altLang="en-US" dirty="0" smtClean="0">
              <a:ea typeface="ＭＳ Ｐゴシック" panose="020B0600070205080204" pitchFamily="34" charset="-128"/>
            </a:endParaRP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D662BF3-BA51-40EF-965A-0CC4C572E175}" type="slidenum">
              <a:rPr lang="en-US" altLang="en-US"/>
              <a:pPr eaLnBrk="1" hangingPunct="1"/>
              <a:t>31</a:t>
            </a:fld>
            <a:endParaRPr lang="en-US" altLang="en-US"/>
          </a:p>
        </p:txBody>
      </p:sp>
    </p:spTree>
    <p:extLst>
      <p:ext uri="{BB962C8B-B14F-4D97-AF65-F5344CB8AC3E}">
        <p14:creationId xmlns:p14="http://schemas.microsoft.com/office/powerpoint/2010/main" val="39138684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mission of the American Medical Association, or AMA, is to promote the art and science of medicine and improve public health. There are close to 225,000 members, primarily comprised of physicians who have a U.S. doctor of medicine degree, a U.S. doctor of osteopathic</a:t>
            </a:r>
            <a:r>
              <a:rPr lang="en-US" altLang="en-US" i="0" dirty="0" smtClean="0">
                <a:ea typeface="ＭＳ Ｐゴシック" panose="020B0600070205080204" pitchFamily="34" charset="-128"/>
              </a:rPr>
              <a:t> </a:t>
            </a:r>
            <a:r>
              <a:rPr lang="en-US" altLang="en-US" dirty="0" smtClean="0">
                <a:ea typeface="ＭＳ Ｐゴシック" panose="020B0600070205080204" pitchFamily="34" charset="-128"/>
              </a:rPr>
              <a:t>medicine degree, or a recognized international equivalent. Also eligible for membership are resident physicians and fellows, who have their medical degree but are still in training, and medical students.</a:t>
            </a:r>
          </a:p>
          <a:p>
            <a:r>
              <a:rPr lang="en-US" altLang="en-US" dirty="0" smtClean="0">
                <a:ea typeface="ＭＳ Ｐゴシック" panose="020B0600070205080204" pitchFamily="34" charset="-128"/>
              </a:rPr>
              <a:t>Major activities of the AMA include educating physicians, advocating for the medical profession, and publishing medical journals. </a:t>
            </a:r>
          </a:p>
          <a:p>
            <a:endParaRPr lang="en-US" altLang="en-US" dirty="0" smtClean="0">
              <a:ea typeface="ＭＳ Ｐゴシック" panose="020B0600070205080204"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73E5439-FED8-4A08-A895-BB6933AE5927}" type="slidenum">
              <a:rPr lang="en-US" altLang="en-US"/>
              <a:pPr eaLnBrk="1" hangingPunct="1"/>
              <a:t>32</a:t>
            </a:fld>
            <a:endParaRPr lang="en-US" altLang="en-US"/>
          </a:p>
        </p:txBody>
      </p:sp>
    </p:spTree>
    <p:extLst>
      <p:ext uri="{BB962C8B-B14F-4D97-AF65-F5344CB8AC3E}">
        <p14:creationId xmlns:p14="http://schemas.microsoft.com/office/powerpoint/2010/main" val="24519732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American Nurses Association, or ANA, is a nonprofit organization which represents the interests of the nation’s three point four million registered nurses.</a:t>
            </a:r>
          </a:p>
          <a:p>
            <a:r>
              <a:rPr lang="en-US" altLang="en-US" dirty="0" smtClean="0">
                <a:ea typeface="ＭＳ Ｐゴシック" panose="020B0600070205080204" pitchFamily="34" charset="-128"/>
              </a:rPr>
              <a:t>The </a:t>
            </a:r>
            <a:r>
              <a:rPr lang="en-US" altLang="en-US" dirty="0" err="1" smtClean="0">
                <a:ea typeface="ＭＳ Ｐゴシック" panose="020B0600070205080204" pitchFamily="34" charset="-128"/>
              </a:rPr>
              <a:t>ANA’s</a:t>
            </a:r>
            <a:r>
              <a:rPr lang="en-US" altLang="en-US" dirty="0" smtClean="0">
                <a:ea typeface="ＭＳ Ｐゴシック" panose="020B0600070205080204" pitchFamily="34" charset="-128"/>
              </a:rPr>
              <a:t> areas</a:t>
            </a:r>
            <a:r>
              <a:rPr lang="en-US" altLang="en-US" baseline="0" dirty="0" smtClean="0">
                <a:ea typeface="ＭＳ Ｐゴシック" panose="020B0600070205080204" pitchFamily="34" charset="-128"/>
              </a:rPr>
              <a:t> of focus are:</a:t>
            </a:r>
          </a:p>
          <a:p>
            <a:pPr marL="171450" indent="-171450">
              <a:buFont typeface="Arial" panose="020B0604020202020204" pitchFamily="34" charset="0"/>
              <a:buChar char="•"/>
            </a:pPr>
            <a:r>
              <a:rPr lang="en-US" altLang="en-US" baseline="0" dirty="0" smtClean="0">
                <a:ea typeface="ＭＳ Ｐゴシック" panose="020B0600070205080204" pitchFamily="34" charset="-128"/>
              </a:rPr>
              <a:t>Fostering high standards of nursing practice</a:t>
            </a:r>
          </a:p>
          <a:p>
            <a:pPr marL="171450" indent="-171450">
              <a:buFont typeface="Arial" panose="020B0604020202020204" pitchFamily="34" charset="0"/>
              <a:buChar char="•"/>
            </a:pPr>
            <a:r>
              <a:rPr lang="en-US" altLang="en-US" dirty="0" smtClean="0">
                <a:ea typeface="ＭＳ Ｐゴシック" panose="020B0600070205080204" pitchFamily="34" charset="-128"/>
              </a:rPr>
              <a:t>Promoting a safe and ethical work environment</a:t>
            </a:r>
          </a:p>
          <a:p>
            <a:pPr marL="171450" indent="-171450">
              <a:buFont typeface="Arial" panose="020B0604020202020204" pitchFamily="34" charset="0"/>
              <a:buChar char="•"/>
            </a:pPr>
            <a:r>
              <a:rPr lang="en-US" altLang="en-US" dirty="0" smtClean="0">
                <a:ea typeface="ＭＳ Ｐゴシック" panose="020B0600070205080204" pitchFamily="34" charset="-128"/>
              </a:rPr>
              <a:t>Bolstering the health and wellness</a:t>
            </a:r>
            <a:r>
              <a:rPr lang="en-US" altLang="en-US" baseline="0" dirty="0" smtClean="0">
                <a:ea typeface="ＭＳ Ｐゴシック" panose="020B0600070205080204" pitchFamily="34" charset="-128"/>
              </a:rPr>
              <a:t> of nurses</a:t>
            </a:r>
          </a:p>
          <a:p>
            <a:pPr marL="171450" indent="-171450">
              <a:buFont typeface="Arial" panose="020B0604020202020204" pitchFamily="34" charset="0"/>
              <a:buChar char="•"/>
            </a:pPr>
            <a:r>
              <a:rPr lang="en-US" altLang="en-US" baseline="0" dirty="0" smtClean="0">
                <a:ea typeface="ＭＳ Ｐゴシック" panose="020B0600070205080204" pitchFamily="34" charset="-128"/>
              </a:rPr>
              <a:t>Advocating on health care issues that affect nurses and the public</a:t>
            </a:r>
            <a:endParaRPr lang="en-US" altLang="en-US" dirty="0" smtClean="0">
              <a:ea typeface="ＭＳ Ｐゴシック" panose="020B0600070205080204"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73E5439-FED8-4A08-A895-BB6933AE5927}" type="slidenum">
              <a:rPr lang="en-US" altLang="en-US"/>
              <a:pPr eaLnBrk="1" hangingPunct="1"/>
              <a:t>33</a:t>
            </a:fld>
            <a:endParaRPr lang="en-US" altLang="en-US"/>
          </a:p>
        </p:txBody>
      </p:sp>
    </p:spTree>
    <p:extLst>
      <p:ext uri="{BB962C8B-B14F-4D97-AF65-F5344CB8AC3E}">
        <p14:creationId xmlns:p14="http://schemas.microsoft.com/office/powerpoint/2010/main" val="25376181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a:t>
            </a:r>
            <a:r>
              <a:rPr lang="en-US" altLang="en-US" smtClean="0">
                <a:ea typeface="ＭＳ Ｐゴシック" panose="020B0600070205080204" pitchFamily="34" charset="-128"/>
              </a:rPr>
              <a:t>concludes lecture </a:t>
            </a:r>
            <a:r>
              <a:rPr lang="en-US" altLang="en-US" dirty="0" smtClean="0">
                <a:ea typeface="ＭＳ Ｐゴシック" panose="020B0600070205080204" pitchFamily="34" charset="-128"/>
              </a:rPr>
              <a:t>a of </a:t>
            </a:r>
            <a:r>
              <a:rPr lang="en-US" altLang="en-US" b="0" i="0" dirty="0" smtClean="0">
                <a:ea typeface="ＭＳ Ｐゴシック" panose="020B0600070205080204" pitchFamily="34" charset="-128"/>
              </a:rPr>
              <a:t>Regulating Health Care</a:t>
            </a:r>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In summary, hospitals and other health care organizations are accredited by The Joint Commission, or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also certifies specific health care programs and conducts patient safety activities. </a:t>
            </a:r>
            <a:r>
              <a:rPr lang="en-US" altLang="en-US" dirty="0" err="1" smtClean="0">
                <a:ea typeface="ＭＳ Ｐゴシック" panose="020B0600070205080204" pitchFamily="34" charset="-128"/>
              </a:rPr>
              <a:t>URAC</a:t>
            </a:r>
            <a:r>
              <a:rPr lang="en-US" altLang="en-US" dirty="0" smtClean="0">
                <a:ea typeface="ＭＳ Ｐゴシック" panose="020B0600070205080204" pitchFamily="34" charset="-128"/>
              </a:rPr>
              <a:t> accredits and certifies a wide range of health care organizations, and it has an accreditation program for IT professionals. </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A4D94C4-8AB0-448F-97C0-6B3A420AEFD4}" type="slidenum">
              <a:rPr lang="en-US" altLang="en-US"/>
              <a:pPr eaLnBrk="1" hangingPunct="1"/>
              <a:t>34</a:t>
            </a:fld>
            <a:endParaRPr lang="en-US" altLang="en-US"/>
          </a:p>
        </p:txBody>
      </p:sp>
    </p:spTree>
    <p:extLst>
      <p:ext uri="{BB962C8B-B14F-4D97-AF65-F5344CB8AC3E}">
        <p14:creationId xmlns:p14="http://schemas.microsoft.com/office/powerpoint/2010/main" val="2462872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Regulatory agencies such as the FDA protect consumers by setting and enforcing standards. Professional associations establish standards for their members to enhance the safety and quality of health care. </a:t>
            </a:r>
          </a:p>
          <a:p>
            <a:endParaRPr lang="en-US" altLang="en-US" dirty="0" smtClean="0">
              <a:ea typeface="ＭＳ Ｐゴシック" panose="020B0600070205080204" pitchFamily="34" charset="-128"/>
            </a:endParaRP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A4D94C4-8AB0-448F-97C0-6B3A420AEFD4}" type="slidenum">
              <a:rPr lang="en-US" altLang="en-US"/>
              <a:pPr eaLnBrk="1" hangingPunct="1"/>
              <a:t>35</a:t>
            </a:fld>
            <a:endParaRPr lang="en-US" altLang="en-US"/>
          </a:p>
        </p:txBody>
      </p:sp>
    </p:spTree>
    <p:extLst>
      <p:ext uri="{BB962C8B-B14F-4D97-AF65-F5344CB8AC3E}">
        <p14:creationId xmlns:p14="http://schemas.microsoft.com/office/powerpoint/2010/main" val="11076612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a:p>
            <a:endParaRPr lang="en-US" altLang="en-US" dirty="0" smtClean="0">
              <a:ea typeface="ＭＳ Ｐゴシック" panose="020B0600070205080204" pitchFamily="34" charset="-128"/>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34DE76F-53A9-4A83-B8D5-B9E81F32CB80}" type="slidenum">
              <a:rPr lang="en-US" altLang="en-US"/>
              <a:pPr eaLnBrk="1" hangingPunct="1"/>
              <a:t>36</a:t>
            </a:fld>
            <a:endParaRPr lang="en-US" altLang="en-US"/>
          </a:p>
        </p:txBody>
      </p:sp>
    </p:spTree>
    <p:extLst>
      <p:ext uri="{BB962C8B-B14F-4D97-AF65-F5344CB8AC3E}">
        <p14:creationId xmlns:p14="http://schemas.microsoft.com/office/powerpoint/2010/main" val="23236845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a:p>
            <a:endParaRPr lang="en-US" altLang="en-US" dirty="0" smtClean="0">
              <a:ea typeface="ＭＳ Ｐゴシック" panose="020B0600070205080204" pitchFamily="34" charset="-128"/>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34DE76F-53A9-4A83-B8D5-B9E81F32CB80}" type="slidenum">
              <a:rPr lang="en-US" altLang="en-US"/>
              <a:pPr eaLnBrk="1" hangingPunct="1"/>
              <a:t>37</a:t>
            </a:fld>
            <a:endParaRPr lang="en-US" altLang="en-US"/>
          </a:p>
        </p:txBody>
      </p:sp>
    </p:spTree>
    <p:extLst>
      <p:ext uri="{BB962C8B-B14F-4D97-AF65-F5344CB8AC3E}">
        <p14:creationId xmlns:p14="http://schemas.microsoft.com/office/powerpoint/2010/main" val="42671262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38</a:t>
            </a:fld>
            <a:endParaRPr lang="en-US" altLang="en-US"/>
          </a:p>
        </p:txBody>
      </p:sp>
    </p:spTree>
    <p:extLst>
      <p:ext uri="{BB962C8B-B14F-4D97-AF65-F5344CB8AC3E}">
        <p14:creationId xmlns:p14="http://schemas.microsoft.com/office/powerpoint/2010/main" val="19196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en-US" dirty="0" smtClean="0">
                <a:ea typeface="ＭＳ Ｐゴシック" panose="020B0600070205080204" pitchFamily="34" charset="-128"/>
              </a:rPr>
              <a:t>Describe key components of the Health Insurance Portability and Accountability Act, or HIPAA,</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and current issues concerning privacy and patient safety in the U.S. </a:t>
            </a:r>
          </a:p>
          <a:p>
            <a:pPr marL="171450" indent="-171450">
              <a:buFont typeface="Arial" panose="020B0604020202020204" pitchFamily="34" charset="0"/>
              <a:buChar char="•"/>
            </a:pPr>
            <a:r>
              <a:rPr lang="en-US" altLang="en-US" dirty="0" smtClean="0">
                <a:ea typeface="ＭＳ Ｐゴシック" panose="020B0600070205080204" pitchFamily="34" charset="-128"/>
              </a:rPr>
              <a:t>And</a:t>
            </a:r>
            <a:r>
              <a:rPr lang="en-US" altLang="en-US" baseline="0" dirty="0" smtClean="0">
                <a:ea typeface="ＭＳ Ｐゴシック" panose="020B0600070205080204" pitchFamily="34" charset="-128"/>
              </a:rPr>
              <a:t> d</a:t>
            </a:r>
            <a:r>
              <a:rPr lang="en-US" altLang="en-US" dirty="0" smtClean="0">
                <a:ea typeface="ＭＳ Ｐゴシック" panose="020B0600070205080204" pitchFamily="34" charset="-128"/>
              </a:rPr>
              <a:t>iscuss the need for quality clinical documentation for use of the health record as a legal document, communication tool, and a key to prove compliance for health care organizations.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2110856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this lecture, we’ll describe health</a:t>
            </a:r>
            <a:r>
              <a:rPr lang="en-US" altLang="en-US" baseline="0" dirty="0" smtClean="0">
                <a:ea typeface="ＭＳ Ｐゴシック" panose="020B0600070205080204" pitchFamily="34" charset="-128"/>
              </a:rPr>
              <a:t> care accreditation bodies, </a:t>
            </a:r>
            <a:r>
              <a:rPr lang="en-US" altLang="en-US" dirty="0" smtClean="0">
                <a:ea typeface="ＭＳ Ｐゴシック" panose="020B0600070205080204" pitchFamily="34" charset="-128"/>
              </a:rPr>
              <a:t>regulatory agencies, and professional associations. </a:t>
            </a:r>
          </a:p>
          <a:p>
            <a:r>
              <a:rPr lang="en-US" altLang="en-US" dirty="0" smtClean="0">
                <a:ea typeface="ＭＳ Ｐゴシック" panose="020B0600070205080204" pitchFamily="34" charset="-128"/>
              </a:rPr>
              <a:t>W</a:t>
            </a:r>
            <a:r>
              <a:rPr lang="en-US" altLang="en-US" baseline="0" dirty="0" smtClean="0">
                <a:ea typeface="ＭＳ Ｐゴシック" panose="020B0600070205080204" pitchFamily="34" charset="-128"/>
              </a:rPr>
              <a:t>e’ll begin by reviewing t</a:t>
            </a:r>
            <a:r>
              <a:rPr lang="en-US" altLang="en-US" dirty="0" smtClean="0">
                <a:ea typeface="ＭＳ Ｐゴシック" panose="020B0600070205080204" pitchFamily="34" charset="-128"/>
              </a:rPr>
              <a:t>hree</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nonprofit groups that accredit health care organizations. These are The Joint Commission, or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a:t>
            </a:r>
            <a:r>
              <a:rPr lang="en-US" altLang="en-US" baseline="0" dirty="0" smtClean="0">
                <a:ea typeface="ＭＳ Ｐゴシック" panose="020B0600070205080204" pitchFamily="34" charset="-128"/>
              </a:rPr>
              <a:t> </a:t>
            </a:r>
            <a:r>
              <a:rPr lang="en-US" altLang="en-US" dirty="0" err="1" smtClean="0">
                <a:ea typeface="ＭＳ Ｐゴシック" panose="020B0600070205080204" pitchFamily="34" charset="-128"/>
              </a:rPr>
              <a:t>URAC</a:t>
            </a:r>
            <a:r>
              <a:rPr lang="en-US" altLang="en-US" i="1" dirty="0" smtClean="0">
                <a:ea typeface="ＭＳ Ｐゴシック" panose="020B0600070205080204" pitchFamily="34" charset="-128"/>
              </a:rPr>
              <a:t>,</a:t>
            </a:r>
            <a:r>
              <a:rPr lang="en-US" altLang="en-US" dirty="0" smtClean="0">
                <a:ea typeface="ＭＳ Ｐゴシック" panose="020B0600070205080204" pitchFamily="34" charset="-128"/>
              </a:rPr>
              <a:t> which was originally known as the Utilization Review Accreditation Commission,</a:t>
            </a:r>
            <a:r>
              <a:rPr lang="en-US" altLang="en-US" baseline="0" dirty="0" smtClean="0">
                <a:ea typeface="ＭＳ Ｐゴシック" panose="020B0600070205080204" pitchFamily="34" charset="-128"/>
              </a:rPr>
              <a:t> and the National Committee for Quality Assurance or </a:t>
            </a:r>
            <a:r>
              <a:rPr lang="en-US" altLang="en-US" baseline="0" dirty="0" err="1" smtClean="0">
                <a:ea typeface="ＭＳ Ｐゴシック" panose="020B0600070205080204" pitchFamily="34" charset="-128"/>
              </a:rPr>
              <a:t>NCQA</a:t>
            </a:r>
            <a:r>
              <a:rPr lang="en-US" altLang="en-US" baseline="0" dirty="0" smtClean="0">
                <a:ea typeface="ＭＳ Ｐゴシック" panose="020B0600070205080204" pitchFamily="34" charset="-128"/>
              </a:rPr>
              <a:t>.</a:t>
            </a:r>
            <a:r>
              <a:rPr lang="en-US" altLang="en-US" dirty="0" smtClean="0">
                <a:ea typeface="ＭＳ Ｐゴシック" panose="020B0600070205080204" pitchFamily="34" charset="-128"/>
              </a:rPr>
              <a:t> </a:t>
            </a:r>
          </a:p>
          <a:p>
            <a:r>
              <a:rPr lang="en-US" altLang="en-US" dirty="0" smtClean="0">
                <a:ea typeface="ＭＳ Ｐゴシック" panose="020B0600070205080204" pitchFamily="34" charset="-128"/>
              </a:rPr>
              <a:t>The following discussion will concern regulatory agencies, including the Food and Drug Administration, or FDA, a consumer protection agency that approves and regulates drugs and medical devices. </a:t>
            </a:r>
          </a:p>
          <a:p>
            <a:r>
              <a:rPr lang="en-US" altLang="en-US" dirty="0" smtClean="0">
                <a:ea typeface="ＭＳ Ｐゴシック" panose="020B0600070205080204" pitchFamily="34" charset="-128"/>
              </a:rPr>
              <a:t>Finally, professional associations will be considered in terms of their role in boosting the quality of the medical profession.</a:t>
            </a:r>
          </a:p>
          <a:p>
            <a:endParaRPr lang="en-US" altLang="en-US" dirty="0" smtClean="0">
              <a:ea typeface="ＭＳ Ｐゴシック" panose="020B0600070205080204"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8587769-FC43-40C6-80B0-A8BA3F100449}" type="slidenum">
              <a:rPr lang="en-US" altLang="en-US"/>
              <a:pPr eaLnBrk="1" hangingPunct="1"/>
              <a:t>5</a:t>
            </a:fld>
            <a:endParaRPr lang="en-US" altLang="en-US"/>
          </a:p>
        </p:txBody>
      </p:sp>
    </p:spTree>
    <p:extLst>
      <p:ext uri="{BB962C8B-B14F-4D97-AF65-F5344CB8AC3E}">
        <p14:creationId xmlns:p14="http://schemas.microsoft.com/office/powerpoint/2010/main" val="4171936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slide reviews the history of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a nonprofit accrediting</a:t>
            </a:r>
            <a:r>
              <a:rPr lang="en-US" altLang="en-US" baseline="0" dirty="0" smtClean="0">
                <a:ea typeface="ＭＳ Ｐゴシック" panose="020B0600070205080204" pitchFamily="34" charset="-128"/>
              </a:rPr>
              <a:t> organization</a:t>
            </a:r>
            <a:r>
              <a:rPr lang="en-US" altLang="en-US" dirty="0" smtClean="0">
                <a:ea typeface="ＭＳ Ｐゴシック" panose="020B0600070205080204" pitchFamily="34" charset="-128"/>
              </a:rPr>
              <a:t>. More than 100 years ago, a medical doctor proposed a system to promote hospital reform</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based on outcomes management in patient care. It was called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end-result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system. Under this system, hospitals tracked all of their patients long enough to determine whether the hospital treatment was effective. If it was not, hospital officials attempted to determine why, so similar</a:t>
            </a:r>
            <a:r>
              <a:rPr lang="en-US" altLang="ja-JP" baseline="0" dirty="0" smtClean="0">
                <a:ea typeface="ＭＳ Ｐゴシック" panose="020B0600070205080204" pitchFamily="34" charset="-128"/>
              </a:rPr>
              <a:t> </a:t>
            </a:r>
            <a:r>
              <a:rPr lang="en-US" altLang="ja-JP" dirty="0" smtClean="0">
                <a:ea typeface="ＭＳ Ｐゴシック" panose="020B0600070205080204" pitchFamily="34" charset="-128"/>
              </a:rPr>
              <a:t>cases could be treated successfully in the future.</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This model of continuing to study and improve medical outcomes formed the basis for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which accredits and certifies nearly 21,000 health care organizations and programs in the United States. The vision of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is that: “</a:t>
            </a:r>
            <a:r>
              <a:rPr lang="en-US" sz="1000" b="0" i="0" kern="1200" dirty="0" smtClean="0">
                <a:solidFill>
                  <a:schemeClr val="tx1"/>
                </a:solidFill>
                <a:effectLst/>
                <a:latin typeface="Arial" pitchFamily="34" charset="0"/>
                <a:ea typeface="+mn-ea"/>
                <a:cs typeface="Arial" pitchFamily="34" charset="0"/>
              </a:rPr>
              <a:t>All people always experience the safest, highest quality, best-value health care across all settings.”</a:t>
            </a:r>
            <a:endParaRPr lang="en-US" altLang="en-US" sz="1000" b="0" i="0" kern="1200" dirty="0" smtClean="0">
              <a:solidFill>
                <a:schemeClr val="tx1"/>
              </a:solidFill>
              <a:effectLst/>
              <a:latin typeface="Arial" pitchFamily="34" charset="0"/>
              <a:ea typeface="+mn-ea"/>
              <a:cs typeface="Arial" pitchFamily="34" charset="0"/>
            </a:endParaRPr>
          </a:p>
          <a:p>
            <a:r>
              <a:rPr lang="en-US" altLang="en-US" sz="1000" b="0" i="0" kern="1200" dirty="0" smtClean="0">
                <a:solidFill>
                  <a:schemeClr val="tx1"/>
                </a:solidFill>
                <a:effectLst/>
                <a:latin typeface="Arial" pitchFamily="34" charset="0"/>
                <a:ea typeface="+mn-ea"/>
                <a:cs typeface="Arial" pitchFamily="34" charset="0"/>
              </a:rPr>
              <a:t>In 1951,</a:t>
            </a:r>
            <a:r>
              <a:rPr lang="en-US" altLang="en-US" sz="1000" b="0" i="0" kern="1200" baseline="0" dirty="0" smtClean="0">
                <a:solidFill>
                  <a:schemeClr val="tx1"/>
                </a:solidFill>
                <a:effectLst/>
                <a:latin typeface="Arial" pitchFamily="34" charset="0"/>
                <a:ea typeface="+mn-ea"/>
                <a:cs typeface="Arial" pitchFamily="34" charset="0"/>
              </a:rPr>
              <a:t> the Joint Commission on Accreditation of Hospitals was formed and begins accrediting health care organizations. In 1987, their name changed to the Joint Commission on Accreditation of Healthcare Organizations, or JCAHO</a:t>
            </a:r>
            <a:r>
              <a:rPr lang="en-US" altLang="en-US" dirty="0" smtClean="0">
                <a:ea typeface="ＭＳ Ｐゴシック" panose="020B0600070205080204" pitchFamily="34" charset="-128"/>
              </a:rPr>
              <a:t>. Many health care professionals are in the habit of using this name, so it</a:t>
            </a:r>
            <a:r>
              <a:rPr lang="en-US" altLang="en-US" baseline="0" dirty="0" smtClean="0">
                <a:ea typeface="ＭＳ Ｐゴシック" panose="020B0600070205080204" pitchFamily="34" charset="-128"/>
              </a:rPr>
              <a:t> is helpful to know this history.</a:t>
            </a:r>
            <a:endParaRPr lang="en-US" altLang="en-US" dirty="0" smtClean="0">
              <a:ea typeface="ＭＳ Ｐゴシック" panose="020B0600070205080204"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B53155E-0C1E-4C29-A908-5FEBD827082D}" type="slidenum">
              <a:rPr lang="en-US" altLang="en-US"/>
              <a:pPr eaLnBrk="1" hangingPunct="1"/>
              <a:t>6</a:t>
            </a:fld>
            <a:endParaRPr lang="en-US" altLang="en-US"/>
          </a:p>
        </p:txBody>
      </p:sp>
    </p:spTree>
    <p:extLst>
      <p:ext uri="{BB962C8B-B14F-4D97-AF65-F5344CB8AC3E}">
        <p14:creationId xmlns:p14="http://schemas.microsoft.com/office/powerpoint/2010/main" val="2144609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2007, JCAHO </a:t>
            </a:r>
            <a:r>
              <a:rPr lang="en-US" altLang="en-US" i="0" baseline="0" dirty="0" smtClean="0">
                <a:ea typeface="ＭＳ Ｐゴシック" panose="020B0600070205080204" pitchFamily="34" charset="-128"/>
              </a:rPr>
              <a:t>simplified its name to The Joint Commission, or </a:t>
            </a:r>
            <a:r>
              <a:rPr lang="en-US" altLang="en-US" i="0" baseline="0" dirty="0" err="1" smtClean="0">
                <a:ea typeface="ＭＳ Ｐゴシック" panose="020B0600070205080204" pitchFamily="34" charset="-128"/>
              </a:rPr>
              <a:t>TJC</a:t>
            </a:r>
            <a:r>
              <a:rPr lang="en-US" altLang="en-US" i="0" baseline="0" dirty="0" smtClean="0">
                <a:ea typeface="ＭＳ Ｐゴシック" panose="020B0600070205080204" pitchFamily="34" charset="-128"/>
              </a:rPr>
              <a:t>. </a:t>
            </a:r>
          </a:p>
          <a:p>
            <a:r>
              <a:rPr lang="en-US" altLang="en-US" i="0" baseline="0" dirty="0" smtClean="0">
                <a:ea typeface="ＭＳ Ｐゴシック" panose="020B0600070205080204" pitchFamily="34" charset="-128"/>
              </a:rPr>
              <a:t>In 1994, </a:t>
            </a:r>
            <a:r>
              <a:rPr lang="en-US" altLang="en-US" i="0" baseline="0" dirty="0" err="1" smtClean="0">
                <a:ea typeface="ＭＳ Ｐゴシック" panose="020B0600070205080204" pitchFamily="34" charset="-128"/>
              </a:rPr>
              <a:t>TJC</a:t>
            </a:r>
            <a:r>
              <a:rPr lang="en-US" altLang="en-US" i="0" baseline="0" dirty="0" smtClean="0">
                <a:ea typeface="ＭＳ Ｐゴシック" panose="020B0600070205080204" pitchFamily="34" charset="-128"/>
              </a:rPr>
              <a:t> founded Joint Commission International or </a:t>
            </a:r>
            <a:r>
              <a:rPr lang="en-US" altLang="en-US" i="0" baseline="0" dirty="0" err="1" smtClean="0">
                <a:ea typeface="ＭＳ Ｐゴシック" panose="020B0600070205080204" pitchFamily="34" charset="-128"/>
              </a:rPr>
              <a:t>JCI</a:t>
            </a:r>
            <a:r>
              <a:rPr lang="en-US" altLang="en-US" i="0" baseline="0" dirty="0" smtClean="0">
                <a:ea typeface="ＭＳ Ｐゴシック" panose="020B0600070205080204" pitchFamily="34" charset="-128"/>
              </a:rPr>
              <a:t>, which </a:t>
            </a:r>
            <a:r>
              <a:rPr lang="en-US" sz="1000" b="0" i="0" kern="1200" dirty="0" smtClean="0">
                <a:solidFill>
                  <a:schemeClr val="tx1"/>
                </a:solidFill>
                <a:effectLst/>
                <a:latin typeface="Arial" pitchFamily="34" charset="0"/>
                <a:ea typeface="+mn-ea"/>
                <a:cs typeface="Arial" pitchFamily="34" charset="0"/>
              </a:rPr>
              <a:t>identifies, measures, and shares best practices in quality and patient safety across the world. To date, JCI</a:t>
            </a:r>
            <a:r>
              <a:rPr lang="en-US" sz="1000" b="0" i="0" kern="1200" baseline="0" dirty="0" smtClean="0">
                <a:solidFill>
                  <a:schemeClr val="tx1"/>
                </a:solidFill>
                <a:effectLst/>
                <a:latin typeface="Arial" pitchFamily="34" charset="0"/>
                <a:ea typeface="+mn-ea"/>
                <a:cs typeface="Arial" pitchFamily="34" charset="0"/>
              </a:rPr>
              <a:t> has touched more than 90 countries. </a:t>
            </a:r>
            <a:endParaRPr lang="en-US" altLang="en-US" i="0" baseline="0" dirty="0" smtClean="0">
              <a:ea typeface="ＭＳ Ｐゴシック" panose="020B0600070205080204"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B53155E-0C1E-4C29-A908-5FEBD827082D}" type="slidenum">
              <a:rPr lang="en-US" altLang="en-US"/>
              <a:pPr eaLnBrk="1" hangingPunct="1"/>
              <a:t>7</a:t>
            </a:fld>
            <a:endParaRPr lang="en-US" altLang="en-US"/>
          </a:p>
        </p:txBody>
      </p:sp>
    </p:spTree>
    <p:extLst>
      <p:ext uri="{BB962C8B-B14F-4D97-AF65-F5344CB8AC3E}">
        <p14:creationId xmlns:p14="http://schemas.microsoft.com/office/powerpoint/2010/main" val="2216580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Linked to </a:t>
            </a:r>
            <a:r>
              <a:rPr lang="en-US" altLang="en-US" dirty="0" err="1" smtClean="0">
                <a:ea typeface="ＭＳ Ｐゴシック" panose="020B0600070205080204" pitchFamily="34" charset="-128"/>
              </a:rPr>
              <a:t>TJC</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vision is its mission statement: </a:t>
            </a:r>
            <a:r>
              <a:rPr lang="en-US" sz="1000" b="0" i="0" kern="1200" dirty="0" smtClean="0">
                <a:solidFill>
                  <a:schemeClr val="tx1"/>
                </a:solidFill>
                <a:effectLst/>
                <a:latin typeface="Arial" pitchFamily="34" charset="0"/>
                <a:ea typeface="+mn-ea"/>
                <a:cs typeface="Arial" pitchFamily="34" charset="0"/>
              </a:rPr>
              <a:t>“To continuously improve health care for the public, in collaboration with other stakeholders, by evaluating health care organizations and inspiring them to excel in providing safe and effective care of the highest quality and value.” </a:t>
            </a:r>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4D83982-D0C8-41C4-A103-73935CC90B42}" type="slidenum">
              <a:rPr lang="en-US" altLang="en-US"/>
              <a:pPr eaLnBrk="1" hangingPunct="1"/>
              <a:t>8</a:t>
            </a:fld>
            <a:endParaRPr lang="en-US" altLang="en-US"/>
          </a:p>
        </p:txBody>
      </p:sp>
    </p:spTree>
    <p:extLst>
      <p:ext uri="{BB962C8B-B14F-4D97-AF65-F5344CB8AC3E}">
        <p14:creationId xmlns:p14="http://schemas.microsoft.com/office/powerpoint/2010/main" val="2917260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performs two functions to keep patients safe. Achieving accreditation signifies </a:t>
            </a:r>
            <a:r>
              <a:rPr lang="en-US" altLang="en-US" baseline="0" dirty="0" smtClean="0">
                <a:ea typeface="ＭＳ Ｐゴシック" panose="020B0600070205080204" pitchFamily="34" charset="-128"/>
              </a:rPr>
              <a:t>that an organization meets </a:t>
            </a:r>
            <a:r>
              <a:rPr lang="en-US" altLang="en-US" baseline="0" dirty="0" err="1" smtClean="0">
                <a:ea typeface="ＭＳ Ｐゴシック" panose="020B0600070205080204" pitchFamily="34" charset="-128"/>
              </a:rPr>
              <a:t>TJC’s</a:t>
            </a:r>
            <a:r>
              <a:rPr lang="en-US" altLang="en-US" baseline="0" dirty="0" smtClean="0">
                <a:ea typeface="ＭＳ Ｐゴシック" panose="020B0600070205080204" pitchFamily="34" charset="-128"/>
              </a:rPr>
              <a:t> standards for patient care. A</a:t>
            </a:r>
            <a:r>
              <a:rPr lang="en-US" altLang="en-US" dirty="0" smtClean="0">
                <a:ea typeface="ＭＳ Ｐゴシック" panose="020B0600070205080204" pitchFamily="34" charset="-128"/>
              </a:rPr>
              <a:t>ccreditation</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is earned by an entire health care organization, such as a hospital or a long term care facility. Each organization accredited by </a:t>
            </a:r>
            <a:r>
              <a:rPr lang="en-US" altLang="en-US" dirty="0" err="1" smtClean="0">
                <a:ea typeface="ＭＳ Ｐゴシック" panose="020B0600070205080204" pitchFamily="34" charset="-128"/>
              </a:rPr>
              <a:t>TJC</a:t>
            </a:r>
            <a:r>
              <a:rPr lang="en-US" altLang="en-US" dirty="0" smtClean="0">
                <a:ea typeface="ＭＳ Ｐゴシック" panose="020B0600070205080204" pitchFamily="34" charset="-128"/>
              </a:rPr>
              <a:t> has to follow a procedure manual customized for that type of organization. Sample topics in the manual include emergency management, environment of care, human resources, and infection prevention and control.</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E285B32-FA75-483D-8FFC-AD7CF873B1ED}" type="slidenum">
              <a:rPr lang="en-US" altLang="en-US"/>
              <a:pPr eaLnBrk="1" hangingPunct="1"/>
              <a:t>9</a:t>
            </a:fld>
            <a:endParaRPr lang="en-US" altLang="en-US"/>
          </a:p>
        </p:txBody>
      </p:sp>
    </p:spTree>
    <p:extLst>
      <p:ext uri="{BB962C8B-B14F-4D97-AF65-F5344CB8AC3E}">
        <p14:creationId xmlns:p14="http://schemas.microsoft.com/office/powerpoint/2010/main" val="2441323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2075718"/>
            <a:ext cx="8229600" cy="4096481"/>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3"/>
          </p:nvPr>
        </p:nvSpPr>
        <p:spPr>
          <a:xfrm>
            <a:off x="457200" y="1441084"/>
            <a:ext cx="8228627" cy="611187"/>
          </a:xfrm>
        </p:spPr>
        <p:txBody>
          <a:bodyPr/>
          <a:lstStyle/>
          <a:p>
            <a:pPr lvl="0"/>
            <a:r>
              <a:rPr lang="en-US" dirty="0" smtClean="0"/>
              <a:t>Click to edit Master text styles</a:t>
            </a:r>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with text on to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2075718"/>
            <a:ext cx="8229600" cy="4096481"/>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3"/>
          </p:nvPr>
        </p:nvSpPr>
        <p:spPr>
          <a:xfrm>
            <a:off x="457200" y="1441084"/>
            <a:ext cx="8228627" cy="611187"/>
          </a:xfrm>
        </p:spPr>
        <p:txBody>
          <a:bodyPr/>
          <a:lstStyle/>
          <a:p>
            <a:pPr lvl="0"/>
            <a:r>
              <a:rPr lang="en-US" dirty="0" smtClean="0"/>
              <a:t>Click to edit Master text styles</a:t>
            </a:r>
            <a:endParaRPr lang="en-US" dirty="0"/>
          </a:p>
        </p:txBody>
      </p:sp>
    </p:spTree>
    <p:extLst>
      <p:ext uri="{BB962C8B-B14F-4D97-AF65-F5344CB8AC3E}">
        <p14:creationId xmlns:p14="http://schemas.microsoft.com/office/powerpoint/2010/main" val="18449104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73"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www.urac.org/"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9.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9.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8" Type="http://schemas.openxmlformats.org/officeDocument/2006/relationships/hyperlink" Target="https://www.medicaid.gov/" TargetMode="External"/><Relationship Id="rId3" Type="http://schemas.openxmlformats.org/officeDocument/2006/relationships/notesSlide" Target="../notesSlides/notesSlide36.xml"/><Relationship Id="rId7" Type="http://schemas.openxmlformats.org/officeDocument/2006/relationships/hyperlink" Target="https://www.cms.gov/Medicare/Medicare-General-Information/MedicareGenInfo/index.html" TargetMode="External"/><Relationship Id="rId2" Type="http://schemas.openxmlformats.org/officeDocument/2006/relationships/slideLayout" Target="../slideLayouts/slideLayout10.xml"/><Relationship Id="rId1" Type="http://schemas.openxmlformats.org/officeDocument/2006/relationships/tags" Target="../tags/tag37.xml"/><Relationship Id="rId6" Type="http://schemas.openxmlformats.org/officeDocument/2006/relationships/hyperlink" Target="http://www.ama-assn.org/" TargetMode="External"/><Relationship Id="rId11" Type="http://schemas.openxmlformats.org/officeDocument/2006/relationships/hyperlink" Target="http://www.britannica.com/EBchecked/topic/496265/regulatory-agency" TargetMode="External"/><Relationship Id="rId5" Type="http://schemas.openxmlformats.org/officeDocument/2006/relationships/hyperlink" Target="http://www.aha.org/" TargetMode="External"/><Relationship Id="rId10" Type="http://schemas.openxmlformats.org/officeDocument/2006/relationships/hyperlink" Target="http://www.modernhealthcare.com/article/20130509/NEWS/305099950" TargetMode="External"/><Relationship Id="rId4" Type="http://schemas.openxmlformats.org/officeDocument/2006/relationships/hyperlink" Target="http://www.abms.org/" TargetMode="External"/><Relationship Id="rId9" Type="http://schemas.openxmlformats.org/officeDocument/2006/relationships/hyperlink" Target="https://www.healthit.gov/newsroom/about-onc"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www.urac.org/" TargetMode="External"/><Relationship Id="rId3" Type="http://schemas.openxmlformats.org/officeDocument/2006/relationships/notesSlide" Target="../notesSlides/notesSlide37.xml"/><Relationship Id="rId7" Type="http://schemas.openxmlformats.org/officeDocument/2006/relationships/hyperlink" Target="http://www.fda.gov/" TargetMode="External"/><Relationship Id="rId2" Type="http://schemas.openxmlformats.org/officeDocument/2006/relationships/slideLayout" Target="../slideLayouts/slideLayout10.xml"/><Relationship Id="rId1" Type="http://schemas.openxmlformats.org/officeDocument/2006/relationships/tags" Target="../tags/tag38.xml"/><Relationship Id="rId6" Type="http://schemas.openxmlformats.org/officeDocument/2006/relationships/hyperlink" Target="http://www.hhs.gov/hipaa/index.html" TargetMode="External"/><Relationship Id="rId5" Type="http://schemas.openxmlformats.org/officeDocument/2006/relationships/hyperlink" Target="http://www.jointcommissioninternational.org/about-jci/who-is-jci/" TargetMode="External"/><Relationship Id="rId4" Type="http://schemas.openxmlformats.org/officeDocument/2006/relationships/hyperlink" Target="http://www.jointcommission.org/facts_about_the_joint_commission/"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1.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Introduction to Health Care</a:t>
            </a:r>
            <a:br>
              <a:rPr lang="en-US" altLang="en-US" smtClean="0"/>
            </a:br>
            <a:r>
              <a:rPr lang="en-US" altLang="en-US" smtClean="0"/>
              <a:t>and Public Health in the U.S.</a:t>
            </a:r>
            <a:endParaRPr lang="en-US" altLang="en-US" dirty="0" smtClean="0"/>
          </a:p>
        </p:txBody>
      </p:sp>
      <p:sp>
        <p:nvSpPr>
          <p:cNvPr id="5123" name="Text Placeholder 2"/>
          <p:cNvSpPr>
            <a:spLocks noGrp="1"/>
          </p:cNvSpPr>
          <p:nvPr>
            <p:ph type="body" sz="half" idx="2"/>
          </p:nvPr>
        </p:nvSpPr>
        <p:spPr/>
        <p:txBody>
          <a:bodyPr/>
          <a:lstStyle/>
          <a:p>
            <a:r>
              <a:rPr lang="en-US" altLang="en-US" smtClean="0"/>
              <a:t>Regulating Health Care</a:t>
            </a:r>
            <a:endParaRPr lang="en-US" altLang="en-US" dirty="0" smtClean="0"/>
          </a:p>
        </p:txBody>
      </p:sp>
      <p:sp>
        <p:nvSpPr>
          <p:cNvPr id="5124" name="Text Placeholder 3"/>
          <p:cNvSpPr>
            <a:spLocks noGrp="1"/>
          </p:cNvSpPr>
          <p:nvPr>
            <p:ph type="body" sz="quarter" idx="11"/>
          </p:nvPr>
        </p:nvSpPr>
        <p:spPr/>
        <p:txBody>
          <a:bodyPr/>
          <a:lstStyle/>
          <a:p>
            <a:r>
              <a:rPr lang="en-US" altLang="en-US" smtClean="0"/>
              <a:t>Lecture a</a:t>
            </a:r>
            <a:endParaRPr lang="en-US" altLang="en-US" dirty="0" smtClean="0"/>
          </a:p>
        </p:txBody>
      </p:sp>
      <p:sp>
        <p:nvSpPr>
          <p:cNvPr id="5125" name="Text Placeholder 4"/>
          <p:cNvSpPr>
            <a:spLocks noGrp="1"/>
          </p:cNvSpPr>
          <p:nvPr>
            <p:ph type="body" sz="quarter" idx="12"/>
          </p:nvPr>
        </p:nvSpPr>
        <p:spPr/>
        <p:txBody>
          <a:bodyPr/>
          <a:lstStyle/>
          <a:p>
            <a:r>
              <a:rPr lang="en-US" altLang="en-US" dirty="0" smtClean="0"/>
              <a:t>This material (Comp 1 Unit 6) was developed by Oregon Health &amp; Science University, funded by the Department of Health and Human Services, Office of the National Coordinator for Health Information Technology under Award Number 90WT0001.</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alt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TJC Accreditation - 2</a:t>
            </a:r>
            <a:endParaRPr lang="en-US" altLang="en-US" dirty="0" smtClean="0"/>
          </a:p>
        </p:txBody>
      </p:sp>
      <p:sp>
        <p:nvSpPr>
          <p:cNvPr id="20483" name="Content Placeholder 2"/>
          <p:cNvSpPr>
            <a:spLocks noGrp="1"/>
          </p:cNvSpPr>
          <p:nvPr>
            <p:ph sz="quarter" idx="14"/>
          </p:nvPr>
        </p:nvSpPr>
        <p:spPr/>
        <p:txBody>
          <a:bodyPr/>
          <a:lstStyle/>
          <a:p>
            <a:r>
              <a:rPr lang="en-US" altLang="en-US" smtClean="0"/>
              <a:t>Tools TJC uses to measure performance</a:t>
            </a:r>
          </a:p>
          <a:p>
            <a:pPr lvl="1"/>
            <a:r>
              <a:rPr lang="en-US" altLang="en-US" smtClean="0"/>
              <a:t>Integrated Survey Process (ISP): An in-person visit to evaluate performance across an organization</a:t>
            </a:r>
          </a:p>
          <a:p>
            <a:pPr lvl="1"/>
            <a:r>
              <a:rPr lang="en-US" altLang="en-US" smtClean="0"/>
              <a:t>Outcome Research Yields Excellence (ORYX): System for health care organizations to report information to TJC about patients with certain conditions (core measure sets)</a:t>
            </a:r>
          </a:p>
          <a:p>
            <a:pPr lvl="2"/>
            <a:r>
              <a:rPr lang="en-US" altLang="en-US" smtClean="0"/>
              <a:t>The core measure sets reported depend on the type and size of the organization</a:t>
            </a:r>
            <a:endParaRPr lang="en-US" altLang="en-US" dirty="0" smtClean="0"/>
          </a:p>
        </p:txBody>
      </p:sp>
      <p:sp>
        <p:nvSpPr>
          <p:cNvPr id="20484"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8763488-6504-4F13-9B5F-2913446E816C}" type="slidenum">
              <a:rPr lang="en-US" altLang="en-US" smtClean="0"/>
              <a:pPr/>
              <a:t>10</a:t>
            </a:fld>
            <a:endParaRPr lang="en-US" altLang="en-US"/>
          </a:p>
        </p:txBody>
      </p:sp>
    </p:spTree>
    <p:custDataLst>
      <p:tags r:id="rId1"/>
    </p:custDataLst>
    <p:extLst>
      <p:ext uri="{BB962C8B-B14F-4D97-AF65-F5344CB8AC3E}">
        <p14:creationId xmlns:p14="http://schemas.microsoft.com/office/powerpoint/2010/main" val="1949325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ORYX: Core Measure Sets - 1</a:t>
            </a:r>
            <a:endParaRPr lang="en-US" altLang="en-US" dirty="0" smtClean="0"/>
          </a:p>
        </p:txBody>
      </p:sp>
      <p:sp>
        <p:nvSpPr>
          <p:cNvPr id="21507" name="Content Placeholder 2"/>
          <p:cNvSpPr>
            <a:spLocks noGrp="1"/>
          </p:cNvSpPr>
          <p:nvPr>
            <p:ph sz="quarter" idx="14"/>
          </p:nvPr>
        </p:nvSpPr>
        <p:spPr/>
        <p:txBody>
          <a:bodyPr/>
          <a:lstStyle/>
          <a:p>
            <a:r>
              <a:rPr lang="en-US" altLang="en-US" smtClean="0"/>
              <a:t>Examples</a:t>
            </a:r>
          </a:p>
          <a:p>
            <a:pPr lvl="1"/>
            <a:r>
              <a:rPr lang="en-US" altLang="en-US" smtClean="0"/>
              <a:t>Heart attack</a:t>
            </a:r>
          </a:p>
          <a:p>
            <a:pPr lvl="1"/>
            <a:r>
              <a:rPr lang="en-US" altLang="en-US" smtClean="0"/>
              <a:t>Pneumonia</a:t>
            </a:r>
          </a:p>
          <a:p>
            <a:pPr lvl="1"/>
            <a:r>
              <a:rPr lang="en-US" altLang="en-US" smtClean="0"/>
              <a:t>Inpatient psychiatric care</a:t>
            </a:r>
          </a:p>
          <a:p>
            <a:pPr lvl="1"/>
            <a:r>
              <a:rPr lang="en-US" altLang="en-US" smtClean="0"/>
              <a:t>Children’</a:t>
            </a:r>
            <a:r>
              <a:rPr lang="en-US" altLang="ja-JP" smtClean="0"/>
              <a:t>s asthma</a:t>
            </a:r>
          </a:p>
          <a:p>
            <a:pPr lvl="1"/>
            <a:r>
              <a:rPr lang="en-US" altLang="en-US" smtClean="0"/>
              <a:t>Stroke</a:t>
            </a:r>
            <a:endParaRPr lang="en-US" altLang="en-US" dirty="0" smtClean="0"/>
          </a:p>
        </p:txBody>
      </p:sp>
      <p:sp>
        <p:nvSpPr>
          <p:cNvPr id="21508"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FC91FD3-4CAD-4C1A-A032-BD1C55941933}" type="slidenum">
              <a:rPr lang="en-US" altLang="en-US" smtClean="0"/>
              <a:pPr/>
              <a:t>11</a:t>
            </a:fld>
            <a:endParaRPr lang="en-US" altLang="en-US"/>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ORYX: Core Measure Sets - 2</a:t>
            </a:r>
            <a:endParaRPr lang="en-US" altLang="en-US" dirty="0" smtClean="0"/>
          </a:p>
        </p:txBody>
      </p:sp>
      <p:sp>
        <p:nvSpPr>
          <p:cNvPr id="21507" name="Content Placeholder 2"/>
          <p:cNvSpPr>
            <a:spLocks noGrp="1"/>
          </p:cNvSpPr>
          <p:nvPr>
            <p:ph sz="quarter" idx="14"/>
          </p:nvPr>
        </p:nvSpPr>
        <p:spPr/>
        <p:txBody>
          <a:bodyPr/>
          <a:lstStyle/>
          <a:p>
            <a:r>
              <a:rPr lang="en-US" altLang="en-US" dirty="0" smtClean="0"/>
              <a:t>Specific performance measures are associated with each core measure set</a:t>
            </a:r>
          </a:p>
          <a:p>
            <a:pPr lvl="1"/>
            <a:r>
              <a:rPr lang="en-US" altLang="en-US" dirty="0" smtClean="0"/>
              <a:t>For example, the </a:t>
            </a:r>
            <a:r>
              <a:rPr lang="en-US" altLang="en-US" dirty="0" err="1" smtClean="0"/>
              <a:t>TJC</a:t>
            </a:r>
            <a:r>
              <a:rPr lang="en-US" altLang="en-US" dirty="0" smtClean="0"/>
              <a:t> looks at whether children with asthma received certain drugs in the hospital and were sent home with a management plan</a:t>
            </a:r>
          </a:p>
        </p:txBody>
      </p:sp>
      <p:sp>
        <p:nvSpPr>
          <p:cNvPr id="21508"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FC91FD3-4CAD-4C1A-A032-BD1C55941933}" type="slidenum">
              <a:rPr lang="en-US" altLang="en-US" smtClean="0"/>
              <a:pPr/>
              <a:t>12</a:t>
            </a:fld>
            <a:endParaRPr lang="en-US" altLang="en-US"/>
          </a:p>
        </p:txBody>
      </p:sp>
    </p:spTree>
    <p:custDataLst>
      <p:tags r:id="rId1"/>
    </p:custDataLst>
    <p:extLst>
      <p:ext uri="{BB962C8B-B14F-4D97-AF65-F5344CB8AC3E}">
        <p14:creationId xmlns:p14="http://schemas.microsoft.com/office/powerpoint/2010/main" val="1395872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TJC Certification</a:t>
            </a:r>
            <a:endParaRPr lang="en-US" altLang="en-US" dirty="0" smtClean="0"/>
          </a:p>
        </p:txBody>
      </p:sp>
      <p:sp>
        <p:nvSpPr>
          <p:cNvPr id="22531" name="Content Placeholder 2"/>
          <p:cNvSpPr>
            <a:spLocks noGrp="1"/>
          </p:cNvSpPr>
          <p:nvPr>
            <p:ph sz="quarter" idx="14"/>
          </p:nvPr>
        </p:nvSpPr>
        <p:spPr/>
        <p:txBody>
          <a:bodyPr/>
          <a:lstStyle/>
          <a:p>
            <a:r>
              <a:rPr lang="en-US" altLang="en-US" smtClean="0"/>
              <a:t>TJC-accredited organizations and providers of health care staffing services can also earn certification for specific programs or services</a:t>
            </a:r>
          </a:p>
          <a:p>
            <a:pPr lvl="1"/>
            <a:r>
              <a:rPr lang="en-US" altLang="en-US" smtClean="0"/>
              <a:t>For chronic diseases and conditions</a:t>
            </a:r>
          </a:p>
          <a:p>
            <a:pPr lvl="2"/>
            <a:r>
              <a:rPr lang="en-US" altLang="en-US" smtClean="0"/>
              <a:t>Examples: asthma, diabetes, heart failure programs</a:t>
            </a:r>
          </a:p>
          <a:p>
            <a:pPr lvl="1"/>
            <a:r>
              <a:rPr lang="en-US" altLang="en-US" smtClean="0"/>
              <a:t>Programs can be within the medical center or in the community</a:t>
            </a:r>
            <a:endParaRPr lang="en-US" altLang="en-US" dirty="0" smtClean="0"/>
          </a:p>
        </p:txBody>
      </p:sp>
      <p:sp>
        <p:nvSpPr>
          <p:cNvPr id="22532"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65C7362-86C8-400C-AAF8-04EE4A3B8CDF}" type="slidenum">
              <a:rPr lang="en-US" altLang="en-US" smtClean="0"/>
              <a:pPr/>
              <a:t>13</a:t>
            </a:fld>
            <a:endParaRPr lang="en-US" alt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TJC Patient Safety Activities</a:t>
            </a:r>
            <a:endParaRPr lang="en-US" altLang="en-US" dirty="0" smtClean="0"/>
          </a:p>
        </p:txBody>
      </p:sp>
      <p:sp>
        <p:nvSpPr>
          <p:cNvPr id="23555" name="Content Placeholder 2"/>
          <p:cNvSpPr>
            <a:spLocks noGrp="1"/>
          </p:cNvSpPr>
          <p:nvPr>
            <p:ph sz="quarter" idx="14"/>
          </p:nvPr>
        </p:nvSpPr>
        <p:spPr/>
        <p:txBody>
          <a:bodyPr/>
          <a:lstStyle/>
          <a:p>
            <a:r>
              <a:rPr lang="en-US" altLang="en-US" smtClean="0"/>
              <a:t>National Patient Safety Goals</a:t>
            </a:r>
          </a:p>
          <a:p>
            <a:r>
              <a:rPr lang="en-US" altLang="en-US" smtClean="0"/>
              <a:t>Universal Protocol</a:t>
            </a:r>
          </a:p>
          <a:p>
            <a:r>
              <a:rPr lang="en-US" altLang="en-US" smtClean="0"/>
              <a:t>Office of Quality Monitoring</a:t>
            </a:r>
          </a:p>
          <a:p>
            <a:r>
              <a:rPr lang="en-US" altLang="en-US" smtClean="0"/>
              <a:t>Speak Up™ Program</a:t>
            </a:r>
          </a:p>
          <a:p>
            <a:r>
              <a:rPr lang="en-US" altLang="en-US" smtClean="0"/>
              <a:t>Sentinel Event Policy</a:t>
            </a:r>
          </a:p>
          <a:p>
            <a:endParaRPr lang="en-US" altLang="en-US" dirty="0" smtClean="0"/>
          </a:p>
        </p:txBody>
      </p:sp>
      <p:sp>
        <p:nvSpPr>
          <p:cNvPr id="2355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F46F9AA-9136-451C-BA61-F574DB9DF684}" type="slidenum">
              <a:rPr lang="en-US" altLang="en-US" smtClean="0"/>
              <a:pPr/>
              <a:t>14</a:t>
            </a:fld>
            <a:endParaRPr lang="en-US" altLang="en-US"/>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Nonprofit Accrediting Organizations</a:t>
            </a:r>
            <a:endParaRPr lang="en-US" altLang="en-US" dirty="0" smtClean="0"/>
          </a:p>
        </p:txBody>
      </p:sp>
      <p:sp>
        <p:nvSpPr>
          <p:cNvPr id="24579" name="Content Placeholder 2"/>
          <p:cNvSpPr>
            <a:spLocks noGrp="1"/>
          </p:cNvSpPr>
          <p:nvPr>
            <p:ph sz="quarter" idx="14"/>
          </p:nvPr>
        </p:nvSpPr>
        <p:spPr/>
        <p:txBody>
          <a:bodyPr/>
          <a:lstStyle/>
          <a:p>
            <a:r>
              <a:rPr lang="en-US" altLang="en-US" dirty="0" smtClean="0"/>
              <a:t>The Joint Commission</a:t>
            </a:r>
          </a:p>
          <a:p>
            <a:r>
              <a:rPr lang="en-US" altLang="en-US" dirty="0" err="1" smtClean="0"/>
              <a:t>URAC</a:t>
            </a:r>
            <a:r>
              <a:rPr lang="en-US" altLang="en-US" dirty="0" smtClean="0"/>
              <a:t>, formerly the Utilization Review Accreditation Commission</a:t>
            </a:r>
          </a:p>
          <a:p>
            <a:endParaRPr lang="en-US" altLang="en-US" dirty="0" smtClean="0"/>
          </a:p>
        </p:txBody>
      </p:sp>
      <p:sp>
        <p:nvSpPr>
          <p:cNvPr id="2458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BFB5713-D8C4-4E52-BB27-C7F0856186BC}" type="slidenum">
              <a:rPr lang="en-US" altLang="en-US" smtClean="0"/>
              <a:pPr/>
              <a:t>15</a:t>
            </a:fld>
            <a:endParaRPr lang="en-US" alt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URAC</a:t>
            </a:r>
          </a:p>
        </p:txBody>
      </p:sp>
      <p:sp>
        <p:nvSpPr>
          <p:cNvPr id="24579" name="Content Placeholder 2"/>
          <p:cNvSpPr>
            <a:spLocks noGrp="1"/>
          </p:cNvSpPr>
          <p:nvPr>
            <p:ph sz="quarter" idx="14"/>
          </p:nvPr>
        </p:nvSpPr>
        <p:spPr/>
        <p:txBody>
          <a:bodyPr/>
          <a:lstStyle/>
          <a:p>
            <a:r>
              <a:rPr lang="en-US" altLang="en-US" dirty="0" smtClean="0"/>
              <a:t>Mission: </a:t>
            </a:r>
            <a:r>
              <a:rPr lang="ja-JP" altLang="en-US" dirty="0" smtClean="0"/>
              <a:t>“</a:t>
            </a:r>
            <a:r>
              <a:rPr lang="en-US" altLang="ja-JP" dirty="0" smtClean="0"/>
              <a:t>To promote continuous improvement in the quality and efficiency of healthcare management through processes of accreditation, education, and measurement</a:t>
            </a:r>
            <a:r>
              <a:rPr lang="ja-JP" altLang="en-US" dirty="0" smtClean="0"/>
              <a:t>”</a:t>
            </a:r>
            <a:r>
              <a:rPr lang="en-US" altLang="ja-JP" dirty="0" smtClean="0"/>
              <a:t> </a:t>
            </a:r>
          </a:p>
          <a:p>
            <a:r>
              <a:rPr lang="en-US" altLang="en-US" dirty="0" smtClean="0"/>
              <a:t>Has more than 30 accreditation and certification programs for various types of health care organizations</a:t>
            </a:r>
          </a:p>
          <a:p>
            <a:endParaRPr lang="en-US" altLang="en-US" dirty="0" smtClean="0"/>
          </a:p>
        </p:txBody>
      </p:sp>
      <p:sp>
        <p:nvSpPr>
          <p:cNvPr id="2458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BFB5713-D8C4-4E52-BB27-C7F0856186BC}" type="slidenum">
              <a:rPr lang="en-US" altLang="en-US" smtClean="0"/>
              <a:pPr/>
              <a:t>16</a:t>
            </a:fld>
            <a:endParaRPr lang="en-US" altLang="en-US"/>
          </a:p>
        </p:txBody>
      </p:sp>
    </p:spTree>
    <p:custDataLst>
      <p:tags r:id="rId1"/>
    </p:custDataLst>
    <p:extLst>
      <p:ext uri="{BB962C8B-B14F-4D97-AF65-F5344CB8AC3E}">
        <p14:creationId xmlns:p14="http://schemas.microsoft.com/office/powerpoint/2010/main" val="2295796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URAC Privacy &amp; Security Accreditation - 1</a:t>
            </a:r>
            <a:endParaRPr lang="en-US" altLang="en-US" dirty="0" smtClean="0"/>
          </a:p>
        </p:txBody>
      </p:sp>
      <p:sp>
        <p:nvSpPr>
          <p:cNvPr id="25603" name="Content Placeholder 2"/>
          <p:cNvSpPr>
            <a:spLocks noGrp="1"/>
          </p:cNvSpPr>
          <p:nvPr>
            <p:ph sz="quarter" idx="14"/>
          </p:nvPr>
        </p:nvSpPr>
        <p:spPr>
          <a:xfrm>
            <a:off x="457200" y="1600200"/>
            <a:ext cx="8229600" cy="4800600"/>
          </a:xfrm>
        </p:spPr>
        <p:txBody>
          <a:bodyPr/>
          <a:lstStyle/>
          <a:p>
            <a:r>
              <a:rPr lang="en-US" altLang="en-US" sz="3000" dirty="0" smtClean="0"/>
              <a:t>Outlines best practices for maintaining privacy and security of health information</a:t>
            </a:r>
          </a:p>
          <a:p>
            <a:r>
              <a:rPr lang="en-US" altLang="en-US" sz="3000" dirty="0" smtClean="0"/>
              <a:t>Allows organizations to demonstrate compliance with privacy and security requirements specified by: </a:t>
            </a:r>
          </a:p>
          <a:p>
            <a:pPr lvl="1"/>
            <a:r>
              <a:rPr lang="en-US" altLang="en-US" sz="2600" dirty="0" smtClean="0"/>
              <a:t>Health Insurance Portability and Accountability Act (HIPAA)</a:t>
            </a:r>
          </a:p>
          <a:p>
            <a:pPr lvl="1"/>
            <a:r>
              <a:rPr lang="en-US" sz="2600" dirty="0" smtClean="0"/>
              <a:t>Health Information Technology for Economic and Clinical Health Act (</a:t>
            </a:r>
            <a:r>
              <a:rPr lang="en-US" altLang="en-US" sz="2600" dirty="0" smtClean="0"/>
              <a:t>HITECH)</a:t>
            </a:r>
          </a:p>
          <a:p>
            <a:r>
              <a:rPr lang="en-US" altLang="en-US" sz="3000" dirty="0" smtClean="0"/>
              <a:t>See </a:t>
            </a:r>
            <a:r>
              <a:rPr lang="en-US" altLang="en-US" sz="3000" dirty="0" smtClean="0">
                <a:hlinkClick r:id="rId4" tooltip="URL to URAC dot org website"/>
              </a:rPr>
              <a:t>http://www.urac.org</a:t>
            </a:r>
            <a:r>
              <a:rPr lang="en-US" altLang="en-US" sz="3000" dirty="0" smtClean="0"/>
              <a:t>   </a:t>
            </a:r>
          </a:p>
        </p:txBody>
      </p:sp>
      <p:sp>
        <p:nvSpPr>
          <p:cNvPr id="25604"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5BECA8C-2E12-4492-99FB-AE0226ECE87F}" type="slidenum">
              <a:rPr lang="en-US" altLang="en-US" smtClean="0"/>
              <a:pPr/>
              <a:t>17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err="1" smtClean="0"/>
              <a:t>URAC</a:t>
            </a:r>
            <a:r>
              <a:rPr lang="en-US" altLang="en-US" dirty="0" smtClean="0"/>
              <a:t> Privacy &amp; Security Accreditation - 2</a:t>
            </a:r>
          </a:p>
        </p:txBody>
      </p:sp>
      <p:sp>
        <p:nvSpPr>
          <p:cNvPr id="26627" name="Content Placeholder 2"/>
          <p:cNvSpPr>
            <a:spLocks noGrp="1"/>
          </p:cNvSpPr>
          <p:nvPr>
            <p:ph sz="quarter" idx="14"/>
          </p:nvPr>
        </p:nvSpPr>
        <p:spPr/>
        <p:txBody>
          <a:bodyPr/>
          <a:lstStyle/>
          <a:p>
            <a:r>
              <a:rPr lang="en-US" altLang="en-US" dirty="0" smtClean="0"/>
              <a:t>These health care organizations must comply with HIPAA:</a:t>
            </a:r>
          </a:p>
          <a:p>
            <a:pPr lvl="1"/>
            <a:r>
              <a:rPr lang="en-US" altLang="en-US" dirty="0" smtClean="0"/>
              <a:t>Health plans: Health insurance companies, employer-funded health plans, and government programs that pay for health care, such as Medicare or Medicaid</a:t>
            </a:r>
          </a:p>
          <a:p>
            <a:pPr lvl="1"/>
            <a:r>
              <a:rPr lang="en-US" altLang="en-US" dirty="0" smtClean="0"/>
              <a:t>Health care providers that conduct certain tasks electronically </a:t>
            </a:r>
          </a:p>
          <a:p>
            <a:pPr lvl="1"/>
            <a:r>
              <a:rPr lang="en-US" altLang="en-US" dirty="0" smtClean="0"/>
              <a:t>Health care clearinghouses (organizations that process health information)</a:t>
            </a:r>
          </a:p>
          <a:p>
            <a:endParaRPr lang="en-US" altLang="en-US" dirty="0" smtClean="0"/>
          </a:p>
          <a:p>
            <a:endParaRPr lang="en-US" altLang="en-US" dirty="0" smtClean="0"/>
          </a:p>
        </p:txBody>
      </p:sp>
      <p:sp>
        <p:nvSpPr>
          <p:cNvPr id="26628"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54C2065-CB3D-482D-B060-759585C11F81}" type="slidenum">
              <a:rPr lang="en-US" altLang="en-US" smtClean="0"/>
              <a:pPr/>
              <a:t>18</a:t>
            </a:fld>
            <a:endParaRPr lang="en-US" alt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National Committee for Quality Assurance (NCQA)</a:t>
            </a:r>
            <a:endParaRPr lang="en-US" dirty="0"/>
          </a:p>
        </p:txBody>
      </p:sp>
      <p:sp>
        <p:nvSpPr>
          <p:cNvPr id="3" name="Content Placeholder 2"/>
          <p:cNvSpPr>
            <a:spLocks noGrp="1"/>
          </p:cNvSpPr>
          <p:nvPr>
            <p:ph sz="quarter" idx="14"/>
          </p:nvPr>
        </p:nvSpPr>
        <p:spPr/>
        <p:txBody>
          <a:bodyPr/>
          <a:lstStyle/>
          <a:p>
            <a:r>
              <a:rPr lang="en-US" dirty="0" smtClean="0"/>
              <a:t>Accreditation body for:</a:t>
            </a:r>
          </a:p>
          <a:p>
            <a:pPr lvl="1"/>
            <a:r>
              <a:rPr lang="en-US" dirty="0" smtClean="0"/>
              <a:t>Health plans </a:t>
            </a:r>
          </a:p>
          <a:p>
            <a:pPr lvl="1"/>
            <a:r>
              <a:rPr lang="en-US" dirty="0" smtClean="0"/>
              <a:t>Health plan contracting organizations</a:t>
            </a:r>
          </a:p>
          <a:p>
            <a:pPr lvl="1"/>
            <a:r>
              <a:rPr lang="en-US" dirty="0" smtClean="0"/>
              <a:t>Accountable Care Organizations</a:t>
            </a:r>
          </a:p>
          <a:p>
            <a:pPr lvl="1"/>
            <a:r>
              <a:rPr lang="en-US" dirty="0" smtClean="0"/>
              <a:t>Accreditation process includes assessments of clinical performance and consumer experience</a:t>
            </a:r>
          </a:p>
          <a:p>
            <a:pPr lvl="2"/>
            <a:r>
              <a:rPr lang="en-US" dirty="0" smtClean="0"/>
              <a:t>Healthcare Effectiveness Data and Information Set (</a:t>
            </a:r>
            <a:r>
              <a:rPr lang="en-US" dirty="0" err="1" smtClean="0"/>
              <a:t>HEDIS</a:t>
            </a:r>
            <a:r>
              <a:rPr lang="en-US" dirty="0" smtClean="0"/>
              <a:t>) </a:t>
            </a:r>
          </a:p>
          <a:p>
            <a:pPr lvl="2"/>
            <a:r>
              <a:rPr lang="en-US" dirty="0" smtClean="0"/>
              <a:t>Consumer Assessment of Healthcare Providers and Systems (</a:t>
            </a:r>
            <a:r>
              <a:rPr lang="en-US" dirty="0" err="1" smtClean="0"/>
              <a:t>CAHPS</a:t>
            </a:r>
            <a:r>
              <a:rPr lang="en-US" dirty="0" smtClean="0"/>
              <a:t>) survey </a:t>
            </a:r>
          </a:p>
          <a:p>
            <a:endParaRPr 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a:p>
        </p:txBody>
      </p:sp>
    </p:spTree>
    <p:custDataLst>
      <p:tags r:id="rId1"/>
    </p:custDataLst>
    <p:extLst>
      <p:ext uri="{BB962C8B-B14F-4D97-AF65-F5344CB8AC3E}">
        <p14:creationId xmlns:p14="http://schemas.microsoft.com/office/powerpoint/2010/main" val="4071828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Regulating Health Care </a:t>
            </a:r>
            <a:br>
              <a:rPr lang="en-US" altLang="en-US" dirty="0"/>
            </a:br>
            <a:r>
              <a:rPr lang="en-US" altLang="en-US" dirty="0"/>
              <a:t>Learning Objectives - 1</a:t>
            </a:r>
            <a:endParaRPr lang="en-US" dirty="0"/>
          </a:p>
        </p:txBody>
      </p:sp>
      <p:sp>
        <p:nvSpPr>
          <p:cNvPr id="3" name="Content Placeholder 2"/>
          <p:cNvSpPr>
            <a:spLocks noGrp="1"/>
          </p:cNvSpPr>
          <p:nvPr>
            <p:ph sz="quarter" idx="14"/>
          </p:nvPr>
        </p:nvSpPr>
        <p:spPr/>
        <p:txBody>
          <a:bodyPr/>
          <a:lstStyle/>
          <a:p>
            <a:r>
              <a:rPr lang="en-US" altLang="en-US" dirty="0"/>
              <a:t>Describe the role of accreditation, regulatory bodies, and professional associations in health care in the U.S. (Lecture a)</a:t>
            </a:r>
          </a:p>
          <a:p>
            <a:r>
              <a:rPr lang="en-US" altLang="en-US" dirty="0"/>
              <a:t>Describe the basic concepts of law in the United States: the legal system, sources of law, classification of laws, the court system, and the trial process.  (Lecture b</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78786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Regulatory Agencies</a:t>
            </a:r>
          </a:p>
        </p:txBody>
      </p:sp>
      <p:sp>
        <p:nvSpPr>
          <p:cNvPr id="27651" name="Content Placeholder 2"/>
          <p:cNvSpPr>
            <a:spLocks noGrp="1"/>
          </p:cNvSpPr>
          <p:nvPr>
            <p:ph sz="quarter" idx="14"/>
          </p:nvPr>
        </p:nvSpPr>
        <p:spPr/>
        <p:txBody>
          <a:bodyPr/>
          <a:lstStyle/>
          <a:p>
            <a:r>
              <a:rPr lang="en-US" altLang="en-US" dirty="0" smtClean="0"/>
              <a:t>Under the authority of Congress, federal agencies enforce standards in a specific field in the private sector</a:t>
            </a:r>
          </a:p>
          <a:p>
            <a:r>
              <a:rPr lang="en-US" altLang="en-US" dirty="0" smtClean="0"/>
              <a:t>Agencies create regulations, known as “rules”, to carry out public policy</a:t>
            </a:r>
          </a:p>
          <a:p>
            <a:r>
              <a:rPr lang="en-US" altLang="en-US" dirty="0" smtClean="0"/>
              <a:t>The goal is consumer protection. Example: Food and Drug Administration (FDA)</a:t>
            </a:r>
          </a:p>
        </p:txBody>
      </p:sp>
      <p:sp>
        <p:nvSpPr>
          <p:cNvPr id="27652"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536D5CC-37BD-47AB-AF76-17F4ED3DD3DA}" type="slidenum">
              <a:rPr lang="en-US" altLang="en-US" smtClean="0"/>
              <a:pPr/>
              <a:t>20</a:t>
            </a:fld>
            <a:endParaRPr lang="en-US" alt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FDA Overview</a:t>
            </a:r>
            <a:endParaRPr lang="en-US" altLang="en-US" dirty="0" smtClean="0"/>
          </a:p>
        </p:txBody>
      </p:sp>
      <p:sp>
        <p:nvSpPr>
          <p:cNvPr id="8" name="Text Placeholder 7"/>
          <p:cNvSpPr>
            <a:spLocks noGrp="1"/>
          </p:cNvSpPr>
          <p:nvPr>
            <p:ph type="body" sz="quarter" idx="33"/>
          </p:nvPr>
        </p:nvSpPr>
        <p:spPr>
          <a:xfrm>
            <a:off x="457200" y="1614082"/>
            <a:ext cx="8228627" cy="611187"/>
          </a:xfrm>
        </p:spPr>
        <p:txBody>
          <a:bodyPr/>
          <a:lstStyle/>
          <a:p>
            <a:r>
              <a:rPr lang="en-US" altLang="en-US" dirty="0" smtClean="0"/>
              <a:t>Categories of FDA regulated products:</a:t>
            </a:r>
            <a:endParaRPr lang="en-US" dirty="0"/>
          </a:p>
        </p:txBody>
      </p:sp>
      <p:pic>
        <p:nvPicPr>
          <p:cNvPr id="9" name="Picture Placeholder 8" descr="Categories of FDA regulated products:&#10;Food, Drugs; Medical Devices; Vaccines, Blood and Biologics; Animal and Veterinary; Cosmetics; Radiation-Emitting Products; and Tobacco Products" title="Chart: FDA Overview: Categories of FDA regulated products"/>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53881" r="-53881"/>
          <a:stretch/>
        </p:blipFill>
        <p:spPr>
          <a:xfrm>
            <a:off x="457200" y="2537034"/>
            <a:ext cx="7302843" cy="3635165"/>
          </a:xfrm>
        </p:spPr>
      </p:pic>
      <p:sp>
        <p:nvSpPr>
          <p:cNvPr id="28675" name="Content Placeholder 2"/>
          <p:cNvSpPr>
            <a:spLocks noGrp="1"/>
          </p:cNvSpPr>
          <p:nvPr>
            <p:ph type="body" sz="quarter" idx="32"/>
          </p:nvPr>
        </p:nvSpPr>
        <p:spPr/>
        <p:txBody>
          <a:bodyPr/>
          <a:lstStyle/>
          <a:p>
            <a:r>
              <a:rPr lang="en-US" altLang="en-US" smtClean="0"/>
              <a:t>6.1 Figure: As part of Department of Health and Human Services, the FDA is charged with oversight of these areas. (FDA, 2016)</a:t>
            </a:r>
          </a:p>
          <a:p>
            <a:endParaRPr lang="en-US" altLang="en-US" dirty="0" smtClean="0"/>
          </a:p>
        </p:txBody>
      </p:sp>
      <p:sp>
        <p:nvSpPr>
          <p:cNvPr id="2867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E7DF773-3ADF-43D9-8FAF-6F7C62567686}" type="slidenum">
              <a:rPr lang="en-US" altLang="en-US" smtClean="0"/>
              <a:pPr/>
              <a:t>21</a:t>
            </a:fld>
            <a:endParaRPr lang="en-US" alt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FDA Mission</a:t>
            </a:r>
          </a:p>
        </p:txBody>
      </p:sp>
      <p:sp>
        <p:nvSpPr>
          <p:cNvPr id="29699" name="Content Placeholder 2"/>
          <p:cNvSpPr>
            <a:spLocks noGrp="1"/>
          </p:cNvSpPr>
          <p:nvPr>
            <p:ph sz="quarter" idx="14"/>
          </p:nvPr>
        </p:nvSpPr>
        <p:spPr/>
        <p:txBody>
          <a:bodyPr/>
          <a:lstStyle/>
          <a:p>
            <a:r>
              <a:rPr lang="en-US" altLang="en-US" smtClean="0"/>
              <a:t>Protect public health</a:t>
            </a:r>
          </a:p>
          <a:p>
            <a:pPr lvl="1"/>
            <a:r>
              <a:rPr lang="en-US" altLang="en-US" smtClean="0"/>
              <a:t>Regulates drugs </a:t>
            </a:r>
          </a:p>
          <a:p>
            <a:pPr lvl="2"/>
            <a:r>
              <a:rPr lang="en-US" altLang="en-US" smtClean="0"/>
              <a:t>Performs drug approvals</a:t>
            </a:r>
          </a:p>
          <a:p>
            <a:pPr lvl="2"/>
            <a:r>
              <a:rPr lang="en-US" altLang="en-US" smtClean="0"/>
              <a:t>Provides drug safety information</a:t>
            </a:r>
          </a:p>
          <a:p>
            <a:pPr lvl="2"/>
            <a:r>
              <a:rPr lang="en-US" altLang="en-US" smtClean="0"/>
              <a:t>Spreads the message about medication errors</a:t>
            </a:r>
          </a:p>
          <a:p>
            <a:pPr lvl="1"/>
            <a:r>
              <a:rPr lang="en-US" altLang="en-US" smtClean="0"/>
              <a:t>Helps speed up product innovations</a:t>
            </a:r>
          </a:p>
          <a:p>
            <a:pPr lvl="1"/>
            <a:r>
              <a:rPr lang="en-US" altLang="en-US" smtClean="0"/>
              <a:t>Helps public obtain accurate, science-based information</a:t>
            </a:r>
            <a:endParaRPr lang="en-US" altLang="en-US" dirty="0" smtClean="0"/>
          </a:p>
        </p:txBody>
      </p:sp>
      <p:sp>
        <p:nvSpPr>
          <p:cNvPr id="2970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25A3839-EC06-44B1-A07E-2C0AD566BB3E}" type="slidenum">
              <a:rPr lang="en-US" altLang="en-US" smtClean="0"/>
              <a:pPr/>
              <a:t>22</a:t>
            </a:fld>
            <a:endParaRPr lang="en-US" altLang="en-US"/>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Centers for Medicare &amp; </a:t>
            </a:r>
            <a:br>
              <a:rPr lang="en-US" dirty="0" smtClean="0"/>
            </a:br>
            <a:r>
              <a:rPr lang="en-US" dirty="0" smtClean="0"/>
              <a:t>Medicaid Services (CMS)</a:t>
            </a:r>
            <a:endParaRPr lang="en-US" dirty="0"/>
          </a:p>
        </p:txBody>
      </p:sp>
      <p:sp>
        <p:nvSpPr>
          <p:cNvPr id="3" name="Content Placeholder 2"/>
          <p:cNvSpPr>
            <a:spLocks noGrp="1"/>
          </p:cNvSpPr>
          <p:nvPr>
            <p:ph sz="quarter" idx="14"/>
          </p:nvPr>
        </p:nvSpPr>
        <p:spPr/>
        <p:txBody>
          <a:bodyPr/>
          <a:lstStyle/>
          <a:p>
            <a:r>
              <a:rPr lang="en-US" smtClean="0"/>
              <a:t>Under U.S. Department of Health &amp; Human Services</a:t>
            </a:r>
          </a:p>
          <a:p>
            <a:r>
              <a:rPr lang="en-US" smtClean="0"/>
              <a:t>CMS regulates reimbursement for health care products and services, including:</a:t>
            </a:r>
          </a:p>
          <a:p>
            <a:pPr lvl="1"/>
            <a:r>
              <a:rPr lang="en-US" smtClean="0"/>
              <a:t>Medicare</a:t>
            </a:r>
          </a:p>
          <a:p>
            <a:pPr lvl="1"/>
            <a:r>
              <a:rPr lang="en-US" smtClean="0"/>
              <a:t>Medicaid</a:t>
            </a:r>
          </a:p>
          <a:p>
            <a:pPr lvl="1"/>
            <a:r>
              <a:rPr lang="en-US" smtClean="0"/>
              <a:t>Children’s Health Insurance Program (CHIP)</a:t>
            </a:r>
            <a:endParaRPr 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11922326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CMS - Medicare</a:t>
            </a:r>
            <a:endParaRPr lang="en-US" dirty="0"/>
          </a:p>
        </p:txBody>
      </p:sp>
      <p:sp>
        <p:nvSpPr>
          <p:cNvPr id="3" name="Content Placeholder 2"/>
          <p:cNvSpPr>
            <a:spLocks noGrp="1"/>
          </p:cNvSpPr>
          <p:nvPr>
            <p:ph sz="quarter" idx="14"/>
          </p:nvPr>
        </p:nvSpPr>
        <p:spPr/>
        <p:txBody>
          <a:bodyPr/>
          <a:lstStyle/>
          <a:p>
            <a:r>
              <a:rPr lang="en-US" smtClean="0"/>
              <a:t>Federally funded health care program for individuals who:</a:t>
            </a:r>
          </a:p>
          <a:p>
            <a:pPr lvl="1"/>
            <a:r>
              <a:rPr lang="en-US" smtClean="0"/>
              <a:t>Are over age 65</a:t>
            </a:r>
          </a:p>
          <a:p>
            <a:pPr lvl="1"/>
            <a:r>
              <a:rPr lang="en-US" smtClean="0"/>
              <a:t>Are under age 65 with certain disabilities </a:t>
            </a:r>
          </a:p>
          <a:p>
            <a:pPr lvl="1"/>
            <a:r>
              <a:rPr lang="en-US" smtClean="0"/>
              <a:t>Have permanent kidney failure requiring dialysis or transplant</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18661517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CMS – Medicaid and CHIP</a:t>
            </a:r>
            <a:endParaRPr lang="en-US" dirty="0"/>
          </a:p>
        </p:txBody>
      </p:sp>
      <p:sp>
        <p:nvSpPr>
          <p:cNvPr id="3" name="Content Placeholder 2"/>
          <p:cNvSpPr>
            <a:spLocks noGrp="1"/>
          </p:cNvSpPr>
          <p:nvPr>
            <p:ph sz="quarter" idx="14"/>
          </p:nvPr>
        </p:nvSpPr>
        <p:spPr/>
        <p:txBody>
          <a:bodyPr/>
          <a:lstStyle/>
          <a:p>
            <a:r>
              <a:rPr lang="en-US" smtClean="0"/>
              <a:t>Medicaid and CHIP provide health care for low income adults and children. </a:t>
            </a:r>
          </a:p>
          <a:p>
            <a:pPr lvl="1"/>
            <a:r>
              <a:rPr lang="en-US" smtClean="0"/>
              <a:t>Programs are administered by individual states</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2207167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Office of the National Coordinator for Health Information Technology (ONC)</a:t>
            </a:r>
            <a:endParaRPr lang="en-US" sz="3200" dirty="0"/>
          </a:p>
        </p:txBody>
      </p:sp>
      <p:sp>
        <p:nvSpPr>
          <p:cNvPr id="3" name="Content Placeholder 2"/>
          <p:cNvSpPr>
            <a:spLocks noGrp="1"/>
          </p:cNvSpPr>
          <p:nvPr>
            <p:ph sz="quarter" idx="14"/>
          </p:nvPr>
        </p:nvSpPr>
        <p:spPr/>
        <p:txBody>
          <a:bodyPr/>
          <a:lstStyle/>
          <a:p>
            <a:r>
              <a:rPr lang="en-US" smtClean="0"/>
              <a:t>ONC a federal entity within the Department of Health &amp; Human Services</a:t>
            </a:r>
          </a:p>
          <a:p>
            <a:r>
              <a:rPr lang="en-US" smtClean="0"/>
              <a:t>Coordinates nationwide efforts to implement and use electronic health records </a:t>
            </a:r>
          </a:p>
          <a:p>
            <a:r>
              <a:rPr lang="en-US" smtClean="0"/>
              <a:t>Promotes the exchange of electronic health information across care settings</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746303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Professional Associations - 1</a:t>
            </a:r>
            <a:endParaRPr lang="en-US" altLang="en-US" dirty="0" smtClean="0"/>
          </a:p>
        </p:txBody>
      </p:sp>
      <p:sp>
        <p:nvSpPr>
          <p:cNvPr id="30723" name="Content Placeholder 2"/>
          <p:cNvSpPr>
            <a:spLocks noGrp="1"/>
          </p:cNvSpPr>
          <p:nvPr>
            <p:ph sz="quarter" idx="14"/>
          </p:nvPr>
        </p:nvSpPr>
        <p:spPr/>
        <p:txBody>
          <a:bodyPr/>
          <a:lstStyle/>
          <a:p>
            <a:r>
              <a:rPr lang="en-US" altLang="en-US" smtClean="0"/>
              <a:t>Nonprofit organizations that support:</a:t>
            </a:r>
          </a:p>
          <a:p>
            <a:pPr lvl="1"/>
            <a:r>
              <a:rPr lang="en-US" altLang="en-US" smtClean="0"/>
              <a:t>A particular profession</a:t>
            </a:r>
          </a:p>
          <a:p>
            <a:pPr lvl="1"/>
            <a:r>
              <a:rPr lang="en-US" altLang="en-US" smtClean="0"/>
              <a:t>The interests of individuals engaged in that profession</a:t>
            </a:r>
          </a:p>
          <a:p>
            <a:pPr lvl="2"/>
            <a:r>
              <a:rPr lang="en-US" altLang="en-US" smtClean="0"/>
              <a:t>Physicians</a:t>
            </a:r>
          </a:p>
          <a:p>
            <a:pPr lvl="2"/>
            <a:r>
              <a:rPr lang="en-US" altLang="en-US" smtClean="0"/>
              <a:t>Hospital administrators</a:t>
            </a:r>
          </a:p>
          <a:p>
            <a:pPr lvl="1"/>
            <a:r>
              <a:rPr lang="en-US" altLang="en-US" smtClean="0"/>
              <a:t>The public interest</a:t>
            </a:r>
          </a:p>
          <a:p>
            <a:pPr lvl="1"/>
            <a:endParaRPr lang="en-US" altLang="en-US" dirty="0" smtClean="0"/>
          </a:p>
        </p:txBody>
      </p:sp>
      <p:sp>
        <p:nvSpPr>
          <p:cNvPr id="3072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969D54-89E9-428C-9359-57F7E0F83DD6}" type="slidenum">
              <a:rPr lang="en-US" altLang="en-US" smtClean="0"/>
              <a:pPr/>
              <a:t>27</a:t>
            </a:fld>
            <a:endParaRPr lang="en-US" alt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Professional Associations - 2</a:t>
            </a:r>
            <a:endParaRPr lang="en-US" altLang="en-US" dirty="0" smtClean="0"/>
          </a:p>
        </p:txBody>
      </p:sp>
      <p:sp>
        <p:nvSpPr>
          <p:cNvPr id="30723" name="Content Placeholder 2"/>
          <p:cNvSpPr>
            <a:spLocks noGrp="1"/>
          </p:cNvSpPr>
          <p:nvPr>
            <p:ph sz="quarter" idx="14"/>
          </p:nvPr>
        </p:nvSpPr>
        <p:spPr/>
        <p:txBody>
          <a:bodyPr/>
          <a:lstStyle/>
          <a:p>
            <a:r>
              <a:rPr lang="en-US" altLang="en-US" smtClean="0"/>
              <a:t>Sets requirements:</a:t>
            </a:r>
          </a:p>
          <a:p>
            <a:pPr lvl="1"/>
            <a:r>
              <a:rPr lang="en-US" altLang="en-US" smtClean="0"/>
              <a:t>For entry into the profession</a:t>
            </a:r>
          </a:p>
          <a:p>
            <a:pPr lvl="2"/>
            <a:r>
              <a:rPr lang="en-US" altLang="en-US" smtClean="0"/>
              <a:t>May require license or certificate</a:t>
            </a:r>
          </a:p>
          <a:p>
            <a:pPr lvl="1"/>
            <a:r>
              <a:rPr lang="en-US" altLang="en-US" smtClean="0"/>
              <a:t>For maintaining membership in the profession</a:t>
            </a:r>
          </a:p>
          <a:p>
            <a:r>
              <a:rPr lang="en-US" altLang="en-US" smtClean="0"/>
              <a:t>Members generally have a significant amount of education, training, or experience</a:t>
            </a:r>
          </a:p>
          <a:p>
            <a:pPr lvl="1"/>
            <a:endParaRPr lang="en-US" altLang="en-US" smtClean="0"/>
          </a:p>
          <a:p>
            <a:pPr lvl="1"/>
            <a:endParaRPr lang="en-US" altLang="en-US" dirty="0" smtClean="0"/>
          </a:p>
        </p:txBody>
      </p:sp>
      <p:sp>
        <p:nvSpPr>
          <p:cNvPr id="3072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969D54-89E9-428C-9359-57F7E0F83DD6}" type="slidenum">
              <a:rPr lang="en-US" altLang="en-US" smtClean="0"/>
              <a:pPr/>
              <a:t>28</a:t>
            </a:fld>
            <a:endParaRPr lang="en-US" altLang="en-US"/>
          </a:p>
        </p:txBody>
      </p:sp>
    </p:spTree>
    <p:custDataLst>
      <p:tags r:id="rId1"/>
    </p:custDataLst>
    <p:extLst>
      <p:ext uri="{BB962C8B-B14F-4D97-AF65-F5344CB8AC3E}">
        <p14:creationId xmlns:p14="http://schemas.microsoft.com/office/powerpoint/2010/main" val="24709622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American Board of Medical Specialties (ABMS) - 1</a:t>
            </a:r>
            <a:endParaRPr lang="en-US" altLang="en-US" dirty="0" smtClean="0"/>
          </a:p>
        </p:txBody>
      </p:sp>
      <p:sp>
        <p:nvSpPr>
          <p:cNvPr id="31747" name="Content Placeholder 2"/>
          <p:cNvSpPr>
            <a:spLocks noGrp="1"/>
          </p:cNvSpPr>
          <p:nvPr>
            <p:ph sz="quarter" idx="14"/>
          </p:nvPr>
        </p:nvSpPr>
        <p:spPr/>
        <p:txBody>
          <a:bodyPr/>
          <a:lstStyle/>
          <a:p>
            <a:r>
              <a:rPr lang="en-US" altLang="en-US" smtClean="0"/>
              <a:t>Mission: “</a:t>
            </a:r>
            <a:r>
              <a:rPr lang="en-US" smtClean="0"/>
              <a:t>to serve the public and the medical profession by improving the quality of health care through setting professional standards for lifelong certification in partnership with Member Boards.”</a:t>
            </a:r>
            <a:endParaRPr lang="en-US" altLang="ja-JP" smtClean="0"/>
          </a:p>
          <a:p>
            <a:r>
              <a:rPr lang="en-US" altLang="en-US" smtClean="0"/>
              <a:t>Board certification differs from licensure, which sets minimum competency for physicians</a:t>
            </a:r>
            <a:endParaRPr lang="en-US" altLang="ja-JP" smtClean="0"/>
          </a:p>
          <a:p>
            <a:endParaRPr lang="en-US" altLang="en-US" smtClean="0"/>
          </a:p>
          <a:p>
            <a:endParaRPr lang="en-US" altLang="en-US" dirty="0" smtClean="0"/>
          </a:p>
        </p:txBody>
      </p:sp>
      <p:sp>
        <p:nvSpPr>
          <p:cNvPr id="3175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458A0BB-47B7-4BBA-AC55-C3EB1886C0A2}" type="slidenum">
              <a:rPr lang="en-US" altLang="en-US" smtClean="0"/>
              <a:pPr/>
              <a:t>29</a:t>
            </a:fld>
            <a:endParaRPr lang="en-US" alt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Regulating Health Care </a:t>
            </a:r>
            <a:br>
              <a:rPr lang="en-US" altLang="en-US" dirty="0"/>
            </a:br>
            <a:r>
              <a:rPr lang="en-US" altLang="en-US" dirty="0"/>
              <a:t>Learning Objectives - 2</a:t>
            </a:r>
            <a:endParaRPr lang="en-US" dirty="0"/>
          </a:p>
        </p:txBody>
      </p:sp>
      <p:sp>
        <p:nvSpPr>
          <p:cNvPr id="3" name="Content Placeholder 2"/>
          <p:cNvSpPr>
            <a:spLocks noGrp="1"/>
          </p:cNvSpPr>
          <p:nvPr>
            <p:ph sz="quarter" idx="14"/>
          </p:nvPr>
        </p:nvSpPr>
        <p:spPr/>
        <p:txBody>
          <a:bodyPr/>
          <a:lstStyle/>
          <a:p>
            <a:r>
              <a:rPr lang="en-US" altLang="en-US" dirty="0"/>
              <a:t>Describe legal aspects of medicine involving the Affordable Care Act, professional standards in health care, medical malpractice, tort reform, and Medicare and Medicaid f</a:t>
            </a:r>
            <a:r>
              <a:rPr lang="en-US" altLang="en-US" dirty="0" smtClean="0"/>
              <a:t>raud </a:t>
            </a:r>
            <a:r>
              <a:rPr lang="en-US" altLang="en-US"/>
              <a:t>and </a:t>
            </a:r>
            <a:r>
              <a:rPr lang="en-US" altLang="en-US" smtClean="0"/>
              <a:t>abuse </a:t>
            </a:r>
            <a:r>
              <a:rPr lang="en-US" altLang="en-US" dirty="0"/>
              <a:t>(Lecture c</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177613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American Board of Medical Specialties (ABMS) - 2</a:t>
            </a:r>
            <a:endParaRPr lang="en-US" altLang="en-US" dirty="0" smtClean="0"/>
          </a:p>
        </p:txBody>
      </p:sp>
      <p:sp>
        <p:nvSpPr>
          <p:cNvPr id="31747" name="Content Placeholder 2"/>
          <p:cNvSpPr>
            <a:spLocks noGrp="1"/>
          </p:cNvSpPr>
          <p:nvPr>
            <p:ph sz="quarter" idx="14"/>
          </p:nvPr>
        </p:nvSpPr>
        <p:spPr/>
        <p:txBody>
          <a:bodyPr/>
          <a:lstStyle/>
          <a:p>
            <a:r>
              <a:rPr lang="en-US" altLang="en-US" smtClean="0"/>
              <a:t>Member boards certify specialist physicians</a:t>
            </a:r>
          </a:p>
          <a:p>
            <a:pPr lvl="1"/>
            <a:r>
              <a:rPr lang="en-US" altLang="en-US" smtClean="0"/>
              <a:t>Also subspecialists; for example, adolescent medicine is a subspecialty of family medicine</a:t>
            </a:r>
          </a:p>
          <a:p>
            <a:pPr lvl="1"/>
            <a:endParaRPr lang="en-US" altLang="en-US" smtClean="0"/>
          </a:p>
          <a:p>
            <a:endParaRPr lang="en-US" altLang="en-US" smtClean="0"/>
          </a:p>
          <a:p>
            <a:endParaRPr lang="en-US" altLang="en-US" dirty="0" smtClean="0"/>
          </a:p>
        </p:txBody>
      </p:sp>
      <p:sp>
        <p:nvSpPr>
          <p:cNvPr id="3175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458A0BB-47B7-4BBA-AC55-C3EB1886C0A2}" type="slidenum">
              <a:rPr lang="en-US" altLang="en-US" smtClean="0"/>
              <a:pPr/>
              <a:t>30</a:t>
            </a:fld>
            <a:endParaRPr lang="en-US" altLang="en-US"/>
          </a:p>
        </p:txBody>
      </p:sp>
    </p:spTree>
    <p:custDataLst>
      <p:tags r:id="rId1"/>
    </p:custDataLst>
    <p:extLst>
      <p:ext uri="{BB962C8B-B14F-4D97-AF65-F5344CB8AC3E}">
        <p14:creationId xmlns:p14="http://schemas.microsoft.com/office/powerpoint/2010/main" val="41629433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American Hospital</a:t>
            </a:r>
            <a:br>
              <a:rPr lang="en-US" altLang="en-US" smtClean="0"/>
            </a:br>
            <a:r>
              <a:rPr lang="en-US" altLang="en-US" smtClean="0"/>
              <a:t>Association (AHA)</a:t>
            </a:r>
          </a:p>
        </p:txBody>
      </p:sp>
      <p:sp>
        <p:nvSpPr>
          <p:cNvPr id="32771" name="Content Placeholder 2"/>
          <p:cNvSpPr>
            <a:spLocks noGrp="1"/>
          </p:cNvSpPr>
          <p:nvPr>
            <p:ph sz="quarter" idx="14"/>
          </p:nvPr>
        </p:nvSpPr>
        <p:spPr/>
        <p:txBody>
          <a:bodyPr/>
          <a:lstStyle/>
          <a:p>
            <a:r>
              <a:rPr lang="en-US" altLang="en-US" sz="3000" dirty="0" smtClean="0"/>
              <a:t>Nearly 5,000 organizational members</a:t>
            </a:r>
          </a:p>
          <a:p>
            <a:r>
              <a:rPr lang="en-US" sz="3000" dirty="0" smtClean="0"/>
              <a:t>43,000 i</a:t>
            </a:r>
            <a:r>
              <a:rPr lang="en-US" altLang="en-US" sz="3000" dirty="0" smtClean="0"/>
              <a:t>ndividual members</a:t>
            </a:r>
          </a:p>
          <a:p>
            <a:r>
              <a:rPr lang="en-US" altLang="en-US" sz="3000" dirty="0" smtClean="0"/>
              <a:t>Major programs</a:t>
            </a:r>
          </a:p>
          <a:p>
            <a:pPr lvl="1"/>
            <a:r>
              <a:rPr lang="en-US" altLang="en-US" sz="2600" dirty="0" smtClean="0"/>
              <a:t>Advocacy</a:t>
            </a:r>
          </a:p>
          <a:p>
            <a:pPr lvl="2"/>
            <a:r>
              <a:rPr lang="en-US" altLang="en-US" sz="2200" dirty="0" smtClean="0"/>
              <a:t>Lobbying and media campaigns to influence political and economic policies</a:t>
            </a:r>
          </a:p>
          <a:p>
            <a:pPr lvl="1"/>
            <a:r>
              <a:rPr lang="en-US" altLang="en-US" sz="2600" dirty="0" smtClean="0"/>
              <a:t>Resource center </a:t>
            </a:r>
          </a:p>
          <a:p>
            <a:pPr lvl="2"/>
            <a:r>
              <a:rPr lang="en-US" altLang="en-US" sz="2200" dirty="0" smtClean="0"/>
              <a:t>Database of information on health planning and admin.</a:t>
            </a:r>
          </a:p>
          <a:p>
            <a:pPr lvl="1"/>
            <a:r>
              <a:rPr lang="en-US" altLang="en-US" sz="2600" dirty="0" smtClean="0"/>
              <a:t>Annual survey of U.S. hospitals</a:t>
            </a:r>
          </a:p>
          <a:p>
            <a:pPr lvl="1"/>
            <a:r>
              <a:rPr lang="en-US" altLang="en-US" sz="2600" dirty="0" smtClean="0"/>
              <a:t>Reports and studies</a:t>
            </a:r>
          </a:p>
        </p:txBody>
      </p:sp>
      <p:sp>
        <p:nvSpPr>
          <p:cNvPr id="32774"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A7BD72D-30B9-471D-B058-F7427B74B282}" type="slidenum">
              <a:rPr lang="en-US" altLang="en-US" smtClean="0"/>
              <a:pPr/>
              <a:t>31</a:t>
            </a:fld>
            <a:endParaRPr lang="en-US" alt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American Medical</a:t>
            </a:r>
            <a:br>
              <a:rPr lang="en-US" altLang="en-US" smtClean="0"/>
            </a:br>
            <a:r>
              <a:rPr lang="en-US" altLang="en-US" smtClean="0"/>
              <a:t>Association (AMA)</a:t>
            </a:r>
          </a:p>
        </p:txBody>
      </p:sp>
      <p:sp>
        <p:nvSpPr>
          <p:cNvPr id="33795" name="Content Placeholder 2"/>
          <p:cNvSpPr>
            <a:spLocks noGrp="1"/>
          </p:cNvSpPr>
          <p:nvPr>
            <p:ph sz="quarter" idx="14"/>
          </p:nvPr>
        </p:nvSpPr>
        <p:spPr/>
        <p:txBody>
          <a:bodyPr/>
          <a:lstStyle/>
          <a:p>
            <a:r>
              <a:rPr lang="en-US" altLang="en-US" smtClean="0"/>
              <a:t>Nearly 225,000 members</a:t>
            </a:r>
          </a:p>
          <a:p>
            <a:pPr lvl="1"/>
            <a:r>
              <a:rPr lang="en-US" altLang="en-US" smtClean="0"/>
              <a:t>Physicians with an MD or DO degree, or a recognized international equivalent</a:t>
            </a:r>
          </a:p>
          <a:p>
            <a:pPr lvl="1"/>
            <a:r>
              <a:rPr lang="en-US" altLang="en-US" smtClean="0"/>
              <a:t>Resident physicians and fellows</a:t>
            </a:r>
          </a:p>
          <a:p>
            <a:pPr lvl="1"/>
            <a:r>
              <a:rPr lang="en-US" altLang="en-US" smtClean="0"/>
              <a:t>Medical students</a:t>
            </a:r>
          </a:p>
          <a:p>
            <a:r>
              <a:rPr lang="en-US" altLang="en-US" smtClean="0"/>
              <a:t>Major programs</a:t>
            </a:r>
          </a:p>
          <a:p>
            <a:pPr lvl="1"/>
            <a:r>
              <a:rPr lang="en-US" altLang="en-US" smtClean="0"/>
              <a:t>Resources for physicians</a:t>
            </a:r>
          </a:p>
          <a:p>
            <a:pPr lvl="1"/>
            <a:r>
              <a:rPr lang="en-US" altLang="en-US" smtClean="0"/>
              <a:t>Advocacy</a:t>
            </a:r>
          </a:p>
          <a:p>
            <a:pPr lvl="1"/>
            <a:r>
              <a:rPr lang="en-US" altLang="en-US" smtClean="0"/>
              <a:t>Publishing medical journals</a:t>
            </a:r>
            <a:endParaRPr lang="en-US" altLang="en-US" dirty="0" smtClean="0"/>
          </a:p>
        </p:txBody>
      </p:sp>
      <p:sp>
        <p:nvSpPr>
          <p:cNvPr id="3379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D17D2DB-0BDF-4007-B2F5-DFC1384C9B3A}" type="slidenum">
              <a:rPr lang="en-US" altLang="en-US" smtClean="0"/>
              <a:pPr/>
              <a:t>32</a:t>
            </a:fld>
            <a:endParaRPr lang="en-US" altLang="en-US"/>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American Nurses</a:t>
            </a:r>
            <a:br>
              <a:rPr lang="en-US" altLang="en-US" dirty="0" smtClean="0"/>
            </a:br>
            <a:r>
              <a:rPr lang="en-US" altLang="en-US" dirty="0" smtClean="0"/>
              <a:t>Association (ANA)</a:t>
            </a:r>
          </a:p>
        </p:txBody>
      </p:sp>
      <p:sp>
        <p:nvSpPr>
          <p:cNvPr id="33795" name="Content Placeholder 2"/>
          <p:cNvSpPr>
            <a:spLocks noGrp="1"/>
          </p:cNvSpPr>
          <p:nvPr>
            <p:ph sz="quarter" idx="14"/>
          </p:nvPr>
        </p:nvSpPr>
        <p:spPr/>
        <p:txBody>
          <a:bodyPr/>
          <a:lstStyle/>
          <a:p>
            <a:r>
              <a:rPr lang="en-US" altLang="en-US" dirty="0" smtClean="0"/>
              <a:t>Nonprofit professional organization that represents the interests of the USA’s 3.4 million registered nurses</a:t>
            </a:r>
          </a:p>
          <a:p>
            <a:r>
              <a:rPr lang="en-US" altLang="en-US" dirty="0" smtClean="0"/>
              <a:t>Focus areas</a:t>
            </a:r>
          </a:p>
          <a:p>
            <a:pPr lvl="1"/>
            <a:r>
              <a:rPr lang="en-US" altLang="en-US" dirty="0" smtClean="0"/>
              <a:t>Fostering high standards of nursing practice</a:t>
            </a:r>
          </a:p>
          <a:p>
            <a:pPr lvl="1"/>
            <a:r>
              <a:rPr lang="en-US" altLang="en-US" dirty="0" smtClean="0"/>
              <a:t>Promoting a safe and ethical work environment</a:t>
            </a:r>
          </a:p>
          <a:p>
            <a:pPr lvl="1"/>
            <a:r>
              <a:rPr lang="en-US" altLang="en-US" dirty="0" smtClean="0"/>
              <a:t>Bolstering the health and wellness of nurses</a:t>
            </a:r>
          </a:p>
          <a:p>
            <a:pPr lvl="1"/>
            <a:r>
              <a:rPr lang="en-US" altLang="en-US" dirty="0" smtClean="0"/>
              <a:t>Advocating for nurses and the public</a:t>
            </a:r>
          </a:p>
        </p:txBody>
      </p:sp>
      <p:sp>
        <p:nvSpPr>
          <p:cNvPr id="3379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D17D2DB-0BDF-4007-B2F5-DFC1384C9B3A}" type="slidenum">
              <a:rPr lang="en-US" altLang="en-US" smtClean="0"/>
              <a:pPr/>
              <a:t>33</a:t>
            </a:fld>
            <a:endParaRPr lang="en-US" altLang="en-US"/>
          </a:p>
        </p:txBody>
      </p:sp>
    </p:spTree>
    <p:custDataLst>
      <p:tags r:id="rId1"/>
    </p:custDataLst>
    <p:extLst>
      <p:ext uri="{BB962C8B-B14F-4D97-AF65-F5344CB8AC3E}">
        <p14:creationId xmlns:p14="http://schemas.microsoft.com/office/powerpoint/2010/main" val="1565029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8"/>
          <p:cNvSpPr>
            <a:spLocks noGrp="1"/>
          </p:cNvSpPr>
          <p:nvPr>
            <p:ph type="title"/>
          </p:nvPr>
        </p:nvSpPr>
        <p:spPr/>
        <p:txBody>
          <a:bodyPr/>
          <a:lstStyle/>
          <a:p>
            <a:r>
              <a:rPr lang="en-US" altLang="en-US" smtClean="0"/>
              <a:t>Regulating Health Care</a:t>
            </a:r>
            <a:br>
              <a:rPr lang="en-US" altLang="en-US" smtClean="0"/>
            </a:br>
            <a:r>
              <a:rPr lang="en-US" altLang="en-US" smtClean="0"/>
              <a:t>Summary – 1 – Lecture a</a:t>
            </a:r>
            <a:endParaRPr lang="en-US" altLang="en-US" dirty="0" smtClean="0"/>
          </a:p>
        </p:txBody>
      </p:sp>
      <p:sp>
        <p:nvSpPr>
          <p:cNvPr id="34819" name="Content Placeholder 2"/>
          <p:cNvSpPr>
            <a:spLocks noGrp="1"/>
          </p:cNvSpPr>
          <p:nvPr>
            <p:ph type="body" sz="quarter" idx="11"/>
          </p:nvPr>
        </p:nvSpPr>
        <p:spPr/>
        <p:txBody>
          <a:bodyPr/>
          <a:lstStyle/>
          <a:p>
            <a:r>
              <a:rPr lang="en-US" altLang="en-US" smtClean="0"/>
              <a:t>Hospitals and other health care organizations are accredited by TJC</a:t>
            </a:r>
          </a:p>
          <a:p>
            <a:r>
              <a:rPr lang="en-US" altLang="en-US" smtClean="0"/>
              <a:t>TJC also certifies specific health care programs and conducts patient safety activities</a:t>
            </a:r>
          </a:p>
          <a:p>
            <a:r>
              <a:rPr lang="en-US" altLang="en-US" smtClean="0"/>
              <a:t>URAC accredits and certifies a wide range of health care organizations, and it has an accreditation program for IT professionals</a:t>
            </a:r>
            <a:endParaRPr lang="en-US" altLang="en-US" dirty="0" smtClean="0"/>
          </a:p>
        </p:txBody>
      </p:sp>
      <p:sp>
        <p:nvSpPr>
          <p:cNvPr id="3482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6F0DD7E-AD02-4336-9615-A558B7D82CA5}" type="slidenum">
              <a:rPr lang="en-US" altLang="en-US" smtClean="0"/>
              <a:pPr/>
              <a:t>34</a:t>
            </a:fld>
            <a:endParaRPr lang="en-US" alt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8"/>
          <p:cNvSpPr>
            <a:spLocks noGrp="1"/>
          </p:cNvSpPr>
          <p:nvPr>
            <p:ph type="title"/>
          </p:nvPr>
        </p:nvSpPr>
        <p:spPr/>
        <p:txBody>
          <a:bodyPr/>
          <a:lstStyle/>
          <a:p>
            <a:r>
              <a:rPr lang="en-US" altLang="en-US" smtClean="0"/>
              <a:t>Regulating Health Care</a:t>
            </a:r>
            <a:br>
              <a:rPr lang="en-US" altLang="en-US" smtClean="0"/>
            </a:br>
            <a:r>
              <a:rPr lang="en-US" altLang="en-US" smtClean="0"/>
              <a:t>Summary – 2 – Lecture a</a:t>
            </a:r>
            <a:endParaRPr lang="en-US" altLang="en-US" dirty="0" smtClean="0"/>
          </a:p>
        </p:txBody>
      </p:sp>
      <p:sp>
        <p:nvSpPr>
          <p:cNvPr id="34819" name="Content Placeholder 2"/>
          <p:cNvSpPr>
            <a:spLocks noGrp="1"/>
          </p:cNvSpPr>
          <p:nvPr>
            <p:ph type="body" sz="quarter" idx="11"/>
          </p:nvPr>
        </p:nvSpPr>
        <p:spPr/>
        <p:txBody>
          <a:bodyPr/>
          <a:lstStyle/>
          <a:p>
            <a:r>
              <a:rPr lang="en-US" altLang="en-US" smtClean="0"/>
              <a:t>Regulatory agencies such as the FDA protect consumers by setting and enforcing standards</a:t>
            </a:r>
          </a:p>
          <a:p>
            <a:r>
              <a:rPr lang="en-US" altLang="en-US" smtClean="0"/>
              <a:t>Professional associations establish standards for their members to enhance the safety and quality of health care</a:t>
            </a:r>
            <a:endParaRPr lang="en-US" altLang="en-US" dirty="0" smtClean="0"/>
          </a:p>
        </p:txBody>
      </p:sp>
      <p:sp>
        <p:nvSpPr>
          <p:cNvPr id="3482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6F0DD7E-AD02-4336-9615-A558B7D82CA5}" type="slidenum">
              <a:rPr lang="en-US" altLang="en-US" smtClean="0"/>
              <a:pPr/>
              <a:t>35</a:t>
            </a:fld>
            <a:endParaRPr lang="en-US" altLang="en-US"/>
          </a:p>
        </p:txBody>
      </p:sp>
    </p:spTree>
    <p:custDataLst>
      <p:tags r:id="rId1"/>
    </p:custDataLst>
    <p:extLst>
      <p:ext uri="{BB962C8B-B14F-4D97-AF65-F5344CB8AC3E}">
        <p14:creationId xmlns:p14="http://schemas.microsoft.com/office/powerpoint/2010/main" val="3618002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Regulating Health Care </a:t>
            </a:r>
            <a:br>
              <a:rPr lang="en-US" smtClean="0"/>
            </a:br>
            <a:r>
              <a:rPr lang="en-US" smtClean="0"/>
              <a:t>References – 1 – Lecture a</a:t>
            </a:r>
            <a:endParaRPr lang="en-US" dirty="0"/>
          </a:p>
        </p:txBody>
      </p:sp>
      <p:sp>
        <p:nvSpPr>
          <p:cNvPr id="35842" name="Text Placeholder 3"/>
          <p:cNvSpPr>
            <a:spLocks noGrp="1"/>
          </p:cNvSpPr>
          <p:nvPr>
            <p:ph type="body" sz="quarter" idx="16"/>
          </p:nvPr>
        </p:nvSpPr>
        <p:spPr>
          <a:xfrm>
            <a:off x="457200" y="1600200"/>
            <a:ext cx="8229600" cy="4663440"/>
          </a:xfrm>
        </p:spPr>
        <p:txBody>
          <a:bodyPr/>
          <a:lstStyle/>
          <a:p>
            <a:r>
              <a:rPr lang="en-US" altLang="en-US" dirty="0" smtClean="0"/>
              <a:t>References</a:t>
            </a:r>
          </a:p>
          <a:p>
            <a:r>
              <a:rPr lang="en-US" altLang="en-US" b="0" dirty="0" smtClean="0"/>
              <a:t>American Board of Medical Specialties. </a:t>
            </a:r>
            <a:r>
              <a:rPr lang="en-US" altLang="en-US" b="0" dirty="0" smtClean="0">
                <a:hlinkClick r:id="rId4" tooltip="URL to the American Board of Medical Specialties web site"/>
              </a:rPr>
              <a:t>http://www.abms.org</a:t>
            </a:r>
            <a:r>
              <a:rPr lang="en-US" altLang="en-US" b="0" dirty="0" smtClean="0"/>
              <a:t>. Accessed January 26, 2017.</a:t>
            </a:r>
          </a:p>
          <a:p>
            <a:r>
              <a:rPr lang="en-US" altLang="en-US" b="0" dirty="0" smtClean="0"/>
              <a:t>American Hospital Association. </a:t>
            </a:r>
            <a:r>
              <a:rPr lang="en-US" altLang="en-US" b="0" dirty="0" smtClean="0">
                <a:hlinkClick r:id="rId5" tooltip="URL to American Hospital Association web site"/>
              </a:rPr>
              <a:t>http://www.aha.org</a:t>
            </a:r>
            <a:r>
              <a:rPr lang="en-US" altLang="en-US" b="0" dirty="0" smtClean="0"/>
              <a:t>. Accessed </a:t>
            </a:r>
            <a:r>
              <a:rPr lang="en-US" altLang="en-US" b="0" dirty="0"/>
              <a:t>January 26, 2017.</a:t>
            </a:r>
            <a:endParaRPr lang="en-US" altLang="en-US" b="0" dirty="0" smtClean="0"/>
          </a:p>
          <a:p>
            <a:r>
              <a:rPr lang="en-US" altLang="en-US" b="0" dirty="0" smtClean="0"/>
              <a:t>American Medical Association. </a:t>
            </a:r>
            <a:r>
              <a:rPr lang="en-US" altLang="en-US" b="0" dirty="0" smtClean="0">
                <a:hlinkClick r:id="rId6" tooltip="URL to American Medical Association web site"/>
              </a:rPr>
              <a:t>http://www.ama-assn.org</a:t>
            </a:r>
            <a:r>
              <a:rPr lang="en-US" altLang="en-US" b="0" dirty="0" smtClean="0"/>
              <a:t>. Accessed </a:t>
            </a:r>
            <a:r>
              <a:rPr lang="en-US" altLang="en-US" b="0" dirty="0"/>
              <a:t>January 26, 2017.</a:t>
            </a:r>
            <a:endParaRPr lang="en-US" altLang="en-US" b="0" dirty="0" smtClean="0"/>
          </a:p>
          <a:p>
            <a:r>
              <a:rPr lang="en-US" altLang="en-US" b="0" dirty="0"/>
              <a:t>Center for Medicare &amp; Medicaid Services. </a:t>
            </a:r>
            <a:r>
              <a:rPr lang="en-US" altLang="en-US" b="0" dirty="0">
                <a:hlinkClick r:id="rId7" tooltip="URL to Centers for Medicare and Medicaid Services web page titled Medicare Program - General Information"/>
              </a:rPr>
              <a:t>https://www.cms.gov/Medicare/Medicare-General-Information/MedicareGenInfo/index.html</a:t>
            </a:r>
            <a:r>
              <a:rPr lang="en-US" altLang="en-US" b="0" dirty="0"/>
              <a:t>. Accessed January 26, 2017. </a:t>
            </a:r>
          </a:p>
          <a:p>
            <a:r>
              <a:rPr lang="en-US" altLang="en-US" b="0" dirty="0"/>
              <a:t>Medicaid. </a:t>
            </a:r>
            <a:r>
              <a:rPr lang="en-US" altLang="en-US" b="0" dirty="0">
                <a:hlinkClick r:id="rId8" tooltip="URL to Medicaid.gov web site"/>
              </a:rPr>
              <a:t>https://www.medicaid.gov/</a:t>
            </a:r>
            <a:r>
              <a:rPr lang="en-US" altLang="en-US" b="0" dirty="0"/>
              <a:t>. Accessed January 26, 2017.</a:t>
            </a:r>
          </a:p>
          <a:p>
            <a:r>
              <a:rPr lang="en-US" altLang="en-US" b="0" dirty="0"/>
              <a:t>Office of the National Coordinator. </a:t>
            </a:r>
            <a:r>
              <a:rPr lang="en-US" altLang="en-US" b="0" dirty="0">
                <a:hlinkClick r:id="rId9" tooltip="URL to Healt IT dot gov website page titled About ONC"/>
              </a:rPr>
              <a:t>https://www.healthit.gov/newsroom/about-onc</a:t>
            </a:r>
            <a:r>
              <a:rPr lang="en-US" altLang="en-US" b="0" dirty="0"/>
              <a:t>. Accessed January 26, 2017.</a:t>
            </a:r>
          </a:p>
          <a:p>
            <a:r>
              <a:rPr lang="en-US" altLang="en-US" b="0" dirty="0" err="1" smtClean="0"/>
              <a:t>Robeznieks</a:t>
            </a:r>
            <a:r>
              <a:rPr lang="en-US" altLang="en-US" b="0" dirty="0" smtClean="0"/>
              <a:t> A. AMA saw membership rise 3.2% in 2012. May 9, 2013. </a:t>
            </a:r>
            <a:r>
              <a:rPr lang="en-US" altLang="en-US" b="0" dirty="0" smtClean="0">
                <a:hlinkClick r:id="rId10" tooltip="URL to modern health care dot com web page titled AMA saw membership rise 3.3 percent in 2012 written by Andis Robeznieks published May 9, 2013"/>
              </a:rPr>
              <a:t>http://www.modernhealthcare.com/article/20130509/NEWS/305099950</a:t>
            </a:r>
            <a:r>
              <a:rPr lang="en-US" altLang="en-US" b="0" dirty="0" smtClean="0"/>
              <a:t>. Accessed </a:t>
            </a:r>
            <a:r>
              <a:rPr lang="en-US" altLang="en-US" b="0" dirty="0"/>
              <a:t>January 26, 2017.</a:t>
            </a:r>
            <a:endParaRPr lang="en-US" altLang="en-US" b="0" dirty="0" smtClean="0"/>
          </a:p>
          <a:p>
            <a:r>
              <a:rPr lang="en-US" altLang="en-US" b="0" dirty="0" smtClean="0"/>
              <a:t>Regulatory agency (definition). Encyclopedia Britannica. </a:t>
            </a:r>
            <a:r>
              <a:rPr lang="en-US" altLang="en-US" b="0" dirty="0" smtClean="0">
                <a:hlinkClick r:id="rId11" tooltip="URL to Encyclopaedia Britannica web page titled Regulatory Agency"/>
              </a:rPr>
              <a:t>http://www.britannica.com/EBchecked/topic/496265/regulatory-agency</a:t>
            </a:r>
            <a:r>
              <a:rPr lang="en-US" altLang="en-US" b="0" dirty="0" smtClean="0"/>
              <a:t>. Accessed </a:t>
            </a:r>
            <a:r>
              <a:rPr lang="en-US" altLang="en-US" b="0" dirty="0"/>
              <a:t>January 26, 2017.</a:t>
            </a:r>
            <a:endParaRPr lang="en-US" altLang="en-US" b="0" dirty="0" smtClean="0"/>
          </a:p>
        </p:txBody>
      </p:sp>
      <p:sp>
        <p:nvSpPr>
          <p:cNvPr id="358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A5327C1-C511-41CC-8DCE-5869310F14E0}" type="slidenum">
              <a:rPr lang="en-US" altLang="en-US" smtClean="0"/>
              <a:pPr/>
              <a:t>36</a:t>
            </a:fld>
            <a:endParaRPr lang="en-US" altLang="en-US"/>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Regulating Health Care </a:t>
            </a:r>
            <a:br>
              <a:rPr lang="en-US" dirty="0" smtClean="0"/>
            </a:br>
            <a:r>
              <a:rPr lang="en-US" dirty="0" smtClean="0"/>
              <a:t>References – 2 – Lecture a</a:t>
            </a:r>
            <a:endParaRPr lang="en-US" dirty="0"/>
          </a:p>
        </p:txBody>
      </p:sp>
      <p:sp>
        <p:nvSpPr>
          <p:cNvPr id="4" name="Text Placeholder 3"/>
          <p:cNvSpPr>
            <a:spLocks noGrp="1"/>
          </p:cNvSpPr>
          <p:nvPr>
            <p:ph type="body" sz="quarter" idx="16"/>
          </p:nvPr>
        </p:nvSpPr>
        <p:spPr>
          <a:xfrm>
            <a:off x="457200" y="1600200"/>
            <a:ext cx="8229600" cy="5257800"/>
          </a:xfrm>
        </p:spPr>
        <p:txBody>
          <a:bodyPr/>
          <a:lstStyle/>
          <a:p>
            <a:r>
              <a:rPr lang="en-US" altLang="en-US" dirty="0" smtClean="0"/>
              <a:t>References</a:t>
            </a:r>
          </a:p>
          <a:p>
            <a:r>
              <a:rPr lang="en-US" altLang="en-US" b="0" dirty="0"/>
              <a:t>The Joint Commission. </a:t>
            </a:r>
            <a:r>
              <a:rPr lang="en-US" altLang="en-US" b="0" dirty="0">
                <a:hlinkClick r:id="rId4" tooltip="URL to The Joint Commission's web page titled Facts about The Joint Commission"/>
              </a:rPr>
              <a:t>http://www.jointcommission.org/facts_about_the_joint_commission/</a:t>
            </a:r>
            <a:r>
              <a:rPr lang="en-US" altLang="en-US" b="0" dirty="0"/>
              <a:t> Accessed January 26, 2017.</a:t>
            </a:r>
          </a:p>
          <a:p>
            <a:r>
              <a:rPr lang="en-US" altLang="en-US" b="0" dirty="0" smtClean="0"/>
              <a:t>The </a:t>
            </a:r>
            <a:r>
              <a:rPr lang="en-US" altLang="en-US" b="0" dirty="0"/>
              <a:t>Joint Commission International. </a:t>
            </a:r>
            <a:r>
              <a:rPr lang="en-US" altLang="en-US" b="0" dirty="0">
                <a:hlinkClick r:id="rId5" tooltip="URL to The Joint Commission web page titled Who is JCI"/>
              </a:rPr>
              <a:t>http://www.jointcommissioninternational.org/about-jci/who-is-jci/</a:t>
            </a:r>
            <a:r>
              <a:rPr lang="en-US" altLang="en-US" b="0" dirty="0"/>
              <a:t>. Accessed January 26, 2017.</a:t>
            </a:r>
          </a:p>
          <a:p>
            <a:r>
              <a:rPr lang="en-US" altLang="en-US" b="0" dirty="0"/>
              <a:t>U.S</a:t>
            </a:r>
            <a:r>
              <a:rPr lang="en-US" altLang="en-US" b="0" dirty="0" smtClean="0"/>
              <a:t>. Department </a:t>
            </a:r>
            <a:r>
              <a:rPr lang="en-US" altLang="en-US" b="0" dirty="0"/>
              <a:t>of </a:t>
            </a:r>
            <a:r>
              <a:rPr lang="en-US" altLang="en-US" b="0" dirty="0" smtClean="0"/>
              <a:t>Health </a:t>
            </a:r>
            <a:r>
              <a:rPr lang="en-US" altLang="en-US" b="0" dirty="0"/>
              <a:t>&amp; Human Services. </a:t>
            </a:r>
            <a:r>
              <a:rPr lang="en-US" altLang="en-US" b="0" dirty="0" smtClean="0"/>
              <a:t>Health </a:t>
            </a:r>
            <a:r>
              <a:rPr lang="en-US" altLang="en-US" b="0" dirty="0"/>
              <a:t>information privacy</a:t>
            </a:r>
            <a:r>
              <a:rPr lang="en-US" altLang="en-US" b="0" dirty="0" smtClean="0"/>
              <a:t>. </a:t>
            </a:r>
            <a:r>
              <a:rPr lang="en-US" altLang="en-US" b="0" dirty="0" smtClean="0">
                <a:hlinkClick r:id="rId6" tooltip="URL to HHS dot gov web page titled Health Information Privacy"/>
              </a:rPr>
              <a:t>http</a:t>
            </a:r>
            <a:r>
              <a:rPr lang="en-US" altLang="en-US" b="0" smtClean="0">
                <a:hlinkClick r:id="rId6" tooltip="URL to HHS dot gov web page titled Health Information Privacy"/>
              </a:rPr>
              <a:t>://www.hhs.gov/hipaa/index.html</a:t>
            </a:r>
            <a:r>
              <a:rPr lang="en-US" altLang="en-US" b="0" dirty="0" smtClean="0"/>
              <a:t>. </a:t>
            </a:r>
            <a:r>
              <a:rPr lang="en-US" altLang="en-US" b="0" dirty="0"/>
              <a:t>Accessed January 26, 2017.</a:t>
            </a:r>
          </a:p>
          <a:p>
            <a:r>
              <a:rPr lang="en-US" altLang="en-US" b="0" dirty="0"/>
              <a:t>U.S</a:t>
            </a:r>
            <a:r>
              <a:rPr lang="en-US" altLang="en-US" b="0" dirty="0" smtClean="0"/>
              <a:t>. Food </a:t>
            </a:r>
            <a:r>
              <a:rPr lang="en-US" altLang="en-US" b="0" dirty="0"/>
              <a:t>and Drug Administration. </a:t>
            </a:r>
            <a:r>
              <a:rPr lang="en-US" altLang="en-US" b="0" dirty="0">
                <a:hlinkClick r:id="rId7" tooltip="URL to U.S. Food and Drug Administration web site"/>
              </a:rPr>
              <a:t>http://www.fda.gov</a:t>
            </a:r>
            <a:r>
              <a:rPr lang="en-US" altLang="en-US" b="0" dirty="0"/>
              <a:t>. Accessed January 26, 2017.</a:t>
            </a:r>
          </a:p>
          <a:p>
            <a:r>
              <a:rPr lang="en-US" altLang="en-US" b="0" dirty="0" err="1"/>
              <a:t>URAC</a:t>
            </a:r>
            <a:r>
              <a:rPr lang="en-US" altLang="en-US" b="0" dirty="0"/>
              <a:t>. </a:t>
            </a:r>
            <a:r>
              <a:rPr lang="en-US" altLang="en-US" b="0" dirty="0">
                <a:hlinkClick r:id="rId8" tooltip="URL to URAC website"/>
              </a:rPr>
              <a:t>http://www.urac.org</a:t>
            </a:r>
            <a:r>
              <a:rPr lang="en-US" altLang="en-US" b="0" dirty="0"/>
              <a:t>. Accessed January 26, 2017. </a:t>
            </a:r>
          </a:p>
          <a:p>
            <a:endParaRPr lang="en-US" altLang="en-US" b="0" dirty="0" smtClean="0"/>
          </a:p>
          <a:p>
            <a:r>
              <a:rPr lang="en-US" altLang="en-US" dirty="0" smtClean="0"/>
              <a:t>Charts, Tables, Figures</a:t>
            </a:r>
          </a:p>
          <a:p>
            <a:r>
              <a:rPr lang="en-US" altLang="en-US" b="0" dirty="0" smtClean="0"/>
              <a:t>Figure 6.1: Part of Department of Health and Human Services, charged with oversight of the areas displayed. </a:t>
            </a:r>
            <a:r>
              <a:rPr lang="en-US" altLang="en-US" b="0" dirty="0" smtClean="0">
                <a:hlinkClick r:id="rId7" tooltip="URL to U.S. Food and Drug Administration web site"/>
              </a:rPr>
              <a:t>http://www.fda.gov/</a:t>
            </a:r>
            <a:r>
              <a:rPr lang="en-US" altLang="en-US" b="0" dirty="0" smtClean="0"/>
              <a:t>.  Accessed </a:t>
            </a:r>
            <a:r>
              <a:rPr lang="en-US" altLang="en-US" b="0" dirty="0"/>
              <a:t>January 26, 2017.</a:t>
            </a:r>
          </a:p>
        </p:txBody>
      </p:sp>
      <p:sp>
        <p:nvSpPr>
          <p:cNvPr id="358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A5327C1-C511-41CC-8DCE-5869310F14E0}" type="slidenum">
              <a:rPr lang="en-US" altLang="en-US" smtClean="0"/>
              <a:pPr/>
              <a:t>37</a:t>
            </a:fld>
            <a:endParaRPr lang="en-US" altLang="en-US"/>
          </a:p>
        </p:txBody>
      </p:sp>
    </p:spTree>
    <p:custDataLst>
      <p:tags r:id="rId1"/>
    </p:custDataLst>
    <p:extLst>
      <p:ext uri="{BB962C8B-B14F-4D97-AF65-F5344CB8AC3E}">
        <p14:creationId xmlns:p14="http://schemas.microsoft.com/office/powerpoint/2010/main" val="481116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443848"/>
          </a:xfrm>
        </p:spPr>
        <p:txBody>
          <a:bodyPr/>
          <a:lstStyle/>
          <a:p>
            <a:r>
              <a:rPr lang="en-US" altLang="en-US" dirty="0" smtClean="0"/>
              <a:t>Introduction to Health Care</a:t>
            </a:r>
            <a:br>
              <a:rPr lang="en-US" altLang="en-US" dirty="0" smtClean="0"/>
            </a:br>
            <a:r>
              <a:rPr lang="en-US" altLang="en-US" dirty="0" smtClean="0"/>
              <a:t>and Public Health in the U.S.</a:t>
            </a:r>
            <a:r>
              <a:rPr lang="en-US" dirty="0" smtClean="0"/>
              <a:t/>
            </a:r>
            <a:br>
              <a:rPr lang="en-US" dirty="0" smtClean="0"/>
            </a:br>
            <a:r>
              <a:rPr lang="en-US" dirty="0" smtClean="0"/>
              <a:t>Regulating Health Care</a:t>
            </a:r>
            <a:br>
              <a:rPr lang="en-US" dirty="0" smtClean="0"/>
            </a:br>
            <a:r>
              <a:rPr lang="en-US" dirty="0" smtClean="0"/>
              <a:t>Lecture a</a:t>
            </a:r>
            <a:endParaRPr lang="en-US" dirty="0"/>
          </a:p>
        </p:txBody>
      </p:sp>
      <p:sp>
        <p:nvSpPr>
          <p:cNvPr id="3" name="Content Placeholder 2"/>
          <p:cNvSpPr>
            <a:spLocks noGrp="1"/>
          </p:cNvSpPr>
          <p:nvPr>
            <p:ph sz="quarter" idx="14"/>
          </p:nvPr>
        </p:nvSpPr>
        <p:spPr/>
        <p:txBody>
          <a:bodyPr/>
          <a:lstStyle/>
          <a:p>
            <a:r>
              <a:rPr lang="en-US" altLang="en-US"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38</a:t>
            </a:fld>
            <a:endParaRPr lang="en-US"/>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Regulating Health Care </a:t>
            </a:r>
            <a:br>
              <a:rPr lang="en-US" altLang="en-US" dirty="0"/>
            </a:br>
            <a:r>
              <a:rPr lang="en-US" altLang="en-US" dirty="0"/>
              <a:t>Learning Objectives - 3</a:t>
            </a:r>
            <a:endParaRPr lang="en-US" dirty="0"/>
          </a:p>
        </p:txBody>
      </p:sp>
      <p:sp>
        <p:nvSpPr>
          <p:cNvPr id="3" name="Content Placeholder 2"/>
          <p:cNvSpPr>
            <a:spLocks noGrp="1"/>
          </p:cNvSpPr>
          <p:nvPr>
            <p:ph sz="quarter" idx="14"/>
          </p:nvPr>
        </p:nvSpPr>
        <p:spPr/>
        <p:txBody>
          <a:bodyPr/>
          <a:lstStyle/>
          <a:p>
            <a:pPr lvl="0"/>
            <a:r>
              <a:rPr lang="en-US" sz="3000" dirty="0"/>
              <a:t>Describe key components of the Health Insurance Portability and Accountability Act (HIPAA) and describe efforts to promote patient safety in the U.S. (Lecture d)</a:t>
            </a:r>
          </a:p>
          <a:p>
            <a:pPr lvl="0"/>
            <a:r>
              <a:rPr lang="en-US" altLang="en-US" sz="3000" dirty="0"/>
              <a:t>Discuss the need for quality clinical documentation for the use of the health record as a legal document, communication tool and  a key to prove compliance for health care organizations. (Lecture e</a:t>
            </a:r>
            <a:r>
              <a:rPr lang="en-US" altLang="en-US" sz="3000" dirty="0" smtClean="0"/>
              <a:t>)</a:t>
            </a:r>
            <a:endParaRPr lang="en-US" altLang="en-US" sz="30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3161288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Accreditation, Regulation, and Professional Associations</a:t>
            </a:r>
          </a:p>
        </p:txBody>
      </p:sp>
      <p:sp>
        <p:nvSpPr>
          <p:cNvPr id="17411" name="Content Placeholder 2"/>
          <p:cNvSpPr>
            <a:spLocks noGrp="1"/>
          </p:cNvSpPr>
          <p:nvPr>
            <p:ph sz="quarter" idx="14"/>
          </p:nvPr>
        </p:nvSpPr>
        <p:spPr/>
        <p:txBody>
          <a:bodyPr/>
          <a:lstStyle/>
          <a:p>
            <a:r>
              <a:rPr lang="en-US" altLang="en-US" dirty="0" smtClean="0"/>
              <a:t>Nonprofit Accrediting Organizations</a:t>
            </a:r>
          </a:p>
          <a:p>
            <a:pPr lvl="1"/>
            <a:r>
              <a:rPr lang="en-US" altLang="en-US" dirty="0" smtClean="0"/>
              <a:t>The Joint Commission (</a:t>
            </a:r>
            <a:r>
              <a:rPr lang="en-US" altLang="en-US" dirty="0" err="1" smtClean="0"/>
              <a:t>TJC</a:t>
            </a:r>
            <a:r>
              <a:rPr lang="en-US" altLang="en-US" dirty="0" smtClean="0"/>
              <a:t>)</a:t>
            </a:r>
          </a:p>
          <a:p>
            <a:pPr lvl="1"/>
            <a:r>
              <a:rPr lang="en-US" altLang="en-US" dirty="0" err="1" smtClean="0"/>
              <a:t>URAC</a:t>
            </a:r>
            <a:r>
              <a:rPr lang="en-US" altLang="en-US" dirty="0" smtClean="0"/>
              <a:t> (formerly called Utilization Review Accreditation Commission) </a:t>
            </a:r>
          </a:p>
          <a:p>
            <a:pPr lvl="1"/>
            <a:r>
              <a:rPr lang="en-US" dirty="0" smtClean="0"/>
              <a:t>National Committee for Quality Assurance (</a:t>
            </a:r>
            <a:r>
              <a:rPr lang="en-US" altLang="en-US" dirty="0" err="1" smtClean="0"/>
              <a:t>NCQA</a:t>
            </a:r>
            <a:r>
              <a:rPr lang="en-US" altLang="en-US" dirty="0" smtClean="0"/>
              <a:t>)</a:t>
            </a:r>
          </a:p>
          <a:p>
            <a:r>
              <a:rPr lang="en-US" altLang="en-US" dirty="0" smtClean="0"/>
              <a:t>Regulatory Agencies</a:t>
            </a:r>
          </a:p>
          <a:p>
            <a:pPr lvl="1"/>
            <a:r>
              <a:rPr lang="en-US" altLang="en-US" dirty="0" smtClean="0"/>
              <a:t>Food and Drug Administration (FDA)</a:t>
            </a:r>
          </a:p>
          <a:p>
            <a:r>
              <a:rPr lang="en-US" altLang="en-US" dirty="0" smtClean="0"/>
              <a:t>Professional Associations</a:t>
            </a:r>
          </a:p>
          <a:p>
            <a:pPr lvl="2"/>
            <a:endParaRPr lang="en-US" altLang="en-US" dirty="0" smtClean="0"/>
          </a:p>
        </p:txBody>
      </p:sp>
      <p:sp>
        <p:nvSpPr>
          <p:cNvPr id="17412"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65F62B2-62AE-4C88-952F-8765AE86742D}" type="slidenum">
              <a:rPr lang="en-US" altLang="en-US" smtClean="0"/>
              <a:pPr/>
              <a:t>5</a:t>
            </a:fld>
            <a:endParaRPr lang="en-US" altLang="en-US"/>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TJC History - 1</a:t>
            </a:r>
            <a:endParaRPr lang="en-US" altLang="en-US" dirty="0" smtClean="0"/>
          </a:p>
        </p:txBody>
      </p:sp>
      <p:sp>
        <p:nvSpPr>
          <p:cNvPr id="18435" name="Content Placeholder 2"/>
          <p:cNvSpPr>
            <a:spLocks noGrp="1"/>
          </p:cNvSpPr>
          <p:nvPr>
            <p:ph sz="quarter" idx="14"/>
          </p:nvPr>
        </p:nvSpPr>
        <p:spPr/>
        <p:txBody>
          <a:bodyPr/>
          <a:lstStyle/>
          <a:p>
            <a:r>
              <a:rPr lang="en-US" altLang="en-US" dirty="0" smtClean="0"/>
              <a:t>1910: The forerunner of </a:t>
            </a:r>
            <a:r>
              <a:rPr lang="en-US" altLang="en-US" dirty="0" err="1" smtClean="0"/>
              <a:t>TJC</a:t>
            </a:r>
            <a:r>
              <a:rPr lang="en-US" altLang="en-US" dirty="0" smtClean="0"/>
              <a:t> was called the </a:t>
            </a:r>
            <a:r>
              <a:rPr lang="ja-JP" altLang="en-US" dirty="0" smtClean="0"/>
              <a:t>“</a:t>
            </a:r>
            <a:r>
              <a:rPr lang="en-US" altLang="ja-JP" dirty="0" smtClean="0"/>
              <a:t>end-result</a:t>
            </a:r>
            <a:r>
              <a:rPr lang="ja-JP" altLang="en-US" dirty="0" smtClean="0"/>
              <a:t>”</a:t>
            </a:r>
            <a:r>
              <a:rPr lang="en-US" altLang="ja-JP" dirty="0" smtClean="0"/>
              <a:t> system</a:t>
            </a:r>
          </a:p>
          <a:p>
            <a:r>
              <a:rPr lang="en-US" altLang="en-US" dirty="0" smtClean="0"/>
              <a:t>1951: Joint Commission on Accreditation of Hospitals (</a:t>
            </a:r>
            <a:r>
              <a:rPr lang="en-US" altLang="en-US" dirty="0" err="1" smtClean="0"/>
              <a:t>JCAH</a:t>
            </a:r>
            <a:r>
              <a:rPr lang="en-US" altLang="en-US" dirty="0" smtClean="0"/>
              <a:t>) is created and starts accrediting health care organizations</a:t>
            </a:r>
          </a:p>
          <a:p>
            <a:r>
              <a:rPr lang="en-US" altLang="en-US" dirty="0" smtClean="0"/>
              <a:t>1987: </a:t>
            </a:r>
            <a:r>
              <a:rPr lang="en-US" altLang="en-US" dirty="0" err="1" smtClean="0"/>
              <a:t>JCAH</a:t>
            </a:r>
            <a:r>
              <a:rPr lang="en-US" altLang="en-US" dirty="0" smtClean="0"/>
              <a:t> changed its name to Joint Commission on Accreditation of Healthcare Organizations (JCAHO)</a:t>
            </a:r>
          </a:p>
        </p:txBody>
      </p:sp>
      <p:sp>
        <p:nvSpPr>
          <p:cNvPr id="1843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7A5C73C-D996-4295-939B-45D97DACC715}" type="slidenum">
              <a:rPr lang="en-US" altLang="en-US" smtClean="0"/>
              <a:pPr/>
              <a:t>6</a:t>
            </a:fld>
            <a:endParaRPr lang="en-US" alt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TJC History - 2</a:t>
            </a:r>
            <a:endParaRPr lang="en-US" altLang="en-US" dirty="0" smtClean="0"/>
          </a:p>
        </p:txBody>
      </p:sp>
      <p:sp>
        <p:nvSpPr>
          <p:cNvPr id="18435" name="Content Placeholder 2"/>
          <p:cNvSpPr>
            <a:spLocks noGrp="1"/>
          </p:cNvSpPr>
          <p:nvPr>
            <p:ph sz="quarter" idx="14"/>
          </p:nvPr>
        </p:nvSpPr>
        <p:spPr/>
        <p:txBody>
          <a:bodyPr/>
          <a:lstStyle/>
          <a:p>
            <a:r>
              <a:rPr lang="en-US" altLang="en-US" dirty="0" smtClean="0"/>
              <a:t>2007: Name simplified to The Joint Commission (</a:t>
            </a:r>
            <a:r>
              <a:rPr lang="en-US" altLang="en-US" dirty="0" err="1" smtClean="0"/>
              <a:t>TJC</a:t>
            </a:r>
            <a:r>
              <a:rPr lang="en-US" altLang="en-US" dirty="0" smtClean="0"/>
              <a:t>); currently accredits and certifies nearly 21,000 organizations and programs in the USA</a:t>
            </a:r>
          </a:p>
          <a:p>
            <a:r>
              <a:rPr lang="en-US" altLang="en-US" dirty="0" smtClean="0"/>
              <a:t>1994: Joint Commission International (</a:t>
            </a:r>
            <a:r>
              <a:rPr lang="en-US" altLang="en-US" dirty="0" err="1" smtClean="0"/>
              <a:t>JCI</a:t>
            </a:r>
            <a:r>
              <a:rPr lang="en-US" altLang="en-US" dirty="0" smtClean="0"/>
              <a:t>) offers an international accreditation and has touched more than 90 countries since then.</a:t>
            </a:r>
            <a:endParaRPr lang="en-US" altLang="en-US" dirty="0"/>
          </a:p>
        </p:txBody>
      </p:sp>
      <p:sp>
        <p:nvSpPr>
          <p:cNvPr id="18436"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7A5C73C-D996-4295-939B-45D97DACC715}" type="slidenum">
              <a:rPr lang="en-US" altLang="en-US" smtClean="0"/>
              <a:pPr/>
              <a:t>7</a:t>
            </a:fld>
            <a:endParaRPr lang="en-US" altLang="en-US"/>
          </a:p>
        </p:txBody>
      </p:sp>
    </p:spTree>
    <p:custDataLst>
      <p:tags r:id="rId1"/>
    </p:custDataLst>
    <p:extLst>
      <p:ext uri="{BB962C8B-B14F-4D97-AF65-F5344CB8AC3E}">
        <p14:creationId xmlns:p14="http://schemas.microsoft.com/office/powerpoint/2010/main" val="326323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TJC’s Mission Statement</a:t>
            </a:r>
            <a:endParaRPr lang="en-US" altLang="en-US" dirty="0" smtClean="0"/>
          </a:p>
        </p:txBody>
      </p:sp>
      <p:sp>
        <p:nvSpPr>
          <p:cNvPr id="19459" name="Content Placeholder 2"/>
          <p:cNvSpPr>
            <a:spLocks noGrp="1"/>
          </p:cNvSpPr>
          <p:nvPr>
            <p:ph sz="quarter" idx="14"/>
          </p:nvPr>
        </p:nvSpPr>
        <p:spPr/>
        <p:txBody>
          <a:bodyPr/>
          <a:lstStyle/>
          <a:p>
            <a:r>
              <a:rPr lang="ja-JP" altLang="en-US" dirty="0" smtClean="0"/>
              <a:t>“</a:t>
            </a:r>
            <a:r>
              <a:rPr lang="en-US" dirty="0" smtClean="0"/>
              <a:t>To continuously improve health care for the public, in collaboration with other stakeholders, by evaluating health care organizations and inspiring them to excel in providing safe and effective care of the highest quality and value</a:t>
            </a:r>
            <a:r>
              <a:rPr lang="en-US" altLang="ja-JP" dirty="0" smtClean="0"/>
              <a:t>.</a:t>
            </a:r>
            <a:r>
              <a:rPr lang="ja-JP" altLang="en-US" dirty="0" smtClean="0"/>
              <a:t>”</a:t>
            </a:r>
            <a:endParaRPr lang="en-US" altLang="en-US" dirty="0" smtClean="0"/>
          </a:p>
          <a:p>
            <a:pPr marL="400050" lvl="1" indent="0">
              <a:buNone/>
            </a:pPr>
            <a:r>
              <a:rPr lang="en-US" altLang="en-US" dirty="0" smtClean="0"/>
              <a:t>(The Joint Commission, 2016)</a:t>
            </a:r>
          </a:p>
        </p:txBody>
      </p:sp>
      <p:sp>
        <p:nvSpPr>
          <p:cNvPr id="19460"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5702FD2-7173-4BBD-B0A9-7901A6392567}" type="slidenum">
              <a:rPr lang="en-US" altLang="en-US" smtClean="0"/>
              <a:pPr/>
              <a:t>8</a:t>
            </a:fld>
            <a:endParaRPr lang="en-US" altLang="en-US"/>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TJC Accreditation - 1</a:t>
            </a:r>
            <a:endParaRPr lang="en-US" altLang="en-US" dirty="0" smtClean="0"/>
          </a:p>
        </p:txBody>
      </p:sp>
      <p:sp>
        <p:nvSpPr>
          <p:cNvPr id="20483" name="Content Placeholder 2"/>
          <p:cNvSpPr>
            <a:spLocks noGrp="1"/>
          </p:cNvSpPr>
          <p:nvPr>
            <p:ph sz="quarter" idx="14"/>
          </p:nvPr>
        </p:nvSpPr>
        <p:spPr/>
        <p:txBody>
          <a:bodyPr/>
          <a:lstStyle/>
          <a:p>
            <a:r>
              <a:rPr lang="en-US" altLang="en-US" dirty="0" err="1" smtClean="0"/>
              <a:t>TJC</a:t>
            </a:r>
            <a:r>
              <a:rPr lang="en-US" altLang="en-US" dirty="0" smtClean="0"/>
              <a:t> accreditation signifies an organization meets </a:t>
            </a:r>
            <a:r>
              <a:rPr lang="en-US" altLang="en-US" dirty="0" err="1" smtClean="0"/>
              <a:t>TJC’s</a:t>
            </a:r>
            <a:r>
              <a:rPr lang="en-US" altLang="en-US" dirty="0" smtClean="0"/>
              <a:t> standards for patient care</a:t>
            </a:r>
          </a:p>
          <a:p>
            <a:r>
              <a:rPr lang="en-US" altLang="en-US" dirty="0" smtClean="0"/>
              <a:t>Accreditation is earned by an entire health care organization (hospital, nursing home, office-based surgery practice, etc.)</a:t>
            </a:r>
          </a:p>
          <a:p>
            <a:r>
              <a:rPr lang="en-US" altLang="en-US" dirty="0" smtClean="0"/>
              <a:t>Procedure manual: emergency management, environment of care, HR, infection prevention and control</a:t>
            </a:r>
          </a:p>
        </p:txBody>
      </p:sp>
      <p:sp>
        <p:nvSpPr>
          <p:cNvPr id="20484"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8763488-6504-4F13-9B5F-2913446E816C}" type="slidenum">
              <a:rPr lang="en-US" altLang="en-US" smtClean="0"/>
              <a:pPr/>
              <a:t>9</a:t>
            </a:fld>
            <a:endParaRPr lang="en-US" alt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5f7e26ec-fcce-4bdd-a6b3-aac594b186f5"/>
  <p:tag name="AUDIO_IMPORT" val="C:\Documents and Settings\skidmorn\My Documents\Dropbox\NTDC\OHSU CDC\Comp1\Unit6\PPT Production\comp1_unit6\comp1_unit6\comp1_unit6a\comp1_unit6a_S-06_V3.mp3"/>
  <p:tag name="AUDIO_ID" val="279"/>
  <p:tag name="ELAPSEDTIME" val="77.61"/>
  <p:tag name="ARTICULATE_SLIDE_NAV" val="6"/>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5f7e26ec-fcce-4bdd-a6b3-aac594b186f5"/>
  <p:tag name="AUDIO_IMPORT" val="C:\Documents and Settings\skidmorn\My Documents\Dropbox\NTDC\OHSU CDC\Comp1\Unit6\PPT Production\comp1_unit6\comp1_unit6\comp1_unit6a\comp1_unit6a_S-06_V3.mp3"/>
  <p:tag name="AUDIO_ID" val="279"/>
  <p:tag name="ELAPSEDTIME" val="77.61"/>
  <p:tag name="ARTICULATE_SLIDE_NAV" val="6"/>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4345333e-de7f-45f1-8760-7a5bd71b966d"/>
  <p:tag name="AUDIO_IMPORT" val="C:\Documents and Settings\skidmorn\My Documents\Dropbox\NTDC\OHSU CDC\Comp1\Unit6\PPT Production\comp1_unit6\comp1_unit6\comp1_unit6a\comp1_unit6a_S-07_V3.mp3"/>
  <p:tag name="AUDIO_ID" val="280"/>
  <p:tag name="ELAPSEDTIME" val="31.739"/>
  <p:tag name="ARTICULATE_SLIDE_NAV" val="7"/>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4345333e-de7f-45f1-8760-7a5bd71b966d"/>
  <p:tag name="AUDIO_IMPORT" val="C:\Documents and Settings\skidmorn\My Documents\Dropbox\NTDC\OHSU CDC\Comp1\Unit6\PPT Production\comp1_unit6\comp1_unit6\comp1_unit6a\comp1_unit6a_S-07_V3.mp3"/>
  <p:tag name="AUDIO_ID" val="280"/>
  <p:tag name="ELAPSEDTIME" val="31.739"/>
  <p:tag name="ARTICULATE_SLIDE_NAV" val="7"/>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c9f5c809-be20-4f74-8c18-cd47c3bcc46a"/>
  <p:tag name="AUDIO_IMPORT" val="C:\Documents and Settings\skidmorn\My Documents\Dropbox\NTDC\OHSU CDC\Comp1\Unit6\PPT Production\comp1_unit6\comp1_unit6\comp1_unit6a\comp1_unit6a_S-08_V3.mp3"/>
  <p:tag name="AUDIO_ID" val="281"/>
  <p:tag name="ELAPSEDTIME" val="28.761"/>
  <p:tag name="ARTICULATE_SLIDE_NAV" val="8"/>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46ded4c3-5ab6-45a5-92cb-27d20df44b94"/>
  <p:tag name="AUDIO_IMPORT" val="C:\Documents and Settings\skidmorn\My Documents\Dropbox\NTDC\OHSU CDC\Comp1\Unit6\PPT Production\comp1_unit6\comp1_unit6\comp1_unit6a\comp1_unit6a_S-09_V3.mp3"/>
  <p:tag name="AUDIO_ID" val="282"/>
  <p:tag name="ELAPSEDTIME" val="96.053"/>
  <p:tag name="ARTICULATE_SLIDE_NAV" val="9"/>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fffea6e9-7fdf-4ed0-b4e2-d26b14ceeda8"/>
  <p:tag name="AUDIO_IMPORT" val="C:\Documents and Settings\skidmorn\My Documents\Dropbox\NTDC\OHSU CDC\Comp1\Unit6\PPT Production\comp1_unit6\comp1_unit6\comp1_unit6a\comp1_unit6a_S-10_V3.mp3"/>
  <p:tag name="AUDIO_ID" val="283"/>
  <p:tag name="ELAPSEDTIME" val="43.416"/>
  <p:tag name="ARTICULATE_SLIDE_NAV" val="10"/>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fffea6e9-7fdf-4ed0-b4e2-d26b14ceeda8"/>
  <p:tag name="AUDIO_IMPORT" val="C:\Documents and Settings\skidmorn\My Documents\Dropbox\NTDC\OHSU CDC\Comp1\Unit6\PPT Production\comp1_unit6\comp1_unit6\comp1_unit6a\comp1_unit6a_S-10_V3.mp3"/>
  <p:tag name="AUDIO_ID" val="283"/>
  <p:tag name="ELAPSEDTIME" val="43.416"/>
  <p:tag name="ARTICULATE_SLIDE_NAV" val="10"/>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5fc1ffec-7955-4d6b-813c-da1a23342594"/>
  <p:tag name="AUDIO_IMPORT" val="C:\Documents and Settings\skidmorn\My Documents\Dropbox\NTDC\OHSU CDC\Comp1\Unit6\PPT Production\comp1_unit6\comp1_unit6\comp1_unit6a\comp1_unit6a_S-11_V3.mp3"/>
  <p:tag name="AUDIO_ID" val="284"/>
  <p:tag name="ELAPSEDTIME" val="37.486"/>
  <p:tag name="ARTICULATE_SLIDE_NAV" val="11"/>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e85808a0-b5c7-4370-a430-315945ed1921"/>
  <p:tag name="AUDIO_IMPORT" val="C:\Documents and Settings\skidmorn\My Documents\Dropbox\NTDC\OHSU CDC\Comp1\Unit6\PPT Production\comp1_unit6\comp1_unit6\comp1_unit6a\comp1_unit6a_S-12_V3.mp3"/>
  <p:tag name="AUDIO_ID" val="285"/>
  <p:tag name="ELAPSEDTIME" val="31.635"/>
  <p:tag name="ARTICULATE_SLIDE_NAV" val="12"/>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3f85e59a-fc1f-46e1-85c2-4a2f3dea38cb"/>
  <p:tag name="AUDIO_IMPORT" val="C:\Documents and Settings\skidmorn\My Documents\Dropbox\NTDC\OHSU CDC\Comp1\Unit6\PPT Production\comp1_unit6\comp1_unit6\comp1_unit6a\comp1_unit6a_S-13_V3.mp3"/>
  <p:tag name="AUDIO_ID" val="286"/>
  <p:tag name="ELAPSEDTIME" val="40.96"/>
  <p:tag name="ARTICULATE_SLIDE_NAV" val="13"/>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d56f55b2-e0c8-4988-97b9-7764b22eb172"/>
  <p:tag name="AUDIO_IMPORT" val="C:\Documents and Settings\skidmorn\My Documents\Dropbox\NTDC\OHSU CDC\Comp1\Unit6\PPT Production\comp1_unit6\comp1_unit6\comp1_unit6a\comp1_unit6a_S-14_V3.mp3"/>
  <p:tag name="AUDIO_ID" val="287"/>
  <p:tag name="ELAPSEDTIME" val="23.772"/>
  <p:tag name="ARTICULATE_SLIDE_NAV" val="14"/>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fbff189f-0529-4e9b-ba4f-cfb1e78d80d8"/>
  <p:tag name="AUDIO_IMPORT" val="C:\Documents and Settings\skidmorn\My Documents\Dropbox\NTDC\OHSU CDC\Comp1\Unit6\PPT Production\comp1_unit6\comp1_unit6\comp1_unit6a\comp1_unit6a_S-15_V3.mp3"/>
  <p:tag name="AUDIO_ID" val="288"/>
  <p:tag name="ELAPSEDTIME" val="33.437"/>
  <p:tag name="ARTICULATE_SLIDE_NAV" val="15"/>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367492bb-116a-4164-a1ff-cdca021e57f6"/>
  <p:tag name="AUDIO_IMPORT" val="C:\Documents and Settings\skidmorn\My Documents\Dropbox\NTDC\OHSU CDC\Comp1\Unit6\PPT Production\comp1_unit6\comp1_unit6\comp1_unit6a\comp1_unit6a_S-16_V3.mp3"/>
  <p:tag name="AUDIO_ID" val="289"/>
  <p:tag name="ELAPSEDTIME" val="64.758"/>
  <p:tag name="ARTICULATE_SLIDE_NAV" val="16"/>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367492bb-116a-4164-a1ff-cdca021e57f6"/>
  <p:tag name="AUDIO_IMPORT" val="C:\Documents and Settings\skidmorn\My Documents\Dropbox\NTDC\OHSU CDC\Comp1\Unit6\PPT Production\comp1_unit6\comp1_unit6\comp1_unit6a\comp1_unit6a_S-16_V3.mp3"/>
  <p:tag name="AUDIO_ID" val="289"/>
  <p:tag name="ELAPSEDTIME" val="64.758"/>
  <p:tag name="ARTICULATE_SLIDE_NAV" val="16"/>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f25c1f74-d3ca-49c4-8a38-1cf0579366cd"/>
  <p:tag name="AUDIO_IMPORT" val="C:\Documents and Settings\skidmorn\My Documents\Dropbox\NTDC\OHSU CDC\Comp1\Unit6\PPT Production\comp1_unit6\comp1_unit6\comp1_unit6a\comp1_unit6a_S-17_V3.mp3"/>
  <p:tag name="AUDIO_ID" val="290"/>
  <p:tag name="ELAPSEDTIME" val="35.71"/>
  <p:tag name="ARTICULATE_SLIDE_NAV" val="17"/>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GUID" val="f25c1f74-d3ca-49c4-8a38-1cf0579366cd"/>
  <p:tag name="AUDIO_IMPORT" val="C:\Documents and Settings\skidmorn\My Documents\Dropbox\NTDC\OHSU CDC\Comp1\Unit6\PPT Production\comp1_unit6\comp1_unit6\comp1_unit6a\comp1_unit6a_S-17_V3.mp3"/>
  <p:tag name="AUDIO_ID" val="290"/>
  <p:tag name="ELAPSEDTIME" val="35.71"/>
  <p:tag name="ARTICULATE_SLIDE_NAV" val="17"/>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GUID" val="8c7df88c-6447-406b-b18f-da667015bc3f"/>
  <p:tag name="AUDIO_IMPORT" val="C:\Documents and Settings\skidmorn\My Documents\Dropbox\NTDC\OHSU CDC\Comp1\Unit6\PPT Production\comp1_unit6\comp1_unit6\comp1_unit6a\comp1_unit6a_S-18_V3.mp3"/>
  <p:tag name="AUDIO_ID" val="291"/>
  <p:tag name="ELAPSEDTIME" val="51.827"/>
  <p:tag name="ARTICULATE_SLIDE_NAV" val="18"/>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GUID" val="c6deb601-0b58-47c6-ad32-4bbb451376c9"/>
  <p:tag name="AUDIO_IMPORT" val="C:\Documents and Settings\skidmorn\My Documents\Dropbox\NTDC\OHSU CDC\Comp1\Unit6\PPT Production\comp1_unit6\comp1_unit6\comp1_unit6a\comp1_unit6a_S-19_V3.mp3"/>
  <p:tag name="AUDIO_ID" val="292"/>
  <p:tag name="ELAPSEDTIME" val="40.751"/>
  <p:tag name="ARTICULATE_SLIDE_NAV" val="19"/>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GUID" val="c6deb601-0b58-47c6-ad32-4bbb451376c9"/>
  <p:tag name="AUDIO_IMPORT" val="C:\Documents and Settings\skidmorn\My Documents\Dropbox\NTDC\OHSU CDC\Comp1\Unit6\PPT Production\comp1_unit6\comp1_unit6\comp1_unit6a\comp1_unit6a_S-19_V3.mp3"/>
  <p:tag name="AUDIO_ID" val="292"/>
  <p:tag name="ELAPSEDTIME" val="40.751"/>
  <p:tag name="ARTICULATE_SLIDE_NAV" val="19"/>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GUID" val="93c064bb-fbd4-4568-b6e1-892cabdeea2b"/>
  <p:tag name="AUDIO_IMPORT" val="C:\Documents and Settings\skidmorn\My Documents\Dropbox\NTDC\OHSU CDC\Comp1\Unit6\PPT Production\comp1_unit6\comp1_unit6\comp1_unit6a\comp1_unit6a_S-20_V3.mp3"/>
  <p:tag name="AUDIO_ID" val="276"/>
  <p:tag name="ELAPSEDTIME" val="40.177"/>
  <p:tag name="ARTICULATE_SLIDE_NAV" val="20"/>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GUID" val="93c064bb-fbd4-4568-b6e1-892cabdeea2b"/>
  <p:tag name="AUDIO_IMPORT" val="C:\Documents and Settings\skidmorn\My Documents\Dropbox\NTDC\OHSU CDC\Comp1\Unit6\PPT Production\comp1_unit6\comp1_unit6\comp1_unit6a\comp1_unit6a_S-20_V3.mp3"/>
  <p:tag name="AUDIO_ID" val="276"/>
  <p:tag name="ELAPSEDTIME" val="40.177"/>
  <p:tag name="ARTICULATE_SLIDE_NAV" val="20"/>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93"/>
  <p:tag name="ELAPSEDTIME" val="7.515"/>
  <p:tag name="ARTICULATE_SLIDE_GUID" val="5db9fe08-a00b-4d65-b6cc-0b1ac2e42c46"/>
  <p:tag name="ARTICULATE_SLIDE_NAV" val="21"/>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93"/>
  <p:tag name="ELAPSEDTIME" val="7.515"/>
  <p:tag name="ARTICULATE_SLIDE_GUID" val="5db9fe08-a00b-4d65-b6cc-0b1ac2e42c46"/>
  <p:tag name="ARTICULATE_SLIDE_NAV" val="21"/>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cc4d3710-86ae-4b52-8ad5-2298255178fd"/>
  <p:tag name="AUDIO_IMPORT" val="C:\Documents and Settings\skidmorn\My Documents\Dropbox\NTDC\OHSU CDC\Comp1\Unit6\PPT Production\comp1_unit6\comp1_unit6\comp1_unit6a\comp1_unit6a_S-03_V3.mp3"/>
  <p:tag name="AUDIO_ID" val="275"/>
  <p:tag name="ELAPSEDTIME" val="43.468"/>
  <p:tag name="ARTICULATE_SLIDE_NAV" val="3"/>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45f5c806-cc04-452b-8d14-ae3ce488669a"/>
  <p:tag name="AUDIO_IMPORT" val="C:\Documents and Settings\skidmorn\My Documents\Dropbox\NTDC\OHSU CDC\Comp1\Unit6\PPT Production\comp1_unit6\comp1_unit6\comp1_unit6a\comp1_unit6a_S-04_V3.mp3"/>
  <p:tag name="AUDIO_ID" val="277"/>
  <p:tag name="ELAPSEDTIME" val="68.938"/>
  <p:tag name="ARTICULATE_SLIDE_NAV" val="4"/>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45f5c806-cc04-452b-8d14-ae3ce488669a"/>
  <p:tag name="AUDIO_IMPORT" val="C:\Documents and Settings\skidmorn\My Documents\Dropbox\NTDC\OHSU CDC\Comp1\Unit6\PPT Production\comp1_unit6\comp1_unit6\comp1_unit6a\comp1_unit6a_S-04_V3.mp3"/>
  <p:tag name="AUDIO_ID" val="277"/>
  <p:tag name="ELAPSEDTIME" val="68.938"/>
  <p:tag name="ARTICULATE_SLIDE_NAV" val="4"/>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70036b34-a7c1-4eec-8fb9-b0d4e737754d"/>
  <p:tag name="AUDIO_IMPORT" val="C:\Documents and Settings\skidmorn\My Documents\Dropbox\NTDC\OHSU CDC\Comp1\Unit6\PPT Production\comp1_unit6\comp1_unit6\comp1_unit6a\comp1_unit6a_S-05_V3.mp3"/>
  <p:tag name="AUDIO_ID" val="278"/>
  <p:tag name="ELAPSEDTIME" val="21.212"/>
  <p:tag name="ARTICULATE_SLIDE_NAV" val="5"/>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Kerri's CompX_UnitY_Lecture_Slides_Template</Template>
  <TotalTime>685</TotalTime>
  <Words>4577</Words>
  <Application>Microsoft Office PowerPoint</Application>
  <PresentationFormat>On-screen Show (4:3)</PresentationFormat>
  <Paragraphs>350</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ONC-Template-FINAL DRAFT</vt:lpstr>
      <vt:lpstr>Introduction to Health Care and Public Health in the U.S.</vt:lpstr>
      <vt:lpstr>Regulating Health Care  Learning Objectives - 1</vt:lpstr>
      <vt:lpstr>Regulating Health Care  Learning Objectives - 2</vt:lpstr>
      <vt:lpstr>Regulating Health Care  Learning Objectives - 3</vt:lpstr>
      <vt:lpstr>Accreditation, Regulation, and Professional Associations</vt:lpstr>
      <vt:lpstr>TJC History - 1</vt:lpstr>
      <vt:lpstr>TJC History - 2</vt:lpstr>
      <vt:lpstr>TJC’s Mission Statement</vt:lpstr>
      <vt:lpstr>TJC Accreditation - 1</vt:lpstr>
      <vt:lpstr>TJC Accreditation - 2</vt:lpstr>
      <vt:lpstr>ORYX: Core Measure Sets - 1</vt:lpstr>
      <vt:lpstr>ORYX: Core Measure Sets - 2</vt:lpstr>
      <vt:lpstr>TJC Certification</vt:lpstr>
      <vt:lpstr>TJC Patient Safety Activities</vt:lpstr>
      <vt:lpstr>Nonprofit Accrediting Organizations</vt:lpstr>
      <vt:lpstr>URAC</vt:lpstr>
      <vt:lpstr>URAC Privacy &amp; Security Accreditation - 1</vt:lpstr>
      <vt:lpstr>URAC Privacy &amp; Security Accreditation - 2</vt:lpstr>
      <vt:lpstr>The National Committee for Quality Assurance (NCQA)</vt:lpstr>
      <vt:lpstr>Regulatory Agencies</vt:lpstr>
      <vt:lpstr>FDA Overview</vt:lpstr>
      <vt:lpstr>FDA Mission</vt:lpstr>
      <vt:lpstr>Centers for Medicare &amp;  Medicaid Services (CMS)</vt:lpstr>
      <vt:lpstr>CMS - Medicare</vt:lpstr>
      <vt:lpstr>CMS – Medicaid and CHIP</vt:lpstr>
      <vt:lpstr>Office of the National Coordinator for Health Information Technology (ONC)</vt:lpstr>
      <vt:lpstr>Professional Associations - 1</vt:lpstr>
      <vt:lpstr>Professional Associations - 2</vt:lpstr>
      <vt:lpstr>American Board of Medical Specialties (ABMS) - 1</vt:lpstr>
      <vt:lpstr>American Board of Medical Specialties (ABMS) - 2</vt:lpstr>
      <vt:lpstr>American Hospital Association (AHA)</vt:lpstr>
      <vt:lpstr>American Medical Association (AMA)</vt:lpstr>
      <vt:lpstr>American Nurses Association (ANA)</vt:lpstr>
      <vt:lpstr>Regulating Health Care Summary – 1 – Lecture a</vt:lpstr>
      <vt:lpstr>Regulating Health Care Summary – 2 – Lecture a</vt:lpstr>
      <vt:lpstr>Regulating Health Care  References – 1 – Lecture a</vt:lpstr>
      <vt:lpstr>Regulating Health Care  References – 2 – Lecture a</vt:lpstr>
      <vt:lpstr>Introduction to Health Care and Public Health in the U.S. Regulating Health Care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6: Introduction to Health Care and Public Health in the U.S.: Regulating Health Care, Lecture a</dc:title>
  <dc:subject>Regulating Health Care, Lecture a</dc:subject>
  <dc:creator>U.S. Department of Health and Human Services, Office of the National Coordinator for Health Information Technology</dc:creator>
  <cp:keywords>Health IT, Health IT Curriculum, Introduction to Health Care and Public Health in the U.S., Regulating Health Care</cp:keywords>
  <cp:lastModifiedBy>The Department of Health and Human Services</cp:lastModifiedBy>
  <cp:revision>104</cp:revision>
  <dcterms:created xsi:type="dcterms:W3CDTF">2016-03-10T17:12:13Z</dcterms:created>
  <dcterms:modified xsi:type="dcterms:W3CDTF">2017-05-24T18:49:47Z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0A9AF67F-D983-4B98-8CBC-1F274A47C283</vt:lpwstr>
  </property>
  <property fmtid="{D5CDD505-2E9C-101B-9397-08002B2CF9AE}" pid="3" name="ArticulatePath">
    <vt:lpwstr>comp1_unit6a_lecture_slides</vt:lpwstr>
  </property>
  <property fmtid="{D5CDD505-2E9C-101B-9397-08002B2CF9AE}" pid="4" name="Language">
    <vt:lpwstr>English</vt:lpwstr>
  </property>
</Properties>
</file>