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6" r:id="rId2"/>
    <p:sldId id="295" r:id="rId3"/>
    <p:sldId id="258" r:id="rId4"/>
    <p:sldId id="298" r:id="rId5"/>
    <p:sldId id="260" r:id="rId6"/>
    <p:sldId id="261" r:id="rId7"/>
    <p:sldId id="262" r:id="rId8"/>
    <p:sldId id="263" r:id="rId9"/>
    <p:sldId id="264" r:id="rId10"/>
    <p:sldId id="297" r:id="rId11"/>
    <p:sldId id="266" r:id="rId12"/>
    <p:sldId id="267" r:id="rId13"/>
    <p:sldId id="268" r:id="rId14"/>
    <p:sldId id="269" r:id="rId15"/>
    <p:sldId id="270" r:id="rId16"/>
    <p:sldId id="299" r:id="rId17"/>
    <p:sldId id="272" r:id="rId18"/>
    <p:sldId id="273" r:id="rId19"/>
    <p:sldId id="274" r:id="rId20"/>
    <p:sldId id="275" r:id="rId21"/>
    <p:sldId id="276" r:id="rId22"/>
    <p:sldId id="277" r:id="rId23"/>
    <p:sldId id="292" r:id="rId24"/>
    <p:sldId id="293" r:id="rId25"/>
    <p:sldId id="296" r:id="rId26"/>
    <p:sldId id="294"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3" autoAdjust="0"/>
    <p:restoredTop sz="84111" autoAdjust="0"/>
  </p:normalViewPr>
  <p:slideViewPr>
    <p:cSldViewPr snapToGrid="0">
      <p:cViewPr varScale="1">
        <p:scale>
          <a:sx n="72" d="100"/>
          <a:sy n="72" d="100"/>
        </p:scale>
        <p:origin x="-586" y="-86"/>
      </p:cViewPr>
      <p:guideLst>
        <p:guide orient="horz" pos="2160"/>
        <p:guide orient="horz" pos="3888"/>
        <p:guide orient="horz" pos="1008"/>
        <p:guide pos="2880"/>
        <p:guide pos="2875"/>
      </p:guideLst>
    </p:cSldViewPr>
  </p:slideViewPr>
  <p:outlineViewPr>
    <p:cViewPr>
      <p:scale>
        <a:sx n="33" d="100"/>
        <a:sy n="33" d="100"/>
      </p:scale>
      <p:origin x="0" y="-27372"/>
    </p:cViewPr>
  </p:outlineViewPr>
  <p:notesTextViewPr>
    <p:cViewPr>
      <p:scale>
        <a:sx n="1" d="1"/>
        <a:sy n="1" d="1"/>
      </p:scale>
      <p:origin x="0" y="0"/>
    </p:cViewPr>
  </p:notesTextViewPr>
  <p:sorterViewPr>
    <p:cViewPr>
      <p:scale>
        <a:sx n="70" d="100"/>
        <a:sy n="70" d="100"/>
      </p:scale>
      <p:origin x="0" y="-9936"/>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Introduction to Health Care and Public Health in the U.S.: Financing Health Care,</a:t>
            </a:r>
            <a:r>
              <a:rPr lang="en-US" baseline="0" dirty="0" smtClean="0"/>
              <a:t> Part 2. This is lecture a.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263189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Electronic data interchange, or EDI, is the structured transmission of data between organizations by electronic means. The Health Insurance Portability and Accountability Act, or HIPAA, of 1996 established national standards for electronic health care transactions. A transaction set used during an EDI is an electronic model of a paper transaction or form.</a:t>
            </a:r>
          </a:p>
          <a:p>
            <a:pPr eaLnBrk="1" hangingPunct="1">
              <a:spcBef>
                <a:spcPct val="0"/>
              </a:spcBef>
            </a:pPr>
            <a:endParaRPr lang="en-US" altLang="en-US" dirty="0" smtClean="0"/>
          </a:p>
          <a:p>
            <a:pPr eaLnBrk="1" hangingPunct="1">
              <a:spcBef>
                <a:spcPct val="0"/>
              </a:spcBef>
            </a:pPr>
            <a:endParaRPr lang="en-US" altLang="en-US" dirty="0" smtClean="0"/>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5A9AAA45-368B-4BE0-8798-47C26F4E5C19}" type="slidenum">
              <a:rPr lang="en-US" altLang="en-US"/>
              <a:pPr>
                <a:spcBef>
                  <a:spcPct val="0"/>
                </a:spcBef>
              </a:pPr>
              <a:t>10</a:t>
            </a:fld>
            <a:endParaRPr lang="en-US" altLang="en-US" dirty="0"/>
          </a:p>
        </p:txBody>
      </p:sp>
    </p:spTree>
    <p:extLst>
      <p:ext uri="{BB962C8B-B14F-4D97-AF65-F5344CB8AC3E}">
        <p14:creationId xmlns:p14="http://schemas.microsoft.com/office/powerpoint/2010/main" val="217377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revenue cycle is a standard set of activities and events that produce revenue or income for a provider. Each organization determines the administrative and management tasks pertinent to their particular operational circumstances. The tasks for a serious case in the Emergency Department of a hospital will be handled differently than a direct admission to the hospital, as will the tasks in a physician’s office. In each situation, the process of the revenue cycle is the same.</a:t>
            </a:r>
          </a:p>
          <a:p>
            <a:pPr eaLnBrk="1" hangingPunct="1">
              <a:spcBef>
                <a:spcPct val="0"/>
              </a:spcBef>
            </a:pPr>
            <a:r>
              <a:rPr lang="en-US" altLang="en-US" dirty="0" smtClean="0"/>
              <a:t>The process begins with the patient or provider determining that health care services are needed, and scheduling an appointment. </a:t>
            </a:r>
          </a:p>
          <a:p>
            <a:pPr eaLnBrk="1" hangingPunct="1">
              <a:spcBef>
                <a:spcPct val="0"/>
              </a:spcBef>
            </a:pPr>
            <a:r>
              <a:rPr lang="en-US" altLang="en-US" dirty="0" smtClean="0"/>
              <a:t>At the health care facility, demographic information and insurance information are collected when the patient registers. The health care organization confirms the terms of the insurance coverage with the third-party payor, either electronically or by telephone. During this process, the provider obtains information about patient deductibles, copayments, and coinsurance.</a:t>
            </a:r>
          </a:p>
          <a:p>
            <a:pPr eaLnBrk="1" hangingPunct="1">
              <a:spcBef>
                <a:spcPct val="0"/>
              </a:spcBef>
            </a:pPr>
            <a:r>
              <a:rPr lang="en-US" altLang="en-US" dirty="0" smtClean="0"/>
              <a:t>The health care organization then provides services to the patient. </a:t>
            </a:r>
          </a:p>
          <a:p>
            <a:pPr eaLnBrk="1" hangingPunct="1">
              <a:spcBef>
                <a:spcPct val="0"/>
              </a:spcBef>
            </a:pPr>
            <a:r>
              <a:rPr lang="en-US" altLang="en-US" dirty="0" smtClean="0"/>
              <a:t>Documentation of the services furnished and the diagnosis associated with each service occurs during charge capture. </a:t>
            </a:r>
          </a:p>
          <a:p>
            <a:pPr eaLnBrk="1" hangingPunct="1">
              <a:spcBef>
                <a:spcPct val="0"/>
              </a:spcBef>
            </a:pPr>
            <a:r>
              <a:rPr lang="en-US" altLang="en-US" dirty="0" smtClean="0"/>
              <a:t>Subsequently, during coding, the diagnosis and services are converted into alphanumeric or numeric codes in a claim, and are submitted to the third-party payor for reimbursement. After processing by the third-party payor using the appropriate methodology, the provider receives a remittance advice, adjusts its accounts, and makes its final settlement on the account with the patient. The next slides examine select aspects of the medical billing process and the revenue cycle.</a:t>
            </a:r>
          </a:p>
          <a:p>
            <a:pPr eaLnBrk="1" hangingPunct="1">
              <a:spcBef>
                <a:spcPct val="0"/>
              </a:spcBef>
            </a:pPr>
            <a:endParaRPr lang="en-US" altLang="en-US" dirty="0" smtClean="0"/>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D4418477-B7BA-452E-A501-88827032E7E6}" type="slidenum">
              <a:rPr lang="en-US" altLang="en-US"/>
              <a:pPr>
                <a:spcBef>
                  <a:spcPct val="0"/>
                </a:spcBef>
              </a:pPr>
              <a:t>11</a:t>
            </a:fld>
            <a:endParaRPr lang="en-US" altLang="en-US" dirty="0"/>
          </a:p>
        </p:txBody>
      </p:sp>
    </p:spTree>
    <p:extLst>
      <p:ext uri="{BB962C8B-B14F-4D97-AF65-F5344CB8AC3E}">
        <p14:creationId xmlns:p14="http://schemas.microsoft.com/office/powerpoint/2010/main" val="189556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Today, hospital management or practice management software accomplishes most billing tasks electronically. During the registration process, the software allows the accurate capture of patient demographic and health insurance information.</a:t>
            </a:r>
          </a:p>
          <a:p>
            <a:r>
              <a:rPr lang="en-US" altLang="en-US" dirty="0" smtClean="0"/>
              <a:t>This allows the provider to confirm eligibility and enrollment in the health care plan, effective dates, benefits, and limitations and exclusions. It also permits the determination of deductibles, coinsurance, and copayments.</a:t>
            </a:r>
          </a:p>
          <a:p>
            <a:r>
              <a:rPr lang="en-US" altLang="en-US" dirty="0" smtClean="0"/>
              <a:t>Acquiring the correct information ensures accurate reimbursement. Without accurate information, a third party payor may be unable to identify the patient or insured, resulting in a denial of payment for services provided.</a:t>
            </a:r>
          </a:p>
          <a:p>
            <a:endParaRPr lang="en-US" alt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857124D5-2E7A-42B6-BBDF-C82C5DBF24B9}" type="slidenum">
              <a:rPr lang="en-US" altLang="en-US"/>
              <a:pPr>
                <a:spcBef>
                  <a:spcPct val="0"/>
                </a:spcBef>
              </a:pPr>
              <a:t>12</a:t>
            </a:fld>
            <a:endParaRPr lang="en-US" altLang="en-US" dirty="0"/>
          </a:p>
        </p:txBody>
      </p:sp>
    </p:spTree>
    <p:extLst>
      <p:ext uri="{BB962C8B-B14F-4D97-AF65-F5344CB8AC3E}">
        <p14:creationId xmlns:p14="http://schemas.microsoft.com/office/powerpoint/2010/main" val="1516437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During the course of delivering health care, the charge capture process gathers descriptive data about the services provided during an encounter, including diagnosis, procedures, and tests, in order to establish an accurate representation of the services provided and the costs associated with them.</a:t>
            </a:r>
          </a:p>
          <a:p>
            <a:pPr eaLnBrk="1" hangingPunct="1"/>
            <a:r>
              <a:rPr lang="en-US" altLang="en-US" dirty="0" smtClean="0"/>
              <a:t>The actual fees charged to a patient account can be found in the organization's charge description master, a database used by a health care facility that stores the price list for all services provided to patients.</a:t>
            </a:r>
          </a:p>
          <a:p>
            <a:pPr eaLnBrk="1" hangingPunct="1"/>
            <a:r>
              <a:rPr lang="en-US" altLang="en-US" dirty="0" smtClean="0"/>
              <a:t>Smaller providers may use paper-based forms in the charge capture process, which may be called a super bill, encounter form, or charge ticket. Large organizations with sophisticated information systems can electronically capture charges using their management software. In addition, charges for services extrapolated from patient electronic records can automatically post to the patient's account,</a:t>
            </a:r>
            <a:r>
              <a:rPr lang="en-US" altLang="en-US" baseline="0" dirty="0" smtClean="0"/>
              <a:t> which improves accuracy</a:t>
            </a:r>
            <a:r>
              <a:rPr lang="en-US" altLang="en-US" dirty="0" smtClean="0"/>
              <a:t>.</a:t>
            </a:r>
          </a:p>
          <a:p>
            <a:pPr eaLnBrk="1" hangingPunct="1"/>
            <a:endParaRPr lang="en-US" altLang="en-US" dirty="0" smtClean="0"/>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987CD693-A591-4EE7-A7F0-E4E5E2C49A61}" type="slidenum">
              <a:rPr lang="en-US" altLang="en-US"/>
              <a:pPr>
                <a:spcBef>
                  <a:spcPct val="0"/>
                </a:spcBef>
              </a:pPr>
              <a:t>13</a:t>
            </a:fld>
            <a:endParaRPr lang="en-US" altLang="en-US" dirty="0"/>
          </a:p>
        </p:txBody>
      </p:sp>
    </p:spTree>
    <p:extLst>
      <p:ext uri="{BB962C8B-B14F-4D97-AF65-F5344CB8AC3E}">
        <p14:creationId xmlns:p14="http://schemas.microsoft.com/office/powerpoint/2010/main" val="1206823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Charge capture is essential to ensure the health care organization or provider properly bills and receives reimbursement for the health care services provided. This becomes all the more important in what’s called episode of care reimbursement. Briefly, in episode of care reimbursement, a provider receives a single fee, no matter the services and the costs of providing the services. Since the cost of providing services may exceed the revenue received using this reimbursement method, providers must collect an accurate representation of the cost of providing the service using charge capture. In other words, providers must evaluate if they have taken on too much risk or cost in providing care in this reimbursement methodology.</a:t>
            </a:r>
          </a:p>
          <a:p>
            <a:r>
              <a:rPr lang="en-US" altLang="en-US" dirty="0" smtClean="0"/>
              <a:t>By tracking charges, the provider may terminate or renegotiate the contract for reimbursement in the event that costs exceed revenue.</a:t>
            </a:r>
          </a:p>
          <a:p>
            <a:r>
              <a:rPr lang="en-US" altLang="en-US" dirty="0" smtClean="0"/>
              <a:t>Episode of care reimbursement will be discussed at length later in this lecture.</a:t>
            </a:r>
          </a:p>
          <a:p>
            <a:endParaRPr lang="en-US" altLang="en-US" dirty="0" smtClean="0"/>
          </a:p>
        </p:txBody>
      </p:sp>
      <p:sp>
        <p:nvSpPr>
          <p:cNvPr id="552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D09314AE-3D5D-44D0-8E27-29EDBB906AF6}" type="slidenum">
              <a:rPr lang="en-US" altLang="en-US"/>
              <a:pPr>
                <a:spcBef>
                  <a:spcPct val="0"/>
                </a:spcBef>
              </a:pPr>
              <a:t>14</a:t>
            </a:fld>
            <a:endParaRPr lang="en-US" altLang="en-US" dirty="0"/>
          </a:p>
        </p:txBody>
      </p:sp>
    </p:spTree>
    <p:extLst>
      <p:ext uri="{BB962C8B-B14F-4D97-AF65-F5344CB8AC3E}">
        <p14:creationId xmlns:p14="http://schemas.microsoft.com/office/powerpoint/2010/main" val="2065128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After the services provided by a health care facility have been documented during charge capture, a claim can be prepared for submission to the third-party payor by coding the claim. Coding is the process of translating the descriptive or written diagnosis and procedures relating to a patient encounter into a standard numeric classification or code, accomplished by using code sets. </a:t>
            </a:r>
          </a:p>
          <a:p>
            <a:r>
              <a:rPr lang="en-US" altLang="en-US" dirty="0" smtClean="0"/>
              <a:t>Code set refers to any table or group of codes used to encode data elements during the medical claims process. A code set may include a table of terms, medical concepts, medical diagnosis codes, or medical procedure codes. A code set includes the codes and the descriptors of the codes.</a:t>
            </a:r>
          </a:p>
          <a:p>
            <a:endParaRPr lang="en-US" alt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C8E6FC34-0BF0-4751-B73D-B383BD48A0B2}" type="slidenum">
              <a:rPr lang="en-US" altLang="en-US"/>
              <a:pPr>
                <a:spcBef>
                  <a:spcPct val="0"/>
                </a:spcBef>
              </a:pPr>
              <a:t>15</a:t>
            </a:fld>
            <a:endParaRPr lang="en-US" altLang="en-US" dirty="0"/>
          </a:p>
        </p:txBody>
      </p:sp>
    </p:spTree>
    <p:extLst>
      <p:ext uri="{BB962C8B-B14F-4D97-AF65-F5344CB8AC3E}">
        <p14:creationId xmlns:p14="http://schemas.microsoft.com/office/powerpoint/2010/main" val="1384523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International Classification of Diseases, 10th Revision, Clinical Modification, or ICD-10-CM, is the new diagnosis coding system developed as a replacement for ICD-9-CM, Volumes 1 &amp; 2. </a:t>
            </a:r>
          </a:p>
          <a:p>
            <a:r>
              <a:rPr lang="en-US" altLang="en-US" dirty="0" smtClean="0"/>
              <a:t>The International Classification of Diseases, 10th Revision, Procedure Coding, the ICD-10-PCS, is the new procedure coding system developed as a replacement for ICD-9-CM, Volume 3. </a:t>
            </a:r>
          </a:p>
          <a:p>
            <a:r>
              <a:rPr lang="en-US" altLang="en-US" dirty="0" smtClean="0"/>
              <a:t>The compliance date for implementation of ICD-10-CM for diagnoses and ICD-10-PCS for inpatient hospital procedures was October 1, 2015.</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dirty="0"/>
          </a:p>
        </p:txBody>
      </p:sp>
    </p:spTree>
    <p:extLst>
      <p:ext uri="{BB962C8B-B14F-4D97-AF65-F5344CB8AC3E}">
        <p14:creationId xmlns:p14="http://schemas.microsoft.com/office/powerpoint/2010/main" val="2645352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ICD-9-CM codes are very different from ICD-10-CM/PCS code sets. There are nearly 19 times as many procedure codes in ICD-10-PCS than in ICD-9-CM volume 3. There are nearly 5 times as many diagnosis codes in ICD-10-CM than in ICD-9-CM. ICD-10 has alphanumeric categories instead of numeric ones.</a:t>
            </a:r>
          </a:p>
        </p:txBody>
      </p:sp>
      <p:sp>
        <p:nvSpPr>
          <p:cNvPr id="614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dirty="0"/>
          </a:p>
        </p:txBody>
      </p:sp>
      <p:sp>
        <p:nvSpPr>
          <p:cNvPr id="614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F40D3B0-2055-4287-906C-CEDC867EFECF}" type="slidenum">
              <a:rPr lang="en-US" altLang="en-US"/>
              <a:pPr/>
              <a:t>17</a:t>
            </a:fld>
            <a:endParaRPr lang="en-US" altLang="en-US" dirty="0"/>
          </a:p>
        </p:txBody>
      </p:sp>
    </p:spTree>
    <p:extLst>
      <p:ext uri="{BB962C8B-B14F-4D97-AF65-F5344CB8AC3E}">
        <p14:creationId xmlns:p14="http://schemas.microsoft.com/office/powerpoint/2010/main" val="985489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Health Insurance Portability and Accountability Act, or HIPAA, of 1996 requires that providers use specific code sets when submitting claims. This slide lists some of the code sets used to report medical services. The list also includes the organizations responsible for each code set.</a:t>
            </a:r>
          </a:p>
          <a:p>
            <a:pPr eaLnBrk="1" hangingPunct="1">
              <a:spcBef>
                <a:spcPct val="0"/>
              </a:spcBef>
            </a:pPr>
            <a:r>
              <a:rPr lang="en-US" altLang="en-US" dirty="0" smtClean="0"/>
              <a:t>Two of these deserve further discussion here, the ICD-10-CM and the current procedural terminology, or CPT.</a:t>
            </a:r>
          </a:p>
          <a:p>
            <a:pPr eaLnBrk="1" hangingPunct="1">
              <a:spcBef>
                <a:spcPct val="0"/>
              </a:spcBef>
            </a:pPr>
            <a:r>
              <a:rPr lang="en-US" altLang="en-US" dirty="0" smtClean="0"/>
              <a:t>ICD-10-CM is based on the World Health Organization's, or WHO’s</a:t>
            </a:r>
            <a:r>
              <a:rPr lang="en-US" altLang="en-US" baseline="0" dirty="0" smtClean="0"/>
              <a:t> </a:t>
            </a:r>
            <a:r>
              <a:rPr lang="en-US" altLang="en-US" dirty="0" smtClean="0"/>
              <a:t>International Classification of Diseases, Tenth Revision, or ICD-10. ICD-10-CM is the official system of assigning codes to diagnoses and procedures associated with hospital utilization in the U.S. The National Center for Health Statistics, or NCHS, and the Centers for Medicare and Medicaid Services, or CMS, are the U.S. governmental agencies responsible for overseeing all changes and modifications to the ICD-10-CM.</a:t>
            </a:r>
          </a:p>
          <a:p>
            <a:pPr eaLnBrk="1" hangingPunct="1">
              <a:spcBef>
                <a:spcPct val="0"/>
              </a:spcBef>
            </a:pPr>
            <a:r>
              <a:rPr lang="en-US" altLang="en-US" dirty="0" smtClean="0"/>
              <a:t>ICD-10-CM for medical diagnoses is based on WHO’s ICD-10.</a:t>
            </a:r>
            <a:r>
              <a:rPr lang="en-US" altLang="en-US" baseline="0" dirty="0" smtClean="0"/>
              <a:t> </a:t>
            </a:r>
            <a:r>
              <a:rPr lang="en-US" altLang="en-US" dirty="0" smtClean="0"/>
              <a:t>CMS also developed a new Procedure Coding System, ICD-10-PCS, for inpatient procedures. ICD-10-CM replaces ICD-9-CM, volumes 1 and 2, and ICD-10-PCS replaces ICD-9-CM, volume 3. </a:t>
            </a:r>
          </a:p>
          <a:p>
            <a:pPr eaLnBrk="1" hangingPunct="1">
              <a:spcBef>
                <a:spcPct val="0"/>
              </a:spcBef>
            </a:pPr>
            <a:r>
              <a:rPr lang="en-US" altLang="en-US" dirty="0" smtClean="0"/>
              <a:t>The Current Procedural Terminology, or CPT, code set is maintained by the American Medical Association through the CPT Editorial Panel. The CPT code set describes medical, surgical, and diagnostic services and is designed to communicate uniform information about medical services and procedures among physicians, coders, patients, accreditation organizations, and payors for administrative, financial, and analytical purposes.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en-US" dirty="0" smtClean="0"/>
              <a:t>The National Drug Codes, or NDC,</a:t>
            </a:r>
            <a:r>
              <a:rPr lang="en-US" altLang="en-US" baseline="0" dirty="0" smtClean="0"/>
              <a:t> are developed by the Federal Drug Administration, or FDA, and drug manufacturers. Also, the American Dental Association develops specific codes for dental procedures called the </a:t>
            </a:r>
            <a:r>
              <a:rPr lang="en-US" altLang="en-US" dirty="0" smtClean="0"/>
              <a:t>Code on Dental Procedures and Nomenclature, or CDT. </a:t>
            </a:r>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ACE2FBE0-6241-4164-B3CE-4B8DF388BBEC}" type="slidenum">
              <a:rPr lang="en-US" altLang="en-US"/>
              <a:pPr>
                <a:spcBef>
                  <a:spcPct val="0"/>
                </a:spcBef>
              </a:pPr>
              <a:t>18</a:t>
            </a:fld>
            <a:endParaRPr lang="en-US" altLang="en-US" dirty="0"/>
          </a:p>
        </p:txBody>
      </p:sp>
    </p:spTree>
    <p:extLst>
      <p:ext uri="{BB962C8B-B14F-4D97-AF65-F5344CB8AC3E}">
        <p14:creationId xmlns:p14="http://schemas.microsoft.com/office/powerpoint/2010/main" val="2401978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HIPAA standards require</a:t>
            </a:r>
            <a:r>
              <a:rPr lang="en-US" altLang="en-US" baseline="0" dirty="0" smtClean="0"/>
              <a:t> the use of specific</a:t>
            </a:r>
            <a:r>
              <a:rPr lang="en-US" altLang="en-US" dirty="0" smtClean="0"/>
              <a:t> code sets for submitting claims, depending on the provider and the location where the service was delivered. The code sets for physicians and hospital facilities are listed here. </a:t>
            </a:r>
          </a:p>
          <a:p>
            <a:r>
              <a:rPr lang="en-US" altLang="en-US" dirty="0" smtClean="0"/>
              <a:t>The ICD-10-CM is used to report all inpatient and outpatient diagnoses. The CPT is used to report physician inpatient and outpatient procedures; the ICD-10-PCS is used to report inpatient facility procedures; and the Healthcare Common Procedure Coding System, or </a:t>
            </a:r>
            <a:r>
              <a:rPr lang="en-US" altLang="en-US" dirty="0" err="1" smtClean="0"/>
              <a:t>HCPCS</a:t>
            </a:r>
            <a:r>
              <a:rPr lang="en-US" altLang="en-US" dirty="0" smtClean="0"/>
              <a:t>, is used to report outpatient facility procedures.</a:t>
            </a:r>
          </a:p>
          <a:p>
            <a:endParaRPr lang="en-US" altLang="en-US" dirty="0" smtClean="0"/>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F3786F68-A035-4B6B-8C60-CE5CF71A646E}" type="slidenum">
              <a:rPr lang="en-US" altLang="en-US"/>
              <a:pPr>
                <a:spcBef>
                  <a:spcPct val="0"/>
                </a:spcBef>
              </a:pPr>
              <a:t>19</a:t>
            </a:fld>
            <a:endParaRPr lang="en-US" altLang="en-US" dirty="0"/>
          </a:p>
        </p:txBody>
      </p:sp>
    </p:spTree>
    <p:extLst>
      <p:ext uri="{BB962C8B-B14F-4D97-AF65-F5344CB8AC3E}">
        <p14:creationId xmlns:p14="http://schemas.microsoft.com/office/powerpoint/2010/main" val="185486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learning objectives for </a:t>
            </a:r>
            <a:r>
              <a:rPr lang="en-US" altLang="en-US" b="0" i="0" dirty="0" smtClean="0"/>
              <a:t>Financing Health Care, Part 2</a:t>
            </a:r>
            <a:r>
              <a:rPr lang="en-US" altLang="en-US" dirty="0" smtClean="0"/>
              <a:t> are to:</a:t>
            </a:r>
          </a:p>
          <a:p>
            <a:pPr marL="171450" indent="-171450" eaLnBrk="1" hangingPunct="1">
              <a:spcBef>
                <a:spcPct val="0"/>
              </a:spcBef>
              <a:buFont typeface="Arial" panose="020B0604020202020204" pitchFamily="34" charset="0"/>
              <a:buChar char="•"/>
            </a:pPr>
            <a:r>
              <a:rPr lang="en-US" altLang="en-US" dirty="0" smtClean="0"/>
              <a:t> Describe the revenue cycle and the billing process undertaken by different health care enterprises</a:t>
            </a:r>
          </a:p>
          <a:p>
            <a:pPr marL="171450" indent="-171450" eaLnBrk="1" hangingPunct="1">
              <a:spcBef>
                <a:spcPct val="0"/>
              </a:spcBef>
              <a:buFont typeface="Arial" panose="020B0604020202020204" pitchFamily="34" charset="0"/>
              <a:buChar char="•"/>
            </a:pPr>
            <a:r>
              <a:rPr lang="en-US" altLang="en-US" dirty="0" smtClean="0"/>
              <a:t> Explain the billing and coding processes, and standard code sets used in the claims process</a:t>
            </a:r>
          </a:p>
          <a:p>
            <a:pPr eaLnBrk="1" hangingPunct="1">
              <a:spcBef>
                <a:spcPct val="0"/>
              </a:spcBef>
              <a:buFontTx/>
              <a:buChar char="•"/>
            </a:pPr>
            <a:endParaRPr lang="en-US" altLang="en-US" dirty="0" smtClean="0"/>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endParaRPr lang="en-US" altLang="en-US" dirty="0"/>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081A7136-1B54-4627-B5E0-914CEE347AFC}" type="slidenum">
              <a:rPr lang="en-US" altLang="en-US"/>
              <a:pPr>
                <a:spcBef>
                  <a:spcPct val="0"/>
                </a:spcBef>
              </a:pPr>
              <a:t>2</a:t>
            </a:fld>
            <a:endParaRPr lang="en-US" altLang="en-US" dirty="0"/>
          </a:p>
        </p:txBody>
      </p:sp>
    </p:spTree>
    <p:extLst>
      <p:ext uri="{BB962C8B-B14F-4D97-AF65-F5344CB8AC3E}">
        <p14:creationId xmlns:p14="http://schemas.microsoft.com/office/powerpoint/2010/main" val="3926470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An example of the data available in the ICD-10-CM code set is illustrated on this slide. Under diseases of the circulatory system, ischemic heart disease is listed. Under that classification are the three-digit codes that describe an acute myocardial infarction. From there, the code for the specific type of myocardial infarction can be indicated. Note that this list is just a small sample of the codes available for ischemic heart diseases.</a:t>
            </a:r>
          </a:p>
          <a:p>
            <a:pPr eaLnBrk="1" hangingPunct="1">
              <a:spcBef>
                <a:spcPct val="0"/>
              </a:spcBef>
            </a:pPr>
            <a:endParaRPr lang="en-US" altLang="en-US" dirty="0" smtClean="0"/>
          </a:p>
        </p:txBody>
      </p:sp>
      <p:sp>
        <p:nvSpPr>
          <p:cNvPr id="675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3A48E72B-581D-4455-9730-FA810E1D3E66}" type="slidenum">
              <a:rPr lang="en-US" altLang="en-US"/>
              <a:pPr>
                <a:spcBef>
                  <a:spcPct val="0"/>
                </a:spcBef>
              </a:pPr>
              <a:t>20</a:t>
            </a:fld>
            <a:endParaRPr lang="en-US" altLang="en-US" dirty="0"/>
          </a:p>
        </p:txBody>
      </p:sp>
    </p:spTree>
    <p:extLst>
      <p:ext uri="{BB962C8B-B14F-4D97-AF65-F5344CB8AC3E}">
        <p14:creationId xmlns:p14="http://schemas.microsoft.com/office/powerpoint/2010/main" val="539596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example of CPT surgery codes for the external ear are listed on this slide.</a:t>
            </a:r>
          </a:p>
          <a:p>
            <a:endParaRPr lang="en-US" altLang="en-US" dirty="0" smtClean="0"/>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38436529-5337-40DF-A5FD-81DC0BFA617D}" type="slidenum">
              <a:rPr lang="en-US" altLang="en-US"/>
              <a:pPr>
                <a:spcBef>
                  <a:spcPct val="0"/>
                </a:spcBef>
              </a:pPr>
              <a:t>21</a:t>
            </a:fld>
            <a:endParaRPr lang="en-US" altLang="en-US" dirty="0"/>
          </a:p>
        </p:txBody>
      </p:sp>
    </p:spTree>
    <p:extLst>
      <p:ext uri="{BB962C8B-B14F-4D97-AF65-F5344CB8AC3E}">
        <p14:creationId xmlns:p14="http://schemas.microsoft.com/office/powerpoint/2010/main" val="12206438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examples of converting a diagnosis and procedure into codes for a physician are illustrated on this slide. The diagnosis of upper respiratory infection converts to J06.9 using the ICD-10-CM. </a:t>
            </a:r>
          </a:p>
          <a:p>
            <a:r>
              <a:rPr lang="en-US" altLang="en-US" dirty="0" smtClean="0"/>
              <a:t>A level-two new patient office visit codes as 99202, using the CPT, and a skin biopsy converts to 11100. </a:t>
            </a:r>
          </a:p>
          <a:p>
            <a:r>
              <a:rPr lang="en-US" altLang="en-US" dirty="0" smtClean="0"/>
              <a:t>Immune globulin ten milligrams, given as an injection, converts to J1564 using the </a:t>
            </a:r>
            <a:r>
              <a:rPr lang="en-US" altLang="en-US" dirty="0" err="1" smtClean="0"/>
              <a:t>HCPCS</a:t>
            </a:r>
            <a:r>
              <a:rPr lang="en-US" altLang="en-US" dirty="0" smtClean="0"/>
              <a:t> level two codes. It is important to have trained personnel who are knowledgeable about coding in order to properly code a claim. </a:t>
            </a: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B71DA755-8969-4B9B-A4FD-1E22CA9A984C}" type="slidenum">
              <a:rPr lang="en-US" altLang="en-US"/>
              <a:pPr>
                <a:spcBef>
                  <a:spcPct val="0"/>
                </a:spcBef>
              </a:pPr>
              <a:t>22</a:t>
            </a:fld>
            <a:endParaRPr lang="en-US" altLang="en-US" dirty="0"/>
          </a:p>
        </p:txBody>
      </p:sp>
    </p:spTree>
    <p:extLst>
      <p:ext uri="{BB962C8B-B14F-4D97-AF65-F5344CB8AC3E}">
        <p14:creationId xmlns:p14="http://schemas.microsoft.com/office/powerpoint/2010/main" val="9619127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 of Financing Health Care, Part 2. </a:t>
            </a:r>
          </a:p>
          <a:p>
            <a:r>
              <a:rPr lang="en-US" altLang="en-US" dirty="0" smtClean="0"/>
              <a:t>In summary, the revenue cycle for health care organizations is a unique process that requires submission of medical bills or claims describing the services provided. During the preparation of claims, information about the type of medical service, the diagnosis associated with the service, and the fee for the service is gathered and coded into a claim using standardized codes. </a:t>
            </a:r>
          </a:p>
          <a:p>
            <a:r>
              <a:rPr lang="en-US" altLang="en-US" dirty="0" smtClean="0"/>
              <a:t>The final piece of the revenue cycle, submitting claims, is covered in the next lecture.</a:t>
            </a:r>
          </a:p>
          <a:p>
            <a:endParaRPr lang="en-US" altLang="en-US" dirty="0" smtClean="0"/>
          </a:p>
        </p:txBody>
      </p:sp>
      <p:sp>
        <p:nvSpPr>
          <p:cNvPr id="1024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8E68C8E8-B374-454D-82DC-40840C947770}" type="slidenum">
              <a:rPr lang="en-US" altLang="en-US"/>
              <a:pPr>
                <a:spcBef>
                  <a:spcPct val="0"/>
                </a:spcBef>
              </a:pPr>
              <a:t>23</a:t>
            </a:fld>
            <a:endParaRPr lang="en-US" altLang="en-US" dirty="0"/>
          </a:p>
        </p:txBody>
      </p:sp>
    </p:spTree>
    <p:extLst>
      <p:ext uri="{BB962C8B-B14F-4D97-AF65-F5344CB8AC3E}">
        <p14:creationId xmlns:p14="http://schemas.microsoft.com/office/powerpoint/2010/main" val="3371740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1044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C3B6FC86-945A-4BA4-8FF1-A43BBCDEA37B}" type="slidenum">
              <a:rPr lang="en-US" altLang="en-US"/>
              <a:pPr>
                <a:spcBef>
                  <a:spcPct val="0"/>
                </a:spcBef>
              </a:pPr>
              <a:t>24</a:t>
            </a:fld>
            <a:endParaRPr lang="en-US" altLang="en-US" dirty="0"/>
          </a:p>
        </p:txBody>
      </p:sp>
    </p:spTree>
    <p:extLst>
      <p:ext uri="{BB962C8B-B14F-4D97-AF65-F5344CB8AC3E}">
        <p14:creationId xmlns:p14="http://schemas.microsoft.com/office/powerpoint/2010/main" val="37911174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1044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C3B6FC86-945A-4BA4-8FF1-A43BBCDEA37B}" type="slidenum">
              <a:rPr lang="en-US" altLang="en-US"/>
              <a:pPr>
                <a:spcBef>
                  <a:spcPct val="0"/>
                </a:spcBef>
              </a:pPr>
              <a:t>25</a:t>
            </a:fld>
            <a:endParaRPr lang="en-US" altLang="en-US" dirty="0"/>
          </a:p>
        </p:txBody>
      </p:sp>
    </p:spTree>
    <p:extLst>
      <p:ext uri="{BB962C8B-B14F-4D97-AF65-F5344CB8AC3E}">
        <p14:creationId xmlns:p14="http://schemas.microsoft.com/office/powerpoint/2010/main" val="8864494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dirty="0"/>
          </a:p>
        </p:txBody>
      </p:sp>
    </p:spTree>
    <p:extLst>
      <p:ext uri="{BB962C8B-B14F-4D97-AF65-F5344CB8AC3E}">
        <p14:creationId xmlns:p14="http://schemas.microsoft.com/office/powerpoint/2010/main" val="245137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US" altLang="en-US" dirty="0" smtClean="0"/>
              <a:t>Identify different fee-for-service and episode-of-care reimbursement methodologies used by insurers and health care organizations, or HCOs, in the claims process</a:t>
            </a:r>
          </a:p>
          <a:p>
            <a:pPr marL="171450" indent="-171450" eaLnBrk="1" hangingPunct="1">
              <a:spcBef>
                <a:spcPct val="0"/>
              </a:spcBef>
              <a:buFont typeface="Arial" panose="020B0604020202020204" pitchFamily="34" charset="0"/>
              <a:buChar char="•"/>
            </a:pPr>
            <a:r>
              <a:rPr lang="en-US" altLang="en-US" dirty="0" smtClean="0"/>
              <a:t>Review factors responsible for escalating health care expenditures in the U.S. </a:t>
            </a:r>
          </a:p>
          <a:p>
            <a:pPr marL="171450" indent="-171450" eaLnBrk="1" hangingPunct="1">
              <a:spcBef>
                <a:spcPct val="0"/>
              </a:spcBef>
              <a:buFont typeface="Arial" panose="020B0604020202020204" pitchFamily="34" charset="0"/>
              <a:buChar char="•"/>
            </a:pPr>
            <a:r>
              <a:rPr lang="en-US" altLang="en-US" dirty="0" smtClean="0"/>
              <a:t>And discuss methods of controlling rising medical costs. </a:t>
            </a:r>
          </a:p>
          <a:p>
            <a:pPr eaLnBrk="1" hangingPunct="1">
              <a:spcBef>
                <a:spcPct val="0"/>
              </a:spcBef>
            </a:pPr>
            <a:endParaRPr lang="en-US" altLang="en-US" dirty="0" smtClean="0"/>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endParaRPr lang="en-US" altLang="en-US" dirty="0"/>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081A7136-1B54-4627-B5E0-914CEE347AFC}" type="slidenum">
              <a:rPr lang="en-US" altLang="en-US"/>
              <a:pPr>
                <a:spcBef>
                  <a:spcPct val="0"/>
                </a:spcBef>
              </a:pPr>
              <a:t>3</a:t>
            </a:fld>
            <a:endParaRPr lang="en-US" altLang="en-US" dirty="0"/>
          </a:p>
        </p:txBody>
      </p:sp>
    </p:spTree>
    <p:extLst>
      <p:ext uri="{BB962C8B-B14F-4D97-AF65-F5344CB8AC3E}">
        <p14:creationId xmlns:p14="http://schemas.microsoft.com/office/powerpoint/2010/main" val="2784531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This lecture describes the processes that a health care organization uses to collect revenue from payors. This includes the revenue cycle in a health care organization, or the set of activities and events that produce income for the organization, and the terms and processes associated with medical billing and coding, including code sets.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dirty="0"/>
          </a:p>
        </p:txBody>
      </p:sp>
    </p:spTree>
    <p:extLst>
      <p:ext uri="{BB962C8B-B14F-4D97-AF65-F5344CB8AC3E}">
        <p14:creationId xmlns:p14="http://schemas.microsoft.com/office/powerpoint/2010/main" val="1169629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defTabSz="939800" eaLnBrk="1" hangingPunct="1">
              <a:spcBef>
                <a:spcPct val="0"/>
              </a:spcBef>
            </a:pPr>
            <a:r>
              <a:rPr lang="en-US" altLang="en-US" dirty="0" smtClean="0"/>
              <a:t>As with other business entities, health care organizations must receive income to pay expenses. Managing expenses in health care organizations is similar to any other business. However, health care is unique in the way in which it receives payment.</a:t>
            </a:r>
          </a:p>
          <a:p>
            <a:pPr marL="0" lvl="1" defTabSz="939800" eaLnBrk="1" hangingPunct="1">
              <a:spcBef>
                <a:spcPct val="0"/>
              </a:spcBef>
            </a:pPr>
            <a:r>
              <a:rPr lang="en-US" altLang="en-US" dirty="0" smtClean="0"/>
              <a:t>There are four features that make the business of health care different: </a:t>
            </a:r>
          </a:p>
          <a:p>
            <a:pPr marL="0" lvl="1" defTabSz="939800" eaLnBrk="1" hangingPunct="1">
              <a:spcBef>
                <a:spcPct val="0"/>
              </a:spcBef>
            </a:pPr>
            <a:r>
              <a:rPr lang="en-US" altLang="en-US" dirty="0" smtClean="0"/>
              <a:t>First, a third-party payor makes the majority of payments to someone other than the patient for services provided. </a:t>
            </a:r>
          </a:p>
          <a:p>
            <a:pPr marL="0" lvl="1" defTabSz="939800" eaLnBrk="1" hangingPunct="1">
              <a:spcBef>
                <a:spcPct val="0"/>
              </a:spcBef>
            </a:pPr>
            <a:r>
              <a:rPr lang="en-US" altLang="en-US" dirty="0" smtClean="0"/>
              <a:t>Second, the amount paid or reimbursed by an insurance plan depends entirely on codes entered on the bill or claim that indicate the type of service provided and the reason or diagnosis for the service or services</a:t>
            </a:r>
            <a:r>
              <a:rPr lang="en-US" altLang="en-US" baseline="0" dirty="0" smtClean="0"/>
              <a:t> </a:t>
            </a:r>
            <a:r>
              <a:rPr lang="en-US" altLang="en-US" dirty="0" smtClean="0"/>
              <a:t>and a formula determined by the payor. This formula for payment frequently is not transparent. </a:t>
            </a:r>
            <a:endParaRPr lang="en-US" altLang="en-US" sz="1300" dirty="0" smtClean="0"/>
          </a:p>
        </p:txBody>
      </p:sp>
      <p:sp>
        <p:nvSpPr>
          <p:cNvPr id="368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28CFA2CB-FE45-43B7-B3CC-FFB5165921A1}" type="slidenum">
              <a:rPr lang="en-US" altLang="en-US"/>
              <a:pPr>
                <a:spcBef>
                  <a:spcPct val="0"/>
                </a:spcBef>
              </a:pPr>
              <a:t>5</a:t>
            </a:fld>
            <a:endParaRPr lang="en-US" altLang="en-US" dirty="0"/>
          </a:p>
        </p:txBody>
      </p:sp>
    </p:spTree>
    <p:extLst>
      <p:ext uri="{BB962C8B-B14F-4D97-AF65-F5344CB8AC3E}">
        <p14:creationId xmlns:p14="http://schemas.microsoft.com/office/powerpoint/2010/main" val="3453190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custDataLst>
              <p:tags r:id="rId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Third, payment amounts received for identical services may vary within a payor, and from payor to payor. </a:t>
            </a:r>
          </a:p>
          <a:p>
            <a:pPr eaLnBrk="1" hangingPunct="1">
              <a:spcBef>
                <a:spcPct val="0"/>
              </a:spcBef>
            </a:pPr>
            <a:r>
              <a:rPr lang="en-US" altLang="en-US" dirty="0" smtClean="0"/>
              <a:t>And fourth, health care organizations depend on payment from the government for approximately half of all health care expenses in the U.S.</a:t>
            </a:r>
          </a:p>
          <a:p>
            <a:pPr eaLnBrk="1" hangingPunct="1">
              <a:spcBef>
                <a:spcPct val="0"/>
              </a:spcBef>
            </a:pPr>
            <a:endParaRPr lang="en-US" altLang="en-US" dirty="0" smtClean="0"/>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654919EA-F8CD-4A4A-A1D5-8417DA463EF0}" type="slidenum">
              <a:rPr lang="en-US" altLang="en-US"/>
              <a:pPr>
                <a:spcBef>
                  <a:spcPct val="0"/>
                </a:spcBef>
              </a:pPr>
              <a:t>6</a:t>
            </a:fld>
            <a:endParaRPr lang="en-US" altLang="en-US" dirty="0"/>
          </a:p>
        </p:txBody>
      </p:sp>
    </p:spTree>
    <p:extLst>
      <p:ext uri="{BB962C8B-B14F-4D97-AF65-F5344CB8AC3E}">
        <p14:creationId xmlns:p14="http://schemas.microsoft.com/office/powerpoint/2010/main" val="2075794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revenue cycle is a standard set of activities and events that produce revenue or income for a health care organization or provider.</a:t>
            </a:r>
          </a:p>
          <a:p>
            <a:r>
              <a:rPr lang="en-US" altLang="en-US" dirty="0" smtClean="0"/>
              <a:t>Medical billing, as part of the revenue cycle, is the process of submitting claims to insurance companies in order to receive payment or reimbursement for services rendered by a health care provider.</a:t>
            </a:r>
          </a:p>
          <a:p>
            <a:endParaRPr lang="en-US" altLang="en-US" dirty="0" smtClean="0"/>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D064BA43-43FA-4F94-A730-91DB9D7770EB}" type="slidenum">
              <a:rPr lang="en-US" altLang="en-US"/>
              <a:pPr>
                <a:spcBef>
                  <a:spcPct val="0"/>
                </a:spcBef>
              </a:pPr>
              <a:t>7</a:t>
            </a:fld>
            <a:endParaRPr lang="en-US" altLang="en-US" dirty="0"/>
          </a:p>
        </p:txBody>
      </p:sp>
    </p:spTree>
    <p:extLst>
      <p:ext uri="{BB962C8B-B14F-4D97-AF65-F5344CB8AC3E}">
        <p14:creationId xmlns:p14="http://schemas.microsoft.com/office/powerpoint/2010/main" val="1035088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Reimbursement is the term used to describe payment by third-party payors to health care organizations for services provided. Third-party payors reimburse claims based upon one of two methodologies: fee-for-service or episode-of-care, both of which describe a unit of payment. Reimbursement methodology will be discussed at length later in this unit.</a:t>
            </a:r>
          </a:p>
          <a:p>
            <a:pPr eaLnBrk="1" hangingPunct="1">
              <a:spcBef>
                <a:spcPct val="0"/>
              </a:spcBef>
            </a:pPr>
            <a:r>
              <a:rPr lang="en-US" altLang="en-US" dirty="0" smtClean="0"/>
              <a:t>A claim is the health care organization’s itemized statement and formal request for payment from the third-party payor for the medical services provided to the patient or the insured.</a:t>
            </a:r>
          </a:p>
          <a:p>
            <a:pPr eaLnBrk="1" hangingPunct="1">
              <a:spcBef>
                <a:spcPct val="0"/>
              </a:spcBef>
            </a:pPr>
            <a:endParaRPr lang="en-US" altLang="en-US" dirty="0" smtClean="0"/>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8DA23205-D1C7-40F5-BE33-D5151CB3D797}" type="slidenum">
              <a:rPr lang="en-US" altLang="en-US"/>
              <a:pPr>
                <a:spcBef>
                  <a:spcPct val="0"/>
                </a:spcBef>
              </a:pPr>
              <a:t>8</a:t>
            </a:fld>
            <a:endParaRPr lang="en-US" altLang="en-US" dirty="0"/>
          </a:p>
        </p:txBody>
      </p:sp>
    </p:spTree>
    <p:extLst>
      <p:ext uri="{BB962C8B-B14F-4D97-AF65-F5344CB8AC3E}">
        <p14:creationId xmlns:p14="http://schemas.microsoft.com/office/powerpoint/2010/main" val="454426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An additional definition associated with the billing and reimbursement is charge capture, which is the process of collecting and noting all services, procedures, and supplies provided during an encounter or patient care in preparation for submitting a claim to a third party payor.</a:t>
            </a:r>
          </a:p>
          <a:p>
            <a:pPr eaLnBrk="1" hangingPunct="1">
              <a:spcBef>
                <a:spcPct val="0"/>
              </a:spcBef>
            </a:pPr>
            <a:r>
              <a:rPr lang="en-US" altLang="en-US" dirty="0" smtClean="0"/>
              <a:t>The charge description master is the database of prices for services provided to patients and used by health care organizations during the billing process.</a:t>
            </a: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itchFamily="34" charset="0"/>
                <a:cs typeface="Arial" pitchFamily="34" charset="0"/>
              </a:defRPr>
            </a:lvl1pPr>
            <a:lvl2pPr marL="742950" indent="-285750">
              <a:spcBef>
                <a:spcPct val="30000"/>
              </a:spcBef>
              <a:defRPr sz="1000">
                <a:solidFill>
                  <a:schemeClr val="tx1"/>
                </a:solidFill>
                <a:latin typeface="Arial" pitchFamily="34" charset="0"/>
                <a:cs typeface="Arial" pitchFamily="34" charset="0"/>
              </a:defRPr>
            </a:lvl2pPr>
            <a:lvl3pPr marL="1143000" indent="-228600">
              <a:spcBef>
                <a:spcPct val="30000"/>
              </a:spcBef>
              <a:defRPr sz="1000">
                <a:solidFill>
                  <a:schemeClr val="tx1"/>
                </a:solidFill>
                <a:latin typeface="Arial" pitchFamily="34" charset="0"/>
                <a:cs typeface="Arial" pitchFamily="34" charset="0"/>
              </a:defRPr>
            </a:lvl3pPr>
            <a:lvl4pPr marL="1600200" indent="-228600">
              <a:spcBef>
                <a:spcPct val="30000"/>
              </a:spcBef>
              <a:defRPr sz="1000">
                <a:solidFill>
                  <a:schemeClr val="tx1"/>
                </a:solidFill>
                <a:latin typeface="Arial" pitchFamily="34" charset="0"/>
                <a:cs typeface="Arial" pitchFamily="34" charset="0"/>
              </a:defRPr>
            </a:lvl4pPr>
            <a:lvl5pPr marL="2057400" indent="-228600">
              <a:spcBef>
                <a:spcPct val="30000"/>
              </a:spcBef>
              <a:defRPr sz="10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0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0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0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000">
                <a:solidFill>
                  <a:schemeClr val="tx1"/>
                </a:solidFill>
                <a:latin typeface="Arial" pitchFamily="34" charset="0"/>
                <a:cs typeface="Arial" pitchFamily="34" charset="0"/>
              </a:defRPr>
            </a:lvl9pPr>
          </a:lstStyle>
          <a:p>
            <a:pPr>
              <a:spcBef>
                <a:spcPct val="0"/>
              </a:spcBef>
            </a:pPr>
            <a:fld id="{5A9AAA45-368B-4BE0-8798-47C26F4E5C19}" type="slidenum">
              <a:rPr lang="en-US" altLang="en-US"/>
              <a:pPr>
                <a:spcBef>
                  <a:spcPct val="0"/>
                </a:spcBef>
              </a:pPr>
              <a:t>9</a:t>
            </a:fld>
            <a:endParaRPr lang="en-US" altLang="en-US" dirty="0"/>
          </a:p>
        </p:txBody>
      </p:sp>
    </p:spTree>
    <p:extLst>
      <p:ext uri="{BB962C8B-B14F-4D97-AF65-F5344CB8AC3E}">
        <p14:creationId xmlns:p14="http://schemas.microsoft.com/office/powerpoint/2010/main" val="3652928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8.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hyperlink" Target="http://www.bls.gov/ncs/ebs/sp/healthterms.pdf" TargetMode="External"/><Relationship Id="rId2" Type="http://schemas.openxmlformats.org/officeDocument/2006/relationships/slideLayout" Target="../slideLayouts/slideLayout9.xml"/><Relationship Id="rId1" Type="http://schemas.openxmlformats.org/officeDocument/2006/relationships/tags" Target="../tags/tag25.xml"/><Relationship Id="rId6" Type="http://schemas.openxmlformats.org/officeDocument/2006/relationships/hyperlink" Target="http://en.wikipedia.org/wiki/Current_Procedural_Terminology" TargetMode="External"/><Relationship Id="rId5" Type="http://schemas.openxmlformats.org/officeDocument/2006/relationships/hyperlink" Target="https://www.ama-assn.org/practice-management/coding-billing" TargetMode="External"/><Relationship Id="rId4" Type="http://schemas.openxmlformats.org/officeDocument/2006/relationships/hyperlink" Target="https://www.cms.gov/Regulations-and-Guidance/Administrative-Simplification/Code-Sets/index.html"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9.xml"/><Relationship Id="rId1" Type="http://schemas.openxmlformats.org/officeDocument/2006/relationships/tags" Target="../tags/tag26.xml"/><Relationship Id="rId4" Type="http://schemas.openxmlformats.org/officeDocument/2006/relationships/hyperlink" Target="http://www.cdc.gov/nchs/icd/icd10cm_pcs_background.htm"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0.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Financing Health Care, Part 2</a:t>
            </a:r>
          </a:p>
          <a:p>
            <a:endParaRPr lang="en-US" dirty="0"/>
          </a:p>
        </p:txBody>
      </p:sp>
      <p:sp>
        <p:nvSpPr>
          <p:cNvPr id="4" name="Text Placeholder 3"/>
          <p:cNvSpPr>
            <a:spLocks noGrp="1"/>
          </p:cNvSpPr>
          <p:nvPr>
            <p:ph type="body" sz="quarter" idx="11"/>
          </p:nvPr>
        </p:nvSpPr>
        <p:spPr/>
        <p:txBody>
          <a:bodyPr/>
          <a:lstStyle/>
          <a:p>
            <a:r>
              <a:rPr lang="en-US" altLang="en-US" dirty="0" smtClean="0"/>
              <a:t>Lecture a</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5)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1990814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en-US" dirty="0" smtClean="0"/>
              <a:t>Billing Definitions - 2</a:t>
            </a:r>
          </a:p>
        </p:txBody>
      </p:sp>
      <p:sp>
        <p:nvSpPr>
          <p:cNvPr id="44034" name="Content Placeholder 2"/>
          <p:cNvSpPr>
            <a:spLocks noGrp="1"/>
          </p:cNvSpPr>
          <p:nvPr>
            <p:ph sz="quarter" idx="14"/>
          </p:nvPr>
        </p:nvSpPr>
        <p:spPr/>
        <p:txBody>
          <a:bodyPr/>
          <a:lstStyle/>
          <a:p>
            <a:r>
              <a:rPr lang="en-US" altLang="en-US" dirty="0" smtClean="0"/>
              <a:t>Electronic Data Interchange (EDI)</a:t>
            </a:r>
          </a:p>
          <a:p>
            <a:pPr lvl="1"/>
            <a:r>
              <a:rPr lang="en-US" altLang="en-US" dirty="0" smtClean="0"/>
              <a:t>Transmission of data between organizations by electronic means</a:t>
            </a:r>
          </a:p>
          <a:p>
            <a:pPr lvl="1"/>
            <a:r>
              <a:rPr lang="en-US" altLang="en-US" dirty="0" smtClean="0"/>
              <a:t>Transaction set: an electronic model of a paper transaction or form</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1391611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en-US" dirty="0" smtClean="0"/>
              <a:t>Revenue Cycle Overview </a:t>
            </a:r>
          </a:p>
        </p:txBody>
      </p:sp>
      <p:sp>
        <p:nvSpPr>
          <p:cNvPr id="48130" name="Content Placeholder 2"/>
          <p:cNvSpPr>
            <a:spLocks noGrp="1"/>
          </p:cNvSpPr>
          <p:nvPr>
            <p:ph sz="quarter" idx="14"/>
          </p:nvPr>
        </p:nvSpPr>
        <p:spPr/>
        <p:txBody>
          <a:bodyPr/>
          <a:lstStyle/>
          <a:p>
            <a:r>
              <a:rPr lang="en-US" altLang="en-US" dirty="0" smtClean="0"/>
              <a:t>Appointment scheduled</a:t>
            </a:r>
          </a:p>
          <a:p>
            <a:r>
              <a:rPr lang="en-US" altLang="en-US" dirty="0" smtClean="0"/>
              <a:t>Registration: Demographic and insurance info</a:t>
            </a:r>
          </a:p>
          <a:p>
            <a:r>
              <a:rPr lang="en-US" altLang="en-US" dirty="0" smtClean="0"/>
              <a:t>Services provided</a:t>
            </a:r>
          </a:p>
          <a:p>
            <a:r>
              <a:rPr lang="en-US" altLang="en-US" dirty="0" smtClean="0"/>
              <a:t>Charge capture</a:t>
            </a:r>
          </a:p>
          <a:p>
            <a:r>
              <a:rPr lang="en-US" altLang="en-US" dirty="0" smtClean="0"/>
              <a:t>Coding</a:t>
            </a:r>
          </a:p>
        </p:txBody>
      </p:sp>
      <p:sp>
        <p:nvSpPr>
          <p:cNvPr id="6" name="Content Placeholder 5"/>
          <p:cNvSpPr>
            <a:spLocks noGrp="1"/>
          </p:cNvSpPr>
          <p:nvPr>
            <p:ph sz="quarter" idx="18"/>
          </p:nvPr>
        </p:nvSpPr>
        <p:spPr/>
        <p:txBody>
          <a:bodyPr/>
          <a:lstStyle/>
          <a:p>
            <a:r>
              <a:rPr lang="en-US" altLang="en-US" dirty="0"/>
              <a:t>Claim submission: paper or electronic</a:t>
            </a:r>
          </a:p>
          <a:p>
            <a:r>
              <a:rPr lang="en-US" altLang="en-US" dirty="0"/>
              <a:t>Reimbursement received</a:t>
            </a:r>
          </a:p>
          <a:p>
            <a:r>
              <a:rPr lang="en-US" altLang="en-US" dirty="0"/>
              <a:t>Final settlement with </a:t>
            </a:r>
            <a:r>
              <a:rPr lang="en-US" altLang="en-US" dirty="0" smtClean="0"/>
              <a:t>patient</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en-US" dirty="0" smtClean="0"/>
              <a:t>Registration</a:t>
            </a:r>
          </a:p>
        </p:txBody>
      </p:sp>
      <p:sp>
        <p:nvSpPr>
          <p:cNvPr id="3" name="Content Placeholder 2"/>
          <p:cNvSpPr>
            <a:spLocks noGrp="1"/>
          </p:cNvSpPr>
          <p:nvPr>
            <p:ph sz="quarter" idx="14"/>
          </p:nvPr>
        </p:nvSpPr>
        <p:spPr/>
        <p:txBody>
          <a:bodyPr/>
          <a:lstStyle/>
          <a:p>
            <a:r>
              <a:rPr lang="en-US" dirty="0" smtClean="0"/>
              <a:t>Hospital management software or practice management software</a:t>
            </a:r>
          </a:p>
          <a:p>
            <a:pPr lvl="1"/>
            <a:r>
              <a:rPr lang="en-US" sz="2600" dirty="0" smtClean="0"/>
              <a:t>Demographic information</a:t>
            </a:r>
          </a:p>
          <a:p>
            <a:pPr lvl="1"/>
            <a:r>
              <a:rPr lang="en-US" sz="2600" dirty="0" smtClean="0"/>
              <a:t>Health insurance information</a:t>
            </a:r>
          </a:p>
          <a:p>
            <a:r>
              <a:rPr lang="en-US" dirty="0" smtClean="0"/>
              <a:t>Insurance information</a:t>
            </a:r>
          </a:p>
          <a:p>
            <a:pPr lvl="1"/>
            <a:r>
              <a:rPr lang="en-US" sz="2600" dirty="0" smtClean="0"/>
              <a:t>Confirm terms of coverage</a:t>
            </a:r>
          </a:p>
          <a:p>
            <a:pPr lvl="1"/>
            <a:r>
              <a:rPr lang="en-US" sz="2600" dirty="0" smtClean="0"/>
              <a:t>Determine deductibles, copayments, and coinsurance</a:t>
            </a:r>
          </a:p>
          <a:p>
            <a:pPr lvl="1"/>
            <a:r>
              <a:rPr lang="en-US" sz="2600" dirty="0" smtClean="0"/>
              <a:t>Accurate claim identification by third party payor</a:t>
            </a:r>
            <a:endParaRPr lang="en-US" sz="260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tLang="en-US" dirty="0" smtClean="0"/>
              <a:t>Charge Capture</a:t>
            </a:r>
          </a:p>
        </p:txBody>
      </p:sp>
      <p:sp>
        <p:nvSpPr>
          <p:cNvPr id="52226" name="Content Placeholder 2"/>
          <p:cNvSpPr>
            <a:spLocks noGrp="1"/>
          </p:cNvSpPr>
          <p:nvPr>
            <p:ph sz="quarter" idx="14"/>
          </p:nvPr>
        </p:nvSpPr>
        <p:spPr/>
        <p:txBody>
          <a:bodyPr/>
          <a:lstStyle/>
          <a:p>
            <a:r>
              <a:rPr lang="en-US" altLang="en-US" dirty="0" smtClean="0"/>
              <a:t>Process of collecting a list of services, procedures, supplies, and associated costs</a:t>
            </a:r>
          </a:p>
          <a:p>
            <a:r>
              <a:rPr lang="en-US" altLang="en-US" dirty="0" smtClean="0"/>
              <a:t>Charge description master</a:t>
            </a:r>
          </a:p>
          <a:p>
            <a:pPr lvl="1"/>
            <a:r>
              <a:rPr lang="en-US" altLang="en-US" dirty="0" smtClean="0"/>
              <a:t>Database used by health care facilities</a:t>
            </a:r>
          </a:p>
          <a:p>
            <a:pPr lvl="1"/>
            <a:r>
              <a:rPr lang="en-US" altLang="en-US" dirty="0" smtClean="0"/>
              <a:t>Paper based forms </a:t>
            </a:r>
          </a:p>
          <a:p>
            <a:pPr lvl="2"/>
            <a:r>
              <a:rPr lang="en-US" altLang="en-US" dirty="0" smtClean="0"/>
              <a:t>Superbill, encounter form, or charge ticket</a:t>
            </a:r>
          </a:p>
          <a:p>
            <a:pPr lvl="1"/>
            <a:r>
              <a:rPr lang="en-US" altLang="en-US" dirty="0" smtClean="0"/>
              <a:t>Electronic capture</a:t>
            </a:r>
          </a:p>
          <a:p>
            <a:pPr lvl="2"/>
            <a:r>
              <a:rPr lang="en-US" altLang="en-US" dirty="0" smtClean="0"/>
              <a:t>Automatic – improved accuracy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tLang="en-US" dirty="0" smtClean="0"/>
              <a:t>Importance of Charge Capture</a:t>
            </a:r>
          </a:p>
        </p:txBody>
      </p:sp>
      <p:sp>
        <p:nvSpPr>
          <p:cNvPr id="54274" name="Content Placeholder 2"/>
          <p:cNvSpPr>
            <a:spLocks noGrp="1"/>
          </p:cNvSpPr>
          <p:nvPr>
            <p:ph sz="quarter" idx="14"/>
          </p:nvPr>
        </p:nvSpPr>
        <p:spPr/>
        <p:txBody>
          <a:bodyPr/>
          <a:lstStyle/>
          <a:p>
            <a:r>
              <a:rPr lang="en-US" altLang="en-US" dirty="0" smtClean="0"/>
              <a:t>Ensures proper reimbursement for services provided</a:t>
            </a:r>
          </a:p>
          <a:p>
            <a:r>
              <a:rPr lang="en-US" altLang="en-US" dirty="0" smtClean="0"/>
              <a:t>Permits reevaluation of episode of care reimbursement arrangements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tLang="en-US" dirty="0" smtClean="0"/>
              <a:t>Coding and Code Sets</a:t>
            </a:r>
          </a:p>
        </p:txBody>
      </p:sp>
      <p:sp>
        <p:nvSpPr>
          <p:cNvPr id="56322" name="Content Placeholder 2"/>
          <p:cNvSpPr>
            <a:spLocks noGrp="1"/>
          </p:cNvSpPr>
          <p:nvPr>
            <p:ph sz="quarter" idx="14"/>
          </p:nvPr>
        </p:nvSpPr>
        <p:spPr/>
        <p:txBody>
          <a:bodyPr/>
          <a:lstStyle/>
          <a:p>
            <a:r>
              <a:rPr lang="en-US" altLang="en-US" sz="3000" dirty="0" smtClean="0"/>
              <a:t>Coding: Process of translating the written diagnosis and procedures relating to a patient encounter into a numeric classification or code sets</a:t>
            </a:r>
          </a:p>
          <a:p>
            <a:r>
              <a:rPr lang="en-US" altLang="en-US" sz="3000" dirty="0" smtClean="0"/>
              <a:t>Code set: Group of numeric or alphanumeric codes used to encode descriptive data elements  </a:t>
            </a:r>
          </a:p>
          <a:p>
            <a:pPr lvl="1"/>
            <a:r>
              <a:rPr lang="en-US" altLang="en-US" sz="2600" dirty="0" smtClean="0"/>
              <a:t>Tables of terms, medical concepts, diagnostic codes, or procedure codes</a:t>
            </a:r>
          </a:p>
          <a:p>
            <a:pPr lvl="1"/>
            <a:r>
              <a:rPr lang="en-US" altLang="en-US" sz="2600" dirty="0" smtClean="0"/>
              <a:t>Includes codes and descriptors of the codes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to ICD-9</a:t>
            </a:r>
            <a:endParaRPr lang="en-US" dirty="0"/>
          </a:p>
        </p:txBody>
      </p:sp>
      <p:sp>
        <p:nvSpPr>
          <p:cNvPr id="3" name="Content Placeholder 2"/>
          <p:cNvSpPr>
            <a:spLocks noGrp="1"/>
          </p:cNvSpPr>
          <p:nvPr>
            <p:ph sz="quarter" idx="14"/>
          </p:nvPr>
        </p:nvSpPr>
        <p:spPr/>
        <p:txBody>
          <a:bodyPr/>
          <a:lstStyle/>
          <a:p>
            <a:r>
              <a:rPr lang="en-US" altLang="en-US" dirty="0"/>
              <a:t>ICD-10-CM</a:t>
            </a:r>
          </a:p>
          <a:p>
            <a:pPr lvl="1"/>
            <a:r>
              <a:rPr lang="en-US" altLang="en-US" dirty="0"/>
              <a:t>Replaces ICD-9-CM Volumes 1 &amp; 2</a:t>
            </a:r>
          </a:p>
          <a:p>
            <a:pPr lvl="1"/>
            <a:r>
              <a:rPr lang="en-US" altLang="en-US" dirty="0"/>
              <a:t>Diagnosis codes increased from 14,025 to 69,823.</a:t>
            </a:r>
          </a:p>
          <a:p>
            <a:r>
              <a:rPr lang="en-US" altLang="en-US" dirty="0"/>
              <a:t>ICD-10-PCS</a:t>
            </a:r>
          </a:p>
          <a:p>
            <a:pPr lvl="1"/>
            <a:r>
              <a:rPr lang="en-US" altLang="en-US" dirty="0"/>
              <a:t>Replaces ICD-9-CM Volume 3</a:t>
            </a:r>
          </a:p>
          <a:p>
            <a:pPr lvl="1"/>
            <a:r>
              <a:rPr lang="en-US" altLang="en-US" dirty="0"/>
              <a:t>Procedure codes increased from 11,000 to 87,000</a:t>
            </a:r>
          </a:p>
          <a:p>
            <a:r>
              <a:rPr lang="en-US" altLang="en-US" dirty="0"/>
              <a:t>Compliance was set for October 1, </a:t>
            </a:r>
            <a:r>
              <a:rPr lang="en-US" altLang="en-US" dirty="0" smtClean="0"/>
              <a:t>2015</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extLst>
      <p:ext uri="{BB962C8B-B14F-4D97-AF65-F5344CB8AC3E}">
        <p14:creationId xmlns:p14="http://schemas.microsoft.com/office/powerpoint/2010/main" val="1843029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nchor="t" anchorCtr="0"/>
          <a:lstStyle/>
          <a:p>
            <a:r>
              <a:rPr lang="en-US" altLang="en-US" dirty="0"/>
              <a:t>Code Set </a:t>
            </a:r>
            <a:r>
              <a:rPr lang="en-US" altLang="en-US" dirty="0" smtClean="0"/>
              <a:t>Differences</a:t>
            </a:r>
            <a:br>
              <a:rPr lang="en-US" altLang="en-US" dirty="0" smtClean="0"/>
            </a:br>
            <a:r>
              <a:rPr lang="en-US" altLang="en-US" dirty="0" smtClean="0"/>
              <a:t>ICD-9 and ICD-10 </a:t>
            </a:r>
            <a:br>
              <a:rPr lang="en-US" altLang="en-US" dirty="0" smtClean="0"/>
            </a:br>
            <a:endParaRPr lang="en-US" altLang="en-US" dirty="0" smtClean="0"/>
          </a:p>
        </p:txBody>
      </p:sp>
      <p:pic>
        <p:nvPicPr>
          <p:cNvPr id="60418" name="Content Placeholder 6" descr="Chart of differences between ICD-9 and ICD-10. &#10;ICD-9-CM has 3,824 procedure codes. ICD-10 code sets have 71,924.&#10;ICD-9-CM has 14,025 diagnosis codes. ICD-10 code sets have 69,832.&#10;Diagnosis structure also differs. ICD-9-CM has 3-5 characters, the first being numeric or alpha, and characters 2-5 being numeric. ICD-10-CM has 3-7 characters, the first being alpha, the second being numeric, and characters 3-7 being alpha or numeric.&#10;Procedure structure also differs. ICD-9-CM has 3-4 characters all of which are numeric; all codes have at least 3 characters. ICD-10-PCS has 7 characters which can be alpha or numeric, numbers 0-9, letters A through H, J through N, or P through Z." title="Chart: Code Set Differences ICD-9 and ICD-10"/>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802" t="-1" r="-234" b="-1250"/>
          <a:stretch/>
        </p:blipFill>
        <p:spPr>
          <a:xfrm>
            <a:off x="1695449" y="1458005"/>
            <a:ext cx="5580239" cy="5380945"/>
          </a:xfrm>
        </p:spPr>
      </p:pic>
      <p:sp>
        <p:nvSpPr>
          <p:cNvPr id="9" name="Slide Number Placeholder 8"/>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tLang="en-US" dirty="0" smtClean="0"/>
              <a:t>HIPAA Code Sets</a:t>
            </a:r>
          </a:p>
        </p:txBody>
      </p:sp>
      <p:sp>
        <p:nvSpPr>
          <p:cNvPr id="3" name="Content Placeholder 2"/>
          <p:cNvSpPr>
            <a:spLocks noGrp="1"/>
          </p:cNvSpPr>
          <p:nvPr>
            <p:ph sz="quarter" idx="14"/>
          </p:nvPr>
        </p:nvSpPr>
        <p:spPr>
          <a:xfrm>
            <a:off x="457200" y="1221827"/>
            <a:ext cx="8229600" cy="5415456"/>
          </a:xfrm>
        </p:spPr>
        <p:txBody>
          <a:bodyPr/>
          <a:lstStyle/>
          <a:p>
            <a:r>
              <a:rPr lang="en-US" altLang="en-US" dirty="0" smtClean="0"/>
              <a:t>ICD-10-CM (Diagnosis codes) </a:t>
            </a:r>
          </a:p>
          <a:p>
            <a:r>
              <a:rPr lang="en-US" altLang="en-US" dirty="0" smtClean="0"/>
              <a:t>ICD-10-PCS (Procedure codes) </a:t>
            </a:r>
          </a:p>
          <a:p>
            <a:pPr lvl="1"/>
            <a:r>
              <a:rPr lang="en-US" altLang="en-US" dirty="0" smtClean="0"/>
              <a:t>NCHS &amp; CMS respectively</a:t>
            </a:r>
          </a:p>
          <a:p>
            <a:r>
              <a:rPr lang="en-US" altLang="en-US" dirty="0" smtClean="0"/>
              <a:t>Current Procedural Terminology (CPT) </a:t>
            </a:r>
          </a:p>
          <a:p>
            <a:pPr lvl="1"/>
            <a:r>
              <a:rPr lang="en-US" altLang="en-US" dirty="0" smtClean="0"/>
              <a:t>AMA</a:t>
            </a:r>
          </a:p>
          <a:p>
            <a:r>
              <a:rPr lang="en-US" altLang="en-US" dirty="0" smtClean="0"/>
              <a:t>National Drug Codes (NDC) </a:t>
            </a:r>
          </a:p>
          <a:p>
            <a:pPr lvl="1"/>
            <a:r>
              <a:rPr lang="en-US" altLang="en-US" dirty="0" smtClean="0"/>
              <a:t>FDA and drug manufacturers</a:t>
            </a:r>
          </a:p>
          <a:p>
            <a:r>
              <a:rPr lang="en-US" altLang="en-US" dirty="0" smtClean="0"/>
              <a:t>Code on Dental Procedures and Nomenclature (CDT) </a:t>
            </a:r>
          </a:p>
          <a:p>
            <a:pPr lvl="1"/>
            <a:r>
              <a:rPr lang="en-US" altLang="en-US" dirty="0" smtClean="0"/>
              <a:t>ADA</a:t>
            </a:r>
          </a:p>
        </p:txBody>
      </p:sp>
      <p:sp>
        <p:nvSpPr>
          <p:cNvPr id="6" name="Slide Number Placeholder 5"/>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tLang="en-US" dirty="0" smtClean="0"/>
              <a:t>Code Sets by Provider</a:t>
            </a:r>
          </a:p>
        </p:txBody>
      </p:sp>
      <p:sp>
        <p:nvSpPr>
          <p:cNvPr id="3" name="Content Placeholder 2"/>
          <p:cNvSpPr>
            <a:spLocks noGrp="1"/>
          </p:cNvSpPr>
          <p:nvPr>
            <p:ph sz="quarter" idx="14"/>
          </p:nvPr>
        </p:nvSpPr>
        <p:spPr/>
        <p:txBody>
          <a:bodyPr/>
          <a:lstStyle/>
          <a:p>
            <a:pPr>
              <a:spcBef>
                <a:spcPts val="400"/>
              </a:spcBef>
            </a:pPr>
            <a:r>
              <a:rPr lang="en-US" altLang="en-US" sz="3000" dirty="0" smtClean="0"/>
              <a:t>Physician: Inpatient and outpatient</a:t>
            </a:r>
          </a:p>
          <a:p>
            <a:pPr>
              <a:spcBef>
                <a:spcPts val="400"/>
              </a:spcBef>
            </a:pPr>
            <a:r>
              <a:rPr lang="en-US" altLang="en-US" sz="3000" dirty="0" smtClean="0"/>
              <a:t>Diagnosis: ICD-10-CM</a:t>
            </a:r>
          </a:p>
          <a:p>
            <a:pPr>
              <a:spcBef>
                <a:spcPts val="400"/>
              </a:spcBef>
            </a:pPr>
            <a:r>
              <a:rPr lang="en-US" altLang="en-US" sz="3000" dirty="0" smtClean="0"/>
              <a:t>Procedure: CPT</a:t>
            </a:r>
          </a:p>
          <a:p>
            <a:pPr>
              <a:spcBef>
                <a:spcPts val="400"/>
              </a:spcBef>
            </a:pPr>
            <a:r>
              <a:rPr lang="en-US" altLang="en-US" sz="3000" dirty="0" smtClean="0"/>
              <a:t>Hospital Facility: inpatient</a:t>
            </a:r>
          </a:p>
          <a:p>
            <a:pPr lvl="1"/>
            <a:r>
              <a:rPr lang="en-US" altLang="en-US" sz="2600" dirty="0" smtClean="0"/>
              <a:t>Diagnosis: ICD-10-CM</a:t>
            </a:r>
          </a:p>
          <a:p>
            <a:pPr lvl="1">
              <a:spcBef>
                <a:spcPts val="200"/>
              </a:spcBef>
            </a:pPr>
            <a:r>
              <a:rPr lang="en-US" altLang="en-US" sz="2600" dirty="0" smtClean="0"/>
              <a:t>Procedure: ICD-10-PCS</a:t>
            </a:r>
          </a:p>
          <a:p>
            <a:r>
              <a:rPr lang="en-US" altLang="en-US" sz="3000" dirty="0" smtClean="0"/>
              <a:t>Hospital Facility: Outpatient</a:t>
            </a:r>
          </a:p>
          <a:p>
            <a:pPr lvl="1">
              <a:spcBef>
                <a:spcPts val="200"/>
              </a:spcBef>
            </a:pPr>
            <a:r>
              <a:rPr lang="en-US" altLang="en-US" sz="2600" dirty="0" smtClean="0"/>
              <a:t>Diagnosis: ICD-10-CM</a:t>
            </a:r>
          </a:p>
          <a:p>
            <a:pPr lvl="1">
              <a:spcBef>
                <a:spcPts val="200"/>
              </a:spcBef>
            </a:pPr>
            <a:r>
              <a:rPr lang="en-US" altLang="en-US" sz="2600" dirty="0" smtClean="0"/>
              <a:t>Procedure: HCPCS (CPT Level I and HCPCS Level II)</a:t>
            </a:r>
          </a:p>
          <a:p>
            <a:endParaRPr lang="en-US" altLang="en-US" dirty="0" smtClean="0"/>
          </a:p>
        </p:txBody>
      </p:sp>
      <p:sp>
        <p:nvSpPr>
          <p:cNvPr id="6" name="Slide Number Placeholder 5"/>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en-US" dirty="0" smtClean="0"/>
              <a:t>Financing Health Care, Part 2</a:t>
            </a:r>
            <a:br>
              <a:rPr lang="en-US" altLang="en-US" dirty="0" smtClean="0"/>
            </a:br>
            <a:r>
              <a:rPr lang="en-US" altLang="en-US" dirty="0" smtClean="0"/>
              <a:t>Learning Objectives - 1</a:t>
            </a:r>
          </a:p>
        </p:txBody>
      </p:sp>
      <p:sp>
        <p:nvSpPr>
          <p:cNvPr id="31746" name="Text Placeholder 3"/>
          <p:cNvSpPr>
            <a:spLocks noGrp="1"/>
          </p:cNvSpPr>
          <p:nvPr>
            <p:ph sz="quarter" idx="14"/>
          </p:nvPr>
        </p:nvSpPr>
        <p:spPr/>
        <p:txBody>
          <a:bodyPr/>
          <a:lstStyle/>
          <a:p>
            <a:r>
              <a:rPr lang="en-US" altLang="en-US" dirty="0" smtClean="0"/>
              <a:t>Describe the revenue cycle and the billing process undertaken by different health care enterprises. (Lecture a) </a:t>
            </a:r>
          </a:p>
          <a:p>
            <a:r>
              <a:rPr lang="en-US" altLang="en-US" dirty="0" smtClean="0"/>
              <a:t>Explain the billing and coding processes, and standard code sets used in the claims process. (Lecture a)</a:t>
            </a:r>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20358390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tLang="en-US" dirty="0" smtClean="0"/>
              <a:t>ICD-10-CM</a:t>
            </a:r>
          </a:p>
        </p:txBody>
      </p:sp>
      <p:sp>
        <p:nvSpPr>
          <p:cNvPr id="66562" name="Content Placeholder 2"/>
          <p:cNvSpPr>
            <a:spLocks noGrp="1"/>
          </p:cNvSpPr>
          <p:nvPr>
            <p:ph sz="quarter" idx="14"/>
          </p:nvPr>
        </p:nvSpPr>
        <p:spPr/>
        <p:txBody>
          <a:bodyPr/>
          <a:lstStyle/>
          <a:p>
            <a:r>
              <a:rPr lang="en-US" altLang="en-US" sz="3000" dirty="0" smtClean="0"/>
              <a:t>Diseases of the circulatory system I00-I99</a:t>
            </a:r>
          </a:p>
          <a:p>
            <a:pPr lvl="1"/>
            <a:r>
              <a:rPr lang="en-US" altLang="en-US" sz="2600" dirty="0" smtClean="0"/>
              <a:t>I20-I25 Ischemic heart diseases</a:t>
            </a:r>
          </a:p>
          <a:p>
            <a:pPr lvl="2"/>
            <a:r>
              <a:rPr lang="en-US" altLang="en-US" sz="2200" dirty="0" smtClean="0"/>
              <a:t>I20 Angina pectoris</a:t>
            </a:r>
          </a:p>
          <a:p>
            <a:pPr lvl="2"/>
            <a:r>
              <a:rPr lang="en-US" altLang="en-US" sz="2200" dirty="0" smtClean="0"/>
              <a:t>I21 ST elevation (STEMI) and non-ST elevation (NSTEMI) myocardial infarction</a:t>
            </a:r>
          </a:p>
          <a:p>
            <a:pPr lvl="2"/>
            <a:r>
              <a:rPr lang="en-US" altLang="en-US" sz="2200" dirty="0" smtClean="0"/>
              <a:t>I22 Subsequent ST elevation (STEMI) and non-ST elevation (NSTEMI) myocardial infarction</a:t>
            </a:r>
          </a:p>
          <a:p>
            <a:pPr lvl="2"/>
            <a:r>
              <a:rPr lang="en-US" altLang="en-US" sz="2200" dirty="0" smtClean="0"/>
              <a:t>I23 Certain current complications following ST elevation (STEMI) and non-ST elevation (NSTEMI) myocardial infarction (within the 28 day period)</a:t>
            </a:r>
          </a:p>
          <a:p>
            <a:pPr lvl="2"/>
            <a:r>
              <a:rPr lang="en-US" altLang="en-US" sz="2200" dirty="0" smtClean="0"/>
              <a:t>I24 Other acute ischemic heart diseases</a:t>
            </a:r>
          </a:p>
          <a:p>
            <a:pPr lvl="2"/>
            <a:r>
              <a:rPr lang="en-US" altLang="en-US" sz="2200" dirty="0" smtClean="0"/>
              <a:t>I25 Chronic ischemic heart disease</a:t>
            </a:r>
          </a:p>
        </p:txBody>
      </p:sp>
      <p:sp>
        <p:nvSpPr>
          <p:cNvPr id="6" name="Slide Number Placeholder 5"/>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altLang="en-US" dirty="0" smtClean="0"/>
              <a:t>CPT Examples</a:t>
            </a:r>
          </a:p>
        </p:txBody>
      </p:sp>
      <p:sp>
        <p:nvSpPr>
          <p:cNvPr id="68610" name="Content Placeholder 2"/>
          <p:cNvSpPr>
            <a:spLocks noGrp="1"/>
          </p:cNvSpPr>
          <p:nvPr>
            <p:ph sz="quarter" idx="14"/>
          </p:nvPr>
        </p:nvSpPr>
        <p:spPr/>
        <p:txBody>
          <a:bodyPr/>
          <a:lstStyle/>
          <a:p>
            <a:r>
              <a:rPr lang="en-US" altLang="en-US" dirty="0" smtClean="0"/>
              <a:t>Auditory System</a:t>
            </a:r>
          </a:p>
          <a:p>
            <a:pPr lvl="1"/>
            <a:r>
              <a:rPr lang="en-US" altLang="en-US" dirty="0" smtClean="0"/>
              <a:t>External Ear</a:t>
            </a:r>
          </a:p>
          <a:p>
            <a:pPr lvl="2"/>
            <a:r>
              <a:rPr lang="en-US" altLang="en-US" dirty="0" smtClean="0"/>
              <a:t>Incision</a:t>
            </a:r>
          </a:p>
          <a:p>
            <a:pPr lvl="2"/>
            <a:r>
              <a:rPr lang="en-US" altLang="en-US" dirty="0" smtClean="0"/>
              <a:t>69000 Drainage external ear, abscess or hematoma, simple</a:t>
            </a:r>
          </a:p>
          <a:p>
            <a:pPr lvl="2"/>
            <a:r>
              <a:rPr lang="en-US" altLang="en-US" dirty="0" smtClean="0"/>
              <a:t>69005 Complicated</a:t>
            </a:r>
          </a:p>
          <a:p>
            <a:pPr lvl="2"/>
            <a:r>
              <a:rPr lang="en-US" altLang="en-US" dirty="0" smtClean="0"/>
              <a:t>69020 Drainage external auditory canal, abscess</a:t>
            </a:r>
          </a:p>
          <a:p>
            <a:pPr lvl="2"/>
            <a:r>
              <a:rPr lang="en-US" altLang="en-US" dirty="0" smtClean="0"/>
              <a:t>69090 Ear piercing</a:t>
            </a:r>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altLang="en-US" dirty="0" smtClean="0"/>
              <a:t>Coding Examples</a:t>
            </a:r>
          </a:p>
        </p:txBody>
      </p:sp>
      <p:sp>
        <p:nvSpPr>
          <p:cNvPr id="3" name="Content Placeholder 2"/>
          <p:cNvSpPr>
            <a:spLocks noGrp="1"/>
          </p:cNvSpPr>
          <p:nvPr>
            <p:ph sz="quarter" idx="14"/>
          </p:nvPr>
        </p:nvSpPr>
        <p:spPr/>
        <p:txBody>
          <a:bodyPr/>
          <a:lstStyle/>
          <a:p>
            <a:r>
              <a:rPr lang="en-US" dirty="0" smtClean="0"/>
              <a:t>Diagnosis</a:t>
            </a:r>
          </a:p>
          <a:p>
            <a:pPr lvl="1"/>
            <a:r>
              <a:rPr lang="en-US" sz="2600" dirty="0" smtClean="0"/>
              <a:t>Upper respiratory infection = J06.9 (ICD-10-CM)</a:t>
            </a:r>
          </a:p>
          <a:p>
            <a:r>
              <a:rPr lang="en-US" dirty="0" smtClean="0"/>
              <a:t>Service, procedure or test</a:t>
            </a:r>
          </a:p>
          <a:p>
            <a:pPr lvl="1"/>
            <a:r>
              <a:rPr lang="en-US" sz="2500" dirty="0" smtClean="0"/>
              <a:t>New patient, office visit, level II = 99202 (CPT)</a:t>
            </a:r>
          </a:p>
          <a:p>
            <a:pPr lvl="1"/>
            <a:r>
              <a:rPr lang="en-US" sz="2500" dirty="0" smtClean="0"/>
              <a:t>Biopsy of skin, subcutaneous tissue and/or mucous membrane(including simple closure), unless otherwise listed; single lesion = 11100 (CPT)</a:t>
            </a:r>
          </a:p>
          <a:p>
            <a:pPr lvl="1"/>
            <a:r>
              <a:rPr lang="en-US" sz="2500" dirty="0" smtClean="0"/>
              <a:t>Immune globulin 10 mg = J1564 (HCPCS Level II)</a:t>
            </a:r>
          </a:p>
        </p:txBody>
      </p:sp>
      <p:sp>
        <p:nvSpPr>
          <p:cNvPr id="6" name="Slide Number Placeholder 5"/>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r>
              <a:rPr lang="en-US" altLang="en-US" dirty="0" smtClean="0"/>
              <a:t>Financing Health Care, Part 2</a:t>
            </a:r>
            <a:br>
              <a:rPr lang="en-US" altLang="en-US" dirty="0" smtClean="0"/>
            </a:br>
            <a:r>
              <a:rPr lang="en-US" altLang="en-US" dirty="0" smtClean="0"/>
              <a:t>Summary</a:t>
            </a:r>
          </a:p>
        </p:txBody>
      </p:sp>
      <p:sp>
        <p:nvSpPr>
          <p:cNvPr id="101378" name="Content Placeholder 2"/>
          <p:cNvSpPr>
            <a:spLocks noGrp="1"/>
          </p:cNvSpPr>
          <p:nvPr>
            <p:ph type="body" sz="quarter" idx="11"/>
          </p:nvPr>
        </p:nvSpPr>
        <p:spPr/>
        <p:txBody>
          <a:bodyPr/>
          <a:lstStyle/>
          <a:p>
            <a:r>
              <a:rPr lang="en-US" altLang="en-US" dirty="0" smtClean="0"/>
              <a:t>Revenue cycle</a:t>
            </a:r>
          </a:p>
          <a:p>
            <a:pPr lvl="1"/>
            <a:r>
              <a:rPr lang="en-US" altLang="en-US" dirty="0" smtClean="0"/>
              <a:t>Unique process </a:t>
            </a:r>
          </a:p>
          <a:p>
            <a:pPr lvl="1"/>
            <a:r>
              <a:rPr lang="en-US" altLang="en-US" dirty="0" smtClean="0"/>
              <a:t>Charge capture</a:t>
            </a:r>
          </a:p>
          <a:p>
            <a:pPr lvl="2"/>
            <a:r>
              <a:rPr lang="en-US" altLang="en-US" dirty="0" smtClean="0"/>
              <a:t>Services &amp; diagnosis</a:t>
            </a:r>
          </a:p>
          <a:p>
            <a:pPr lvl="1"/>
            <a:r>
              <a:rPr lang="en-US" altLang="en-US" dirty="0" smtClean="0"/>
              <a:t>Claims coded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p:nvPr>
        </p:nvSpPr>
        <p:spPr/>
        <p:txBody>
          <a:bodyPr/>
          <a:lstStyle/>
          <a:p>
            <a:r>
              <a:rPr lang="en-US" altLang="en-US" dirty="0" smtClean="0"/>
              <a:t>Financing Health Care Part 2</a:t>
            </a:r>
            <a:br>
              <a:rPr lang="en-US" altLang="en-US" dirty="0" smtClean="0"/>
            </a:br>
            <a:r>
              <a:rPr lang="en-US" altLang="en-US" dirty="0" smtClean="0"/>
              <a:t>References – 1 – Lecture a</a:t>
            </a:r>
          </a:p>
        </p:txBody>
      </p:sp>
      <p:sp>
        <p:nvSpPr>
          <p:cNvPr id="103426" name="Text Placeholder 5"/>
          <p:cNvSpPr>
            <a:spLocks noGrp="1"/>
          </p:cNvSpPr>
          <p:nvPr>
            <p:ph type="body" sz="quarter" idx="16"/>
          </p:nvPr>
        </p:nvSpPr>
        <p:spPr>
          <a:xfrm>
            <a:off x="457200" y="1600200"/>
            <a:ext cx="8229600" cy="4140200"/>
          </a:xfrm>
        </p:spPr>
        <p:txBody>
          <a:bodyPr/>
          <a:lstStyle/>
          <a:p>
            <a:r>
              <a:rPr lang="en-US" altLang="en-US" dirty="0" smtClean="0"/>
              <a:t>Reference</a:t>
            </a:r>
            <a:r>
              <a:rPr lang="en-US" altLang="en-US" b="0" dirty="0" smtClean="0"/>
              <a:t>s</a:t>
            </a:r>
          </a:p>
          <a:p>
            <a:r>
              <a:rPr lang="en-US" altLang="en-US" b="0" dirty="0" smtClean="0"/>
              <a:t>Buck, C. J. (2012). ICD-9-CM, for Physicians. In CPT Current Procedural Terminology (Professional ed., Vol. 1, 2). Chicago, IL: The American Health Information Management Association.</a:t>
            </a:r>
          </a:p>
          <a:p>
            <a:r>
              <a:rPr lang="en-US" b="0" dirty="0"/>
              <a:t>Code Sets Overview. (</a:t>
            </a:r>
            <a:r>
              <a:rPr lang="en-US" b="0" dirty="0" err="1"/>
              <a:t>n.d.</a:t>
            </a:r>
            <a:r>
              <a:rPr lang="en-US" b="0" dirty="0"/>
              <a:t>). Retrieved January 24, 2017, from </a:t>
            </a:r>
            <a:r>
              <a:rPr lang="en-US" b="0" dirty="0">
                <a:hlinkClick r:id="rId4" tooltip="Code Sets Overview"/>
              </a:rPr>
              <a:t>https://</a:t>
            </a:r>
            <a:r>
              <a:rPr lang="en-US" b="0" dirty="0" smtClean="0">
                <a:hlinkClick r:id="rId4" tooltip="Code Sets Overview"/>
              </a:rPr>
              <a:t>www.cms.gov/Regulations-and-Guidance/Administrative-Simplification/Code-Sets/index.html</a:t>
            </a:r>
            <a:r>
              <a:rPr lang="en-US" b="0" dirty="0" smtClean="0"/>
              <a:t> </a:t>
            </a:r>
            <a:endParaRPr lang="en-US" b="0" dirty="0"/>
          </a:p>
          <a:p>
            <a:r>
              <a:rPr lang="en-US" b="0" dirty="0"/>
              <a:t>Coding &amp; Billing. (</a:t>
            </a:r>
            <a:r>
              <a:rPr lang="en-US" b="0" dirty="0" err="1"/>
              <a:t>n.d.</a:t>
            </a:r>
            <a:r>
              <a:rPr lang="en-US" b="0" dirty="0"/>
              <a:t>). Retrieved January 24, 2017, from </a:t>
            </a:r>
            <a:r>
              <a:rPr lang="en-US" b="0" dirty="0">
                <a:hlinkClick r:id="rId5" tooltip="URL to American Medical Association web page titled Coding &amp; Billing"/>
              </a:rPr>
              <a:t>https://www.ama-assn.org/practice-management/coding-billing</a:t>
            </a:r>
            <a:r>
              <a:rPr lang="en-US" b="0" dirty="0"/>
              <a:t> </a:t>
            </a:r>
          </a:p>
          <a:p>
            <a:r>
              <a:rPr lang="en-US" altLang="en-US" b="0" dirty="0" smtClean="0"/>
              <a:t>Current Procedural Terminology. (n.d.). Retrieved </a:t>
            </a:r>
            <a:r>
              <a:rPr lang="en-US" b="0" dirty="0"/>
              <a:t>January 24, 2017</a:t>
            </a:r>
            <a:r>
              <a:rPr lang="en-US" altLang="en-US" b="0" dirty="0" smtClean="0"/>
              <a:t>, from Wikipedia website: </a:t>
            </a:r>
            <a:r>
              <a:rPr lang="en-US" altLang="en-US" b="0" dirty="0" smtClean="0">
                <a:hlinkClick r:id="rId6" tooltip="URL to Wikipedia page titled Current Procedural Terminology"/>
              </a:rPr>
              <a:t>http://en.wikipedia.org/wiki/Current_Procedural_Terminology</a:t>
            </a:r>
            <a:r>
              <a:rPr lang="en-US" altLang="en-US" b="0" dirty="0" smtClean="0"/>
              <a:t>.</a:t>
            </a:r>
          </a:p>
          <a:p>
            <a:r>
              <a:rPr lang="en-US" altLang="en-US" b="0" dirty="0" smtClean="0"/>
              <a:t>Definition of Health Insurance Terms. (2010, August 1). Retrieved </a:t>
            </a:r>
            <a:r>
              <a:rPr lang="en-US" b="0" dirty="0"/>
              <a:t>January 24, 2017</a:t>
            </a:r>
            <a:r>
              <a:rPr lang="en-US" altLang="en-US" b="0" dirty="0" smtClean="0"/>
              <a:t>, from Bureau of Labor Statistics website: </a:t>
            </a:r>
            <a:r>
              <a:rPr lang="en-US" altLang="en-US" b="0" dirty="0" smtClean="0">
                <a:hlinkClick r:id="rId7" tooltip="URL to 8 page PDF file from Bureau of Labor Statistics web page titled Definitions of Health Insurance Terms"/>
              </a:rPr>
              <a:t>http://www.bls.gov/ncs/ebs/sp/healthterms.pdf</a:t>
            </a:r>
            <a:r>
              <a:rPr lang="en-US" altLang="en-US" b="0" dirty="0" smtClean="0"/>
              <a:t>.</a:t>
            </a:r>
          </a:p>
        </p:txBody>
      </p:sp>
      <p:sp>
        <p:nvSpPr>
          <p:cNvPr id="9" name="Slide Number Placeholder 8"/>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p:nvPr>
        </p:nvSpPr>
        <p:spPr/>
        <p:txBody>
          <a:bodyPr/>
          <a:lstStyle/>
          <a:p>
            <a:r>
              <a:rPr lang="en-US" altLang="en-US" dirty="0" smtClean="0"/>
              <a:t>Financing Health Care Part 2</a:t>
            </a:r>
            <a:br>
              <a:rPr lang="en-US" altLang="en-US" dirty="0" smtClean="0"/>
            </a:br>
            <a:r>
              <a:rPr lang="en-US" altLang="en-US" dirty="0" smtClean="0"/>
              <a:t>References – 2 – Lecture a</a:t>
            </a:r>
          </a:p>
        </p:txBody>
      </p:sp>
      <p:sp>
        <p:nvSpPr>
          <p:cNvPr id="103426" name="Text Placeholder 5"/>
          <p:cNvSpPr>
            <a:spLocks noGrp="1"/>
          </p:cNvSpPr>
          <p:nvPr>
            <p:ph type="body" sz="quarter" idx="16"/>
          </p:nvPr>
        </p:nvSpPr>
        <p:spPr>
          <a:xfrm>
            <a:off x="457200" y="1600200"/>
            <a:ext cx="8229600" cy="2413000"/>
          </a:xfrm>
        </p:spPr>
        <p:txBody>
          <a:bodyPr/>
          <a:lstStyle/>
          <a:p>
            <a:r>
              <a:rPr lang="en-US" altLang="en-US" dirty="0" smtClean="0"/>
              <a:t>References</a:t>
            </a:r>
            <a:endParaRPr lang="en-US" altLang="en-US" b="0" dirty="0" smtClean="0"/>
          </a:p>
          <a:p>
            <a:r>
              <a:rPr lang="en-US" altLang="en-US" b="0" dirty="0" smtClean="0"/>
              <a:t>National Center for Health Statistics. International Classification of Diseases (ICD-10-CM/PCS) Transition - Background. </a:t>
            </a:r>
            <a:r>
              <a:rPr lang="en-US" altLang="en-US" b="0" dirty="0" smtClean="0">
                <a:hlinkClick r:id="rId4" tooltip="URL to Centers for Disease Control and Prevention web page titled International Classification of Diseases, (ICD-10-CM-PCS) Transition - Background"/>
              </a:rPr>
              <a:t>http://www.cdc.gov/nchs/icd/icd10cm_pcs_background.htm</a:t>
            </a:r>
            <a:r>
              <a:rPr lang="en-US" altLang="en-US" b="0" dirty="0" smtClean="0"/>
              <a:t>. Updated October 1, 2015. Accessed January 24, 2017.</a:t>
            </a:r>
            <a:endParaRPr lang="en-US" altLang="en-US"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42595548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493962"/>
          </a:xfrm>
        </p:spPr>
        <p:txBody>
          <a:bodyPr/>
          <a:lstStyle/>
          <a:p>
            <a:r>
              <a:rPr lang="en-US" altLang="en-US" dirty="0" smtClean="0"/>
              <a:t>Introduction to Health Care and Public Health in the U.S.</a:t>
            </a:r>
            <a:r>
              <a:rPr lang="en-US" dirty="0" smtClean="0"/>
              <a:t/>
            </a:r>
            <a:br>
              <a:rPr lang="en-US" dirty="0" smtClean="0"/>
            </a:br>
            <a:r>
              <a:rPr lang="en-US" altLang="en-US" dirty="0" smtClean="0"/>
              <a:t>Financing Health Care, Part 2</a:t>
            </a:r>
            <a:br>
              <a:rPr lang="en-US" altLang="en-US" dirty="0" smtClean="0"/>
            </a:br>
            <a:r>
              <a:rPr lang="en-US" altLang="en-US" dirty="0" smtClean="0"/>
              <a:t>Lecture a</a:t>
            </a:r>
            <a:endParaRPr lang="en-US" dirty="0"/>
          </a:p>
        </p:txBody>
      </p:sp>
      <p:sp>
        <p:nvSpPr>
          <p:cNvPr id="8" name="Content Placeholder 7"/>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57468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en-US" dirty="0" smtClean="0"/>
              <a:t>Financing Health Care, Part 2</a:t>
            </a:r>
            <a:br>
              <a:rPr lang="en-US" altLang="en-US" dirty="0" smtClean="0"/>
            </a:br>
            <a:r>
              <a:rPr lang="en-US" altLang="en-US" dirty="0" smtClean="0"/>
              <a:t>Learning Objectives - 2</a:t>
            </a:r>
          </a:p>
        </p:txBody>
      </p:sp>
      <p:sp>
        <p:nvSpPr>
          <p:cNvPr id="31746" name="Text Placeholder 3"/>
          <p:cNvSpPr>
            <a:spLocks noGrp="1"/>
          </p:cNvSpPr>
          <p:nvPr>
            <p:ph sz="quarter" idx="14"/>
          </p:nvPr>
        </p:nvSpPr>
        <p:spPr/>
        <p:txBody>
          <a:bodyPr/>
          <a:lstStyle/>
          <a:p>
            <a:r>
              <a:rPr lang="en-US" altLang="en-US" sz="3000" dirty="0" smtClean="0"/>
              <a:t>Identify different fee-for-service and episode-of-care reimbursement methodologies used by insurers and health care organizations (HCOs) in the claims process. (Lecture b)</a:t>
            </a:r>
          </a:p>
          <a:p>
            <a:r>
              <a:rPr lang="en-US" altLang="en-US" sz="3000" dirty="0" smtClean="0"/>
              <a:t>Review factors responsible for escalating health care expenditures in the United States. (Lecture c)</a:t>
            </a:r>
          </a:p>
          <a:p>
            <a:r>
              <a:rPr lang="en-US" altLang="en-US" sz="3000" dirty="0" smtClean="0"/>
              <a:t>Discuss methods of controlling rising medical costs.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Revenue Collection</a:t>
            </a:r>
            <a:endParaRPr lang="en-US" dirty="0"/>
          </a:p>
        </p:txBody>
      </p:sp>
      <p:sp>
        <p:nvSpPr>
          <p:cNvPr id="3" name="Content Placeholder 2"/>
          <p:cNvSpPr>
            <a:spLocks noGrp="1"/>
          </p:cNvSpPr>
          <p:nvPr>
            <p:ph sz="quarter" idx="14"/>
          </p:nvPr>
        </p:nvSpPr>
        <p:spPr/>
        <p:txBody>
          <a:bodyPr/>
          <a:lstStyle/>
          <a:p>
            <a:r>
              <a:rPr lang="en-US" altLang="en-US" dirty="0"/>
              <a:t>Describe the revenue cycle and the billing process</a:t>
            </a:r>
          </a:p>
          <a:p>
            <a:r>
              <a:rPr lang="en-US" altLang="en-US" dirty="0"/>
              <a:t>Review the use of code sets used in the claims process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42394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ltLang="en-US" dirty="0" smtClean="0"/>
              <a:t>The Business of Health Care - 1</a:t>
            </a:r>
          </a:p>
        </p:txBody>
      </p:sp>
      <p:sp>
        <p:nvSpPr>
          <p:cNvPr id="35842" name="Content Placeholder 2"/>
          <p:cNvSpPr>
            <a:spLocks noGrp="1"/>
          </p:cNvSpPr>
          <p:nvPr>
            <p:ph sz="quarter" idx="14"/>
          </p:nvPr>
        </p:nvSpPr>
        <p:spPr>
          <a:xfrm>
            <a:off x="457200" y="1600200"/>
            <a:ext cx="8229600" cy="4876800"/>
          </a:xfrm>
        </p:spPr>
        <p:txBody>
          <a:bodyPr/>
          <a:lstStyle/>
          <a:p>
            <a:r>
              <a:rPr lang="en-US" altLang="en-US" dirty="0" smtClean="0"/>
              <a:t>Health Care Organizations:</a:t>
            </a:r>
          </a:p>
          <a:p>
            <a:pPr lvl="1"/>
            <a:r>
              <a:rPr lang="en-US" altLang="en-US" dirty="0" smtClean="0"/>
              <a:t>Receive payments from 3rd party</a:t>
            </a:r>
          </a:p>
          <a:p>
            <a:pPr lvl="1"/>
            <a:r>
              <a:rPr lang="en-US" altLang="en-US" dirty="0" smtClean="0"/>
              <a:t>Payment depends on:</a:t>
            </a:r>
          </a:p>
          <a:p>
            <a:pPr lvl="2"/>
            <a:r>
              <a:rPr lang="en-US" altLang="en-US" dirty="0" smtClean="0"/>
              <a:t>Codes entered on bill for type of service provided and diagnosis</a:t>
            </a:r>
          </a:p>
          <a:p>
            <a:pPr lvl="2"/>
            <a:r>
              <a:rPr lang="en-US" altLang="en-US" dirty="0" smtClean="0"/>
              <a:t>Formula determined by payor</a:t>
            </a:r>
          </a:p>
          <a:p>
            <a:pPr lvl="3"/>
            <a:r>
              <a:rPr lang="en-US" altLang="en-US" dirty="0" smtClean="0"/>
              <a:t>Formula is rarely transparent</a:t>
            </a:r>
          </a:p>
          <a:p>
            <a:pPr marL="1371600" lvl="3" indent="0">
              <a:buNone/>
            </a:pPr>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altLang="en-US" dirty="0" smtClean="0"/>
              <a:t>The Business of Health Care - 2 </a:t>
            </a:r>
          </a:p>
        </p:txBody>
      </p:sp>
      <p:sp>
        <p:nvSpPr>
          <p:cNvPr id="37890" name="Content Placeholder 2"/>
          <p:cNvSpPr>
            <a:spLocks noGrp="1"/>
          </p:cNvSpPr>
          <p:nvPr>
            <p:ph sz="quarter" idx="14"/>
          </p:nvPr>
        </p:nvSpPr>
        <p:spPr/>
        <p:txBody>
          <a:bodyPr/>
          <a:lstStyle/>
          <a:p>
            <a:r>
              <a:rPr lang="en-US" altLang="en-US" dirty="0"/>
              <a:t>Health Care </a:t>
            </a:r>
            <a:r>
              <a:rPr lang="en-US" altLang="en-US" dirty="0" smtClean="0"/>
              <a:t>Organizations:</a:t>
            </a:r>
            <a:endParaRPr lang="en-US" altLang="en-US" dirty="0"/>
          </a:p>
          <a:p>
            <a:pPr lvl="1"/>
            <a:r>
              <a:rPr lang="en-US" altLang="en-US" dirty="0" smtClean="0"/>
              <a:t>May receive varying amounts from payor to payor for identical services</a:t>
            </a:r>
          </a:p>
          <a:p>
            <a:pPr lvl="1"/>
            <a:r>
              <a:rPr lang="en-US" altLang="en-US" dirty="0" smtClean="0"/>
              <a:t>Receive payment from the government for approximately 47% of all medical services rendered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The Revenue Cycle </a:t>
            </a:r>
            <a:br>
              <a:rPr lang="en-US" altLang="en-US" dirty="0" smtClean="0"/>
            </a:br>
            <a:r>
              <a:rPr lang="en-US" altLang="en-US" dirty="0" smtClean="0"/>
              <a:t>and Medical Billing</a:t>
            </a:r>
          </a:p>
        </p:txBody>
      </p:sp>
      <p:sp>
        <p:nvSpPr>
          <p:cNvPr id="39938" name="Content Placeholder 2"/>
          <p:cNvSpPr>
            <a:spLocks noGrp="1"/>
          </p:cNvSpPr>
          <p:nvPr>
            <p:ph sz="quarter" idx="14"/>
          </p:nvPr>
        </p:nvSpPr>
        <p:spPr/>
        <p:txBody>
          <a:bodyPr/>
          <a:lstStyle/>
          <a:p>
            <a:r>
              <a:rPr lang="en-US" altLang="en-US" dirty="0" smtClean="0"/>
              <a:t>Revenue Cycle: Standard set of activities and events that produce revenue or income for a health care provider. </a:t>
            </a:r>
          </a:p>
          <a:p>
            <a:r>
              <a:rPr lang="en-US" altLang="en-US" dirty="0" smtClean="0"/>
              <a:t>Medical Billing: Part of revenue cycle. The process of submitting claims to insurance companies in order to receive payment or reimbursement for services rendered by a health care provider.</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en-US" dirty="0" smtClean="0"/>
              <a:t>Reimbursement &amp; Claims</a:t>
            </a:r>
          </a:p>
        </p:txBody>
      </p:sp>
      <p:sp>
        <p:nvSpPr>
          <p:cNvPr id="41986" name="Content Placeholder 2"/>
          <p:cNvSpPr>
            <a:spLocks noGrp="1"/>
          </p:cNvSpPr>
          <p:nvPr>
            <p:ph sz="quarter" idx="14"/>
          </p:nvPr>
        </p:nvSpPr>
        <p:spPr>
          <a:xfrm>
            <a:off x="457200" y="1600200"/>
            <a:ext cx="8229600" cy="5029200"/>
          </a:xfrm>
        </p:spPr>
        <p:txBody>
          <a:bodyPr/>
          <a:lstStyle/>
          <a:p>
            <a:r>
              <a:rPr lang="en-US" altLang="en-US" dirty="0" smtClean="0"/>
              <a:t>Reimbursement: Compensation or payment for health care services already provided</a:t>
            </a:r>
          </a:p>
          <a:p>
            <a:pPr lvl="1"/>
            <a:r>
              <a:rPr lang="en-US" altLang="en-US" dirty="0" smtClean="0"/>
              <a:t>Fee-For-Service</a:t>
            </a:r>
          </a:p>
          <a:p>
            <a:pPr lvl="1"/>
            <a:r>
              <a:rPr lang="en-US" altLang="en-US" dirty="0" smtClean="0"/>
              <a:t>Episode-of-Care</a:t>
            </a:r>
          </a:p>
          <a:p>
            <a:r>
              <a:rPr lang="en-US" altLang="en-US" dirty="0" smtClean="0"/>
              <a:t>Claim: Itemized statement and request for payment of the costs of health care services rendered by a health care provider or organization sent to third-party payor</a:t>
            </a:r>
          </a:p>
          <a:p>
            <a:pPr lvl="1"/>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en-US" dirty="0" smtClean="0"/>
              <a:t>Billing Definitions - 1</a:t>
            </a:r>
          </a:p>
        </p:txBody>
      </p:sp>
      <p:sp>
        <p:nvSpPr>
          <p:cNvPr id="44034" name="Content Placeholder 2"/>
          <p:cNvSpPr>
            <a:spLocks noGrp="1"/>
          </p:cNvSpPr>
          <p:nvPr>
            <p:ph sz="quarter" idx="14"/>
          </p:nvPr>
        </p:nvSpPr>
        <p:spPr/>
        <p:txBody>
          <a:bodyPr/>
          <a:lstStyle/>
          <a:p>
            <a:r>
              <a:rPr lang="en-US" altLang="en-US" dirty="0" smtClean="0"/>
              <a:t>Charge Capture</a:t>
            </a:r>
          </a:p>
          <a:p>
            <a:pPr lvl="1"/>
            <a:r>
              <a:rPr lang="en-US" altLang="en-US" dirty="0" smtClean="0"/>
              <a:t>The process of documenting medical services in preparation of a claim </a:t>
            </a:r>
          </a:p>
          <a:p>
            <a:r>
              <a:rPr lang="en-US" altLang="en-US" dirty="0" smtClean="0"/>
              <a:t>Charge Description Master </a:t>
            </a:r>
          </a:p>
          <a:p>
            <a:pPr lvl="1"/>
            <a:r>
              <a:rPr lang="en-US" altLang="en-US" dirty="0" smtClean="0"/>
              <a:t>Database of prices for services provided, used by HCOs during the billing process</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cb5167ed-8218-4594-8977-22505d692066"/>
  <p:tag name="AUDIO_IMPORT" val="C:\Documents and Settings\skidmorn\My Documents\Dropbox\NTDC\OHSU CDC\Comp1\Unit5\PPT Production\comp1_unit5\comp1_unit5\comp1_unit5a\comp1_unit5a_S-7_V3.mp3"/>
  <p:tag name="AUDIO_ID" val="323"/>
  <p:tag name="ELAPSEDTIME" val="38.374"/>
  <p:tag name="ARTICULATE_SLIDE_NAV" val="7"/>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35374f9f-aff1-4268-bd92-3eda0277d5b9"/>
  <p:tag name="AUDIO_IMPORT" val="C:\Documents and Settings\skidmorn\My Documents\Dropbox\NTDC\OHSU CDC\Comp1\Unit5\PPT Production\comp1_unit5\comp1_unit5\comp1_unit5a\comp1_unit5a_S-8_V3.mp3"/>
  <p:tag name="AUDIO_ID" val="324"/>
  <p:tag name="ELAPSEDTIME" val="29.911"/>
  <p:tag name="ARTICULATE_SLIDE_NAV" val="8"/>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35374f9f-aff1-4268-bd92-3eda0277d5b9"/>
  <p:tag name="AUDIO_IMPORT" val="C:\Documents and Settings\skidmorn\My Documents\Dropbox\NTDC\OHSU CDC\Comp1\Unit5\PPT Production\comp1_unit5\comp1_unit5\comp1_unit5a\comp1_unit5a_S-8_V3.mp3"/>
  <p:tag name="AUDIO_ID" val="324"/>
  <p:tag name="ELAPSEDTIME" val="29.911"/>
  <p:tag name="ARTICULATE_SLIDE_NAV" val="8"/>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7b671173-1d5f-461a-b587-66f722bb9a77"/>
  <p:tag name="AUDIO_IMPORT" val="C:\Documents and Settings\skidmorn\My Documents\Dropbox\NTDC\OHSU CDC\Comp1\Unit5\PPT Production\comp1_unit5\comp1_unit5\comp1_unit5a\comp1_unit5a_S-10_V3.mp3"/>
  <p:tag name="AUDIO_ID" val="326"/>
  <p:tag name="ELAPSEDTIME" val="109.506"/>
  <p:tag name="ARTICULATE_SLIDE_NAV" val="1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ebcd88a3-2dad-459a-8a07-5725b7c70341"/>
  <p:tag name="AUDIO_IMPORT" val="C:\Documents and Settings\skidmorn\My Documents\Dropbox\NTDC\OHSU CDC\Comp1\Unit5\PPT Production\comp1_unit5\comp1_unit5\comp1_unit5a\comp1_unit5a_S-11_V3.mp3"/>
  <p:tag name="AUDIO_ID" val="327"/>
  <p:tag name="ELAPSEDTIME" val="47.752"/>
  <p:tag name="ARTICULATE_SLIDE_NAV" val="11"/>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47b7c3b4-a388-47e4-aedd-4022e05ff64b"/>
  <p:tag name="AUDIO_IMPORT" val="C:\Documents and Settings\skidmorn\My Documents\Dropbox\NTDC\OHSU CDC\Comp1\Unit5\PPT Production\comp1_unit5\comp1_unit5\comp1_unit5a\comp1_unit5a_S-12_V3.mp3"/>
  <p:tag name="AUDIO_ID" val="328"/>
  <p:tag name="ELAPSEDTIME" val="62.355"/>
  <p:tag name="ARTICULATE_SLIDE_NAV" val="12"/>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13_V3.mp3"/>
  <p:tag name="AUDIO_ID" val="329"/>
  <p:tag name="ELAPSEDTIME" val="85.578"/>
  <p:tag name="ARTICULATE_SLIDE_NAV" val="13"/>
  <p:tag name="ARTICULATE_SLIDE_GUID" val="8358102a-127b-48e5-b6de-bdd54dfca3eb"/>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aa055e9d-5b27-4bdd-8cf7-a1935bba0223"/>
  <p:tag name="AUDIO_IMPORT" val="C:\Documents and Settings\skidmorn\My Documents\Dropbox\NTDC\OHSU CDC\Comp1\Unit5\PPT Production\comp1_unit5\comp1_unit5\comp1_unit5a\comp1_unit5a_S-14_V3.mp3"/>
  <p:tag name="AUDIO_ID" val="330"/>
  <p:tag name="ELAPSEDTIME" val="47.413"/>
  <p:tag name="ARTICULATE_SLIDE_NAV" val="14"/>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4543be3d-4822-46f0-b32e-ce6b064c5192"/>
  <p:tag name="AUDIO_IMPORT" val="C:\Documents and Settings\skidmorn\My Documents\Dropbox\NTDC\OHSU CDC\Comp1\Unit5\PPT Production\comp1_unit5\comp1_unit5\comp1_unit5a\comp1_unit5a_S-15_V3.mp3"/>
  <p:tag name="AUDIO_ID" val="331"/>
  <p:tag name="ELAPSEDTIME" val="126.956"/>
  <p:tag name="ARTICULATE_SLIDE_NAV" val="15"/>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aaee2749-aae3-43bb-8b14-f1232021d848"/>
  <p:tag name="AUDIO_IMPORT" val="C:\Documents and Settings\skidmorn\My Documents\Dropbox\NTDC\OHSU CDC\Comp1\Unit5\PPT Production\comp1_unit5\comp1_unit5\comp1_unit5a\comp1_unit5a_S-16_V3.mp3"/>
  <p:tag name="AUDIO_ID" val="332"/>
  <p:tag name="ELAPSEDTIME" val="37.617"/>
  <p:tag name="ARTICULATE_SLIDE_NAV" val="1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11d31b88-375d-4262-8ead-8b9279ee7c00"/>
  <p:tag name="AUDIO_IMPORT" val="C:\Documents and Settings\skidmorn\My Documents\Dropbox\NTDC\OHSU CDC\Comp1\Unit5\PPT Production\comp1_unit5\comp1_unit5\comp1_unit5a\comp1_unit5a_S-18_V3.mp3"/>
  <p:tag name="AUDIO_ID" val="334"/>
  <p:tag name="ELAPSEDTIME" val="29.571"/>
  <p:tag name="ARTICULATE_SLIDE_NAV" val="18"/>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19_V3.mp3"/>
  <p:tag name="AUDIO_ID" val="335"/>
  <p:tag name="ELAPSEDTIME" val="6.897"/>
  <p:tag name="ARTICULATE_SLIDE_NAV" val="19"/>
  <p:tag name="ARTICULATE_SLIDE_GUID" val="08771e4d-956c-49b9-80cc-4025f5678ca7"/>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20_V3.mp3"/>
  <p:tag name="AUDIO_ID" val="336"/>
  <p:tag name="ELAPSEDTIME" val="63.321"/>
  <p:tag name="ARTICULATE_SLIDE_NAV" val="20"/>
  <p:tag name="ARTICULATE_SLIDE_GUID" val="ea406c66-bd78-46ce-ad8e-be5e3752cf41"/>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35_V3.mp3"/>
  <p:tag name="AUDIO_ID" val="351"/>
  <p:tag name="ELAPSEDTIME" val="67.344"/>
  <p:tag name="ARTICULATE_SLIDE_NAV" val="35"/>
  <p:tag name="ARTICULATE_SLIDE_GUID" val="54b6d1ee-8384-4ecd-9150-9493612a21a9"/>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30_sec_silence.mp3"/>
  <p:tag name="AUDIO_ID" val="352"/>
  <p:tag name="ELAPSEDTIME" val="7.515"/>
  <p:tag name="ARTICULATE_SLIDE_NAV" val="36"/>
  <p:tag name="ARTICULATE_SLIDE_GUID" val="818f1ed8-58f2-456e-8a8c-fab0293dafb1"/>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30_sec_silence.mp3"/>
  <p:tag name="AUDIO_ID" val="352"/>
  <p:tag name="ELAPSEDTIME" val="7.515"/>
  <p:tag name="ARTICULATE_SLIDE_NAV" val="36"/>
  <p:tag name="ARTICULATE_SLIDE_GUID" val="818f1ed8-58f2-456e-8a8c-fab0293dafb1"/>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2_V3.mp3"/>
  <p:tag name="AUDIO_ID" val="318"/>
  <p:tag name="ELAPSEDTIME" val="39.367"/>
  <p:tag name="ARTICULATE_SLIDE_NAV" val="2"/>
  <p:tag name="ARTICULATE_SLIDE_GUID" val="95e3ef7e-d452-4534-bea5-cdabb078e55f"/>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2_V3.mp3"/>
  <p:tag name="AUDIO_ID" val="318"/>
  <p:tag name="ELAPSEDTIME" val="39.367"/>
  <p:tag name="ARTICULATE_SLIDE_NAV" val="2"/>
  <p:tag name="ARTICULATE_SLIDE_GUID" val="95e3ef7e-d452-4534-bea5-cdabb078e55f"/>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ac6b59de-cf4b-42cd-804f-b4ccca4dab9c"/>
  <p:tag name="AUDIO_IMPORT" val="C:\Documents and Settings\skidmorn\My Documents\Dropbox\NTDC\OHSU CDC\Comp1\Unit5\PPT Production\comp1_unit5\comp1_unit5\comp1_unit5a\comp1_unit5a_S-4_V3.mp3"/>
  <p:tag name="AUDIO_ID" val="320"/>
  <p:tag name="ELAPSEDTIME" val="54.257"/>
  <p:tag name="ARTICULATE_SLIDE_NAV" val="4"/>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ac6b59de-cf4b-42cd-804f-b4ccca4d0274"/>
  <p:tag name="AUDIO_IMPORT" val="C:\Documents and Settings\skidmorn\My Documents\Dropbox\NTDC\OHSU CDC\Comp1\Unit5\PPT Production\comp1_unit5\comp1_unit5\comp1_unit5a\comp1_unit5a_S-5_V3.mp3"/>
  <p:tag name="AUDIO_ID" val="321"/>
  <p:tag name="ELAPSEDTIME" val="17.476"/>
  <p:tag name="ARTICULATE_SLIDE_NAV" val="5"/>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5\PPT Production\comp1_unit5\comp1_unit5\comp1_unit5a\comp1_unit5a_S-6_V3.mp3"/>
  <p:tag name="AUDIO_ID" val="322"/>
  <p:tag name="ELAPSEDTIME" val="29.127"/>
  <p:tag name="ARTICULATE_SLIDE_NAV" val="6"/>
  <p:tag name="ARTICULATE_SLIDE_GUID" val="b704c627-9e3b-4728-ad72-b73f7bf8fb92"/>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Comp1_unit5a_Lecture_Slides</Template>
  <TotalTime>1464</TotalTime>
  <Words>3529</Words>
  <Application>Microsoft Office PowerPoint</Application>
  <PresentationFormat>On-screen Show (4:3)</PresentationFormat>
  <Paragraphs>264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ONC-Template-FINAL DRAFT</vt:lpstr>
      <vt:lpstr>Introduction to Health Care and  Public Health in the U.S.</vt:lpstr>
      <vt:lpstr>Financing Health Care, Part 2 Learning Objectives - 1</vt:lpstr>
      <vt:lpstr>Financing Health Care, Part 2 Learning Objectives - 2</vt:lpstr>
      <vt:lpstr>Health Care Revenue Collection</vt:lpstr>
      <vt:lpstr>The Business of Health Care - 1</vt:lpstr>
      <vt:lpstr>The Business of Health Care - 2 </vt:lpstr>
      <vt:lpstr>The Revenue Cycle  and Medical Billing</vt:lpstr>
      <vt:lpstr>Reimbursement &amp; Claims</vt:lpstr>
      <vt:lpstr>Billing Definitions - 1</vt:lpstr>
      <vt:lpstr>Billing Definitions - 2</vt:lpstr>
      <vt:lpstr>Revenue Cycle Overview </vt:lpstr>
      <vt:lpstr>Registration</vt:lpstr>
      <vt:lpstr>Charge Capture</vt:lpstr>
      <vt:lpstr>Importance of Charge Capture</vt:lpstr>
      <vt:lpstr>Coding and Code Sets</vt:lpstr>
      <vt:lpstr>Update to ICD-9</vt:lpstr>
      <vt:lpstr>Code Set Differences ICD-9 and ICD-10  </vt:lpstr>
      <vt:lpstr>HIPAA Code Sets</vt:lpstr>
      <vt:lpstr>Code Sets by Provider</vt:lpstr>
      <vt:lpstr>ICD-10-CM</vt:lpstr>
      <vt:lpstr>CPT Examples</vt:lpstr>
      <vt:lpstr>Coding Examples</vt:lpstr>
      <vt:lpstr>Financing Health Care, Part 2 Summary</vt:lpstr>
      <vt:lpstr>Financing Health Care Part 2 References – 1 – Lecture a</vt:lpstr>
      <vt:lpstr>Financing Health Care Part 2 References – 2 – Lecture a</vt:lpstr>
      <vt:lpstr>Introduction to Health Care and Public Health in the U.S. Financing Health Care, Part 2 Lecture a</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5: Introduction to Health Care and Public Health in the U.S.: Financing Health Care Part 2, Lecture b</dc:title>
  <dc:subject>Financing Health Care, Part 2, Lecture a</dc:subject>
  <dc:creator>U.S. Department of Health and Human Services, Office of the National Coordinator for Health Information Technology</dc:creator>
  <cp:keywords>Health IT, Health IT Curriculum, Introduction to Health Care and Public Health in the U.S., Financing Health Care, Part 2</cp:keywords>
  <cp:lastModifiedBy>admin</cp:lastModifiedBy>
  <cp:revision>82</cp:revision>
  <dcterms:created xsi:type="dcterms:W3CDTF">2016-05-19T00:46:11Z</dcterms:created>
  <dcterms:modified xsi:type="dcterms:W3CDTF">2017-06-01T15:54:08Z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88220962-8FD9-4AB5-A91D-921008C9CF7E</vt:lpwstr>
  </property>
  <property fmtid="{D5CDD505-2E9C-101B-9397-08002B2CF9AE}" pid="3" name="ArticulatePath">
    <vt:lpwstr>Comp1_unit5a_lecture_slides</vt:lpwstr>
  </property>
  <property fmtid="{D5CDD505-2E9C-101B-9397-08002B2CF9AE}" pid="4" name="Language">
    <vt:lpwstr>English</vt:lpwstr>
  </property>
</Properties>
</file>