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258" r:id="rId3"/>
    <p:sldId id="274" r:id="rId4"/>
    <p:sldId id="259" r:id="rId5"/>
    <p:sldId id="260" r:id="rId6"/>
    <p:sldId id="261" r:id="rId7"/>
    <p:sldId id="263" r:id="rId8"/>
    <p:sldId id="265" r:id="rId9"/>
    <p:sldId id="266" r:id="rId10"/>
    <p:sldId id="267" r:id="rId11"/>
    <p:sldId id="268" r:id="rId12"/>
    <p:sldId id="269" r:id="rId13"/>
    <p:sldId id="270" r:id="rId14"/>
    <p:sldId id="271" r:id="rId15"/>
    <p:sldId id="272" r:id="rId16"/>
    <p:sldId id="275" r:id="rId17"/>
    <p:sldId id="273" r:id="rId18"/>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8" autoAdjust="0"/>
    <p:restoredTop sz="86465" autoAdjust="0"/>
  </p:normalViewPr>
  <p:slideViewPr>
    <p:cSldViewPr snapToGrid="0">
      <p:cViewPr varScale="1">
        <p:scale>
          <a:sx n="48" d="100"/>
          <a:sy n="48" d="100"/>
        </p:scale>
        <p:origin x="-898" y="-6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b="0" i="0" u="none" strike="noStrike" kern="1200" baseline="0" dirty="0" smtClean="0">
                <a:solidFill>
                  <a:schemeClr val="tx1"/>
                </a:solidFill>
                <a:latin typeface="Arial" pitchFamily="34" charset="0"/>
                <a:ea typeface="+mn-ea"/>
                <a:cs typeface="Arial" pitchFamily="34" charset="0"/>
              </a:rPr>
              <a:t>Welcome to Introduction to Health Care and Public Health in the U.S.: Introduction to and History of Modern Health Care in the U.S. This is lecture b.</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0" i="0" u="none" strike="noStrike" kern="1200" baseline="0" dirty="0" smtClean="0">
                <a:solidFill>
                  <a:schemeClr val="tx1"/>
                </a:solidFill>
                <a:latin typeface="Arial" pitchFamily="34" charset="0"/>
                <a:ea typeface="+mn-ea"/>
                <a:cs typeface="Arial" pitchFamily="34" charset="0"/>
              </a:rPr>
              <a:t>The component, Introduction to Health Care and Public Health in the U.S., is a survey of how health care and public health are organized and how services are delivered in the U.S. It covers public policy, relevant organizations and their interrelationships, professional roles, legal and regulatory issues, and payment systems. It also addresses health reform initiatives in the U.S.</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3481919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Public health has also led to improvements in health care resulting from improvements in data collection and methods to carry out experiments. An example of this would be field surveys. In this type of research, data about individuals is collected in the field. </a:t>
            </a:r>
          </a:p>
          <a:p>
            <a:r>
              <a:rPr lang="en-US" altLang="en-US" dirty="0" smtClean="0"/>
              <a:t>Progressive improvements in methodology have </a:t>
            </a:r>
            <a:r>
              <a:rPr lang="en-US" altLang="en-US" u="none" dirty="0" smtClean="0"/>
              <a:t>led</a:t>
            </a:r>
            <a:r>
              <a:rPr lang="en-US" altLang="en-US" dirty="0" smtClean="0"/>
              <a:t> to the use of improved scientific research</a:t>
            </a:r>
            <a:r>
              <a:rPr lang="en-US" altLang="en-US" baseline="0" dirty="0" smtClean="0"/>
              <a:t> designs</a:t>
            </a:r>
            <a:r>
              <a:rPr lang="en-US" altLang="en-US" dirty="0" smtClean="0"/>
              <a:t>. Cohort studies are one example. This is a form of a longitudinal study that follows two or</a:t>
            </a:r>
            <a:r>
              <a:rPr lang="en-US" altLang="en-US" baseline="0" dirty="0" smtClean="0"/>
              <a:t> more </a:t>
            </a:r>
            <a:r>
              <a:rPr lang="en-US" altLang="en-US" dirty="0" smtClean="0"/>
              <a:t>sets of patients. One set has the characteristic that is being considered, the other does not have the characteristic. </a:t>
            </a:r>
          </a:p>
          <a:p>
            <a:r>
              <a:rPr lang="en-US" altLang="en-US" dirty="0" smtClean="0"/>
              <a:t>Randomized controlled trials, or RTCs, represent another improved scientific research design. RCTs reduce sampling bias in scientific studies. Patients who are otherwise identical</a:t>
            </a:r>
            <a:r>
              <a:rPr lang="en-US" altLang="en-US" baseline="0" dirty="0" smtClean="0"/>
              <a:t> </a:t>
            </a:r>
            <a:r>
              <a:rPr lang="en-US" altLang="en-US" dirty="0" smtClean="0"/>
              <a:t>are assigned to one of two groups. The experimental group receives an intervention, and the control group does not. This reduces the influence of confounding variables in data analysis.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08BACF-75BE-4DF3-B9D0-F748706FFF38}" type="slidenum">
              <a:rPr lang="en-US" altLang="en-US"/>
              <a:pPr eaLnBrk="1" hangingPunct="1"/>
              <a:t>10</a:t>
            </a:fld>
            <a:endParaRPr lang="en-US" altLang="en-US" dirty="0"/>
          </a:p>
        </p:txBody>
      </p:sp>
    </p:spTree>
    <p:extLst>
      <p:ext uri="{BB962C8B-B14F-4D97-AF65-F5344CB8AC3E}">
        <p14:creationId xmlns:p14="http://schemas.microsoft.com/office/powerpoint/2010/main" val="3575087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 example of improvements in data collection leading to better public health is the Framingham heart study. In 1948, the National Heart Institute, which is now the National Heart, Lung, and Blood Institute of the National Institutes of Health, and Boston University began the Framingham Heart Study. The study recruited men and women from the town of Framingham, Massachusetts, and followed them for a substantial number of years to attempt to identify factors that contribute to the development of cardiovascular disease. Over the years, three generations of participants have helped to identify major cardiovascular disease risk factors. With the assistance of these patients, researchers have also attempted to understand the effects of cardiovascular disease risk factors on other diseases such as hypertension, also called high blood pressure, and dementia. </a:t>
            </a:r>
          </a:p>
          <a:p>
            <a:endParaRPr lang="en-US" alt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F20455-F48A-4314-8D6B-81B4B64212A8}" type="slidenum">
              <a:rPr lang="en-US" altLang="en-US"/>
              <a:pPr eaLnBrk="1" hangingPunct="1"/>
              <a:t>11</a:t>
            </a:fld>
            <a:endParaRPr lang="en-US" altLang="en-US" dirty="0"/>
          </a:p>
        </p:txBody>
      </p:sp>
    </p:spTree>
    <p:extLst>
      <p:ext uri="{BB962C8B-B14F-4D97-AF65-F5344CB8AC3E}">
        <p14:creationId xmlns:p14="http://schemas.microsoft.com/office/powerpoint/2010/main" val="4111865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addition to improvements in data collection, public health has also benefitted from improvements in data analysis. For example, use of tools such as multi-variate analysis and meta-analysis offer specialized options to analyze collective data. There has also been an improvement in disease surveillance. One example is the Real-time Outbreak and Disease Surveillance, or </a:t>
            </a:r>
            <a:r>
              <a:rPr lang="en-US" altLang="en-US" smtClean="0"/>
              <a:t>RODS Laboratory</a:t>
            </a:r>
            <a:r>
              <a:rPr lang="en-US" altLang="en-US" dirty="0" smtClean="0"/>
              <a:t>, which is a bio-surveillance research laboratory at the University of Pittsburgh in Pennsylvania. This laboratory uses software and algorithms to monitor emergency rooms and retail stores to detect and assess disease outbreaks. As you can imagine, this is of immense use in the public health arena. </a:t>
            </a:r>
          </a:p>
          <a:p>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BD6FF8B-605D-45C2-9709-6D0F39A83E84}" type="slidenum">
              <a:rPr lang="en-US" altLang="en-US"/>
              <a:pPr eaLnBrk="1" hangingPunct="1"/>
              <a:t>12</a:t>
            </a:fld>
            <a:endParaRPr lang="en-US" altLang="en-US" dirty="0"/>
          </a:p>
        </p:txBody>
      </p:sp>
    </p:spTree>
    <p:extLst>
      <p:ext uri="{BB962C8B-B14F-4D97-AF65-F5344CB8AC3E}">
        <p14:creationId xmlns:p14="http://schemas.microsoft.com/office/powerpoint/2010/main" val="1785794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Public health has also benefitted from improvement in training. In the early twentieth century, in part due to the Welch-Rose report of 1915, and also partially because of the support of the Rockefeller Foundation, many schools of public health were established and began awarding professional degrees such as the Master of Public Health. </a:t>
            </a:r>
          </a:p>
          <a:p>
            <a:r>
              <a:rPr lang="en-US" altLang="en-US" dirty="0" smtClean="0"/>
              <a:t>And finally, public health has also benefitted from improvement in infrastructure at the federal, state, and local health department levels. </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D23788-8980-4E12-A563-30D988B33D67}" type="slidenum">
              <a:rPr lang="en-US" altLang="en-US"/>
              <a:pPr eaLnBrk="1" hangingPunct="1"/>
              <a:t>13</a:t>
            </a:fld>
            <a:endParaRPr lang="en-US" altLang="en-US" dirty="0"/>
          </a:p>
        </p:txBody>
      </p:sp>
    </p:spTree>
    <p:extLst>
      <p:ext uri="{BB962C8B-B14F-4D97-AF65-F5344CB8AC3E}">
        <p14:creationId xmlns:p14="http://schemas.microsoft.com/office/powerpoint/2010/main" val="453446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b of Introduction to and History of Modern Health Care in the U.S. </a:t>
            </a:r>
          </a:p>
          <a:p>
            <a:pPr eaLnBrk="1" hangingPunct="1">
              <a:spcBef>
                <a:spcPct val="0"/>
              </a:spcBef>
            </a:pPr>
            <a:r>
              <a:rPr lang="en-US" altLang="en-US" dirty="0" smtClean="0"/>
              <a:t>In summary, Public Health is the science and art of preventing disease, prolonging life, and promoting health, and involves various organizations within society. Public education remains a primary motivator of public health achievements.</a:t>
            </a:r>
          </a:p>
          <a:p>
            <a:pPr eaLnBrk="1" hangingPunct="1">
              <a:spcBef>
                <a:spcPct val="0"/>
              </a:spcBef>
            </a:pPr>
            <a:r>
              <a:rPr lang="en-US" altLang="en-US" dirty="0" smtClean="0"/>
              <a:t>Public Health has significantly affected the control of infectious diseases, helped identify nutritional deficiencies, and contributed to a greater understanding of diseases. It has also supported improvements in data collection, training, and infrastructure. </a:t>
            </a:r>
          </a:p>
          <a:p>
            <a:pPr eaLnBrk="1" hangingPunct="1">
              <a:spcBef>
                <a:spcPct val="0"/>
              </a:spcBef>
            </a:pPr>
            <a:endParaRPr lang="en-US" alt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056D08-C20C-4F40-9F22-DC62040F2134}" type="slidenum">
              <a:rPr lang="en-US" altLang="en-US"/>
              <a:pPr eaLnBrk="1" hangingPunct="1"/>
              <a:t>14</a:t>
            </a:fld>
            <a:endParaRPr lang="en-US" altLang="en-US" dirty="0"/>
          </a:p>
        </p:txBody>
      </p:sp>
    </p:spTree>
    <p:extLst>
      <p:ext uri="{BB962C8B-B14F-4D97-AF65-F5344CB8AC3E}">
        <p14:creationId xmlns:p14="http://schemas.microsoft.com/office/powerpoint/2010/main" val="3913197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E94B2A-DC27-4E7A-8A05-E554260B5ECF}" type="slidenum">
              <a:rPr lang="en-US" altLang="en-US"/>
              <a:pPr eaLnBrk="1" hangingPunct="1"/>
              <a:t>15</a:t>
            </a:fld>
            <a:endParaRPr lang="en-US" altLang="en-US" dirty="0"/>
          </a:p>
        </p:txBody>
      </p:sp>
    </p:spTree>
    <p:extLst>
      <p:ext uri="{BB962C8B-B14F-4D97-AF65-F5344CB8AC3E}">
        <p14:creationId xmlns:p14="http://schemas.microsoft.com/office/powerpoint/2010/main" val="3651141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E94B2A-DC27-4E7A-8A05-E554260B5ECF}" type="slidenum">
              <a:rPr lang="en-US" altLang="en-US"/>
              <a:pPr eaLnBrk="1" hangingPunct="1"/>
              <a:t>16</a:t>
            </a:fld>
            <a:endParaRPr lang="en-US" altLang="en-US" dirty="0"/>
          </a:p>
        </p:txBody>
      </p:sp>
    </p:spTree>
    <p:extLst>
      <p:ext uri="{BB962C8B-B14F-4D97-AF65-F5344CB8AC3E}">
        <p14:creationId xmlns:p14="http://schemas.microsoft.com/office/powerpoint/2010/main" val="36511418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17</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 objectives for </a:t>
            </a:r>
            <a:r>
              <a:rPr lang="en-US" altLang="en-US" b="0" i="0" dirty="0" smtClean="0"/>
              <a:t>Introduction to and History of Modern Health Care in the U.S.</a:t>
            </a:r>
            <a:r>
              <a:rPr lang="en-US" altLang="en-US" dirty="0" smtClean="0"/>
              <a:t>, are to: </a:t>
            </a:r>
          </a:p>
          <a:p>
            <a:pPr marL="171450" indent="-171450">
              <a:buFont typeface="Arial"/>
              <a:buChar char="•"/>
            </a:pPr>
            <a:r>
              <a:rPr lang="en-US" altLang="en-US" dirty="0" smtClean="0"/>
              <a:t>Define key terms in health care and public health </a:t>
            </a:r>
          </a:p>
          <a:p>
            <a:pPr marL="171450" indent="-171450">
              <a:buFont typeface="Arial"/>
              <a:buChar char="•"/>
            </a:pPr>
            <a:r>
              <a:rPr lang="en-US" altLang="en-US" dirty="0" smtClean="0"/>
              <a:t>Describe components of health care delivery and health care systems</a:t>
            </a:r>
          </a:p>
          <a:p>
            <a:pPr marL="171450" indent="-171450">
              <a:buFont typeface="Arial"/>
              <a:buChar char="•"/>
            </a:pPr>
            <a:r>
              <a:rPr lang="en-US" altLang="en-US" dirty="0" smtClean="0"/>
              <a:t>Discuss examples of improvements in public health</a:t>
            </a:r>
          </a:p>
          <a:p>
            <a:endParaRPr lang="en-US" altLang="en-US" dirty="0" smtClean="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11B233-8296-4A31-9642-0BD8690ECA41}" type="slidenum">
              <a:rPr lang="en-US" altLang="en-US"/>
              <a:pPr eaLnBrk="1" hangingPunct="1"/>
              <a:t>2</a:t>
            </a:fld>
            <a:endParaRPr lang="en-US" altLang="en-US" dirty="0"/>
          </a:p>
        </p:txBody>
      </p:sp>
    </p:spTree>
    <p:extLst>
      <p:ext uri="{BB962C8B-B14F-4D97-AF65-F5344CB8AC3E}">
        <p14:creationId xmlns:p14="http://schemas.microsoft.com/office/powerpoint/2010/main" val="11800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a:buChar char="•"/>
            </a:pPr>
            <a:r>
              <a:rPr lang="en-US" altLang="en-US" dirty="0" smtClean="0"/>
              <a:t>Define core values and paradigm shifts in U.S. health care</a:t>
            </a:r>
          </a:p>
          <a:p>
            <a:pPr marL="171450" indent="-171450">
              <a:buFont typeface="Arial"/>
              <a:buChar char="•"/>
            </a:pPr>
            <a:r>
              <a:rPr lang="en-US" altLang="en-US" dirty="0" smtClean="0"/>
              <a:t>And</a:t>
            </a:r>
            <a:r>
              <a:rPr lang="en-US" altLang="en-US" baseline="0" dirty="0" smtClean="0"/>
              <a:t> d</a:t>
            </a:r>
            <a:r>
              <a:rPr lang="en-US" altLang="en-US" dirty="0" smtClean="0"/>
              <a:t>escribe the technology used in the delivery and administration of health care </a:t>
            </a: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11B233-8296-4A31-9642-0BD8690ECA41}" type="slidenum">
              <a:rPr lang="en-US" altLang="en-US"/>
              <a:pPr eaLnBrk="1" hangingPunct="1"/>
              <a:t>3</a:t>
            </a:fld>
            <a:endParaRPr lang="en-US" altLang="en-US" dirty="0"/>
          </a:p>
        </p:txBody>
      </p:sp>
    </p:spTree>
    <p:extLst>
      <p:ext uri="{BB962C8B-B14F-4D97-AF65-F5344CB8AC3E}">
        <p14:creationId xmlns:p14="http://schemas.microsoft.com/office/powerpoint/2010/main" val="1180054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solidFill>
                  <a:schemeClr val="tx1"/>
                </a:solidFill>
              </a:rPr>
              <a:t>This lecture will provide a definition of public health, and detail how public health has improved health care.</a:t>
            </a:r>
          </a:p>
          <a:p>
            <a:r>
              <a:rPr lang="en-US" altLang="en-US" dirty="0" smtClean="0"/>
              <a:t>According to Charles Edward Winslow, a famous American bacteriologist and public health expert in the first half of the 20th century, public health is the science and art of preventing disease, prolonging life, and promoting health through the organized efforts and informed choices of society, organizations both public and private, communities, and individuals.</a:t>
            </a:r>
          </a:p>
          <a:p>
            <a:r>
              <a:rPr lang="en-US" sz="1000" kern="1200" dirty="0" smtClean="0">
                <a:solidFill>
                  <a:schemeClr val="tx1"/>
                </a:solidFill>
                <a:effectLst/>
                <a:latin typeface="Arial" pitchFamily="34" charset="0"/>
                <a:ea typeface="+mn-ea"/>
                <a:cs typeface="Arial" pitchFamily="34" charset="0"/>
              </a:rPr>
              <a:t>More recently, Dr. Thomas Frieden, the Director of the Centers for Disease Control and Prevention, or CDC, has noted that public health focuses on denominators, or the entire population, and who can benefit from public health interventions.</a:t>
            </a:r>
            <a:endParaRPr lang="en-US" altLang="en-US" dirty="0" smtClean="0"/>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220798-BC8E-4378-B4B5-AE87A98BD2B8}" type="slidenum">
              <a:rPr lang="en-US" altLang="en-US"/>
              <a:pPr eaLnBrk="1" hangingPunct="1"/>
              <a:t>4</a:t>
            </a:fld>
            <a:endParaRPr lang="en-US" altLang="en-US" dirty="0"/>
          </a:p>
        </p:txBody>
      </p:sp>
    </p:spTree>
    <p:extLst>
      <p:ext uri="{BB962C8B-B14F-4D97-AF65-F5344CB8AC3E}">
        <p14:creationId xmlns:p14="http://schemas.microsoft.com/office/powerpoint/2010/main" val="386997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 what are the ten great public health achievements in the United States this century? </a:t>
            </a:r>
          </a:p>
          <a:p>
            <a:r>
              <a:rPr lang="en-US" altLang="en-US" dirty="0" smtClean="0"/>
              <a:t>The Centers for Disease Control and Prevention lists them as: vaccination, motor vehicle safety, safe work places, control of infectious diseases, a decline in death from coronary heart disease and stroke, safer and healthier food, healthier mothers and babies, family planning, the fluoridation of drinking water, and the recognition of tobacco use as a health hazard.</a:t>
            </a:r>
          </a:p>
          <a:p>
            <a:r>
              <a:rPr lang="en-US" altLang="en-US" dirty="0" smtClean="0"/>
              <a:t> It’s interesting that each of these achievements requires large populations to actively shift the way they think about illness and act in a large-scale fashion to make changes in behavior in order to successfully implement public health improvement. It’s also interesting that though scientific advancements have spearheaded many of these achievements, public education remains a primary motivator of public health achievements. </a:t>
            </a:r>
          </a:p>
          <a:p>
            <a:endParaRPr lang="en-US" altLang="en-US" dirty="0" smtClean="0"/>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786E4B-B9BA-4034-BA17-01F6DA37B7DF}" type="slidenum">
              <a:rPr lang="en-US" altLang="en-US"/>
              <a:pPr eaLnBrk="1" hangingPunct="1"/>
              <a:t>5</a:t>
            </a:fld>
            <a:endParaRPr lang="en-US" altLang="en-US" dirty="0"/>
          </a:p>
        </p:txBody>
      </p:sp>
    </p:spTree>
    <p:extLst>
      <p:ext uri="{BB962C8B-B14F-4D97-AF65-F5344CB8AC3E}">
        <p14:creationId xmlns:p14="http://schemas.microsoft.com/office/powerpoint/2010/main" val="3773554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Let’s focus our attention on the control of infectious diseases. A classic example of public health success in this arena is the successful control of typhoid. </a:t>
            </a:r>
          </a:p>
          <a:p>
            <a:r>
              <a:rPr lang="en-US" altLang="en-US" dirty="0" smtClean="0"/>
              <a:t> Typhoid is caused by bacteria, and is spread by ingesting contaminated food or water. The organism spreads through the</a:t>
            </a:r>
            <a:r>
              <a:rPr lang="en-US" altLang="en-US" baseline="0" dirty="0" smtClean="0"/>
              <a:t> body </a:t>
            </a:r>
            <a:r>
              <a:rPr lang="en-US" altLang="en-US" dirty="0" smtClean="0"/>
              <a:t>via the bloodstream, and causes a fever and a systemic, sometimes potentially fatal illness. In 1891, the typhoid death rate in Chicago alone was 174 per 100,000 people. Now, thanks to public health measures such as sanitation and improved hygiene, combined with the development of a vaccine, only about 400 cases are seen in the United States each year and most of these cases originate when patients travel in developing countries.</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Another example of the role of public health in the successful control of infectious disease is smallpox. Smallpox is a devastating disease. It’s an epidemic viral illness and was responsible for hundreds of millions of deaths in the 20</a:t>
            </a:r>
            <a:r>
              <a:rPr lang="en-US" altLang="en-US" baseline="30000" dirty="0" smtClean="0"/>
              <a:t>th</a:t>
            </a:r>
            <a:r>
              <a:rPr lang="en-US" altLang="en-US" dirty="0" smtClean="0"/>
              <a:t> century alone. No effective treatment was ever developed for the disease, and it killed about thirty percent of patients who were infected. Between sixty-five and eighty percent of those who survived the disease were marked with deep scars, most prominently on the face. As late as the 18</a:t>
            </a:r>
            <a:r>
              <a:rPr lang="en-US" altLang="en-US" baseline="30000" dirty="0" smtClean="0"/>
              <a:t>th</a:t>
            </a:r>
            <a:r>
              <a:rPr lang="en-US" altLang="en-US" dirty="0" smtClean="0"/>
              <a:t> century, smallpox was responsible for the death of every tenth child born in France. In the early 1950s, there were about fifty million cases of smallpox each year worldwide. By 1967, this figure fell to ten-to-fifteen million, because of mass vaccination drives. By 1977, smallpox was eradicated. This was predominantly due to an aggressive public health program and the use of an effective vaccine. </a:t>
            </a:r>
          </a:p>
          <a:p>
            <a:endParaRPr lang="en-US" altLang="en-US" dirty="0"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59039F-4718-4087-9F7C-A10736B0B16D}" type="slidenum">
              <a:rPr lang="en-US" altLang="en-US"/>
              <a:pPr eaLnBrk="1" hangingPunct="1"/>
              <a:t>6</a:t>
            </a:fld>
            <a:endParaRPr lang="en-US" altLang="en-US" dirty="0"/>
          </a:p>
        </p:txBody>
      </p:sp>
    </p:spTree>
    <p:extLst>
      <p:ext uri="{BB962C8B-B14F-4D97-AF65-F5344CB8AC3E}">
        <p14:creationId xmlns:p14="http://schemas.microsoft.com/office/powerpoint/2010/main" val="2756660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Interventions dictated by public </a:t>
            </a:r>
            <a:r>
              <a:rPr lang="en-US" altLang="en-US" smtClean="0"/>
              <a:t>health have </a:t>
            </a:r>
            <a:r>
              <a:rPr lang="en-US" altLang="en-US" dirty="0" smtClean="0"/>
              <a:t>been responsible for the successful control of many nutritional deficiencies. An example is that of goiter. A goiter</a:t>
            </a:r>
            <a:r>
              <a:rPr lang="en-US" altLang="en-US" i="1" dirty="0" smtClean="0"/>
              <a:t> </a:t>
            </a:r>
            <a:r>
              <a:rPr lang="en-US" altLang="en-US" dirty="0" smtClean="0"/>
              <a:t>is an enlargement of the thyroid gland in the neck, due to impaired thyroid hormone synthesis, due to lack of iodine in the diet. The solution to the problem of nutritional goiter in the United States was to fortify salt with iodine, which virtually eradicated the problem.</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Another example is the reduction of tooth decay in the population. Frederic McKay, in 1891, first described the association between a reduction in the incidence of dental caries, or tooth decay, in populations, and the addition of fluoride to drinking water. In 1945, Dr. H. Trendley Dean and associates at the National Institute of Health, added fluoride to the drinking water in Grand Rapids, Michigan, and showed a subsequent reduction in caries. Now, more than 10,000 U.S. communities fluoridate their water.</a:t>
            </a:r>
          </a:p>
          <a:p>
            <a:endParaRPr lang="en-US" alt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54FD2E-44DE-4C5D-A3B2-714D2C31201F}" type="slidenum">
              <a:rPr lang="en-US" altLang="en-US"/>
              <a:pPr eaLnBrk="1" hangingPunct="1"/>
              <a:t>7</a:t>
            </a:fld>
            <a:endParaRPr lang="en-US" altLang="en-US" dirty="0"/>
          </a:p>
        </p:txBody>
      </p:sp>
    </p:spTree>
    <p:extLst>
      <p:ext uri="{BB962C8B-B14F-4D97-AF65-F5344CB8AC3E}">
        <p14:creationId xmlns:p14="http://schemas.microsoft.com/office/powerpoint/2010/main" val="1501005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 how has public health improved health care? Public health is directly responsible for improvement in understanding disease. Epidemiology is the basic science of public health. It is a quantitative basic science built on a working knowledge of probability, statistics, and sound research methods. It is a method of causal reasoning based on developing and testing hypotheses pertaining to occurrence and prevention of morbidity and mortality. Epidemiology is also a tool for public health action to promote and protect the public’s health based on science, causal reasoning, and a dose of practical common sense. </a:t>
            </a:r>
          </a:p>
          <a:p>
            <a:endParaRPr lang="en-US" altLang="en-US" dirty="0"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6FA791-CD8B-472F-877B-D6D0D77A6A38}" type="slidenum">
              <a:rPr lang="en-US" altLang="en-US"/>
              <a:pPr eaLnBrk="1" hangingPunct="1"/>
              <a:t>8</a:t>
            </a:fld>
            <a:endParaRPr lang="en-US" altLang="en-US" dirty="0"/>
          </a:p>
        </p:txBody>
      </p:sp>
    </p:spTree>
    <p:extLst>
      <p:ext uri="{BB962C8B-B14F-4D97-AF65-F5344CB8AC3E}">
        <p14:creationId xmlns:p14="http://schemas.microsoft.com/office/powerpoint/2010/main" val="3972968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Here is an example of epidemiology at work: In 1854, an epidemic of cholera ravaged London, England. Cholera is a bacterial disease spread by contamination of food or water. Lack of sanitation and overcrowding were important factors that led to the spread of disease. Dr. John Snow, a physician, linked the spread of disease to a contaminated public water pump on Broad Street. Snow hypothesized that the disease was spread by contaminated water, and he used statistics to connect the quality of water to the number of cases of cholera. </a:t>
            </a:r>
          </a:p>
          <a:p>
            <a:endParaRPr lang="en-US" alt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576D4C-58C9-4FE5-A25E-4D5F5D37CBA8}" type="slidenum">
              <a:rPr lang="en-US" altLang="en-US"/>
              <a:pPr eaLnBrk="1" hangingPunct="1"/>
              <a:t>9</a:t>
            </a:fld>
            <a:endParaRPr lang="en-US" altLang="en-US" dirty="0"/>
          </a:p>
        </p:txBody>
      </p:sp>
    </p:spTree>
    <p:extLst>
      <p:ext uri="{BB962C8B-B14F-4D97-AF65-F5344CB8AC3E}">
        <p14:creationId xmlns:p14="http://schemas.microsoft.com/office/powerpoint/2010/main" val="2796572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8.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9.xml"/><Relationship Id="rId1" Type="http://schemas.openxmlformats.org/officeDocument/2006/relationships/tags" Target="../tags/tag17.xml"/><Relationship Id="rId5" Type="http://schemas.openxmlformats.org/officeDocument/2006/relationships/hyperlink" Target="https://www.ncbi.nlm.nih.gov/pubmed/8474047" TargetMode="External"/><Relationship Id="rId4" Type="http://schemas.openxmlformats.org/officeDocument/2006/relationships/hyperlink" Target="https://www.cdc.gov/ophss/csels/dsepd/ss1978/ss1978.pdf"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hyperlink" Target="http://www.framinghamheartstudy.org/" TargetMode="External"/><Relationship Id="rId2" Type="http://schemas.openxmlformats.org/officeDocument/2006/relationships/slideLayout" Target="../slideLayouts/slideLayout9.xml"/><Relationship Id="rId1" Type="http://schemas.openxmlformats.org/officeDocument/2006/relationships/tags" Target="../tags/tag18.xml"/><Relationship Id="rId6" Type="http://schemas.openxmlformats.org/officeDocument/2006/relationships/hyperlink" Target="https://www.ncbi.nlm.nih.gov/labs/articles/9798639/" TargetMode="External"/><Relationship Id="rId5" Type="http://schemas.openxmlformats.org/officeDocument/2006/relationships/hyperlink" Target="https://www.cdc.gov/typhoid-fever/index.html" TargetMode="External"/><Relationship Id="rId4" Type="http://schemas.openxmlformats.org/officeDocument/2006/relationships/hyperlink" Target="https://www.nichd.nih.gov/news/releases/pages/typhoid_background.aspx"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0.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18829"/>
            <a:ext cx="9144000" cy="1298448"/>
          </a:xfrm>
        </p:spPr>
        <p:txBody>
          <a:bodyPr/>
          <a:lstStyle/>
          <a:p>
            <a:r>
              <a:rPr lang="en-US" altLang="en-US" dirty="0" smtClean="0"/>
              <a:t>Introduction to Health Care and </a:t>
            </a:r>
            <a:br>
              <a:rPr lang="en-US" altLang="en-US" dirty="0" smtClean="0"/>
            </a:br>
            <a:r>
              <a:rPr lang="en-US" altLang="en-US" dirty="0" smtClean="0"/>
              <a:t>Public Health in the U.S.</a:t>
            </a:r>
            <a:endParaRPr lang="en-US" dirty="0"/>
          </a:p>
        </p:txBody>
      </p:sp>
      <p:sp>
        <p:nvSpPr>
          <p:cNvPr id="3" name="Text Placeholder 2"/>
          <p:cNvSpPr>
            <a:spLocks noGrp="1"/>
          </p:cNvSpPr>
          <p:nvPr>
            <p:ph type="body" sz="half" idx="2"/>
          </p:nvPr>
        </p:nvSpPr>
        <p:spPr>
          <a:xfrm>
            <a:off x="1371600" y="3306880"/>
            <a:ext cx="6400800" cy="762000"/>
          </a:xfrm>
        </p:spPr>
        <p:txBody>
          <a:bodyPr/>
          <a:lstStyle/>
          <a:p>
            <a:r>
              <a:rPr lang="en-US" altLang="en-US" dirty="0" smtClean="0"/>
              <a:t>Introduction to and History of Modern Health Care in the U.S.</a:t>
            </a:r>
            <a:endParaRPr lang="en-US" altLang="en-US" dirty="0"/>
          </a:p>
        </p:txBody>
      </p:sp>
      <p:sp>
        <p:nvSpPr>
          <p:cNvPr id="4" name="Text Placeholder 3"/>
          <p:cNvSpPr>
            <a:spLocks noGrp="1"/>
          </p:cNvSpPr>
          <p:nvPr>
            <p:ph type="body" sz="quarter" idx="11"/>
          </p:nvPr>
        </p:nvSpPr>
        <p:spPr/>
        <p:txBody>
          <a:bodyPr/>
          <a:lstStyle/>
          <a:p>
            <a:r>
              <a:rPr lang="en-US" altLang="en-US" dirty="0" smtClean="0"/>
              <a:t>Lecture b</a:t>
            </a:r>
          </a:p>
          <a:p>
            <a:endParaRPr lang="en-US" dirty="0"/>
          </a:p>
        </p:txBody>
      </p:sp>
      <p:sp>
        <p:nvSpPr>
          <p:cNvPr id="5" name="Text Placeholder 4"/>
          <p:cNvSpPr>
            <a:spLocks noGrp="1"/>
          </p:cNvSpPr>
          <p:nvPr>
            <p:ph type="body" sz="quarter" idx="12"/>
          </p:nvPr>
        </p:nvSpPr>
        <p:spPr/>
        <p:txBody>
          <a:bodyPr/>
          <a:lstStyle/>
          <a:p>
            <a:r>
              <a:rPr lang="en-US" dirty="0" smtClean="0"/>
              <a:t>This material (Comp 1 Unit 1)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endParaRPr lang="en-US" dirty="0"/>
          </a:p>
        </p:txBody>
      </p:sp>
    </p:spTree>
    <p:custDataLst>
      <p:tags r:id="rId1"/>
    </p:custDataLst>
    <p:extLst>
      <p:ext uri="{BB962C8B-B14F-4D97-AF65-F5344CB8AC3E}">
        <p14:creationId xmlns:p14="http://schemas.microsoft.com/office/powerpoint/2010/main" val="3333785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How Has Public Health </a:t>
            </a:r>
            <a:br>
              <a:rPr lang="en-US" dirty="0" smtClean="0"/>
            </a:br>
            <a:r>
              <a:rPr lang="en-US" dirty="0" smtClean="0"/>
              <a:t>Improved Health Care? - 3</a:t>
            </a:r>
          </a:p>
        </p:txBody>
      </p:sp>
      <p:sp>
        <p:nvSpPr>
          <p:cNvPr id="22531" name="Content Placeholder 2"/>
          <p:cNvSpPr>
            <a:spLocks noGrp="1"/>
          </p:cNvSpPr>
          <p:nvPr>
            <p:ph sz="quarter" idx="14"/>
          </p:nvPr>
        </p:nvSpPr>
        <p:spPr/>
        <p:txBody>
          <a:bodyPr/>
          <a:lstStyle/>
          <a:p>
            <a:r>
              <a:rPr lang="en-US" altLang="en-US" dirty="0" smtClean="0"/>
              <a:t>Improvements in data collection have </a:t>
            </a:r>
            <a:r>
              <a:rPr lang="en-US" altLang="en-US" dirty="0"/>
              <a:t>led to the use of </a:t>
            </a:r>
            <a:r>
              <a:rPr lang="en-US" altLang="en-US" dirty="0" smtClean="0"/>
              <a:t>better scientific </a:t>
            </a:r>
            <a:r>
              <a:rPr lang="en-US" altLang="en-US" dirty="0"/>
              <a:t>methods to collect </a:t>
            </a:r>
            <a:r>
              <a:rPr lang="en-US" altLang="en-US" dirty="0" smtClean="0"/>
              <a:t>data and carry out experiments</a:t>
            </a:r>
            <a:endParaRPr lang="en-US" altLang="en-US" dirty="0"/>
          </a:p>
          <a:p>
            <a:pPr lvl="1"/>
            <a:r>
              <a:rPr lang="en-US" altLang="en-US" dirty="0" smtClean="0"/>
              <a:t>Field surveys</a:t>
            </a:r>
          </a:p>
          <a:p>
            <a:pPr lvl="1"/>
            <a:r>
              <a:rPr lang="en-US" altLang="en-US" dirty="0" smtClean="0"/>
              <a:t>Cohort </a:t>
            </a:r>
            <a:r>
              <a:rPr lang="en-US" altLang="en-US" dirty="0"/>
              <a:t>studies </a:t>
            </a:r>
          </a:p>
          <a:p>
            <a:pPr lvl="1"/>
            <a:r>
              <a:rPr lang="en-US" altLang="en-US" dirty="0" smtClean="0"/>
              <a:t>Randomized </a:t>
            </a:r>
            <a:r>
              <a:rPr lang="en-US" altLang="en-US" dirty="0"/>
              <a:t>controlled </a:t>
            </a:r>
            <a:r>
              <a:rPr lang="en-US" altLang="en-US" dirty="0" smtClean="0"/>
              <a:t>trials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How Has Public Health </a:t>
            </a:r>
            <a:br>
              <a:rPr lang="en-US" dirty="0" smtClean="0"/>
            </a:br>
            <a:r>
              <a:rPr lang="en-US" dirty="0" smtClean="0"/>
              <a:t>Improved Health Care? - 4</a:t>
            </a:r>
          </a:p>
        </p:txBody>
      </p:sp>
      <p:sp>
        <p:nvSpPr>
          <p:cNvPr id="23555" name="Content Placeholder 2"/>
          <p:cNvSpPr>
            <a:spLocks noGrp="1"/>
          </p:cNvSpPr>
          <p:nvPr>
            <p:ph sz="quarter" idx="14"/>
          </p:nvPr>
        </p:nvSpPr>
        <p:spPr/>
        <p:txBody>
          <a:bodyPr/>
          <a:lstStyle/>
          <a:p>
            <a:r>
              <a:rPr lang="en-US" altLang="en-US" dirty="0" smtClean="0"/>
              <a:t>Improvements in data collection </a:t>
            </a:r>
          </a:p>
          <a:p>
            <a:pPr lvl="1"/>
            <a:r>
              <a:rPr lang="en-US" altLang="en-US" dirty="0" smtClean="0"/>
              <a:t>Framingham Heart Study</a:t>
            </a:r>
          </a:p>
          <a:p>
            <a:pPr lvl="2"/>
            <a:r>
              <a:rPr lang="en-US" altLang="en-US" dirty="0" smtClean="0"/>
              <a:t>Followed patients for a number of years to identify factors that contribute to the development of cardiovascular disease (CVD)</a:t>
            </a:r>
          </a:p>
          <a:p>
            <a:pPr lvl="2"/>
            <a:r>
              <a:rPr lang="en-US" altLang="en-US" dirty="0" smtClean="0"/>
              <a:t>Over the years, multiple generations of participants have helped identify major CVD risk factors</a:t>
            </a:r>
          </a:p>
          <a:p>
            <a:pPr lvl="2"/>
            <a:r>
              <a:rPr lang="en-US" altLang="en-US" dirty="0" smtClean="0"/>
              <a:t>Helped to understand the effects of CVD on other diseases</a:t>
            </a:r>
          </a:p>
          <a:p>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How Has Public Health </a:t>
            </a:r>
            <a:br>
              <a:rPr lang="en-US" dirty="0" smtClean="0"/>
            </a:br>
            <a:r>
              <a:rPr lang="en-US" dirty="0" smtClean="0"/>
              <a:t>Improved Health Care? - 5</a:t>
            </a:r>
          </a:p>
        </p:txBody>
      </p:sp>
      <p:sp>
        <p:nvSpPr>
          <p:cNvPr id="24579" name="Content Placeholder 2"/>
          <p:cNvSpPr>
            <a:spLocks noGrp="1"/>
          </p:cNvSpPr>
          <p:nvPr>
            <p:ph sz="quarter" idx="14"/>
          </p:nvPr>
        </p:nvSpPr>
        <p:spPr/>
        <p:txBody>
          <a:bodyPr/>
          <a:lstStyle/>
          <a:p>
            <a:r>
              <a:rPr lang="en-US" altLang="en-US" dirty="0" smtClean="0"/>
              <a:t>Improvements in data analysis </a:t>
            </a:r>
          </a:p>
          <a:p>
            <a:pPr lvl="1"/>
            <a:r>
              <a:rPr lang="en-US" altLang="en-US" dirty="0" smtClean="0"/>
              <a:t>Use of tools such as multivariate analysis and meta-analysis</a:t>
            </a:r>
          </a:p>
          <a:p>
            <a:r>
              <a:rPr lang="en-US" altLang="en-US" dirty="0" smtClean="0"/>
              <a:t>Improvement in disease surveillance </a:t>
            </a:r>
          </a:p>
          <a:p>
            <a:pPr lvl="1"/>
            <a:r>
              <a:rPr lang="en-US" altLang="en-US" dirty="0" smtClean="0"/>
              <a:t>The Real-Time Outbreak and Disease Surveillance (RODS) Laboratory at the University of Pittsburgh, Department of Biomedical Informatics</a:t>
            </a:r>
          </a:p>
          <a:p>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t>How Has Public Health </a:t>
            </a:r>
            <a:br>
              <a:rPr lang="en-US" dirty="0"/>
            </a:br>
            <a:r>
              <a:rPr lang="en-US" dirty="0"/>
              <a:t>Improved Health Care? - </a:t>
            </a:r>
            <a:r>
              <a:rPr lang="en-US" dirty="0" smtClean="0"/>
              <a:t>6</a:t>
            </a:r>
          </a:p>
        </p:txBody>
      </p:sp>
      <p:sp>
        <p:nvSpPr>
          <p:cNvPr id="25603" name="Content Placeholder 2"/>
          <p:cNvSpPr>
            <a:spLocks noGrp="1"/>
          </p:cNvSpPr>
          <p:nvPr>
            <p:ph sz="quarter" idx="14"/>
          </p:nvPr>
        </p:nvSpPr>
        <p:spPr/>
        <p:txBody>
          <a:bodyPr/>
          <a:lstStyle/>
          <a:p>
            <a:r>
              <a:rPr lang="en-US" altLang="en-US" dirty="0" smtClean="0"/>
              <a:t>Improvement in training </a:t>
            </a:r>
          </a:p>
          <a:p>
            <a:pPr lvl="1"/>
            <a:r>
              <a:rPr lang="en-US" altLang="en-US" dirty="0" smtClean="0"/>
              <a:t>Establishment of many schools of public health in the early 20th century</a:t>
            </a:r>
          </a:p>
          <a:p>
            <a:pPr lvl="1"/>
            <a:r>
              <a:rPr lang="en-US" altLang="en-US" dirty="0" smtClean="0"/>
              <a:t>Professional degrees such as Master of Public Health (M.P.H.)</a:t>
            </a:r>
          </a:p>
          <a:p>
            <a:r>
              <a:rPr lang="en-US" altLang="en-US" dirty="0" smtClean="0"/>
              <a:t>Improvements in infrastructure </a:t>
            </a:r>
          </a:p>
          <a:p>
            <a:pPr lvl="1"/>
            <a:r>
              <a:rPr lang="en-US" altLang="en-US" dirty="0" smtClean="0"/>
              <a:t>Federal</a:t>
            </a:r>
          </a:p>
          <a:p>
            <a:pPr lvl="1"/>
            <a:r>
              <a:rPr lang="en-US" altLang="en-US" dirty="0" smtClean="0"/>
              <a:t>State</a:t>
            </a:r>
          </a:p>
          <a:p>
            <a:pPr lvl="1"/>
            <a:r>
              <a:rPr lang="en-US" altLang="en-US" dirty="0" smtClean="0"/>
              <a:t>Local health departments</a:t>
            </a:r>
          </a:p>
          <a:p>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Introduction to and History of Modern Health Care in the U.S.</a:t>
            </a:r>
            <a:br>
              <a:rPr lang="en-US" altLang="en-US" dirty="0" smtClean="0"/>
            </a:br>
            <a:r>
              <a:rPr lang="en-US" altLang="en-US" dirty="0" smtClean="0"/>
              <a:t>Summary – Lecture b</a:t>
            </a:r>
          </a:p>
        </p:txBody>
      </p:sp>
      <p:sp>
        <p:nvSpPr>
          <p:cNvPr id="26628" name="Text Placeholder 3"/>
          <p:cNvSpPr>
            <a:spLocks noGrp="1"/>
          </p:cNvSpPr>
          <p:nvPr>
            <p:ph type="body" sz="quarter" idx="11"/>
          </p:nvPr>
        </p:nvSpPr>
        <p:spPr/>
        <p:txBody>
          <a:bodyPr/>
          <a:lstStyle/>
          <a:p>
            <a:r>
              <a:rPr lang="en-US" altLang="en-US" dirty="0" smtClean="0"/>
              <a:t>Public Health Definition</a:t>
            </a:r>
          </a:p>
          <a:p>
            <a:r>
              <a:rPr lang="en-US" altLang="en-US" dirty="0" smtClean="0"/>
              <a:t>Public Health Successes include the control of:</a:t>
            </a:r>
          </a:p>
          <a:p>
            <a:pPr lvl="1"/>
            <a:r>
              <a:rPr lang="en-US" altLang="en-US" dirty="0" smtClean="0"/>
              <a:t>Infectious diseases</a:t>
            </a:r>
          </a:p>
          <a:p>
            <a:pPr lvl="1"/>
            <a:r>
              <a:rPr lang="en-US" altLang="en-US" dirty="0" smtClean="0"/>
              <a:t>Nutritional deficiencies</a:t>
            </a:r>
          </a:p>
          <a:p>
            <a:pPr lvl="1"/>
            <a:r>
              <a:rPr lang="en-US" altLang="en-US" dirty="0" smtClean="0"/>
              <a:t>Understanding disease </a:t>
            </a:r>
          </a:p>
          <a:p>
            <a:r>
              <a:rPr lang="en-US" altLang="en-US" dirty="0" smtClean="0"/>
              <a:t>Public Health has improved</a:t>
            </a:r>
          </a:p>
          <a:p>
            <a:pPr lvl="1"/>
            <a:r>
              <a:rPr lang="en-US" altLang="en-US" dirty="0" smtClean="0"/>
              <a:t>Data collection</a:t>
            </a:r>
          </a:p>
          <a:p>
            <a:pPr lvl="1"/>
            <a:r>
              <a:rPr lang="en-US" altLang="en-US" dirty="0" smtClean="0"/>
              <a:t>Training and infrastructure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Introduction to and History of Modern Health Care in the U.S.</a:t>
            </a:r>
            <a:br>
              <a:rPr lang="en-US" altLang="en-US" dirty="0" smtClean="0"/>
            </a:br>
            <a:r>
              <a:rPr lang="en-US" altLang="en-US" dirty="0" smtClean="0"/>
              <a:t>References – 1 – Lecture b</a:t>
            </a:r>
          </a:p>
        </p:txBody>
      </p:sp>
      <p:sp>
        <p:nvSpPr>
          <p:cNvPr id="27651" name="Text Placeholder 2"/>
          <p:cNvSpPr>
            <a:spLocks noGrp="1"/>
          </p:cNvSpPr>
          <p:nvPr>
            <p:ph type="body" sz="quarter" idx="16"/>
          </p:nvPr>
        </p:nvSpPr>
        <p:spPr>
          <a:xfrm>
            <a:off x="457200" y="1600200"/>
            <a:ext cx="8229600" cy="4114800"/>
          </a:xfrm>
        </p:spPr>
        <p:txBody>
          <a:bodyPr/>
          <a:lstStyle/>
          <a:p>
            <a:r>
              <a:rPr lang="en-US" altLang="en-US" dirty="0" smtClean="0"/>
              <a:t>References</a:t>
            </a:r>
            <a:endParaRPr lang="en-US" altLang="en-US" b="0" dirty="0" smtClean="0"/>
          </a:p>
          <a:p>
            <a:r>
              <a:rPr lang="en-US" altLang="en-US" b="0" dirty="0" smtClean="0"/>
              <a:t>Centers for Disease Control and Prevention - Ten great public health achievements—United States, 1900–1999. (1999, April 2). MMWR, 48(12), 241-243. </a:t>
            </a:r>
          </a:p>
          <a:p>
            <a:r>
              <a:rPr lang="en-US" altLang="en-US" b="0" dirty="0" smtClean="0"/>
              <a:t>Definition of Epidemiology from Principles of Epidemiology in Public Health Practice, 3</a:t>
            </a:r>
            <a:r>
              <a:rPr lang="en-US" altLang="en-US" b="0" baseline="30000" dirty="0" smtClean="0"/>
              <a:t>rd</a:t>
            </a:r>
            <a:r>
              <a:rPr lang="en-US" altLang="en-US" b="0" dirty="0" smtClean="0"/>
              <a:t>  edition, CDC Self Study Course SS1978. Retrieved January 19, 2017, from Centers for Disease Control and Prevention: </a:t>
            </a:r>
            <a:r>
              <a:rPr lang="en-US" altLang="en-US" b="0" dirty="0" smtClean="0">
                <a:hlinkClick r:id="rId4" tooltip="Opens a 511 page PDF file of self-study course SS1978 titled Principles of Epidemiology in Public Health Practice, Third edition"/>
              </a:rPr>
              <a:t>https</a:t>
            </a:r>
            <a:r>
              <a:rPr lang="en-US" altLang="en-US" b="0" dirty="0">
                <a:hlinkClick r:id="rId4" tooltip="Opens a 511 page PDF file of self-study course SS1978 titled Principles of Epidemiology in Public Health Practice, Third edition"/>
              </a:rPr>
              <a:t>://</a:t>
            </a:r>
            <a:r>
              <a:rPr lang="en-US" altLang="en-US" b="0" dirty="0" smtClean="0">
                <a:hlinkClick r:id="rId4" tooltip="Opens a 511 page PDF file of self-study course SS1978 titled Principles of Epidemiology in Public Health Practice, Third edition"/>
              </a:rPr>
              <a:t>www.cdc.gov/ophss/csels/dsepd/ss1978/ss1978.pdf</a:t>
            </a:r>
            <a:r>
              <a:rPr lang="en-US" altLang="en-US" b="0" dirty="0" smtClean="0"/>
              <a:t>.</a:t>
            </a:r>
          </a:p>
          <a:p>
            <a:r>
              <a:rPr lang="en-US" altLang="en-US" b="0" dirty="0" smtClean="0"/>
              <a:t>Frieden, TR (2015). Shattuck Lecture: The Future of Public Health. New England Journal of Medicine. 373: 1748-1754.</a:t>
            </a:r>
          </a:p>
          <a:p>
            <a:r>
              <a:rPr lang="en-US" altLang="en-US" b="0" dirty="0" smtClean="0"/>
              <a:t>Ripa, L. W. (1993). A Half-century of Community Water Fluoridation in the United States: Review and Commentary. Dept. of Children’s Dentistry; SUNY Stony Brook, 53(1), Retrieved from </a:t>
            </a:r>
            <a:r>
              <a:rPr lang="en-US" altLang="en-US" b="0" dirty="0">
                <a:hlinkClick r:id="rId5" tooltip="URL to pubmed.gov site with access to article named A half-century of community water fluoridation in the United States: review and commentary"/>
              </a:rPr>
              <a:t>https://</a:t>
            </a:r>
            <a:r>
              <a:rPr lang="en-US" altLang="en-US" b="0" dirty="0" smtClean="0">
                <a:hlinkClick r:id="rId5" tooltip="URL to pubmed.gov site with access to article named A half-century of community water fluoridation in the United States: review and commentary"/>
              </a:rPr>
              <a:t>www.ncbi.nlm.nih.gov/pubmed/8474047</a:t>
            </a:r>
            <a:r>
              <a:rPr lang="en-US" altLang="en-US" b="0" dirty="0" smtClean="0"/>
              <a:t>.</a:t>
            </a:r>
          </a:p>
          <a:p>
            <a:r>
              <a:rPr lang="en-US" altLang="en-US" b="0" dirty="0"/>
              <a:t>Smallpox. (</a:t>
            </a:r>
            <a:r>
              <a:rPr lang="en-US" altLang="en-US" b="0" dirty="0" err="1"/>
              <a:t>n.d.</a:t>
            </a:r>
            <a:r>
              <a:rPr lang="en-US" altLang="en-US" b="0" dirty="0"/>
              <a:t>). Retrieved January 19, 2017, from http://www.who.int/csr/disease/smallpox/en/</a:t>
            </a:r>
            <a:endParaRPr lang="en-US" altLang="en-US" b="0" dirty="0" smtClean="0"/>
          </a:p>
        </p:txBody>
      </p:sp>
      <p:sp>
        <p:nvSpPr>
          <p:cNvPr id="8" name="Slide Number Placeholder 7"/>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Introduction to and History of Modern Health Care in the U.S.</a:t>
            </a:r>
            <a:br>
              <a:rPr lang="en-US" altLang="en-US" dirty="0" smtClean="0"/>
            </a:br>
            <a:r>
              <a:rPr lang="en-US" altLang="en-US" dirty="0" smtClean="0"/>
              <a:t>References – 2 – Lecture b</a:t>
            </a:r>
          </a:p>
        </p:txBody>
      </p:sp>
      <p:sp>
        <p:nvSpPr>
          <p:cNvPr id="27651" name="Text Placeholder 2"/>
          <p:cNvSpPr>
            <a:spLocks noGrp="1"/>
          </p:cNvSpPr>
          <p:nvPr>
            <p:ph type="body" sz="quarter" idx="16"/>
          </p:nvPr>
        </p:nvSpPr>
        <p:spPr>
          <a:xfrm>
            <a:off x="457200" y="1600200"/>
            <a:ext cx="8229600" cy="4290646"/>
          </a:xfrm>
        </p:spPr>
        <p:txBody>
          <a:bodyPr/>
          <a:lstStyle/>
          <a:p>
            <a:r>
              <a:rPr lang="en-US" altLang="en-US" dirty="0" smtClean="0"/>
              <a:t>References</a:t>
            </a:r>
            <a:endParaRPr lang="en-US" altLang="en-US" b="0" dirty="0" smtClean="0"/>
          </a:p>
          <a:p>
            <a:r>
              <a:rPr lang="en-US" altLang="en-US" b="0" dirty="0"/>
              <a:t>Typhoid Fever in the United States. (2001, April 25). Retrieved January 19, 2017, from </a:t>
            </a:r>
            <a:r>
              <a:rPr lang="en-US" altLang="en-US" b="0" dirty="0">
                <a:hlinkClick r:id="rId4" tooltip="URL to article titled Typhoid Fever in the Unitted States from the Eunice Kennedy Shriver National Institute of Child Health and Human Development"/>
              </a:rPr>
              <a:t>https://</a:t>
            </a:r>
            <a:r>
              <a:rPr lang="en-US" altLang="en-US" b="0" dirty="0" smtClean="0">
                <a:hlinkClick r:id="rId4" tooltip="URL to article titled Typhoid Fever in the Unitted States from the Eunice Kennedy Shriver National Institute of Child Health and Human Development"/>
              </a:rPr>
              <a:t>www.nichd.nih.gov/news/releases/pages/typhoid_background.aspx</a:t>
            </a:r>
            <a:endParaRPr lang="en-US" altLang="en-US" b="0" dirty="0" smtClean="0"/>
          </a:p>
          <a:p>
            <a:r>
              <a:rPr lang="en-US" altLang="en-US" b="0" dirty="0"/>
              <a:t>Typhoid Fever. (2013, May 14). Retrieved January 19, 2017, from </a:t>
            </a:r>
            <a:r>
              <a:rPr lang="en-US" altLang="en-US" b="0" dirty="0">
                <a:hlinkClick r:id="rId5" tooltip="URL to Centers for Disease Control and Prevention site, article titled Typhoid Fever"/>
              </a:rPr>
              <a:t>https://</a:t>
            </a:r>
            <a:r>
              <a:rPr lang="en-US" altLang="en-US" b="0" dirty="0" smtClean="0">
                <a:hlinkClick r:id="rId5" tooltip="URL to Centers for Disease Control and Prevention site, article titled Typhoid Fever"/>
              </a:rPr>
              <a:t>www.cdc.gov/typhoid-fever/index.html</a:t>
            </a:r>
            <a:endParaRPr lang="en-US" altLang="en-US" b="0" dirty="0" smtClean="0"/>
          </a:p>
          <a:p>
            <a:r>
              <a:rPr lang="en-US" altLang="en-US" b="0" dirty="0" err="1" smtClean="0"/>
              <a:t>Vandenbroucke</a:t>
            </a:r>
            <a:r>
              <a:rPr lang="en-US" altLang="en-US" b="0" dirty="0" smtClean="0"/>
              <a:t>, J. P. (1998). Clinical investigation in the 20th century: the ascendency of numerical reasoning. Lancet, 352 (suppl 2)(12), 6. </a:t>
            </a:r>
            <a:r>
              <a:rPr lang="en-US" altLang="en-US" b="0" dirty="0">
                <a:hlinkClick r:id="rId6" tooltip="URL to U.S. National Library of Medicine, National Center for Biotechnology Informatoin, PubMed Journal article titled Clinical Investigation in the 20th Century: The Ascendancy of Numerical Reasoning"/>
              </a:rPr>
              <a:t>https://www.ncbi.nlm.nih.gov/labs/articles/9798639</a:t>
            </a:r>
            <a:r>
              <a:rPr lang="en-US" altLang="en-US" b="0" dirty="0" smtClean="0">
                <a:hlinkClick r:id="rId6" tooltip="URL to U.S. National Library of Medicine, National Center for Biotechnology Informatoin, PubMed Journal article titled Clinical Investigation in the 20th Century: The Ascendancy of Numerical Reasoning"/>
              </a:rPr>
              <a:t>/</a:t>
            </a:r>
            <a:r>
              <a:rPr lang="en-US" altLang="en-US" b="0" dirty="0" smtClean="0"/>
              <a:t> </a:t>
            </a:r>
          </a:p>
          <a:p>
            <a:r>
              <a:rPr lang="en-US" altLang="en-US" b="0" dirty="0"/>
              <a:t>Framingham Heart Study. (</a:t>
            </a:r>
            <a:r>
              <a:rPr lang="en-US" altLang="en-US" b="0" dirty="0" err="1"/>
              <a:t>n.d.</a:t>
            </a:r>
            <a:r>
              <a:rPr lang="en-US" altLang="en-US" b="0" dirty="0"/>
              <a:t>). Retrieved January 19, 2017, from </a:t>
            </a:r>
            <a:r>
              <a:rPr lang="en-US" altLang="en-US" b="0" dirty="0">
                <a:hlinkClick r:id="rId7" tooltip="URL to website dedicated to Framingham Heart Study"/>
              </a:rPr>
              <a:t>http://www.framinghamheartstudy.org</a:t>
            </a:r>
            <a:r>
              <a:rPr lang="en-US" altLang="en-US" b="0" dirty="0" smtClean="0">
                <a:hlinkClick r:id="rId7" tooltip="URL to website dedicated to Framingham Heart Study"/>
              </a:rPr>
              <a:t>/</a:t>
            </a:r>
            <a:endParaRPr lang="en-US" altLang="en-US" b="0" dirty="0" smtClean="0"/>
          </a:p>
          <a:p>
            <a:r>
              <a:rPr lang="en-US" altLang="en-US" b="0" dirty="0" smtClean="0"/>
              <a:t>Winslow</a:t>
            </a:r>
            <a:r>
              <a:rPr lang="en-US" altLang="en-US" b="0" dirty="0"/>
              <a:t>, C. E. (1920). The Untilled Fields of Public Health. Science, </a:t>
            </a:r>
            <a:r>
              <a:rPr lang="en-US" altLang="en-US" b="0" dirty="0" err="1"/>
              <a:t>n.s</a:t>
            </a:r>
            <a:r>
              <a:rPr lang="en-US" altLang="en-US" b="0" dirty="0"/>
              <a:t>. 51, 23. </a:t>
            </a:r>
          </a:p>
          <a:p>
            <a:endParaRPr lang="en-US" altLang="en-US" b="0" dirty="0" smtClean="0"/>
          </a:p>
          <a:p>
            <a:endParaRPr lang="en-US" altLang="en-US" dirty="0" smtClean="0"/>
          </a:p>
          <a:p>
            <a:endParaRPr lang="en-US" altLang="en-US" dirty="0" smtClean="0"/>
          </a:p>
        </p:txBody>
      </p:sp>
      <p:sp>
        <p:nvSpPr>
          <p:cNvPr id="8" name="Slide Number Placeholder 7"/>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extLst>
      <p:ext uri="{BB962C8B-B14F-4D97-AF65-F5344CB8AC3E}">
        <p14:creationId xmlns:p14="http://schemas.microsoft.com/office/powerpoint/2010/main" val="137376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478"/>
            <a:ext cx="8229600" cy="2649631"/>
          </a:xfrm>
        </p:spPr>
        <p:txBody>
          <a:bodyPr/>
          <a:lstStyle/>
          <a:p>
            <a:r>
              <a:rPr lang="en-US" dirty="0" smtClean="0"/>
              <a:t>Introduction to Health Care and Public Health in the U.S. </a:t>
            </a:r>
            <a:br>
              <a:rPr lang="en-US" dirty="0" smtClean="0"/>
            </a:br>
            <a:r>
              <a:rPr lang="en-US" altLang="en-US" dirty="0" smtClean="0"/>
              <a:t>Introduction to and History of Modern Health Care in the U.S.</a:t>
            </a:r>
            <a:br>
              <a:rPr lang="en-US" altLang="en-US" dirty="0" smtClean="0"/>
            </a:br>
            <a:r>
              <a:rPr lang="en-US" altLang="en-US" dirty="0" smtClean="0"/>
              <a:t>Lecture b</a:t>
            </a:r>
            <a:endParaRPr lang="en-US" dirty="0"/>
          </a:p>
        </p:txBody>
      </p:sp>
      <p:sp>
        <p:nvSpPr>
          <p:cNvPr id="3" name="Content Placeholder 2"/>
          <p:cNvSpPr>
            <a:spLocks noGrp="1"/>
          </p:cNvSpPr>
          <p:nvPr>
            <p:ph sz="quarter" idx="14"/>
          </p:nvPr>
        </p:nvSpPr>
        <p:spPr>
          <a:xfrm>
            <a:off x="457200" y="3094892"/>
            <a:ext cx="8229600" cy="3077308"/>
          </a:xfrm>
        </p:spPr>
        <p:txBody>
          <a:bodyPr/>
          <a:lstStyle/>
          <a:p>
            <a:r>
              <a:rPr lang="en-US" i="0" dirty="0" smtClean="0"/>
              <a:t>This material was developed by Oregon Health &amp; Science University, funded by the Department of Health and Human Services, Office of the National Coordinator for Health Information Technology under Award Number 90WT0001.</a:t>
            </a:r>
            <a:endParaRPr lang="en-US" i="0"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7"/>
            <a:ext cx="8229600" cy="1565886"/>
          </a:xfrm>
        </p:spPr>
        <p:txBody>
          <a:bodyPr/>
          <a:lstStyle/>
          <a:p>
            <a:r>
              <a:rPr lang="en-US" dirty="0" smtClean="0"/>
              <a:t>Introduction to and History of Modern Health Care in the U.S.</a:t>
            </a:r>
            <a:br>
              <a:rPr lang="en-US" dirty="0" smtClean="0"/>
            </a:br>
            <a:r>
              <a:rPr lang="en-US" dirty="0" smtClean="0"/>
              <a:t>Learning Objectives – 1 </a:t>
            </a:r>
          </a:p>
        </p:txBody>
      </p:sp>
      <p:sp>
        <p:nvSpPr>
          <p:cNvPr id="13316" name="Text Placeholder 3"/>
          <p:cNvSpPr>
            <a:spLocks noGrp="1"/>
          </p:cNvSpPr>
          <p:nvPr>
            <p:ph sz="quarter" idx="14"/>
          </p:nvPr>
        </p:nvSpPr>
        <p:spPr>
          <a:xfrm>
            <a:off x="445477" y="2069123"/>
            <a:ext cx="8229600" cy="4284785"/>
          </a:xfrm>
        </p:spPr>
        <p:txBody>
          <a:bodyPr/>
          <a:lstStyle/>
          <a:p>
            <a:r>
              <a:rPr lang="en-US" altLang="en-US" dirty="0" smtClean="0"/>
              <a:t>Define key terms in health care and public health (Lectures a, b, c, d) </a:t>
            </a:r>
          </a:p>
          <a:p>
            <a:r>
              <a:rPr lang="en-US" altLang="en-US" dirty="0" smtClean="0"/>
              <a:t>Describe components of health care delivery and health care systems </a:t>
            </a:r>
            <a:br>
              <a:rPr lang="en-US" altLang="en-US" dirty="0" smtClean="0"/>
            </a:br>
            <a:r>
              <a:rPr lang="en-US" altLang="en-US" dirty="0" smtClean="0"/>
              <a:t>(Lecture a)</a:t>
            </a:r>
          </a:p>
          <a:p>
            <a:r>
              <a:rPr lang="en-US" altLang="en-US" dirty="0" smtClean="0"/>
              <a:t>Discuss examples of improvements in public health (Lecture b)</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7"/>
            <a:ext cx="8229600" cy="1565885"/>
          </a:xfrm>
        </p:spPr>
        <p:txBody>
          <a:bodyPr/>
          <a:lstStyle/>
          <a:p>
            <a:r>
              <a:rPr lang="en-US" dirty="0" smtClean="0"/>
              <a:t>Introduction to and History of Modern Health Care in the U.S.</a:t>
            </a:r>
            <a:br>
              <a:rPr lang="en-US" dirty="0" smtClean="0"/>
            </a:br>
            <a:r>
              <a:rPr lang="en-US" dirty="0" smtClean="0"/>
              <a:t>Learning Objectives – 2 </a:t>
            </a:r>
          </a:p>
        </p:txBody>
      </p:sp>
      <p:sp>
        <p:nvSpPr>
          <p:cNvPr id="13316" name="Text Placeholder 3"/>
          <p:cNvSpPr>
            <a:spLocks noGrp="1"/>
          </p:cNvSpPr>
          <p:nvPr>
            <p:ph sz="quarter" idx="14"/>
          </p:nvPr>
        </p:nvSpPr>
        <p:spPr>
          <a:xfrm>
            <a:off x="445477" y="2057397"/>
            <a:ext cx="8229600" cy="2655277"/>
          </a:xfrm>
        </p:spPr>
        <p:txBody>
          <a:bodyPr/>
          <a:lstStyle/>
          <a:p>
            <a:r>
              <a:rPr lang="en-US" altLang="en-US" dirty="0"/>
              <a:t>Define core values and paradigm shifts in U.S. health care (Lecture c)</a:t>
            </a:r>
          </a:p>
          <a:p>
            <a:r>
              <a:rPr lang="en-US" altLang="en-US" dirty="0"/>
              <a:t>Describe the technology used in the delivery and administration of health care (Lecture d</a:t>
            </a:r>
            <a:r>
              <a:rPr lang="en-US" altLang="en-US" dirty="0" smtClean="0"/>
              <a:t>)</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260303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Public Health</a:t>
            </a:r>
          </a:p>
        </p:txBody>
      </p:sp>
      <p:sp>
        <p:nvSpPr>
          <p:cNvPr id="14342" name="Content Placeholder 5"/>
          <p:cNvSpPr>
            <a:spLocks noGrp="1"/>
          </p:cNvSpPr>
          <p:nvPr>
            <p:ph sz="quarter" idx="14"/>
          </p:nvPr>
        </p:nvSpPr>
        <p:spPr/>
        <p:txBody>
          <a:bodyPr/>
          <a:lstStyle/>
          <a:p>
            <a:r>
              <a:rPr lang="en-US" altLang="en-US" dirty="0" smtClean="0"/>
              <a:t>Charles Edward Winslow</a:t>
            </a:r>
          </a:p>
          <a:p>
            <a:pPr lvl="1"/>
            <a:r>
              <a:rPr lang="en-US" altLang="en-US" sz="2600" dirty="0" smtClean="0"/>
              <a:t>“Public health is the science and art of preventing disease, prolonging life and promoting health through the organized efforts and informed choices of society, organizations, public and private, communities and individuals.”</a:t>
            </a:r>
          </a:p>
          <a:p>
            <a:r>
              <a:rPr lang="en-US" altLang="en-US" dirty="0" smtClean="0"/>
              <a:t>Thomas Frieden</a:t>
            </a:r>
          </a:p>
          <a:p>
            <a:pPr lvl="1"/>
            <a:r>
              <a:rPr lang="en-US" altLang="en-US" sz="2600" dirty="0" smtClean="0"/>
              <a:t>“Public health focuses on denominators — what proportion of all people who can benefit from an intervention actually benefit”</a:t>
            </a:r>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10 Great Public Health Achievements – U.S., 1900-1999</a:t>
            </a:r>
          </a:p>
        </p:txBody>
      </p:sp>
      <p:sp>
        <p:nvSpPr>
          <p:cNvPr id="15363" name="Content Placeholder 2"/>
          <p:cNvSpPr>
            <a:spLocks noGrp="1"/>
          </p:cNvSpPr>
          <p:nvPr>
            <p:ph sz="quarter" idx="14"/>
          </p:nvPr>
        </p:nvSpPr>
        <p:spPr/>
        <p:txBody>
          <a:bodyPr/>
          <a:lstStyle/>
          <a:p>
            <a:r>
              <a:rPr lang="en-US" altLang="en-US" sz="2800" dirty="0" smtClean="0"/>
              <a:t>Vaccination</a:t>
            </a:r>
          </a:p>
          <a:p>
            <a:r>
              <a:rPr lang="en-US" altLang="en-US" sz="2800" dirty="0" smtClean="0"/>
              <a:t>Motor-vehicle safety</a:t>
            </a:r>
          </a:p>
          <a:p>
            <a:r>
              <a:rPr lang="en-US" altLang="en-US" sz="2800" dirty="0" smtClean="0"/>
              <a:t>Safe workplaces</a:t>
            </a:r>
          </a:p>
          <a:p>
            <a:r>
              <a:rPr lang="en-US" altLang="en-US" sz="2800" dirty="0" smtClean="0"/>
              <a:t>Control of infectious diseases</a:t>
            </a:r>
          </a:p>
          <a:p>
            <a:r>
              <a:rPr lang="en-US" altLang="en-US" sz="2800" dirty="0" smtClean="0"/>
              <a:t>Decline in deaths from coronary heart disease and stroke</a:t>
            </a:r>
          </a:p>
        </p:txBody>
      </p:sp>
      <p:sp>
        <p:nvSpPr>
          <p:cNvPr id="2" name="Content Placeholder 1"/>
          <p:cNvSpPr>
            <a:spLocks noGrp="1"/>
          </p:cNvSpPr>
          <p:nvPr>
            <p:ph sz="quarter" idx="18"/>
          </p:nvPr>
        </p:nvSpPr>
        <p:spPr/>
        <p:txBody>
          <a:bodyPr/>
          <a:lstStyle/>
          <a:p>
            <a:r>
              <a:rPr lang="en-US" altLang="en-US" sz="2800" dirty="0" smtClean="0"/>
              <a:t>Safer and healthier foods</a:t>
            </a:r>
          </a:p>
          <a:p>
            <a:r>
              <a:rPr lang="en-US" altLang="en-US" sz="2800" dirty="0" smtClean="0"/>
              <a:t>Healthier mothers and babies</a:t>
            </a:r>
          </a:p>
          <a:p>
            <a:r>
              <a:rPr lang="en-US" altLang="en-US" sz="2800" dirty="0" smtClean="0"/>
              <a:t>Family planning</a:t>
            </a:r>
          </a:p>
          <a:p>
            <a:r>
              <a:rPr lang="en-US" altLang="en-US" sz="2800" dirty="0" smtClean="0"/>
              <a:t>Fluoridation of drinking water</a:t>
            </a:r>
          </a:p>
          <a:p>
            <a:r>
              <a:rPr lang="en-US" altLang="en-US" sz="2800" dirty="0" smtClean="0"/>
              <a:t>Recognition of tobacco use as a health hazard</a:t>
            </a:r>
          </a:p>
          <a:p>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Control of Infectious Diseases</a:t>
            </a:r>
          </a:p>
        </p:txBody>
      </p:sp>
      <p:sp>
        <p:nvSpPr>
          <p:cNvPr id="16390" name="Content Placeholder 5"/>
          <p:cNvSpPr>
            <a:spLocks noGrp="1"/>
          </p:cNvSpPr>
          <p:nvPr>
            <p:ph sz="quarter" idx="14"/>
          </p:nvPr>
        </p:nvSpPr>
        <p:spPr>
          <a:xfrm>
            <a:off x="457200" y="1547445"/>
            <a:ext cx="4191000" cy="4572000"/>
          </a:xfrm>
        </p:spPr>
        <p:txBody>
          <a:bodyPr/>
          <a:lstStyle/>
          <a:p>
            <a:r>
              <a:rPr lang="en-US" altLang="en-US" dirty="0" smtClean="0"/>
              <a:t>Typhoid</a:t>
            </a:r>
          </a:p>
          <a:p>
            <a:pPr lvl="1"/>
            <a:r>
              <a:rPr lang="en-US" altLang="en-US" dirty="0"/>
              <a:t>S</a:t>
            </a:r>
            <a:r>
              <a:rPr lang="en-US" altLang="en-US" dirty="0" smtClean="0"/>
              <a:t>pread by ingesting contaminated food or water</a:t>
            </a:r>
          </a:p>
          <a:p>
            <a:pPr lvl="1"/>
            <a:r>
              <a:rPr lang="en-US" altLang="en-US" dirty="0" smtClean="0"/>
              <a:t>1891 Death rate in Chicago was 174 per 100,000 people </a:t>
            </a:r>
          </a:p>
          <a:p>
            <a:pPr lvl="1"/>
            <a:r>
              <a:rPr lang="en-US" altLang="en-US" dirty="0" smtClean="0"/>
              <a:t>Now only about 400 cases are seen in the U.S. each year</a:t>
            </a:r>
          </a:p>
        </p:txBody>
      </p:sp>
      <p:sp>
        <p:nvSpPr>
          <p:cNvPr id="2" name="Content Placeholder 1"/>
          <p:cNvSpPr>
            <a:spLocks noGrp="1"/>
          </p:cNvSpPr>
          <p:nvPr>
            <p:ph sz="quarter" idx="18"/>
          </p:nvPr>
        </p:nvSpPr>
        <p:spPr/>
        <p:txBody>
          <a:bodyPr/>
          <a:lstStyle/>
          <a:p>
            <a:r>
              <a:rPr lang="en-US" altLang="en-US" dirty="0"/>
              <a:t>Smallpox</a:t>
            </a:r>
          </a:p>
          <a:p>
            <a:pPr lvl="1"/>
            <a:r>
              <a:rPr lang="en-US" altLang="en-US" dirty="0"/>
              <a:t>Epidemic viral illness</a:t>
            </a:r>
          </a:p>
          <a:p>
            <a:pPr lvl="1"/>
            <a:r>
              <a:rPr lang="en-US" altLang="en-US" dirty="0"/>
              <a:t>Early 1950s About 50 million cases of smallpox each year worldwide</a:t>
            </a:r>
          </a:p>
          <a:p>
            <a:pPr lvl="1"/>
            <a:r>
              <a:rPr lang="en-US" altLang="en-US" dirty="0"/>
              <a:t>1977 Smallpox </a:t>
            </a:r>
            <a:r>
              <a:rPr lang="en-US" altLang="en-US" dirty="0" smtClean="0"/>
              <a:t>eradicated</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Control of Nutritional Deficiencies</a:t>
            </a:r>
          </a:p>
        </p:txBody>
      </p:sp>
      <p:sp>
        <p:nvSpPr>
          <p:cNvPr id="18435" name="Content Placeholder 2"/>
          <p:cNvSpPr>
            <a:spLocks noGrp="1"/>
          </p:cNvSpPr>
          <p:nvPr>
            <p:ph sz="quarter" idx="14"/>
          </p:nvPr>
        </p:nvSpPr>
        <p:spPr/>
        <p:txBody>
          <a:bodyPr/>
          <a:lstStyle/>
          <a:p>
            <a:r>
              <a:rPr lang="en-US" altLang="en-US" sz="2800" dirty="0" smtClean="0"/>
              <a:t>Goiter</a:t>
            </a:r>
          </a:p>
          <a:p>
            <a:pPr lvl="1"/>
            <a:r>
              <a:rPr lang="en-US" altLang="en-US" sz="2400" dirty="0" smtClean="0"/>
              <a:t>Enlargement of the thyroid gland in the neck</a:t>
            </a:r>
          </a:p>
          <a:p>
            <a:pPr lvl="1"/>
            <a:r>
              <a:rPr lang="en-US" altLang="en-US" sz="2400" dirty="0" smtClean="0"/>
              <a:t>Fortification of salt with iodine virtually eradicated nutritional goiter in the U.S.</a:t>
            </a:r>
          </a:p>
          <a:p>
            <a:r>
              <a:rPr lang="en-US" altLang="en-US" sz="2800" dirty="0" smtClean="0"/>
              <a:t>Tooth Decay</a:t>
            </a:r>
          </a:p>
          <a:p>
            <a:pPr lvl="1"/>
            <a:r>
              <a:rPr lang="en-US" altLang="en-US" sz="2400" dirty="0" smtClean="0"/>
              <a:t>Adding fluoride to drinking water substantially reduces the incidence of dental caries </a:t>
            </a:r>
          </a:p>
          <a:p>
            <a:pPr lvl="1"/>
            <a:r>
              <a:rPr lang="en-US" altLang="en-US" sz="2400" dirty="0" smtClean="0"/>
              <a:t>1945 Fluoride added to drinking water in Grand Rapids, Michigan</a:t>
            </a:r>
          </a:p>
          <a:p>
            <a:pPr lvl="1"/>
            <a:r>
              <a:rPr lang="en-US" altLang="en-US" sz="2400" dirty="0" smtClean="0"/>
              <a:t>Over 10,000 U.S. communities fluoridate their water</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How Has Public Health </a:t>
            </a:r>
            <a:br>
              <a:rPr lang="en-US" dirty="0" smtClean="0"/>
            </a:br>
            <a:r>
              <a:rPr lang="en-US" dirty="0" smtClean="0"/>
              <a:t>Improved Health Care? - 1 </a:t>
            </a:r>
          </a:p>
        </p:txBody>
      </p:sp>
      <p:sp>
        <p:nvSpPr>
          <p:cNvPr id="20483" name="Content Placeholder 2"/>
          <p:cNvSpPr>
            <a:spLocks noGrp="1"/>
          </p:cNvSpPr>
          <p:nvPr>
            <p:ph sz="quarter" idx="14"/>
          </p:nvPr>
        </p:nvSpPr>
        <p:spPr/>
        <p:txBody>
          <a:bodyPr/>
          <a:lstStyle/>
          <a:p>
            <a:r>
              <a:rPr lang="en-US" altLang="en-US" dirty="0" smtClean="0"/>
              <a:t>Improvements in understanding disease</a:t>
            </a:r>
          </a:p>
          <a:p>
            <a:pPr lvl="1"/>
            <a:r>
              <a:rPr lang="en-US" altLang="en-US" dirty="0" smtClean="0"/>
              <a:t>Epidemiology: The basic science of public health</a:t>
            </a:r>
          </a:p>
          <a:p>
            <a:pPr lvl="2"/>
            <a:r>
              <a:rPr lang="en-US" altLang="en-US" dirty="0" smtClean="0"/>
              <a:t>Quantitative basic science</a:t>
            </a:r>
          </a:p>
          <a:p>
            <a:pPr lvl="2"/>
            <a:r>
              <a:rPr lang="en-US" altLang="en-US" dirty="0" smtClean="0"/>
              <a:t>Method of causal reasoning based on developing and testing hypotheses pertaining to occurrence and prevention of morbidity and mortality</a:t>
            </a:r>
          </a:p>
          <a:p>
            <a:pPr lvl="2"/>
            <a:r>
              <a:rPr lang="en-US" altLang="en-US" dirty="0" smtClean="0"/>
              <a:t>Tool for public health action to promote and protect the public’s health</a:t>
            </a:r>
          </a:p>
          <a:p>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How Has Public Health </a:t>
            </a:r>
            <a:br>
              <a:rPr lang="en-US" dirty="0" smtClean="0"/>
            </a:br>
            <a:r>
              <a:rPr lang="en-US" dirty="0" smtClean="0"/>
              <a:t>Improved Health Care? - 2</a:t>
            </a:r>
          </a:p>
        </p:txBody>
      </p:sp>
      <p:sp>
        <p:nvSpPr>
          <p:cNvPr id="21507" name="Content Placeholder 2"/>
          <p:cNvSpPr>
            <a:spLocks noGrp="1"/>
          </p:cNvSpPr>
          <p:nvPr>
            <p:ph sz="quarter" idx="14"/>
          </p:nvPr>
        </p:nvSpPr>
        <p:spPr>
          <a:xfrm>
            <a:off x="457200" y="1600200"/>
            <a:ext cx="8345606" cy="4572000"/>
          </a:xfrm>
        </p:spPr>
        <p:txBody>
          <a:bodyPr/>
          <a:lstStyle/>
          <a:p>
            <a:r>
              <a:rPr lang="en-US" altLang="en-US" dirty="0" smtClean="0"/>
              <a:t>Example of epidemiology at work: </a:t>
            </a:r>
          </a:p>
          <a:p>
            <a:pPr lvl="1"/>
            <a:r>
              <a:rPr lang="en-US" altLang="en-US" dirty="0" smtClean="0"/>
              <a:t>1854 Cholera epidemic in London, England</a:t>
            </a:r>
          </a:p>
          <a:p>
            <a:pPr lvl="1"/>
            <a:r>
              <a:rPr lang="en-US" altLang="en-US" dirty="0" smtClean="0"/>
              <a:t>Cholera is a bacterial disease</a:t>
            </a:r>
          </a:p>
          <a:p>
            <a:pPr lvl="1"/>
            <a:r>
              <a:rPr lang="en-US" altLang="en-US" dirty="0" smtClean="0"/>
              <a:t>Lack of sanitation and overcrowding led to the spread of disease</a:t>
            </a:r>
          </a:p>
          <a:p>
            <a:pPr lvl="1"/>
            <a:r>
              <a:rPr lang="en-US" altLang="en-US" dirty="0" smtClean="0"/>
              <a:t>Dr. John Snow linked the spread of disease to contaminated Broad Street public water pump</a:t>
            </a:r>
          </a:p>
          <a:p>
            <a:pPr lvl="1"/>
            <a:r>
              <a:rPr lang="en-US" altLang="en-US" dirty="0" smtClean="0"/>
              <a:t>Snow’s hypothesis: Cholera was spread by contaminated water</a:t>
            </a:r>
          </a:p>
          <a:p>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Comp1_unit1b_Lecture_Slides</Template>
  <TotalTime>1510</TotalTime>
  <Words>2462</Words>
  <Application>Microsoft Office PowerPoint</Application>
  <PresentationFormat>On-screen Show (4:3)</PresentationFormat>
  <Paragraphs>176</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ONC-Template-FINAL DRAFT</vt:lpstr>
      <vt:lpstr>Introduction to Health Care and  Public Health in the U.S.</vt:lpstr>
      <vt:lpstr>Introduction to and History of Modern Health Care in the U.S. Learning Objectives – 1 </vt:lpstr>
      <vt:lpstr>Introduction to and History of Modern Health Care in the U.S. Learning Objectives – 2 </vt:lpstr>
      <vt:lpstr>Public Health</vt:lpstr>
      <vt:lpstr>10 Great Public Health Achievements – U.S., 1900-1999</vt:lpstr>
      <vt:lpstr>Control of Infectious Diseases</vt:lpstr>
      <vt:lpstr>Control of Nutritional Deficiencies</vt:lpstr>
      <vt:lpstr>How Has Public Health  Improved Health Care? - 1 </vt:lpstr>
      <vt:lpstr>How Has Public Health  Improved Health Care? - 2</vt:lpstr>
      <vt:lpstr>How Has Public Health  Improved Health Care? - 3</vt:lpstr>
      <vt:lpstr>How Has Public Health  Improved Health Care? - 4</vt:lpstr>
      <vt:lpstr>How Has Public Health  Improved Health Care? - 5</vt:lpstr>
      <vt:lpstr>How Has Public Health  Improved Health Care? - 6</vt:lpstr>
      <vt:lpstr>Introduction to and History of Modern Health Care in the U.S. Summary – Lecture b</vt:lpstr>
      <vt:lpstr>Introduction to and History of Modern Health Care in the U.S. References – 1 – Lecture b</vt:lpstr>
      <vt:lpstr>Introduction to and History of Modern Health Care in the U.S. References – 2 – Lecture b</vt:lpstr>
      <vt:lpstr>Introduction to Health Care and Public Health in the U.S.  Introduction to and History of Modern Health Care in the U.S. Lecture b</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1b: Introduction to and History of Modern Health Care and Public Health in the U.S. Lecture b</dc:title>
  <dc:subject>Introduction to and History of Modern Health Care in the U.S., Lecture b</dc:subject>
  <dc:creator>U.S. Department of Health and Human Services, Office of the National Coordinator for Health Information Technology</dc:creator>
  <cp:keywords>Health IT, Health Care, Health IT Curriculum, Introduction to Health Care and Public Health in the U.S., Introduction to and History of Modern Health Care in the U.S.</cp:keywords>
  <cp:lastModifiedBy>The Department of Health and Human Services</cp:lastModifiedBy>
  <cp:revision>55</cp:revision>
  <dcterms:created xsi:type="dcterms:W3CDTF">2016-05-13T18:07:56Z</dcterms:created>
  <dcterms:modified xsi:type="dcterms:W3CDTF">2017-05-19T17:23:55Z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3DD46024-17AF-409E-AAC7-054183BA2307</vt:lpwstr>
  </property>
  <property fmtid="{D5CDD505-2E9C-101B-9397-08002B2CF9AE}" pid="3" name="ArticulatePath">
    <vt:lpwstr>Presentation1</vt:lpwstr>
  </property>
  <property fmtid="{D5CDD505-2E9C-101B-9397-08002B2CF9AE}" pid="4" name="Language">
    <vt:lpwstr>English</vt:lpwstr>
  </property>
</Properties>
</file>