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9.xml" ContentType="application/vnd.openxmlformats-officedocument.presentationml.tags+xml"/>
  <Override PartName="/ppt/notesSlides/notesSlide1.xml" ContentType="application/vnd.openxmlformats-officedocument.presentationml.notesSlide+xml"/>
  <Override PartName="/ppt/tags/tag10.xml" ContentType="application/vnd.openxmlformats-officedocument.presentationml.tags+xml"/>
  <Override PartName="/ppt/notesSlides/notesSlide2.xml" ContentType="application/vnd.openxmlformats-officedocument.presentationml.notesSlide+xml"/>
  <Override PartName="/ppt/tags/tag11.xml" ContentType="application/vnd.openxmlformats-officedocument.presentationml.tags+xml"/>
  <Override PartName="/ppt/notesSlides/notesSlide3.xml" ContentType="application/vnd.openxmlformats-officedocument.presentationml.notesSlide+xml"/>
  <Override PartName="/ppt/tags/tag12.xml" ContentType="application/vnd.openxmlformats-officedocument.presentationml.tags+xml"/>
  <Override PartName="/ppt/notesSlides/notesSlide4.xml" ContentType="application/vnd.openxmlformats-officedocument.presentationml.notesSlide+xml"/>
  <Override PartName="/ppt/tags/tag13.xml" ContentType="application/vnd.openxmlformats-officedocument.presentationml.tags+xml"/>
  <Override PartName="/ppt/notesSlides/notesSlide5.xml" ContentType="application/vnd.openxmlformats-officedocument.presentationml.notesSlide+xml"/>
  <Override PartName="/ppt/tags/tag14.xml" ContentType="application/vnd.openxmlformats-officedocument.presentationml.tags+xml"/>
  <Override PartName="/ppt/notesSlides/notesSlide6.xml" ContentType="application/vnd.openxmlformats-officedocument.presentationml.notesSlide+xml"/>
  <Override PartName="/ppt/tags/tag15.xml" ContentType="application/vnd.openxmlformats-officedocument.presentationml.tags+xml"/>
  <Override PartName="/ppt/notesSlides/notesSlide7.xml" ContentType="application/vnd.openxmlformats-officedocument.presentationml.notesSlide+xml"/>
  <Override PartName="/ppt/tags/tag16.xml" ContentType="application/vnd.openxmlformats-officedocument.presentationml.tags+xml"/>
  <Override PartName="/ppt/notesSlides/notesSlide8.xml" ContentType="application/vnd.openxmlformats-officedocument.presentationml.notesSlide+xml"/>
  <Override PartName="/ppt/tags/tag17.xml" ContentType="application/vnd.openxmlformats-officedocument.presentationml.tags+xml"/>
  <Override PartName="/ppt/notesSlides/notesSlide9.xml" ContentType="application/vnd.openxmlformats-officedocument.presentationml.notesSlide+xml"/>
  <Override PartName="/ppt/tags/tag18.xml" ContentType="application/vnd.openxmlformats-officedocument.presentationml.tags+xml"/>
  <Override PartName="/ppt/notesSlides/notesSlide10.xml" ContentType="application/vnd.openxmlformats-officedocument.presentationml.notesSlide+xml"/>
  <Override PartName="/ppt/tags/tag19.xml" ContentType="application/vnd.openxmlformats-officedocument.presentationml.tags+xml"/>
  <Override PartName="/ppt/notesSlides/notesSlide11.xml" ContentType="application/vnd.openxmlformats-officedocument.presentationml.notesSlide+xml"/>
  <Override PartName="/ppt/tags/tag20.xml" ContentType="application/vnd.openxmlformats-officedocument.presentationml.tags+xml"/>
  <Override PartName="/ppt/notesSlides/notesSlide12.xml" ContentType="application/vnd.openxmlformats-officedocument.presentationml.notesSlide+xml"/>
  <Override PartName="/ppt/tags/tag21.xml" ContentType="application/vnd.openxmlformats-officedocument.presentationml.tags+xml"/>
  <Override PartName="/ppt/notesSlides/notesSlide13.xml" ContentType="application/vnd.openxmlformats-officedocument.presentationml.notesSlide+xml"/>
  <Override PartName="/ppt/tags/tag22.xml" ContentType="application/vnd.openxmlformats-officedocument.presentationml.tags+xml"/>
  <Override PartName="/ppt/notesSlides/notesSlide14.xml" ContentType="application/vnd.openxmlformats-officedocument.presentationml.notesSlide+xml"/>
  <Override PartName="/ppt/tags/tag23.xml" ContentType="application/vnd.openxmlformats-officedocument.presentationml.tags+xml"/>
  <Override PartName="/ppt/notesSlides/notesSlide15.xml" ContentType="application/vnd.openxmlformats-officedocument.presentationml.notesSlide+xml"/>
  <Override PartName="/ppt/tags/tag24.xml" ContentType="application/vnd.openxmlformats-officedocument.presentationml.tags+xml"/>
  <Override PartName="/ppt/notesSlides/notesSlide16.xml" ContentType="application/vnd.openxmlformats-officedocument.presentationml.notesSlide+xml"/>
  <Override PartName="/ppt/tags/tag25.xml" ContentType="application/vnd.openxmlformats-officedocument.presentationml.tags+xml"/>
  <Override PartName="/ppt/notesSlides/notesSlide17.xml" ContentType="application/vnd.openxmlformats-officedocument.presentationml.notesSlide+xml"/>
  <Override PartName="/ppt/tags/tag26.xml" ContentType="application/vnd.openxmlformats-officedocument.presentationml.tags+xml"/>
  <Override PartName="/ppt/notesSlides/notesSlide18.xml" ContentType="application/vnd.openxmlformats-officedocument.presentationml.notesSlide+xml"/>
  <Override PartName="/ppt/tags/tag27.xml" ContentType="application/vnd.openxmlformats-officedocument.presentationml.tags+xml"/>
  <Override PartName="/ppt/notesSlides/notesSlide19.xml" ContentType="application/vnd.openxmlformats-officedocument.presentationml.notesSlide+xml"/>
  <Override PartName="/ppt/tags/tag28.xml" ContentType="application/vnd.openxmlformats-officedocument.presentationml.tags+xml"/>
  <Override PartName="/ppt/notesSlides/notesSlide20.xml" ContentType="application/vnd.openxmlformats-officedocument.presentationml.notesSlide+xml"/>
  <Override PartName="/ppt/tags/tag29.xml" ContentType="application/vnd.openxmlformats-officedocument.presentationml.tags+xml"/>
  <Override PartName="/ppt/notesSlides/notesSlide21.xml" ContentType="application/vnd.openxmlformats-officedocument.presentationml.notesSlide+xml"/>
  <Override PartName="/ppt/tags/tag30.xml" ContentType="application/vnd.openxmlformats-officedocument.presentationml.tags+xml"/>
  <Override PartName="/ppt/notesSlides/notesSlide22.xml" ContentType="application/vnd.openxmlformats-officedocument.presentationml.notesSlide+xml"/>
  <Override PartName="/ppt/tags/tag31.xml" ContentType="application/vnd.openxmlformats-officedocument.presentationml.tags+xml"/>
  <Override PartName="/ppt/notesSlides/notesSlide23.xml" ContentType="application/vnd.openxmlformats-officedocument.presentationml.notesSlide+xml"/>
  <Override PartName="/ppt/tags/tag32.xml" ContentType="application/vnd.openxmlformats-officedocument.presentationml.tags+xml"/>
  <Override PartName="/ppt/notesSlides/notesSlide24.xml" ContentType="application/vnd.openxmlformats-officedocument.presentationml.notesSlide+xml"/>
  <Override PartName="/ppt/tags/tag33.xml" ContentType="application/vnd.openxmlformats-officedocument.presentationml.tags+xml"/>
  <Override PartName="/ppt/notesSlides/notesSlide25.xml" ContentType="application/vnd.openxmlformats-officedocument.presentationml.notesSlide+xml"/>
  <Override PartName="/ppt/tags/tag34.xml" ContentType="application/vnd.openxmlformats-officedocument.presentationml.tags+xml"/>
  <Override PartName="/ppt/notesSlides/notesSlide26.xml" ContentType="application/vnd.openxmlformats-officedocument.presentationml.notesSlide+xml"/>
  <Override PartName="/ppt/tags/tag35.xml" ContentType="application/vnd.openxmlformats-officedocument.presentationml.tags+xml"/>
  <Override PartName="/ppt/notesSlides/notesSlide27.xml" ContentType="application/vnd.openxmlformats-officedocument.presentationml.notesSlide+xml"/>
  <Override PartName="/ppt/tags/tag36.xml" ContentType="application/vnd.openxmlformats-officedocument.presentationml.tags+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0"/>
  </p:notesMasterIdLst>
  <p:handoutMasterIdLst>
    <p:handoutMasterId r:id="rId31"/>
  </p:handoutMasterIdLst>
  <p:sldIdLst>
    <p:sldId id="256" r:id="rId2"/>
    <p:sldId id="258" r:id="rId3"/>
    <p:sldId id="276" r:id="rId4"/>
    <p:sldId id="259" r:id="rId5"/>
    <p:sldId id="260" r:id="rId6"/>
    <p:sldId id="261" r:id="rId7"/>
    <p:sldId id="262" r:id="rId8"/>
    <p:sldId id="263" r:id="rId9"/>
    <p:sldId id="264" r:id="rId10"/>
    <p:sldId id="265" r:id="rId11"/>
    <p:sldId id="277" r:id="rId12"/>
    <p:sldId id="266" r:id="rId13"/>
    <p:sldId id="278" r:id="rId14"/>
    <p:sldId id="279" r:id="rId15"/>
    <p:sldId id="290" r:id="rId16"/>
    <p:sldId id="291" r:id="rId17"/>
    <p:sldId id="292" r:id="rId18"/>
    <p:sldId id="293" r:id="rId19"/>
    <p:sldId id="283" r:id="rId20"/>
    <p:sldId id="294" r:id="rId21"/>
    <p:sldId id="295" r:id="rId22"/>
    <p:sldId id="285" r:id="rId23"/>
    <p:sldId id="289" r:id="rId24"/>
    <p:sldId id="267" r:id="rId25"/>
    <p:sldId id="273" r:id="rId26"/>
    <p:sldId id="274" r:id="rId27"/>
    <p:sldId id="286" r:id="rId28"/>
    <p:sldId id="275" r:id="rId29"/>
  </p:sldIdLst>
  <p:sldSz cx="9144000" cy="6858000" type="screen4x3"/>
  <p:notesSz cx="6858000" cy="9144000"/>
  <p:custDataLst>
    <p:tags r:id="rId32"/>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98" autoAdjust="0"/>
    <p:restoredTop sz="80187" autoAdjust="0"/>
  </p:normalViewPr>
  <p:slideViewPr>
    <p:cSldViewPr snapToGrid="0">
      <p:cViewPr>
        <p:scale>
          <a:sx n="100" d="100"/>
          <a:sy n="100" d="100"/>
        </p:scale>
        <p:origin x="-58" y="1656"/>
      </p:cViewPr>
      <p:guideLst>
        <p:guide orient="horz" pos="2160"/>
        <p:guide orient="horz" pos="3888"/>
        <p:guide orient="horz" pos="1008"/>
        <p:guide pos="2880"/>
        <p:guide pos="2875"/>
      </p:guideLst>
    </p:cSldViewPr>
  </p:slideViewPr>
  <p:outlineViewPr>
    <p:cViewPr>
      <p:scale>
        <a:sx n="33" d="100"/>
        <a:sy n="33" d="100"/>
      </p:scale>
      <p:origin x="0" y="-19771"/>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5/19/2017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dirty="0"/>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5/19/2017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dirty="0"/>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b="0" i="0" u="none" strike="noStrike" kern="1200" baseline="0" dirty="0" smtClean="0">
                <a:solidFill>
                  <a:schemeClr val="tx1"/>
                </a:solidFill>
                <a:latin typeface="Arial" pitchFamily="34" charset="0"/>
                <a:ea typeface="+mn-ea"/>
                <a:cs typeface="Arial" pitchFamily="34" charset="0"/>
              </a:rPr>
              <a:t>Welcome to Introduction to Health Care and Public Health in the U.S.: Introduction to and History of Modern Health Care in the U.S. This is lecture a.</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000" b="0" i="0" u="none" strike="noStrike" kern="1200" baseline="0" dirty="0" smtClean="0">
                <a:solidFill>
                  <a:schemeClr val="tx1"/>
                </a:solidFill>
                <a:latin typeface="Arial" pitchFamily="34" charset="0"/>
                <a:ea typeface="+mn-ea"/>
                <a:cs typeface="Arial" pitchFamily="34" charset="0"/>
              </a:rPr>
              <a:t>The component, Introduction to Health Care and Public Health in the U.S., is a survey of how health care and public health are organized and how services are delivered in the U.S. It covers public policy, relevant organizations and their interrelationships, professional roles, legal and regulatory issues, and payment systems. It also addresses health reform initiatives in the U.S.</a:t>
            </a:r>
          </a:p>
          <a:p>
            <a:endParaRPr lang="en-US" dirty="0"/>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dirty="0"/>
          </a:p>
        </p:txBody>
      </p:sp>
    </p:spTree>
    <p:extLst>
      <p:ext uri="{BB962C8B-B14F-4D97-AF65-F5344CB8AC3E}">
        <p14:creationId xmlns:p14="http://schemas.microsoft.com/office/powerpoint/2010/main" val="8110003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a:bodyPr>
          <a:lstStyle/>
          <a:p>
            <a:pPr>
              <a:defRPr/>
            </a:pPr>
            <a:r>
              <a:rPr lang="en-US" dirty="0" smtClean="0"/>
              <a:t>Let’s now spend some time talking about health care delivery in the outpatient setting. Outpatient facilities may be physicians’ offices, dental offices, medical and diagnostic laboratories, or other ambulatory health services. Physician’s offices may be focused on primary, family, or specialty care. Family practice typically includes family care, internal medicine, and pediatrics, but also may focus on a particular specialty. These specialty care offices may represent medical specialties, such as gastroenterology or cardiology; surgical specialties such orthopedics or neurosurgery; or may reflect mental health care in the outpatient setting. </a:t>
            </a:r>
          </a:p>
          <a:p>
            <a:pPr>
              <a:defRPr/>
            </a:pPr>
            <a:r>
              <a:rPr lang="en-US" dirty="0" smtClean="0"/>
              <a:t> These offices are physical structures and though they may be present in close proximity to inpatient facilities, many physicians’ offices exist in the communities they serve and some of them may be quite far from hospitals. These offices may be single-specialty, where all the physicians practicing in a single office are of the same field such as family practice or internal medicine, or they may be multi-specialty offices, where an internal medicine practitioner may share space with an orthopedic surgeon. Dental offices may be those of general dentists, or specialists such as orthodontists, endodontists, or oral surgeons. </a:t>
            </a:r>
          </a:p>
          <a:p>
            <a:pPr>
              <a:defRPr/>
            </a:pPr>
            <a:endParaRPr lang="en-US" dirty="0" smtClean="0"/>
          </a:p>
        </p:txBody>
      </p:sp>
      <p:sp>
        <p:nvSpPr>
          <p:cNvPr id="4" name="Footer Placeholder 3"/>
          <p:cNvSpPr>
            <a:spLocks noGrp="1"/>
          </p:cNvSpPr>
          <p:nvPr>
            <p:ph type="ftr" sz="quarter" idx="4"/>
          </p:nvPr>
        </p:nvSpPr>
        <p:spPr/>
        <p:txBody>
          <a:bodyPr/>
          <a:lstStyle/>
          <a:p>
            <a:pPr>
              <a:defRPr/>
            </a:pPr>
            <a:endParaRPr lang="en-US" dirty="0"/>
          </a:p>
        </p:txBody>
      </p:sp>
      <p:sp>
        <p:nvSpPr>
          <p:cNvPr id="5" name="Slide Number Placeholder 4"/>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69B4590-5CCA-4FC8-88C5-2B540E69C3C5}" type="slidenum">
              <a:rPr lang="en-US" altLang="en-US">
                <a:latin typeface="Calibri" panose="020F0502020204030204" pitchFamily="34" charset="0"/>
              </a:rPr>
              <a:pPr eaLnBrk="1" hangingPunct="1"/>
              <a:t>10</a:t>
            </a:fld>
            <a:endParaRPr lang="en-US" altLang="en-US" dirty="0">
              <a:latin typeface="Calibri" panose="020F0502020204030204" pitchFamily="34" charset="0"/>
            </a:endParaRPr>
          </a:p>
        </p:txBody>
      </p:sp>
    </p:spTree>
    <p:extLst>
      <p:ext uri="{BB962C8B-B14F-4D97-AF65-F5344CB8AC3E}">
        <p14:creationId xmlns:p14="http://schemas.microsoft.com/office/powerpoint/2010/main" val="25358963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a:bodyPr>
          <a:lstStyle/>
          <a:p>
            <a:pPr>
              <a:defRPr/>
            </a:pPr>
            <a:r>
              <a:rPr lang="en-US" dirty="0" smtClean="0"/>
              <a:t>When we think of laboratories, we think of medical and diagnostic laboratories. Diagnostic laboratories are typically involved with imaging: x-rays, C-T scans – also called Computerized Axial Tomography scans or CAT scans - Magnetic Resonance Imaging, or MRIs and mammograms. </a:t>
            </a:r>
          </a:p>
          <a:p>
            <a:pPr>
              <a:defRPr/>
            </a:pPr>
            <a:r>
              <a:rPr lang="en-US" dirty="0" smtClean="0"/>
              <a:t>Ultrasound imaging centers are examples of </a:t>
            </a:r>
            <a:r>
              <a:rPr lang="en-US" i="1" dirty="0" smtClean="0"/>
              <a:t>diagnostic</a:t>
            </a:r>
            <a:r>
              <a:rPr lang="en-US" dirty="0" smtClean="0"/>
              <a:t> laboratories. </a:t>
            </a:r>
            <a:r>
              <a:rPr lang="en-US" i="1" dirty="0" smtClean="0"/>
              <a:t>Medical</a:t>
            </a:r>
            <a:r>
              <a:rPr lang="en-US" dirty="0" smtClean="0"/>
              <a:t> laboratories usually deal with biologic specimens such as blood, cytology, or bacteriologic specimens. </a:t>
            </a:r>
          </a:p>
          <a:p>
            <a:pPr>
              <a:defRPr/>
            </a:pPr>
            <a:r>
              <a:rPr lang="en-US" dirty="0" smtClean="0"/>
              <a:t>Specialized medical laboratories include DNA testing laboratories, medical pathology laboratories, parasitology and mycology health laboratories, toxicology health testing, and facilities that deal with non-radiologic, non- x-ray testing services. </a:t>
            </a:r>
          </a:p>
          <a:p>
            <a:pPr>
              <a:defRPr/>
            </a:pPr>
            <a:r>
              <a:rPr lang="en-US" dirty="0" smtClean="0"/>
              <a:t>Examples of other ambulatory health services include ambulance services, home health care, blood and organ banks, hearing and vision screening facilities, smoking cessation programs, hospice services, and visiting nurse services. </a:t>
            </a:r>
          </a:p>
          <a:p>
            <a:pPr>
              <a:defRPr/>
            </a:pPr>
            <a:endParaRPr lang="en-US" dirty="0"/>
          </a:p>
        </p:txBody>
      </p:sp>
      <p:sp>
        <p:nvSpPr>
          <p:cNvPr id="4" name="Footer Placeholder 3"/>
          <p:cNvSpPr>
            <a:spLocks noGrp="1"/>
          </p:cNvSpPr>
          <p:nvPr>
            <p:ph type="ftr" sz="quarter" idx="4"/>
          </p:nvPr>
        </p:nvSpPr>
        <p:spPr/>
        <p:txBody>
          <a:bodyPr/>
          <a:lstStyle/>
          <a:p>
            <a:pPr>
              <a:defRPr/>
            </a:pPr>
            <a:endParaRPr lang="en-US" dirty="0"/>
          </a:p>
        </p:txBody>
      </p:sp>
      <p:sp>
        <p:nvSpPr>
          <p:cNvPr id="5" name="Slide Number Placeholder 4"/>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69B4590-5CCA-4FC8-88C5-2B540E69C3C5}" type="slidenum">
              <a:rPr lang="en-US" altLang="en-US">
                <a:latin typeface="Calibri" panose="020F0502020204030204" pitchFamily="34" charset="0"/>
              </a:rPr>
              <a:pPr eaLnBrk="1" hangingPunct="1"/>
              <a:t>11</a:t>
            </a:fld>
            <a:endParaRPr lang="en-US" altLang="en-US" dirty="0">
              <a:latin typeface="Calibri" panose="020F0502020204030204" pitchFamily="34" charset="0"/>
            </a:endParaRPr>
          </a:p>
        </p:txBody>
      </p:sp>
    </p:spTree>
    <p:extLst>
      <p:ext uri="{BB962C8B-B14F-4D97-AF65-F5344CB8AC3E}">
        <p14:creationId xmlns:p14="http://schemas.microsoft.com/office/powerpoint/2010/main" val="25358963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z="1000" dirty="0" smtClean="0"/>
              <a:t>The health care industry is one of the largest industries in the U.S. In 2014,</a:t>
            </a:r>
            <a:r>
              <a:rPr lang="en-US" altLang="en-US" sz="1000" baseline="0" dirty="0" smtClean="0"/>
              <a:t> 18</a:t>
            </a:r>
            <a:r>
              <a:rPr lang="en-US" altLang="en-US" sz="1000" dirty="0" smtClean="0"/>
              <a:t> million jobs for wage and salary workers came from this industry. This is estimated</a:t>
            </a:r>
            <a:r>
              <a:rPr lang="en-US" altLang="en-US" sz="1000" baseline="0" dirty="0" smtClean="0"/>
              <a:t> to grow to 21.9 million jobs by 2024.</a:t>
            </a:r>
            <a:r>
              <a:rPr lang="en-US" altLang="en-US" sz="1000" dirty="0" smtClean="0"/>
              <a:t> The top four fastest growing job categories include</a:t>
            </a:r>
            <a:r>
              <a:rPr lang="en-US" altLang="en-US" sz="1000" baseline="0" dirty="0" smtClean="0"/>
              <a:t> h</a:t>
            </a:r>
            <a:r>
              <a:rPr lang="en-US" altLang="en-US" sz="1000" dirty="0" smtClean="0"/>
              <a:t>ome health care services, outpatient care centers, offices of other health practitioners, and other ambulatory health care services.</a:t>
            </a:r>
          </a:p>
          <a:p>
            <a:endParaRPr lang="en-US" altLang="en-US" sz="1000" dirty="0" smtClean="0"/>
          </a:p>
        </p:txBody>
      </p:sp>
      <p:sp>
        <p:nvSpPr>
          <p:cNvPr id="4" name="Footer Placeholder 3"/>
          <p:cNvSpPr>
            <a:spLocks noGrp="1"/>
          </p:cNvSpPr>
          <p:nvPr>
            <p:ph type="ftr" sz="quarter" idx="4"/>
          </p:nvPr>
        </p:nvSpPr>
        <p:spPr/>
        <p:txBody>
          <a:bodyPr/>
          <a:lstStyle/>
          <a:p>
            <a:pPr>
              <a:defRPr/>
            </a:pPr>
            <a:endParaRPr lang="en-US" dirty="0"/>
          </a:p>
        </p:txBody>
      </p:sp>
      <p:sp>
        <p:nvSpPr>
          <p:cNvPr id="5" name="Slide Number Placeholder 4"/>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938C63F-5CD9-44DA-8654-21D5913695E4}" type="slidenum">
              <a:rPr lang="en-US" altLang="en-US">
                <a:latin typeface="Calibri" panose="020F0502020204030204" pitchFamily="34" charset="0"/>
              </a:rPr>
              <a:pPr eaLnBrk="1" hangingPunct="1"/>
              <a:t>12</a:t>
            </a:fld>
            <a:endParaRPr lang="en-US" altLang="en-US" dirty="0">
              <a:latin typeface="Calibri" panose="020F0502020204030204" pitchFamily="34" charset="0"/>
            </a:endParaRPr>
          </a:p>
        </p:txBody>
      </p:sp>
    </p:spTree>
    <p:extLst>
      <p:ext uri="{BB962C8B-B14F-4D97-AF65-F5344CB8AC3E}">
        <p14:creationId xmlns:p14="http://schemas.microsoft.com/office/powerpoint/2010/main" val="17948863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smtClean="0">
                <a:solidFill>
                  <a:schemeClr val="tx1"/>
                </a:solidFill>
                <a:effectLst/>
                <a:latin typeface="Arial" pitchFamily="34" charset="0"/>
                <a:ea typeface="+mn-ea"/>
                <a:cs typeface="Arial" pitchFamily="34" charset="0"/>
              </a:rPr>
              <a:t>Let’s take a look at health care systems. A book by Askin and Moore, </a:t>
            </a:r>
            <a:r>
              <a:rPr lang="en-US" sz="1000" i="1" kern="1200" dirty="0" smtClean="0">
                <a:solidFill>
                  <a:schemeClr val="tx1"/>
                </a:solidFill>
                <a:effectLst/>
                <a:latin typeface="Arial" pitchFamily="34" charset="0"/>
                <a:ea typeface="+mn-ea"/>
                <a:cs typeface="Arial" pitchFamily="34" charset="0"/>
              </a:rPr>
              <a:t>The Health Care Handbook,</a:t>
            </a:r>
            <a:r>
              <a:rPr lang="en-US" sz="1000" kern="1200" dirty="0" smtClean="0">
                <a:solidFill>
                  <a:schemeClr val="tx1"/>
                </a:solidFill>
                <a:effectLst/>
                <a:latin typeface="Arial" pitchFamily="34" charset="0"/>
                <a:ea typeface="+mn-ea"/>
                <a:cs typeface="Arial" pitchFamily="34" charset="0"/>
              </a:rPr>
              <a:t> started as an e-book by two medical students who wanted to better understand the U.S. health care system. Both are now physicians and they have continued to update the book. It gives an overview of the U.S. health care system. They describe all the different types of practitioners and organizations that are part of the U.S. health care system. </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smtClean="0">
                <a:solidFill>
                  <a:schemeClr val="tx1"/>
                </a:solidFill>
                <a:effectLst/>
                <a:latin typeface="Arial" pitchFamily="34" charset="0"/>
                <a:ea typeface="+mn-ea"/>
                <a:cs typeface="Arial" pitchFamily="34" charset="0"/>
              </a:rPr>
              <a:t>Another interesting book is one by TR Reid,</a:t>
            </a:r>
            <a:r>
              <a:rPr lang="en-US" sz="1000" i="1" kern="1200" dirty="0" smtClean="0">
                <a:solidFill>
                  <a:schemeClr val="tx1"/>
                </a:solidFill>
                <a:effectLst/>
                <a:latin typeface="Arial" pitchFamily="34" charset="0"/>
                <a:ea typeface="+mn-ea"/>
                <a:cs typeface="Arial" pitchFamily="34" charset="0"/>
              </a:rPr>
              <a:t> The Healing of America: A Global Quest for Better, Cheaper, and Fairer Health Care. </a:t>
            </a:r>
            <a:r>
              <a:rPr lang="en-US" sz="1000" i="0" kern="1200" dirty="0" smtClean="0">
                <a:solidFill>
                  <a:schemeClr val="tx1"/>
                </a:solidFill>
                <a:effectLst/>
                <a:latin typeface="Arial" pitchFamily="34" charset="0"/>
                <a:ea typeface="+mn-ea"/>
                <a:cs typeface="Arial" pitchFamily="34" charset="0"/>
              </a:rPr>
              <a:t>Reid is</a:t>
            </a:r>
            <a:r>
              <a:rPr lang="en-US" sz="1000" kern="1200" baseline="0" dirty="0" smtClean="0">
                <a:solidFill>
                  <a:schemeClr val="tx1"/>
                </a:solidFill>
                <a:effectLst/>
                <a:latin typeface="Arial" pitchFamily="34" charset="0"/>
                <a:ea typeface="+mn-ea"/>
                <a:cs typeface="Arial" pitchFamily="34" charset="0"/>
              </a:rPr>
              <a:t> </a:t>
            </a:r>
            <a:r>
              <a:rPr lang="en-US" sz="1000" kern="1200" dirty="0" smtClean="0">
                <a:solidFill>
                  <a:schemeClr val="tx1"/>
                </a:solidFill>
                <a:effectLst/>
                <a:latin typeface="Arial" pitchFamily="34" charset="0"/>
                <a:ea typeface="+mn-ea"/>
                <a:cs typeface="Arial" pitchFamily="34" charset="0"/>
              </a:rPr>
              <a:t>a journalist from the Washington Post who had some common chronic medical problems. He went across the world to experience different health care systems and his book provides a comparative overview of the various models of health care around the world.</a:t>
            </a:r>
          </a:p>
          <a:p>
            <a:endParaRPr lang="en-US" dirty="0"/>
          </a:p>
        </p:txBody>
      </p:sp>
      <p:sp>
        <p:nvSpPr>
          <p:cNvPr id="4" name="Slide Number Placeholder 3"/>
          <p:cNvSpPr>
            <a:spLocks noGrp="1"/>
          </p:cNvSpPr>
          <p:nvPr>
            <p:ph type="sldNum" sz="quarter" idx="10"/>
          </p:nvPr>
        </p:nvSpPr>
        <p:spPr/>
        <p:txBody>
          <a:bodyPr/>
          <a:lstStyle/>
          <a:p>
            <a:fld id="{DFCDC377-A84B-D44F-93F1-00EBD1E1CCE3}" type="slidenum">
              <a:rPr lang="en-US" smtClean="0"/>
              <a:pPr/>
              <a:t>13</a:t>
            </a:fld>
            <a:endParaRPr lang="en-US" dirty="0"/>
          </a:p>
        </p:txBody>
      </p:sp>
    </p:spTree>
    <p:extLst>
      <p:ext uri="{BB962C8B-B14F-4D97-AF65-F5344CB8AC3E}">
        <p14:creationId xmlns:p14="http://schemas.microsoft.com/office/powerpoint/2010/main" val="27719584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kern="1200" dirty="0" smtClean="0">
                <a:solidFill>
                  <a:schemeClr val="tx1"/>
                </a:solidFill>
                <a:effectLst/>
                <a:latin typeface="Arial" pitchFamily="34" charset="0"/>
                <a:ea typeface="+mn-ea"/>
                <a:cs typeface="Arial" pitchFamily="34" charset="0"/>
              </a:rPr>
              <a:t>In his analysis of comparative health care systems, Mr. Reid comes up with four basic systems or models. He has names for these, describes them, points out the countries that use them, and shows that each of these models is used in different segments of the U.S. health care system.</a:t>
            </a:r>
          </a:p>
          <a:p>
            <a:r>
              <a:rPr lang="en-US" sz="1000" kern="1200" dirty="0" smtClean="0">
                <a:solidFill>
                  <a:schemeClr val="tx1"/>
                </a:solidFill>
                <a:effectLst/>
                <a:latin typeface="Arial" pitchFamily="34" charset="0"/>
                <a:ea typeface="+mn-ea"/>
                <a:cs typeface="Arial" pitchFamily="34" charset="0"/>
              </a:rPr>
              <a:t>The first of these is the Beveridge model, which was developed in Great Britain and has health care that is provided and financed by the government. We all know the British National Health Service. This approach is also used in Hong Kong, an example of a capitalist country, and in Cuba, an example of a socialist country. In the U.S., this model is used in the Veteran’s Administration, or VA system, where care is provided and financed by the government. </a:t>
            </a:r>
          </a:p>
          <a:p>
            <a:r>
              <a:rPr lang="en-US" sz="1000" kern="1200" dirty="0" smtClean="0">
                <a:solidFill>
                  <a:schemeClr val="tx1"/>
                </a:solidFill>
                <a:effectLst/>
                <a:latin typeface="Arial" pitchFamily="34" charset="0"/>
                <a:ea typeface="+mn-ea"/>
                <a:cs typeface="Arial" pitchFamily="34" charset="0"/>
              </a:rPr>
              <a:t>The second model is the Bismarck system. This is a system where there is highly regulated private insurance. There are usually rules that everyone must be covered and that pre-existing conditions must be covered as well. Often times, the coverage is tied into employment, and the major example of the Bismarck model is Germany, where Bismarck was from, although France, Switzerland, and many other European countries use this model. While we don't have this model exactly in the U.S., the employer-provided health insurance that most who are employed have is the closest example of the Bismarck model in the U.S. </a:t>
            </a:r>
          </a:p>
          <a:p>
            <a:r>
              <a:rPr lang="en-US" sz="1000" kern="1200" dirty="0" smtClean="0">
                <a:solidFill>
                  <a:schemeClr val="tx1"/>
                </a:solidFill>
                <a:effectLst/>
                <a:latin typeface="Arial" pitchFamily="34" charset="0"/>
                <a:ea typeface="+mn-ea"/>
                <a:cs typeface="Arial" pitchFamily="34" charset="0"/>
              </a:rPr>
              <a:t>The third</a:t>
            </a:r>
            <a:r>
              <a:rPr lang="en-US" sz="1000" kern="1200" baseline="0" dirty="0" smtClean="0">
                <a:solidFill>
                  <a:schemeClr val="tx1"/>
                </a:solidFill>
                <a:effectLst/>
                <a:latin typeface="Arial" pitchFamily="34" charset="0"/>
                <a:ea typeface="+mn-ea"/>
                <a:cs typeface="Arial" pitchFamily="34" charset="0"/>
              </a:rPr>
              <a:t> </a:t>
            </a:r>
            <a:r>
              <a:rPr lang="en-US" sz="1000" kern="1200" dirty="0" smtClean="0">
                <a:solidFill>
                  <a:schemeClr val="tx1"/>
                </a:solidFill>
                <a:effectLst/>
                <a:latin typeface="Arial" pitchFamily="34" charset="0"/>
                <a:ea typeface="+mn-ea"/>
                <a:cs typeface="Arial" pitchFamily="34" charset="0"/>
              </a:rPr>
              <a:t>model is the national health insurance model. This is a private health care system with government-financed insurance. Canada is probably the best known model of this approach, although other countries like Taiwan and South Korea use it. The closest analog in the U.S. is Medicare, and Medicaid to some extent. </a:t>
            </a:r>
          </a:p>
          <a:p>
            <a:r>
              <a:rPr lang="en-US" sz="1000" kern="1200" dirty="0" smtClean="0">
                <a:solidFill>
                  <a:schemeClr val="tx1"/>
                </a:solidFill>
                <a:effectLst/>
                <a:latin typeface="Arial" pitchFamily="34" charset="0"/>
                <a:ea typeface="+mn-ea"/>
                <a:cs typeface="Arial" pitchFamily="34" charset="0"/>
              </a:rPr>
              <a:t>The final model is out-of-pocket health care, where individuals pay as they go. Most poor countries around the world that cannot afford a comprehensive health care system use this approach, which basically ends up having those who have wealth being able to get health care and those who don't have wealth not being able to get it. There are many citizens in the U.S. who function under this model, namely those who lack health insurance. </a:t>
            </a:r>
          </a:p>
          <a:p>
            <a:r>
              <a:rPr lang="en-US" sz="1000" kern="1200" dirty="0" smtClean="0">
                <a:solidFill>
                  <a:schemeClr val="tx1"/>
                </a:solidFill>
                <a:effectLst/>
                <a:latin typeface="Arial" pitchFamily="34" charset="0"/>
                <a:ea typeface="+mn-ea"/>
                <a:cs typeface="Arial" pitchFamily="34" charset="0"/>
              </a:rPr>
              <a:t>One point that Reid wanted to make was that there are different models and the U.S. has within its system people who are covered by the approach of each of these four models.</a:t>
            </a:r>
          </a:p>
          <a:p>
            <a:endParaRPr lang="en-US" dirty="0"/>
          </a:p>
        </p:txBody>
      </p:sp>
      <p:sp>
        <p:nvSpPr>
          <p:cNvPr id="4" name="Slide Number Placeholder 3"/>
          <p:cNvSpPr>
            <a:spLocks noGrp="1"/>
          </p:cNvSpPr>
          <p:nvPr>
            <p:ph type="sldNum" sz="quarter" idx="10"/>
          </p:nvPr>
        </p:nvSpPr>
        <p:spPr/>
        <p:txBody>
          <a:bodyPr/>
          <a:lstStyle/>
          <a:p>
            <a:fld id="{DFCDC377-A84B-D44F-93F1-00EBD1E1CCE3}" type="slidenum">
              <a:rPr lang="en-US" smtClean="0"/>
              <a:pPr/>
              <a:t>14</a:t>
            </a:fld>
            <a:endParaRPr lang="en-US" dirty="0"/>
          </a:p>
        </p:txBody>
      </p:sp>
    </p:spTree>
    <p:extLst>
      <p:ext uri="{BB962C8B-B14F-4D97-AF65-F5344CB8AC3E}">
        <p14:creationId xmlns:p14="http://schemas.microsoft.com/office/powerpoint/2010/main" val="863350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000" kern="1200" dirty="0" smtClean="0">
                <a:solidFill>
                  <a:schemeClr val="tx1"/>
                </a:solidFill>
                <a:effectLst/>
                <a:latin typeface="Arial" pitchFamily="34" charset="0"/>
                <a:ea typeface="+mn-ea"/>
                <a:cs typeface="Arial" pitchFamily="34" charset="0"/>
              </a:rPr>
              <a:t>It is also important when talking about health systems to understand the different types of care: primary, secondary, and tertiary. Primary care is that initial and ongoing care that is typically provided in a physician’s office or in a clinic, and is sometimes provided by non-physician practitioners. But primary care is also the ongoing longitudinal care that may take place in a clinic or in an academic medical center. However, the type of care is characterized by an ongoing relationship between the patient and either a single or multiple health care providers. </a:t>
            </a:r>
          </a:p>
          <a:p>
            <a:pPr marL="0" marR="0" indent="0" algn="l" defTabSz="914400" rtl="0" eaLnBrk="1" fontAlgn="base" latinLnBrk="0" hangingPunct="1">
              <a:lnSpc>
                <a:spcPct val="100000"/>
              </a:lnSpc>
              <a:spcBef>
                <a:spcPct val="30000"/>
              </a:spcBef>
              <a:spcAft>
                <a:spcPct val="0"/>
              </a:spcAft>
              <a:buClrTx/>
              <a:buSzTx/>
              <a:buFontTx/>
              <a:buNone/>
              <a:tabLst/>
              <a:defRPr/>
            </a:pPr>
            <a:r>
              <a:rPr lang="en-US" sz="1000" kern="1200" dirty="0" smtClean="0">
                <a:solidFill>
                  <a:schemeClr val="tx1"/>
                </a:solidFill>
                <a:effectLst/>
                <a:latin typeface="Arial" pitchFamily="34" charset="0"/>
                <a:ea typeface="+mn-ea"/>
                <a:cs typeface="Arial" pitchFamily="34" charset="0"/>
              </a:rPr>
              <a:t>Secondary care is the specialty care that is provided in the community, such as when a patient is referred for a test to a local specialist or hospitalized in their local community for a test or surgical procedure. </a:t>
            </a:r>
          </a:p>
          <a:p>
            <a:pPr marL="0" marR="0" indent="0" algn="l" defTabSz="914400" rtl="0" eaLnBrk="1" fontAlgn="base" latinLnBrk="0" hangingPunct="1">
              <a:lnSpc>
                <a:spcPct val="100000"/>
              </a:lnSpc>
              <a:spcBef>
                <a:spcPct val="30000"/>
              </a:spcBef>
              <a:spcAft>
                <a:spcPct val="0"/>
              </a:spcAft>
              <a:buClrTx/>
              <a:buSzTx/>
              <a:buFontTx/>
              <a:buNone/>
              <a:tabLst/>
              <a:defRPr/>
            </a:pPr>
            <a:r>
              <a:rPr lang="en-US" sz="1000" kern="1200" dirty="0" smtClean="0">
                <a:solidFill>
                  <a:schemeClr val="tx1"/>
                </a:solidFill>
                <a:effectLst/>
                <a:latin typeface="Arial" pitchFamily="34" charset="0"/>
                <a:ea typeface="+mn-ea"/>
                <a:cs typeface="Arial" pitchFamily="34" charset="0"/>
              </a:rPr>
              <a:t>Finally there is tertiary care. This is highly specialized care that is usually provided by referral to some sort of large medical center. Often these large medical centers are academic medical centers but they don't necessarily need to be. The key of tertiary care is that the patient is away from the primary and secondary care that they've received initially. Sometimes primary and secondary care can be provided in academic medical centers and in hospitals, but tertiary care is that highly specialized care offered by many subspecialists who are not readily available in the patient's community.</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15</a:t>
            </a:fld>
            <a:endParaRPr lang="en-US" altLang="en-US" dirty="0"/>
          </a:p>
        </p:txBody>
      </p:sp>
    </p:spTree>
    <p:extLst>
      <p:ext uri="{BB962C8B-B14F-4D97-AF65-F5344CB8AC3E}">
        <p14:creationId xmlns:p14="http://schemas.microsoft.com/office/powerpoint/2010/main" val="33712953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000" kern="1200" dirty="0" smtClean="0">
                <a:solidFill>
                  <a:schemeClr val="tx1"/>
                </a:solidFill>
                <a:effectLst/>
                <a:latin typeface="Arial" pitchFamily="34" charset="0"/>
                <a:ea typeface="+mn-ea"/>
                <a:cs typeface="Arial" pitchFamily="34" charset="0"/>
              </a:rPr>
              <a:t>Another important aspect of health care systems is to understand the different stakeholders, all of whose names start with the letter “p.” First and foremost, obviously, is the patient, the one who gets health care. Sometimes this individual may be referred to as a consumer or citizen, especially when they are well, and not a patient seeking care in the health care system. </a:t>
            </a:r>
          </a:p>
          <a:p>
            <a:pPr marL="0" marR="0" indent="0" algn="l" defTabSz="914400" rtl="0" eaLnBrk="1" fontAlgn="base" latinLnBrk="0" hangingPunct="1">
              <a:lnSpc>
                <a:spcPct val="100000"/>
              </a:lnSpc>
              <a:spcBef>
                <a:spcPct val="30000"/>
              </a:spcBef>
              <a:spcAft>
                <a:spcPct val="0"/>
              </a:spcAft>
              <a:buClrTx/>
              <a:buSzTx/>
              <a:buFontTx/>
              <a:buNone/>
              <a:tabLst/>
              <a:defRPr/>
            </a:pPr>
            <a:r>
              <a:rPr lang="en-US" sz="1000" kern="1200" dirty="0" smtClean="0">
                <a:solidFill>
                  <a:schemeClr val="tx1"/>
                </a:solidFill>
                <a:effectLst/>
                <a:latin typeface="Arial" pitchFamily="34" charset="0"/>
                <a:ea typeface="+mn-ea"/>
                <a:cs typeface="Arial" pitchFamily="34" charset="0"/>
              </a:rPr>
              <a:t>There are also providers, although some take issue with that term, but that is an umbrella term for all of those people and organizations who provide health care professionally. This includes physicians, nurses, allied health professionals, and others. </a:t>
            </a:r>
          </a:p>
          <a:p>
            <a:pPr marL="0" marR="0" indent="0" algn="l" defTabSz="914400" rtl="0" eaLnBrk="1" fontAlgn="base" latinLnBrk="0" hangingPunct="1">
              <a:lnSpc>
                <a:spcPct val="100000"/>
              </a:lnSpc>
              <a:spcBef>
                <a:spcPct val="30000"/>
              </a:spcBef>
              <a:spcAft>
                <a:spcPct val="0"/>
              </a:spcAft>
              <a:buClrTx/>
              <a:buSzTx/>
              <a:buFontTx/>
              <a:buNone/>
              <a:tabLst/>
              <a:defRPr/>
            </a:pPr>
            <a:r>
              <a:rPr lang="en-US" sz="1000" kern="1200" dirty="0" smtClean="0">
                <a:solidFill>
                  <a:schemeClr val="tx1"/>
                </a:solidFill>
                <a:effectLst/>
                <a:latin typeface="Arial" pitchFamily="34" charset="0"/>
                <a:ea typeface="+mn-ea"/>
                <a:cs typeface="Arial" pitchFamily="34" charset="0"/>
              </a:rPr>
              <a:t>Purchasers are those who buy health care in the United States. For most people who are employed, the purchaser provides a health insurance benefit to the individual. Another big purchaser of health care in the United States is the government, through Medicare, Medicaid, and other government programs. </a:t>
            </a:r>
          </a:p>
          <a:p>
            <a:pPr marL="0" marR="0" indent="0" algn="l" defTabSz="914400" rtl="0" eaLnBrk="1" fontAlgn="base" latinLnBrk="0" hangingPunct="1">
              <a:lnSpc>
                <a:spcPct val="100000"/>
              </a:lnSpc>
              <a:spcBef>
                <a:spcPct val="30000"/>
              </a:spcBef>
              <a:spcAft>
                <a:spcPct val="0"/>
              </a:spcAft>
              <a:buClrTx/>
              <a:buSzTx/>
              <a:buFontTx/>
              <a:buNone/>
              <a:tabLst/>
              <a:defRPr/>
            </a:pPr>
            <a:r>
              <a:rPr lang="en-US" sz="1000" kern="1200" dirty="0" smtClean="0">
                <a:solidFill>
                  <a:schemeClr val="tx1"/>
                </a:solidFill>
                <a:effectLst/>
                <a:latin typeface="Arial" pitchFamily="34" charset="0"/>
                <a:ea typeface="+mn-ea"/>
                <a:cs typeface="Arial" pitchFamily="34" charset="0"/>
              </a:rPr>
              <a:t>The payor actually pays the dollars for the health care. This is typically insurance companies, at least in the United States. Thus, the employer may purchase the health insurance, but then, the health insurer is the payor that pays for the care. Sometimes the government is the payor as well as the purchaser. </a:t>
            </a:r>
          </a:p>
          <a:p>
            <a:pPr marL="0" marR="0" indent="0" algn="l" defTabSz="914400" rtl="0" eaLnBrk="1" fontAlgn="base" latinLnBrk="0" hangingPunct="1">
              <a:lnSpc>
                <a:spcPct val="100000"/>
              </a:lnSpc>
              <a:spcBef>
                <a:spcPct val="30000"/>
              </a:spcBef>
              <a:spcAft>
                <a:spcPct val="0"/>
              </a:spcAft>
              <a:buClrTx/>
              <a:buSzTx/>
              <a:buFontTx/>
              <a:buNone/>
              <a:tabLst/>
              <a:defRPr/>
            </a:pPr>
            <a:r>
              <a:rPr lang="en-US" sz="1000" kern="1200" dirty="0" smtClean="0">
                <a:solidFill>
                  <a:schemeClr val="tx1"/>
                </a:solidFill>
                <a:effectLst/>
                <a:latin typeface="Arial" pitchFamily="34" charset="0"/>
                <a:ea typeface="+mn-ea"/>
                <a:cs typeface="Arial" pitchFamily="34" charset="0"/>
              </a:rPr>
              <a:t>Finally, there is the public health system that aims to protect the public's health through activities such as clean water, food sanitation, clean air, preventive measures, and so forth.</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16</a:t>
            </a:fld>
            <a:endParaRPr lang="en-US" altLang="en-US" dirty="0"/>
          </a:p>
        </p:txBody>
      </p:sp>
    </p:spTree>
    <p:extLst>
      <p:ext uri="{BB962C8B-B14F-4D97-AF65-F5344CB8AC3E}">
        <p14:creationId xmlns:p14="http://schemas.microsoft.com/office/powerpoint/2010/main" val="27992013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000" kern="1200" dirty="0" smtClean="0">
                <a:solidFill>
                  <a:schemeClr val="tx1"/>
                </a:solidFill>
                <a:effectLst/>
                <a:latin typeface="Arial" pitchFamily="34" charset="0"/>
                <a:ea typeface="+mn-ea"/>
                <a:cs typeface="Arial" pitchFamily="34" charset="0"/>
              </a:rPr>
              <a:t>Another important aspect of understanding health care system is the financing of health care. People do not always understand the difference between paying for health care and paying for health insurance. The reality is that unless people are extraordinarily wealthy, they typically pay for insurance and not care. No matter which of the types of health care systems people live in, their care is financed by insurance. The notion of insurance is that everyone pays some and those who need it use it. However, we increasingly mandate that various things are paid for with insurance, so instead of being a pure insurance system we have moved to somewhat of a prepaid health care system, where essentially, we pre-pay for our health care. </a:t>
            </a:r>
            <a:endParaRPr lang="en-US" dirty="0" smtClean="0">
              <a:latin typeface="Times New Roman" charset="0"/>
            </a:endParaRP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17</a:t>
            </a:fld>
            <a:endParaRPr lang="en-US" altLang="en-US" dirty="0"/>
          </a:p>
        </p:txBody>
      </p:sp>
    </p:spTree>
    <p:extLst>
      <p:ext uri="{BB962C8B-B14F-4D97-AF65-F5344CB8AC3E}">
        <p14:creationId xmlns:p14="http://schemas.microsoft.com/office/powerpoint/2010/main" val="12326152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000" kern="1200" dirty="0" smtClean="0">
                <a:solidFill>
                  <a:schemeClr val="tx1"/>
                </a:solidFill>
                <a:effectLst/>
                <a:latin typeface="Arial" pitchFamily="34" charset="0"/>
                <a:ea typeface="+mn-ea"/>
                <a:cs typeface="Arial" pitchFamily="34" charset="0"/>
              </a:rPr>
              <a:t>Different payment methods have evolved over the years. The predominant method in the United States in the last century was private fee-for-service insurance. In this approach, individuals who had insurance would go to the physician or the hospital. Whatever care was provided to them was paid for by the insurance company. Pure fee-for-service started to become unsustainable due</a:t>
            </a:r>
            <a:r>
              <a:rPr lang="en-US" sz="1000" kern="1200" baseline="0" dirty="0" smtClean="0">
                <a:solidFill>
                  <a:schemeClr val="tx1"/>
                </a:solidFill>
                <a:effectLst/>
                <a:latin typeface="Arial" pitchFamily="34" charset="0"/>
                <a:ea typeface="+mn-ea"/>
                <a:cs typeface="Arial" pitchFamily="34" charset="0"/>
              </a:rPr>
              <a:t> to</a:t>
            </a:r>
            <a:r>
              <a:rPr lang="en-US" sz="1000" kern="1200" dirty="0" smtClean="0">
                <a:solidFill>
                  <a:schemeClr val="tx1"/>
                </a:solidFill>
                <a:effectLst/>
                <a:latin typeface="Arial" pitchFamily="34" charset="0"/>
                <a:ea typeface="+mn-ea"/>
                <a:cs typeface="Arial" pitchFamily="34" charset="0"/>
              </a:rPr>
              <a:t> a move towards managed care, manifested in the 1990s by health maintenance organizations, or HMOs, or other types of models such as preferred provider organizations, or PPOs, where patients needed to get their care within a network. In PPOs, the physicians and hospitals that were part of the network would have some financial constraints put on them. </a:t>
            </a:r>
          </a:p>
          <a:p>
            <a:pPr marL="0" marR="0" indent="0" algn="l" defTabSz="914400" rtl="0" eaLnBrk="1" fontAlgn="base" latinLnBrk="0" hangingPunct="1">
              <a:lnSpc>
                <a:spcPct val="100000"/>
              </a:lnSpc>
              <a:spcBef>
                <a:spcPct val="30000"/>
              </a:spcBef>
              <a:spcAft>
                <a:spcPct val="0"/>
              </a:spcAft>
              <a:buClrTx/>
              <a:buSzTx/>
              <a:buFontTx/>
              <a:buNone/>
              <a:tabLst/>
              <a:defRPr/>
            </a:pPr>
            <a:r>
              <a:rPr lang="en-US" sz="1000" kern="1200" dirty="0" smtClean="0">
                <a:solidFill>
                  <a:schemeClr val="tx1"/>
                </a:solidFill>
                <a:effectLst/>
                <a:latin typeface="Arial" pitchFamily="34" charset="0"/>
                <a:ea typeface="+mn-ea"/>
                <a:cs typeface="Arial" pitchFamily="34" charset="0"/>
              </a:rPr>
              <a:t>Another payment method is government-paid insurance. The most common</a:t>
            </a:r>
            <a:r>
              <a:rPr lang="en-US" sz="1000" kern="1200" baseline="0" dirty="0" smtClean="0">
                <a:solidFill>
                  <a:schemeClr val="tx1"/>
                </a:solidFill>
                <a:effectLst/>
                <a:latin typeface="Arial" pitchFamily="34" charset="0"/>
                <a:ea typeface="+mn-ea"/>
                <a:cs typeface="Arial" pitchFamily="34" charset="0"/>
              </a:rPr>
              <a:t> app</a:t>
            </a:r>
            <a:r>
              <a:rPr lang="en-US" sz="1000" kern="1200" dirty="0" smtClean="0">
                <a:solidFill>
                  <a:schemeClr val="tx1"/>
                </a:solidFill>
                <a:effectLst/>
                <a:latin typeface="Arial" pitchFamily="34" charset="0"/>
                <a:ea typeface="+mn-ea"/>
                <a:cs typeface="Arial" pitchFamily="34" charset="0"/>
              </a:rPr>
              <a:t>roach is single-payor, where basically the individual gets health care and the government reimburses the physician or hospital. </a:t>
            </a:r>
          </a:p>
          <a:p>
            <a:pPr marL="0" marR="0" indent="0" algn="l" defTabSz="914400" rtl="0" eaLnBrk="1" fontAlgn="base" latinLnBrk="0" hangingPunct="1">
              <a:lnSpc>
                <a:spcPct val="100000"/>
              </a:lnSpc>
              <a:spcBef>
                <a:spcPct val="30000"/>
              </a:spcBef>
              <a:spcAft>
                <a:spcPct val="0"/>
              </a:spcAft>
              <a:buClrTx/>
              <a:buSzTx/>
              <a:buFontTx/>
              <a:buNone/>
              <a:tabLst/>
              <a:defRPr/>
            </a:pPr>
            <a:r>
              <a:rPr lang="en-US" sz="1000" kern="1200" dirty="0" smtClean="0">
                <a:solidFill>
                  <a:schemeClr val="tx1"/>
                </a:solidFill>
                <a:effectLst/>
                <a:latin typeface="Arial" pitchFamily="34" charset="0"/>
                <a:ea typeface="+mn-ea"/>
                <a:cs typeface="Arial" pitchFamily="34" charset="0"/>
              </a:rPr>
              <a:t>Finally, there is government-provided care, were there are government owned and run physician offices, hospitals, and other parts of the health care system.</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18</a:t>
            </a:fld>
            <a:endParaRPr lang="en-US" altLang="en-US" dirty="0"/>
          </a:p>
        </p:txBody>
      </p:sp>
    </p:spTree>
    <p:extLst>
      <p:ext uri="{BB962C8B-B14F-4D97-AF65-F5344CB8AC3E}">
        <p14:creationId xmlns:p14="http://schemas.microsoft.com/office/powerpoint/2010/main" val="37875956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smtClean="0">
                <a:solidFill>
                  <a:schemeClr val="tx1"/>
                </a:solidFill>
                <a:effectLst/>
                <a:latin typeface="Arial" pitchFamily="34" charset="0"/>
                <a:ea typeface="+mn-ea"/>
                <a:cs typeface="Arial" pitchFamily="34" charset="0"/>
              </a:rPr>
              <a:t>As with all insurance, some people use more health care services than others. This is true of any type of insurance, whether auto insurance, homeowners insurance, or others. With health care, there are a small number of individuals who actually account for a large amount of the spending. If we look at some data from the United States, we see that the top 5% of spenders account for about 50%, or half, of all spending. The top 1% of spenders account for 23%, or about a quarter of all spending.</a:t>
            </a:r>
          </a:p>
          <a:p>
            <a:endParaRPr lang="en-US" dirty="0"/>
          </a:p>
        </p:txBody>
      </p:sp>
      <p:sp>
        <p:nvSpPr>
          <p:cNvPr id="4" name="Slide Number Placeholder 3"/>
          <p:cNvSpPr>
            <a:spLocks noGrp="1"/>
          </p:cNvSpPr>
          <p:nvPr>
            <p:ph type="sldNum" sz="quarter" idx="10"/>
          </p:nvPr>
        </p:nvSpPr>
        <p:spPr/>
        <p:txBody>
          <a:bodyPr/>
          <a:lstStyle/>
          <a:p>
            <a:fld id="{DFCDC377-A84B-D44F-93F1-00EBD1E1CCE3}" type="slidenum">
              <a:rPr lang="en-US" smtClean="0"/>
              <a:pPr/>
              <a:t>19</a:t>
            </a:fld>
            <a:endParaRPr lang="en-US" dirty="0"/>
          </a:p>
        </p:txBody>
      </p:sp>
    </p:spTree>
    <p:extLst>
      <p:ext uri="{BB962C8B-B14F-4D97-AF65-F5344CB8AC3E}">
        <p14:creationId xmlns:p14="http://schemas.microsoft.com/office/powerpoint/2010/main" val="1720146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learning</a:t>
            </a:r>
            <a:r>
              <a:rPr lang="en-US" altLang="en-US" baseline="0" dirty="0" smtClean="0"/>
              <a:t> o</a:t>
            </a:r>
            <a:r>
              <a:rPr lang="en-US" altLang="en-US" dirty="0" smtClean="0"/>
              <a:t>bjectives for </a:t>
            </a:r>
            <a:r>
              <a:rPr lang="en-US" altLang="en-US" b="0" i="0" dirty="0" smtClean="0"/>
              <a:t>Introduction to and History of Modern Health Care in the U.S.</a:t>
            </a:r>
            <a:r>
              <a:rPr lang="en-US" altLang="en-US" dirty="0" smtClean="0"/>
              <a:t> are to: </a:t>
            </a:r>
          </a:p>
          <a:p>
            <a:pPr marL="171450" indent="-171450">
              <a:buFont typeface="Arial"/>
              <a:buChar char="•"/>
            </a:pPr>
            <a:r>
              <a:rPr lang="en-US" altLang="en-US" dirty="0" smtClean="0"/>
              <a:t>Define key terms in health care and public health, </a:t>
            </a:r>
          </a:p>
          <a:p>
            <a:pPr marL="171450" indent="-171450">
              <a:buFont typeface="Arial"/>
              <a:buChar char="•"/>
            </a:pPr>
            <a:r>
              <a:rPr lang="en-US" altLang="en-US" dirty="0" smtClean="0"/>
              <a:t>Describe components of health care delivery and health care systems,</a:t>
            </a:r>
          </a:p>
          <a:p>
            <a:pPr marL="171450" indent="-171450">
              <a:buFont typeface="Arial"/>
              <a:buChar char="•"/>
            </a:pPr>
            <a:r>
              <a:rPr lang="en-US" altLang="en-US" dirty="0" smtClean="0"/>
              <a:t>Discuss examples of improvements in public health,</a:t>
            </a:r>
          </a:p>
        </p:txBody>
      </p:sp>
      <p:sp>
        <p:nvSpPr>
          <p:cNvPr id="22532" name="Footer Placeholder 3"/>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dirty="0" smtClean="0"/>
          </a:p>
        </p:txBody>
      </p:sp>
      <p:sp>
        <p:nvSpPr>
          <p:cNvPr id="22533" name="Slide Number Placeholder 4"/>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DED8BFC-23BC-4823-A6F9-23BFE0502C1A}" type="slidenum">
              <a:rPr lang="en-US" altLang="en-US">
                <a:latin typeface="Calibri" panose="020F0502020204030204" pitchFamily="34" charset="0"/>
              </a:rPr>
              <a:pPr eaLnBrk="1" hangingPunct="1"/>
              <a:t>2</a:t>
            </a:fld>
            <a:endParaRPr lang="en-US" altLang="en-US" dirty="0">
              <a:latin typeface="Calibri" panose="020F0502020204030204" pitchFamily="34" charset="0"/>
            </a:endParaRPr>
          </a:p>
        </p:txBody>
      </p:sp>
    </p:spTree>
    <p:extLst>
      <p:ext uri="{BB962C8B-B14F-4D97-AF65-F5344CB8AC3E}">
        <p14:creationId xmlns:p14="http://schemas.microsoft.com/office/powerpoint/2010/main" val="37346703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000" kern="1200" dirty="0" smtClean="0">
                <a:solidFill>
                  <a:schemeClr val="tx1"/>
                </a:solidFill>
                <a:effectLst/>
                <a:latin typeface="Arial" pitchFamily="34" charset="0"/>
                <a:ea typeface="+mn-ea"/>
                <a:cs typeface="Arial" pitchFamily="34" charset="0"/>
              </a:rPr>
              <a:t>Health care finance has evolved over the last half-century. Starting in the middle of the 20th century was when many medical technologies first came to the fore, and it became clear that people could not just pay for the services that they used. So in the middle of the 20th century, health insurance was introduced, with the notion that everyone paid into a pool, and those who needed it, used it. This was the beginning of what some call “open-ended spending” with the fee-for-service model, in which insurance would just pay the bills, with little restriction based on quality-ensuring criteria such as the cost-effectiveness or the evidence basis of treatments being offered. Towards the latter part of the 20th century, this system started to become increasingly expensive, with no ability to control costs. This led to efforts that aimed to control costs, and to what we now call managed care, where constraints are put on spending. At the same time, the late 20th century saw the empowerment of patients and consumers to play a more active role in health care, aided in part by the growth of the Internet, which made information more widely available. </a:t>
            </a:r>
            <a:endParaRPr lang="en-US" dirty="0" smtClean="0">
              <a:latin typeface="Times New Roman" charset="0"/>
            </a:endParaRP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20</a:t>
            </a:fld>
            <a:endParaRPr lang="en-US" altLang="en-US" dirty="0"/>
          </a:p>
        </p:txBody>
      </p:sp>
    </p:spTree>
    <p:extLst>
      <p:ext uri="{BB962C8B-B14F-4D97-AF65-F5344CB8AC3E}">
        <p14:creationId xmlns:p14="http://schemas.microsoft.com/office/powerpoint/2010/main" val="42529275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000" kern="1200" dirty="0" smtClean="0">
                <a:solidFill>
                  <a:schemeClr val="tx1"/>
                </a:solidFill>
                <a:effectLst/>
                <a:latin typeface="Arial" pitchFamily="34" charset="0"/>
                <a:ea typeface="+mn-ea"/>
                <a:cs typeface="Arial" pitchFamily="34" charset="0"/>
              </a:rPr>
              <a:t>Now, in the 21st century, costs have continued to rise, although they have leveled off some in recent years. But we are still on this collision course with increasing costs, aging baby boomers, more costly technology, and other aspects that will continue to make financing health care a challenge.</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21</a:t>
            </a:fld>
            <a:endParaRPr lang="en-US" altLang="en-US" dirty="0"/>
          </a:p>
        </p:txBody>
      </p:sp>
    </p:spTree>
    <p:extLst>
      <p:ext uri="{BB962C8B-B14F-4D97-AF65-F5344CB8AC3E}">
        <p14:creationId xmlns:p14="http://schemas.microsoft.com/office/powerpoint/2010/main" val="35868305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smtClean="0">
                <a:solidFill>
                  <a:schemeClr val="tx1"/>
                </a:solidFill>
                <a:effectLst/>
                <a:latin typeface="Arial" pitchFamily="34" charset="0"/>
                <a:ea typeface="+mn-ea"/>
                <a:cs typeface="Arial" pitchFamily="34" charset="0"/>
              </a:rPr>
              <a:t>Finally, with regards to health care systems, let's talk about health care payors in the U.S. Recall that payors are the entities that take money and pay health care provider organizations for care. The major type of payor in the U.S. continues to be private health insurance, particularly for most of those who are employed and their dependents, except those who are in lower paying jobs where health insurance is not provided as an employment benefit. </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smtClean="0">
                <a:solidFill>
                  <a:schemeClr val="tx1"/>
                </a:solidFill>
                <a:effectLst/>
                <a:latin typeface="Arial" pitchFamily="34" charset="0"/>
                <a:ea typeface="+mn-ea"/>
                <a:cs typeface="Arial" pitchFamily="34" charset="0"/>
              </a:rPr>
              <a:t>Medicare is government-financed insurance, where the federal government is the payor for insurance. Medicare is provided to elderly and disabled individuals. </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smtClean="0">
                <a:solidFill>
                  <a:schemeClr val="tx1"/>
                </a:solidFill>
                <a:effectLst/>
                <a:latin typeface="Arial" pitchFamily="34" charset="0"/>
                <a:ea typeface="+mn-ea"/>
                <a:cs typeface="Arial" pitchFamily="34" charset="0"/>
              </a:rPr>
              <a:t>Medicaid has historically been the government insurance program for the indigent, in other words, those who are poor. However, Medicaid is expanding substantially under the Affordable Care Act. </a:t>
            </a:r>
            <a:endParaRPr lang="en-US" dirty="0">
              <a:latin typeface="Times New Roman" charset="0"/>
            </a:endParaRPr>
          </a:p>
        </p:txBody>
      </p:sp>
      <p:sp>
        <p:nvSpPr>
          <p:cNvPr id="389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02756" indent="-270291" eaLnBrk="0" hangingPunct="0">
              <a:defRPr>
                <a:solidFill>
                  <a:schemeClr val="tx1"/>
                </a:solidFill>
                <a:latin typeface="Arial" charset="0"/>
                <a:ea typeface="ＭＳ Ｐゴシック" charset="0"/>
              </a:defRPr>
            </a:lvl2pPr>
            <a:lvl3pPr marL="1081164" indent="-216233" eaLnBrk="0" hangingPunct="0">
              <a:defRPr>
                <a:solidFill>
                  <a:schemeClr val="tx1"/>
                </a:solidFill>
                <a:latin typeface="Arial" charset="0"/>
                <a:ea typeface="ＭＳ Ｐゴシック" charset="0"/>
              </a:defRPr>
            </a:lvl3pPr>
            <a:lvl4pPr marL="1513629" indent="-216233" eaLnBrk="0" hangingPunct="0">
              <a:defRPr>
                <a:solidFill>
                  <a:schemeClr val="tx1"/>
                </a:solidFill>
                <a:latin typeface="Arial" charset="0"/>
                <a:ea typeface="ＭＳ Ｐゴシック" charset="0"/>
              </a:defRPr>
            </a:lvl4pPr>
            <a:lvl5pPr marL="1946095" indent="-216233" eaLnBrk="0" hangingPunct="0">
              <a:defRPr>
                <a:solidFill>
                  <a:schemeClr val="tx1"/>
                </a:solidFill>
                <a:latin typeface="Arial" charset="0"/>
                <a:ea typeface="ＭＳ Ｐゴシック" charset="0"/>
              </a:defRPr>
            </a:lvl5pPr>
            <a:lvl6pPr marL="2378560" indent="-216233" eaLnBrk="0" fontAlgn="base" hangingPunct="0">
              <a:spcBef>
                <a:spcPct val="0"/>
              </a:spcBef>
              <a:spcAft>
                <a:spcPct val="0"/>
              </a:spcAft>
              <a:defRPr>
                <a:solidFill>
                  <a:schemeClr val="tx1"/>
                </a:solidFill>
                <a:latin typeface="Arial" charset="0"/>
                <a:ea typeface="ＭＳ Ｐゴシック" charset="0"/>
              </a:defRPr>
            </a:lvl6pPr>
            <a:lvl7pPr marL="2811026" indent="-216233" eaLnBrk="0" fontAlgn="base" hangingPunct="0">
              <a:spcBef>
                <a:spcPct val="0"/>
              </a:spcBef>
              <a:spcAft>
                <a:spcPct val="0"/>
              </a:spcAft>
              <a:defRPr>
                <a:solidFill>
                  <a:schemeClr val="tx1"/>
                </a:solidFill>
                <a:latin typeface="Arial" charset="0"/>
                <a:ea typeface="ＭＳ Ｐゴシック" charset="0"/>
              </a:defRPr>
            </a:lvl7pPr>
            <a:lvl8pPr marL="3243491" indent="-216233" eaLnBrk="0" fontAlgn="base" hangingPunct="0">
              <a:spcBef>
                <a:spcPct val="0"/>
              </a:spcBef>
              <a:spcAft>
                <a:spcPct val="0"/>
              </a:spcAft>
              <a:defRPr>
                <a:solidFill>
                  <a:schemeClr val="tx1"/>
                </a:solidFill>
                <a:latin typeface="Arial" charset="0"/>
                <a:ea typeface="ＭＳ Ｐゴシック" charset="0"/>
              </a:defRPr>
            </a:lvl8pPr>
            <a:lvl9pPr marL="3675957" indent="-216233"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887C96DC-65E5-3C40-B2ED-3F48F94D099C}" type="slidenum">
              <a:rPr lang="en-US">
                <a:latin typeface="Tahoma" charset="0"/>
              </a:rPr>
              <a:pPr eaLnBrk="1" hangingPunct="1"/>
              <a:t>22</a:t>
            </a:fld>
            <a:endParaRPr lang="en-US" dirty="0">
              <a:latin typeface="Tahoma" charset="0"/>
            </a:endParaRPr>
          </a:p>
        </p:txBody>
      </p:sp>
    </p:spTree>
    <p:extLst>
      <p:ext uri="{BB962C8B-B14F-4D97-AF65-F5344CB8AC3E}">
        <p14:creationId xmlns:p14="http://schemas.microsoft.com/office/powerpoint/2010/main" val="40249367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smtClean="0">
                <a:solidFill>
                  <a:schemeClr val="tx1"/>
                </a:solidFill>
                <a:effectLst/>
                <a:latin typeface="Arial" pitchFamily="34" charset="0"/>
                <a:ea typeface="+mn-ea"/>
                <a:cs typeface="Arial" pitchFamily="34" charset="0"/>
              </a:rPr>
              <a:t>There is also a government insurance program for low-income children called the State Children’s Health Insurance Program, or S-CHIP. </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smtClean="0">
                <a:solidFill>
                  <a:schemeClr val="tx1"/>
                </a:solidFill>
                <a:effectLst/>
                <a:latin typeface="Arial" pitchFamily="34" charset="0"/>
                <a:ea typeface="+mn-ea"/>
                <a:cs typeface="Arial" pitchFamily="34" charset="0"/>
              </a:rPr>
              <a:t>Finally, there are many other health care expenses that people have, either those who have no insurance or out-of-pocket expenses for those who do. There are also public health expenditures that are typically made by governments, whether federal, state, or local, and other kinds of expenditures on health-related items. </a:t>
            </a:r>
          </a:p>
          <a:p>
            <a:endParaRPr lang="en-US" dirty="0">
              <a:latin typeface="Times New Roman" charset="0"/>
            </a:endParaRPr>
          </a:p>
        </p:txBody>
      </p:sp>
      <p:sp>
        <p:nvSpPr>
          <p:cNvPr id="389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02756" indent="-270291" eaLnBrk="0" hangingPunct="0">
              <a:defRPr>
                <a:solidFill>
                  <a:schemeClr val="tx1"/>
                </a:solidFill>
                <a:latin typeface="Arial" charset="0"/>
                <a:ea typeface="ＭＳ Ｐゴシック" charset="0"/>
              </a:defRPr>
            </a:lvl2pPr>
            <a:lvl3pPr marL="1081164" indent="-216233" eaLnBrk="0" hangingPunct="0">
              <a:defRPr>
                <a:solidFill>
                  <a:schemeClr val="tx1"/>
                </a:solidFill>
                <a:latin typeface="Arial" charset="0"/>
                <a:ea typeface="ＭＳ Ｐゴシック" charset="0"/>
              </a:defRPr>
            </a:lvl3pPr>
            <a:lvl4pPr marL="1513629" indent="-216233" eaLnBrk="0" hangingPunct="0">
              <a:defRPr>
                <a:solidFill>
                  <a:schemeClr val="tx1"/>
                </a:solidFill>
                <a:latin typeface="Arial" charset="0"/>
                <a:ea typeface="ＭＳ Ｐゴシック" charset="0"/>
              </a:defRPr>
            </a:lvl4pPr>
            <a:lvl5pPr marL="1946095" indent="-216233" eaLnBrk="0" hangingPunct="0">
              <a:defRPr>
                <a:solidFill>
                  <a:schemeClr val="tx1"/>
                </a:solidFill>
                <a:latin typeface="Arial" charset="0"/>
                <a:ea typeface="ＭＳ Ｐゴシック" charset="0"/>
              </a:defRPr>
            </a:lvl5pPr>
            <a:lvl6pPr marL="2378560" indent="-216233" eaLnBrk="0" fontAlgn="base" hangingPunct="0">
              <a:spcBef>
                <a:spcPct val="0"/>
              </a:spcBef>
              <a:spcAft>
                <a:spcPct val="0"/>
              </a:spcAft>
              <a:defRPr>
                <a:solidFill>
                  <a:schemeClr val="tx1"/>
                </a:solidFill>
                <a:latin typeface="Arial" charset="0"/>
                <a:ea typeface="ＭＳ Ｐゴシック" charset="0"/>
              </a:defRPr>
            </a:lvl6pPr>
            <a:lvl7pPr marL="2811026" indent="-216233" eaLnBrk="0" fontAlgn="base" hangingPunct="0">
              <a:spcBef>
                <a:spcPct val="0"/>
              </a:spcBef>
              <a:spcAft>
                <a:spcPct val="0"/>
              </a:spcAft>
              <a:defRPr>
                <a:solidFill>
                  <a:schemeClr val="tx1"/>
                </a:solidFill>
                <a:latin typeface="Arial" charset="0"/>
                <a:ea typeface="ＭＳ Ｐゴシック" charset="0"/>
              </a:defRPr>
            </a:lvl7pPr>
            <a:lvl8pPr marL="3243491" indent="-216233" eaLnBrk="0" fontAlgn="base" hangingPunct="0">
              <a:spcBef>
                <a:spcPct val="0"/>
              </a:spcBef>
              <a:spcAft>
                <a:spcPct val="0"/>
              </a:spcAft>
              <a:defRPr>
                <a:solidFill>
                  <a:schemeClr val="tx1"/>
                </a:solidFill>
                <a:latin typeface="Arial" charset="0"/>
                <a:ea typeface="ＭＳ Ｐゴシック" charset="0"/>
              </a:defRPr>
            </a:lvl8pPr>
            <a:lvl9pPr marL="3675957" indent="-216233"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887C96DC-65E5-3C40-B2ED-3F48F94D099C}" type="slidenum">
              <a:rPr lang="en-US">
                <a:latin typeface="Tahoma" charset="0"/>
              </a:rPr>
              <a:pPr eaLnBrk="1" hangingPunct="1"/>
              <a:t>23</a:t>
            </a:fld>
            <a:endParaRPr lang="en-US" dirty="0">
              <a:latin typeface="Tahoma" charset="0"/>
            </a:endParaRPr>
          </a:p>
        </p:txBody>
      </p:sp>
    </p:spTree>
    <p:extLst>
      <p:ext uri="{BB962C8B-B14F-4D97-AF65-F5344CB8AC3E}">
        <p14:creationId xmlns:p14="http://schemas.microsoft.com/office/powerpoint/2010/main" val="26726512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table reflects the organization of the health care industry, and shows the percent distribution of employment in establishments in the health services sector in 2008. You can see that about eighty-seven percent of establishments and forty-two percent of employment are in ambulatory health care services. And you can see in this table that hospitals comprise one-point-three percent of establishments, but employ thirty-four-point-six percent of the people who work in the health care industry. Nursing and residential care facilities are about eleven percent of the establishment and employ about twenty-three percent of workers in the health services sector. </a:t>
            </a:r>
          </a:p>
          <a:p>
            <a:endParaRPr lang="en-US" altLang="en-US" dirty="0" smtClean="0"/>
          </a:p>
        </p:txBody>
      </p:sp>
      <p:sp>
        <p:nvSpPr>
          <p:cNvPr id="4" name="Footer Placeholder 3"/>
          <p:cNvSpPr>
            <a:spLocks noGrp="1"/>
          </p:cNvSpPr>
          <p:nvPr>
            <p:ph type="ftr" sz="quarter" idx="4"/>
          </p:nvPr>
        </p:nvSpPr>
        <p:spPr/>
        <p:txBody>
          <a:bodyPr/>
          <a:lstStyle/>
          <a:p>
            <a:pPr>
              <a:defRPr/>
            </a:pPr>
            <a:endParaRPr lang="en-US" dirty="0"/>
          </a:p>
        </p:txBody>
      </p:sp>
      <p:sp>
        <p:nvSpPr>
          <p:cNvPr id="5" name="Slide Number Placeholder 4"/>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1DE4CA5-F3C2-496D-8DCB-D94C0EC38DF0}" type="slidenum">
              <a:rPr lang="en-US" altLang="en-US">
                <a:latin typeface="Calibri" panose="020F0502020204030204" pitchFamily="34" charset="0"/>
              </a:rPr>
              <a:pPr eaLnBrk="1" hangingPunct="1"/>
              <a:t>24</a:t>
            </a:fld>
            <a:endParaRPr lang="en-US" altLang="en-US" dirty="0">
              <a:latin typeface="Calibri" panose="020F0502020204030204" pitchFamily="34" charset="0"/>
            </a:endParaRPr>
          </a:p>
        </p:txBody>
      </p:sp>
    </p:spTree>
    <p:extLst>
      <p:ext uri="{BB962C8B-B14F-4D97-AF65-F5344CB8AC3E}">
        <p14:creationId xmlns:p14="http://schemas.microsoft.com/office/powerpoint/2010/main" val="111229483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This concludes lecture a of </a:t>
            </a:r>
            <a:r>
              <a:rPr lang="en-US" altLang="en-US" b="0" i="0" dirty="0" smtClean="0"/>
              <a:t>Introduction to and History of Modern Health Care in the U.S.</a:t>
            </a:r>
            <a:r>
              <a:rPr lang="en-US" altLang="en-US" b="1" dirty="0" smtClean="0"/>
              <a:t> </a:t>
            </a:r>
            <a:endParaRPr lang="en-US" altLang="en-US" dirty="0" smtClean="0"/>
          </a:p>
          <a:p>
            <a:pPr eaLnBrk="1" hangingPunct="1">
              <a:spcBef>
                <a:spcPct val="0"/>
              </a:spcBef>
            </a:pPr>
            <a:r>
              <a:rPr lang="en-US" altLang="en-US" dirty="0" smtClean="0"/>
              <a:t>In summary, this lecture has defined three important terms - health, health care, and health care systems. </a:t>
            </a:r>
          </a:p>
          <a:p>
            <a:pPr eaLnBrk="1" hangingPunct="1">
              <a:spcBef>
                <a:spcPct val="0"/>
              </a:spcBef>
            </a:pPr>
            <a:r>
              <a:rPr lang="en-US" altLang="en-US" dirty="0" smtClean="0"/>
              <a:t>There are many different types of health care delivery, ranging from in-patient facilities, which include hospitals, and short- and long-term care facilities, to out-patient facilities, where patients visit for specialty care and laboratory work. </a:t>
            </a:r>
          </a:p>
          <a:p>
            <a:pPr eaLnBrk="1" hangingPunct="1">
              <a:spcBef>
                <a:spcPct val="0"/>
              </a:spcBef>
            </a:pPr>
            <a:r>
              <a:rPr lang="en-US" altLang="en-US" dirty="0" smtClean="0"/>
              <a:t>Finally, health care systems vary greatly from country to country. Most systems are characterized by a combination of public and private funding. </a:t>
            </a:r>
          </a:p>
        </p:txBody>
      </p:sp>
      <p:sp>
        <p:nvSpPr>
          <p:cNvPr id="23556" name="Footer Placeholder 3"/>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dirty="0" smtClean="0"/>
          </a:p>
        </p:txBody>
      </p:sp>
      <p:sp>
        <p:nvSpPr>
          <p:cNvPr id="23557" name="Slide Number Placeholder 4"/>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206D381-55D7-4F27-9008-22A8FB10D7F9}" type="slidenum">
              <a:rPr lang="en-US" altLang="en-US">
                <a:latin typeface="Calibri" panose="020F0502020204030204" pitchFamily="34" charset="0"/>
              </a:rPr>
              <a:pPr eaLnBrk="1" hangingPunct="1"/>
              <a:t>25</a:t>
            </a:fld>
            <a:endParaRPr lang="en-US" altLang="en-US" dirty="0">
              <a:latin typeface="Calibri" panose="020F0502020204030204" pitchFamily="34" charset="0"/>
            </a:endParaRPr>
          </a:p>
        </p:txBody>
      </p:sp>
    </p:spTree>
    <p:extLst>
      <p:ext uri="{BB962C8B-B14F-4D97-AF65-F5344CB8AC3E}">
        <p14:creationId xmlns:p14="http://schemas.microsoft.com/office/powerpoint/2010/main" val="25755629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No Audio.</a:t>
            </a:r>
          </a:p>
        </p:txBody>
      </p:sp>
      <p:sp>
        <p:nvSpPr>
          <p:cNvPr id="4" name="Footer Placeholder 3"/>
          <p:cNvSpPr>
            <a:spLocks noGrp="1"/>
          </p:cNvSpPr>
          <p:nvPr>
            <p:ph type="ftr" sz="quarter" idx="4"/>
          </p:nvPr>
        </p:nvSpPr>
        <p:spPr/>
        <p:txBody>
          <a:bodyPr/>
          <a:lstStyle/>
          <a:p>
            <a:pPr>
              <a:defRPr/>
            </a:pPr>
            <a:endParaRPr lang="en-US" dirty="0"/>
          </a:p>
        </p:txBody>
      </p:sp>
      <p:sp>
        <p:nvSpPr>
          <p:cNvPr id="5" name="Slide Number Placeholder 4"/>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D170433-04BE-43BA-823A-3481CEAA8C7E}" type="slidenum">
              <a:rPr lang="en-US" altLang="en-US">
                <a:latin typeface="Calibri" panose="020F0502020204030204" pitchFamily="34" charset="0"/>
              </a:rPr>
              <a:pPr eaLnBrk="1" hangingPunct="1"/>
              <a:t>26</a:t>
            </a:fld>
            <a:endParaRPr lang="en-US" altLang="en-US" dirty="0">
              <a:latin typeface="Calibri" panose="020F0502020204030204" pitchFamily="34" charset="0"/>
            </a:endParaRPr>
          </a:p>
        </p:txBody>
      </p:sp>
    </p:spTree>
    <p:extLst>
      <p:ext uri="{BB962C8B-B14F-4D97-AF65-F5344CB8AC3E}">
        <p14:creationId xmlns:p14="http://schemas.microsoft.com/office/powerpoint/2010/main" val="38028865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No Audio.</a:t>
            </a:r>
          </a:p>
        </p:txBody>
      </p:sp>
      <p:sp>
        <p:nvSpPr>
          <p:cNvPr id="4" name="Footer Placeholder 3"/>
          <p:cNvSpPr>
            <a:spLocks noGrp="1"/>
          </p:cNvSpPr>
          <p:nvPr>
            <p:ph type="ftr" sz="quarter" idx="4"/>
          </p:nvPr>
        </p:nvSpPr>
        <p:spPr/>
        <p:txBody>
          <a:bodyPr/>
          <a:lstStyle/>
          <a:p>
            <a:pPr>
              <a:defRPr/>
            </a:pPr>
            <a:endParaRPr lang="en-US" dirty="0"/>
          </a:p>
        </p:txBody>
      </p:sp>
      <p:sp>
        <p:nvSpPr>
          <p:cNvPr id="5" name="Slide Number Placeholder 4"/>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D170433-04BE-43BA-823A-3481CEAA8C7E}" type="slidenum">
              <a:rPr lang="en-US" altLang="en-US">
                <a:latin typeface="Calibri" panose="020F0502020204030204" pitchFamily="34" charset="0"/>
              </a:rPr>
              <a:pPr eaLnBrk="1" hangingPunct="1"/>
              <a:t>27</a:t>
            </a:fld>
            <a:endParaRPr lang="en-US" altLang="en-US" dirty="0">
              <a:latin typeface="Calibri" panose="020F0502020204030204" pitchFamily="34" charset="0"/>
            </a:endParaRPr>
          </a:p>
        </p:txBody>
      </p:sp>
    </p:spTree>
    <p:extLst>
      <p:ext uri="{BB962C8B-B14F-4D97-AF65-F5344CB8AC3E}">
        <p14:creationId xmlns:p14="http://schemas.microsoft.com/office/powerpoint/2010/main" val="38028865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28</a:t>
            </a:fld>
            <a:endParaRPr lang="en-US" altLang="en-US" dirty="0"/>
          </a:p>
        </p:txBody>
      </p:sp>
    </p:spTree>
    <p:extLst>
      <p:ext uri="{BB962C8B-B14F-4D97-AF65-F5344CB8AC3E}">
        <p14:creationId xmlns:p14="http://schemas.microsoft.com/office/powerpoint/2010/main" val="1919699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 typeface="Arial"/>
              <a:buChar char="•"/>
            </a:pPr>
            <a:r>
              <a:rPr lang="en-US" altLang="en-US" dirty="0" smtClean="0"/>
              <a:t>Define core values and paradigm shifts in U.S. health care,</a:t>
            </a:r>
          </a:p>
          <a:p>
            <a:pPr marL="171450" indent="-171450">
              <a:buFont typeface="Arial"/>
              <a:buChar char="•"/>
            </a:pPr>
            <a:r>
              <a:rPr lang="en-US" altLang="en-US" dirty="0" smtClean="0"/>
              <a:t>And describe the technology used in the delivery and administration of health care.</a:t>
            </a:r>
          </a:p>
          <a:p>
            <a:pPr eaLnBrk="1" hangingPunct="1">
              <a:spcBef>
                <a:spcPct val="0"/>
              </a:spcBef>
            </a:pPr>
            <a:endParaRPr lang="en-US" altLang="en-US" dirty="0" smtClean="0"/>
          </a:p>
        </p:txBody>
      </p:sp>
      <p:sp>
        <p:nvSpPr>
          <p:cNvPr id="22532" name="Footer Placeholder 3"/>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dirty="0" smtClean="0"/>
          </a:p>
        </p:txBody>
      </p:sp>
      <p:sp>
        <p:nvSpPr>
          <p:cNvPr id="22533" name="Slide Number Placeholder 4"/>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DED8BFC-23BC-4823-A6F9-23BFE0502C1A}" type="slidenum">
              <a:rPr lang="en-US" altLang="en-US">
                <a:latin typeface="Calibri" panose="020F0502020204030204" pitchFamily="34" charset="0"/>
              </a:rPr>
              <a:pPr eaLnBrk="1" hangingPunct="1"/>
              <a:t>3</a:t>
            </a:fld>
            <a:endParaRPr lang="en-US" altLang="en-US" dirty="0">
              <a:latin typeface="Calibri" panose="020F0502020204030204" pitchFamily="34" charset="0"/>
            </a:endParaRPr>
          </a:p>
        </p:txBody>
      </p:sp>
    </p:spTree>
    <p:extLst>
      <p:ext uri="{BB962C8B-B14F-4D97-AF65-F5344CB8AC3E}">
        <p14:creationId xmlns:p14="http://schemas.microsoft.com/office/powerpoint/2010/main" val="37346703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introductory lecture will provide a high level perspective as well as some important definitions.</a:t>
            </a:r>
          </a:p>
          <a:p>
            <a:pPr eaLnBrk="1" hangingPunct="1">
              <a:spcBef>
                <a:spcPct val="0"/>
              </a:spcBef>
            </a:pPr>
            <a:r>
              <a:rPr lang="en-US" altLang="en-US" dirty="0" smtClean="0"/>
              <a:t>We will begin by defining the term “health.” We often think of health as the absence of disease but this is a somewhat narrow description of the term. In 1946, representatives of 61 countries attended the International Health Conference in New York to ratify the Preamble to the Constitution of the World Health Organization, which is the specialized agency of the United Nations that deals with global health. The WHO definition of health is that health is the state of complete physical, mental, and social well being and not merely the absence of disease or infirmity. Thus, illness represents a state of poor health. </a:t>
            </a:r>
          </a:p>
        </p:txBody>
      </p:sp>
      <p:sp>
        <p:nvSpPr>
          <p:cNvPr id="4" name="Footer Placeholder 3"/>
          <p:cNvSpPr>
            <a:spLocks noGrp="1"/>
          </p:cNvSpPr>
          <p:nvPr>
            <p:ph type="ftr" sz="quarter" idx="4"/>
          </p:nvPr>
        </p:nvSpPr>
        <p:spPr/>
        <p:txBody>
          <a:bodyPr/>
          <a:lstStyle/>
          <a:p>
            <a:pPr>
              <a:defRPr/>
            </a:pPr>
            <a:endParaRPr lang="en-US" dirty="0"/>
          </a:p>
        </p:txBody>
      </p:sp>
      <p:sp>
        <p:nvSpPr>
          <p:cNvPr id="5" name="Slide Number Placeholder 4"/>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26B72E8-9EC8-4449-9C9E-98489E5DE2DC}" type="slidenum">
              <a:rPr lang="en-US" altLang="en-US">
                <a:latin typeface="Calibri" panose="020F0502020204030204" pitchFamily="34" charset="0"/>
              </a:rPr>
              <a:pPr eaLnBrk="1" hangingPunct="1"/>
              <a:t>4</a:t>
            </a:fld>
            <a:endParaRPr lang="en-US" altLang="en-US" dirty="0">
              <a:latin typeface="Calibri" panose="020F0502020204030204" pitchFamily="34" charset="0"/>
            </a:endParaRPr>
          </a:p>
        </p:txBody>
      </p:sp>
    </p:spTree>
    <p:extLst>
      <p:ext uri="{BB962C8B-B14F-4D97-AF65-F5344CB8AC3E}">
        <p14:creationId xmlns:p14="http://schemas.microsoft.com/office/powerpoint/2010/main" val="9885702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Let’s look at the term “health care.” Health care is the prevention and treatment of illness. It is delivered by people who are drawn from different and often disparate disciplines, including medicine, dentistry, nursing, laboratory science, pharmacy, and other allied health professions which may include anesthesia technologists, cardiovascular technologists, medical assistants, perfusionists or respiratory therapists. As you can see, these people have different backgrounds, and they have disparate training, but often work together as interdisciplinary teams in order to deliver care to patients.</a:t>
            </a:r>
          </a:p>
          <a:p>
            <a:endParaRPr lang="en-US" altLang="en-US" dirty="0" smtClean="0"/>
          </a:p>
        </p:txBody>
      </p:sp>
      <p:sp>
        <p:nvSpPr>
          <p:cNvPr id="4" name="Footer Placeholder 3"/>
          <p:cNvSpPr>
            <a:spLocks noGrp="1"/>
          </p:cNvSpPr>
          <p:nvPr>
            <p:ph type="ftr" sz="quarter" idx="4"/>
          </p:nvPr>
        </p:nvSpPr>
        <p:spPr/>
        <p:txBody>
          <a:bodyPr/>
          <a:lstStyle/>
          <a:p>
            <a:pPr>
              <a:defRPr/>
            </a:pPr>
            <a:endParaRPr lang="en-US" dirty="0"/>
          </a:p>
        </p:txBody>
      </p:sp>
      <p:sp>
        <p:nvSpPr>
          <p:cNvPr id="5" name="Slide Number Placeholder 4"/>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BA2CE09-685D-4186-8DD1-3AB1DD25D0C8}" type="slidenum">
              <a:rPr lang="en-US" altLang="en-US">
                <a:latin typeface="Calibri" panose="020F0502020204030204" pitchFamily="34" charset="0"/>
              </a:rPr>
              <a:pPr eaLnBrk="1" hangingPunct="1"/>
              <a:t>5</a:t>
            </a:fld>
            <a:endParaRPr lang="en-US" altLang="en-US" dirty="0">
              <a:latin typeface="Calibri" panose="020F0502020204030204" pitchFamily="34" charset="0"/>
            </a:endParaRPr>
          </a:p>
        </p:txBody>
      </p:sp>
    </p:spTree>
    <p:extLst>
      <p:ext uri="{BB962C8B-B14F-4D97-AF65-F5344CB8AC3E}">
        <p14:creationId xmlns:p14="http://schemas.microsoft.com/office/powerpoint/2010/main" val="19613059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Health care is delivered in different places. In this unit, we are going to define and look at in-patient facilities, including nursing and residential care, and out-patient facilities. </a:t>
            </a:r>
          </a:p>
          <a:p>
            <a:r>
              <a:rPr lang="en-US" altLang="en-US" dirty="0" smtClean="0"/>
              <a:t> When we think of in-patient facilities, we typically think of hospitals. Hospitals are institutions that treat patients who are sick or injured. Hospitals are physical structures that house patients during treatment and allow clinicians to conduct diagnostic tests and perform management interventions and specialized functions such as surgery or managing childbirth. </a:t>
            </a:r>
          </a:p>
          <a:p>
            <a:r>
              <a:rPr lang="en-US" altLang="en-US" dirty="0" smtClean="0"/>
              <a:t> Historically, hospitals were places for shelter, or alms-houses for the poor. In 1946, the Hospital Survey and Construction Act was passed – this act was known as the Hill-Burton Act, since it was sponsored by Senator Lister Hill of Alabama and Senator Harold Burton of Ohio. This law provided federal grants to improve the physical infrastructure of hospitals and led to significant augmentation of the infrastructure of facilities that provided in-patient care in the United States. </a:t>
            </a:r>
          </a:p>
          <a:p>
            <a:endParaRPr lang="en-US" altLang="en-US" dirty="0" smtClean="0"/>
          </a:p>
        </p:txBody>
      </p:sp>
      <p:sp>
        <p:nvSpPr>
          <p:cNvPr id="4" name="Footer Placeholder 3"/>
          <p:cNvSpPr>
            <a:spLocks noGrp="1"/>
          </p:cNvSpPr>
          <p:nvPr>
            <p:ph type="ftr" sz="quarter" idx="4"/>
          </p:nvPr>
        </p:nvSpPr>
        <p:spPr/>
        <p:txBody>
          <a:bodyPr/>
          <a:lstStyle/>
          <a:p>
            <a:pPr>
              <a:defRPr/>
            </a:pPr>
            <a:endParaRPr lang="en-US" dirty="0"/>
          </a:p>
        </p:txBody>
      </p:sp>
      <p:sp>
        <p:nvSpPr>
          <p:cNvPr id="5" name="Slide Number Placeholder 4"/>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D050739-8CFF-4301-9A50-06085EBAA214}" type="slidenum">
              <a:rPr lang="en-US" altLang="en-US">
                <a:latin typeface="Calibri" panose="020F0502020204030204" pitchFamily="34" charset="0"/>
              </a:rPr>
              <a:pPr eaLnBrk="1" hangingPunct="1"/>
              <a:t>6</a:t>
            </a:fld>
            <a:endParaRPr lang="en-US" altLang="en-US" dirty="0">
              <a:latin typeface="Calibri" panose="020F0502020204030204" pitchFamily="34" charset="0"/>
            </a:endParaRPr>
          </a:p>
        </p:txBody>
      </p:sp>
    </p:spTree>
    <p:extLst>
      <p:ext uri="{BB962C8B-B14F-4D97-AF65-F5344CB8AC3E}">
        <p14:creationId xmlns:p14="http://schemas.microsoft.com/office/powerpoint/2010/main" val="38873807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There are different types of hospitals. Hospitals can provide general, medical, and surgical care. But some hospitals may provide specialty services that focus on a particular aspect of care, such as orthopedics, pediatrics, or women’s services. Some hospitals focus on mental health, or psychiatric care. </a:t>
            </a:r>
          </a:p>
          <a:p>
            <a:r>
              <a:rPr lang="en-US" altLang="en-US" dirty="0" smtClean="0"/>
              <a:t>Hospitals may be publicly or privately owned. Public hospitals may be administered by the city, county, state, or at a federal level. Privately owned hospitals may be not-for-profit, or may pursue profits like any other business.</a:t>
            </a:r>
          </a:p>
          <a:p>
            <a:r>
              <a:rPr lang="en-US" altLang="en-US" smtClean="0"/>
              <a:t>Patients </a:t>
            </a:r>
            <a:r>
              <a:rPr lang="en-US" altLang="en-US" dirty="0" smtClean="0"/>
              <a:t>may be admitted to a hospital one of two ways. They may go into an emergency room where they are evaluated by a team of clinicians. If the clinicians feel that the person is sick enough, they may admit the person into the hospital for care. Patients may also be directly admitted to hospitals from physician’s offices. </a:t>
            </a:r>
          </a:p>
          <a:p>
            <a:endParaRPr lang="en-US" altLang="en-US" dirty="0" smtClean="0"/>
          </a:p>
        </p:txBody>
      </p:sp>
      <p:sp>
        <p:nvSpPr>
          <p:cNvPr id="4" name="Footer Placeholder 3"/>
          <p:cNvSpPr>
            <a:spLocks noGrp="1"/>
          </p:cNvSpPr>
          <p:nvPr>
            <p:ph type="ftr" sz="quarter" idx="4"/>
          </p:nvPr>
        </p:nvSpPr>
        <p:spPr/>
        <p:txBody>
          <a:bodyPr/>
          <a:lstStyle/>
          <a:p>
            <a:pPr>
              <a:defRPr/>
            </a:pPr>
            <a:endParaRPr lang="en-US" dirty="0"/>
          </a:p>
        </p:txBody>
      </p:sp>
      <p:sp>
        <p:nvSpPr>
          <p:cNvPr id="5" name="Slide Number Placeholder 4"/>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25946F9-BC47-4BE0-8B37-59A0205E477E}" type="slidenum">
              <a:rPr lang="en-US" altLang="en-US">
                <a:latin typeface="Calibri" panose="020F0502020204030204" pitchFamily="34" charset="0"/>
              </a:rPr>
              <a:pPr eaLnBrk="1" hangingPunct="1"/>
              <a:t>7</a:t>
            </a:fld>
            <a:endParaRPr lang="en-US" altLang="en-US" dirty="0">
              <a:latin typeface="Calibri" panose="020F0502020204030204" pitchFamily="34" charset="0"/>
            </a:endParaRPr>
          </a:p>
        </p:txBody>
      </p:sp>
    </p:spTree>
    <p:extLst>
      <p:ext uri="{BB962C8B-B14F-4D97-AF65-F5344CB8AC3E}">
        <p14:creationId xmlns:p14="http://schemas.microsoft.com/office/powerpoint/2010/main" val="16881148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Let us now turn our attention to health care delivery in nursing and residential care facilities. These can be short-term facilities where it is anticipated that patients will stay for a brief period of time before returning home or to their residences, or long-term facilities where patients may stay for an extended or indefinite period of time. </a:t>
            </a:r>
          </a:p>
          <a:p>
            <a:r>
              <a:rPr lang="en-US" altLang="en-US" dirty="0" smtClean="0"/>
              <a:t>An example of a short-term facility would be a post-surgical rehabilitation center. After surgery, it may be deemed that a patient is too frail to return home and may need to spend some time in a rehabilitation center before gaining enough strength to return home. An example of a long-term facility might be an Alzheimer’s unit in a nursing home. A patient with gradually progressive dementia may need to stay indefinitely in such a facility. </a:t>
            </a:r>
          </a:p>
          <a:p>
            <a:r>
              <a:rPr lang="en-US" altLang="en-US" dirty="0" smtClean="0"/>
              <a:t>Long-term care is classified by the level of care. For example, a patient with relatively few health needs may reside in an assisted living facility, whereas a patient with profound and significant health needs may need the services of a nursing home. </a:t>
            </a:r>
          </a:p>
          <a:p>
            <a:r>
              <a:rPr lang="en-US" altLang="en-US" dirty="0" smtClean="0"/>
              <a:t>Skilled</a:t>
            </a:r>
            <a:r>
              <a:rPr lang="en-US" altLang="en-US" baseline="0" dirty="0" smtClean="0"/>
              <a:t> nursing facilities, also called n</a:t>
            </a:r>
            <a:r>
              <a:rPr lang="en-US" altLang="en-US" dirty="0" smtClean="0"/>
              <a:t>ursing homes, initially proliferated after an amendment of the Social Security Act. They were originally part of the welfare system and gradually shifted to become a part of the current health care system. </a:t>
            </a:r>
          </a:p>
          <a:p>
            <a:endParaRPr lang="en-US" altLang="en-US" dirty="0" smtClean="0"/>
          </a:p>
        </p:txBody>
      </p:sp>
      <p:sp>
        <p:nvSpPr>
          <p:cNvPr id="4" name="Footer Placeholder 3"/>
          <p:cNvSpPr>
            <a:spLocks noGrp="1"/>
          </p:cNvSpPr>
          <p:nvPr>
            <p:ph type="ftr" sz="quarter" idx="4"/>
          </p:nvPr>
        </p:nvSpPr>
        <p:spPr/>
        <p:txBody>
          <a:bodyPr/>
          <a:lstStyle/>
          <a:p>
            <a:pPr>
              <a:defRPr/>
            </a:pPr>
            <a:endParaRPr lang="en-US" dirty="0"/>
          </a:p>
        </p:txBody>
      </p:sp>
      <p:sp>
        <p:nvSpPr>
          <p:cNvPr id="5" name="Slide Number Placeholder 4"/>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55CEF07-2B58-4E13-8FC2-CF2E74F03F1C}" type="slidenum">
              <a:rPr lang="en-US" altLang="en-US">
                <a:latin typeface="Calibri" panose="020F0502020204030204" pitchFamily="34" charset="0"/>
              </a:rPr>
              <a:pPr eaLnBrk="1" hangingPunct="1"/>
              <a:t>8</a:t>
            </a:fld>
            <a:endParaRPr lang="en-US" altLang="en-US" dirty="0">
              <a:latin typeface="Calibri" panose="020F0502020204030204" pitchFamily="34" charset="0"/>
            </a:endParaRPr>
          </a:p>
        </p:txBody>
      </p:sp>
    </p:spTree>
    <p:extLst>
      <p:ext uri="{BB962C8B-B14F-4D97-AF65-F5344CB8AC3E}">
        <p14:creationId xmlns:p14="http://schemas.microsoft.com/office/powerpoint/2010/main" val="17622779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In 1969, as the cost of Medicare increased, the then Department of Health and Human Services drastically reduced coverage for nursing homes. A year later, the Miller Amendment established a new standard</a:t>
            </a:r>
            <a:r>
              <a:rPr lang="en-US" altLang="en-US" baseline="0" dirty="0" smtClean="0"/>
              <a:t> called intermediate care</a:t>
            </a:r>
            <a:r>
              <a:rPr lang="en-US" altLang="en-US" dirty="0" smtClean="0"/>
              <a:t>. Intermediate care facilities didn’t require the same amount of skilled nursing or resources thus requiring reduced levels of reimbursement. </a:t>
            </a:r>
          </a:p>
          <a:p>
            <a:r>
              <a:rPr lang="en-US" altLang="en-US" dirty="0" smtClean="0"/>
              <a:t>In the 1990s another standard, sub-acute care, was defined to provide care for patients discharged from hospitals who briefly needed a higher level of care than was provided to a majority of patients in a skilled nursing facility. These distinct levels of care have been delineated primarily from the cost-effectiveness perspective. </a:t>
            </a:r>
          </a:p>
          <a:p>
            <a:endParaRPr lang="en-US" altLang="en-US" dirty="0" smtClean="0"/>
          </a:p>
        </p:txBody>
      </p:sp>
      <p:sp>
        <p:nvSpPr>
          <p:cNvPr id="4" name="Footer Placeholder 3"/>
          <p:cNvSpPr>
            <a:spLocks noGrp="1"/>
          </p:cNvSpPr>
          <p:nvPr>
            <p:ph type="ftr" sz="quarter" idx="4"/>
          </p:nvPr>
        </p:nvSpPr>
        <p:spPr/>
        <p:txBody>
          <a:bodyPr/>
          <a:lstStyle/>
          <a:p>
            <a:pPr>
              <a:defRPr/>
            </a:pPr>
            <a:endParaRPr lang="en-US" dirty="0"/>
          </a:p>
        </p:txBody>
      </p:sp>
      <p:sp>
        <p:nvSpPr>
          <p:cNvPr id="5" name="Slide Number Placeholder 4"/>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1DF4059-411F-401F-A26E-8E81B08DF42A}" type="slidenum">
              <a:rPr lang="en-US" altLang="en-US">
                <a:latin typeface="Calibri" panose="020F0502020204030204" pitchFamily="34" charset="0"/>
              </a:rPr>
              <a:pPr eaLnBrk="1" hangingPunct="1"/>
              <a:t>9</a:t>
            </a:fld>
            <a:endParaRPr lang="en-US" altLang="en-US" dirty="0">
              <a:latin typeface="Calibri" panose="020F0502020204030204" pitchFamily="34" charset="0"/>
            </a:endParaRPr>
          </a:p>
        </p:txBody>
      </p:sp>
    </p:spTree>
    <p:extLst>
      <p:ext uri="{BB962C8B-B14F-4D97-AF65-F5344CB8AC3E}">
        <p14:creationId xmlns:p14="http://schemas.microsoft.com/office/powerpoint/2010/main" val="8914656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12.xml.rels><?xml version="1.0" encoding="UTF-8" standalone="yes"?>
<Relationships xmlns="http://schemas.openxmlformats.org/package/2006/relationships"><Relationship Id="rId3" Type="http://schemas.openxmlformats.org/officeDocument/2006/relationships/hyperlink" Target="http://accessibility.psu.edu/microsoftoffice/powerpoint/" TargetMode="External"/><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ustDataLst>
      <p:tags r:id="rId1"/>
    </p:custDataLst>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ustDataLst>
      <p:tags r:id="rId1"/>
    </p:custDataLst>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3"/>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your custom-named new layout </a:t>
            </a:r>
            <a:r>
              <a:rPr lang="en-US" b="0" baseline="0" dirty="0" smtClean="0"/>
              <a:t>or apply the new layout to an existing slide.</a:t>
            </a:r>
            <a:endParaRPr lang="en-US" dirty="0"/>
          </a:p>
        </p:txBody>
      </p:sp>
    </p:spTree>
    <p:custDataLst>
      <p:tags r:id="rId1"/>
    </p:custDataLst>
    <p:extLst>
      <p:ext uri="{BB962C8B-B14F-4D97-AF65-F5344CB8AC3E}">
        <p14:creationId xmlns:p14="http://schemas.microsoft.com/office/powerpoint/2010/main" val="1404151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ustDataLst>
      <p:tags r:id="rId1"/>
    </p:custDataLst>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ONC Lecture with 2 sided list">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1418217"/>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5" name="Content Placeholder 7"/>
          <p:cNvSpPr>
            <a:spLocks noGrp="1"/>
          </p:cNvSpPr>
          <p:nvPr>
            <p:ph sz="quarter" idx="15" hasCustomPrompt="1"/>
          </p:nvPr>
        </p:nvSpPr>
        <p:spPr>
          <a:xfrm>
            <a:off x="457200" y="3329147"/>
            <a:ext cx="3209278" cy="1819913"/>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1"/>
            <a:r>
              <a:rPr lang="en-US" dirty="0" smtClean="0"/>
              <a:t>Second level</a:t>
            </a:r>
            <a:endParaRPr lang="en-US" dirty="0"/>
          </a:p>
        </p:txBody>
      </p:sp>
      <p:sp>
        <p:nvSpPr>
          <p:cNvPr id="6" name="Content Placeholder 7"/>
          <p:cNvSpPr>
            <a:spLocks noGrp="1"/>
          </p:cNvSpPr>
          <p:nvPr>
            <p:ph sz="quarter" idx="16" hasCustomPrompt="1"/>
          </p:nvPr>
        </p:nvSpPr>
        <p:spPr>
          <a:xfrm>
            <a:off x="3666478" y="3329147"/>
            <a:ext cx="5019349" cy="1819913"/>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1"/>
            <a:r>
              <a:rPr lang="en-US" dirty="0" smtClean="0"/>
              <a:t>Second level</a:t>
            </a:r>
            <a:endParaRPr lang="en-US" dirty="0"/>
          </a:p>
        </p:txBody>
      </p:sp>
      <p:sp>
        <p:nvSpPr>
          <p:cNvPr id="7" name="Content Placeholder 7"/>
          <p:cNvSpPr>
            <a:spLocks noGrp="1"/>
          </p:cNvSpPr>
          <p:nvPr>
            <p:ph sz="quarter" idx="17"/>
          </p:nvPr>
        </p:nvSpPr>
        <p:spPr>
          <a:xfrm>
            <a:off x="457200" y="5207888"/>
            <a:ext cx="8229600" cy="1169633"/>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endParaRPr lang="en-US" dirty="0"/>
          </a:p>
        </p:txBody>
      </p:sp>
    </p:spTree>
    <p:custDataLst>
      <p:tags r:id="rId1"/>
    </p:custDataLst>
    <p:extLst>
      <p:ext uri="{BB962C8B-B14F-4D97-AF65-F5344CB8AC3E}">
        <p14:creationId xmlns:p14="http://schemas.microsoft.com/office/powerpoint/2010/main" val="15273535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ustDataLst>
      <p:tags r:id="rId1"/>
    </p:custDataLst>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ustDataLst>
      <p:tags r:id="rId1"/>
    </p:custDataLst>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75" r:id="rId3"/>
    <p:sldLayoutId id="2147484260" r:id="rId4"/>
    <p:sldLayoutId id="2147484262" r:id="rId5"/>
    <p:sldLayoutId id="2147484263" r:id="rId6"/>
    <p:sldLayoutId id="2147484264" r:id="rId7"/>
    <p:sldLayoutId id="2147484265" r:id="rId8"/>
    <p:sldLayoutId id="2147484266" r:id="rId9"/>
    <p:sldLayoutId id="2147484267" r:id="rId10"/>
    <p:sldLayoutId id="2147484271" r:id="rId11"/>
    <p:sldLayoutId id="2147484272" r:id="rId12"/>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9.xml"/><Relationship Id="rId4" Type="http://schemas.openxmlformats.org/officeDocument/2006/relationships/hyperlink" Target="http://creativecommons.org/licenses/by-nc-sa/4.0/"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tags" Target="../tags/tag18.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21.xml"/><Relationship Id="rId4" Type="http://schemas.openxmlformats.org/officeDocument/2006/relationships/hyperlink" Target="https://healthcarehandbook.wustl.edu/" TargetMode="Externa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6.xml"/><Relationship Id="rId1" Type="http://schemas.openxmlformats.org/officeDocument/2006/relationships/tags" Target="../tags/tag2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4.xml"/><Relationship Id="rId1" Type="http://schemas.openxmlformats.org/officeDocument/2006/relationships/tags" Target="../tags/tag27.xml"/><Relationship Id="rId6" Type="http://schemas.openxmlformats.org/officeDocument/2006/relationships/image" Target="../media/image3.png"/><Relationship Id="rId5" Type="http://schemas.openxmlformats.org/officeDocument/2006/relationships/hyperlink" Target="http://www.nihcm.org/concentration-of-health-care-spending-chart-story"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8.xml"/><Relationship Id="rId1" Type="http://schemas.openxmlformats.org/officeDocument/2006/relationships/tags" Target="../tags/tag32.xml"/><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9.xml"/><Relationship Id="rId1" Type="http://schemas.openxmlformats.org/officeDocument/2006/relationships/tags" Target="../tags/tag33.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10.xml"/><Relationship Id="rId1" Type="http://schemas.openxmlformats.org/officeDocument/2006/relationships/tags" Target="../tags/tag34.xml"/><Relationship Id="rId4" Type="http://schemas.openxmlformats.org/officeDocument/2006/relationships/hyperlink" Target="http://www.bls.gov/iag/tgs/iag62.htm" TargetMode="Externa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10.xml"/><Relationship Id="rId1" Type="http://schemas.openxmlformats.org/officeDocument/2006/relationships/tags" Target="../tags/tag35.xml"/><Relationship Id="rId6" Type="http://schemas.openxmlformats.org/officeDocument/2006/relationships/hyperlink" Target="http://www.bls.gov/cew/" TargetMode="External"/><Relationship Id="rId5" Type="http://schemas.openxmlformats.org/officeDocument/2006/relationships/hyperlink" Target="http://www.who.int/whr/2000/en/" TargetMode="External"/><Relationship Id="rId4" Type="http://schemas.openxmlformats.org/officeDocument/2006/relationships/hyperlink" Target="http://www.bls.gov/opub/mlr/2015/article/industry-employment-and-output-projections-to-2024.htm" TargetMode="Externa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11.xml"/><Relationship Id="rId1" Type="http://schemas.openxmlformats.org/officeDocument/2006/relationships/tags" Target="../tags/tag36.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tags" Target="../tags/tag1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30552"/>
            <a:ext cx="9144000" cy="1102505"/>
          </a:xfrm>
        </p:spPr>
        <p:txBody>
          <a:bodyPr/>
          <a:lstStyle/>
          <a:p>
            <a:r>
              <a:rPr lang="en-US" altLang="en-US" dirty="0" smtClean="0"/>
              <a:t>Introduction to Health Care </a:t>
            </a:r>
            <a:br>
              <a:rPr lang="en-US" altLang="en-US" dirty="0" smtClean="0"/>
            </a:br>
            <a:r>
              <a:rPr lang="en-US" altLang="en-US" dirty="0" smtClean="0"/>
              <a:t>and Public Health in the U.S.</a:t>
            </a:r>
            <a:endParaRPr lang="en-US" dirty="0"/>
          </a:p>
        </p:txBody>
      </p:sp>
      <p:sp>
        <p:nvSpPr>
          <p:cNvPr id="3" name="Text Placeholder 2"/>
          <p:cNvSpPr>
            <a:spLocks noGrp="1"/>
          </p:cNvSpPr>
          <p:nvPr>
            <p:ph type="body" sz="half" idx="2"/>
          </p:nvPr>
        </p:nvSpPr>
        <p:spPr>
          <a:xfrm>
            <a:off x="1371600" y="3338567"/>
            <a:ext cx="6400800" cy="1046843"/>
          </a:xfrm>
        </p:spPr>
        <p:txBody>
          <a:bodyPr/>
          <a:lstStyle/>
          <a:p>
            <a:r>
              <a:rPr lang="en-US" altLang="en-US" dirty="0" smtClean="0"/>
              <a:t>Introduction to and History of Modern Health Care in the U.S.</a:t>
            </a:r>
          </a:p>
          <a:p>
            <a:endParaRPr lang="en-US" dirty="0"/>
          </a:p>
        </p:txBody>
      </p:sp>
      <p:sp>
        <p:nvSpPr>
          <p:cNvPr id="4" name="Text Placeholder 3"/>
          <p:cNvSpPr>
            <a:spLocks noGrp="1"/>
          </p:cNvSpPr>
          <p:nvPr>
            <p:ph type="body" sz="quarter" idx="11"/>
          </p:nvPr>
        </p:nvSpPr>
        <p:spPr/>
        <p:txBody>
          <a:bodyPr/>
          <a:lstStyle/>
          <a:p>
            <a:r>
              <a:rPr lang="en-US" altLang="en-US" dirty="0" smtClean="0"/>
              <a:t>Lecture a</a:t>
            </a:r>
          </a:p>
          <a:p>
            <a:endParaRPr lang="en-US" dirty="0"/>
          </a:p>
        </p:txBody>
      </p:sp>
      <p:sp>
        <p:nvSpPr>
          <p:cNvPr id="5" name="Text Placeholder 4"/>
          <p:cNvSpPr>
            <a:spLocks noGrp="1"/>
          </p:cNvSpPr>
          <p:nvPr>
            <p:ph type="body" sz="quarter" idx="12"/>
          </p:nvPr>
        </p:nvSpPr>
        <p:spPr/>
        <p:txBody>
          <a:bodyPr/>
          <a:lstStyle/>
          <a:p>
            <a:r>
              <a:rPr lang="en-US" dirty="0" smtClean="0"/>
              <a:t>This material (Comp 1 Unit 1) was developed by Oregon Health &amp; Science University, funded by the Department of Health and Human Services, Office of the National Coordinator for Health Information Technology under Award Number 90WT0001. </a:t>
            </a:r>
          </a:p>
          <a:p>
            <a:r>
              <a:rPr lang="en-US" dirty="0" smtClean="0"/>
              <a:t>This work is licensed under the Creative Commons Attribution-NonCommercial-ShareAlike 4.0 International License. To view a copy of this license, visit </a:t>
            </a:r>
            <a:r>
              <a:rPr lang="en-US" dirty="0" smtClean="0">
                <a:hlinkClick r:id="rId4" tooltip="Creative Commons Attribution-NonCommercial-ShareAlike 4.0 International License"/>
              </a:rPr>
              <a:t>http://creativecommons.org/licenses/by-nc-sa/4.0/</a:t>
            </a:r>
            <a:r>
              <a:rPr lang="en-US" dirty="0" smtClean="0"/>
              <a:t>.</a:t>
            </a:r>
          </a:p>
          <a:p>
            <a:endParaRPr lang="en-US" dirty="0"/>
          </a:p>
        </p:txBody>
      </p:sp>
    </p:spTree>
    <p:custDataLst>
      <p:tags r:id="rId1"/>
    </p:custDataLst>
    <p:extLst>
      <p:ext uri="{BB962C8B-B14F-4D97-AF65-F5344CB8AC3E}">
        <p14:creationId xmlns:p14="http://schemas.microsoft.com/office/powerpoint/2010/main" val="610884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Health Care Delivery – </a:t>
            </a:r>
            <a:br>
              <a:rPr lang="en-US" altLang="en-US" dirty="0" smtClean="0"/>
            </a:br>
            <a:r>
              <a:rPr lang="en-US" altLang="en-US" dirty="0" smtClean="0"/>
              <a:t>Outpatient Facilities – 1</a:t>
            </a:r>
          </a:p>
        </p:txBody>
      </p:sp>
      <p:sp>
        <p:nvSpPr>
          <p:cNvPr id="18435" name="Content Placeholder 2"/>
          <p:cNvSpPr>
            <a:spLocks noGrp="1"/>
          </p:cNvSpPr>
          <p:nvPr>
            <p:ph sz="quarter" idx="14"/>
          </p:nvPr>
        </p:nvSpPr>
        <p:spPr>
          <a:xfrm>
            <a:off x="457200" y="1600200"/>
            <a:ext cx="4041648" cy="2701977"/>
          </a:xfrm>
        </p:spPr>
        <p:txBody>
          <a:bodyPr/>
          <a:lstStyle/>
          <a:p>
            <a:r>
              <a:rPr lang="en-US" altLang="en-US" dirty="0" smtClean="0"/>
              <a:t>Physicians offices</a:t>
            </a:r>
          </a:p>
          <a:p>
            <a:pPr lvl="1"/>
            <a:r>
              <a:rPr lang="en-US" altLang="en-US" dirty="0" smtClean="0"/>
              <a:t>Primary care</a:t>
            </a:r>
          </a:p>
          <a:p>
            <a:pPr lvl="1"/>
            <a:r>
              <a:rPr lang="en-US" altLang="en-US" dirty="0" smtClean="0"/>
              <a:t>Specialty care</a:t>
            </a:r>
          </a:p>
          <a:p>
            <a:pPr lvl="1"/>
            <a:r>
              <a:rPr lang="en-US" altLang="en-US" dirty="0" smtClean="0"/>
              <a:t>Single specialty or multispecialty</a:t>
            </a:r>
          </a:p>
        </p:txBody>
      </p:sp>
      <p:sp>
        <p:nvSpPr>
          <p:cNvPr id="6" name="Content Placeholder 5"/>
          <p:cNvSpPr>
            <a:spLocks noGrp="1"/>
          </p:cNvSpPr>
          <p:nvPr>
            <p:ph sz="quarter" idx="18"/>
          </p:nvPr>
        </p:nvSpPr>
        <p:spPr>
          <a:xfrm>
            <a:off x="4648200" y="1600200"/>
            <a:ext cx="4041648" cy="3181662"/>
          </a:xfrm>
        </p:spPr>
        <p:txBody>
          <a:bodyPr/>
          <a:lstStyle/>
          <a:p>
            <a:r>
              <a:rPr lang="en-US" altLang="en-US" dirty="0"/>
              <a:t>Dental offices</a:t>
            </a:r>
          </a:p>
          <a:p>
            <a:pPr lvl="1"/>
            <a:r>
              <a:rPr lang="en-US" altLang="en-US" dirty="0"/>
              <a:t>General dentists </a:t>
            </a:r>
          </a:p>
          <a:p>
            <a:pPr lvl="1"/>
            <a:r>
              <a:rPr lang="en-US" altLang="en-US" dirty="0"/>
              <a:t>Specialists</a:t>
            </a:r>
          </a:p>
          <a:p>
            <a:pPr lvl="2"/>
            <a:r>
              <a:rPr lang="en-US" altLang="en-US" dirty="0"/>
              <a:t>Orthodontists</a:t>
            </a:r>
          </a:p>
          <a:p>
            <a:pPr lvl="2"/>
            <a:r>
              <a:rPr lang="en-US" altLang="en-US" dirty="0"/>
              <a:t>Endodontist</a:t>
            </a:r>
          </a:p>
          <a:p>
            <a:pPr lvl="2"/>
            <a:r>
              <a:rPr lang="en-US" altLang="en-US" dirty="0"/>
              <a:t>Oral </a:t>
            </a:r>
            <a:r>
              <a:rPr lang="en-US" altLang="en-US" dirty="0" smtClean="0"/>
              <a:t>Surgeons</a:t>
            </a:r>
            <a:endParaRPr lang="en-US" altLang="en-US"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Health Care Delivery – </a:t>
            </a:r>
            <a:br>
              <a:rPr lang="en-US" altLang="en-US" dirty="0" smtClean="0"/>
            </a:br>
            <a:r>
              <a:rPr lang="en-US" altLang="en-US" dirty="0" smtClean="0"/>
              <a:t>Outpatient Facilities – 2</a:t>
            </a:r>
          </a:p>
        </p:txBody>
      </p:sp>
      <p:sp>
        <p:nvSpPr>
          <p:cNvPr id="18435" name="Content Placeholder 2"/>
          <p:cNvSpPr>
            <a:spLocks noGrp="1"/>
          </p:cNvSpPr>
          <p:nvPr>
            <p:ph sz="quarter" idx="14"/>
          </p:nvPr>
        </p:nvSpPr>
        <p:spPr/>
        <p:txBody>
          <a:bodyPr/>
          <a:lstStyle/>
          <a:p>
            <a:r>
              <a:rPr lang="en-US" altLang="en-US" dirty="0" smtClean="0"/>
              <a:t>Medical and diagnostic laboratories</a:t>
            </a:r>
          </a:p>
          <a:p>
            <a:pPr lvl="1"/>
            <a:r>
              <a:rPr lang="en-US" altLang="en-US" dirty="0" smtClean="0"/>
              <a:t>X-rays</a:t>
            </a:r>
          </a:p>
          <a:p>
            <a:pPr lvl="1"/>
            <a:r>
              <a:rPr lang="en-US" altLang="en-US" dirty="0" smtClean="0"/>
              <a:t>CT Scans and MRIs</a:t>
            </a:r>
          </a:p>
          <a:p>
            <a:pPr lvl="1"/>
            <a:r>
              <a:rPr lang="en-US" altLang="en-US" dirty="0" smtClean="0"/>
              <a:t>Biologic Specimens</a:t>
            </a:r>
          </a:p>
          <a:p>
            <a:r>
              <a:rPr lang="en-US" altLang="en-US" dirty="0" smtClean="0"/>
              <a:t>Other ambulatory health services</a:t>
            </a:r>
          </a:p>
          <a:p>
            <a:pPr lvl="1"/>
            <a:r>
              <a:rPr lang="en-US" altLang="en-US" dirty="0" smtClean="0"/>
              <a:t>Ambulance services</a:t>
            </a:r>
          </a:p>
          <a:p>
            <a:pPr lvl="1"/>
            <a:r>
              <a:rPr lang="en-US" altLang="en-US" dirty="0" smtClean="0"/>
              <a:t>Home health care</a:t>
            </a:r>
          </a:p>
          <a:p>
            <a:pPr lvl="1"/>
            <a:r>
              <a:rPr lang="en-US" altLang="en-US" dirty="0" smtClean="0"/>
              <a:t>Hospice</a:t>
            </a:r>
          </a:p>
          <a:p>
            <a:pPr lvl="1"/>
            <a:r>
              <a:rPr lang="en-US" altLang="en-US" dirty="0" smtClean="0"/>
              <a:t>Visiting Nurse Services</a:t>
            </a:r>
          </a:p>
        </p:txBody>
      </p:sp>
      <p:sp>
        <p:nvSpPr>
          <p:cNvPr id="2" name="Slide Number Placeholder 1"/>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extLst>
      <p:ext uri="{BB962C8B-B14F-4D97-AF65-F5344CB8AC3E}">
        <p14:creationId xmlns:p14="http://schemas.microsoft.com/office/powerpoint/2010/main" val="7346352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The Health Care Industry</a:t>
            </a:r>
          </a:p>
        </p:txBody>
      </p:sp>
      <p:sp>
        <p:nvSpPr>
          <p:cNvPr id="19459" name="Content Placeholder 2"/>
          <p:cNvSpPr>
            <a:spLocks noGrp="1"/>
          </p:cNvSpPr>
          <p:nvPr>
            <p:ph sz="quarter" idx="14"/>
          </p:nvPr>
        </p:nvSpPr>
        <p:spPr>
          <a:xfrm>
            <a:off x="457200" y="1666700"/>
            <a:ext cx="8229600" cy="4572000"/>
          </a:xfrm>
        </p:spPr>
        <p:txBody>
          <a:bodyPr/>
          <a:lstStyle/>
          <a:p>
            <a:r>
              <a:rPr lang="en-US" altLang="en-US" sz="2800" dirty="0" smtClean="0"/>
              <a:t>One of the largest industries in the U.S. and rapidly growing in employment</a:t>
            </a:r>
          </a:p>
          <a:p>
            <a:pPr lvl="1"/>
            <a:r>
              <a:rPr lang="en-US" altLang="en-US" sz="2400" dirty="0" smtClean="0"/>
              <a:t>2014 - 18.0 million jobs for wage and salary workers</a:t>
            </a:r>
          </a:p>
          <a:p>
            <a:pPr lvl="1"/>
            <a:r>
              <a:rPr lang="en-US" altLang="en-US" sz="2400" dirty="0" smtClean="0"/>
              <a:t>Estimated to grow to 21.9 million jobs by 2024</a:t>
            </a:r>
          </a:p>
          <a:p>
            <a:r>
              <a:rPr lang="en-US" altLang="en-US" sz="2800" dirty="0" smtClean="0"/>
              <a:t>Top four fastest growing job categories</a:t>
            </a:r>
          </a:p>
          <a:p>
            <a:pPr lvl="1"/>
            <a:r>
              <a:rPr lang="en-US" altLang="en-US" sz="2400" dirty="0" smtClean="0"/>
              <a:t>Home health care services</a:t>
            </a:r>
          </a:p>
          <a:p>
            <a:pPr lvl="1"/>
            <a:r>
              <a:rPr lang="en-US" altLang="en-US" sz="2400" dirty="0" smtClean="0"/>
              <a:t>Outpatient care centers</a:t>
            </a:r>
          </a:p>
          <a:p>
            <a:pPr lvl="1"/>
            <a:r>
              <a:rPr lang="en-US" altLang="en-US" sz="2400" dirty="0" smtClean="0"/>
              <a:t>Offices of other health practitioners</a:t>
            </a:r>
          </a:p>
          <a:p>
            <a:pPr lvl="1"/>
            <a:r>
              <a:rPr lang="en-US" altLang="en-US" sz="2400" dirty="0" smtClean="0"/>
              <a:t>Other ambulatory health care services</a:t>
            </a:r>
          </a:p>
        </p:txBody>
      </p:sp>
      <p:sp>
        <p:nvSpPr>
          <p:cNvPr id="2" name="Slide Number Placeholder 1"/>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p:txBody>
          <a:bodyPr/>
          <a:lstStyle/>
          <a:p>
            <a:r>
              <a:rPr lang="en-US" dirty="0" smtClean="0"/>
              <a:t>Overviews of Health Care Systems</a:t>
            </a:r>
            <a:endParaRPr lang="en-US" dirty="0"/>
          </a:p>
        </p:txBody>
      </p:sp>
      <p:sp>
        <p:nvSpPr>
          <p:cNvPr id="8" name="Content Placeholder 7"/>
          <p:cNvSpPr>
            <a:spLocks noGrp="1"/>
          </p:cNvSpPr>
          <p:nvPr>
            <p:ph sz="quarter" idx="14"/>
          </p:nvPr>
        </p:nvSpPr>
        <p:spPr>
          <a:xfrm>
            <a:off x="457200" y="1603177"/>
            <a:ext cx="8229600" cy="4572000"/>
          </a:xfrm>
        </p:spPr>
        <p:txBody>
          <a:bodyPr/>
          <a:lstStyle/>
          <a:p>
            <a:r>
              <a:rPr lang="en-US" dirty="0" smtClean="0"/>
              <a:t>Askin (2014)</a:t>
            </a:r>
          </a:p>
          <a:p>
            <a:pPr lvl="1"/>
            <a:r>
              <a:rPr lang="en-US" sz="2600" dirty="0" smtClean="0"/>
              <a:t>Started by two medical students who are now physicians</a:t>
            </a:r>
          </a:p>
          <a:p>
            <a:pPr lvl="1"/>
            <a:r>
              <a:rPr lang="en-US" sz="2600" dirty="0" smtClean="0"/>
              <a:t>Overview of U.S. health care system, now in second edition, </a:t>
            </a:r>
            <a:r>
              <a:rPr lang="en-US" sz="2600" dirty="0" smtClean="0">
                <a:hlinkClick r:id="rId4" tooltip="URL for The Health Care Handbook"/>
              </a:rPr>
              <a:t>https://healthcarehandbook.wustl.edu</a:t>
            </a:r>
            <a:r>
              <a:rPr lang="en-US" sz="2600" dirty="0" smtClean="0"/>
              <a:t> </a:t>
            </a:r>
          </a:p>
          <a:p>
            <a:r>
              <a:rPr lang="en-US" dirty="0" smtClean="0"/>
              <a:t>Reid (2010)</a:t>
            </a:r>
          </a:p>
          <a:p>
            <a:pPr lvl="1"/>
            <a:r>
              <a:rPr lang="en-US" sz="2600" dirty="0" smtClean="0"/>
              <a:t>Comparative overview of different models of health care around world assessed by Washington Post journalist</a:t>
            </a:r>
          </a:p>
        </p:txBody>
      </p:sp>
      <p:sp>
        <p:nvSpPr>
          <p:cNvPr id="3" name="Slide Number Placeholder 2"/>
          <p:cNvSpPr>
            <a:spLocks noGrp="1"/>
          </p:cNvSpPr>
          <p:nvPr>
            <p:ph type="sldNum" sz="quarter" idx="4"/>
          </p:nvPr>
        </p:nvSpPr>
        <p:spPr/>
        <p:txBody>
          <a:bodyPr/>
          <a:lstStyle/>
          <a:p>
            <a:fld id="{5D1EA846-BE02-7645-8CFD-EA04EE6A4307}" type="slidenum">
              <a:rPr lang="en-US" smtClean="0"/>
              <a:pPr/>
              <a:t>13</a:t>
            </a:fld>
            <a:endParaRPr lang="en-US" dirty="0"/>
          </a:p>
        </p:txBody>
      </p:sp>
    </p:spTree>
    <p:custDataLst>
      <p:tags r:id="rId1"/>
    </p:custDataLst>
    <p:extLst>
      <p:ext uri="{BB962C8B-B14F-4D97-AF65-F5344CB8AC3E}">
        <p14:creationId xmlns:p14="http://schemas.microsoft.com/office/powerpoint/2010/main" val="14339392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Reid’s Four Systems and </a:t>
            </a:r>
            <a:br>
              <a:rPr lang="en-US" dirty="0" smtClean="0"/>
            </a:br>
            <a:r>
              <a:rPr lang="en-US" dirty="0" smtClean="0"/>
              <a:t>Their U.S. Analogs (2010)</a:t>
            </a:r>
            <a:endParaRPr lang="en-US" dirty="0"/>
          </a:p>
        </p:txBody>
      </p:sp>
      <p:graphicFrame>
        <p:nvGraphicFramePr>
          <p:cNvPr id="6" name="Content Placeholder 5" descr="Reid's four systems and their U.S. analogs. Column headings are Name, Description, Countries, and U.S. Analog&#10;Row 1: Name, Beveridge. Description, Provided anf financed by government. Countries, Great Britain, Hong Kong, Cuba. U.S. Analog, Veterans Administration&#10;Row 2: Name, Bismark. Description, Regulated private insurance-must cover all. Countries, Germany, France, Switzerland. U.S. Analog, Employer-provided health insurance.&#10;Row 3: Name, National health insurance. Description, Private system with government-run insurance. Countries, Canada, Taiwan, South Korea. U.S. Analog, Medicare, Medicaid.&#10;Row 4: Name, Out-of-pocket. Description, Pay as you go. Countries, most poor countries. U.S. Analog, U.S. uninsured." title="Reid's Four Systems and Their US Analogs (2010)"/>
          <p:cNvGraphicFramePr>
            <a:graphicFrameLocks noGrp="1"/>
          </p:cNvGraphicFramePr>
          <p:nvPr>
            <p:ph type="tbl" sz="quarter" idx="14"/>
            <p:extLst>
              <p:ext uri="{D42A27DB-BD31-4B8C-83A1-F6EECF244321}">
                <p14:modId xmlns:p14="http://schemas.microsoft.com/office/powerpoint/2010/main" val="1894115468"/>
              </p:ext>
            </p:extLst>
          </p:nvPr>
        </p:nvGraphicFramePr>
        <p:xfrm>
          <a:off x="457200" y="1600200"/>
          <a:ext cx="8229600" cy="3754120"/>
        </p:xfrm>
        <a:graphic>
          <a:graphicData uri="http://schemas.openxmlformats.org/drawingml/2006/table">
            <a:tbl>
              <a:tblPr firstRow="1" bandRow="1">
                <a:tableStyleId>{5940675A-B579-460E-94D1-54222C63F5DA}</a:tableStyleId>
              </a:tblPr>
              <a:tblGrid>
                <a:gridCol w="1676400"/>
                <a:gridCol w="2667000"/>
                <a:gridCol w="1828800"/>
                <a:gridCol w="2057400"/>
              </a:tblGrid>
              <a:tr h="370840">
                <a:tc>
                  <a:txBody>
                    <a:bodyPr/>
                    <a:lstStyle/>
                    <a:p>
                      <a:r>
                        <a:rPr lang="en-US" b="1" dirty="0" smtClean="0"/>
                        <a:t>Name</a:t>
                      </a:r>
                      <a:endParaRPr lang="en-US" b="1" dirty="0"/>
                    </a:p>
                  </a:txBody>
                  <a:tcPr/>
                </a:tc>
                <a:tc>
                  <a:txBody>
                    <a:bodyPr/>
                    <a:lstStyle/>
                    <a:p>
                      <a:r>
                        <a:rPr lang="en-US" b="1" dirty="0" smtClean="0"/>
                        <a:t>Description</a:t>
                      </a:r>
                      <a:endParaRPr lang="en-US" b="1" dirty="0"/>
                    </a:p>
                  </a:txBody>
                  <a:tcPr/>
                </a:tc>
                <a:tc>
                  <a:txBody>
                    <a:bodyPr/>
                    <a:lstStyle/>
                    <a:p>
                      <a:r>
                        <a:rPr lang="en-US" b="1" dirty="0" smtClean="0"/>
                        <a:t>Countries</a:t>
                      </a:r>
                      <a:endParaRPr lang="en-US" b="1" dirty="0"/>
                    </a:p>
                  </a:txBody>
                  <a:tcPr/>
                </a:tc>
                <a:tc>
                  <a:txBody>
                    <a:bodyPr/>
                    <a:lstStyle/>
                    <a:p>
                      <a:r>
                        <a:rPr lang="en-US" b="1" dirty="0" smtClean="0"/>
                        <a:t>U.S. Analog</a:t>
                      </a:r>
                      <a:endParaRPr lang="en-US" b="1" dirty="0"/>
                    </a:p>
                  </a:txBody>
                  <a:tcPr/>
                </a:tc>
              </a:tr>
              <a:tr h="370840">
                <a:tc>
                  <a:txBody>
                    <a:bodyPr/>
                    <a:lstStyle/>
                    <a:p>
                      <a:r>
                        <a:rPr lang="en-US" dirty="0" smtClean="0"/>
                        <a:t>Beveridge</a:t>
                      </a:r>
                      <a:endParaRPr lang="en-US" dirty="0"/>
                    </a:p>
                  </a:txBody>
                  <a:tcPr/>
                </a:tc>
                <a:tc>
                  <a:txBody>
                    <a:bodyPr/>
                    <a:lstStyle/>
                    <a:p>
                      <a:r>
                        <a:rPr lang="en-US" dirty="0" smtClean="0"/>
                        <a:t>Provided and financed by government</a:t>
                      </a:r>
                      <a:endParaRPr lang="en-US" dirty="0"/>
                    </a:p>
                  </a:txBody>
                  <a:tcPr/>
                </a:tc>
                <a:tc>
                  <a:txBody>
                    <a:bodyPr/>
                    <a:lstStyle/>
                    <a:p>
                      <a:r>
                        <a:rPr lang="en-US" dirty="0" smtClean="0"/>
                        <a:t>Great Britain, Hong Kong, Cuba</a:t>
                      </a:r>
                      <a:endParaRPr lang="en-US" dirty="0"/>
                    </a:p>
                  </a:txBody>
                  <a:tcPr/>
                </a:tc>
                <a:tc>
                  <a:txBody>
                    <a:bodyPr/>
                    <a:lstStyle/>
                    <a:p>
                      <a:r>
                        <a:rPr lang="en-US" dirty="0" smtClean="0"/>
                        <a:t>Veterans Administration (VA)</a:t>
                      </a:r>
                      <a:endParaRPr lang="en-US" dirty="0"/>
                    </a:p>
                  </a:txBody>
                  <a:tcPr/>
                </a:tc>
              </a:tr>
              <a:tr h="370840">
                <a:tc>
                  <a:txBody>
                    <a:bodyPr/>
                    <a:lstStyle/>
                    <a:p>
                      <a:r>
                        <a:rPr lang="en-US" dirty="0" smtClean="0"/>
                        <a:t>Bismarck</a:t>
                      </a:r>
                      <a:endParaRPr lang="en-US" dirty="0"/>
                    </a:p>
                  </a:txBody>
                  <a:tcPr/>
                </a:tc>
                <a:tc>
                  <a:txBody>
                    <a:bodyPr/>
                    <a:lstStyle/>
                    <a:p>
                      <a:r>
                        <a:rPr lang="en-US" dirty="0" smtClean="0"/>
                        <a:t>Regulated private insurance – must cover</a:t>
                      </a:r>
                      <a:r>
                        <a:rPr lang="en-US" baseline="0" dirty="0" smtClean="0"/>
                        <a:t> all</a:t>
                      </a:r>
                      <a:endParaRPr lang="en-US" dirty="0"/>
                    </a:p>
                  </a:txBody>
                  <a:tcPr/>
                </a:tc>
                <a:tc>
                  <a:txBody>
                    <a:bodyPr/>
                    <a:lstStyle/>
                    <a:p>
                      <a:r>
                        <a:rPr lang="en-US" dirty="0" smtClean="0"/>
                        <a:t>Germany, France, Switzerland</a:t>
                      </a:r>
                      <a:endParaRPr lang="en-US" dirty="0"/>
                    </a:p>
                  </a:txBody>
                  <a:tcPr/>
                </a:tc>
                <a:tc>
                  <a:txBody>
                    <a:bodyPr/>
                    <a:lstStyle/>
                    <a:p>
                      <a:r>
                        <a:rPr lang="en-US" dirty="0" smtClean="0"/>
                        <a:t>Employer-provided health insurance</a:t>
                      </a:r>
                      <a:endParaRPr lang="en-US" dirty="0"/>
                    </a:p>
                  </a:txBody>
                  <a:tcPr/>
                </a:tc>
              </a:tr>
              <a:tr h="370840">
                <a:tc>
                  <a:txBody>
                    <a:bodyPr/>
                    <a:lstStyle/>
                    <a:p>
                      <a:r>
                        <a:rPr lang="en-US" dirty="0" smtClean="0"/>
                        <a:t>National health insurance</a:t>
                      </a:r>
                      <a:endParaRPr lang="en-US" dirty="0"/>
                    </a:p>
                  </a:txBody>
                  <a:tcPr/>
                </a:tc>
                <a:tc>
                  <a:txBody>
                    <a:bodyPr/>
                    <a:lstStyle/>
                    <a:p>
                      <a:r>
                        <a:rPr lang="en-US" dirty="0" smtClean="0"/>
                        <a:t>Private system with government-run insurance</a:t>
                      </a:r>
                      <a:endParaRPr lang="en-US" dirty="0"/>
                    </a:p>
                  </a:txBody>
                  <a:tcPr/>
                </a:tc>
                <a:tc>
                  <a:txBody>
                    <a:bodyPr/>
                    <a:lstStyle/>
                    <a:p>
                      <a:r>
                        <a:rPr lang="en-US" dirty="0" smtClean="0"/>
                        <a:t>Canada, Taiwan, South Korea</a:t>
                      </a:r>
                      <a:endParaRPr lang="en-US" dirty="0"/>
                    </a:p>
                  </a:txBody>
                  <a:tcPr/>
                </a:tc>
                <a:tc>
                  <a:txBody>
                    <a:bodyPr/>
                    <a:lstStyle/>
                    <a:p>
                      <a:r>
                        <a:rPr lang="en-US" dirty="0" smtClean="0"/>
                        <a:t>Medicare, Medicaid</a:t>
                      </a:r>
                      <a:endParaRPr lang="en-US" dirty="0"/>
                    </a:p>
                  </a:txBody>
                  <a:tcPr/>
                </a:tc>
              </a:tr>
              <a:tr h="370840">
                <a:tc>
                  <a:txBody>
                    <a:bodyPr/>
                    <a:lstStyle/>
                    <a:p>
                      <a:r>
                        <a:rPr lang="en-US" dirty="0" smtClean="0"/>
                        <a:t>Out-of-pocket</a:t>
                      </a:r>
                      <a:endParaRPr lang="en-US" dirty="0"/>
                    </a:p>
                  </a:txBody>
                  <a:tcPr/>
                </a:tc>
                <a:tc>
                  <a:txBody>
                    <a:bodyPr/>
                    <a:lstStyle/>
                    <a:p>
                      <a:r>
                        <a:rPr lang="en-US" dirty="0" smtClean="0"/>
                        <a:t>Pay as you go</a:t>
                      </a:r>
                      <a:endParaRPr lang="en-US" dirty="0"/>
                    </a:p>
                  </a:txBody>
                  <a:tcPr/>
                </a:tc>
                <a:tc>
                  <a:txBody>
                    <a:bodyPr/>
                    <a:lstStyle/>
                    <a:p>
                      <a:r>
                        <a:rPr lang="en-US" dirty="0" smtClean="0"/>
                        <a:t>Most</a:t>
                      </a:r>
                      <a:r>
                        <a:rPr lang="en-US" baseline="0" dirty="0" smtClean="0"/>
                        <a:t> poor countries</a:t>
                      </a:r>
                      <a:endParaRPr lang="en-US" dirty="0"/>
                    </a:p>
                  </a:txBody>
                  <a:tcPr/>
                </a:tc>
                <a:tc>
                  <a:txBody>
                    <a:bodyPr/>
                    <a:lstStyle/>
                    <a:p>
                      <a:r>
                        <a:rPr lang="en-US" dirty="0" smtClean="0"/>
                        <a:t>U.S. uninsured</a:t>
                      </a:r>
                      <a:endParaRPr lang="en-US" dirty="0"/>
                    </a:p>
                  </a:txBody>
                  <a:tcPr/>
                </a:tc>
              </a:tr>
            </a:tbl>
          </a:graphicData>
        </a:graphic>
      </p:graphicFrame>
      <p:sp>
        <p:nvSpPr>
          <p:cNvPr id="3" name="Text Placeholder 2"/>
          <p:cNvSpPr>
            <a:spLocks noGrp="1"/>
          </p:cNvSpPr>
          <p:nvPr>
            <p:ph type="body" sz="quarter" idx="32"/>
          </p:nvPr>
        </p:nvSpPr>
        <p:spPr>
          <a:xfrm>
            <a:off x="457200" y="5534660"/>
            <a:ext cx="1047752" cy="548640"/>
          </a:xfrm>
        </p:spPr>
        <p:txBody>
          <a:bodyPr/>
          <a:lstStyle/>
          <a:p>
            <a:r>
              <a:rPr lang="en-US" dirty="0" smtClean="0"/>
              <a:t>Reid, 2010</a:t>
            </a:r>
            <a:endParaRPr lang="en-US" dirty="0"/>
          </a:p>
        </p:txBody>
      </p:sp>
      <p:sp>
        <p:nvSpPr>
          <p:cNvPr id="7" name="Slide Number Placeholder 6"/>
          <p:cNvSpPr>
            <a:spLocks noGrp="1"/>
          </p:cNvSpPr>
          <p:nvPr>
            <p:ph type="sldNum" sz="quarter" idx="4"/>
          </p:nvPr>
        </p:nvSpPr>
        <p:spPr/>
        <p:txBody>
          <a:bodyPr/>
          <a:lstStyle/>
          <a:p>
            <a:fld id="{5D1EA846-BE02-7645-8CFD-EA04EE6A4307}" type="slidenum">
              <a:rPr lang="en-US" smtClean="0"/>
              <a:pPr/>
              <a:t>14</a:t>
            </a:fld>
            <a:endParaRPr lang="en-US" dirty="0"/>
          </a:p>
        </p:txBody>
      </p:sp>
    </p:spTree>
    <p:custDataLst>
      <p:tags r:id="rId1"/>
    </p:custDataLst>
    <p:extLst>
      <p:ext uri="{BB962C8B-B14F-4D97-AF65-F5344CB8AC3E}">
        <p14:creationId xmlns:p14="http://schemas.microsoft.com/office/powerpoint/2010/main" val="40487343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Definitions of Care</a:t>
            </a:r>
            <a:endParaRPr lang="en-US" dirty="0"/>
          </a:p>
        </p:txBody>
      </p:sp>
      <p:sp>
        <p:nvSpPr>
          <p:cNvPr id="3" name="Content Placeholder 2"/>
          <p:cNvSpPr>
            <a:spLocks noGrp="1"/>
          </p:cNvSpPr>
          <p:nvPr>
            <p:ph sz="quarter" idx="14"/>
          </p:nvPr>
        </p:nvSpPr>
        <p:spPr/>
        <p:txBody>
          <a:bodyPr/>
          <a:lstStyle/>
          <a:p>
            <a:r>
              <a:rPr lang="en-US" dirty="0"/>
              <a:t>Primary care: Initial and ongoing care, typically provided in an office or clinic</a:t>
            </a:r>
          </a:p>
          <a:p>
            <a:r>
              <a:rPr lang="en-US" dirty="0"/>
              <a:t>Secondary care: Specialty care provided in the community</a:t>
            </a:r>
          </a:p>
          <a:p>
            <a:r>
              <a:rPr lang="en-US" dirty="0"/>
              <a:t>Tertiary care: Highly specialized care usually provided by referral in a large, typically academic, medical </a:t>
            </a:r>
            <a:r>
              <a:rPr lang="en-US" dirty="0" smtClean="0"/>
              <a:t>center</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15</a:t>
            </a:fld>
            <a:endParaRPr lang="en-US" dirty="0"/>
          </a:p>
        </p:txBody>
      </p:sp>
    </p:spTree>
    <p:custDataLst>
      <p:tags r:id="rId1"/>
    </p:custDataLst>
    <p:extLst>
      <p:ext uri="{BB962C8B-B14F-4D97-AF65-F5344CB8AC3E}">
        <p14:creationId xmlns:p14="http://schemas.microsoft.com/office/powerpoint/2010/main" val="36604503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Care System Stakeholders (the “</a:t>
            </a:r>
            <a:r>
              <a:rPr lang="en-US" dirty="0" err="1" smtClean="0"/>
              <a:t>p”s</a:t>
            </a:r>
            <a:r>
              <a:rPr lang="en-US" dirty="0" smtClean="0"/>
              <a:t>)</a:t>
            </a:r>
            <a:endParaRPr lang="en-US" dirty="0"/>
          </a:p>
        </p:txBody>
      </p:sp>
      <p:sp>
        <p:nvSpPr>
          <p:cNvPr id="3" name="Content Placeholder 2"/>
          <p:cNvSpPr>
            <a:spLocks noGrp="1"/>
          </p:cNvSpPr>
          <p:nvPr>
            <p:ph sz="quarter" idx="14"/>
          </p:nvPr>
        </p:nvSpPr>
        <p:spPr>
          <a:xfrm>
            <a:off x="457200" y="1633450"/>
            <a:ext cx="8229600" cy="4572000"/>
          </a:xfrm>
        </p:spPr>
        <p:txBody>
          <a:bodyPr/>
          <a:lstStyle/>
          <a:p>
            <a:r>
              <a:rPr lang="en-US" sz="2800" dirty="0"/>
              <a:t>Patient: The one who gets health care, often called a consumer or citizen when they are well</a:t>
            </a:r>
          </a:p>
          <a:p>
            <a:r>
              <a:rPr lang="en-US" sz="2800" dirty="0"/>
              <a:t>Provider: Those who provide health care, e.g., physicians, nurses, allied health</a:t>
            </a:r>
          </a:p>
          <a:p>
            <a:r>
              <a:rPr lang="en-US" sz="2800" dirty="0"/>
              <a:t>Purchaser: Those who buy health care, usually employers or the government</a:t>
            </a:r>
          </a:p>
          <a:p>
            <a:r>
              <a:rPr lang="en-US" sz="2800" dirty="0"/>
              <a:t>Payor: Those who pay the health care system, i.e., the insurance companies and government</a:t>
            </a:r>
          </a:p>
          <a:p>
            <a:r>
              <a:rPr lang="en-US" sz="2800" dirty="0"/>
              <a:t>Public health: Protectors of the public’s </a:t>
            </a:r>
            <a:r>
              <a:rPr lang="en-US" sz="2800" dirty="0" smtClean="0"/>
              <a:t>health</a:t>
            </a:r>
            <a:endParaRPr lang="en-US" sz="2800"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16</a:t>
            </a:fld>
            <a:endParaRPr lang="en-US" dirty="0"/>
          </a:p>
        </p:txBody>
      </p:sp>
    </p:spTree>
    <p:custDataLst>
      <p:tags r:id="rId1"/>
    </p:custDataLst>
    <p:extLst>
      <p:ext uri="{BB962C8B-B14F-4D97-AF65-F5344CB8AC3E}">
        <p14:creationId xmlns:p14="http://schemas.microsoft.com/office/powerpoint/2010/main" val="36805350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Health Care is Financed - 1</a:t>
            </a:r>
            <a:endParaRPr lang="en-US" dirty="0"/>
          </a:p>
        </p:txBody>
      </p:sp>
      <p:sp>
        <p:nvSpPr>
          <p:cNvPr id="3" name="Content Placeholder 2"/>
          <p:cNvSpPr>
            <a:spLocks noGrp="1"/>
          </p:cNvSpPr>
          <p:nvPr>
            <p:ph sz="quarter" idx="14"/>
          </p:nvPr>
        </p:nvSpPr>
        <p:spPr/>
        <p:txBody>
          <a:bodyPr/>
          <a:lstStyle/>
          <a:p>
            <a:r>
              <a:rPr lang="en-US" dirty="0"/>
              <a:t>No matter who pays the cost (patient, employer, or government), most health care is financed on the notion of insurance</a:t>
            </a:r>
          </a:p>
          <a:p>
            <a:pPr lvl="1"/>
            <a:r>
              <a:rPr lang="en-US" dirty="0"/>
              <a:t>Everyone pays some, those who need it use it</a:t>
            </a:r>
          </a:p>
          <a:p>
            <a:pPr lvl="1"/>
            <a:r>
              <a:rPr lang="en-US" dirty="0"/>
              <a:t>Although modern system may be better described as “pre-paid” health care than </a:t>
            </a:r>
            <a:r>
              <a:rPr lang="en-US" dirty="0" smtClean="0"/>
              <a:t>insurance</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17</a:t>
            </a:fld>
            <a:endParaRPr lang="en-US" dirty="0"/>
          </a:p>
        </p:txBody>
      </p:sp>
    </p:spTree>
    <p:custDataLst>
      <p:tags r:id="rId1"/>
    </p:custDataLst>
    <p:extLst>
      <p:ext uri="{BB962C8B-B14F-4D97-AF65-F5344CB8AC3E}">
        <p14:creationId xmlns:p14="http://schemas.microsoft.com/office/powerpoint/2010/main" val="29088951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Health Care is Financed - 2</a:t>
            </a:r>
            <a:endParaRPr lang="en-US" dirty="0"/>
          </a:p>
        </p:txBody>
      </p:sp>
      <p:sp>
        <p:nvSpPr>
          <p:cNvPr id="3" name="Content Placeholder 2"/>
          <p:cNvSpPr>
            <a:spLocks noGrp="1"/>
          </p:cNvSpPr>
          <p:nvPr>
            <p:ph sz="quarter" idx="14"/>
          </p:nvPr>
        </p:nvSpPr>
        <p:spPr/>
        <p:txBody>
          <a:bodyPr/>
          <a:lstStyle/>
          <a:p>
            <a:r>
              <a:rPr lang="en-US" dirty="0"/>
              <a:t>Payment methods</a:t>
            </a:r>
          </a:p>
          <a:p>
            <a:pPr lvl="1"/>
            <a:r>
              <a:rPr lang="en-US" dirty="0"/>
              <a:t>Private fee-for-service</a:t>
            </a:r>
          </a:p>
          <a:p>
            <a:pPr lvl="1"/>
            <a:r>
              <a:rPr lang="en-US" dirty="0"/>
              <a:t>Private managed care, a.k.a., HMOs</a:t>
            </a:r>
          </a:p>
          <a:p>
            <a:pPr lvl="1"/>
            <a:r>
              <a:rPr lang="en-US" dirty="0"/>
              <a:t>Government-financed, a.k.a., single-payor</a:t>
            </a:r>
          </a:p>
          <a:p>
            <a:pPr lvl="1"/>
            <a:r>
              <a:rPr lang="en-US" dirty="0" smtClean="0"/>
              <a:t>Government-provided</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18</a:t>
            </a:fld>
            <a:endParaRPr lang="en-US" dirty="0"/>
          </a:p>
        </p:txBody>
      </p:sp>
    </p:spTree>
    <p:custDataLst>
      <p:tags r:id="rId1"/>
    </p:custDataLst>
    <p:extLst>
      <p:ext uri="{BB962C8B-B14F-4D97-AF65-F5344CB8AC3E}">
        <p14:creationId xmlns:p14="http://schemas.microsoft.com/office/powerpoint/2010/main" val="17387861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NIHCM Foundation analysis of data from the 2012 Medical Expenditure Panel Survey. This survey captures health spending for the US Civilian, non-institutionalized population and thus excludes spending for the institutional care, such as nursing homes. &#10;&#10;Total Spending in in 2012 was $1,351 billion. $675 billion went to. $639 billion went to. $37 billion went to. &#10;" title="Top five percent of spenders account for fifty percent of all spending."/>
          <p:cNvSpPr>
            <a:spLocks noGrp="1"/>
          </p:cNvSpPr>
          <p:nvPr>
            <p:ph type="title"/>
          </p:nvPr>
        </p:nvSpPr>
        <p:spPr/>
        <p:txBody>
          <a:bodyPr/>
          <a:lstStyle/>
          <a:p>
            <a:r>
              <a:rPr lang="en-US" dirty="0" smtClean="0"/>
              <a:t>Insurance – </a:t>
            </a:r>
            <a:br>
              <a:rPr lang="en-US" dirty="0" smtClean="0"/>
            </a:br>
            <a:r>
              <a:rPr lang="en-US" dirty="0" smtClean="0"/>
              <a:t>Some Use More Than Others</a:t>
            </a:r>
            <a:endParaRPr lang="en-US" dirty="0"/>
          </a:p>
        </p:txBody>
      </p:sp>
      <p:pic>
        <p:nvPicPr>
          <p:cNvPr id="17" name="Content Placeholder 16" descr="NIHCM Foundation analysis of data from the 2012 medical expenditure panel survey captured health spending for the US civilian, non-institutionalized population and thus excludes spending for institutional care such as nursing homes. &#10;&#10;" title="Top five percent of spenders account for fifty percent of all spending."/>
          <p:cNvPicPr>
            <a:picLocks noGrp="1" noChangeAspect="1"/>
          </p:cNvPicPr>
          <p:nvPr>
            <p:ph sz="quarter" idx="14"/>
          </p:nvPr>
        </p:nvPicPr>
        <p:blipFill rotWithShape="1">
          <a:blip r:embed="rId4">
            <a:extLst>
              <a:ext uri="{28A0092B-C50C-407E-A947-70E740481C1C}">
                <a14:useLocalDpi xmlns:a14="http://schemas.microsoft.com/office/drawing/2010/main" val="0"/>
              </a:ext>
            </a:extLst>
          </a:blip>
          <a:srcRect/>
          <a:stretch/>
        </p:blipFill>
        <p:spPr>
          <a:xfrm>
            <a:off x="457200" y="1680924"/>
            <a:ext cx="4041775" cy="3031331"/>
          </a:xfrm>
        </p:spPr>
      </p:pic>
      <p:sp>
        <p:nvSpPr>
          <p:cNvPr id="15" name="Text Placeholder 14"/>
          <p:cNvSpPr>
            <a:spLocks noGrp="1"/>
          </p:cNvSpPr>
          <p:nvPr>
            <p:ph type="body" sz="quarter" idx="32"/>
          </p:nvPr>
        </p:nvSpPr>
        <p:spPr>
          <a:xfrm>
            <a:off x="457200" y="4743186"/>
            <a:ext cx="3438723" cy="533400"/>
          </a:xfrm>
        </p:spPr>
        <p:txBody>
          <a:bodyPr/>
          <a:lstStyle/>
          <a:p>
            <a:r>
              <a:rPr lang="en-US" dirty="0">
                <a:hlinkClick r:id="rId5" tooltip="URL to article titled Concentration of Health Care Spending Chart Story"/>
              </a:rPr>
              <a:t>http://www.nihcm.org/concentration-of-health-care-spending-chart-story</a:t>
            </a:r>
            <a:r>
              <a:rPr lang="en-US" dirty="0"/>
              <a:t> </a:t>
            </a:r>
          </a:p>
          <a:p>
            <a:endParaRPr lang="en-US" dirty="0"/>
          </a:p>
        </p:txBody>
      </p:sp>
      <p:pic>
        <p:nvPicPr>
          <p:cNvPr id="18" name="Content Placeholder 17" descr="In 2012, the percentages of civilian non-institutionalized population ordered by the 2012 health care spending. &#10;&#10;The top 1% of spenders account for 23% of spending. The top 5% of spenders account for 50% of spending. &#10;&#10;The remeaining 50% of spending is distributed over a larger portion of the non-institutionalized civilian population&#10;" title="Health spending is very highly concentrated among highest spenders"/>
          <p:cNvPicPr>
            <a:picLocks noGrp="1" noChangeAspect="1"/>
          </p:cNvPicPr>
          <p:nvPr>
            <p:ph sz="quarter" idx="18"/>
          </p:nvPr>
        </p:nvPicPr>
        <p:blipFill>
          <a:blip r:embed="rId6">
            <a:extLst>
              <a:ext uri="{28A0092B-C50C-407E-A947-70E740481C1C}">
                <a14:useLocalDpi xmlns:a14="http://schemas.microsoft.com/office/drawing/2010/main" val="0"/>
              </a:ext>
            </a:extLst>
          </a:blip>
          <a:stretch>
            <a:fillRect/>
          </a:stretch>
        </p:blipFill>
        <p:spPr>
          <a:xfrm>
            <a:off x="4594860" y="3016915"/>
            <a:ext cx="4041775" cy="3033969"/>
          </a:xfrm>
        </p:spPr>
      </p:pic>
      <p:sp>
        <p:nvSpPr>
          <p:cNvPr id="16" name="Text Placeholder 15"/>
          <p:cNvSpPr>
            <a:spLocks noGrp="1"/>
          </p:cNvSpPr>
          <p:nvPr>
            <p:ph type="body" sz="quarter" idx="33"/>
          </p:nvPr>
        </p:nvSpPr>
        <p:spPr>
          <a:xfrm>
            <a:off x="4648200" y="6087808"/>
            <a:ext cx="3450133" cy="533400"/>
          </a:xfrm>
        </p:spPr>
        <p:txBody>
          <a:bodyPr/>
          <a:lstStyle/>
          <a:p>
            <a:r>
              <a:rPr lang="en-US" dirty="0">
                <a:hlinkClick r:id="rId5" tooltip="URL to article titled Concentration of Health Care Spending Chart Story"/>
              </a:rPr>
              <a:t>http://www.nihcm.org/concentration-of-health-care-spending-chart-story</a:t>
            </a:r>
            <a:r>
              <a:rPr lang="en-US" dirty="0"/>
              <a:t> </a:t>
            </a:r>
          </a:p>
          <a:p>
            <a:endParaRPr lang="en-US" dirty="0"/>
          </a:p>
        </p:txBody>
      </p:sp>
      <p:sp>
        <p:nvSpPr>
          <p:cNvPr id="3" name="Slide Number Placeholder 2"/>
          <p:cNvSpPr>
            <a:spLocks noGrp="1"/>
          </p:cNvSpPr>
          <p:nvPr>
            <p:ph type="sldNum" sz="quarter" idx="4"/>
          </p:nvPr>
        </p:nvSpPr>
        <p:spPr/>
        <p:txBody>
          <a:bodyPr/>
          <a:lstStyle/>
          <a:p>
            <a:fld id="{5DFE55B0-AB62-974B-9512-4D5A9E8FC954}" type="slidenum">
              <a:rPr lang="en-US" smtClean="0"/>
              <a:pPr/>
              <a:t>19</a:t>
            </a:fld>
            <a:endParaRPr lang="en-US" dirty="0"/>
          </a:p>
        </p:txBody>
      </p:sp>
    </p:spTree>
    <p:custDataLst>
      <p:tags r:id="rId1"/>
    </p:custDataLst>
    <p:extLst>
      <p:ext uri="{BB962C8B-B14F-4D97-AF65-F5344CB8AC3E}">
        <p14:creationId xmlns:p14="http://schemas.microsoft.com/office/powerpoint/2010/main" val="6654682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274638"/>
            <a:ext cx="8229600" cy="1782762"/>
          </a:xfrm>
        </p:spPr>
        <p:txBody>
          <a:bodyPr/>
          <a:lstStyle/>
          <a:p>
            <a:r>
              <a:rPr lang="en-US" dirty="0" smtClean="0"/>
              <a:t>Introduction to and History of Modern Health Care in the U.S.</a:t>
            </a:r>
            <a:br>
              <a:rPr lang="en-US" dirty="0" smtClean="0"/>
            </a:br>
            <a:r>
              <a:rPr lang="en-US" dirty="0" smtClean="0"/>
              <a:t>Learning Objectives - 1</a:t>
            </a:r>
          </a:p>
        </p:txBody>
      </p:sp>
      <p:sp>
        <p:nvSpPr>
          <p:cNvPr id="11268" name="Text Placeholder 3"/>
          <p:cNvSpPr>
            <a:spLocks noGrp="1"/>
          </p:cNvSpPr>
          <p:nvPr>
            <p:ph sz="quarter" idx="14"/>
          </p:nvPr>
        </p:nvSpPr>
        <p:spPr>
          <a:xfrm>
            <a:off x="457200" y="2460170"/>
            <a:ext cx="8229600" cy="3712029"/>
          </a:xfrm>
        </p:spPr>
        <p:txBody>
          <a:bodyPr/>
          <a:lstStyle/>
          <a:p>
            <a:r>
              <a:rPr lang="en-US" altLang="en-US" dirty="0" smtClean="0"/>
              <a:t>Define key terms in health care and public health (Lectures a, b, c, d) </a:t>
            </a:r>
          </a:p>
          <a:p>
            <a:r>
              <a:rPr lang="en-US" altLang="en-US" dirty="0" smtClean="0"/>
              <a:t>Describe components of health care delivery and health care systems </a:t>
            </a:r>
            <a:br>
              <a:rPr lang="en-US" altLang="en-US" dirty="0" smtClean="0"/>
            </a:br>
            <a:r>
              <a:rPr lang="en-US" altLang="en-US" dirty="0" smtClean="0"/>
              <a:t>(Lecture a)</a:t>
            </a:r>
          </a:p>
          <a:p>
            <a:r>
              <a:rPr lang="en-US" altLang="en-US" dirty="0" smtClean="0"/>
              <a:t>Discuss examples of improvements in public health (Lecture b)</a:t>
            </a:r>
            <a:endParaRPr lang="en-US" altLang="en-US"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2</a:t>
            </a:fld>
            <a:endParaRPr lang="en-US" dirty="0"/>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Brief History of </a:t>
            </a:r>
            <a:br>
              <a:rPr lang="en-US" dirty="0" smtClean="0"/>
            </a:br>
            <a:r>
              <a:rPr lang="en-US" dirty="0" smtClean="0"/>
              <a:t>Health Care Finance - 1</a:t>
            </a:r>
            <a:endParaRPr lang="en-US" dirty="0"/>
          </a:p>
        </p:txBody>
      </p:sp>
      <p:sp>
        <p:nvSpPr>
          <p:cNvPr id="3" name="Content Placeholder 2"/>
          <p:cNvSpPr>
            <a:spLocks noGrp="1"/>
          </p:cNvSpPr>
          <p:nvPr>
            <p:ph sz="quarter" idx="14"/>
          </p:nvPr>
        </p:nvSpPr>
        <p:spPr/>
        <p:txBody>
          <a:bodyPr/>
          <a:lstStyle/>
          <a:p>
            <a:r>
              <a:rPr lang="en-US" dirty="0"/>
              <a:t>Mid-20th century</a:t>
            </a:r>
          </a:p>
          <a:p>
            <a:pPr lvl="1"/>
            <a:r>
              <a:rPr lang="en-US" dirty="0"/>
              <a:t>Introduction of health insurance</a:t>
            </a:r>
          </a:p>
          <a:p>
            <a:pPr lvl="1"/>
            <a:r>
              <a:rPr lang="en-US" dirty="0"/>
              <a:t>Growth of </a:t>
            </a:r>
            <a:r>
              <a:rPr lang="en-US" altLang="ja-JP" dirty="0"/>
              <a:t>“</a:t>
            </a:r>
            <a:r>
              <a:rPr lang="en-US" dirty="0"/>
              <a:t>open-ended</a:t>
            </a:r>
            <a:r>
              <a:rPr lang="en-US" altLang="ja-JP" dirty="0"/>
              <a:t>”</a:t>
            </a:r>
            <a:r>
              <a:rPr lang="en-US" dirty="0"/>
              <a:t> spending</a:t>
            </a:r>
          </a:p>
          <a:p>
            <a:r>
              <a:rPr lang="en-US" dirty="0"/>
              <a:t>Late 20th century</a:t>
            </a:r>
          </a:p>
          <a:p>
            <a:pPr lvl="1"/>
            <a:r>
              <a:rPr lang="en-US" dirty="0"/>
              <a:t>Efforts to control costs, culminating in managed care</a:t>
            </a:r>
          </a:p>
          <a:p>
            <a:pPr lvl="1"/>
            <a:r>
              <a:rPr lang="en-US" dirty="0"/>
              <a:t>Empowerment of patients/consumers and growth of </a:t>
            </a:r>
            <a:r>
              <a:rPr lang="en-US" dirty="0" smtClean="0"/>
              <a:t>Internet</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20</a:t>
            </a:fld>
            <a:endParaRPr lang="en-US" dirty="0"/>
          </a:p>
        </p:txBody>
      </p:sp>
    </p:spTree>
    <p:custDataLst>
      <p:tags r:id="rId1"/>
    </p:custDataLst>
    <p:extLst>
      <p:ext uri="{BB962C8B-B14F-4D97-AF65-F5344CB8AC3E}">
        <p14:creationId xmlns:p14="http://schemas.microsoft.com/office/powerpoint/2010/main" val="22834812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Brief History of </a:t>
            </a:r>
            <a:br>
              <a:rPr lang="en-US" dirty="0" smtClean="0"/>
            </a:br>
            <a:r>
              <a:rPr lang="en-US" dirty="0" smtClean="0"/>
              <a:t>Health Care Finance - 2</a:t>
            </a:r>
            <a:endParaRPr lang="en-US" dirty="0"/>
          </a:p>
        </p:txBody>
      </p:sp>
      <p:sp>
        <p:nvSpPr>
          <p:cNvPr id="3" name="Content Placeholder 2"/>
          <p:cNvSpPr>
            <a:spLocks noGrp="1"/>
          </p:cNvSpPr>
          <p:nvPr>
            <p:ph sz="quarter" idx="14"/>
          </p:nvPr>
        </p:nvSpPr>
        <p:spPr/>
        <p:txBody>
          <a:bodyPr/>
          <a:lstStyle/>
          <a:p>
            <a:r>
              <a:rPr lang="en-US" dirty="0"/>
              <a:t>21st century</a:t>
            </a:r>
          </a:p>
          <a:p>
            <a:pPr lvl="1"/>
            <a:r>
              <a:rPr lang="en-US" dirty="0"/>
              <a:t>Costs continued to rise well above inflation but have leveled off in recent years</a:t>
            </a:r>
          </a:p>
          <a:p>
            <a:pPr lvl="1"/>
            <a:r>
              <a:rPr lang="en-US" dirty="0"/>
              <a:t>Still, are we on a collision course with increasing costs, aging baby boomers, more costly technology, etc</a:t>
            </a:r>
            <a:r>
              <a:rPr lang="en-US" dirty="0" smtClean="0"/>
              <a:t>.?</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21</a:t>
            </a:fld>
            <a:endParaRPr lang="en-US" dirty="0"/>
          </a:p>
        </p:txBody>
      </p:sp>
    </p:spTree>
    <p:custDataLst>
      <p:tags r:id="rId1"/>
    </p:custDataLst>
    <p:extLst>
      <p:ext uri="{BB962C8B-B14F-4D97-AF65-F5344CB8AC3E}">
        <p14:creationId xmlns:p14="http://schemas.microsoft.com/office/powerpoint/2010/main" val="21984741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smtClean="0"/>
              <a:t>Major Health Care </a:t>
            </a:r>
            <a:br>
              <a:rPr lang="en-US" dirty="0" smtClean="0"/>
            </a:br>
            <a:r>
              <a:rPr lang="en-US" dirty="0" smtClean="0"/>
              <a:t>Payors in U.S. - 1</a:t>
            </a:r>
            <a:endParaRPr lang="en-US" dirty="0"/>
          </a:p>
        </p:txBody>
      </p:sp>
      <p:sp>
        <p:nvSpPr>
          <p:cNvPr id="3" name="Content Placeholder 2"/>
          <p:cNvSpPr>
            <a:spLocks noGrp="1"/>
          </p:cNvSpPr>
          <p:nvPr>
            <p:ph sz="quarter" idx="14"/>
          </p:nvPr>
        </p:nvSpPr>
        <p:spPr/>
        <p:txBody>
          <a:bodyPr/>
          <a:lstStyle/>
          <a:p>
            <a:r>
              <a:rPr lang="en-US" dirty="0" smtClean="0"/>
              <a:t>Private health insurance: For most employed citizens and their dependents, except those in lower-paying jobs</a:t>
            </a:r>
          </a:p>
          <a:p>
            <a:r>
              <a:rPr lang="en-US" dirty="0" smtClean="0"/>
              <a:t>Medicare: Government insurance for elderly and disabled</a:t>
            </a:r>
          </a:p>
          <a:p>
            <a:r>
              <a:rPr lang="en-US" dirty="0" smtClean="0"/>
              <a:t>Medicaid: Government insurance for indigent</a:t>
            </a:r>
          </a:p>
        </p:txBody>
      </p:sp>
      <p:sp>
        <p:nvSpPr>
          <p:cNvPr id="6" name="Slide Number Placeholder 5"/>
          <p:cNvSpPr>
            <a:spLocks noGrp="1"/>
          </p:cNvSpPr>
          <p:nvPr>
            <p:ph type="sldNum" sz="quarter" idx="4"/>
          </p:nvPr>
        </p:nvSpPr>
        <p:spPr/>
        <p:txBody>
          <a:bodyPr/>
          <a:lstStyle/>
          <a:p>
            <a:fld id="{5D1EA846-BE02-7645-8CFD-EA04EE6A4307}" type="slidenum">
              <a:rPr lang="en-US" smtClean="0"/>
              <a:pPr/>
              <a:t>22</a:t>
            </a:fld>
            <a:endParaRPr lang="en-US" dirty="0"/>
          </a:p>
        </p:txBody>
      </p:sp>
    </p:spTree>
    <p:custDataLst>
      <p:tags r:id="rId1"/>
    </p:custDataLst>
    <p:extLst>
      <p:ext uri="{BB962C8B-B14F-4D97-AF65-F5344CB8AC3E}">
        <p14:creationId xmlns:p14="http://schemas.microsoft.com/office/powerpoint/2010/main" val="17265573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smtClean="0"/>
              <a:t>Major Health Care </a:t>
            </a:r>
            <a:br>
              <a:rPr lang="en-US" dirty="0" smtClean="0"/>
            </a:br>
            <a:r>
              <a:rPr lang="en-US" dirty="0" smtClean="0"/>
              <a:t>Payors in U.S. - 2</a:t>
            </a:r>
            <a:endParaRPr lang="en-US" dirty="0"/>
          </a:p>
        </p:txBody>
      </p:sp>
      <p:sp>
        <p:nvSpPr>
          <p:cNvPr id="3" name="Content Placeholder 2"/>
          <p:cNvSpPr>
            <a:spLocks noGrp="1"/>
          </p:cNvSpPr>
          <p:nvPr>
            <p:ph sz="quarter" idx="14"/>
          </p:nvPr>
        </p:nvSpPr>
        <p:spPr/>
        <p:txBody>
          <a:bodyPr/>
          <a:lstStyle/>
          <a:p>
            <a:r>
              <a:rPr lang="en-US" dirty="0" smtClean="0"/>
              <a:t>State Children’s Health Insurance Program (S-CHIP): Government insurance for uninsured low-income children</a:t>
            </a:r>
          </a:p>
          <a:p>
            <a:r>
              <a:rPr lang="en-US" dirty="0" smtClean="0"/>
              <a:t>Other expenses due to out-of-pocket, public health, and other expenditures</a:t>
            </a:r>
            <a:endParaRPr lang="en-US" dirty="0"/>
          </a:p>
        </p:txBody>
      </p:sp>
      <p:sp>
        <p:nvSpPr>
          <p:cNvPr id="6" name="Slide Number Placeholder 5"/>
          <p:cNvSpPr>
            <a:spLocks noGrp="1"/>
          </p:cNvSpPr>
          <p:nvPr>
            <p:ph type="sldNum" sz="quarter" idx="4"/>
          </p:nvPr>
        </p:nvSpPr>
        <p:spPr/>
        <p:txBody>
          <a:bodyPr/>
          <a:lstStyle/>
          <a:p>
            <a:fld id="{5D1EA846-BE02-7645-8CFD-EA04EE6A4307}" type="slidenum">
              <a:rPr lang="en-US" smtClean="0"/>
              <a:pPr/>
              <a:t>23</a:t>
            </a:fld>
            <a:endParaRPr lang="en-US" dirty="0"/>
          </a:p>
        </p:txBody>
      </p:sp>
    </p:spTree>
    <p:custDataLst>
      <p:tags r:id="rId1"/>
    </p:custDataLst>
    <p:extLst>
      <p:ext uri="{BB962C8B-B14F-4D97-AF65-F5344CB8AC3E}">
        <p14:creationId xmlns:p14="http://schemas.microsoft.com/office/powerpoint/2010/main" val="27890357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dirty="0" smtClean="0"/>
              <a:t>Organization of the </a:t>
            </a:r>
            <a:br>
              <a:rPr lang="en-US" altLang="en-US" dirty="0" smtClean="0"/>
            </a:br>
            <a:r>
              <a:rPr lang="en-US" altLang="en-US" dirty="0" smtClean="0"/>
              <a:t>Health Care Industry</a:t>
            </a:r>
          </a:p>
        </p:txBody>
      </p:sp>
      <p:pic>
        <p:nvPicPr>
          <p:cNvPr id="3" name="Picture Placeholder 2" descr="Table columns are industry segment, employment, and number of establishments.&#10;&#10;Industry segments include ambulatory health care services, hospitals, and nursing and residential care facilities.&#10;&#10;Ambulatory health care services repres&#10;Percent distribution of employment and establishments in health services by detailed industry sector, 2008 data.&#10;ent 42.6% of employment within the health care industry and 87.3 of establishments of all Ambulatory Health Care Industry Establishments. &#10;&#10;Offices of physicians represented 17.0% of jobs and 87.3% of establishments; Home health care services represented 7.2% of jobs and 3.7% of establishments, Dentists offices represented 6.2 of jobs and 20.4% of establishments, Other health care services represented  4.7% of jobs and 19.6% of establishments, Outpatient ambulatory care centers 4.0% of jobs and 3.6% establishments, Other Ambulatory health care services were 1.8% of jobs and 1.4% of establishments; Medical and diagnostic laboratories provided 1.6% of employment within the Ambulatory health care services industry and 2.4% of all establishments within the Ambulatory care health services industry.&#10;&#10;Within the Hospital Industry segment, General medical and surgical hospitals represented 32.5% of all employments, and 1.0% of all establishments; 1.4% of all jobs were in Other specialty hospitals at 0.2% of all establishments; Psychiatric and substance abuse hospitals represented 0.7% of all jobs, and 0.1% of all hospital industry establishments. &#10;&#10;Within the Nursing and residential care facilities industry segment, community care facilities for the elderly dominate the jobs market with 22.8% of all nursing and residential health care jobs, at 11.4% of all total establishments in this sector. Residential mental health facilities provided 4.1% of all jobs in this sector, and 4.0% of all establishments; Other residential care facilities represented 1.3% of all jobs in this sector: 1.1% of all establishments in the nursing and residential care facility sector are Other residential care outside of community care and residential mental health. &#10;" title="Organization of the Health Care Industry by Industry Table:  segment, Employment, and Establishements"/>
          <p:cNvPicPr>
            <a:picLocks noGrp="1" noChangeAspect="1"/>
          </p:cNvPicPr>
          <p:nvPr>
            <p:ph type="pic" sz="quarter" idx="14"/>
          </p:nvPr>
        </p:nvPicPr>
        <p:blipFill rotWithShape="1">
          <a:blip r:embed="rId4">
            <a:extLst>
              <a:ext uri="{28A0092B-C50C-407E-A947-70E740481C1C}">
                <a14:useLocalDpi xmlns:a14="http://schemas.microsoft.com/office/drawing/2010/main" val="0"/>
              </a:ext>
            </a:extLst>
          </a:blip>
          <a:srcRect/>
          <a:stretch/>
        </p:blipFill>
        <p:spPr/>
      </p:pic>
      <p:sp>
        <p:nvSpPr>
          <p:cNvPr id="20565" name="Text Placeholder 3"/>
          <p:cNvSpPr>
            <a:spLocks noGrp="1"/>
          </p:cNvSpPr>
          <p:nvPr>
            <p:ph type="body" sz="quarter" idx="32"/>
          </p:nvPr>
        </p:nvSpPr>
        <p:spPr/>
        <p:txBody>
          <a:bodyPr/>
          <a:lstStyle/>
          <a:p>
            <a:pPr>
              <a:tabLst>
                <a:tab pos="688975" algn="l"/>
              </a:tabLst>
            </a:pPr>
            <a:r>
              <a:rPr lang="en-US" altLang="en-US" dirty="0" smtClean="0"/>
              <a:t>1.1 Table: Percent distribution of employment and establishments in health services by detailed industry sector, 	2008.</a:t>
            </a:r>
          </a:p>
        </p:txBody>
      </p:sp>
      <p:sp>
        <p:nvSpPr>
          <p:cNvPr id="5" name="Slide Number Placeholder 4"/>
          <p:cNvSpPr>
            <a:spLocks noGrp="1"/>
          </p:cNvSpPr>
          <p:nvPr>
            <p:ph type="sldNum" sz="quarter" idx="4"/>
          </p:nvPr>
        </p:nvSpPr>
        <p:spPr/>
        <p:txBody>
          <a:bodyPr/>
          <a:lstStyle/>
          <a:p>
            <a:fld id="{F3BF8891-5E06-46C2-89A4-6DB85D39BA35}" type="slidenum">
              <a:rPr lang="en-US" smtClean="0"/>
              <a:pPr/>
              <a:t>24</a:t>
            </a:fld>
            <a:endParaRPr lang="en-US" dirty="0"/>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sz="3400" dirty="0" smtClean="0"/>
              <a:t>Introduction to and History of Modern Health Care in the U.S. </a:t>
            </a:r>
            <a:br>
              <a:rPr lang="en-US" altLang="en-US" sz="3400" dirty="0" smtClean="0"/>
            </a:br>
            <a:r>
              <a:rPr lang="en-US" altLang="en-US" sz="3400" dirty="0" smtClean="0"/>
              <a:t>Summary – Lecture a</a:t>
            </a:r>
          </a:p>
        </p:txBody>
      </p:sp>
      <p:sp>
        <p:nvSpPr>
          <p:cNvPr id="26628" name="Text Placeholder 3"/>
          <p:cNvSpPr>
            <a:spLocks noGrp="1"/>
          </p:cNvSpPr>
          <p:nvPr>
            <p:ph type="body" sz="quarter" idx="11"/>
          </p:nvPr>
        </p:nvSpPr>
        <p:spPr/>
        <p:txBody>
          <a:bodyPr/>
          <a:lstStyle/>
          <a:p>
            <a:r>
              <a:rPr lang="en-US" altLang="en-US" sz="3000" dirty="0" smtClean="0"/>
              <a:t>Important definitions</a:t>
            </a:r>
          </a:p>
          <a:p>
            <a:pPr lvl="1"/>
            <a:r>
              <a:rPr lang="en-US" altLang="en-US" sz="2600" dirty="0" smtClean="0"/>
              <a:t>Health</a:t>
            </a:r>
          </a:p>
          <a:p>
            <a:pPr lvl="1"/>
            <a:r>
              <a:rPr lang="en-US" altLang="en-US" sz="2600" dirty="0" smtClean="0"/>
              <a:t>Health care</a:t>
            </a:r>
          </a:p>
          <a:p>
            <a:pPr lvl="1"/>
            <a:r>
              <a:rPr lang="en-US" altLang="en-US" sz="2600" dirty="0" smtClean="0"/>
              <a:t>Health care systems</a:t>
            </a:r>
          </a:p>
          <a:p>
            <a:r>
              <a:rPr lang="en-US" altLang="en-US" sz="3000" dirty="0" smtClean="0"/>
              <a:t>Different types of health care delivery</a:t>
            </a:r>
          </a:p>
          <a:p>
            <a:pPr lvl="1"/>
            <a:r>
              <a:rPr lang="en-US" altLang="en-US" sz="2600" dirty="0" smtClean="0"/>
              <a:t>Inpatient</a:t>
            </a:r>
          </a:p>
          <a:p>
            <a:pPr lvl="1"/>
            <a:r>
              <a:rPr lang="en-US" altLang="en-US" sz="2600" dirty="0" smtClean="0"/>
              <a:t>Outpatient</a:t>
            </a:r>
          </a:p>
          <a:p>
            <a:r>
              <a:rPr lang="en-US" altLang="en-US" sz="3000" dirty="0" smtClean="0"/>
              <a:t>Different models that range from private to public funding – most are combination</a:t>
            </a:r>
          </a:p>
        </p:txBody>
      </p:sp>
      <p:sp>
        <p:nvSpPr>
          <p:cNvPr id="2" name="Slide Number Placeholder 1"/>
          <p:cNvSpPr>
            <a:spLocks noGrp="1"/>
          </p:cNvSpPr>
          <p:nvPr>
            <p:ph type="sldNum" sz="quarter" idx="4"/>
          </p:nvPr>
        </p:nvSpPr>
        <p:spPr/>
        <p:txBody>
          <a:bodyPr/>
          <a:lstStyle/>
          <a:p>
            <a:fld id="{F3BF8891-5E06-46C2-89A4-6DB85D39BA35}" type="slidenum">
              <a:rPr lang="en-US" smtClean="0"/>
              <a:pPr/>
              <a:t>25</a:t>
            </a:fld>
            <a:endParaRPr lang="en-US" dirty="0"/>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274636"/>
            <a:ext cx="8229600" cy="1763713"/>
          </a:xfrm>
        </p:spPr>
        <p:txBody>
          <a:bodyPr/>
          <a:lstStyle/>
          <a:p>
            <a:r>
              <a:rPr lang="en-US" altLang="en-US" dirty="0" smtClean="0"/>
              <a:t>Introduction to and History of Modern Health Care in the U.S. </a:t>
            </a:r>
            <a:br>
              <a:rPr lang="en-US" altLang="en-US" dirty="0" smtClean="0"/>
            </a:br>
            <a:r>
              <a:rPr lang="en-US" altLang="en-US" dirty="0" smtClean="0"/>
              <a:t>References – 1 – Lecture a</a:t>
            </a:r>
          </a:p>
        </p:txBody>
      </p:sp>
      <p:sp>
        <p:nvSpPr>
          <p:cNvPr id="27654" name="Text Placeholder 5"/>
          <p:cNvSpPr>
            <a:spLocks noGrp="1"/>
          </p:cNvSpPr>
          <p:nvPr>
            <p:ph type="body" sz="quarter" idx="16"/>
          </p:nvPr>
        </p:nvSpPr>
        <p:spPr>
          <a:xfrm>
            <a:off x="457200" y="2381250"/>
            <a:ext cx="8229600" cy="3600450"/>
          </a:xfrm>
        </p:spPr>
        <p:txBody>
          <a:bodyPr/>
          <a:lstStyle/>
          <a:p>
            <a:r>
              <a:rPr lang="en-US" altLang="en-US" dirty="0" smtClean="0"/>
              <a:t>References</a:t>
            </a:r>
            <a:endParaRPr lang="en-US" altLang="en-US" b="0" dirty="0" smtClean="0"/>
          </a:p>
          <a:p>
            <a:r>
              <a:rPr lang="en-US" altLang="en-US" b="0" dirty="0"/>
              <a:t>Askin, E and Moore, N (2014). The Health Care Handbook - A Clear and Concise Guide to the United States Health Care System, Second Edition. St. Louis, MO, Washington University in St. Louis.</a:t>
            </a:r>
          </a:p>
          <a:p>
            <a:r>
              <a:rPr lang="en-US" altLang="en-US" b="0" dirty="0" smtClean="0"/>
              <a:t>Definition of Healthcare. Preamble to the Constitution of the World Health Organization as adopted by the International Health Conference, New York, 19 June - 22 July 1946; signed on 22 July 1946 by the representatives of 61 States (Official Records of the World Health Organization, no. 2, p. 100) and entered into force on 7 April 1948.</a:t>
            </a:r>
          </a:p>
          <a:p>
            <a:r>
              <a:rPr lang="en-US" altLang="en-US" b="0" dirty="0"/>
              <a:t>A. (</a:t>
            </a:r>
            <a:r>
              <a:rPr lang="en-US" altLang="en-US" b="0" dirty="0" err="1"/>
              <a:t>n.d.</a:t>
            </a:r>
            <a:r>
              <a:rPr lang="en-US" altLang="en-US" b="0" dirty="0"/>
              <a:t>). Health Care Careers Directory 2012-2013. American Medical Association.</a:t>
            </a:r>
          </a:p>
          <a:p>
            <a:r>
              <a:rPr lang="en-US" altLang="en-US" b="0" dirty="0"/>
              <a:t>ISBN#: 978-1-60359-770-8.</a:t>
            </a:r>
          </a:p>
          <a:p>
            <a:r>
              <a:rPr lang="en-US" altLang="en-US" b="0" dirty="0" smtClean="0"/>
              <a:t>Health </a:t>
            </a:r>
            <a:r>
              <a:rPr lang="en-US" altLang="en-US" b="0" dirty="0"/>
              <a:t>Care and Social Assistance: NAICS 62, US Bureau of Labor Statistics, </a:t>
            </a:r>
            <a:r>
              <a:rPr lang="en-US" altLang="en-US" b="0" dirty="0" smtClean="0">
                <a:hlinkClick r:id="rId4" tooltip="URL for Bureau of Labor Statistics"/>
              </a:rPr>
              <a:t>http</a:t>
            </a:r>
            <a:r>
              <a:rPr lang="en-US" altLang="en-US" b="0" dirty="0">
                <a:hlinkClick r:id="rId4" tooltip="URL for Bureau of Labor Statistics"/>
              </a:rPr>
              <a:t>://www.bls.gov/iag/tgs/iag62.htm</a:t>
            </a:r>
            <a:r>
              <a:rPr lang="en-US" altLang="en-US" b="0" dirty="0"/>
              <a:t>. </a:t>
            </a:r>
          </a:p>
        </p:txBody>
      </p:sp>
      <p:sp>
        <p:nvSpPr>
          <p:cNvPr id="3" name="Slide Number Placeholder 2"/>
          <p:cNvSpPr>
            <a:spLocks noGrp="1"/>
          </p:cNvSpPr>
          <p:nvPr>
            <p:ph type="sldNum" sz="quarter" idx="4"/>
          </p:nvPr>
        </p:nvSpPr>
        <p:spPr/>
        <p:txBody>
          <a:bodyPr/>
          <a:lstStyle/>
          <a:p>
            <a:fld id="{F3BF8891-5E06-46C2-89A4-6DB85D39BA35}" type="slidenum">
              <a:rPr lang="en-US" smtClean="0"/>
              <a:pPr/>
              <a:t>26</a:t>
            </a:fld>
            <a:endParaRPr lang="en-US" dirty="0"/>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274637"/>
            <a:ext cx="8229600" cy="1769428"/>
          </a:xfrm>
        </p:spPr>
        <p:txBody>
          <a:bodyPr/>
          <a:lstStyle/>
          <a:p>
            <a:r>
              <a:rPr lang="en-US" altLang="en-US" dirty="0" smtClean="0"/>
              <a:t>Introduction to and History of Modern Health Care in the U.S. </a:t>
            </a:r>
            <a:br>
              <a:rPr lang="en-US" altLang="en-US" dirty="0" smtClean="0"/>
            </a:br>
            <a:r>
              <a:rPr lang="en-US" altLang="en-US" dirty="0"/>
              <a:t>References – </a:t>
            </a:r>
            <a:r>
              <a:rPr lang="en-US" altLang="en-US" dirty="0" smtClean="0"/>
              <a:t>2 – </a:t>
            </a:r>
            <a:r>
              <a:rPr lang="en-US" altLang="en-US" dirty="0"/>
              <a:t>Lecture </a:t>
            </a:r>
            <a:r>
              <a:rPr lang="en-US" altLang="en-US" dirty="0" smtClean="0"/>
              <a:t>a</a:t>
            </a:r>
          </a:p>
        </p:txBody>
      </p:sp>
      <p:sp>
        <p:nvSpPr>
          <p:cNvPr id="27654" name="Text Placeholder 5" descr="I don't know why PPT insists on having Alt Text for the content placeholder containing URLs."/>
          <p:cNvSpPr>
            <a:spLocks noGrp="1"/>
          </p:cNvSpPr>
          <p:nvPr>
            <p:ph type="body" sz="quarter" idx="16"/>
          </p:nvPr>
        </p:nvSpPr>
        <p:spPr>
          <a:xfrm>
            <a:off x="457200" y="2381250"/>
            <a:ext cx="8229600" cy="2552700"/>
          </a:xfrm>
        </p:spPr>
        <p:txBody>
          <a:bodyPr/>
          <a:lstStyle/>
          <a:p>
            <a:r>
              <a:rPr lang="en-US" altLang="en-US" dirty="0" smtClean="0"/>
              <a:t>References</a:t>
            </a:r>
            <a:endParaRPr lang="en-US" altLang="en-US" b="0" dirty="0" smtClean="0"/>
          </a:p>
          <a:p>
            <a:r>
              <a:rPr lang="en-US" altLang="en-US" b="0" dirty="0"/>
              <a:t>Henderson, R (2015). Industry employment and output projections to 2024. Monthly Labor Review, , Retrieved </a:t>
            </a:r>
            <a:r>
              <a:rPr lang="en-US" altLang="en-US" b="0" dirty="0" smtClean="0"/>
              <a:t>January 17, 2017, </a:t>
            </a:r>
            <a:r>
              <a:rPr lang="en-US" altLang="en-US" b="0" dirty="0">
                <a:hlinkClick r:id="rId4" tooltip="URL to Bureau of Labor Statistics Industry Employment and Output Projections to 2024"/>
              </a:rPr>
              <a:t>http://www.bls.gov/opub/mlr/2015/article/industry-employment-and-output-projections-to-2024.htm </a:t>
            </a:r>
            <a:endParaRPr lang="en-US" altLang="en-US" b="0" dirty="0"/>
          </a:p>
          <a:p>
            <a:r>
              <a:rPr lang="en-US" altLang="en-US" b="0" dirty="0" smtClean="0"/>
              <a:t>Reid</a:t>
            </a:r>
            <a:r>
              <a:rPr lang="en-US" altLang="en-US" b="0" dirty="0"/>
              <a:t>, TR (2010). The Healing of America: A Global Quest for Better, Cheaper, and Fairer Health Care. New York, NY, Penguin Books. </a:t>
            </a:r>
          </a:p>
          <a:p>
            <a:r>
              <a:rPr lang="en-US" altLang="en-US" b="0" dirty="0" smtClean="0"/>
              <a:t>World Health Report 2000 - Health systems: improving performance. (2000). Retrieved January 20, 2017, from WHO website: </a:t>
            </a:r>
            <a:r>
              <a:rPr lang="en-US" altLang="en-US" b="0" dirty="0" smtClean="0">
                <a:hlinkClick r:id="rId5" tooltip="URL to World Health Organization's World Health Report 2000"/>
              </a:rPr>
              <a:t>http://www.who.int/whr/2000/en/</a:t>
            </a:r>
            <a:r>
              <a:rPr lang="en-US" altLang="en-US" b="0" dirty="0" smtClean="0"/>
              <a:t>  .</a:t>
            </a:r>
          </a:p>
        </p:txBody>
      </p:sp>
      <p:sp>
        <p:nvSpPr>
          <p:cNvPr id="27655" name="Text Placeholder 9"/>
          <p:cNvSpPr>
            <a:spLocks noGrp="1"/>
          </p:cNvSpPr>
          <p:nvPr>
            <p:ph type="body" sz="quarter" idx="20"/>
          </p:nvPr>
        </p:nvSpPr>
        <p:spPr>
          <a:xfrm>
            <a:off x="456227" y="5103495"/>
            <a:ext cx="8229600" cy="1371600"/>
          </a:xfrm>
        </p:spPr>
        <p:txBody>
          <a:bodyPr/>
          <a:lstStyle/>
          <a:p>
            <a:r>
              <a:rPr lang="en-US" altLang="en-US" dirty="0" smtClean="0"/>
              <a:t>Charts, Tables, Figures</a:t>
            </a:r>
          </a:p>
          <a:p>
            <a:pPr lvl="1"/>
            <a:r>
              <a:rPr lang="en-US" altLang="en-US" dirty="0" smtClean="0"/>
              <a:t>1.1	Table: BLS Quarterly Census of Employment and Wages, 2008. (2008). Retrieved January 20, 2017, from US Bureau of Labor Statistics website: </a:t>
            </a:r>
            <a:r>
              <a:rPr lang="en-US" altLang="en-US" dirty="0" smtClean="0">
                <a:hlinkClick r:id="rId6" tooltip="URL to United States Department of Labor Bureau of Labor Statistics Quarterly Census of Employment and Wages"/>
              </a:rPr>
              <a:t>http://www.bls.gov/cew/</a:t>
            </a:r>
            <a:r>
              <a:rPr lang="en-US" altLang="en-US" dirty="0" smtClean="0"/>
              <a:t>.</a:t>
            </a:r>
          </a:p>
          <a:p>
            <a:pPr lvl="1"/>
            <a:endParaRPr lang="en-US" altLang="en-US" dirty="0"/>
          </a:p>
        </p:txBody>
      </p:sp>
      <p:sp>
        <p:nvSpPr>
          <p:cNvPr id="3" name="Slide Number Placeholder 2"/>
          <p:cNvSpPr>
            <a:spLocks noGrp="1"/>
          </p:cNvSpPr>
          <p:nvPr>
            <p:ph type="sldNum" sz="quarter" idx="4"/>
          </p:nvPr>
        </p:nvSpPr>
        <p:spPr/>
        <p:txBody>
          <a:bodyPr/>
          <a:lstStyle/>
          <a:p>
            <a:fld id="{F3BF8891-5E06-46C2-89A4-6DB85D39BA35}" type="slidenum">
              <a:rPr lang="en-US" smtClean="0"/>
              <a:pPr/>
              <a:t>27</a:t>
            </a:fld>
            <a:endParaRPr lang="en-US" dirty="0"/>
          </a:p>
        </p:txBody>
      </p:sp>
    </p:spTree>
    <p:custDataLst>
      <p:tags r:id="rId1"/>
    </p:custDataLst>
    <p:extLst>
      <p:ext uri="{BB962C8B-B14F-4D97-AF65-F5344CB8AC3E}">
        <p14:creationId xmlns:p14="http://schemas.microsoft.com/office/powerpoint/2010/main" val="28799760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021012"/>
          </a:xfrm>
        </p:spPr>
        <p:txBody>
          <a:bodyPr/>
          <a:lstStyle/>
          <a:p>
            <a:r>
              <a:rPr lang="en-US" dirty="0" smtClean="0"/>
              <a:t>Introduction to Health Care and Public Health in the U.S. </a:t>
            </a:r>
            <a:br>
              <a:rPr lang="en-US" dirty="0" smtClean="0"/>
            </a:br>
            <a:r>
              <a:rPr lang="en-US" dirty="0" smtClean="0"/>
              <a:t>Introduction to and History of Modern Health Care in the U.S.</a:t>
            </a:r>
            <a:br>
              <a:rPr lang="en-US" dirty="0" smtClean="0"/>
            </a:br>
            <a:r>
              <a:rPr lang="en-US" dirty="0" smtClean="0"/>
              <a:t>Lecture a</a:t>
            </a:r>
            <a:endParaRPr lang="en-US" dirty="0"/>
          </a:p>
        </p:txBody>
      </p:sp>
      <p:sp>
        <p:nvSpPr>
          <p:cNvPr id="3" name="Content Placeholder 2"/>
          <p:cNvSpPr>
            <a:spLocks noGrp="1"/>
          </p:cNvSpPr>
          <p:nvPr>
            <p:ph sz="quarter" idx="14"/>
          </p:nvPr>
        </p:nvSpPr>
        <p:spPr>
          <a:xfrm>
            <a:off x="457200" y="3312428"/>
            <a:ext cx="8229600" cy="3009900"/>
          </a:xfrm>
        </p:spPr>
        <p:txBody>
          <a:bodyPr/>
          <a:lstStyle/>
          <a:p>
            <a:r>
              <a:rPr lang="en-US" i="0" dirty="0" smtClean="0"/>
              <a:t>This material was developed by Oregon Health &amp; Science University, funded by the Department of Health and Human Services, Office of the National Coordinator for Health Information Technology under Award Number 90WT0001.</a:t>
            </a:r>
            <a:endParaRPr lang="en-US" i="0"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28</a:t>
            </a:fld>
            <a:endParaRPr lang="en-US" dirty="0"/>
          </a:p>
        </p:txBody>
      </p:sp>
    </p:spTree>
    <p:custDataLst>
      <p:tags r:id="rId1"/>
    </p:custDataLst>
    <p:extLst>
      <p:ext uri="{BB962C8B-B14F-4D97-AF65-F5344CB8AC3E}">
        <p14:creationId xmlns:p14="http://schemas.microsoft.com/office/powerpoint/2010/main" val="22193977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252866"/>
            <a:ext cx="8229600" cy="1826305"/>
          </a:xfrm>
        </p:spPr>
        <p:txBody>
          <a:bodyPr/>
          <a:lstStyle/>
          <a:p>
            <a:r>
              <a:rPr lang="en-US" dirty="0" smtClean="0"/>
              <a:t>Introduction to and History of Modern Health Care in the U.S.</a:t>
            </a:r>
            <a:br>
              <a:rPr lang="en-US" dirty="0" smtClean="0"/>
            </a:br>
            <a:r>
              <a:rPr lang="en-US" dirty="0" smtClean="0"/>
              <a:t>Learning Objectives - 2</a:t>
            </a:r>
          </a:p>
        </p:txBody>
      </p:sp>
      <p:sp>
        <p:nvSpPr>
          <p:cNvPr id="11268" name="Text Placeholder 3"/>
          <p:cNvSpPr>
            <a:spLocks noGrp="1"/>
          </p:cNvSpPr>
          <p:nvPr>
            <p:ph sz="quarter" idx="14"/>
          </p:nvPr>
        </p:nvSpPr>
        <p:spPr>
          <a:xfrm>
            <a:off x="457200" y="2460172"/>
            <a:ext cx="8229600" cy="2634343"/>
          </a:xfrm>
        </p:spPr>
        <p:txBody>
          <a:bodyPr/>
          <a:lstStyle/>
          <a:p>
            <a:r>
              <a:rPr lang="en-US" altLang="en-US" dirty="0" smtClean="0"/>
              <a:t>Define core values and paradigm shifts in U.S. health care (Lecture c)</a:t>
            </a:r>
          </a:p>
          <a:p>
            <a:r>
              <a:rPr lang="en-US" altLang="en-US" dirty="0" smtClean="0"/>
              <a:t>Describe the technology used in the delivery and administration of health care (Lecture d)</a:t>
            </a:r>
            <a:endParaRPr lang="en-US" altLang="en-US"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extLst>
      <p:ext uri="{BB962C8B-B14F-4D97-AF65-F5344CB8AC3E}">
        <p14:creationId xmlns:p14="http://schemas.microsoft.com/office/powerpoint/2010/main" val="25179940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dirty="0" smtClean="0"/>
              <a:t>Some Definitions: Health</a:t>
            </a:r>
          </a:p>
        </p:txBody>
      </p:sp>
      <p:sp>
        <p:nvSpPr>
          <p:cNvPr id="12294" name="Content Placeholder 5"/>
          <p:cNvSpPr>
            <a:spLocks noGrp="1"/>
          </p:cNvSpPr>
          <p:nvPr>
            <p:ph sz="quarter" idx="14"/>
          </p:nvPr>
        </p:nvSpPr>
        <p:spPr/>
        <p:txBody>
          <a:bodyPr/>
          <a:lstStyle/>
          <a:p>
            <a:r>
              <a:rPr lang="en-US" altLang="en-US" dirty="0" smtClean="0"/>
              <a:t>Often thought of as the absence of disease </a:t>
            </a:r>
          </a:p>
          <a:p>
            <a:r>
              <a:rPr lang="en-US" altLang="en-US" dirty="0" smtClean="0"/>
              <a:t>World Health Organization (WHO) </a:t>
            </a:r>
          </a:p>
          <a:p>
            <a:pPr lvl="1"/>
            <a:r>
              <a:rPr lang="en-US" altLang="en-US" dirty="0" smtClean="0"/>
              <a:t>“…state of complete physical, mental and social well-being and not merely the absence of disease or infirmity”</a:t>
            </a:r>
          </a:p>
          <a:p>
            <a:r>
              <a:rPr lang="en-US" altLang="en-US" dirty="0" smtClean="0"/>
              <a:t>“Illness” is a state of poor health</a:t>
            </a:r>
          </a:p>
        </p:txBody>
      </p:sp>
      <p:sp>
        <p:nvSpPr>
          <p:cNvPr id="2" name="Slide Number Placeholder 1"/>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smtClean="0"/>
              <a:t>Health Care</a:t>
            </a:r>
          </a:p>
        </p:txBody>
      </p:sp>
      <p:sp>
        <p:nvSpPr>
          <p:cNvPr id="13315" name="Content Placeholder 2"/>
          <p:cNvSpPr>
            <a:spLocks noGrp="1"/>
          </p:cNvSpPr>
          <p:nvPr>
            <p:ph sz="quarter" idx="14"/>
          </p:nvPr>
        </p:nvSpPr>
        <p:spPr>
          <a:xfrm>
            <a:off x="457199" y="1600200"/>
            <a:ext cx="8342243" cy="1418217"/>
          </a:xfrm>
        </p:spPr>
        <p:txBody>
          <a:bodyPr/>
          <a:lstStyle/>
          <a:p>
            <a:r>
              <a:rPr lang="en-US" altLang="en-US" dirty="0" smtClean="0"/>
              <a:t>The prevention and treatment of illness</a:t>
            </a:r>
          </a:p>
          <a:p>
            <a:r>
              <a:rPr lang="en-US" altLang="en-US" dirty="0" smtClean="0"/>
              <a:t>Delivered by people from varied disciplines</a:t>
            </a:r>
          </a:p>
        </p:txBody>
      </p:sp>
      <p:sp>
        <p:nvSpPr>
          <p:cNvPr id="6" name="Content Placeholder 5"/>
          <p:cNvSpPr>
            <a:spLocks noGrp="1"/>
          </p:cNvSpPr>
          <p:nvPr>
            <p:ph sz="quarter" idx="15"/>
          </p:nvPr>
        </p:nvSpPr>
        <p:spPr>
          <a:xfrm>
            <a:off x="457200" y="2799062"/>
            <a:ext cx="3209278" cy="1819913"/>
          </a:xfrm>
        </p:spPr>
        <p:txBody>
          <a:bodyPr/>
          <a:lstStyle/>
          <a:p>
            <a:pPr lvl="1"/>
            <a:r>
              <a:rPr lang="en-US" altLang="en-US" dirty="0" smtClean="0"/>
              <a:t>Medicine</a:t>
            </a:r>
          </a:p>
          <a:p>
            <a:pPr lvl="1"/>
            <a:r>
              <a:rPr lang="en-US" altLang="en-US" dirty="0" smtClean="0"/>
              <a:t>Dentistry</a:t>
            </a:r>
          </a:p>
          <a:p>
            <a:pPr lvl="1"/>
            <a:r>
              <a:rPr lang="en-US" altLang="en-US" dirty="0" smtClean="0"/>
              <a:t>Nursing</a:t>
            </a:r>
            <a:endParaRPr lang="en-US" altLang="en-US" dirty="0"/>
          </a:p>
        </p:txBody>
      </p:sp>
      <p:sp>
        <p:nvSpPr>
          <p:cNvPr id="7" name="Content Placeholder 6"/>
          <p:cNvSpPr>
            <a:spLocks noGrp="1"/>
          </p:cNvSpPr>
          <p:nvPr>
            <p:ph sz="quarter" idx="16"/>
          </p:nvPr>
        </p:nvSpPr>
        <p:spPr>
          <a:xfrm>
            <a:off x="3666478" y="2799062"/>
            <a:ext cx="5019349" cy="2012853"/>
          </a:xfrm>
        </p:spPr>
        <p:txBody>
          <a:bodyPr/>
          <a:lstStyle/>
          <a:p>
            <a:pPr lvl="1"/>
            <a:r>
              <a:rPr lang="en-US" altLang="en-US" dirty="0" smtClean="0"/>
              <a:t>Laboratory Science</a:t>
            </a:r>
          </a:p>
          <a:p>
            <a:pPr lvl="1"/>
            <a:r>
              <a:rPr lang="en-US" altLang="en-US" dirty="0" smtClean="0"/>
              <a:t>Pharmacy</a:t>
            </a:r>
          </a:p>
          <a:p>
            <a:pPr lvl="1"/>
            <a:r>
              <a:rPr lang="en-US" altLang="en-US" dirty="0" smtClean="0"/>
              <a:t>Other allied health professions</a:t>
            </a:r>
          </a:p>
          <a:p>
            <a:pPr lvl="1"/>
            <a:endParaRPr lang="en-US" dirty="0"/>
          </a:p>
        </p:txBody>
      </p:sp>
      <p:sp>
        <p:nvSpPr>
          <p:cNvPr id="8" name="Content Placeholder 7"/>
          <p:cNvSpPr>
            <a:spLocks noGrp="1"/>
          </p:cNvSpPr>
          <p:nvPr>
            <p:ph sz="quarter" idx="17"/>
          </p:nvPr>
        </p:nvSpPr>
        <p:spPr>
          <a:xfrm>
            <a:off x="457200" y="4904680"/>
            <a:ext cx="8229600" cy="1169633"/>
          </a:xfrm>
        </p:spPr>
        <p:txBody>
          <a:bodyPr/>
          <a:lstStyle/>
          <a:p>
            <a:r>
              <a:rPr lang="en-US" altLang="en-US" dirty="0" smtClean="0"/>
              <a:t>Work together as interdisciplinary teams to deliver care</a:t>
            </a:r>
          </a:p>
          <a:p>
            <a:endParaRPr lang="en-US"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Health Care Delivery </a:t>
            </a:r>
          </a:p>
        </p:txBody>
      </p:sp>
      <p:sp>
        <p:nvSpPr>
          <p:cNvPr id="14342" name="Content Placeholder 5"/>
          <p:cNvSpPr>
            <a:spLocks noGrp="1"/>
          </p:cNvSpPr>
          <p:nvPr>
            <p:ph sz="quarter" idx="14"/>
          </p:nvPr>
        </p:nvSpPr>
        <p:spPr/>
        <p:txBody>
          <a:bodyPr/>
          <a:lstStyle/>
          <a:p>
            <a:r>
              <a:rPr lang="en-US" altLang="en-US" dirty="0" smtClean="0"/>
              <a:t>Delivered in different places</a:t>
            </a:r>
          </a:p>
          <a:p>
            <a:r>
              <a:rPr lang="en-US" altLang="en-US" dirty="0" smtClean="0"/>
              <a:t>Inpatient facilities </a:t>
            </a:r>
          </a:p>
          <a:p>
            <a:pPr lvl="1"/>
            <a:r>
              <a:rPr lang="en-US" altLang="en-US" dirty="0" smtClean="0"/>
              <a:t>Hospitals</a:t>
            </a:r>
          </a:p>
          <a:p>
            <a:pPr lvl="2"/>
            <a:r>
              <a:rPr lang="en-US" altLang="en-US" dirty="0" smtClean="0"/>
              <a:t>Institutions for treating sick or injured people</a:t>
            </a:r>
          </a:p>
          <a:p>
            <a:pPr lvl="2"/>
            <a:r>
              <a:rPr lang="en-US" altLang="en-US" dirty="0" smtClean="0"/>
              <a:t>Historically places for shelter, almshouses</a:t>
            </a:r>
          </a:p>
          <a:p>
            <a:pPr lvl="2"/>
            <a:r>
              <a:rPr lang="en-US" altLang="en-US" dirty="0" smtClean="0"/>
              <a:t>Hospital Survey and Construction Act (also known as the Hill-Burton Act) passed in 1946</a:t>
            </a:r>
          </a:p>
          <a:p>
            <a:pPr lvl="1"/>
            <a:r>
              <a:rPr lang="en-US" altLang="en-US" dirty="0" smtClean="0"/>
              <a:t>Nursing and residential care</a:t>
            </a:r>
          </a:p>
          <a:p>
            <a:r>
              <a:rPr lang="en-US" altLang="en-US" dirty="0" smtClean="0"/>
              <a:t>Outpatient facilities</a:t>
            </a:r>
          </a:p>
          <a:p>
            <a:pPr lvl="1"/>
            <a:endParaRPr lang="en-US" altLang="en-US" dirty="0" smtClean="0"/>
          </a:p>
        </p:txBody>
      </p:sp>
      <p:sp>
        <p:nvSpPr>
          <p:cNvPr id="2" name="Slide Number Placeholder 1"/>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smtClean="0"/>
              <a:t>Health Care Delivery - Hospitals</a:t>
            </a:r>
          </a:p>
        </p:txBody>
      </p:sp>
      <p:sp>
        <p:nvSpPr>
          <p:cNvPr id="15363" name="Content Placeholder 2"/>
          <p:cNvSpPr>
            <a:spLocks noGrp="1"/>
          </p:cNvSpPr>
          <p:nvPr>
            <p:ph sz="quarter" idx="14"/>
          </p:nvPr>
        </p:nvSpPr>
        <p:spPr/>
        <p:txBody>
          <a:bodyPr/>
          <a:lstStyle/>
          <a:p>
            <a:r>
              <a:rPr lang="en-US" altLang="en-US" dirty="0" smtClean="0"/>
              <a:t>Types of hospitals:</a:t>
            </a:r>
          </a:p>
          <a:p>
            <a:pPr lvl="2"/>
            <a:r>
              <a:rPr lang="en-US" altLang="en-US" dirty="0" smtClean="0"/>
              <a:t>General medical and surgical</a:t>
            </a:r>
          </a:p>
          <a:p>
            <a:pPr lvl="2"/>
            <a:r>
              <a:rPr lang="en-US" altLang="en-US" dirty="0" smtClean="0"/>
              <a:t>Specialty (orthopedic, pediatrics, women’s services)</a:t>
            </a:r>
          </a:p>
          <a:p>
            <a:pPr lvl="2"/>
            <a:r>
              <a:rPr lang="en-US" altLang="en-US" dirty="0" smtClean="0"/>
              <a:t>Psychiatric</a:t>
            </a:r>
          </a:p>
          <a:p>
            <a:r>
              <a:rPr lang="en-US" altLang="en-US" dirty="0" smtClean="0"/>
              <a:t>Publicly or privately owned</a:t>
            </a:r>
          </a:p>
          <a:p>
            <a:r>
              <a:rPr lang="en-US" altLang="en-US" dirty="0" smtClean="0"/>
              <a:t>Patients can be admitted: </a:t>
            </a:r>
          </a:p>
          <a:p>
            <a:pPr lvl="1"/>
            <a:r>
              <a:rPr lang="en-US" altLang="en-US" dirty="0" smtClean="0"/>
              <a:t>Via emergency department</a:t>
            </a:r>
          </a:p>
          <a:p>
            <a:pPr lvl="1"/>
            <a:r>
              <a:rPr lang="en-US" altLang="en-US" dirty="0" smtClean="0"/>
              <a:t>Directly from physician’s office</a:t>
            </a:r>
          </a:p>
          <a:p>
            <a:endParaRPr lang="en-US" altLang="en-US" dirty="0" smtClean="0"/>
          </a:p>
        </p:txBody>
      </p:sp>
      <p:sp>
        <p:nvSpPr>
          <p:cNvPr id="2" name="Slide Number Placeholder 1"/>
          <p:cNvSpPr>
            <a:spLocks noGrp="1"/>
          </p:cNvSpPr>
          <p:nvPr>
            <p:ph type="sldNum" sz="quarter" idx="4"/>
          </p:nvPr>
        </p:nvSpPr>
        <p:spPr/>
        <p:txBody>
          <a:bodyPr/>
          <a:lstStyle/>
          <a:p>
            <a:fld id="{F3BF8891-5E06-46C2-89A4-6DB85D39BA35}" type="slidenum">
              <a:rPr lang="en-US" smtClean="0"/>
              <a:pPr/>
              <a:t>7</a:t>
            </a:fld>
            <a:endParaRPr lang="en-US" dirty="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Health Care Delivery – Nursing and Residential Care Facilities - 1</a:t>
            </a:r>
          </a:p>
        </p:txBody>
      </p:sp>
      <p:sp>
        <p:nvSpPr>
          <p:cNvPr id="16387" name="Content Placeholder 2"/>
          <p:cNvSpPr>
            <a:spLocks noGrp="1"/>
          </p:cNvSpPr>
          <p:nvPr>
            <p:ph sz="quarter" idx="14"/>
          </p:nvPr>
        </p:nvSpPr>
        <p:spPr/>
        <p:txBody>
          <a:bodyPr/>
          <a:lstStyle/>
          <a:p>
            <a:r>
              <a:rPr lang="en-US" altLang="en-US" dirty="0" smtClean="0"/>
              <a:t>Short-term or long-term facilities</a:t>
            </a:r>
          </a:p>
          <a:p>
            <a:r>
              <a:rPr lang="en-US" altLang="en-US" dirty="0" smtClean="0"/>
              <a:t>Long-term care classified by level of care</a:t>
            </a:r>
          </a:p>
          <a:p>
            <a:r>
              <a:rPr lang="en-US" altLang="en-US" dirty="0" smtClean="0"/>
              <a:t>Skilled nursing facilities (nursing homes)</a:t>
            </a:r>
          </a:p>
          <a:p>
            <a:pPr lvl="1"/>
            <a:r>
              <a:rPr lang="en-US" altLang="en-US" dirty="0" smtClean="0"/>
              <a:t>Proliferated after amendment of the Social Security Act</a:t>
            </a:r>
          </a:p>
          <a:p>
            <a:pPr lvl="1"/>
            <a:r>
              <a:rPr lang="en-US" altLang="en-US" dirty="0" smtClean="0"/>
              <a:t>Originally part of the welfare system</a:t>
            </a:r>
          </a:p>
          <a:p>
            <a:pPr lvl="1"/>
            <a:r>
              <a:rPr lang="en-US" altLang="en-US" dirty="0" smtClean="0"/>
              <a:t>Now part of the health care system</a:t>
            </a:r>
          </a:p>
        </p:txBody>
      </p:sp>
      <p:sp>
        <p:nvSpPr>
          <p:cNvPr id="2" name="Slide Number Placeholder 1"/>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smtClean="0"/>
              <a:t>Health Care Delivery – Nursing and Residential Care Facilities - 2</a:t>
            </a:r>
          </a:p>
        </p:txBody>
      </p:sp>
      <p:sp>
        <p:nvSpPr>
          <p:cNvPr id="17411" name="Content Placeholder 2"/>
          <p:cNvSpPr>
            <a:spLocks noGrp="1"/>
          </p:cNvSpPr>
          <p:nvPr>
            <p:ph sz="quarter" idx="14"/>
          </p:nvPr>
        </p:nvSpPr>
        <p:spPr>
          <a:xfrm>
            <a:off x="457200" y="1641277"/>
            <a:ext cx="8229600" cy="4572000"/>
          </a:xfrm>
        </p:spPr>
        <p:txBody>
          <a:bodyPr/>
          <a:lstStyle/>
          <a:p>
            <a:pPr>
              <a:tabLst>
                <a:tab pos="1608138" algn="l"/>
              </a:tabLst>
            </a:pPr>
            <a:r>
              <a:rPr lang="en-US" altLang="en-US" sz="3000" dirty="0" smtClean="0"/>
              <a:t>1969 - Medicare drastically reduced 	coverage for nursing homes</a:t>
            </a:r>
          </a:p>
          <a:p>
            <a:pPr>
              <a:tabLst>
                <a:tab pos="1608138" algn="l"/>
              </a:tabLst>
            </a:pPr>
            <a:r>
              <a:rPr lang="en-US" altLang="en-US" sz="3000" dirty="0" smtClean="0"/>
              <a:t>1970 - Miller Amendment established a new 	standard, “intermediate care”</a:t>
            </a:r>
          </a:p>
          <a:p>
            <a:r>
              <a:rPr lang="en-US" altLang="en-US" sz="3000" dirty="0" smtClean="0"/>
              <a:t>1990s - “Sub-acute care” </a:t>
            </a:r>
          </a:p>
          <a:p>
            <a:pPr marL="1828800" lvl="1" indent="0">
              <a:buNone/>
            </a:pPr>
            <a:r>
              <a:rPr lang="en-US" altLang="en-US" dirty="0" smtClean="0"/>
              <a:t>Provided care for patients discharged from hospitals who briefly need a higher level of care “than is provided to the majority of patients in a skilled nursing facility.” </a:t>
            </a:r>
          </a:p>
          <a:p>
            <a:endParaRPr lang="en-US" altLang="en-US" dirty="0" smtClean="0"/>
          </a:p>
        </p:txBody>
      </p:sp>
      <p:sp>
        <p:nvSpPr>
          <p:cNvPr id="2" name="Slide Number Placeholder 1"/>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28"/>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NAV" val="9"/>
  <p:tag name="ARTICULATE_SLIDE_GUID" val="8c7d711f-8b30-4436-b2d6-d3b77bc8fdea"/>
  <p:tag name="ARTICULATE_NAV_LEVEL" val="1"/>
  <p:tag name="ARTICULATE_SLIDE_PRESENTER_GUID" val="dcc05b1e-8feb-4e9a-97cb-0f610a248704"/>
  <p:tag name="ARTICULATE_SLIDE_PAUSE" val="0"/>
  <p:tag name="ARTICULATE_LOCK_SLIDE" val="0"/>
  <p:tag name="ARTICULATE_HIDE_SLIDE" val="0"/>
  <p:tag name="ARTICULATE_PLAYER_CONTROL_PREVIOUS" val="True"/>
  <p:tag name="ARTICULATE_PLAYER_CONTROL_NEXT" val="True"/>
  <p:tag name="AUDIO_ID" val="341"/>
  <p:tag name="ARTICULATE_AUDIO_RECORDED" val="1"/>
  <p:tag name="ELAPSEDTIME" val="80.1"/>
  <p:tag name="ARTICULATE_USED_LAYOUT" val="2"/>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UDIO_ID" val="342"/>
  <p:tag name="ARTICULATE_AUDIO_RECORDED" val="1"/>
  <p:tag name="ELAPSEDTIME" val="168.2"/>
  <p:tag name="ARTICULATE_USED_LAYOUT" val="2"/>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UDIO_ID" val="343"/>
  <p:tag name="ARTICULATE_AUDIO_RECORDED" val="1"/>
  <p:tag name="ELAPSEDTIME" val="53"/>
  <p:tag name="ARTICULATE_USED_LAYOUT" val="6"/>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GUID" val="5d08173c-203c-4a9c-ad2c-7997b9b0b548"/>
  <p:tag name="AUDIO_ID" val="338"/>
  <p:tag name="ARTICULATE_SLIDE_NAV" val="15"/>
  <p:tag name="ELAPSEDTIME" val="92.80"/>
  <p:tag name="ARTICULATE_NAV_LEVEL" val="1"/>
  <p:tag name="ARTICULATE_SLIDE_PRESENTER_GUID" val="dcc05b1e-8feb-4e9a-97cb-0f610a248704"/>
  <p:tag name="ARTICULATE_SLIDE_PAUSE" val="0"/>
  <p:tag name="ARTICULATE_LOCK_SLIDE" val="0"/>
  <p:tag name="ARTICULATE_HIDE_SLIDE" val="0"/>
  <p:tag name="ARTICULATE_PLAYER_CONTROL_PREVIOUS" val="True"/>
  <p:tag name="ARTICULATE_PLAYER_CONTROL_NEXT" val="True"/>
  <p:tag name="ARTICULATE_USED_LAYOUT" val="2"/>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GUID" val="5d08173c-203c-4a9c-ad2c-7997b9b0b548"/>
  <p:tag name="AUDIO_ID" val="338"/>
  <p:tag name="ARTICULATE_SLIDE_NAV" val="15"/>
  <p:tag name="ELAPSEDTIME" val="92.80"/>
  <p:tag name="ARTICULATE_NAV_LEVEL" val="1"/>
  <p:tag name="ARTICULATE_SLIDE_PRESENTER_GUID" val="dcc05b1e-8feb-4e9a-97cb-0f610a248704"/>
  <p:tag name="ARTICULATE_SLIDE_PAUSE" val="0"/>
  <p:tag name="ARTICULATE_LOCK_SLIDE" val="0"/>
  <p:tag name="ARTICULATE_HIDE_SLIDE" val="0"/>
  <p:tag name="ARTICULATE_PLAYER_CONTROL_PREVIOUS" val="True"/>
  <p:tag name="ARTICULATE_PLAYER_CONTROL_NEXT" val="True"/>
  <p:tag name="ARTICULATE_USED_LAYOUT" val="2"/>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CompX_unitY_Lecture_Slides_Template.potx" id="{BFDE5FB8-FBB1-4F5A-B8AC-26771944143A}" vid="{3ABEC94C-E8A2-4610-93A8-5C6AB19693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Comp1_unit1a_Lecture_Slides</Template>
  <TotalTime>761</TotalTime>
  <Words>4950</Words>
  <Application>Microsoft Office PowerPoint</Application>
  <PresentationFormat>On-screen Show (4:3)</PresentationFormat>
  <Paragraphs>311</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ONC-Template-FINAL DRAFT</vt:lpstr>
      <vt:lpstr>Introduction to Health Care  and Public Health in the U.S.</vt:lpstr>
      <vt:lpstr>Introduction to and History of Modern Health Care in the U.S. Learning Objectives - 1</vt:lpstr>
      <vt:lpstr>Introduction to and History of Modern Health Care in the U.S. Learning Objectives - 2</vt:lpstr>
      <vt:lpstr>Some Definitions: Health</vt:lpstr>
      <vt:lpstr>Health Care</vt:lpstr>
      <vt:lpstr>Health Care Delivery </vt:lpstr>
      <vt:lpstr>Health Care Delivery - Hospitals</vt:lpstr>
      <vt:lpstr>Health Care Delivery – Nursing and Residential Care Facilities - 1</vt:lpstr>
      <vt:lpstr>Health Care Delivery – Nursing and Residential Care Facilities - 2</vt:lpstr>
      <vt:lpstr>Health Care Delivery –  Outpatient Facilities – 1</vt:lpstr>
      <vt:lpstr>Health Care Delivery –  Outpatient Facilities – 2</vt:lpstr>
      <vt:lpstr>The Health Care Industry</vt:lpstr>
      <vt:lpstr>Overviews of Health Care Systems</vt:lpstr>
      <vt:lpstr>Reid’s Four Systems and  Their U.S. Analogs (2010)</vt:lpstr>
      <vt:lpstr>Some Definitions of Care</vt:lpstr>
      <vt:lpstr>Health Care System Stakeholders (the “p”s)</vt:lpstr>
      <vt:lpstr>How Health Care is Financed - 1</vt:lpstr>
      <vt:lpstr>How Health Care is Financed - 2</vt:lpstr>
      <vt:lpstr>Insurance –  Some Use More Than Others</vt:lpstr>
      <vt:lpstr>Brief History of  Health Care Finance - 1</vt:lpstr>
      <vt:lpstr>Brief History of  Health Care Finance - 2</vt:lpstr>
      <vt:lpstr>Major Health Care  Payors in U.S. - 1</vt:lpstr>
      <vt:lpstr>Major Health Care  Payors in U.S. - 2</vt:lpstr>
      <vt:lpstr>Organization of the  Health Care Industry</vt:lpstr>
      <vt:lpstr>Introduction to and History of Modern Health Care in the U.S.  Summary – Lecture a</vt:lpstr>
      <vt:lpstr>Introduction to and History of Modern Health Care in the U.S.  References – 1 – Lecture a</vt:lpstr>
      <vt:lpstr>Introduction to and History of Modern Health Care in the U.S.  References – 2 – Lecture a</vt:lpstr>
      <vt:lpstr>Introduction to Health Care and Public Health in the U.S.  Introduction to and History of Modern Health Care in the U.S. Lecture a</vt:lpstr>
    </vt:vector>
  </TitlesOfParts>
  <Company>Oregon Health &amp; Science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and History of Modern Health Care and Public Health in the U.S. Lecture a</dc:title>
  <dc:subject>Introduction to and History of Modern Health Care in the U.S., Lecture a</dc:subject>
  <dc:creator>U.S. Department of Health and Human Services, Office of the National Coordinator for Health Information Technology</dc:creator>
  <cp:keywords>Health IT, Health IT Curriculum, Health Care, Introduction to Health Care and Public Health in the U.S.</cp:keywords>
  <cp:lastModifiedBy>The Department of Health and Human Services</cp:lastModifiedBy>
  <cp:revision>111</cp:revision>
  <cp:lastPrinted>2016-05-18T18:32:36Z</cp:lastPrinted>
  <dcterms:created xsi:type="dcterms:W3CDTF">2016-05-13T18:06:43Z</dcterms:created>
  <dcterms:modified xsi:type="dcterms:W3CDTF">2017-05-19T17:22:35Z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A11A0385-E9C5-4F58-A7B9-B4F1C747FB82</vt:lpwstr>
  </property>
  <property fmtid="{D5CDD505-2E9C-101B-9397-08002B2CF9AE}" pid="3" name="ArticulatePath">
    <vt:lpwstr>Presentation1</vt:lpwstr>
  </property>
  <property fmtid="{D5CDD505-2E9C-101B-9397-08002B2CF9AE}" pid="4" name="Language">
    <vt:lpwstr>English</vt:lpwstr>
  </property>
</Properties>
</file>