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258" r:id="rId3"/>
    <p:sldId id="274" r:id="rId4"/>
    <p:sldId id="259" r:id="rId5"/>
    <p:sldId id="260" r:id="rId6"/>
    <p:sldId id="275" r:id="rId7"/>
    <p:sldId id="261" r:id="rId8"/>
    <p:sldId id="276" r:id="rId9"/>
    <p:sldId id="285" r:id="rId10"/>
    <p:sldId id="262" r:id="rId11"/>
    <p:sldId id="263" r:id="rId12"/>
    <p:sldId id="264" r:id="rId13"/>
    <p:sldId id="265" r:id="rId14"/>
    <p:sldId id="266" r:id="rId15"/>
    <p:sldId id="267" r:id="rId16"/>
    <p:sldId id="268" r:id="rId17"/>
    <p:sldId id="277" r:id="rId18"/>
    <p:sldId id="269" r:id="rId19"/>
    <p:sldId id="278" r:id="rId20"/>
    <p:sldId id="270" r:id="rId21"/>
    <p:sldId id="279" r:id="rId22"/>
    <p:sldId id="271" r:id="rId23"/>
    <p:sldId id="280" r:id="rId24"/>
    <p:sldId id="281" r:id="rId25"/>
    <p:sldId id="282" r:id="rId26"/>
    <p:sldId id="283" r:id="rId27"/>
    <p:sldId id="284" r:id="rId28"/>
    <p:sldId id="286" r:id="rId29"/>
    <p:sldId id="273" r:id="rId30"/>
  </p:sldIdLst>
  <p:sldSz cx="9144000" cy="6858000" type="screen4x3"/>
  <p:notesSz cx="6858000" cy="9144000"/>
  <p:custDataLst>
    <p:tags r:id="rId33"/>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3888">
          <p15:clr>
            <a:srgbClr val="A4A3A4"/>
          </p15:clr>
        </p15:guide>
        <p15:guide id="4" orient="horz" pos="1008">
          <p15:clr>
            <a:srgbClr val="A4A3A4"/>
          </p15:clr>
        </p15:guide>
        <p15:guide id="5" pos="2875">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38" autoAdjust="0"/>
    <p:restoredTop sz="77985" autoAdjust="0"/>
  </p:normalViewPr>
  <p:slideViewPr>
    <p:cSldViewPr snapToGrid="0">
      <p:cViewPr>
        <p:scale>
          <a:sx n="63" d="100"/>
          <a:sy n="63" d="100"/>
        </p:scale>
        <p:origin x="-1037" y="-58"/>
      </p:cViewPr>
      <p:guideLst>
        <p:guide orient="horz" pos="2160"/>
        <p:guide orient="horz" pos="3888"/>
        <p:guide orient="horz" pos="1008"/>
        <p:guide pos="2880"/>
        <p:guide pos="287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3082"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dirty="0"/>
          </a:p>
        </p:txBody>
      </p:sp>
      <p:sp>
        <p:nvSpPr>
          <p:cNvPr id="3" name="Date Placeholder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ABCA4999-9D00-47A8-9172-7A0E836D01C0}" type="datetimeFigureOut">
              <a:rPr lang="en-US"/>
              <a:pPr>
                <a:defRPr/>
              </a:pPr>
              <a:t>5/19/2017</a:t>
            </a:fld>
            <a:endParaRPr lang="en-US" dirty="0"/>
          </a:p>
        </p:txBody>
      </p:sp>
      <p:sp>
        <p:nvSpPr>
          <p:cNvPr id="4" name="Footer Placehold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3"/>
          </p:nvPr>
        </p:nvSpPr>
        <p:spPr>
          <a:xfrm>
            <a:off x="3885010" y="8684684"/>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E856E8BC-1459-4626-A984-3A50D548E39A}" type="slidenum">
              <a:rPr lang="en-US" altLang="en-US"/>
              <a:pPr/>
              <a:t>‹#›</a:t>
            </a:fld>
            <a:endParaRPr lang="en-US" altLang="en-US" dirty="0"/>
          </a:p>
        </p:txBody>
      </p:sp>
    </p:spTree>
    <p:extLst>
      <p:ext uri="{BB962C8B-B14F-4D97-AF65-F5344CB8AC3E}">
        <p14:creationId xmlns:p14="http://schemas.microsoft.com/office/powerpoint/2010/main" val="173078698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dirty="0"/>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FBFBF557-BCE6-4061-898E-5E42FC7DBA3C}" type="datetimeFigureOut">
              <a:rPr lang="en-US"/>
              <a:pPr>
                <a:defRPr/>
              </a:pPr>
              <a:t>5/19/2017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r>
              <a:rPr lang="en-US" dirty="0" smtClean="0"/>
              <a:t>Health IT Workforce Curriculum Version 4.0</a:t>
            </a:r>
            <a:endParaRPr lang="en-US" dirty="0"/>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BC67021A-487C-4D8E-B66A-9A323BD1E9A7}" type="slidenum">
              <a:rPr lang="en-US" altLang="en-US"/>
              <a:pPr/>
              <a:t>‹#›</a:t>
            </a:fld>
            <a:endParaRPr lang="en-US" altLang="en-US" dirty="0"/>
          </a:p>
        </p:txBody>
      </p:sp>
    </p:spTree>
    <p:extLst>
      <p:ext uri="{BB962C8B-B14F-4D97-AF65-F5344CB8AC3E}">
        <p14:creationId xmlns:p14="http://schemas.microsoft.com/office/powerpoint/2010/main" val="19541059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Introduction to Health Care</a:t>
            </a:r>
            <a:r>
              <a:rPr lang="en-US" baseline="0" dirty="0" smtClean="0"/>
              <a:t> and Public Health in the U.S.:</a:t>
            </a:r>
            <a:r>
              <a:rPr lang="en-US" dirty="0" smtClean="0"/>
              <a:t> Meaningful Use. This is lecture c.</a:t>
            </a:r>
          </a:p>
          <a:p>
            <a:r>
              <a:rPr lang="en-US" dirty="0" smtClean="0"/>
              <a:t>This component,</a:t>
            </a:r>
            <a:r>
              <a:rPr lang="en-US" baseline="0" dirty="0" smtClean="0"/>
              <a:t> Introduction to Health Care and Public Health in the U.S., is a survey of how health care and public health </a:t>
            </a:r>
            <a:r>
              <a:rPr lang="en-US" sz="1000" kern="1200" dirty="0" smtClean="0">
                <a:solidFill>
                  <a:schemeClr val="tx1"/>
                </a:solidFill>
                <a:effectLst/>
                <a:latin typeface="Arial" pitchFamily="34" charset="0"/>
                <a:ea typeface="+mn-ea"/>
                <a:cs typeface="Arial" pitchFamily="34" charset="0"/>
              </a:rPr>
              <a:t>are organized and how services are delivered in the U.S. It covers public policy, relevant organizations and their interrelationships, professional roles, legal and regulatory issues, and payment systems. It also addresses health reform initiatives in the U.S.</a:t>
            </a:r>
            <a:endParaRPr lang="en-US" dirty="0" smtClean="0"/>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1</a:t>
            </a:fld>
            <a:endParaRPr lang="en-US" altLang="en-US" dirty="0"/>
          </a:p>
        </p:txBody>
      </p:sp>
    </p:spTree>
    <p:extLst>
      <p:ext uri="{BB962C8B-B14F-4D97-AF65-F5344CB8AC3E}">
        <p14:creationId xmlns:p14="http://schemas.microsoft.com/office/powerpoint/2010/main" val="3937686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000" kern="1200" dirty="0" smtClean="0">
                <a:solidFill>
                  <a:schemeClr val="tx1"/>
                </a:solidFill>
                <a:effectLst/>
                <a:latin typeface="Arial" pitchFamily="34" charset="0"/>
                <a:ea typeface="+mn-ea"/>
                <a:cs typeface="Arial" pitchFamily="34" charset="0"/>
              </a:rPr>
              <a:t>Starting in 2014, the measurement of CQMs was expanded. No matter which stage of meaningful use one was in, eligible professionals and eligible hospitals were required to move to the 2014 CQMs. For eligible professionals, that required the use of 9 out of 64 measures, with at least one measure coming from each of three National Quality Strategy, or NQS, domains, which are shown on the next slide. Eligible hospitals and critical access hospitals now needed to complete 16 of the 29 measures, with at least one measure being in each of the three NQS domains.</a:t>
            </a:r>
            <a:endParaRPr lang="en-US" dirty="0">
              <a:latin typeface="Times New Roman"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2167332-4645-FB47-919C-69CF7945532B}" type="slidenum">
              <a:rPr lang="en-US">
                <a:latin typeface="Tahoma" charset="0"/>
              </a:rPr>
              <a:pPr eaLnBrk="1" hangingPunct="1"/>
              <a:t>10</a:t>
            </a:fld>
            <a:endParaRPr lang="en-US" dirty="0">
              <a:latin typeface="Tahoma" charset="0"/>
            </a:endParaRPr>
          </a:p>
        </p:txBody>
      </p:sp>
    </p:spTree>
    <p:extLst>
      <p:ext uri="{BB962C8B-B14F-4D97-AF65-F5344CB8AC3E}">
        <p14:creationId xmlns:p14="http://schemas.microsoft.com/office/powerpoint/2010/main" val="3166325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000" kern="1200" dirty="0" smtClean="0">
                <a:solidFill>
                  <a:schemeClr val="tx1"/>
                </a:solidFill>
                <a:effectLst/>
                <a:latin typeface="Arial" pitchFamily="34" charset="0"/>
                <a:ea typeface="+mn-ea"/>
                <a:cs typeface="Arial" pitchFamily="34" charset="0"/>
              </a:rPr>
              <a:t>The</a:t>
            </a:r>
            <a:r>
              <a:rPr lang="en-US" sz="1000" kern="1200" baseline="0" dirty="0" smtClean="0">
                <a:solidFill>
                  <a:schemeClr val="tx1"/>
                </a:solidFill>
                <a:effectLst/>
                <a:latin typeface="Arial" pitchFamily="34" charset="0"/>
                <a:ea typeface="+mn-ea"/>
                <a:cs typeface="Arial" pitchFamily="34" charset="0"/>
              </a:rPr>
              <a:t> National Quality Strategy, or NQS, domains are:</a:t>
            </a:r>
          </a:p>
          <a:p>
            <a:pPr marL="171450" indent="-171450">
              <a:buFont typeface="Arial" panose="020B0604020202020204" pitchFamily="34" charset="0"/>
              <a:buChar char="•"/>
            </a:pPr>
            <a:r>
              <a:rPr lang="en-US" dirty="0" smtClean="0"/>
              <a:t>Patient and Family Engagement</a:t>
            </a:r>
          </a:p>
          <a:p>
            <a:pPr marL="171450" indent="-171450">
              <a:buFont typeface="Arial" panose="020B0604020202020204" pitchFamily="34" charset="0"/>
              <a:buChar char="•"/>
            </a:pPr>
            <a:r>
              <a:rPr lang="en-US" dirty="0" smtClean="0"/>
              <a:t>Patient Safety</a:t>
            </a:r>
          </a:p>
          <a:p>
            <a:pPr marL="171450" indent="-171450">
              <a:buFont typeface="Arial" panose="020B0604020202020204" pitchFamily="34" charset="0"/>
              <a:buChar char="•"/>
            </a:pPr>
            <a:r>
              <a:rPr lang="en-US" dirty="0" smtClean="0"/>
              <a:t>Care Coordination</a:t>
            </a:r>
          </a:p>
          <a:p>
            <a:pPr marL="171450" indent="-171450">
              <a:buFont typeface="Arial" panose="020B0604020202020204" pitchFamily="34" charset="0"/>
              <a:buChar char="•"/>
            </a:pPr>
            <a:r>
              <a:rPr lang="en-US" dirty="0" smtClean="0"/>
              <a:t>Population and Public Health</a:t>
            </a:r>
          </a:p>
          <a:p>
            <a:pPr marL="171450" indent="-171450">
              <a:buFont typeface="Arial" panose="020B0604020202020204" pitchFamily="34" charset="0"/>
              <a:buChar char="•"/>
            </a:pPr>
            <a:r>
              <a:rPr lang="en-US" dirty="0" smtClean="0"/>
              <a:t>Efficient Use of Health Care Resources</a:t>
            </a:r>
          </a:p>
          <a:p>
            <a:pPr marL="171450" indent="-171450">
              <a:buFont typeface="Arial" panose="020B0604020202020204" pitchFamily="34" charset="0"/>
              <a:buChar char="•"/>
            </a:pPr>
            <a:r>
              <a:rPr lang="en-US" dirty="0" smtClean="0"/>
              <a:t>Clinical Processes/Effectiveness</a:t>
            </a:r>
          </a:p>
          <a:p>
            <a:r>
              <a:rPr lang="en-US" sz="1000" kern="1200" dirty="0" smtClean="0">
                <a:solidFill>
                  <a:schemeClr val="tx1"/>
                </a:solidFill>
                <a:effectLst/>
                <a:latin typeface="Arial" pitchFamily="34" charset="0"/>
                <a:ea typeface="+mn-ea"/>
                <a:cs typeface="Arial" pitchFamily="34" charset="0"/>
              </a:rPr>
              <a:t>Within these domains, there are different quality measures that must be used, based on the rules described on the previous slide.</a:t>
            </a:r>
            <a:endParaRPr lang="en-US" dirty="0">
              <a:latin typeface="Times New Roman"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266CD88-7489-934A-A887-558A9B06AB62}" type="slidenum">
              <a:rPr lang="en-US">
                <a:latin typeface="Tahoma" charset="0"/>
              </a:rPr>
              <a:pPr eaLnBrk="1" hangingPunct="1"/>
              <a:t>11</a:t>
            </a:fld>
            <a:endParaRPr lang="en-US" dirty="0">
              <a:latin typeface="Tahoma" charset="0"/>
            </a:endParaRPr>
          </a:p>
        </p:txBody>
      </p:sp>
    </p:spTree>
    <p:extLst>
      <p:ext uri="{BB962C8B-B14F-4D97-AF65-F5344CB8AC3E}">
        <p14:creationId xmlns:p14="http://schemas.microsoft.com/office/powerpoint/2010/main" val="3030338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effectLst/>
                <a:latin typeface="Arial" pitchFamily="34" charset="0"/>
                <a:ea typeface="+mn-ea"/>
                <a:cs typeface="Arial" pitchFamily="34" charset="0"/>
              </a:rPr>
              <a:t>In the next few slides, we will look at the number of registrations and payments made through the meaningful use program. This data is released monthly by the Centers for Medicare and Medicaid Services,</a:t>
            </a:r>
            <a:r>
              <a:rPr lang="en-US" sz="1000" kern="1200" baseline="0" dirty="0" smtClean="0">
                <a:solidFill>
                  <a:schemeClr val="tx1"/>
                </a:solidFill>
                <a:effectLst/>
                <a:latin typeface="Arial" pitchFamily="34" charset="0"/>
                <a:ea typeface="+mn-ea"/>
                <a:cs typeface="Arial" pitchFamily="34" charset="0"/>
              </a:rPr>
              <a:t> or </a:t>
            </a:r>
            <a:r>
              <a:rPr lang="en-US" sz="1000" kern="1200" dirty="0" smtClean="0">
                <a:solidFill>
                  <a:schemeClr val="tx1"/>
                </a:solidFill>
                <a:effectLst/>
                <a:latin typeface="Arial" pitchFamily="34" charset="0"/>
                <a:ea typeface="+mn-ea"/>
                <a:cs typeface="Arial" pitchFamily="34" charset="0"/>
              </a:rPr>
              <a:t>CMS, and then periodically summarized. What we will look at here is the data through the end of 2015. As we can see, there have been over 362,000 Medicare-eligible professionals registered, 191,000 Medicaid-eligible professionals, and nearly 5,000 eligible hospitals.</a:t>
            </a:r>
          </a:p>
          <a:p>
            <a:endParaRPr lang="en-US" dirty="0"/>
          </a:p>
        </p:txBody>
      </p:sp>
      <p:sp>
        <p:nvSpPr>
          <p:cNvPr id="4" name="Slide Number Placeholder 3"/>
          <p:cNvSpPr>
            <a:spLocks noGrp="1"/>
          </p:cNvSpPr>
          <p:nvPr>
            <p:ph type="sldNum" sz="quarter" idx="10"/>
          </p:nvPr>
        </p:nvSpPr>
        <p:spPr/>
        <p:txBody>
          <a:bodyPr/>
          <a:lstStyle/>
          <a:p>
            <a:fld id="{9539D3AE-D744-424A-924D-72EE72A09D25}" type="slidenum">
              <a:rPr lang="en-US" smtClean="0"/>
              <a:pPr/>
              <a:t>12</a:t>
            </a:fld>
            <a:endParaRPr lang="en-US" dirty="0"/>
          </a:p>
        </p:txBody>
      </p:sp>
    </p:spTree>
    <p:extLst>
      <p:ext uri="{BB962C8B-B14F-4D97-AF65-F5344CB8AC3E}">
        <p14:creationId xmlns:p14="http://schemas.microsoft.com/office/powerpoint/2010/main" val="3133276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Arial" pitchFamily="34" charset="0"/>
                <a:ea typeface="+mn-ea"/>
                <a:cs typeface="Arial" pitchFamily="34" charset="0"/>
              </a:rPr>
              <a:t>This table shows the number of providers who were actually paid for meaningful use through 2015. The data show there was a large uptick in the early years and then somewhat of a saturation with fewer new unique providers joining the program. But in total, there have been over 300,000 Medicare-eligible professionals, over 156,000 Medicaid-eligible professionals, and almost 4,900 eligible hospitals paid for achieving meaningful use.</a:t>
            </a:r>
            <a:endParaRPr lang="en-US" dirty="0"/>
          </a:p>
        </p:txBody>
      </p:sp>
      <p:sp>
        <p:nvSpPr>
          <p:cNvPr id="4" name="Slide Number Placeholder 3"/>
          <p:cNvSpPr>
            <a:spLocks noGrp="1"/>
          </p:cNvSpPr>
          <p:nvPr>
            <p:ph type="sldNum" sz="quarter" idx="10"/>
          </p:nvPr>
        </p:nvSpPr>
        <p:spPr/>
        <p:txBody>
          <a:bodyPr/>
          <a:lstStyle/>
          <a:p>
            <a:fld id="{1156BC45-13BA-3F4B-A8FE-9818540881DE}" type="slidenum">
              <a:rPr lang="en-US" smtClean="0"/>
              <a:pPr/>
              <a:t>13</a:t>
            </a:fld>
            <a:endParaRPr lang="en-US" dirty="0"/>
          </a:p>
        </p:txBody>
      </p:sp>
    </p:spTree>
    <p:extLst>
      <p:ext uri="{BB962C8B-B14F-4D97-AF65-F5344CB8AC3E}">
        <p14:creationId xmlns:p14="http://schemas.microsoft.com/office/powerpoint/2010/main" val="2592901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Arial" pitchFamily="34" charset="0"/>
                <a:ea typeface="+mn-ea"/>
                <a:cs typeface="Arial" pitchFamily="34" charset="0"/>
              </a:rPr>
              <a:t>This table shows the dollar amounts that have been paid out each year. Of note is that the program has ended up costing over $31 billion dollars, which is somewhat more than was expected. We can also see that the payments have tapered off as fewer EPs and EHs have achieved Stage 2 of meaningful use.</a:t>
            </a:r>
            <a:endParaRPr lang="en-US" dirty="0"/>
          </a:p>
        </p:txBody>
      </p:sp>
      <p:sp>
        <p:nvSpPr>
          <p:cNvPr id="4" name="Slide Number Placeholder 3"/>
          <p:cNvSpPr>
            <a:spLocks noGrp="1"/>
          </p:cNvSpPr>
          <p:nvPr>
            <p:ph type="sldNum" sz="quarter" idx="10"/>
          </p:nvPr>
        </p:nvSpPr>
        <p:spPr/>
        <p:txBody>
          <a:bodyPr/>
          <a:lstStyle/>
          <a:p>
            <a:fld id="{9539D3AE-D744-424A-924D-72EE72A09D25}" type="slidenum">
              <a:rPr lang="en-US" smtClean="0"/>
              <a:pPr/>
              <a:t>14</a:t>
            </a:fld>
            <a:endParaRPr lang="en-US" dirty="0"/>
          </a:p>
        </p:txBody>
      </p:sp>
    </p:spTree>
    <p:extLst>
      <p:ext uri="{BB962C8B-B14F-4D97-AF65-F5344CB8AC3E}">
        <p14:creationId xmlns:p14="http://schemas.microsoft.com/office/powerpoint/2010/main" val="705456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kern="1200" dirty="0" smtClean="0">
                <a:solidFill>
                  <a:schemeClr val="tx1"/>
                </a:solidFill>
                <a:effectLst/>
                <a:latin typeface="Arial" pitchFamily="34" charset="0"/>
                <a:ea typeface="+mn-ea"/>
                <a:cs typeface="Arial" pitchFamily="34" charset="0"/>
              </a:rPr>
              <a:t>How successful has the meaningful use program been? In terms of spurring the adoption of electronic health records, or EHRs, it has been quite successful. Whether office-based physicians, emergency departments, outpatient departments, or hospitals, the proportion of those using electronic health records has increased substantially since the beginning of the program. Probably the most successful measure has been in hospitals, with 96.9% of all U.S. hospitals now having an electronic health record, even if they have not achieved meaningful use with it. That is, in essence, near universal adoption of EHRs in hospitals.</a:t>
            </a:r>
            <a:endParaRPr 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02693" indent="-270267" eaLnBrk="0" hangingPunct="0">
              <a:defRPr>
                <a:solidFill>
                  <a:schemeClr val="tx1"/>
                </a:solidFill>
                <a:latin typeface="Arial" charset="0"/>
              </a:defRPr>
            </a:lvl2pPr>
            <a:lvl3pPr marL="1081067" indent="-216214" eaLnBrk="0" hangingPunct="0">
              <a:defRPr>
                <a:solidFill>
                  <a:schemeClr val="tx1"/>
                </a:solidFill>
                <a:latin typeface="Arial" charset="0"/>
              </a:defRPr>
            </a:lvl3pPr>
            <a:lvl4pPr marL="1513494" indent="-216214" eaLnBrk="0" hangingPunct="0">
              <a:defRPr>
                <a:solidFill>
                  <a:schemeClr val="tx1"/>
                </a:solidFill>
                <a:latin typeface="Arial" charset="0"/>
              </a:defRPr>
            </a:lvl4pPr>
            <a:lvl5pPr marL="1945922" indent="-216214" eaLnBrk="0" hangingPunct="0">
              <a:defRPr>
                <a:solidFill>
                  <a:schemeClr val="tx1"/>
                </a:solidFill>
                <a:latin typeface="Arial" charset="0"/>
              </a:defRPr>
            </a:lvl5pPr>
            <a:lvl6pPr marL="2378348" indent="-216214" eaLnBrk="0" fontAlgn="base" hangingPunct="0">
              <a:spcBef>
                <a:spcPct val="0"/>
              </a:spcBef>
              <a:spcAft>
                <a:spcPct val="0"/>
              </a:spcAft>
              <a:defRPr>
                <a:solidFill>
                  <a:schemeClr val="tx1"/>
                </a:solidFill>
                <a:latin typeface="Arial" charset="0"/>
              </a:defRPr>
            </a:lvl6pPr>
            <a:lvl7pPr marL="2810776" indent="-216214" eaLnBrk="0" fontAlgn="base" hangingPunct="0">
              <a:spcBef>
                <a:spcPct val="0"/>
              </a:spcBef>
              <a:spcAft>
                <a:spcPct val="0"/>
              </a:spcAft>
              <a:defRPr>
                <a:solidFill>
                  <a:schemeClr val="tx1"/>
                </a:solidFill>
                <a:latin typeface="Arial" charset="0"/>
              </a:defRPr>
            </a:lvl7pPr>
            <a:lvl8pPr marL="3243202" indent="-216214" eaLnBrk="0" fontAlgn="base" hangingPunct="0">
              <a:spcBef>
                <a:spcPct val="0"/>
              </a:spcBef>
              <a:spcAft>
                <a:spcPct val="0"/>
              </a:spcAft>
              <a:defRPr>
                <a:solidFill>
                  <a:schemeClr val="tx1"/>
                </a:solidFill>
                <a:latin typeface="Arial" charset="0"/>
              </a:defRPr>
            </a:lvl8pPr>
            <a:lvl9pPr marL="3675629" indent="-216214" eaLnBrk="0" fontAlgn="base" hangingPunct="0">
              <a:spcBef>
                <a:spcPct val="0"/>
              </a:spcBef>
              <a:spcAft>
                <a:spcPct val="0"/>
              </a:spcAft>
              <a:defRPr>
                <a:solidFill>
                  <a:schemeClr val="tx1"/>
                </a:solidFill>
                <a:latin typeface="Arial" charset="0"/>
              </a:defRPr>
            </a:lvl9pPr>
          </a:lstStyle>
          <a:p>
            <a:pPr eaLnBrk="1" hangingPunct="1"/>
            <a:fld id="{E66F1BA9-8861-47B0-9623-3A21EDAF205F}" type="slidenum">
              <a:rPr lang="en-US" smtClean="0">
                <a:latin typeface="Tahoma" pitchFamily="34" charset="0"/>
              </a:rPr>
              <a:pPr eaLnBrk="1" hangingPunct="1"/>
              <a:t>15</a:t>
            </a:fld>
            <a:endParaRPr lang="en-US" dirty="0" smtClean="0">
              <a:latin typeface="Tahoma" pitchFamily="34" charset="0"/>
            </a:endParaRPr>
          </a:p>
        </p:txBody>
      </p:sp>
    </p:spTree>
    <p:extLst>
      <p:ext uri="{BB962C8B-B14F-4D97-AF65-F5344CB8AC3E}">
        <p14:creationId xmlns:p14="http://schemas.microsoft.com/office/powerpoint/2010/main" val="1856143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Arial" pitchFamily="34" charset="0"/>
                <a:ea typeface="+mn-ea"/>
                <a:cs typeface="Arial" pitchFamily="34" charset="0"/>
              </a:rPr>
              <a:t>However, there have also been challenges for meaningful use. Some categories of hospitals have had more challenges than others. In particular, critical access hospitals, smaller hospitals, and public hospitals have had more difficulty meeting meaningful use requirements, as have pediatric hospitals. Many EPs and EHs have noted the challenging criteria, which some describe as “unruly workflows”. These criteria are things such as having to provide clinical summaries to patients, electronic prescribing, reporting clinical quality measures, recording vital signs, and recording smoking status.</a:t>
            </a:r>
            <a:endParaRPr lang="en-US" dirty="0"/>
          </a:p>
        </p:txBody>
      </p:sp>
      <p:sp>
        <p:nvSpPr>
          <p:cNvPr id="4" name="Slide Number Placeholder 3"/>
          <p:cNvSpPr>
            <a:spLocks noGrp="1"/>
          </p:cNvSpPr>
          <p:nvPr>
            <p:ph type="sldNum" sz="quarter" idx="10"/>
          </p:nvPr>
        </p:nvSpPr>
        <p:spPr/>
        <p:txBody>
          <a:bodyPr/>
          <a:lstStyle/>
          <a:p>
            <a:fld id="{9539D3AE-D744-424A-924D-72EE72A09D25}" type="slidenum">
              <a:rPr lang="en-US" smtClean="0"/>
              <a:pPr/>
              <a:t>16</a:t>
            </a:fld>
            <a:endParaRPr lang="en-US" dirty="0"/>
          </a:p>
        </p:txBody>
      </p:sp>
    </p:spTree>
    <p:extLst>
      <p:ext uri="{BB962C8B-B14F-4D97-AF65-F5344CB8AC3E}">
        <p14:creationId xmlns:p14="http://schemas.microsoft.com/office/powerpoint/2010/main" val="994073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Arial" pitchFamily="34" charset="0"/>
                <a:ea typeface="+mn-ea"/>
                <a:cs typeface="Arial" pitchFamily="34" charset="0"/>
              </a:rPr>
              <a:t>It has also been noted that some of the critical functions in the practice of Pediatrics are underrepresented in the meaningful use criteria. </a:t>
            </a:r>
          </a:p>
          <a:p>
            <a:r>
              <a:rPr lang="en-US" sz="1000" kern="1200" dirty="0" smtClean="0">
                <a:solidFill>
                  <a:schemeClr val="tx1"/>
                </a:solidFill>
                <a:effectLst/>
                <a:latin typeface="Arial" pitchFamily="34" charset="0"/>
                <a:ea typeface="+mn-ea"/>
                <a:cs typeface="Arial" pitchFamily="34" charset="0"/>
              </a:rPr>
              <a:t>It has also been shown that compared with manual chart review, the more automated clinical quality measure reporting had some variations in its accuracy. </a:t>
            </a:r>
          </a:p>
          <a:p>
            <a:r>
              <a:rPr lang="en-US" sz="1000" kern="1200" dirty="0" smtClean="0">
                <a:solidFill>
                  <a:schemeClr val="tx1"/>
                </a:solidFill>
                <a:effectLst/>
                <a:latin typeface="Arial" pitchFamily="34" charset="0"/>
                <a:ea typeface="+mn-ea"/>
                <a:cs typeface="Arial" pitchFamily="34" charset="0"/>
              </a:rPr>
              <a:t>Finally, in general, achieving Stage 2 has been challenging even for hospitals that already had electronic health records.</a:t>
            </a:r>
            <a:endParaRPr lang="en-US" dirty="0"/>
          </a:p>
        </p:txBody>
      </p:sp>
      <p:sp>
        <p:nvSpPr>
          <p:cNvPr id="4" name="Slide Number Placeholder 3"/>
          <p:cNvSpPr>
            <a:spLocks noGrp="1"/>
          </p:cNvSpPr>
          <p:nvPr>
            <p:ph type="sldNum" sz="quarter" idx="10"/>
          </p:nvPr>
        </p:nvSpPr>
        <p:spPr/>
        <p:txBody>
          <a:bodyPr/>
          <a:lstStyle/>
          <a:p>
            <a:fld id="{9539D3AE-D744-424A-924D-72EE72A09D25}" type="slidenum">
              <a:rPr lang="en-US" smtClean="0"/>
              <a:pPr/>
              <a:t>17</a:t>
            </a:fld>
            <a:endParaRPr lang="en-US" dirty="0"/>
          </a:p>
        </p:txBody>
      </p:sp>
    </p:spTree>
    <p:extLst>
      <p:ext uri="{BB962C8B-B14F-4D97-AF65-F5344CB8AC3E}">
        <p14:creationId xmlns:p14="http://schemas.microsoft.com/office/powerpoint/2010/main" val="3290852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Arial" pitchFamily="34" charset="0"/>
                <a:ea typeface="+mn-ea"/>
                <a:cs typeface="Arial" pitchFamily="34" charset="0"/>
              </a:rPr>
              <a:t>What about the effect of meaningful use on patient care? There have been both positive and negative studies. In terms of positive studies, one showed that rates of adverse drug events were lower in eligible hospitals that had adopted the core medication meaningful use criteria. Another study found that hospitals with higher EHR adoption had improved performance on process quality measures and higher patient satisfaction, although no demonstrable improvement in efficiency occurred.  </a:t>
            </a:r>
            <a:endParaRPr lang="en-US" dirty="0"/>
          </a:p>
        </p:txBody>
      </p:sp>
      <p:sp>
        <p:nvSpPr>
          <p:cNvPr id="4" name="Slide Number Placeholder 3"/>
          <p:cNvSpPr>
            <a:spLocks noGrp="1"/>
          </p:cNvSpPr>
          <p:nvPr>
            <p:ph type="sldNum" sz="quarter" idx="10"/>
          </p:nvPr>
        </p:nvSpPr>
        <p:spPr/>
        <p:txBody>
          <a:bodyPr/>
          <a:lstStyle/>
          <a:p>
            <a:fld id="{9539D3AE-D744-424A-924D-72EE72A09D25}" type="slidenum">
              <a:rPr lang="en-US" smtClean="0"/>
              <a:pPr/>
              <a:t>18</a:t>
            </a:fld>
            <a:endParaRPr lang="en-US" dirty="0"/>
          </a:p>
        </p:txBody>
      </p:sp>
    </p:spTree>
    <p:extLst>
      <p:ext uri="{BB962C8B-B14F-4D97-AF65-F5344CB8AC3E}">
        <p14:creationId xmlns:p14="http://schemas.microsoft.com/office/powerpoint/2010/main" val="2080507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Arial" pitchFamily="34" charset="0"/>
                <a:ea typeface="+mn-ea"/>
                <a:cs typeface="Arial" pitchFamily="34" charset="0"/>
              </a:rPr>
              <a:t>On the negative side, other studies have shown that primary care physicians tended to score better than specialists when it came to meaningful use, although 90% of those primary care physicians had one or more exclusions. Another study found that physicians who had achieved meaningful use were not any better in providing higher quality care than those not achieving meaningful use.</a:t>
            </a:r>
            <a:endParaRPr lang="en-US" dirty="0"/>
          </a:p>
        </p:txBody>
      </p:sp>
      <p:sp>
        <p:nvSpPr>
          <p:cNvPr id="4" name="Slide Number Placeholder 3"/>
          <p:cNvSpPr>
            <a:spLocks noGrp="1"/>
          </p:cNvSpPr>
          <p:nvPr>
            <p:ph type="sldNum" sz="quarter" idx="10"/>
          </p:nvPr>
        </p:nvSpPr>
        <p:spPr/>
        <p:txBody>
          <a:bodyPr/>
          <a:lstStyle/>
          <a:p>
            <a:fld id="{9539D3AE-D744-424A-924D-72EE72A09D25}" type="slidenum">
              <a:rPr lang="en-US" smtClean="0"/>
              <a:pPr/>
              <a:t>19</a:t>
            </a:fld>
            <a:endParaRPr lang="en-US" dirty="0"/>
          </a:p>
        </p:txBody>
      </p:sp>
    </p:spTree>
    <p:extLst>
      <p:ext uri="{BB962C8B-B14F-4D97-AF65-F5344CB8AC3E}">
        <p14:creationId xmlns:p14="http://schemas.microsoft.com/office/powerpoint/2010/main" val="1740891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objectives for this unit, Meaningful Use, are to:</a:t>
            </a:r>
          </a:p>
          <a:p>
            <a:pPr marL="171450" indent="-171450">
              <a:buFont typeface="Arial" panose="020B0604020202020204" pitchFamily="34" charset="0"/>
              <a:buChar char="•"/>
            </a:pPr>
            <a:r>
              <a:rPr lang="en-US" dirty="0" smtClean="0"/>
              <a:t>Define meaningful use, or</a:t>
            </a:r>
            <a:r>
              <a:rPr lang="en-US" baseline="0" dirty="0" smtClean="0"/>
              <a:t> </a:t>
            </a:r>
            <a:r>
              <a:rPr lang="en-US" dirty="0" smtClean="0"/>
              <a:t>MU, of health information technology in the context of the Health Information Technology for Economic and Clinical Health,</a:t>
            </a:r>
            <a:r>
              <a:rPr lang="en-US" baseline="0" dirty="0" smtClean="0"/>
              <a:t> or</a:t>
            </a:r>
            <a:r>
              <a:rPr lang="en-US" dirty="0" smtClean="0"/>
              <a:t> HITECH</a:t>
            </a:r>
            <a:r>
              <a:rPr lang="en-US" baseline="0" dirty="0" smtClean="0"/>
              <a:t>,</a:t>
            </a:r>
            <a:r>
              <a:rPr lang="en-US" dirty="0" smtClean="0"/>
              <a:t> Act.</a:t>
            </a:r>
          </a:p>
          <a:p>
            <a:pPr marL="171450" indent="-171450">
              <a:buFont typeface="Arial" panose="020B0604020202020204" pitchFamily="34" charset="0"/>
              <a:buChar char="•"/>
            </a:pPr>
            <a:r>
              <a:rPr lang="en-US" dirty="0" smtClean="0"/>
              <a:t>Describe the major goals of meaningful use</a:t>
            </a:r>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2</a:t>
            </a:fld>
            <a:endParaRPr lang="en-US" altLang="en-US" dirty="0"/>
          </a:p>
        </p:txBody>
      </p:sp>
    </p:spTree>
    <p:extLst>
      <p:ext uri="{BB962C8B-B14F-4D97-AF65-F5344CB8AC3E}">
        <p14:creationId xmlns:p14="http://schemas.microsoft.com/office/powerpoint/2010/main" val="741401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000" kern="1200" dirty="0" smtClean="0">
                <a:solidFill>
                  <a:schemeClr val="tx1"/>
                </a:solidFill>
                <a:effectLst/>
                <a:latin typeface="Arial" pitchFamily="34" charset="0"/>
                <a:ea typeface="+mn-ea"/>
                <a:cs typeface="Arial" pitchFamily="34" charset="0"/>
              </a:rPr>
              <a:t>What about the future of HITECH and meaningful use? With the difficulties of achieving Stage 2 and the worries over the requirements for Stage 3, there has been growing pushback. In particular, there has been criticism of the</a:t>
            </a:r>
            <a:r>
              <a:rPr lang="en-US" sz="1000" kern="1200" baseline="0" dirty="0" smtClean="0">
                <a:solidFill>
                  <a:schemeClr val="tx1"/>
                </a:solidFill>
                <a:effectLst/>
                <a:latin typeface="Arial" pitchFamily="34" charset="0"/>
                <a:ea typeface="+mn-ea"/>
                <a:cs typeface="Arial" pitchFamily="34" charset="0"/>
              </a:rPr>
              <a:t> </a:t>
            </a:r>
            <a:r>
              <a:rPr lang="en-US" sz="1000" kern="1200" dirty="0" smtClean="0">
                <a:solidFill>
                  <a:schemeClr val="tx1"/>
                </a:solidFill>
                <a:effectLst/>
                <a:latin typeface="Arial" pitchFamily="34" charset="0"/>
                <a:ea typeface="+mn-ea"/>
                <a:cs typeface="Arial" pitchFamily="34" charset="0"/>
              </a:rPr>
              <a:t>functional use objectives, such as the requirement that one have 80% of patients with problem lists or 60% usage of computerized physician order entry, or </a:t>
            </a:r>
            <a:r>
              <a:rPr lang="en-US" sz="1000" kern="1200" dirty="0" err="1" smtClean="0">
                <a:solidFill>
                  <a:schemeClr val="tx1"/>
                </a:solidFill>
                <a:effectLst/>
                <a:latin typeface="Arial" pitchFamily="34" charset="0"/>
                <a:ea typeface="+mn-ea"/>
                <a:cs typeface="Arial" pitchFamily="34" charset="0"/>
              </a:rPr>
              <a:t>CPOE</a:t>
            </a:r>
            <a:r>
              <a:rPr lang="en-US" sz="1000" kern="1200" dirty="0" smtClean="0">
                <a:solidFill>
                  <a:schemeClr val="tx1"/>
                </a:solidFill>
                <a:effectLst/>
                <a:latin typeface="Arial" pitchFamily="34" charset="0"/>
                <a:ea typeface="+mn-ea"/>
                <a:cs typeface="Arial" pitchFamily="34" charset="0"/>
              </a:rPr>
              <a:t>. Many have argued that these functional use objectives are stifling innovation and flexibility of vendors, and are not giving sufficient attention to interoperability, which many considered to be the most important aspect of EHR use. In 2015, 36 medical societies wrote a letter to</a:t>
            </a:r>
            <a:r>
              <a:rPr lang="en-US" sz="1000" kern="1200" baseline="0" dirty="0" smtClean="0">
                <a:solidFill>
                  <a:schemeClr val="tx1"/>
                </a:solidFill>
                <a:effectLst/>
                <a:latin typeface="Arial" pitchFamily="34" charset="0"/>
                <a:ea typeface="+mn-ea"/>
                <a:cs typeface="Arial" pitchFamily="34" charset="0"/>
              </a:rPr>
              <a:t> the Secretary of Health and Human Services </a:t>
            </a:r>
            <a:r>
              <a:rPr lang="en-US" sz="1000" kern="1200" dirty="0" smtClean="0">
                <a:solidFill>
                  <a:schemeClr val="tx1"/>
                </a:solidFill>
                <a:effectLst/>
                <a:latin typeface="Arial" pitchFamily="34" charset="0"/>
                <a:ea typeface="+mn-ea"/>
                <a:cs typeface="Arial" pitchFamily="34" charset="0"/>
              </a:rPr>
              <a:t>expressing these sentiments, and in 2016, 31 provider organizations wrote a similar letter. Others have also written of shortcomings of the meaningful use program and how it can be modified going forward. </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681344F-9CEB-C441-8CAE-0102565F48D7}" type="slidenum">
              <a:rPr lang="en-US">
                <a:latin typeface="Tahoma" charset="0"/>
              </a:rPr>
              <a:pPr eaLnBrk="1" hangingPunct="1"/>
              <a:t>20</a:t>
            </a:fld>
            <a:endParaRPr lang="en-US" dirty="0">
              <a:latin typeface="Tahoma" charset="0"/>
            </a:endParaRPr>
          </a:p>
        </p:txBody>
      </p:sp>
    </p:spTree>
    <p:extLst>
      <p:ext uri="{BB962C8B-B14F-4D97-AF65-F5344CB8AC3E}">
        <p14:creationId xmlns:p14="http://schemas.microsoft.com/office/powerpoint/2010/main" val="23985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000" kern="1200" dirty="0" smtClean="0">
                <a:solidFill>
                  <a:schemeClr val="tx1"/>
                </a:solidFill>
                <a:effectLst/>
                <a:latin typeface="Arial" pitchFamily="34" charset="0"/>
                <a:ea typeface="+mn-ea"/>
                <a:cs typeface="Arial" pitchFamily="34" charset="0"/>
              </a:rPr>
              <a:t>Robert </a:t>
            </a:r>
            <a:r>
              <a:rPr lang="en-US" sz="1000" kern="1200" dirty="0" err="1" smtClean="0">
                <a:solidFill>
                  <a:schemeClr val="tx1"/>
                </a:solidFill>
                <a:effectLst/>
                <a:latin typeface="Arial" pitchFamily="34" charset="0"/>
                <a:ea typeface="+mn-ea"/>
                <a:cs typeface="Arial" pitchFamily="34" charset="0"/>
              </a:rPr>
              <a:t>Wachter</a:t>
            </a:r>
            <a:r>
              <a:rPr lang="en-US" sz="1000" kern="1200" dirty="0" smtClean="0">
                <a:solidFill>
                  <a:schemeClr val="tx1"/>
                </a:solidFill>
                <a:effectLst/>
                <a:latin typeface="Arial" pitchFamily="34" charset="0"/>
                <a:ea typeface="+mn-ea"/>
                <a:cs typeface="Arial" pitchFamily="34" charset="0"/>
              </a:rPr>
              <a:t> has stated perhaps it's just time to declare victory and move on. Even the leaders of CMS and the Office of the National Coordinator, or ONC, have been responding to these criticisms and, in fact, in early 2016, the head of CMS stated that with the Medicare Access and CHIP</a:t>
            </a:r>
            <a:r>
              <a:rPr lang="en-US" sz="1000" kern="1200" baseline="0" dirty="0" smtClean="0">
                <a:solidFill>
                  <a:schemeClr val="tx1"/>
                </a:solidFill>
                <a:effectLst/>
                <a:latin typeface="Arial" pitchFamily="34" charset="0"/>
                <a:ea typeface="+mn-ea"/>
                <a:cs typeface="Arial" pitchFamily="34" charset="0"/>
              </a:rPr>
              <a:t> Authorization Act, or </a:t>
            </a:r>
            <a:r>
              <a:rPr lang="en-US" sz="1000" kern="1200" dirty="0" smtClean="0">
                <a:solidFill>
                  <a:schemeClr val="tx1"/>
                </a:solidFill>
                <a:effectLst/>
                <a:latin typeface="Arial" pitchFamily="34" charset="0"/>
                <a:ea typeface="+mn-ea"/>
                <a:cs typeface="Arial" pitchFamily="34" charset="0"/>
              </a:rPr>
              <a:t>MACRA, there would be changes in meaningful use, although meaningful use won't go away because it's enshrined in legislation. </a:t>
            </a:r>
            <a:endParaRPr lang="en-US" dirty="0">
              <a:latin typeface="Times New Roman"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681344F-9CEB-C441-8CAE-0102565F48D7}" type="slidenum">
              <a:rPr lang="en-US">
                <a:latin typeface="Tahoma" charset="0"/>
              </a:rPr>
              <a:pPr eaLnBrk="1" hangingPunct="1"/>
              <a:t>21</a:t>
            </a:fld>
            <a:endParaRPr lang="en-US" dirty="0">
              <a:latin typeface="Tahoma" charset="0"/>
            </a:endParaRPr>
          </a:p>
        </p:txBody>
      </p:sp>
    </p:spTree>
    <p:extLst>
      <p:ext uri="{BB962C8B-B14F-4D97-AF65-F5344CB8AC3E}">
        <p14:creationId xmlns:p14="http://schemas.microsoft.com/office/powerpoint/2010/main" val="3953364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This concludes lecture c of the unit</a:t>
            </a:r>
            <a:r>
              <a:rPr lang="en-US" altLang="en-US" baseline="0" dirty="0" smtClean="0"/>
              <a:t> on </a:t>
            </a:r>
            <a:r>
              <a:rPr lang="en-US" altLang="en-US" dirty="0" smtClean="0"/>
              <a:t>Meaningful use.</a:t>
            </a:r>
          </a:p>
          <a:p>
            <a:pPr eaLnBrk="1" hangingPunct="1">
              <a:spcBef>
                <a:spcPct val="0"/>
              </a:spcBef>
            </a:pPr>
            <a:r>
              <a:rPr lang="en-US" sz="1000" kern="1200" dirty="0" smtClean="0">
                <a:solidFill>
                  <a:schemeClr val="tx1"/>
                </a:solidFill>
                <a:effectLst/>
                <a:latin typeface="Arial" pitchFamily="34" charset="0"/>
                <a:ea typeface="+mn-ea"/>
                <a:cs typeface="Arial" pitchFamily="34" charset="0"/>
              </a:rPr>
              <a:t>In this lecture, we reviewed clinical quality measures that are used as the standard for meaningful use. We discussed which CQMs were used prior to and after 2011, what core and alternative CQMs applied to both eligible providers and eligible hospitals, and the stages of change to CQMs that started in 2014. </a:t>
            </a:r>
          </a:p>
          <a:p>
            <a:pPr eaLnBrk="1" hangingPunct="1">
              <a:spcBef>
                <a:spcPct val="0"/>
              </a:spcBef>
            </a:pPr>
            <a:r>
              <a:rPr lang="en-US" sz="1000" kern="1200" dirty="0" smtClean="0">
                <a:solidFill>
                  <a:schemeClr val="tx1"/>
                </a:solidFill>
                <a:effectLst/>
                <a:latin typeface="Arial" pitchFamily="34" charset="0"/>
                <a:ea typeface="+mn-ea"/>
                <a:cs typeface="Arial" pitchFamily="34" charset="0"/>
              </a:rPr>
              <a:t>We went over the National Quality Strategy domains and their related quality measures. </a:t>
            </a:r>
          </a:p>
          <a:p>
            <a:pPr eaLnBrk="1" hangingPunct="1">
              <a:spcBef>
                <a:spcPct val="0"/>
              </a:spcBef>
            </a:pPr>
            <a:r>
              <a:rPr lang="en-US" sz="1000" kern="1200" dirty="0" smtClean="0">
                <a:solidFill>
                  <a:schemeClr val="tx1"/>
                </a:solidFill>
                <a:effectLst/>
                <a:latin typeface="Arial" pitchFamily="34" charset="0"/>
                <a:ea typeface="+mn-ea"/>
                <a:cs typeface="Arial" pitchFamily="34" charset="0"/>
              </a:rPr>
              <a:t>We looked at the number of registrations and payments made through the meaningful use program. </a:t>
            </a:r>
          </a:p>
          <a:p>
            <a:pPr eaLnBrk="1" hangingPunct="1">
              <a:spcBef>
                <a:spcPct val="0"/>
              </a:spcBef>
            </a:pPr>
            <a:r>
              <a:rPr lang="en-US" sz="1000" kern="1200" dirty="0" smtClean="0">
                <a:solidFill>
                  <a:schemeClr val="tx1"/>
                </a:solidFill>
                <a:effectLst/>
                <a:latin typeface="Arial" pitchFamily="34" charset="0"/>
                <a:ea typeface="+mn-ea"/>
                <a:cs typeface="Arial" pitchFamily="34" charset="0"/>
              </a:rPr>
              <a:t>We examined the challenges for meaningful use, as well as its effect on patient care, both positive and negative. </a:t>
            </a:r>
          </a:p>
          <a:p>
            <a:pPr eaLnBrk="1" hangingPunct="1">
              <a:spcBef>
                <a:spcPct val="0"/>
              </a:spcBef>
            </a:pPr>
            <a:r>
              <a:rPr lang="en-US" sz="1000" kern="1200" dirty="0" smtClean="0">
                <a:solidFill>
                  <a:schemeClr val="tx1"/>
                </a:solidFill>
                <a:effectLst/>
                <a:latin typeface="Arial" pitchFamily="34" charset="0"/>
                <a:ea typeface="+mn-ea"/>
                <a:cs typeface="Arial" pitchFamily="34" charset="0"/>
              </a:rPr>
              <a:t>Finally, we briefly touched on the future of the HITECH act and meaningful use. </a:t>
            </a:r>
            <a:endParaRPr lang="en-US" altLang="en-US" dirty="0" smtClean="0"/>
          </a:p>
          <a:p>
            <a:endParaRPr lang="en-US" alt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22</a:t>
            </a:fld>
            <a:endParaRPr lang="en-US" altLang="en-US" dirty="0"/>
          </a:p>
        </p:txBody>
      </p:sp>
    </p:spTree>
    <p:extLst>
      <p:ext uri="{BB962C8B-B14F-4D97-AF65-F5344CB8AC3E}">
        <p14:creationId xmlns:p14="http://schemas.microsoft.com/office/powerpoint/2010/main" val="4006378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This also</a:t>
            </a:r>
            <a:r>
              <a:rPr lang="en-US" altLang="en-US" baseline="0" dirty="0" smtClean="0"/>
              <a:t> </a:t>
            </a:r>
            <a:r>
              <a:rPr lang="en-US" altLang="en-US" dirty="0" smtClean="0"/>
              <a:t>concludes the unit titled</a:t>
            </a:r>
            <a:r>
              <a:rPr lang="en-US" altLang="en-US" baseline="0" dirty="0" smtClean="0"/>
              <a:t> </a:t>
            </a:r>
            <a:r>
              <a:rPr lang="en-US" altLang="en-US" dirty="0" smtClean="0"/>
              <a:t>Meaningful Use. </a:t>
            </a:r>
          </a:p>
          <a:p>
            <a:r>
              <a:rPr lang="x-none" sz="1000" kern="1200" dirty="0" smtClean="0">
                <a:solidFill>
                  <a:schemeClr val="tx1"/>
                </a:solidFill>
                <a:effectLst/>
                <a:latin typeface="Arial" pitchFamily="34" charset="0"/>
                <a:ea typeface="+mn-ea"/>
                <a:cs typeface="Arial" pitchFamily="34" charset="0"/>
              </a:rPr>
              <a:t>In summarizing this unit,</a:t>
            </a:r>
            <a:endParaRPr lang="en-US" sz="1000" kern="1200" dirty="0" smtClean="0">
              <a:solidFill>
                <a:schemeClr val="tx1"/>
              </a:solidFill>
              <a:effectLst/>
              <a:latin typeface="Arial" pitchFamily="34" charset="0"/>
              <a:ea typeface="+mn-ea"/>
              <a:cs typeface="Arial" pitchFamily="34" charset="0"/>
            </a:endParaRPr>
          </a:p>
          <a:p>
            <a:pPr marL="171450" lvl="0" indent="-171450">
              <a:buFont typeface="Arial" panose="020B0604020202020204" pitchFamily="34" charset="0"/>
              <a:buChar char="•"/>
            </a:pPr>
            <a:r>
              <a:rPr lang="x-none" sz="1000" kern="1200" dirty="0" smtClean="0">
                <a:solidFill>
                  <a:schemeClr val="tx1"/>
                </a:solidFill>
                <a:effectLst/>
                <a:latin typeface="Arial" pitchFamily="34" charset="0"/>
                <a:ea typeface="+mn-ea"/>
                <a:cs typeface="Arial" pitchFamily="34" charset="0"/>
              </a:rPr>
              <a:t>The goal of the HITECH Act is to provide incentive for the adoption of EHRs by eligible physicians and hospitals</a:t>
            </a:r>
            <a:endParaRPr lang="en-US" sz="1000" kern="1200" dirty="0" smtClean="0">
              <a:solidFill>
                <a:schemeClr val="tx1"/>
              </a:solidFill>
              <a:effectLst/>
              <a:latin typeface="Arial" pitchFamily="34" charset="0"/>
              <a:ea typeface="+mn-ea"/>
              <a:cs typeface="Arial" pitchFamily="34" charset="0"/>
            </a:endParaRPr>
          </a:p>
          <a:p>
            <a:pPr marL="171450" lvl="0" indent="-171450">
              <a:buFont typeface="Arial" panose="020B0604020202020204" pitchFamily="34" charset="0"/>
              <a:buChar char="•"/>
            </a:pPr>
            <a:r>
              <a:rPr lang="x-none" sz="1000" kern="1200" dirty="0" smtClean="0">
                <a:solidFill>
                  <a:schemeClr val="tx1"/>
                </a:solidFill>
                <a:effectLst/>
                <a:latin typeface="Arial" pitchFamily="34" charset="0"/>
                <a:ea typeface="+mn-ea"/>
                <a:cs typeface="Arial" pitchFamily="34" charset="0"/>
              </a:rPr>
              <a:t>Eligibility for HITECH Act incentives is provided by meeting the criteria for meaningful use in three stages</a:t>
            </a:r>
            <a:endParaRPr lang="en-US" sz="1000" kern="1200" dirty="0" smtClean="0">
              <a:solidFill>
                <a:schemeClr val="tx1"/>
              </a:solidFill>
              <a:effectLst/>
              <a:latin typeface="Arial" pitchFamily="34" charset="0"/>
              <a:ea typeface="+mn-ea"/>
              <a:cs typeface="Arial" pitchFamily="34" charset="0"/>
            </a:endParaRPr>
          </a:p>
          <a:p>
            <a:pPr marL="171450" lvl="0" indent="-171450">
              <a:buFont typeface="Arial" panose="020B0604020202020204" pitchFamily="34" charset="0"/>
              <a:buChar char="•"/>
            </a:pPr>
            <a:r>
              <a:rPr lang="x-none" sz="1000" kern="1200" dirty="0" smtClean="0">
                <a:solidFill>
                  <a:schemeClr val="tx1"/>
                </a:solidFill>
                <a:effectLst/>
                <a:latin typeface="Arial" pitchFamily="34" charset="0"/>
                <a:ea typeface="+mn-ea"/>
                <a:cs typeface="Arial" pitchFamily="34" charset="0"/>
              </a:rPr>
              <a:t>Meaningful use also requires the reporting of quality measures</a:t>
            </a:r>
            <a:endParaRPr lang="en-US" sz="1000" kern="1200" dirty="0" smtClean="0">
              <a:solidFill>
                <a:schemeClr val="tx1"/>
              </a:solidFill>
              <a:effectLst/>
              <a:latin typeface="Arial" pitchFamily="34" charset="0"/>
              <a:ea typeface="+mn-ea"/>
              <a:cs typeface="Arial" pitchFamily="34" charset="0"/>
            </a:endParaRPr>
          </a:p>
          <a:p>
            <a:pPr marL="171450" lvl="0" indent="-171450">
              <a:buFont typeface="Arial" panose="020B0604020202020204" pitchFamily="34" charset="0"/>
              <a:buChar char="•"/>
            </a:pPr>
            <a:r>
              <a:rPr lang="en-US" sz="1000" kern="1200" dirty="0" smtClean="0">
                <a:solidFill>
                  <a:schemeClr val="tx1"/>
                </a:solidFill>
                <a:effectLst/>
                <a:latin typeface="Arial" pitchFamily="34" charset="0"/>
                <a:ea typeface="+mn-ea"/>
                <a:cs typeface="Arial" pitchFamily="34" charset="0"/>
              </a:rPr>
              <a:t>And, t</a:t>
            </a:r>
            <a:r>
              <a:rPr lang="x-none" sz="1000" kern="1200" dirty="0" smtClean="0">
                <a:solidFill>
                  <a:schemeClr val="tx1"/>
                </a:solidFill>
                <a:effectLst/>
                <a:latin typeface="Arial" pitchFamily="34" charset="0"/>
                <a:ea typeface="+mn-ea"/>
                <a:cs typeface="Arial" pitchFamily="34" charset="0"/>
              </a:rPr>
              <a:t>he HITECH Act has provided over 31</a:t>
            </a:r>
            <a:r>
              <a:rPr lang="en-US" sz="1000" kern="1200" dirty="0" smtClean="0">
                <a:solidFill>
                  <a:schemeClr val="tx1"/>
                </a:solidFill>
                <a:effectLst/>
                <a:latin typeface="Arial" pitchFamily="34" charset="0"/>
                <a:ea typeface="+mn-ea"/>
                <a:cs typeface="Arial" pitchFamily="34" charset="0"/>
              </a:rPr>
              <a:t> billion dollars</a:t>
            </a:r>
            <a:r>
              <a:rPr lang="x-none" sz="1000" kern="1200" dirty="0" smtClean="0">
                <a:solidFill>
                  <a:schemeClr val="tx1"/>
                </a:solidFill>
                <a:effectLst/>
                <a:latin typeface="Arial" pitchFamily="34" charset="0"/>
                <a:ea typeface="+mn-ea"/>
                <a:cs typeface="Arial" pitchFamily="34" charset="0"/>
              </a:rPr>
              <a:t> in incentives and substantially increased the adoption of EHRs in the U</a:t>
            </a:r>
            <a:r>
              <a:rPr lang="en-US" sz="1000" kern="1200" dirty="0" smtClean="0">
                <a:solidFill>
                  <a:schemeClr val="tx1"/>
                </a:solidFill>
                <a:effectLst/>
                <a:latin typeface="Arial" pitchFamily="34" charset="0"/>
                <a:ea typeface="+mn-ea"/>
                <a:cs typeface="Arial" pitchFamily="34" charset="0"/>
              </a:rPr>
              <a:t>.</a:t>
            </a:r>
            <a:r>
              <a:rPr lang="x-none" sz="1000" kern="1200" dirty="0" smtClean="0">
                <a:solidFill>
                  <a:schemeClr val="tx1"/>
                </a:solidFill>
                <a:effectLst/>
                <a:latin typeface="Arial" pitchFamily="34" charset="0"/>
                <a:ea typeface="+mn-ea"/>
                <a:cs typeface="Arial" pitchFamily="34" charset="0"/>
              </a:rPr>
              <a:t>S</a:t>
            </a:r>
            <a:r>
              <a:rPr lang="en-US" sz="1000" kern="1200" dirty="0" smtClean="0">
                <a:solidFill>
                  <a:schemeClr val="tx1"/>
                </a:solidFill>
                <a:effectLst/>
                <a:latin typeface="Arial" pitchFamily="34" charset="0"/>
                <a:ea typeface="+mn-ea"/>
                <a:cs typeface="Arial" pitchFamily="34" charset="0"/>
              </a:rPr>
              <a:t>.</a:t>
            </a:r>
          </a:p>
          <a:p>
            <a:endParaRPr lang="en-US" alt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23</a:t>
            </a:fld>
            <a:endParaRPr lang="en-US" altLang="en-US" dirty="0"/>
          </a:p>
        </p:txBody>
      </p:sp>
    </p:spTree>
    <p:extLst>
      <p:ext uri="{BB962C8B-B14F-4D97-AF65-F5344CB8AC3E}">
        <p14:creationId xmlns:p14="http://schemas.microsoft.com/office/powerpoint/2010/main" val="1881421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 Audio. </a:t>
            </a:r>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24</a:t>
            </a:fld>
            <a:endParaRPr lang="en-US" altLang="en-US" dirty="0"/>
          </a:p>
        </p:txBody>
      </p:sp>
    </p:spTree>
    <p:extLst>
      <p:ext uri="{BB962C8B-B14F-4D97-AF65-F5344CB8AC3E}">
        <p14:creationId xmlns:p14="http://schemas.microsoft.com/office/powerpoint/2010/main" val="1015004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 Audio. </a:t>
            </a:r>
          </a:p>
          <a:p>
            <a:endParaRPr lang="en-US" dirty="0"/>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25</a:t>
            </a:fld>
            <a:endParaRPr lang="en-US" altLang="en-US" dirty="0"/>
          </a:p>
        </p:txBody>
      </p:sp>
    </p:spTree>
    <p:extLst>
      <p:ext uri="{BB962C8B-B14F-4D97-AF65-F5344CB8AC3E}">
        <p14:creationId xmlns:p14="http://schemas.microsoft.com/office/powerpoint/2010/main" val="3103645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 Audio. </a:t>
            </a:r>
          </a:p>
          <a:p>
            <a:endParaRPr lang="en-US" dirty="0"/>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26</a:t>
            </a:fld>
            <a:endParaRPr lang="en-US" altLang="en-US" dirty="0"/>
          </a:p>
        </p:txBody>
      </p:sp>
    </p:spTree>
    <p:extLst>
      <p:ext uri="{BB962C8B-B14F-4D97-AF65-F5344CB8AC3E}">
        <p14:creationId xmlns:p14="http://schemas.microsoft.com/office/powerpoint/2010/main" val="4004837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 Audio. </a:t>
            </a:r>
          </a:p>
          <a:p>
            <a:endParaRPr lang="en-US" dirty="0"/>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27</a:t>
            </a:fld>
            <a:endParaRPr lang="en-US" altLang="en-US" dirty="0"/>
          </a:p>
        </p:txBody>
      </p:sp>
    </p:spTree>
    <p:extLst>
      <p:ext uri="{BB962C8B-B14F-4D97-AF65-F5344CB8AC3E}">
        <p14:creationId xmlns:p14="http://schemas.microsoft.com/office/powerpoint/2010/main" val="1501783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 Audio. </a:t>
            </a:r>
          </a:p>
          <a:p>
            <a:endParaRPr lang="en-US" dirty="0"/>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28</a:t>
            </a:fld>
            <a:endParaRPr lang="en-US" altLang="en-US" dirty="0"/>
          </a:p>
        </p:txBody>
      </p:sp>
    </p:spTree>
    <p:extLst>
      <p:ext uri="{BB962C8B-B14F-4D97-AF65-F5344CB8AC3E}">
        <p14:creationId xmlns:p14="http://schemas.microsoft.com/office/powerpoint/2010/main" val="342616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Audio.</a:t>
            </a:r>
          </a:p>
          <a:p>
            <a:endParaRPr lang="en-US" dirty="0"/>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29</a:t>
            </a:fld>
            <a:endParaRPr lang="en-US" altLang="en-US" dirty="0"/>
          </a:p>
        </p:txBody>
      </p:sp>
    </p:spTree>
    <p:extLst>
      <p:ext uri="{BB962C8B-B14F-4D97-AF65-F5344CB8AC3E}">
        <p14:creationId xmlns:p14="http://schemas.microsoft.com/office/powerpoint/2010/main" val="58221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Discuss the criteria for Stages 1-3 of meaningful use for eligible professionals and eligible hospitals</a:t>
            </a:r>
          </a:p>
          <a:p>
            <a:pPr marL="171450" indent="-171450">
              <a:buFont typeface="Arial" panose="020B0604020202020204" pitchFamily="34" charset="0"/>
              <a:buChar char="•"/>
            </a:pPr>
            <a:r>
              <a:rPr lang="en-US" dirty="0" smtClean="0"/>
              <a:t>Describe the standards specified for MU</a:t>
            </a:r>
          </a:p>
          <a:p>
            <a:pPr marL="171450" indent="-171450">
              <a:buFont typeface="Arial" panose="020B0604020202020204" pitchFamily="34" charset="0"/>
              <a:buChar char="•"/>
            </a:pPr>
            <a:r>
              <a:rPr lang="en-US" dirty="0" smtClean="0"/>
              <a:t>And</a:t>
            </a:r>
            <a:r>
              <a:rPr lang="en-US" baseline="0" dirty="0" smtClean="0"/>
              <a:t> d</a:t>
            </a:r>
            <a:r>
              <a:rPr lang="en-US" dirty="0" smtClean="0"/>
              <a:t>iscuss the likely evolution of the MU program</a:t>
            </a:r>
            <a:endParaRPr lang="en-US" dirty="0"/>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3</a:t>
            </a:fld>
            <a:endParaRPr lang="en-US" altLang="en-US" dirty="0"/>
          </a:p>
        </p:txBody>
      </p:sp>
    </p:spTree>
    <p:extLst>
      <p:ext uri="{BB962C8B-B14F-4D97-AF65-F5344CB8AC3E}">
        <p14:creationId xmlns:p14="http://schemas.microsoft.com/office/powerpoint/2010/main" val="217016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000" kern="1200" dirty="0" smtClean="0">
                <a:solidFill>
                  <a:schemeClr val="tx1"/>
                </a:solidFill>
                <a:effectLst/>
                <a:latin typeface="Arial" pitchFamily="34" charset="0"/>
                <a:ea typeface="+mn-ea"/>
                <a:cs typeface="Arial" pitchFamily="34" charset="0"/>
              </a:rPr>
              <a:t>In this lecture, we turn</a:t>
            </a:r>
            <a:r>
              <a:rPr lang="x-none" sz="1000" kern="1200" dirty="0" smtClean="0">
                <a:solidFill>
                  <a:schemeClr val="tx1"/>
                </a:solidFill>
                <a:effectLst/>
                <a:latin typeface="Arial" pitchFamily="34" charset="0"/>
                <a:ea typeface="+mn-ea"/>
                <a:cs typeface="Arial" pitchFamily="34" charset="0"/>
              </a:rPr>
              <a:t> our attention to clinical quality measures</a:t>
            </a:r>
            <a:r>
              <a:rPr lang="en-US" sz="1000" kern="1200" dirty="0" smtClean="0">
                <a:solidFill>
                  <a:schemeClr val="tx1"/>
                </a:solidFill>
                <a:effectLst/>
                <a:latin typeface="Arial" pitchFamily="34" charset="0"/>
                <a:ea typeface="+mn-ea"/>
                <a:cs typeface="Arial" pitchFamily="34" charset="0"/>
              </a:rPr>
              <a:t>,</a:t>
            </a:r>
            <a:r>
              <a:rPr lang="x-none" sz="1000" kern="1200" dirty="0" smtClean="0">
                <a:solidFill>
                  <a:schemeClr val="tx1"/>
                </a:solidFill>
                <a:effectLst/>
                <a:latin typeface="Arial" pitchFamily="34" charset="0"/>
                <a:ea typeface="+mn-ea"/>
                <a:cs typeface="Arial" pitchFamily="34" charset="0"/>
              </a:rPr>
              <a:t> or CQMs. Remember that there were clinical quality measures specified in 2011 when the </a:t>
            </a:r>
            <a:r>
              <a:rPr lang="en-US" sz="1000" kern="1200" dirty="0" smtClean="0">
                <a:solidFill>
                  <a:schemeClr val="tx1"/>
                </a:solidFill>
                <a:effectLst/>
                <a:latin typeface="Arial" pitchFamily="34" charset="0"/>
                <a:ea typeface="+mn-ea"/>
                <a:cs typeface="Arial" pitchFamily="34" charset="0"/>
              </a:rPr>
              <a:t>meaningful use </a:t>
            </a:r>
            <a:r>
              <a:rPr lang="x-none" sz="1000" kern="1200" dirty="0" smtClean="0">
                <a:solidFill>
                  <a:schemeClr val="tx1"/>
                </a:solidFill>
                <a:effectLst/>
                <a:latin typeface="Arial" pitchFamily="34" charset="0"/>
                <a:ea typeface="+mn-ea"/>
                <a:cs typeface="Arial" pitchFamily="34" charset="0"/>
              </a:rPr>
              <a:t>program started, and then new measures that came in 2014 that were required o</a:t>
            </a:r>
            <a:r>
              <a:rPr lang="en-US" sz="1000" kern="1200" dirty="0" smtClean="0">
                <a:solidFill>
                  <a:schemeClr val="tx1"/>
                </a:solidFill>
                <a:effectLst/>
                <a:latin typeface="Arial" pitchFamily="34" charset="0"/>
                <a:ea typeface="+mn-ea"/>
                <a:cs typeface="Arial" pitchFamily="34" charset="0"/>
              </a:rPr>
              <a:t>f</a:t>
            </a:r>
            <a:r>
              <a:rPr lang="x-none" sz="1000" kern="1200" dirty="0" smtClean="0">
                <a:solidFill>
                  <a:schemeClr val="tx1"/>
                </a:solidFill>
                <a:effectLst/>
                <a:latin typeface="Arial" pitchFamily="34" charset="0"/>
                <a:ea typeface="+mn-ea"/>
                <a:cs typeface="Arial" pitchFamily="34" charset="0"/>
              </a:rPr>
              <a:t> all meaningful use</a:t>
            </a:r>
            <a:r>
              <a:rPr lang="en-US" sz="1000" kern="1200" dirty="0" smtClean="0">
                <a:solidFill>
                  <a:schemeClr val="tx1"/>
                </a:solidFill>
                <a:effectLst/>
                <a:latin typeface="Arial" pitchFamily="34" charset="0"/>
                <a:ea typeface="+mn-ea"/>
                <a:cs typeface="Arial" pitchFamily="34" charset="0"/>
              </a:rPr>
              <a:t> program participants,</a:t>
            </a:r>
            <a:r>
              <a:rPr lang="x-none" sz="1000" kern="1200" dirty="0" smtClean="0">
                <a:solidFill>
                  <a:schemeClr val="tx1"/>
                </a:solidFill>
                <a:effectLst/>
                <a:latin typeface="Arial" pitchFamily="34" charset="0"/>
                <a:ea typeface="+mn-ea"/>
                <a:cs typeface="Arial" pitchFamily="34" charset="0"/>
              </a:rPr>
              <a:t> no matter what stage they were in. In the original CQMs, eligible professionals</a:t>
            </a:r>
            <a:r>
              <a:rPr lang="en-US" sz="1000" kern="1200" dirty="0" smtClean="0">
                <a:solidFill>
                  <a:schemeClr val="tx1"/>
                </a:solidFill>
                <a:effectLst/>
                <a:latin typeface="Arial" pitchFamily="34" charset="0"/>
                <a:ea typeface="+mn-ea"/>
                <a:cs typeface="Arial" pitchFamily="34" charset="0"/>
              </a:rPr>
              <a:t>, or EPs, </a:t>
            </a:r>
            <a:r>
              <a:rPr lang="x-none" sz="1000" kern="1200" dirty="0" smtClean="0">
                <a:solidFill>
                  <a:schemeClr val="tx1"/>
                </a:solidFill>
                <a:effectLst/>
                <a:latin typeface="Arial" pitchFamily="34" charset="0"/>
                <a:ea typeface="+mn-ea"/>
                <a:cs typeface="Arial" pitchFamily="34" charset="0"/>
              </a:rPr>
              <a:t>had to report on three core measures. For some </a:t>
            </a:r>
            <a:r>
              <a:rPr lang="en-US" sz="1000" kern="1200" dirty="0" smtClean="0">
                <a:solidFill>
                  <a:schemeClr val="tx1"/>
                </a:solidFill>
                <a:effectLst/>
                <a:latin typeface="Arial" pitchFamily="34" charset="0"/>
                <a:ea typeface="+mn-ea"/>
                <a:cs typeface="Arial" pitchFamily="34" charset="0"/>
              </a:rPr>
              <a:t>EPs</a:t>
            </a:r>
            <a:r>
              <a:rPr lang="x-none" sz="1000" kern="1200" dirty="0" smtClean="0">
                <a:solidFill>
                  <a:schemeClr val="tx1"/>
                </a:solidFill>
                <a:effectLst/>
                <a:latin typeface="Arial" pitchFamily="34" charset="0"/>
                <a:ea typeface="+mn-ea"/>
                <a:cs typeface="Arial" pitchFamily="34" charset="0"/>
              </a:rPr>
              <a:t>, those core measures were inappropriate, for example they might have a denominator of zero. Therefore some substitute measures were allowed. There was also a list of 38 additional measures, of which </a:t>
            </a:r>
            <a:r>
              <a:rPr lang="en-US" sz="1000" kern="1200" dirty="0" smtClean="0">
                <a:solidFill>
                  <a:schemeClr val="tx1"/>
                </a:solidFill>
                <a:effectLst/>
                <a:latin typeface="Arial" pitchFamily="34" charset="0"/>
                <a:ea typeface="+mn-ea"/>
                <a:cs typeface="Arial" pitchFamily="34" charset="0"/>
              </a:rPr>
              <a:t>3 </a:t>
            </a:r>
            <a:r>
              <a:rPr lang="x-none" sz="1000" kern="1200" dirty="0" smtClean="0">
                <a:solidFill>
                  <a:schemeClr val="tx1"/>
                </a:solidFill>
                <a:effectLst/>
                <a:latin typeface="Arial" pitchFamily="34" charset="0"/>
                <a:ea typeface="+mn-ea"/>
                <a:cs typeface="Arial" pitchFamily="34" charset="0"/>
              </a:rPr>
              <a:t>need to be reported on. Eligible hospitals</a:t>
            </a:r>
            <a:r>
              <a:rPr lang="en-US" sz="1000" kern="1200" dirty="0" smtClean="0">
                <a:solidFill>
                  <a:schemeClr val="tx1"/>
                </a:solidFill>
                <a:effectLst/>
                <a:latin typeface="Arial" pitchFamily="34" charset="0"/>
                <a:ea typeface="+mn-ea"/>
                <a:cs typeface="Arial" pitchFamily="34" charset="0"/>
              </a:rPr>
              <a:t>, or EHs</a:t>
            </a:r>
            <a:r>
              <a:rPr lang="en-US" sz="1000" kern="1200" baseline="0" dirty="0" smtClean="0">
                <a:solidFill>
                  <a:schemeClr val="tx1"/>
                </a:solidFill>
                <a:effectLst/>
                <a:latin typeface="Arial" pitchFamily="34" charset="0"/>
                <a:ea typeface="+mn-ea"/>
                <a:cs typeface="Arial" pitchFamily="34" charset="0"/>
              </a:rPr>
              <a:t>,</a:t>
            </a:r>
            <a:r>
              <a:rPr lang="x-none" sz="1000" kern="1200" dirty="0" smtClean="0">
                <a:solidFill>
                  <a:schemeClr val="tx1"/>
                </a:solidFill>
                <a:effectLst/>
                <a:latin typeface="Arial" pitchFamily="34" charset="0"/>
                <a:ea typeface="+mn-ea"/>
                <a:cs typeface="Arial" pitchFamily="34" charset="0"/>
              </a:rPr>
              <a:t> had </a:t>
            </a:r>
            <a:r>
              <a:rPr lang="en-US" sz="1000" kern="1200" dirty="0" smtClean="0">
                <a:solidFill>
                  <a:schemeClr val="tx1"/>
                </a:solidFill>
                <a:effectLst/>
                <a:latin typeface="Arial" pitchFamily="34" charset="0"/>
                <a:ea typeface="+mn-ea"/>
                <a:cs typeface="Arial" pitchFamily="34" charset="0"/>
              </a:rPr>
              <a:t>to </a:t>
            </a:r>
            <a:r>
              <a:rPr lang="x-none" sz="1000" kern="1200" dirty="0" smtClean="0">
                <a:solidFill>
                  <a:schemeClr val="tx1"/>
                </a:solidFill>
                <a:effectLst/>
                <a:latin typeface="Arial" pitchFamily="34" charset="0"/>
                <a:ea typeface="+mn-ea"/>
                <a:cs typeface="Arial" pitchFamily="34" charset="0"/>
              </a:rPr>
              <a:t>report on 15 measures.</a:t>
            </a:r>
            <a:endParaRPr lang="en-US" dirty="0">
              <a:latin typeface="Times New Roman"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17D2C03-92EF-9B4E-AD95-435496451AF7}" type="slidenum">
              <a:rPr lang="en-US">
                <a:latin typeface="Tahoma" charset="0"/>
              </a:rPr>
              <a:pPr eaLnBrk="1" hangingPunct="1"/>
              <a:t>4</a:t>
            </a:fld>
            <a:endParaRPr lang="en-US" dirty="0">
              <a:latin typeface="Tahoma" charset="0"/>
            </a:endParaRPr>
          </a:p>
        </p:txBody>
      </p:sp>
    </p:spTree>
    <p:extLst>
      <p:ext uri="{BB962C8B-B14F-4D97-AF65-F5344CB8AC3E}">
        <p14:creationId xmlns:p14="http://schemas.microsoft.com/office/powerpoint/2010/main" val="3406795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Arial" pitchFamily="34" charset="0"/>
                <a:ea typeface="+mn-ea"/>
                <a:cs typeface="Arial" pitchFamily="34" charset="0"/>
              </a:rPr>
              <a:t>This slide shows the core </a:t>
            </a:r>
            <a:r>
              <a:rPr lang="en-US" sz="1000" kern="1200" dirty="0" err="1" smtClean="0">
                <a:solidFill>
                  <a:schemeClr val="tx1"/>
                </a:solidFill>
                <a:effectLst/>
                <a:latin typeface="Arial" pitchFamily="34" charset="0"/>
                <a:ea typeface="+mn-ea"/>
                <a:cs typeface="Arial" pitchFamily="34" charset="0"/>
              </a:rPr>
              <a:t>CQMs</a:t>
            </a:r>
            <a:r>
              <a:rPr lang="en-US" sz="1000" kern="1200" dirty="0" smtClean="0">
                <a:solidFill>
                  <a:schemeClr val="tx1"/>
                </a:solidFill>
                <a:effectLst/>
                <a:latin typeface="Arial" pitchFamily="34" charset="0"/>
                <a:ea typeface="+mn-ea"/>
                <a:cs typeface="Arial" pitchFamily="34" charset="0"/>
              </a:rPr>
              <a:t> for eligible professionals. Recall that there were three core and three alternatives that could be used if the core measures could not be measured. The core measures included blood pressure measurement; tobacco use screening, and cessation intervention; and adult weight screening and follow-up. </a:t>
            </a:r>
            <a:endParaRPr lang="en-US" dirty="0"/>
          </a:p>
        </p:txBody>
      </p:sp>
      <p:sp>
        <p:nvSpPr>
          <p:cNvPr id="4" name="Slide Number Placeholder 3"/>
          <p:cNvSpPr>
            <a:spLocks noGrp="1"/>
          </p:cNvSpPr>
          <p:nvPr>
            <p:ph type="sldNum" sz="quarter" idx="10"/>
          </p:nvPr>
        </p:nvSpPr>
        <p:spPr/>
        <p:txBody>
          <a:bodyPr/>
          <a:lstStyle/>
          <a:p>
            <a:fld id="{9539D3AE-D744-424A-924D-72EE72A09D25}" type="slidenum">
              <a:rPr lang="en-US" smtClean="0"/>
              <a:pPr/>
              <a:t>5</a:t>
            </a:fld>
            <a:endParaRPr lang="en-US" dirty="0"/>
          </a:p>
        </p:txBody>
      </p:sp>
    </p:spTree>
    <p:extLst>
      <p:ext uri="{BB962C8B-B14F-4D97-AF65-F5344CB8AC3E}">
        <p14:creationId xmlns:p14="http://schemas.microsoft.com/office/powerpoint/2010/main" val="3875677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Arial" pitchFamily="34" charset="0"/>
                <a:ea typeface="+mn-ea"/>
                <a:cs typeface="Arial" pitchFamily="34" charset="0"/>
              </a:rPr>
              <a:t>The alternatives were weight assessment and counseling for children and adolescents, influenza immunization, and childhood immunization status. There were also an additional 38 measures for eligible professionals that are not listed here, of which three needed to be measured.</a:t>
            </a:r>
            <a:endParaRPr lang="en-US" dirty="0"/>
          </a:p>
        </p:txBody>
      </p:sp>
      <p:sp>
        <p:nvSpPr>
          <p:cNvPr id="4" name="Slide Number Placeholder 3"/>
          <p:cNvSpPr>
            <a:spLocks noGrp="1"/>
          </p:cNvSpPr>
          <p:nvPr>
            <p:ph type="sldNum" sz="quarter" idx="10"/>
          </p:nvPr>
        </p:nvSpPr>
        <p:spPr/>
        <p:txBody>
          <a:bodyPr/>
          <a:lstStyle/>
          <a:p>
            <a:fld id="{9539D3AE-D744-424A-924D-72EE72A09D25}" type="slidenum">
              <a:rPr lang="en-US" smtClean="0"/>
              <a:pPr/>
              <a:t>6</a:t>
            </a:fld>
            <a:endParaRPr lang="en-US" dirty="0"/>
          </a:p>
        </p:txBody>
      </p:sp>
    </p:spTree>
    <p:extLst>
      <p:ext uri="{BB962C8B-B14F-4D97-AF65-F5344CB8AC3E}">
        <p14:creationId xmlns:p14="http://schemas.microsoft.com/office/powerpoint/2010/main" val="3348259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000" kern="1200" dirty="0" smtClean="0">
                <a:solidFill>
                  <a:schemeClr val="tx1"/>
                </a:solidFill>
                <a:effectLst/>
                <a:latin typeface="Arial" pitchFamily="34" charset="0"/>
                <a:ea typeface="+mn-ea"/>
                <a:cs typeface="Arial" pitchFamily="34" charset="0"/>
              </a:rPr>
              <a:t>This slide and the next two slides show the CQMs for eligible hospitals in the 2011 meaningful use rules. </a:t>
            </a:r>
            <a:endParaRPr lang="en-US" dirty="0">
              <a:latin typeface="Times New Roman"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CCE6376-EC2F-7F45-AD4B-2D19B15AD939}" type="slidenum">
              <a:rPr lang="en-US">
                <a:latin typeface="Tahoma" charset="0"/>
              </a:rPr>
              <a:pPr eaLnBrk="1" hangingPunct="1"/>
              <a:t>7</a:t>
            </a:fld>
            <a:endParaRPr lang="en-US" dirty="0">
              <a:latin typeface="Tahoma" charset="0"/>
            </a:endParaRPr>
          </a:p>
        </p:txBody>
      </p:sp>
    </p:spTree>
    <p:extLst>
      <p:ext uri="{BB962C8B-B14F-4D97-AF65-F5344CB8AC3E}">
        <p14:creationId xmlns:p14="http://schemas.microsoft.com/office/powerpoint/2010/main" val="2370162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000" kern="1200" dirty="0" smtClean="0">
                <a:solidFill>
                  <a:schemeClr val="tx1"/>
                </a:solidFill>
                <a:effectLst/>
                <a:latin typeface="Arial" pitchFamily="34" charset="0"/>
                <a:ea typeface="+mn-ea"/>
                <a:cs typeface="Arial" pitchFamily="34" charset="0"/>
              </a:rPr>
              <a:t>Each hospital needed to report on all fifteen of these measures…</a:t>
            </a:r>
            <a:endParaRPr lang="en-US" dirty="0">
              <a:latin typeface="Times New Roman"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CCE6376-EC2F-7F45-AD4B-2D19B15AD939}" type="slidenum">
              <a:rPr lang="en-US">
                <a:latin typeface="Tahoma" charset="0"/>
              </a:rPr>
              <a:pPr eaLnBrk="1" hangingPunct="1"/>
              <a:t>8</a:t>
            </a:fld>
            <a:endParaRPr lang="en-US" dirty="0">
              <a:latin typeface="Tahoma" charset="0"/>
            </a:endParaRPr>
          </a:p>
        </p:txBody>
      </p:sp>
    </p:spTree>
    <p:extLst>
      <p:ext uri="{BB962C8B-B14F-4D97-AF65-F5344CB8AC3E}">
        <p14:creationId xmlns:p14="http://schemas.microsoft.com/office/powerpoint/2010/main" val="839868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000" kern="1200" dirty="0" smtClean="0">
                <a:solidFill>
                  <a:schemeClr val="tx1"/>
                </a:solidFill>
                <a:effectLst/>
                <a:latin typeface="Arial" pitchFamily="34" charset="0"/>
                <a:ea typeface="+mn-ea"/>
                <a:cs typeface="Arial" pitchFamily="34" charset="0"/>
              </a:rPr>
              <a:t>…to achieve meaningful use.</a:t>
            </a:r>
            <a:endParaRPr lang="en-US" dirty="0">
              <a:latin typeface="Times New Roman"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CCE6376-EC2F-7F45-AD4B-2D19B15AD939}" type="slidenum">
              <a:rPr lang="en-US">
                <a:latin typeface="Tahoma" charset="0"/>
              </a:rPr>
              <a:pPr eaLnBrk="1" hangingPunct="1"/>
              <a:t>9</a:t>
            </a:fld>
            <a:endParaRPr lang="en-US" dirty="0">
              <a:latin typeface="Tahoma" charset="0"/>
            </a:endParaRPr>
          </a:p>
        </p:txBody>
      </p:sp>
    </p:spTree>
    <p:extLst>
      <p:ext uri="{BB962C8B-B14F-4D97-AF65-F5344CB8AC3E}">
        <p14:creationId xmlns:p14="http://schemas.microsoft.com/office/powerpoint/2010/main" val="3416718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accessibility.psu.edu/microsoftoffice/powerpoint/" TargetMode="External"/><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C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130552"/>
            <a:ext cx="9144000" cy="1298448"/>
          </a:xfrm>
          <a:prstGeom prst="rect">
            <a:avLst/>
          </a:prstGeom>
        </p:spPr>
        <p:txBody>
          <a:bodyPr anchor="t"/>
          <a:lstStyle>
            <a:lvl1pPr algn="ctr">
              <a:defRPr sz="3600" b="0" baseline="0">
                <a:latin typeface="Verdana" pitchFamily="34" charset="0"/>
                <a:ea typeface="Verdana" pitchFamily="34" charset="0"/>
                <a:cs typeface="Verdana" pitchFamily="34" charset="0"/>
              </a:defRPr>
            </a:lvl1pPr>
          </a:lstStyle>
          <a:p>
            <a:r>
              <a:rPr lang="en-US" dirty="0" smtClean="0"/>
              <a:t>Click to edit component title</a:t>
            </a:r>
            <a:endParaRPr lang="en-US" dirty="0"/>
          </a:p>
        </p:txBody>
      </p:sp>
      <p:sp>
        <p:nvSpPr>
          <p:cNvPr id="4" name="Text Placeholder 3"/>
          <p:cNvSpPr>
            <a:spLocks noGrp="1"/>
          </p:cNvSpPr>
          <p:nvPr>
            <p:ph type="body" sz="half" idx="2" hasCustomPrompt="1"/>
          </p:nvPr>
        </p:nvSpPr>
        <p:spPr>
          <a:xfrm>
            <a:off x="1371600" y="3517900"/>
            <a:ext cx="6400800" cy="762000"/>
          </a:xfrm>
          <a:prstGeom prst="rect">
            <a:avLst/>
          </a:prstGeom>
        </p:spPr>
        <p:txBody>
          <a:bodyPr/>
          <a:lstStyle>
            <a:lvl1pPr marL="0" indent="0" algn="ctr">
              <a:buNone/>
              <a:defRPr sz="3200" baseline="0">
                <a:latin typeface="+mj-lt"/>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unit title</a:t>
            </a:r>
          </a:p>
        </p:txBody>
      </p:sp>
      <p:sp>
        <p:nvSpPr>
          <p:cNvPr id="11" name="Text Placeholder 10"/>
          <p:cNvSpPr>
            <a:spLocks noGrp="1"/>
          </p:cNvSpPr>
          <p:nvPr>
            <p:ph type="body" sz="quarter" idx="11" hasCustomPrompt="1"/>
          </p:nvPr>
        </p:nvSpPr>
        <p:spPr>
          <a:xfrm>
            <a:off x="1371600" y="4356100"/>
            <a:ext cx="6400800" cy="609600"/>
          </a:xfrm>
          <a:prstGeom prst="rect">
            <a:avLst/>
          </a:prstGeom>
        </p:spPr>
        <p:txBody>
          <a:bodyPr/>
          <a:lstStyle>
            <a:lvl1pPr algn="ctr">
              <a:buFontTx/>
              <a:buNone/>
              <a:defRPr>
                <a:latin typeface="+mj-lt"/>
                <a:cs typeface="Tahoma" pitchFamily="34" charset="0"/>
              </a:defRPr>
            </a:lvl1pPr>
          </a:lstStyle>
          <a:p>
            <a:pPr lvl="0"/>
            <a:r>
              <a:rPr lang="en-US" dirty="0" smtClean="0"/>
              <a:t>Click to edit lecture title</a:t>
            </a:r>
          </a:p>
        </p:txBody>
      </p:sp>
      <p:sp>
        <p:nvSpPr>
          <p:cNvPr id="16" name="Text Placeholder 15"/>
          <p:cNvSpPr>
            <a:spLocks noGrp="1"/>
          </p:cNvSpPr>
          <p:nvPr>
            <p:ph type="body" sz="quarter" idx="12"/>
          </p:nvPr>
        </p:nvSpPr>
        <p:spPr>
          <a:xfrm>
            <a:off x="685800" y="5232400"/>
            <a:ext cx="7772400" cy="1219200"/>
          </a:xfrm>
          <a:prstGeom prst="rect">
            <a:avLst/>
          </a:prstGeom>
        </p:spPr>
        <p:txBody>
          <a:bodyPr/>
          <a:lstStyle>
            <a:lvl1pPr algn="ctr">
              <a:buNone/>
              <a:defRPr lang="en-US" sz="1200" i="1" dirty="0" smtClean="0">
                <a:ea typeface="Calibri"/>
                <a:cs typeface="Times New Roman"/>
              </a:defRPr>
            </a:lvl1pPr>
          </a:lstStyle>
          <a:p>
            <a:pPr lvl="0"/>
            <a:r>
              <a:rPr lang="en-US" smtClean="0"/>
              <a:t>Click to edit Master text styles</a:t>
            </a:r>
          </a:p>
        </p:txBody>
      </p:sp>
      <p:pic>
        <p:nvPicPr>
          <p:cNvPr id="3" name="Picture 2" descr="The Office of the National Coordinator (ONC) for Health Information Technology." title="ON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2288" y="36576"/>
            <a:ext cx="6059424" cy="1487424"/>
          </a:xfrm>
          <a:prstGeom prst="rect">
            <a:avLst/>
          </a:prstGeom>
        </p:spPr>
      </p:pic>
      <p:sp>
        <p:nvSpPr>
          <p:cNvPr id="8" name="Slide Number Placeholder 4"/>
          <p:cNvSpPr>
            <a:spLocks noGrp="1"/>
          </p:cNvSpPr>
          <p:nvPr>
            <p:ph type="sldNum" sz="quarter" idx="4"/>
          </p:nvPr>
        </p:nvSpPr>
        <p:spPr>
          <a:xfrm>
            <a:off x="8509000" y="6263640"/>
            <a:ext cx="419100"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3081938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C 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1"/>
          <p:cNvSpPr>
            <a:spLocks noGrp="1"/>
          </p:cNvSpPr>
          <p:nvPr>
            <p:ph type="body" sz="quarter" idx="16"/>
          </p:nvPr>
        </p:nvSpPr>
        <p:spPr>
          <a:xfrm>
            <a:off x="457200" y="1600200"/>
            <a:ext cx="8229600" cy="1371600"/>
          </a:xfrm>
          <a:prstGeom prst="rect">
            <a:avLst/>
          </a:prstGeom>
        </p:spPr>
        <p:txBody>
          <a:bodyPr/>
          <a:lstStyle>
            <a:lvl1pPr>
              <a:buNone/>
              <a:defRPr sz="1600" b="1">
                <a:latin typeface="+mn-lt"/>
                <a:cs typeface="Arial" pitchFamily="34" charset="0"/>
              </a:defRPr>
            </a:lvl1pPr>
            <a:lvl2pPr marL="274320" indent="-283464">
              <a:buFont typeface="Arial" pitchFamily="34" charset="0"/>
              <a:buNone/>
              <a:defRPr sz="1400" baseline="0">
                <a:latin typeface="+mn-lt"/>
                <a:cs typeface="Arial" pitchFamily="34" charset="0"/>
              </a:defRPr>
            </a:lvl2pPr>
          </a:lstStyle>
          <a:p>
            <a:pPr lvl="0"/>
            <a:r>
              <a:rPr lang="en-US" smtClean="0"/>
              <a:t>Click to edit Master text styles</a:t>
            </a:r>
          </a:p>
          <a:p>
            <a:pPr lvl="1"/>
            <a:r>
              <a:rPr lang="en-US" smtClean="0"/>
              <a:t>Second level</a:t>
            </a:r>
          </a:p>
        </p:txBody>
      </p:sp>
      <p:sp>
        <p:nvSpPr>
          <p:cNvPr id="9" name="Text Placeholder 2"/>
          <p:cNvSpPr>
            <a:spLocks noGrp="1"/>
          </p:cNvSpPr>
          <p:nvPr>
            <p:ph type="body" sz="quarter" idx="20"/>
          </p:nvPr>
        </p:nvSpPr>
        <p:spPr>
          <a:xfrm>
            <a:off x="457200" y="3200400"/>
            <a:ext cx="8229600" cy="1371600"/>
          </a:xfrm>
          <a:prstGeom prst="rect">
            <a:avLst/>
          </a:prstGeom>
        </p:spPr>
        <p:txBody>
          <a:bodyPr/>
          <a:lstStyle>
            <a:lvl1pPr>
              <a:buNone/>
              <a:defRPr sz="1600" b="1" baseline="0">
                <a:latin typeface="+mn-lt"/>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400" smtClean="0">
                <a:latin typeface="+mn-lt"/>
              </a:defRPr>
            </a:lvl2pPr>
          </a:lstStyle>
          <a:p>
            <a:pPr lvl="0"/>
            <a:r>
              <a:rPr lang="en-US" smtClean="0"/>
              <a:t>Click to edit Master text styles</a:t>
            </a:r>
          </a:p>
          <a:p>
            <a:pPr lvl="1"/>
            <a:r>
              <a:rPr lang="en-US" smtClean="0"/>
              <a:t>Second level</a:t>
            </a:r>
          </a:p>
        </p:txBody>
      </p:sp>
      <p:sp>
        <p:nvSpPr>
          <p:cNvPr id="10" name="Text Placeholder 3"/>
          <p:cNvSpPr>
            <a:spLocks noGrp="1"/>
          </p:cNvSpPr>
          <p:nvPr>
            <p:ph type="body" sz="quarter" idx="21"/>
          </p:nvPr>
        </p:nvSpPr>
        <p:spPr>
          <a:xfrm>
            <a:off x="457200" y="4800600"/>
            <a:ext cx="8229600" cy="1371600"/>
          </a:xfrm>
          <a:prstGeom prst="rect">
            <a:avLst/>
          </a:prstGeom>
        </p:spPr>
        <p:txBody>
          <a:bodyPr/>
          <a:lstStyle>
            <a:lvl1pPr>
              <a:buNone/>
              <a:defRPr sz="1600" b="1">
                <a:latin typeface="+mn-lt"/>
                <a:cs typeface="Arial" pitchFamily="34" charset="0"/>
              </a:defRPr>
            </a:lvl1pPr>
            <a:lvl2pPr marL="274320">
              <a:buFont typeface="Arial" pitchFamily="34" charset="0"/>
              <a:buNone/>
              <a:defRPr lang="en-US" sz="1400" smtClean="0">
                <a:latin typeface="+mn-lt"/>
              </a:defRPr>
            </a:lvl2pPr>
          </a:lstStyle>
          <a:p>
            <a:pPr lvl="0"/>
            <a:r>
              <a:rPr lang="en-US" smtClean="0"/>
              <a:t>Click to edit Master text styles</a:t>
            </a:r>
          </a:p>
          <a:p>
            <a:pPr lvl="1"/>
            <a:r>
              <a:rPr lang="en-US" smtClean="0"/>
              <a:t>Second level</a:t>
            </a:r>
          </a:p>
        </p:txBody>
      </p:sp>
      <p:sp>
        <p:nvSpPr>
          <p:cNvPr id="11"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2752147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C Attribution_Final_Slide">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44662"/>
          </a:xfrm>
        </p:spPr>
        <p:txBody>
          <a:bodyPr/>
          <a:lstStyle>
            <a:lvl1pPr>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2260600"/>
            <a:ext cx="8229600" cy="3911600"/>
          </a:xfrm>
          <a:prstGeom prst="rect">
            <a:avLst/>
          </a:prstGeom>
        </p:spPr>
        <p:txBody>
          <a:bodyPr anchor="b" anchorCtr="0"/>
          <a:lstStyle>
            <a:lvl1pPr marL="0" indent="0">
              <a:buNone/>
              <a:defRPr sz="3200" i="1">
                <a:latin typeface="+mn-lt"/>
              </a:defRPr>
            </a:lvl1pPr>
            <a:lvl2pPr>
              <a:buSzPct val="85000"/>
              <a:defRPr i="1">
                <a:latin typeface="+mn-lt"/>
              </a:defRPr>
            </a:lvl2pPr>
            <a:lvl3pPr marL="1143000" indent="-228600">
              <a:buSzPct val="80000"/>
              <a:buFont typeface="Courier New" panose="02070309020205020404" pitchFamily="49" charset="0"/>
              <a:buChar char="o"/>
              <a:defRPr i="1">
                <a:latin typeface="+mn-lt"/>
              </a:defRPr>
            </a:lvl3pPr>
            <a:lvl4pPr marL="1600200" indent="-228600">
              <a:buSzPct val="120000"/>
              <a:buFont typeface="Wingdings" panose="05000000000000000000" pitchFamily="2" charset="2"/>
              <a:buChar char="§"/>
              <a:defRPr i="1">
                <a:latin typeface="+mn-lt"/>
              </a:defRPr>
            </a:lvl4pPr>
            <a:lvl5pPr marL="2057400" indent="-228600">
              <a:buSzPct val="70000"/>
              <a:buFont typeface="Wingdings" panose="05000000000000000000" pitchFamily="2" charset="2"/>
              <a:buChar char="q"/>
              <a:defRPr i="1">
                <a:latin typeface="+mn-lt"/>
              </a:defRPr>
            </a:lvl5pPr>
          </a:lstStyle>
          <a:p>
            <a:pPr lvl="0"/>
            <a:r>
              <a:rPr lang="en-US" smtClean="0"/>
              <a:t>Click to edit Master text styles</a:t>
            </a:r>
          </a:p>
        </p:txBody>
      </p:sp>
      <p:sp>
        <p:nvSpPr>
          <p:cNvPr id="5"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2567862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7638"/>
            <a:ext cx="8229600" cy="1143000"/>
          </a:xfrm>
        </p:spPr>
        <p:txBody>
          <a:bodyPr/>
          <a:lstStyle>
            <a:lvl1pPr>
              <a:defRPr sz="2800" b="1" baseline="0">
                <a:solidFill>
                  <a:srgbClr val="FF0000"/>
                </a:solidFill>
              </a:defRPr>
            </a:lvl1pPr>
          </a:lstStyle>
          <a:p>
            <a:r>
              <a:rPr lang="en-US" dirty="0" smtClean="0"/>
              <a:t>DO NOT USE THIS LAYOUT</a:t>
            </a:r>
            <a:br>
              <a:rPr lang="en-US" dirty="0" smtClean="0"/>
            </a:br>
            <a:r>
              <a:rPr lang="en-US" dirty="0" smtClean="0"/>
              <a:t>except to follow its instructions in the Master View</a:t>
            </a:r>
            <a:endParaRPr lang="en-US" dirty="0"/>
          </a:p>
        </p:txBody>
      </p:sp>
      <p:sp>
        <p:nvSpPr>
          <p:cNvPr id="3" name="Slide Number Placeholder 2"/>
          <p:cNvSpPr>
            <a:spLocks noGrp="1"/>
          </p:cNvSpPr>
          <p:nvPr>
            <p:ph type="sldNum" sz="quarter" idx="10"/>
          </p:nvPr>
        </p:nvSpPr>
        <p:spPr/>
        <p:txBody>
          <a:bodyPr/>
          <a:lstStyle/>
          <a:p>
            <a:fld id="{F3BF8891-5E06-46C2-89A4-6DB85D39BA35}" type="slidenum">
              <a:rPr lang="en-US" smtClean="0"/>
              <a:pPr/>
              <a:t>‹#›</a:t>
            </a:fld>
            <a:endParaRPr lang="en-US" dirty="0"/>
          </a:p>
        </p:txBody>
      </p:sp>
      <p:sp>
        <p:nvSpPr>
          <p:cNvPr id="4" name="TextBox 3"/>
          <p:cNvSpPr txBox="1"/>
          <p:nvPr userDrawn="1"/>
        </p:nvSpPr>
        <p:spPr>
          <a:xfrm>
            <a:off x="101599" y="1417638"/>
            <a:ext cx="8928101" cy="1015663"/>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Creating</a:t>
            </a:r>
            <a:r>
              <a:rPr lang="en-US" sz="2400" b="1" baseline="0" dirty="0" smtClean="0">
                <a:solidFill>
                  <a:srgbClr val="0070C0"/>
                </a:solidFill>
                <a:latin typeface="Arial" panose="020B0604020202020204" pitchFamily="34" charset="0"/>
                <a:cs typeface="Arial" panose="020B0604020202020204" pitchFamily="34" charset="0"/>
              </a:rPr>
              <a:t> a Custom Layout</a:t>
            </a:r>
          </a:p>
          <a:p>
            <a:r>
              <a:rPr lang="en-US" baseline="0" dirty="0" smtClean="0"/>
              <a:t>Follow the instructions on this slide layout if none of the existing layouts (in the current template) work well for the current slide you would like to create or edit.</a:t>
            </a:r>
            <a:endParaRPr lang="en-US" dirty="0"/>
          </a:p>
        </p:txBody>
      </p:sp>
      <p:sp>
        <p:nvSpPr>
          <p:cNvPr id="6" name="TextBox 5"/>
          <p:cNvSpPr txBox="1"/>
          <p:nvPr userDrawn="1"/>
        </p:nvSpPr>
        <p:spPr>
          <a:xfrm>
            <a:off x="101600" y="2567642"/>
            <a:ext cx="9144000" cy="3970318"/>
          </a:xfrm>
          <a:prstGeom prst="rect">
            <a:avLst/>
          </a:prstGeom>
          <a:noFill/>
        </p:spPr>
        <p:txBody>
          <a:bodyPr wrap="square" rtlCol="0">
            <a:spAutoFit/>
          </a:bodyPr>
          <a:lstStyle/>
          <a:p>
            <a:pPr lvl="0"/>
            <a:r>
              <a:rPr lang="en-US" dirty="0" smtClean="0"/>
              <a:t>To create a custom new layout, </a:t>
            </a:r>
            <a:r>
              <a:rPr lang="en-US" b="1" dirty="0" smtClean="0"/>
              <a:t>in the Slide Master view </a:t>
            </a:r>
            <a:r>
              <a:rPr lang="en-US" dirty="0" smtClean="0"/>
              <a:t>do the following:</a:t>
            </a:r>
          </a:p>
          <a:p>
            <a:pPr marL="214313" lvl="0" indent="-214313">
              <a:buFont typeface="Arial" panose="020B0604020202020204" pitchFamily="34" charset="0"/>
              <a:buChar char="•"/>
            </a:pPr>
            <a:r>
              <a:rPr lang="en-US" b="1" dirty="0" smtClean="0"/>
              <a:t>DUPLICATE</a:t>
            </a:r>
            <a:r>
              <a:rPr lang="en-US" dirty="0" smtClean="0"/>
              <a:t> an existing layout to create a new layout.</a:t>
            </a:r>
          </a:p>
          <a:p>
            <a:pPr marL="214313" lvl="0" indent="-214313">
              <a:buFont typeface="Arial" panose="020B0604020202020204" pitchFamily="34" charset="0"/>
              <a:buChar char="•"/>
            </a:pPr>
            <a:r>
              <a:rPr lang="en-US" b="1" dirty="0" smtClean="0"/>
              <a:t>RENAME</a:t>
            </a:r>
            <a:r>
              <a:rPr lang="en-US" dirty="0" smtClean="0"/>
              <a:t> the new layout.</a:t>
            </a:r>
          </a:p>
          <a:p>
            <a:pPr marL="214313" lvl="0" indent="-214313">
              <a:buFont typeface="Arial" panose="020B0604020202020204" pitchFamily="34" charset="0"/>
              <a:buChar char="•"/>
            </a:pPr>
            <a:r>
              <a:rPr lang="en-US" b="1" dirty="0" smtClean="0"/>
              <a:t>Insert or Remove as appropriate PLACEHOLDERS </a:t>
            </a:r>
            <a:r>
              <a:rPr lang="en-US" dirty="0" smtClean="0"/>
              <a:t>on your new layout, resizing &amp; formatting as appropriate. </a:t>
            </a:r>
            <a:r>
              <a:rPr lang="en-US" sz="1600" dirty="0" smtClean="0"/>
              <a:t>(Do</a:t>
            </a:r>
            <a:r>
              <a:rPr lang="en-US" sz="1600" baseline="0" dirty="0" smtClean="0"/>
              <a:t> not edit your content in the slide master. All content should be edited in the normal presentation design view.) </a:t>
            </a:r>
            <a:r>
              <a:rPr lang="en-US" b="1" baseline="0" dirty="0" smtClean="0"/>
              <a:t>NEVER REMOVE THE LAYOUT’S TITLE CONTAINER</a:t>
            </a:r>
            <a:r>
              <a:rPr lang="en-US" baseline="0" dirty="0" smtClean="0"/>
              <a:t>. </a:t>
            </a:r>
            <a:r>
              <a:rPr lang="en-US" sz="1600" baseline="0" dirty="0" smtClean="0"/>
              <a:t>(It can be resized or formatted, but never removed.)</a:t>
            </a:r>
            <a:endParaRPr lang="en-US" baseline="0" dirty="0" smtClean="0"/>
          </a:p>
          <a:p>
            <a:pPr marL="214313" lvl="0" indent="-214313">
              <a:buFont typeface="Arial" panose="020B0604020202020204" pitchFamily="34" charset="0"/>
              <a:buChar char="•"/>
            </a:pPr>
            <a:r>
              <a:rPr lang="en-US" dirty="0" smtClean="0"/>
              <a:t>Check the</a:t>
            </a:r>
            <a:r>
              <a:rPr lang="en-US" baseline="0" dirty="0" smtClean="0"/>
              <a:t> </a:t>
            </a:r>
            <a:r>
              <a:rPr lang="en-US" b="1" baseline="0" dirty="0" smtClean="0"/>
              <a:t>READING ORDER </a:t>
            </a:r>
            <a:r>
              <a:rPr lang="en-US" baseline="0" dirty="0" smtClean="0"/>
              <a:t>of your new layout. (</a:t>
            </a:r>
            <a:r>
              <a:rPr lang="en-US" sz="1350" u="sng" kern="1200" dirty="0" smtClean="0">
                <a:solidFill>
                  <a:schemeClr val="tx1"/>
                </a:solidFill>
                <a:effectLst/>
                <a:latin typeface="+mn-lt"/>
                <a:ea typeface="+mn-ea"/>
                <a:cs typeface="+mn-cs"/>
                <a:hlinkClick r:id="rId3"/>
              </a:rPr>
              <a:t>http://accessibility.psu.edu/microsoftoffice/powerpoint/</a:t>
            </a:r>
            <a:r>
              <a:rPr lang="en-US" sz="1350" kern="1200" dirty="0" smtClean="0">
                <a:solidFill>
                  <a:schemeClr val="tx1"/>
                </a:solidFill>
                <a:effectLst/>
                <a:latin typeface="+mn-lt"/>
                <a:ea typeface="+mn-ea"/>
                <a:cs typeface="+mn-cs"/>
              </a:rPr>
              <a:t>) </a:t>
            </a:r>
            <a:r>
              <a:rPr lang="en-US" baseline="0" dirty="0" smtClean="0"/>
              <a:t>Reorder as appropriate so the slide layout’s </a:t>
            </a:r>
            <a:r>
              <a:rPr lang="en-US" b="1" baseline="0" dirty="0" smtClean="0"/>
              <a:t>TITLE is read first</a:t>
            </a:r>
            <a:r>
              <a:rPr lang="en-US" baseline="0" dirty="0" smtClean="0"/>
              <a:t>.</a:t>
            </a:r>
          </a:p>
          <a:p>
            <a:pPr marL="214313" lvl="0" indent="-214313">
              <a:buFont typeface="Arial" panose="020B0604020202020204" pitchFamily="34" charset="0"/>
              <a:buChar char="•"/>
            </a:pPr>
            <a:r>
              <a:rPr lang="en-US" b="1" baseline="0" dirty="0" smtClean="0"/>
              <a:t>SAVE</a:t>
            </a:r>
            <a:r>
              <a:rPr lang="en-US" baseline="0" dirty="0" smtClean="0"/>
              <a:t> your presentation.</a:t>
            </a:r>
          </a:p>
          <a:p>
            <a:pPr marL="214313" lvl="0" indent="-214313">
              <a:buFont typeface="Arial" panose="020B0604020202020204" pitchFamily="34" charset="0"/>
              <a:buChar char="•"/>
            </a:pPr>
            <a:r>
              <a:rPr lang="en-US" b="1" baseline="0" dirty="0" smtClean="0"/>
              <a:t>Close the Master View </a:t>
            </a:r>
            <a:r>
              <a:rPr lang="en-US" b="0" baseline="0" dirty="0" smtClean="0"/>
              <a:t>and return to your normal editing (design) view.</a:t>
            </a:r>
          </a:p>
          <a:p>
            <a:pPr marL="214313" lvl="0" indent="-214313">
              <a:buFont typeface="Arial" panose="020B0604020202020204" pitchFamily="34" charset="0"/>
              <a:buChar char="•"/>
            </a:pPr>
            <a:r>
              <a:rPr lang="en-US" b="1" baseline="0" dirty="0" smtClean="0"/>
              <a:t>Insert a new slide using your custom-named new layout </a:t>
            </a:r>
            <a:r>
              <a:rPr lang="en-US" b="0" baseline="0" dirty="0" smtClean="0"/>
              <a:t>or apply the new layout to an existing slide.</a:t>
            </a:r>
            <a:endParaRPr lang="en-US" dirty="0"/>
          </a:p>
        </p:txBody>
      </p:sp>
    </p:spTree>
    <p:custDataLst>
      <p:tags r:id="rId1"/>
    </p:custDataLst>
    <p:extLst>
      <p:ext uri="{BB962C8B-B14F-4D97-AF65-F5344CB8AC3E}">
        <p14:creationId xmlns:p14="http://schemas.microsoft.com/office/powerpoint/2010/main" val="1404151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0DC64441-A3E9-494E-8F52-7CAE25A2BE88}" type="slidenum">
              <a:rPr lang="en-US"/>
              <a:pPr/>
              <a:t>‹#›</a:t>
            </a:fld>
            <a:endParaRPr lang="en-US" dirty="0"/>
          </a:p>
        </p:txBody>
      </p:sp>
      <p:sp>
        <p:nvSpPr>
          <p:cNvPr id="5" name="Footer Placeholder 2"/>
          <p:cNvSpPr>
            <a:spLocks noGrp="1"/>
          </p:cNvSpPr>
          <p:nvPr>
            <p:ph type="ftr" sz="quarter" idx="3"/>
          </p:nvPr>
        </p:nvSpPr>
        <p:spPr>
          <a:xfrm>
            <a:off x="457200"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752821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A6B262BC-FAF8-D44F-801D-A4749BD8F665}" type="slidenum">
              <a:rPr lang="en-US"/>
              <a:pPr/>
              <a:t>‹#›</a:t>
            </a:fld>
            <a:endParaRPr lang="en-US" dirty="0"/>
          </a:p>
        </p:txBody>
      </p:sp>
      <p:sp>
        <p:nvSpPr>
          <p:cNvPr id="4" name="Footer Placeholder 2"/>
          <p:cNvSpPr>
            <a:spLocks noGrp="1"/>
          </p:cNvSpPr>
          <p:nvPr>
            <p:ph type="ftr" sz="quarter" idx="3"/>
          </p:nvPr>
        </p:nvSpPr>
        <p:spPr>
          <a:xfrm>
            <a:off x="457200"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05862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C Lectur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9382899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C Side by Side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4041648"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
          <p:cNvSpPr>
            <a:spLocks noGrp="1"/>
          </p:cNvSpPr>
          <p:nvPr>
            <p:ph type="body" sz="quarter" idx="32" hasCustomPrompt="1"/>
          </p:nvPr>
        </p:nvSpPr>
        <p:spPr>
          <a:xfrm>
            <a:off x="457198" y="6278880"/>
            <a:ext cx="343872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4648200" y="1600200"/>
            <a:ext cx="404164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1"/>
          <p:cNvSpPr>
            <a:spLocks noGrp="1"/>
          </p:cNvSpPr>
          <p:nvPr>
            <p:ph type="body" sz="quarter" idx="33" hasCustomPrompt="1"/>
          </p:nvPr>
        </p:nvSpPr>
        <p:spPr>
          <a:xfrm>
            <a:off x="4648200" y="62788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6977899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C Side by side_four with citation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8" name="Text Placeholder 16"/>
          <p:cNvSpPr>
            <a:spLocks noGrp="1"/>
          </p:cNvSpPr>
          <p:nvPr>
            <p:ph type="body" sz="quarter" idx="42" hasCustomPrompt="1"/>
          </p:nvPr>
        </p:nvSpPr>
        <p:spPr>
          <a:xfrm>
            <a:off x="45720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2" name="Content Placeholder 1"/>
          <p:cNvSpPr>
            <a:spLocks noGrp="1"/>
          </p:cNvSpPr>
          <p:nvPr>
            <p:ph sz="quarter" idx="37"/>
          </p:nvPr>
        </p:nvSpPr>
        <p:spPr>
          <a:xfrm>
            <a:off x="457200" y="396748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4" name="Content Placeholder 1"/>
          <p:cNvSpPr>
            <a:spLocks noGrp="1"/>
          </p:cNvSpPr>
          <p:nvPr>
            <p:ph sz="quarter" idx="35"/>
          </p:nvPr>
        </p:nvSpPr>
        <p:spPr>
          <a:xfrm>
            <a:off x="4643120" y="160020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7" name="Text Placeholder 16"/>
          <p:cNvSpPr>
            <a:spLocks noGrp="1"/>
          </p:cNvSpPr>
          <p:nvPr>
            <p:ph type="body" sz="quarter" idx="41" hasCustomPrompt="1"/>
          </p:nvPr>
        </p:nvSpPr>
        <p:spPr>
          <a:xfrm>
            <a:off x="464312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7408641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C Side by side_four with citation placeholders at top">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2052957"/>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8" name="Text Placeholder 16"/>
          <p:cNvSpPr>
            <a:spLocks noGrp="1"/>
          </p:cNvSpPr>
          <p:nvPr>
            <p:ph type="body" sz="quarter" idx="42" hasCustomPrompt="1"/>
          </p:nvPr>
        </p:nvSpPr>
        <p:spPr>
          <a:xfrm>
            <a:off x="457200" y="1600200"/>
            <a:ext cx="4053840" cy="421640"/>
          </a:xfrm>
        </p:spPr>
        <p:txBody>
          <a:bodyPr/>
          <a:lstStyle>
            <a:lvl1pPr marL="0" indent="0">
              <a:buNone/>
              <a:defRPr sz="14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chart attribution</a:t>
            </a:r>
            <a:endParaRPr lang="en-US" dirty="0"/>
          </a:p>
        </p:txBody>
      </p:sp>
      <p:sp>
        <p:nvSpPr>
          <p:cNvPr id="22" name="Content Placeholder 1"/>
          <p:cNvSpPr>
            <a:spLocks noGrp="1"/>
          </p:cNvSpPr>
          <p:nvPr>
            <p:ph sz="quarter" idx="37"/>
          </p:nvPr>
        </p:nvSpPr>
        <p:spPr>
          <a:xfrm>
            <a:off x="457200" y="4427196"/>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4" name="Text Placeholder 16"/>
          <p:cNvSpPr>
            <a:spLocks noGrp="1"/>
          </p:cNvSpPr>
          <p:nvPr>
            <p:ph type="body" sz="quarter" idx="39" hasCustomPrompt="1"/>
          </p:nvPr>
        </p:nvSpPr>
        <p:spPr>
          <a:xfrm>
            <a:off x="457200" y="3967480"/>
            <a:ext cx="4053840" cy="421640"/>
          </a:xfrm>
        </p:spPr>
        <p:txBody>
          <a:bodyPr/>
          <a:lstStyle>
            <a:lvl1pPr marL="0" indent="0">
              <a:buNone/>
              <a:defRPr sz="14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chart attribution</a:t>
            </a:r>
            <a:endParaRPr lang="en-US" dirty="0"/>
          </a:p>
        </p:txBody>
      </p:sp>
      <p:sp>
        <p:nvSpPr>
          <p:cNvPr id="14" name="Content Placeholder 1"/>
          <p:cNvSpPr>
            <a:spLocks noGrp="1"/>
          </p:cNvSpPr>
          <p:nvPr>
            <p:ph sz="quarter" idx="35"/>
          </p:nvPr>
        </p:nvSpPr>
        <p:spPr>
          <a:xfrm>
            <a:off x="4572000" y="2056518"/>
            <a:ext cx="4053840" cy="1749039"/>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7" name="Text Placeholder 16"/>
          <p:cNvSpPr>
            <a:spLocks noGrp="1"/>
          </p:cNvSpPr>
          <p:nvPr>
            <p:ph type="body" sz="quarter" idx="41" hasCustomPrompt="1"/>
          </p:nvPr>
        </p:nvSpPr>
        <p:spPr>
          <a:xfrm>
            <a:off x="4572000" y="1610677"/>
            <a:ext cx="4053840" cy="421640"/>
          </a:xfrm>
        </p:spPr>
        <p:txBody>
          <a:bodyPr/>
          <a:lstStyle>
            <a:lvl1pPr marL="0" indent="0">
              <a:buNone/>
              <a:defRPr sz="14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chart attribution </a:t>
            </a:r>
            <a:endParaRPr lang="en-US" dirty="0"/>
          </a:p>
        </p:txBody>
      </p:sp>
      <p:sp>
        <p:nvSpPr>
          <p:cNvPr id="21" name="Content Placeholder 1"/>
          <p:cNvSpPr>
            <a:spLocks noGrp="1"/>
          </p:cNvSpPr>
          <p:nvPr>
            <p:ph sz="quarter" idx="36"/>
          </p:nvPr>
        </p:nvSpPr>
        <p:spPr>
          <a:xfrm>
            <a:off x="4663440" y="4427493"/>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6" name="Text Placeholder 16"/>
          <p:cNvSpPr>
            <a:spLocks noGrp="1"/>
          </p:cNvSpPr>
          <p:nvPr>
            <p:ph type="body" sz="quarter" idx="40" hasCustomPrompt="1"/>
          </p:nvPr>
        </p:nvSpPr>
        <p:spPr>
          <a:xfrm>
            <a:off x="4663440" y="3967480"/>
            <a:ext cx="4053840" cy="421640"/>
          </a:xfrm>
        </p:spPr>
        <p:txBody>
          <a:bodyPr/>
          <a:lstStyle>
            <a:lvl1pPr marL="0" indent="0">
              <a:buNone/>
              <a:defRPr sz="14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chart attribution </a:t>
            </a:r>
            <a:endParaRPr lang="en-US" dirty="0"/>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4916716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C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able Placeholder 7"/>
          <p:cNvSpPr>
            <a:spLocks noGrp="1"/>
          </p:cNvSpPr>
          <p:nvPr>
            <p:ph type="tbl"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table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6265599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C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Chart Placeholder 4"/>
          <p:cNvSpPr>
            <a:spLocks noGrp="1"/>
          </p:cNvSpPr>
          <p:nvPr>
            <p:ph type="chart" sz="quarter" idx="14"/>
          </p:nvPr>
        </p:nvSpPr>
        <p:spPr>
          <a:xfrm>
            <a:off x="457200" y="1600200"/>
            <a:ext cx="8229600" cy="4572000"/>
          </a:xfrm>
          <a:prstGeom prst="rect">
            <a:avLst/>
          </a:prstGeom>
        </p:spPr>
        <p:txBody>
          <a:bodyPr rtlCol="0">
            <a:normAutofit/>
          </a:bodyPr>
          <a:lstStyle>
            <a:lvl1pPr>
              <a:defRPr sz="3200"/>
            </a:lvl1pPr>
          </a:lstStyle>
          <a:p>
            <a:pPr lvl="0"/>
            <a:r>
              <a:rPr lang="en-US" noProof="0" dirty="0" smtClean="0"/>
              <a:t>Click icon to add chart</a:t>
            </a:r>
            <a:endParaRPr lang="en-US" noProof="0" dirty="0"/>
          </a:p>
        </p:txBody>
      </p:sp>
      <p:sp>
        <p:nvSpPr>
          <p:cNvPr id="9"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chart attribution.</a:t>
            </a:r>
            <a:endParaRPr lang="en-US" dirty="0"/>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809888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C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Picture Placeholder 7"/>
          <p:cNvSpPr>
            <a:spLocks noGrp="1"/>
          </p:cNvSpPr>
          <p:nvPr>
            <p:ph type="pic"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picture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image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5699845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C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457200" y="1600200"/>
            <a:ext cx="8229600" cy="4572000"/>
          </a:xfrm>
          <a:prstGeom prst="rect">
            <a:avLst/>
          </a:prstGeom>
        </p:spPr>
        <p:txBody>
          <a:bodyPr/>
          <a:lstStyle>
            <a:lvl1pPr>
              <a:defRPr sz="3200" baseline="0">
                <a:latin typeface="+mn-lt"/>
              </a:defRPr>
            </a:lvl1pPr>
            <a:lvl2pPr>
              <a:defRPr sz="2800">
                <a:latin typeface="+mn-lt"/>
              </a:defRPr>
            </a:lvl2pPr>
          </a:lstStyle>
          <a:p>
            <a:pPr lvl="0"/>
            <a:r>
              <a:rPr lang="en-US" smtClean="0"/>
              <a:t>Click to edit Master text styles</a:t>
            </a:r>
          </a:p>
          <a:p>
            <a:pPr lvl="1"/>
            <a:r>
              <a:rPr lang="en-US" smtClean="0"/>
              <a:t>Second level</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888219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2054"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68" r:id="rId1"/>
    <p:sldLayoutId id="2147484259" r:id="rId2"/>
    <p:sldLayoutId id="2147484260" r:id="rId3"/>
    <p:sldLayoutId id="2147484262" r:id="rId4"/>
    <p:sldLayoutId id="2147484275" r:id="rId5"/>
    <p:sldLayoutId id="2147484263" r:id="rId6"/>
    <p:sldLayoutId id="2147484264" r:id="rId7"/>
    <p:sldLayoutId id="2147484265" r:id="rId8"/>
    <p:sldLayoutId id="2147484266" r:id="rId9"/>
    <p:sldLayoutId id="2147484267" r:id="rId10"/>
    <p:sldLayoutId id="2147484271" r:id="rId11"/>
    <p:sldLayoutId id="2147484272" r:id="rId12"/>
    <p:sldLayoutId id="2147484273" r:id="rId13"/>
    <p:sldLayoutId id="2147484274" r:id="rId14"/>
  </p:sldLayoutIdLst>
  <p:timing>
    <p:tnLst>
      <p:par>
        <p:cTn id="1" dur="indefinite" restart="never" nodeType="tmRoot"/>
      </p:par>
    </p:tnLst>
  </p:timing>
  <p:hf hdr="0" ftr="0" dt="0"/>
  <p:txStyles>
    <p:titleStyle>
      <a:lvl1pPr algn="ctr" rtl="0" eaLnBrk="1" fontAlgn="base" hangingPunct="1">
        <a:spcBef>
          <a:spcPct val="0"/>
        </a:spcBef>
        <a:spcAft>
          <a:spcPct val="0"/>
        </a:spcAft>
        <a:defRPr sz="3600" kern="1200">
          <a:solidFill>
            <a:schemeClr val="tx1"/>
          </a:solidFill>
          <a:latin typeface="Verdana" pitchFamily="34" charset="0"/>
          <a:ea typeface="+mj-ea"/>
          <a:cs typeface="+mj-cs"/>
        </a:defRPr>
      </a:lvl1pPr>
      <a:lvl2pPr algn="ctr" rtl="0" eaLnBrk="1" fontAlgn="base" hangingPunct="1">
        <a:spcBef>
          <a:spcPct val="0"/>
        </a:spcBef>
        <a:spcAft>
          <a:spcPct val="0"/>
        </a:spcAft>
        <a:defRPr sz="3600">
          <a:solidFill>
            <a:schemeClr val="tx1"/>
          </a:solidFill>
          <a:latin typeface="Verdana" panose="020B0604030504040204" pitchFamily="34" charset="0"/>
        </a:defRPr>
      </a:lvl2pPr>
      <a:lvl3pPr algn="ctr" rtl="0" eaLnBrk="1" fontAlgn="base" hangingPunct="1">
        <a:spcBef>
          <a:spcPct val="0"/>
        </a:spcBef>
        <a:spcAft>
          <a:spcPct val="0"/>
        </a:spcAft>
        <a:defRPr sz="3600">
          <a:solidFill>
            <a:schemeClr val="tx1"/>
          </a:solidFill>
          <a:latin typeface="Verdana" panose="020B0604030504040204" pitchFamily="34" charset="0"/>
        </a:defRPr>
      </a:lvl3pPr>
      <a:lvl4pPr algn="ctr" rtl="0" eaLnBrk="1" fontAlgn="base" hangingPunct="1">
        <a:spcBef>
          <a:spcPct val="0"/>
        </a:spcBef>
        <a:spcAft>
          <a:spcPct val="0"/>
        </a:spcAft>
        <a:defRPr sz="3600">
          <a:solidFill>
            <a:schemeClr val="tx1"/>
          </a:solidFill>
          <a:latin typeface="Verdana" panose="020B0604030504040204" pitchFamily="34" charset="0"/>
        </a:defRPr>
      </a:lvl4pPr>
      <a:lvl5pPr algn="ctr" rtl="0" eaLnBrk="1" fontAlgn="base" hangingPunct="1">
        <a:spcBef>
          <a:spcPct val="0"/>
        </a:spcBef>
        <a:spcAft>
          <a:spcPct val="0"/>
        </a:spcAft>
        <a:defRPr sz="3600">
          <a:solidFill>
            <a:schemeClr val="tx1"/>
          </a:solidFill>
          <a:latin typeface="Verdana" panose="020B0604030504040204"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SzPct val="85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2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hyperlink" Target="http://www.cms.gov/Regulations-and-Guidance/Legislation/EHRIncentivePrograms/2014_ClinicalQualityMeasures.html"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4.xml"/><Relationship Id="rId5" Type="http://schemas.openxmlformats.org/officeDocument/2006/relationships/hyperlink" Target="http://www.cms.gov/Regulations-and-Guidance/Legislation/EHRIncentivePrograms/DataAndReports.html"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6.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9.jpeg"/><Relationship Id="rId2" Type="http://schemas.openxmlformats.org/officeDocument/2006/relationships/slideLayout" Target="../slideLayouts/slideLayout5.xml"/><Relationship Id="rId1" Type="http://schemas.openxmlformats.org/officeDocument/2006/relationships/tags" Target="../tags/tag1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hyperlink" Target="http://geekdoctor.blogspot.com/2016/01/the-future-of-meaningful-use-stage-3.html" TargetMode="External"/><Relationship Id="rId4" Type="http://schemas.openxmlformats.org/officeDocument/2006/relationships/hyperlink" Target="http://www.acep.org/workarea/DownloadAsset.aspx?id=100984"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hyperlink" Target="http://medtecheng.com/comments-of-cms-acting-administrator-andy-slavitt-at-the-j-p-morgan-annual-health-care-conference-jan-11-2016/" TargetMode="External"/><Relationship Id="rId2" Type="http://schemas.openxmlformats.org/officeDocument/2006/relationships/slideLayout" Target="../slideLayouts/slideLayout10.xml"/><Relationship Id="rId1" Type="http://schemas.openxmlformats.org/officeDocument/2006/relationships/tags" Target="../tags/tag26.xml"/><Relationship Id="rId6" Type="http://schemas.openxmlformats.org/officeDocument/2006/relationships/hyperlink" Target="http://www.healthit.gov/sites/default/files/data-brief/2014HospitalAdoptionDataBrief.pdf" TargetMode="External"/><Relationship Id="rId5" Type="http://schemas.openxmlformats.org/officeDocument/2006/relationships/hyperlink" Target="http://healthaffairs.org/blog/2016/01/14/its-time-to-fix-meaningful-use/" TargetMode="External"/><Relationship Id="rId4" Type="http://schemas.openxmlformats.org/officeDocument/2006/relationships/hyperlink" Target="https://www.cms.gov/Regulations-and-Guidance/Legislation/EHRIncentivePrograms/2014_ClinicalQualityMeasures.html"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27.xml"/><Relationship Id="rId4" Type="http://schemas.openxmlformats.org/officeDocument/2006/relationships/hyperlink" Target="http://www.rwjf.org/en/library/research/2015/09/health-information-technology-in-the-united-states-2015.html"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ags" Target="../tags/tag28.xml"/><Relationship Id="rId4" Type="http://schemas.openxmlformats.org/officeDocument/2006/relationships/hyperlink" Target="http://www.cdc.gov/nchs/data/databriefs/db187.htm"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tags" Target="../tags/tag29.xml"/><Relationship Id="rId5" Type="http://schemas.openxmlformats.org/officeDocument/2006/relationships/hyperlink" Target="http://www.brookings.edu/blogs/techtank/posts/2015/03/5-hitech-response-onc-yaraghi" TargetMode="External"/><Relationship Id="rId4" Type="http://schemas.openxmlformats.org/officeDocument/2006/relationships/hyperlink" Target="http://www.healthcareitnews.com/blog/meaningful-use-born-2009-died-2014"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Health Care and </a:t>
            </a:r>
            <a:br>
              <a:rPr lang="en-US" dirty="0" smtClean="0"/>
            </a:br>
            <a:r>
              <a:rPr lang="en-US" dirty="0" smtClean="0"/>
              <a:t>Public Health in the U.S.</a:t>
            </a:r>
            <a:endParaRPr lang="en-US" dirty="0"/>
          </a:p>
        </p:txBody>
      </p:sp>
      <p:sp>
        <p:nvSpPr>
          <p:cNvPr id="3" name="Text Placeholder 2"/>
          <p:cNvSpPr>
            <a:spLocks noGrp="1"/>
          </p:cNvSpPr>
          <p:nvPr>
            <p:ph type="body" sz="half" idx="2"/>
          </p:nvPr>
        </p:nvSpPr>
        <p:spPr/>
        <p:txBody>
          <a:bodyPr/>
          <a:lstStyle/>
          <a:p>
            <a:r>
              <a:rPr lang="en-US" dirty="0" smtClean="0"/>
              <a:t>Meaningful Use</a:t>
            </a:r>
          </a:p>
          <a:p>
            <a:endParaRPr lang="en-US" dirty="0"/>
          </a:p>
        </p:txBody>
      </p:sp>
      <p:sp>
        <p:nvSpPr>
          <p:cNvPr id="4" name="Text Placeholder 3"/>
          <p:cNvSpPr>
            <a:spLocks noGrp="1"/>
          </p:cNvSpPr>
          <p:nvPr>
            <p:ph type="body" sz="quarter" idx="11"/>
          </p:nvPr>
        </p:nvSpPr>
        <p:spPr/>
        <p:txBody>
          <a:bodyPr/>
          <a:lstStyle/>
          <a:p>
            <a:r>
              <a:rPr lang="en-US" dirty="0" smtClean="0"/>
              <a:t>Lecture c</a:t>
            </a:r>
            <a:endParaRPr lang="en-US" dirty="0"/>
          </a:p>
        </p:txBody>
      </p:sp>
      <p:sp>
        <p:nvSpPr>
          <p:cNvPr id="5" name="Text Placeholder 4"/>
          <p:cNvSpPr>
            <a:spLocks noGrp="1"/>
          </p:cNvSpPr>
          <p:nvPr>
            <p:ph type="body" sz="quarter" idx="12"/>
          </p:nvPr>
        </p:nvSpPr>
        <p:spPr/>
        <p:txBody>
          <a:bodyPr/>
          <a:lstStyle/>
          <a:p>
            <a:r>
              <a:rPr lang="en-US" dirty="0" smtClean="0"/>
              <a:t>This material (Comp 1 Unit 10) was developed by Oregon Health &amp; Science University, funded by the Department of Health and Human Services, Office of the National Coordinator for Health Information Technology under Award Number 90WT0001. </a:t>
            </a:r>
          </a:p>
          <a:p>
            <a:r>
              <a:rPr lang="en-US" dirty="0" smtClean="0"/>
              <a:t>This work is licensed under the Creative Commons Attribution-NonCommercial-ShareAlike 4.0 International License. To view a copy of this license, visit </a:t>
            </a:r>
            <a:r>
              <a:rPr lang="en-US" dirty="0" smtClean="0">
                <a:hlinkClick r:id="rId4" tooltip="URL for Creative Commons Attribution-NonCommercial-ShareAlike 4.0 International License"/>
              </a:rPr>
              <a:t>http://creativecommons.org/licenses/by-nc-sa/4.0/</a:t>
            </a:r>
            <a:r>
              <a:rPr lang="en-US" dirty="0" smtClean="0"/>
              <a:t>.</a:t>
            </a:r>
            <a:endParaRPr lang="en-US" dirty="0"/>
          </a:p>
        </p:txBody>
      </p:sp>
    </p:spTree>
    <p:custDataLst>
      <p:tags r:id="rId1"/>
    </p:custDataLst>
    <p:extLst>
      <p:ext uri="{BB962C8B-B14F-4D97-AF65-F5344CB8AC3E}">
        <p14:creationId xmlns:p14="http://schemas.microsoft.com/office/powerpoint/2010/main" val="3688611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CQMs – Starting in 2014 </a:t>
            </a:r>
            <a:br>
              <a:rPr lang="en-US" dirty="0" smtClean="0"/>
            </a:br>
            <a:r>
              <a:rPr lang="en-US" dirty="0" smtClean="0"/>
              <a:t>for All Stages</a:t>
            </a:r>
            <a:endParaRPr lang="en-US" dirty="0"/>
          </a:p>
        </p:txBody>
      </p:sp>
      <p:sp>
        <p:nvSpPr>
          <p:cNvPr id="9" name="Text Placeholder 8"/>
          <p:cNvSpPr>
            <a:spLocks noGrp="1"/>
          </p:cNvSpPr>
          <p:nvPr>
            <p:ph type="body" sz="quarter" idx="32"/>
          </p:nvPr>
        </p:nvSpPr>
        <p:spPr/>
        <p:txBody>
          <a:bodyPr/>
          <a:lstStyle/>
          <a:p>
            <a:r>
              <a:rPr lang="en-US" dirty="0" smtClean="0">
                <a:hlinkClick r:id="rId4" tooltip="Centers for Medicare and Medicaid Services web site, EHR Incentive Programs web page titled 2014 Clinical Quality Measures"/>
              </a:rPr>
              <a:t>http://www.cms.gov/Regulations-and-Guidance/Legislation/EHRIncentivePrograms/2014_ClinicalQualityMeasures.html</a:t>
            </a:r>
            <a:r>
              <a:rPr lang="en-US" dirty="0" smtClean="0"/>
              <a:t> </a:t>
            </a:r>
            <a:endParaRPr lang="en-US" dirty="0"/>
          </a:p>
        </p:txBody>
      </p:sp>
      <p:sp>
        <p:nvSpPr>
          <p:cNvPr id="7" name="Slide Number Placeholder 6"/>
          <p:cNvSpPr>
            <a:spLocks noGrp="1"/>
          </p:cNvSpPr>
          <p:nvPr>
            <p:ph type="sldNum" sz="quarter" idx="4"/>
          </p:nvPr>
        </p:nvSpPr>
        <p:spPr/>
        <p:txBody>
          <a:bodyPr/>
          <a:lstStyle/>
          <a:p>
            <a:fld id="{0DC64441-A3E9-494E-8F52-7CAE25A2BE88}" type="slidenum">
              <a:rPr lang="en-US" smtClean="0"/>
              <a:pPr/>
              <a:t>10</a:t>
            </a:fld>
            <a:endParaRPr lang="en-US" dirty="0"/>
          </a:p>
        </p:txBody>
      </p:sp>
      <p:pic>
        <p:nvPicPr>
          <p:cNvPr id="3" name="Picture Placeholder 2" descr="This is a 3-column table of clinical quality measures. The first column is Provider Type. The second column is Prior to 2014. The third column is 2014 and Beyond Stage 2.&#10;The first provider type is eligible professionals. Prior to 2014 their clinical quality measures were to complete 6 of the 44 measures, 3 were to come from core or alternate and 3 were to come from the menu. For 2014 and beyond Stage 2, their clinical quality measures became to complete 9 of 64 measures, at least one of which had to be from each of the three NQS domains.&#10;The second provider type is eligible hospitals and critical access hospitals. Prior to 2014, their clinical quality measures were to report on all 15 measures. For 2014 and beyond Stage 2, their clinical quality measures became to complete 16 of 29 measures, at least one of which had to be from each of the three NQS domains."/>
          <p:cNvPicPr>
            <a:picLocks noGrp="1" noChangeAspect="1"/>
          </p:cNvPicPr>
          <p:nvPr>
            <p:ph type="pic" sz="quarter" idx="14"/>
          </p:nvPr>
        </p:nvPicPr>
        <p:blipFill rotWithShape="1">
          <a:blip r:embed="rId5">
            <a:extLst>
              <a:ext uri="{28A0092B-C50C-407E-A947-70E740481C1C}">
                <a14:useLocalDpi xmlns:a14="http://schemas.microsoft.com/office/drawing/2010/main" val="0"/>
              </a:ext>
            </a:extLst>
          </a:blip>
          <a:srcRect t="-7289" b="-7289"/>
          <a:stretch/>
        </p:blipFill>
        <p:spPr/>
      </p:pic>
    </p:spTree>
    <p:custDataLst>
      <p:tags r:id="rId1"/>
    </p:custDataLst>
    <p:extLst>
      <p:ext uri="{BB962C8B-B14F-4D97-AF65-F5344CB8AC3E}">
        <p14:creationId xmlns:p14="http://schemas.microsoft.com/office/powerpoint/2010/main" val="1060245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National Quality </a:t>
            </a:r>
            <a:br>
              <a:rPr lang="en-US" dirty="0" smtClean="0"/>
            </a:br>
            <a:r>
              <a:rPr lang="en-US" dirty="0" smtClean="0"/>
              <a:t>Strategy (NQS) Domains</a:t>
            </a:r>
            <a:endParaRPr lang="en-US" dirty="0"/>
          </a:p>
        </p:txBody>
      </p:sp>
      <p:sp>
        <p:nvSpPr>
          <p:cNvPr id="25603" name="Content Placeholder 2"/>
          <p:cNvSpPr>
            <a:spLocks noGrp="1"/>
          </p:cNvSpPr>
          <p:nvPr>
            <p:ph sz="quarter" idx="14"/>
          </p:nvPr>
        </p:nvSpPr>
        <p:spPr/>
        <p:txBody>
          <a:bodyPr/>
          <a:lstStyle/>
          <a:p>
            <a:r>
              <a:rPr lang="en-US" dirty="0" smtClean="0"/>
              <a:t>Patient and Family Engagement</a:t>
            </a:r>
          </a:p>
          <a:p>
            <a:r>
              <a:rPr lang="en-US" dirty="0" smtClean="0"/>
              <a:t>Patient Safety</a:t>
            </a:r>
          </a:p>
          <a:p>
            <a:r>
              <a:rPr lang="en-US" dirty="0" smtClean="0"/>
              <a:t>Care Coordination</a:t>
            </a:r>
          </a:p>
          <a:p>
            <a:r>
              <a:rPr lang="en-US" dirty="0" smtClean="0"/>
              <a:t>Population and Public Health</a:t>
            </a:r>
          </a:p>
          <a:p>
            <a:r>
              <a:rPr lang="en-US" dirty="0" smtClean="0"/>
              <a:t>Efficient Use of Health Care Resources</a:t>
            </a:r>
          </a:p>
          <a:p>
            <a:r>
              <a:rPr lang="en-US" dirty="0" smtClean="0"/>
              <a:t>Clinical Processes/Effectiveness</a:t>
            </a:r>
            <a:endParaRPr lang="en-US" dirty="0"/>
          </a:p>
        </p:txBody>
      </p:sp>
      <p:sp>
        <p:nvSpPr>
          <p:cNvPr id="3" name="Slide Number Placeholder 2"/>
          <p:cNvSpPr>
            <a:spLocks noGrp="1"/>
          </p:cNvSpPr>
          <p:nvPr>
            <p:ph type="sldNum" sz="quarter" idx="4"/>
          </p:nvPr>
        </p:nvSpPr>
        <p:spPr/>
        <p:txBody>
          <a:bodyPr/>
          <a:lstStyle/>
          <a:p>
            <a:fld id="{0DC64441-A3E9-494E-8F52-7CAE25A2BE88}" type="slidenum">
              <a:rPr lang="en-US" smtClean="0"/>
              <a:pPr/>
              <a:t>11</a:t>
            </a:fld>
            <a:endParaRPr lang="en-US" dirty="0"/>
          </a:p>
        </p:txBody>
      </p:sp>
    </p:spTree>
    <p:custDataLst>
      <p:tags r:id="rId1"/>
    </p:custDataLst>
    <p:extLst>
      <p:ext uri="{BB962C8B-B14F-4D97-AF65-F5344CB8AC3E}">
        <p14:creationId xmlns:p14="http://schemas.microsoft.com/office/powerpoint/2010/main" val="676602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 Registrations through 2015</a:t>
            </a:r>
            <a:endParaRPr lang="en-US" dirty="0"/>
          </a:p>
        </p:txBody>
      </p:sp>
      <p:pic>
        <p:nvPicPr>
          <p:cNvPr id="11" name="Content Placeholder 10" descr="Table of meaningful use registrations through 2015, broken down by three general areas: Medicare Eligible Professionals, Medicaid Eligible Professionals, and Hospitals.&#10;There were a total of 362,586 Medicare Eligible Professionals, which include doctors of medicine or osteopathy, dentists, optometrists, podiatrists, and chiropractors.&#10;There were a total of 191,613 Medicaid Eligible Professionals, which include physicians, certified nurse-midwives, dentists, nurse practitioners, optometrists, and physicain's assistants.&#10;There were a total of 4,859 hospitals, which included Medicare only, Medicaid only, and Medicare/Medicaid." title="MU (Meaningful Use) Registrations through 2015"/>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34077" r="-34077"/>
          <a:stretch/>
        </p:blipFill>
        <p:spPr/>
      </p:pic>
      <p:sp>
        <p:nvSpPr>
          <p:cNvPr id="9" name="Text Placeholder 8"/>
          <p:cNvSpPr>
            <a:spLocks noGrp="1"/>
          </p:cNvSpPr>
          <p:nvPr>
            <p:ph type="body" sz="quarter" idx="32"/>
          </p:nvPr>
        </p:nvSpPr>
        <p:spPr/>
        <p:txBody>
          <a:bodyPr/>
          <a:lstStyle/>
          <a:p>
            <a:r>
              <a:rPr lang="en-US" dirty="0" smtClean="0">
                <a:hlinkClick r:id="rId5" tooltip="Centers for Medicare and Medicaid Services web site, EHR Incentive Programs web page titled Data and Program Reports"/>
              </a:rPr>
              <a:t>http://www.cms.gov/Regulations-and-Guidance/Legislation/EHRIncentivePrograms/DataAndReports.html</a:t>
            </a:r>
            <a:r>
              <a:rPr lang="en-US" dirty="0" smtClean="0"/>
              <a:t> </a:t>
            </a:r>
          </a:p>
          <a:p>
            <a:endParaRPr lang="en-US" dirty="0"/>
          </a:p>
        </p:txBody>
      </p:sp>
      <p:sp>
        <p:nvSpPr>
          <p:cNvPr id="7" name="Slide Number Placeholder 6"/>
          <p:cNvSpPr>
            <a:spLocks noGrp="1"/>
          </p:cNvSpPr>
          <p:nvPr>
            <p:ph type="sldNum" sz="quarter" idx="4"/>
          </p:nvPr>
        </p:nvSpPr>
        <p:spPr/>
        <p:txBody>
          <a:bodyPr/>
          <a:lstStyle/>
          <a:p>
            <a:fld id="{A6B262BC-FAF8-D44F-801D-A4749BD8F665}" type="slidenum">
              <a:rPr lang="en-US" smtClean="0"/>
              <a:pPr/>
              <a:t>12</a:t>
            </a:fld>
            <a:endParaRPr lang="en-US" dirty="0"/>
          </a:p>
        </p:txBody>
      </p:sp>
    </p:spTree>
    <p:custDataLst>
      <p:tags r:id="rId1"/>
    </p:custDataLst>
    <p:extLst>
      <p:ext uri="{BB962C8B-B14F-4D97-AF65-F5344CB8AC3E}">
        <p14:creationId xmlns:p14="http://schemas.microsoft.com/office/powerpoint/2010/main" val="3681041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 Providers Paid through 2015</a:t>
            </a:r>
            <a:endParaRPr lang="en-US" dirty="0"/>
          </a:p>
        </p:txBody>
      </p:sp>
      <p:pic>
        <p:nvPicPr>
          <p:cNvPr id="11" name="Content Placeholder 10" descr="There were 306,083 unique Medicare-eligible professionals paid from 2011 through 2015. That figure includes doctors of medicine or osteopathy, dentists, optometrists, podiatrists, and chiropractors.&#10;There were 156,955 unique Medicaid eligible professionals paid from 2011 through 2015. That figure includes certified nurse-midwives, dentists, nurse practitioners optometrists, physicians, and physician's assistants.&#10;There were 4, 880 unique eligible hospitals and CAHs paid from 2011 through 2015. That figure includes Medicare-only, Medicaid only, and Medicare/Medicaid facilities. &#10;There were 14,845 unique Medicare Advantage organizations for eligible professionals paid from 2011 through 2015." title="Meaningful Use Providers Paid through 2015"/>
          <p:cNvPicPr>
            <a:picLocks noGrp="1" noChangeAspect="1"/>
          </p:cNvPicPr>
          <p:nvPr>
            <p:ph sz="quarter" idx="14"/>
          </p:nvPr>
        </p:nvPicPr>
        <p:blipFill rotWithShape="1">
          <a:blip r:embed="rId4">
            <a:extLst>
              <a:ext uri="{28A0092B-C50C-407E-A947-70E740481C1C}">
                <a14:useLocalDpi xmlns:a14="http://schemas.microsoft.com/office/drawing/2010/main" val="0"/>
              </a:ext>
            </a:extLst>
          </a:blip>
          <a:srcRect/>
          <a:stretch/>
        </p:blipFill>
        <p:spPr>
          <a:xfrm>
            <a:off x="871006" y="1600200"/>
            <a:ext cx="7401987" cy="4572000"/>
          </a:xfrm>
        </p:spPr>
      </p:pic>
      <p:sp>
        <p:nvSpPr>
          <p:cNvPr id="3" name="Slide Number Placeholder 2"/>
          <p:cNvSpPr>
            <a:spLocks noGrp="1"/>
          </p:cNvSpPr>
          <p:nvPr>
            <p:ph type="sldNum" sz="quarter" idx="4"/>
          </p:nvPr>
        </p:nvSpPr>
        <p:spPr/>
        <p:txBody>
          <a:bodyPr/>
          <a:lstStyle/>
          <a:p>
            <a:fld id="{A6B262BC-FAF8-D44F-801D-A4749BD8F665}" type="slidenum">
              <a:rPr lang="en-US" smtClean="0"/>
              <a:pPr/>
              <a:t>13</a:t>
            </a:fld>
            <a:endParaRPr lang="en-US" dirty="0"/>
          </a:p>
        </p:txBody>
      </p:sp>
    </p:spTree>
    <p:custDataLst>
      <p:tags r:id="rId1"/>
    </p:custDataLst>
    <p:extLst>
      <p:ext uri="{BB962C8B-B14F-4D97-AF65-F5344CB8AC3E}">
        <p14:creationId xmlns:p14="http://schemas.microsoft.com/office/powerpoint/2010/main" val="109897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 Dollars Paid through 2015</a:t>
            </a:r>
            <a:endParaRPr lang="en-US" dirty="0"/>
          </a:p>
        </p:txBody>
      </p:sp>
      <p:pic>
        <p:nvPicPr>
          <p:cNvPr id="8" name="Picture Placeholder 7" descr="The amount paid to date to medicare eligible professionals is $8,277,082,523. This includes doctors of medicine or osteopathy, dentists, optometrists, podiatrists, and chiropractors.&#10;The amount paid to date to Medicaid eligible professionals is $4,268,103,887. This includes certified nurse-midwives, dentists, nurse practitioners, optometrists, physicians, and physician's assistants.&#10;The amount paid to date to eligible hospitals and CAHs is $18,879,175,734. This includes Medicare only, Medicaid only, and Medicare/Medicaid facilities.&#10;The amout paid to date to Medicare Advantage organizations for eligible professionals is $450,941,238." title="Meaningful Use Dollars Paid Through 2015"/>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t="-817" b="-817"/>
          <a:stretch/>
        </p:blipFill>
        <p:spPr/>
      </p:pic>
      <p:sp>
        <p:nvSpPr>
          <p:cNvPr id="3" name="Slide Number Placeholder 2"/>
          <p:cNvSpPr>
            <a:spLocks noGrp="1"/>
          </p:cNvSpPr>
          <p:nvPr>
            <p:ph type="sldNum" sz="quarter" idx="4"/>
          </p:nvPr>
        </p:nvSpPr>
        <p:spPr/>
        <p:txBody>
          <a:bodyPr/>
          <a:lstStyle/>
          <a:p>
            <a:fld id="{A6B262BC-FAF8-D44F-801D-A4749BD8F665}" type="slidenum">
              <a:rPr lang="en-US" smtClean="0"/>
              <a:pPr/>
              <a:t>14</a:t>
            </a:fld>
            <a:endParaRPr lang="en-US" dirty="0"/>
          </a:p>
        </p:txBody>
      </p:sp>
    </p:spTree>
    <p:custDataLst>
      <p:tags r:id="rId1"/>
    </p:custDataLst>
    <p:extLst>
      <p:ext uri="{BB962C8B-B14F-4D97-AF65-F5344CB8AC3E}">
        <p14:creationId xmlns:p14="http://schemas.microsoft.com/office/powerpoint/2010/main" val="828638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MU Resulted in Increased </a:t>
            </a:r>
            <a:br>
              <a:rPr lang="en-US" dirty="0" smtClean="0"/>
            </a:br>
            <a:r>
              <a:rPr lang="en-US" dirty="0" smtClean="0"/>
              <a:t>EHR Adoption in U.S.</a:t>
            </a:r>
          </a:p>
        </p:txBody>
      </p:sp>
      <p:pic>
        <p:nvPicPr>
          <p:cNvPr id="27" name="Content Placeholder 26" descr="Percentage of U.S. office-based physicians using a basic electronic health record (EHR) versus those using any electronic health record system. X axis is percentage, from 0 to 100. Y axis is years 2008 through 2014.&#10;Those using a basic EHR system start off in 2008 at 16.9 percent. The percent using a basic EHR system grows steadily through 2014, when the percentage reaches 50.5.&#10;Those using any EHR system start off in 2008 at 42.0 percent. The percent using any ERH system grows steadily through 2014, when the percentage reaches 82.0."/>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731837" y="2052638"/>
            <a:ext cx="3505200" cy="1752600"/>
          </a:xfrm>
        </p:spPr>
      </p:pic>
      <p:sp>
        <p:nvSpPr>
          <p:cNvPr id="26" name="Text Placeholder 25"/>
          <p:cNvSpPr>
            <a:spLocks noGrp="1"/>
          </p:cNvSpPr>
          <p:nvPr>
            <p:ph type="body" sz="quarter" idx="42"/>
          </p:nvPr>
        </p:nvSpPr>
        <p:spPr>
          <a:xfrm>
            <a:off x="637674" y="1600200"/>
            <a:ext cx="3873365" cy="421640"/>
          </a:xfrm>
        </p:spPr>
        <p:txBody>
          <a:bodyPr/>
          <a:lstStyle/>
          <a:p>
            <a:r>
              <a:rPr lang="en-US" i="1" dirty="0" smtClean="0"/>
              <a:t>10.13 Chart. </a:t>
            </a:r>
            <a:r>
              <a:rPr lang="en-US" dirty="0" smtClean="0"/>
              <a:t>Office-Based Physicians (</a:t>
            </a:r>
            <a:r>
              <a:rPr lang="en-US" dirty="0" err="1" smtClean="0"/>
              <a:t>DesRoches</a:t>
            </a:r>
            <a:r>
              <a:rPr lang="en-US" dirty="0" smtClean="0"/>
              <a:t>, Painter, &amp; </a:t>
            </a:r>
            <a:r>
              <a:rPr lang="en-US" dirty="0" err="1" smtClean="0"/>
              <a:t>Jha</a:t>
            </a:r>
            <a:r>
              <a:rPr lang="en-US" dirty="0" smtClean="0"/>
              <a:t>, 2015).</a:t>
            </a:r>
            <a:endParaRPr lang="en-US" dirty="0"/>
          </a:p>
        </p:txBody>
      </p:sp>
      <p:sp>
        <p:nvSpPr>
          <p:cNvPr id="25" name="Text Placeholder 24"/>
          <p:cNvSpPr>
            <a:spLocks noGrp="1"/>
          </p:cNvSpPr>
          <p:nvPr>
            <p:ph type="body" sz="quarter" idx="41"/>
          </p:nvPr>
        </p:nvSpPr>
        <p:spPr>
          <a:xfrm>
            <a:off x="5173578" y="1610677"/>
            <a:ext cx="3452261" cy="421640"/>
          </a:xfrm>
        </p:spPr>
        <p:txBody>
          <a:bodyPr/>
          <a:lstStyle/>
          <a:p>
            <a:r>
              <a:rPr lang="en-US" i="1" dirty="0" smtClean="0"/>
              <a:t>10.14 Chart. </a:t>
            </a:r>
            <a:r>
              <a:rPr lang="en-US" dirty="0" smtClean="0"/>
              <a:t>Emergency Departments</a:t>
            </a:r>
            <a:r>
              <a:rPr lang="en-US" dirty="0"/>
              <a:t> </a:t>
            </a:r>
            <a:r>
              <a:rPr lang="en-US" dirty="0" smtClean="0"/>
              <a:t>(</a:t>
            </a:r>
            <a:r>
              <a:rPr lang="en-US" dirty="0" err="1" smtClean="0"/>
              <a:t>Jamoom</a:t>
            </a:r>
            <a:r>
              <a:rPr lang="en-US" dirty="0" smtClean="0"/>
              <a:t> </a:t>
            </a:r>
            <a:r>
              <a:rPr lang="en-US" dirty="0"/>
              <a:t>&amp; </a:t>
            </a:r>
            <a:r>
              <a:rPr lang="en-US" dirty="0" err="1"/>
              <a:t>Hing</a:t>
            </a:r>
            <a:r>
              <a:rPr lang="en-US" dirty="0" smtClean="0"/>
              <a:t>, 2015).</a:t>
            </a:r>
            <a:endParaRPr lang="en-US" dirty="0"/>
          </a:p>
        </p:txBody>
      </p:sp>
      <p:sp>
        <p:nvSpPr>
          <p:cNvPr id="17" name="Text Placeholder 16" descr="Percentage of U.S. outpatient departments using a basic electronic health record (EHR) versus those using any electronic health record system. X axis is percentage, from 0 to 100. Y axis is years 2006 through 2011.&#10;Those using a basic EHR system start off in 2007 at 8.9 percent. The percent using a basic EHR system grows steadily for the first year, decreases between 2008 and 2009, then increases sharply through 2014, when the percentage reaches 57.4&#10;Those using any EHR system start off in 2006 at 29.4 percent. The percent using any ERH system grows sharply the first year, then more steadily through 2014, when the percentage reaches 73.3."/>
          <p:cNvSpPr>
            <a:spLocks noGrp="1"/>
          </p:cNvSpPr>
          <p:nvPr>
            <p:ph type="body" sz="quarter" idx="39"/>
          </p:nvPr>
        </p:nvSpPr>
        <p:spPr>
          <a:xfrm>
            <a:off x="1094874" y="3967480"/>
            <a:ext cx="3416166" cy="421640"/>
          </a:xfrm>
        </p:spPr>
        <p:txBody>
          <a:bodyPr/>
          <a:lstStyle/>
          <a:p>
            <a:r>
              <a:rPr lang="en-US" i="1" dirty="0" smtClean="0"/>
              <a:t>10.15 Chart. </a:t>
            </a:r>
            <a:r>
              <a:rPr lang="en-US" dirty="0" smtClean="0"/>
              <a:t>Outpatient departments (</a:t>
            </a:r>
            <a:r>
              <a:rPr lang="en-US" dirty="0" err="1" smtClean="0"/>
              <a:t>Jamoom</a:t>
            </a:r>
            <a:r>
              <a:rPr lang="en-US" dirty="0"/>
              <a:t> &amp; </a:t>
            </a:r>
            <a:r>
              <a:rPr lang="en-US" dirty="0" err="1"/>
              <a:t>Hing</a:t>
            </a:r>
            <a:r>
              <a:rPr lang="en-US" dirty="0" smtClean="0"/>
              <a:t>, 2015).</a:t>
            </a:r>
          </a:p>
        </p:txBody>
      </p:sp>
      <p:sp>
        <p:nvSpPr>
          <p:cNvPr id="18" name="Text Placeholder 17"/>
          <p:cNvSpPr>
            <a:spLocks noGrp="1"/>
          </p:cNvSpPr>
          <p:nvPr>
            <p:ph type="body" sz="quarter" idx="40"/>
          </p:nvPr>
        </p:nvSpPr>
        <p:spPr>
          <a:xfrm>
            <a:off x="5024848" y="3967480"/>
            <a:ext cx="3692431" cy="421640"/>
          </a:xfrm>
        </p:spPr>
        <p:txBody>
          <a:bodyPr/>
          <a:lstStyle/>
          <a:p>
            <a:r>
              <a:rPr lang="en-US" i="1" dirty="0" smtClean="0"/>
              <a:t>10.16 Chart. </a:t>
            </a:r>
            <a:r>
              <a:rPr lang="en-US" dirty="0" smtClean="0"/>
              <a:t>Non-Federal Hospitals (Charles, Gabriel</a:t>
            </a:r>
            <a:r>
              <a:rPr lang="en-US" dirty="0"/>
              <a:t>, </a:t>
            </a:r>
            <a:r>
              <a:rPr lang="en-US" dirty="0" smtClean="0"/>
              <a:t>&amp; </a:t>
            </a:r>
            <a:r>
              <a:rPr lang="en-US" dirty="0"/>
              <a:t>Searcy</a:t>
            </a:r>
            <a:r>
              <a:rPr lang="en-US" dirty="0" smtClean="0"/>
              <a:t>, 2015).</a:t>
            </a:r>
            <a:endParaRPr lang="en-US" dirty="0"/>
          </a:p>
        </p:txBody>
      </p:sp>
      <p:sp>
        <p:nvSpPr>
          <p:cNvPr id="12" name="Slide Number Placeholder 11"/>
          <p:cNvSpPr>
            <a:spLocks noGrp="1"/>
          </p:cNvSpPr>
          <p:nvPr>
            <p:ph type="sldNum" sz="quarter" idx="4"/>
          </p:nvPr>
        </p:nvSpPr>
        <p:spPr/>
        <p:txBody>
          <a:bodyPr/>
          <a:lstStyle/>
          <a:p>
            <a:fld id="{A6B262BC-FAF8-D44F-801D-A4749BD8F665}" type="slidenum">
              <a:rPr lang="en-US" smtClean="0"/>
              <a:pPr/>
              <a:t>15</a:t>
            </a:fld>
            <a:endParaRPr lang="en-US" dirty="0"/>
          </a:p>
        </p:txBody>
      </p:sp>
      <p:pic>
        <p:nvPicPr>
          <p:cNvPr id="3" name="Content Placeholder 2" descr="Percentage of U.S. emergency departments using a basic electronic health record (EHR) versus those using any electronic health record system. X axis is percentage, from 0 to 100. Y axis is years 2006 through 2011.&#10;Emergency Departments using a basic EHR system start off in 2007 at 18.5 percent. The percent using a basic EHR system grows steadily through 2011, when the percentage reaches 53.6.&#10;Those using any EHR system start off in 2006 at 46.2 percent. The percent using any ERH system grows relatively steadily through 2011, when the percentage reaches 83.7"/>
          <p:cNvPicPr>
            <a:picLocks noGrp="1" noChangeAspect="1"/>
          </p:cNvPicPr>
          <p:nvPr>
            <p:ph sz="quarter" idx="35"/>
          </p:nvPr>
        </p:nvPicPr>
        <p:blipFill rotWithShape="1">
          <a:blip r:embed="rId5" cstate="print">
            <a:extLst>
              <a:ext uri="{28A0092B-C50C-407E-A947-70E740481C1C}">
                <a14:useLocalDpi xmlns:a14="http://schemas.microsoft.com/office/drawing/2010/main" val="0"/>
              </a:ext>
            </a:extLst>
          </a:blip>
          <a:srcRect/>
          <a:stretch/>
        </p:blipFill>
        <p:spPr>
          <a:xfrm>
            <a:off x="5249456" y="2055813"/>
            <a:ext cx="2699563" cy="1749425"/>
          </a:xfrm>
        </p:spPr>
      </p:pic>
      <p:pic>
        <p:nvPicPr>
          <p:cNvPr id="5" name="Content Placeholder 4" descr="Percentage of outpatient departments using a basic electronic health record (EHR) versus those using a certified health record system. X axis is percentage, from 0 to 100. Y axis is years 2006 through 2011.&#10;&#10;&#10;Those using a basic EHR system start off in 2007 at 8.9 percent. The percent using a basic EHR system grows sharply the first year, goes down almost a full percent from 2008 to 2009, then rises sharply through 2011, when the percentage reaches 57.4.&#10;Those using a certified EHR system start off in 206 at 29.4 percent. The percent using a certified ERH system grows sharply the first year, then more slowly through 2011, when the percentage reaches 73.3."/>
          <p:cNvPicPr>
            <a:picLocks noGrp="1" noChangeAspect="1"/>
          </p:cNvPicPr>
          <p:nvPr>
            <p:ph sz="quarter" idx="37"/>
          </p:nvPr>
        </p:nvPicPr>
        <p:blipFill rotWithShape="1">
          <a:blip r:embed="rId6" cstate="print">
            <a:extLst>
              <a:ext uri="{28A0092B-C50C-407E-A947-70E740481C1C}">
                <a14:useLocalDpi xmlns:a14="http://schemas.microsoft.com/office/drawing/2010/main" val="0"/>
              </a:ext>
            </a:extLst>
          </a:blip>
          <a:srcRect/>
          <a:stretch/>
        </p:blipFill>
        <p:spPr>
          <a:xfrm>
            <a:off x="1132206" y="4427538"/>
            <a:ext cx="2704462" cy="1752600"/>
          </a:xfrm>
        </p:spPr>
      </p:pic>
      <p:pic>
        <p:nvPicPr>
          <p:cNvPr id="7" name="Content Placeholder 6" descr="Percentage of U.S. non-federal hospitals using a basic electronic health record (EHR) versus those using a certified health record system. X axis is percentage, from 0 to 100. Y axis is years 2008 through 2014.&#10;Those using a basic EHR system start off in 2008 at 9.4 percent. The percent using a basic EHR system grows slowly through 2010, then steadily through 2014, when the percentage reaches 75.5.&#10;Those using a certified EHR system start off in 2011 at 71.9 percent. The percent using a certified ERH system grows steadily through 2013, then flattens out slightly through 2014 when the percentage reaches 96.9."/>
          <p:cNvPicPr>
            <a:picLocks noGrp="1" noChangeAspect="1"/>
          </p:cNvPicPr>
          <p:nvPr>
            <p:ph sz="quarter" idx="36"/>
          </p:nvPr>
        </p:nvPicPr>
        <p:blipFill rotWithShape="1">
          <a:blip r:embed="rId7" cstate="print">
            <a:extLst>
              <a:ext uri="{28A0092B-C50C-407E-A947-70E740481C1C}">
                <a14:useLocalDpi xmlns:a14="http://schemas.microsoft.com/office/drawing/2010/main" val="0"/>
              </a:ext>
            </a:extLst>
          </a:blip>
          <a:srcRect/>
          <a:stretch/>
        </p:blipFill>
        <p:spPr>
          <a:xfrm>
            <a:off x="5084804" y="4427538"/>
            <a:ext cx="3211430" cy="1752600"/>
          </a:xfrm>
        </p:spPr>
      </p:pic>
    </p:spTree>
    <p:custDataLst>
      <p:tags r:id="rId1"/>
    </p:custDataLst>
    <p:extLst>
      <p:ext uri="{BB962C8B-B14F-4D97-AF65-F5344CB8AC3E}">
        <p14:creationId xmlns:p14="http://schemas.microsoft.com/office/powerpoint/2010/main" val="1477641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 Challenges - 1</a:t>
            </a:r>
            <a:endParaRPr lang="en-US" dirty="0"/>
          </a:p>
        </p:txBody>
      </p:sp>
      <p:sp>
        <p:nvSpPr>
          <p:cNvPr id="3" name="Content Placeholder 2"/>
          <p:cNvSpPr>
            <a:spLocks noGrp="1"/>
          </p:cNvSpPr>
          <p:nvPr>
            <p:ph sz="quarter" idx="14"/>
          </p:nvPr>
        </p:nvSpPr>
        <p:spPr/>
        <p:txBody>
          <a:bodyPr/>
          <a:lstStyle/>
          <a:p>
            <a:r>
              <a:rPr lang="en-US" sz="2800" dirty="0" smtClean="0"/>
              <a:t>Some hospitals have had more challenges than others meeting MU</a:t>
            </a:r>
          </a:p>
          <a:p>
            <a:pPr lvl="1"/>
            <a:r>
              <a:rPr lang="en-US" sz="2400" dirty="0" smtClean="0"/>
              <a:t>Critical access, smaller, and public hospitals (</a:t>
            </a:r>
            <a:r>
              <a:rPr lang="en-US" sz="2000" dirty="0" err="1" smtClean="0"/>
              <a:t>DesRoches</a:t>
            </a:r>
            <a:r>
              <a:rPr lang="en-US" sz="2000" dirty="0"/>
              <a:t>, </a:t>
            </a:r>
            <a:r>
              <a:rPr lang="en-US" sz="2000" dirty="0" err="1" smtClean="0"/>
              <a:t>Worzala</a:t>
            </a:r>
            <a:r>
              <a:rPr lang="en-US" sz="2000" dirty="0" smtClean="0"/>
              <a:t>, &amp; Bates, </a:t>
            </a:r>
            <a:r>
              <a:rPr lang="en-US" sz="2400" dirty="0" smtClean="0"/>
              <a:t>2013)</a:t>
            </a:r>
          </a:p>
          <a:p>
            <a:pPr lvl="1"/>
            <a:r>
              <a:rPr lang="en-US" sz="2400" dirty="0" smtClean="0"/>
              <a:t>Pediatric hospitals (</a:t>
            </a:r>
            <a:r>
              <a:rPr lang="en-US" sz="2400" dirty="0" err="1" smtClean="0"/>
              <a:t>Teufel</a:t>
            </a:r>
            <a:r>
              <a:rPr lang="en-US" sz="2400" dirty="0" smtClean="0"/>
              <a:t> et al., 2015)</a:t>
            </a:r>
          </a:p>
        </p:txBody>
      </p:sp>
      <p:sp>
        <p:nvSpPr>
          <p:cNvPr id="4" name="Content Placeholder 3"/>
          <p:cNvSpPr>
            <a:spLocks noGrp="1"/>
          </p:cNvSpPr>
          <p:nvPr>
            <p:ph sz="quarter" idx="18"/>
          </p:nvPr>
        </p:nvSpPr>
        <p:spPr>
          <a:xfrm>
            <a:off x="4211782" y="1600200"/>
            <a:ext cx="4478066" cy="4994564"/>
          </a:xfrm>
        </p:spPr>
        <p:txBody>
          <a:bodyPr/>
          <a:lstStyle/>
          <a:p>
            <a:r>
              <a:rPr lang="en-US" sz="2800" dirty="0" smtClean="0"/>
              <a:t>Most “unruly workflows”/ challenging MU criteria: </a:t>
            </a:r>
          </a:p>
          <a:p>
            <a:pPr lvl="1"/>
            <a:r>
              <a:rPr lang="en-US" sz="2400" dirty="0" smtClean="0"/>
              <a:t>Clinical summaries to patients </a:t>
            </a:r>
          </a:p>
          <a:p>
            <a:pPr lvl="1"/>
            <a:r>
              <a:rPr lang="en-US" sz="2400" dirty="0" smtClean="0"/>
              <a:t>eRx </a:t>
            </a:r>
          </a:p>
          <a:p>
            <a:pPr lvl="1"/>
            <a:r>
              <a:rPr lang="en-US" sz="2400" dirty="0" smtClean="0"/>
              <a:t>CQMs </a:t>
            </a:r>
          </a:p>
          <a:p>
            <a:pPr lvl="1"/>
            <a:r>
              <a:rPr lang="en-US" sz="2400" dirty="0" smtClean="0"/>
              <a:t>Recording vital signs and smoking status </a:t>
            </a:r>
            <a:br>
              <a:rPr lang="en-US" sz="2400" dirty="0" smtClean="0"/>
            </a:br>
            <a:r>
              <a:rPr lang="en-US" sz="2400" dirty="0" smtClean="0"/>
              <a:t>(Patel &amp; Hartley, 2012; </a:t>
            </a:r>
            <a:r>
              <a:rPr lang="en-US" sz="2400" dirty="0" err="1" smtClean="0"/>
              <a:t>Heisey</a:t>
            </a:r>
            <a:r>
              <a:rPr lang="en-US" sz="2400" dirty="0" smtClean="0"/>
              <a:t>-Grove et al., 2014)</a:t>
            </a:r>
            <a:endParaRPr lang="en-US" sz="2400" dirty="0"/>
          </a:p>
        </p:txBody>
      </p:sp>
      <p:sp>
        <p:nvSpPr>
          <p:cNvPr id="7" name="Slide Number Placeholder 6"/>
          <p:cNvSpPr>
            <a:spLocks noGrp="1"/>
          </p:cNvSpPr>
          <p:nvPr>
            <p:ph type="sldNum" sz="quarter" idx="4"/>
          </p:nvPr>
        </p:nvSpPr>
        <p:spPr/>
        <p:txBody>
          <a:bodyPr/>
          <a:lstStyle/>
          <a:p>
            <a:fld id="{0DC64441-A3E9-494E-8F52-7CAE25A2BE88}" type="slidenum">
              <a:rPr lang="en-US" smtClean="0"/>
              <a:pPr/>
              <a:t>16</a:t>
            </a:fld>
            <a:endParaRPr lang="en-US" dirty="0"/>
          </a:p>
        </p:txBody>
      </p:sp>
    </p:spTree>
    <p:custDataLst>
      <p:tags r:id="rId1"/>
    </p:custDataLst>
    <p:extLst>
      <p:ext uri="{BB962C8B-B14F-4D97-AF65-F5344CB8AC3E}">
        <p14:creationId xmlns:p14="http://schemas.microsoft.com/office/powerpoint/2010/main" val="3683627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 Challenges - 2</a:t>
            </a:r>
            <a:endParaRPr lang="en-US" dirty="0"/>
          </a:p>
        </p:txBody>
      </p:sp>
      <p:sp>
        <p:nvSpPr>
          <p:cNvPr id="3" name="Content Placeholder 2"/>
          <p:cNvSpPr>
            <a:spLocks noGrp="1"/>
          </p:cNvSpPr>
          <p:nvPr>
            <p:ph sz="quarter" idx="14"/>
          </p:nvPr>
        </p:nvSpPr>
        <p:spPr>
          <a:xfrm>
            <a:off x="457200" y="1586345"/>
            <a:ext cx="4041648" cy="4572000"/>
          </a:xfrm>
        </p:spPr>
        <p:txBody>
          <a:bodyPr/>
          <a:lstStyle/>
          <a:p>
            <a:r>
              <a:rPr lang="en-US" sz="3000" dirty="0" smtClean="0"/>
              <a:t>Critical pediatric functions underrepresented (Spooner, 2012)</a:t>
            </a:r>
          </a:p>
          <a:p>
            <a:r>
              <a:rPr lang="en-US" sz="3000" dirty="0" smtClean="0"/>
              <a:t>Compared with manual chart review, CQM reporting had variations in accuracy (Kern et al., 2013)</a:t>
            </a:r>
          </a:p>
        </p:txBody>
      </p:sp>
      <p:sp>
        <p:nvSpPr>
          <p:cNvPr id="4" name="Content Placeholder 3"/>
          <p:cNvSpPr>
            <a:spLocks noGrp="1"/>
          </p:cNvSpPr>
          <p:nvPr>
            <p:ph sz="quarter" idx="18"/>
          </p:nvPr>
        </p:nvSpPr>
        <p:spPr/>
        <p:txBody>
          <a:bodyPr/>
          <a:lstStyle/>
          <a:p>
            <a:r>
              <a:rPr lang="en-US" sz="3000" dirty="0" smtClean="0"/>
              <a:t>Stage 2 challenging even for hospitals with EHRs </a:t>
            </a:r>
            <a:br>
              <a:rPr lang="en-US" sz="3000" dirty="0" smtClean="0"/>
            </a:br>
            <a:r>
              <a:rPr lang="en-US" sz="3000" dirty="0" smtClean="0"/>
              <a:t>(Adler-Milstein, 2014)</a:t>
            </a:r>
            <a:endParaRPr lang="en-US" sz="3000" dirty="0"/>
          </a:p>
        </p:txBody>
      </p:sp>
      <p:sp>
        <p:nvSpPr>
          <p:cNvPr id="7" name="Slide Number Placeholder 6"/>
          <p:cNvSpPr>
            <a:spLocks noGrp="1"/>
          </p:cNvSpPr>
          <p:nvPr>
            <p:ph type="sldNum" sz="quarter" idx="4"/>
          </p:nvPr>
        </p:nvSpPr>
        <p:spPr/>
        <p:txBody>
          <a:bodyPr/>
          <a:lstStyle/>
          <a:p>
            <a:fld id="{0DC64441-A3E9-494E-8F52-7CAE25A2BE88}" type="slidenum">
              <a:rPr lang="en-US" smtClean="0"/>
              <a:pPr/>
              <a:t>17</a:t>
            </a:fld>
            <a:endParaRPr lang="en-US" dirty="0"/>
          </a:p>
        </p:txBody>
      </p:sp>
    </p:spTree>
    <p:custDataLst>
      <p:tags r:id="rId1"/>
    </p:custDataLst>
    <p:extLst>
      <p:ext uri="{BB962C8B-B14F-4D97-AF65-F5344CB8AC3E}">
        <p14:creationId xmlns:p14="http://schemas.microsoft.com/office/powerpoint/2010/main" val="2177344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 Effect on Patient Care - 1</a:t>
            </a:r>
            <a:endParaRPr lang="en-US" dirty="0"/>
          </a:p>
        </p:txBody>
      </p:sp>
      <p:sp>
        <p:nvSpPr>
          <p:cNvPr id="3" name="Content Placeholder 2"/>
          <p:cNvSpPr>
            <a:spLocks noGrp="1"/>
          </p:cNvSpPr>
          <p:nvPr>
            <p:ph sz="quarter" idx="14"/>
          </p:nvPr>
        </p:nvSpPr>
        <p:spPr>
          <a:xfrm>
            <a:off x="457200" y="1572490"/>
            <a:ext cx="8229600" cy="4572000"/>
          </a:xfrm>
        </p:spPr>
        <p:txBody>
          <a:bodyPr/>
          <a:lstStyle/>
          <a:p>
            <a:r>
              <a:rPr lang="en-US" dirty="0" smtClean="0"/>
              <a:t>Positive</a:t>
            </a:r>
          </a:p>
          <a:p>
            <a:pPr lvl="1"/>
            <a:r>
              <a:rPr lang="en-US" dirty="0" smtClean="0"/>
              <a:t>Rates of adverse drug events 27-29% lower in EHs adopting core medication MU criteria (</a:t>
            </a:r>
            <a:r>
              <a:rPr lang="en-US" dirty="0" err="1" smtClean="0"/>
              <a:t>Encinosa</a:t>
            </a:r>
            <a:r>
              <a:rPr lang="en-US" dirty="0" smtClean="0"/>
              <a:t> &amp; </a:t>
            </a:r>
            <a:r>
              <a:rPr lang="en-US" dirty="0" err="1" smtClean="0"/>
              <a:t>Bae</a:t>
            </a:r>
            <a:r>
              <a:rPr lang="en-US" dirty="0" smtClean="0"/>
              <a:t>, 2014)</a:t>
            </a:r>
          </a:p>
          <a:p>
            <a:pPr lvl="1"/>
            <a:r>
              <a:rPr lang="en-US" dirty="0" smtClean="0"/>
              <a:t>Hospitals with higher EHR adoption had:</a:t>
            </a:r>
          </a:p>
          <a:p>
            <a:pPr lvl="2"/>
            <a:r>
              <a:rPr lang="en-US" dirty="0" smtClean="0"/>
              <a:t>Improved performance on process quality measures</a:t>
            </a:r>
          </a:p>
          <a:p>
            <a:pPr lvl="2"/>
            <a:r>
              <a:rPr lang="en-US" dirty="0" smtClean="0"/>
              <a:t>Higher patient satisfaction</a:t>
            </a:r>
          </a:p>
          <a:p>
            <a:pPr lvl="2"/>
            <a:r>
              <a:rPr lang="en-US" dirty="0" smtClean="0"/>
              <a:t>No improvement in efficiency</a:t>
            </a:r>
            <a:br>
              <a:rPr lang="en-US" dirty="0" smtClean="0"/>
            </a:br>
            <a:r>
              <a:rPr lang="en-US" dirty="0" smtClean="0"/>
              <a:t>(Adler-Milstein, Everson, &amp; Lee, 2015)</a:t>
            </a:r>
            <a:endParaRPr lang="en-US" dirty="0"/>
          </a:p>
        </p:txBody>
      </p:sp>
      <p:sp>
        <p:nvSpPr>
          <p:cNvPr id="7" name="Slide Number Placeholder 6"/>
          <p:cNvSpPr>
            <a:spLocks noGrp="1"/>
          </p:cNvSpPr>
          <p:nvPr>
            <p:ph type="sldNum" sz="quarter" idx="4"/>
          </p:nvPr>
        </p:nvSpPr>
        <p:spPr/>
        <p:txBody>
          <a:bodyPr/>
          <a:lstStyle/>
          <a:p>
            <a:fld id="{0DC64441-A3E9-494E-8F52-7CAE25A2BE88}" type="slidenum">
              <a:rPr lang="en-US" smtClean="0"/>
              <a:pPr/>
              <a:t>18</a:t>
            </a:fld>
            <a:endParaRPr lang="en-US" dirty="0"/>
          </a:p>
        </p:txBody>
      </p:sp>
    </p:spTree>
    <p:custDataLst>
      <p:tags r:id="rId1"/>
    </p:custDataLst>
    <p:extLst>
      <p:ext uri="{BB962C8B-B14F-4D97-AF65-F5344CB8AC3E}">
        <p14:creationId xmlns:p14="http://schemas.microsoft.com/office/powerpoint/2010/main" val="1907381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 Effect on Patient Care - 2</a:t>
            </a:r>
            <a:endParaRPr lang="en-US" dirty="0"/>
          </a:p>
        </p:txBody>
      </p:sp>
      <p:sp>
        <p:nvSpPr>
          <p:cNvPr id="3" name="Content Placeholder 2"/>
          <p:cNvSpPr>
            <a:spLocks noGrp="1"/>
          </p:cNvSpPr>
          <p:nvPr>
            <p:ph sz="quarter" idx="14"/>
          </p:nvPr>
        </p:nvSpPr>
        <p:spPr>
          <a:xfrm>
            <a:off x="457200" y="1572490"/>
            <a:ext cx="8229600" cy="4572000"/>
          </a:xfrm>
        </p:spPr>
        <p:txBody>
          <a:bodyPr/>
          <a:lstStyle/>
          <a:p>
            <a:r>
              <a:rPr lang="en-US" dirty="0" smtClean="0"/>
              <a:t>Negative</a:t>
            </a:r>
          </a:p>
          <a:p>
            <a:pPr lvl="1"/>
            <a:r>
              <a:rPr lang="en-US" dirty="0" smtClean="0"/>
              <a:t>Primary care physicians scored “better” than specialists, though 90% had one or more exclusions (Wright et al., 2014)</a:t>
            </a:r>
          </a:p>
          <a:p>
            <a:pPr lvl="1"/>
            <a:r>
              <a:rPr lang="en-US" dirty="0" smtClean="0"/>
              <a:t>Physicians achieving MU not more likely to provide higher quality care (</a:t>
            </a:r>
            <a:r>
              <a:rPr lang="en-US" dirty="0" err="1" smtClean="0"/>
              <a:t>Samal</a:t>
            </a:r>
            <a:r>
              <a:rPr lang="en-US" dirty="0" smtClean="0"/>
              <a:t> et al., 2014)</a:t>
            </a:r>
            <a:endParaRPr lang="en-US" dirty="0"/>
          </a:p>
        </p:txBody>
      </p:sp>
      <p:sp>
        <p:nvSpPr>
          <p:cNvPr id="7" name="Slide Number Placeholder 6"/>
          <p:cNvSpPr>
            <a:spLocks noGrp="1"/>
          </p:cNvSpPr>
          <p:nvPr>
            <p:ph type="sldNum" sz="quarter" idx="4"/>
          </p:nvPr>
        </p:nvSpPr>
        <p:spPr/>
        <p:txBody>
          <a:bodyPr/>
          <a:lstStyle/>
          <a:p>
            <a:fld id="{0DC64441-A3E9-494E-8F52-7CAE25A2BE88}" type="slidenum">
              <a:rPr lang="en-US" smtClean="0"/>
              <a:pPr/>
              <a:t>19</a:t>
            </a:fld>
            <a:endParaRPr lang="en-US" dirty="0"/>
          </a:p>
        </p:txBody>
      </p:sp>
    </p:spTree>
    <p:custDataLst>
      <p:tags r:id="rId1"/>
    </p:custDataLst>
    <p:extLst>
      <p:ext uri="{BB962C8B-B14F-4D97-AF65-F5344CB8AC3E}">
        <p14:creationId xmlns:p14="http://schemas.microsoft.com/office/powerpoint/2010/main" val="3807393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Use</a:t>
            </a:r>
            <a:br>
              <a:rPr lang="en-US" dirty="0" smtClean="0"/>
            </a:br>
            <a:r>
              <a:rPr lang="en-US" dirty="0" smtClean="0"/>
              <a:t>Learning Objectives - 1</a:t>
            </a:r>
            <a:endParaRPr lang="en-US" dirty="0"/>
          </a:p>
        </p:txBody>
      </p:sp>
      <p:sp>
        <p:nvSpPr>
          <p:cNvPr id="3" name="Content Placeholder 2"/>
          <p:cNvSpPr>
            <a:spLocks noGrp="1"/>
          </p:cNvSpPr>
          <p:nvPr>
            <p:ph sz="quarter" idx="14"/>
          </p:nvPr>
        </p:nvSpPr>
        <p:spPr/>
        <p:txBody>
          <a:bodyPr/>
          <a:lstStyle/>
          <a:p>
            <a:r>
              <a:rPr lang="en-US" dirty="0" smtClean="0"/>
              <a:t>Define meaningful use (MU) of health information technology in the context of the Health Information Technology for Economic and Clinical Health (HITECH) Act (Lecture a)</a:t>
            </a:r>
          </a:p>
          <a:p>
            <a:r>
              <a:rPr lang="en-US" dirty="0" smtClean="0"/>
              <a:t>Describe the major goals of meaningful use (Lecture a)</a:t>
            </a:r>
          </a:p>
        </p:txBody>
      </p:sp>
      <p:sp>
        <p:nvSpPr>
          <p:cNvPr id="4" name="Slide Number Placeholder 3"/>
          <p:cNvSpPr>
            <a:spLocks noGrp="1"/>
          </p:cNvSpPr>
          <p:nvPr>
            <p:ph type="sldNum" sz="quarter" idx="4"/>
          </p:nvPr>
        </p:nvSpPr>
        <p:spPr/>
        <p:txBody>
          <a:bodyPr/>
          <a:lstStyle/>
          <a:p>
            <a:fld id="{F3BF8891-5E06-46C2-89A4-6DB85D39BA35}" type="slidenum">
              <a:rPr lang="en-US" smtClean="0"/>
              <a:pPr/>
              <a:t>2</a:t>
            </a:fld>
            <a:endParaRPr lang="en-US" dirty="0"/>
          </a:p>
        </p:txBody>
      </p:sp>
    </p:spTree>
    <p:custDataLst>
      <p:tags r:id="rId1"/>
    </p:custDataLst>
    <p:extLst>
      <p:ext uri="{BB962C8B-B14F-4D97-AF65-F5344CB8AC3E}">
        <p14:creationId xmlns:p14="http://schemas.microsoft.com/office/powerpoint/2010/main" val="1698267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HITECH and MU - 1</a:t>
            </a:r>
            <a:endParaRPr lang="en-US" dirty="0"/>
          </a:p>
        </p:txBody>
      </p:sp>
      <p:sp>
        <p:nvSpPr>
          <p:cNvPr id="3" name="Content Placeholder 2"/>
          <p:cNvSpPr>
            <a:spLocks noGrp="1"/>
          </p:cNvSpPr>
          <p:nvPr>
            <p:ph sz="quarter" idx="14"/>
          </p:nvPr>
        </p:nvSpPr>
        <p:spPr>
          <a:xfrm>
            <a:off x="457200" y="1614055"/>
            <a:ext cx="8229600" cy="4572000"/>
          </a:xfrm>
        </p:spPr>
        <p:txBody>
          <a:bodyPr/>
          <a:lstStyle/>
          <a:p>
            <a:r>
              <a:rPr lang="en-US" sz="2800" dirty="0" smtClean="0"/>
              <a:t>Growing pushback regarding emphasis on functional use objectives and not enough focus on care innovation, vendor flexibility, or interoperability:</a:t>
            </a:r>
          </a:p>
          <a:p>
            <a:pPr lvl="1"/>
            <a:r>
              <a:rPr lang="en-US" sz="2400" dirty="0" smtClean="0"/>
              <a:t>36 medical societies (2015): </a:t>
            </a:r>
            <a:r>
              <a:rPr lang="en-US" sz="2000" dirty="0" smtClean="0">
                <a:hlinkClick r:id="rId4" tooltip="This link automatically downloads a PDF file named EHR Certification Letter written January 21, 2015 to Dr. Karen B. DeSalvo"/>
              </a:rPr>
              <a:t>http://www.acep.org/workarea/DownloadAsset.aspx?id=100984</a:t>
            </a:r>
            <a:r>
              <a:rPr lang="en-US" sz="2400" dirty="0" smtClean="0"/>
              <a:t> </a:t>
            </a:r>
          </a:p>
          <a:p>
            <a:pPr lvl="1"/>
            <a:r>
              <a:rPr lang="en-US" sz="2400" dirty="0" smtClean="0"/>
              <a:t>31 provider organizations (2016): </a:t>
            </a:r>
            <a:r>
              <a:rPr lang="en-US" sz="2000" dirty="0" smtClean="0">
                <a:hlinkClick r:id="rId5" tooltip="URL to a blog named Life as a Healthcare CIO dated January 14, 2016, titled The Future of Meaningful Use Stage 3"/>
              </a:rPr>
              <a:t>http://geekdoctor.blogspot.com/2016/01/the-future-of-meaningful-use-stage-3.html</a:t>
            </a:r>
            <a:r>
              <a:rPr lang="en-US" sz="2400" dirty="0" smtClean="0"/>
              <a:t> </a:t>
            </a:r>
          </a:p>
          <a:p>
            <a:pPr lvl="1"/>
            <a:r>
              <a:rPr lang="en-US" sz="2400" dirty="0" smtClean="0"/>
              <a:t>And others (Yaraghi, 2015; </a:t>
            </a:r>
            <a:r>
              <a:rPr lang="en-US" sz="2400" dirty="0" err="1" smtClean="0"/>
              <a:t>Basch</a:t>
            </a:r>
            <a:r>
              <a:rPr lang="en-US" sz="2400" dirty="0" smtClean="0"/>
              <a:t> &amp; Kuhn, 2016)</a:t>
            </a:r>
          </a:p>
        </p:txBody>
      </p:sp>
      <p:sp>
        <p:nvSpPr>
          <p:cNvPr id="4" name="Slide Number Placeholder 3"/>
          <p:cNvSpPr>
            <a:spLocks noGrp="1"/>
          </p:cNvSpPr>
          <p:nvPr>
            <p:ph type="sldNum" sz="quarter" idx="4"/>
          </p:nvPr>
        </p:nvSpPr>
        <p:spPr/>
        <p:txBody>
          <a:bodyPr/>
          <a:lstStyle/>
          <a:p>
            <a:fld id="{0DC64441-A3E9-494E-8F52-7CAE25A2BE88}" type="slidenum">
              <a:rPr lang="en-US" smtClean="0"/>
              <a:pPr/>
              <a:t>20</a:t>
            </a:fld>
            <a:endParaRPr lang="en-US" dirty="0"/>
          </a:p>
        </p:txBody>
      </p:sp>
    </p:spTree>
    <p:custDataLst>
      <p:tags r:id="rId1"/>
    </p:custDataLst>
    <p:extLst>
      <p:ext uri="{BB962C8B-B14F-4D97-AF65-F5344CB8AC3E}">
        <p14:creationId xmlns:p14="http://schemas.microsoft.com/office/powerpoint/2010/main" val="2191316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HITECH and MU - 2</a:t>
            </a:r>
            <a:endParaRPr lang="en-US" dirty="0"/>
          </a:p>
        </p:txBody>
      </p:sp>
      <p:sp>
        <p:nvSpPr>
          <p:cNvPr id="3" name="Content Placeholder 2"/>
          <p:cNvSpPr>
            <a:spLocks noGrp="1"/>
          </p:cNvSpPr>
          <p:nvPr>
            <p:ph sz="quarter" idx="14"/>
          </p:nvPr>
        </p:nvSpPr>
        <p:spPr>
          <a:xfrm>
            <a:off x="457200" y="1572490"/>
            <a:ext cx="8229600" cy="4572000"/>
          </a:xfrm>
        </p:spPr>
        <p:txBody>
          <a:bodyPr/>
          <a:lstStyle/>
          <a:p>
            <a:r>
              <a:rPr lang="en-US" dirty="0" smtClean="0"/>
              <a:t>Is it time to declare victory and move on? (Wachter, 2014)</a:t>
            </a:r>
          </a:p>
          <a:p>
            <a:r>
              <a:rPr lang="en-US" dirty="0" smtClean="0"/>
              <a:t>Leaders of CMS and ONC note changes will occur with MACRA (Slavitt, 2016)</a:t>
            </a:r>
          </a:p>
        </p:txBody>
      </p:sp>
      <p:sp>
        <p:nvSpPr>
          <p:cNvPr id="4" name="Slide Number Placeholder 3"/>
          <p:cNvSpPr>
            <a:spLocks noGrp="1"/>
          </p:cNvSpPr>
          <p:nvPr>
            <p:ph type="sldNum" sz="quarter" idx="4"/>
          </p:nvPr>
        </p:nvSpPr>
        <p:spPr/>
        <p:txBody>
          <a:bodyPr/>
          <a:lstStyle/>
          <a:p>
            <a:fld id="{0DC64441-A3E9-494E-8F52-7CAE25A2BE88}" type="slidenum">
              <a:rPr lang="en-US" smtClean="0"/>
              <a:pPr/>
              <a:t>21</a:t>
            </a:fld>
            <a:endParaRPr lang="en-US" dirty="0"/>
          </a:p>
        </p:txBody>
      </p:sp>
    </p:spTree>
    <p:custDataLst>
      <p:tags r:id="rId1"/>
    </p:custDataLst>
    <p:extLst>
      <p:ext uri="{BB962C8B-B14F-4D97-AF65-F5344CB8AC3E}">
        <p14:creationId xmlns:p14="http://schemas.microsoft.com/office/powerpoint/2010/main" val="3056402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Use</a:t>
            </a:r>
            <a:br>
              <a:rPr lang="en-US" dirty="0" smtClean="0"/>
            </a:br>
            <a:r>
              <a:rPr lang="en-US" dirty="0" smtClean="0"/>
              <a:t>Summary – Lecture c </a:t>
            </a:r>
            <a:endParaRPr lang="en-US" dirty="0"/>
          </a:p>
        </p:txBody>
      </p:sp>
      <p:sp>
        <p:nvSpPr>
          <p:cNvPr id="3" name="Text Placeholder 2"/>
          <p:cNvSpPr>
            <a:spLocks noGrp="1"/>
          </p:cNvSpPr>
          <p:nvPr>
            <p:ph type="body" sz="quarter" idx="11"/>
          </p:nvPr>
        </p:nvSpPr>
        <p:spPr>
          <a:xfrm>
            <a:off x="457200" y="1586345"/>
            <a:ext cx="8229600" cy="4572000"/>
          </a:xfrm>
        </p:spPr>
        <p:txBody>
          <a:bodyPr/>
          <a:lstStyle/>
          <a:p>
            <a:r>
              <a:rPr lang="en-US" altLang="en-US" sz="3000" dirty="0" smtClean="0"/>
              <a:t>Reviewed:</a:t>
            </a:r>
          </a:p>
          <a:p>
            <a:pPr lvl="1"/>
            <a:r>
              <a:rPr lang="en-US" altLang="en-US" sz="2600" dirty="0" smtClean="0"/>
              <a:t>CQMs used prior to 2011 and after 2014</a:t>
            </a:r>
          </a:p>
          <a:p>
            <a:pPr lvl="1"/>
            <a:r>
              <a:rPr lang="en-US" altLang="en-US" sz="2600" dirty="0" smtClean="0"/>
              <a:t>Core and Alternative CQMs for EPs and EHs</a:t>
            </a:r>
          </a:p>
          <a:p>
            <a:pPr lvl="1"/>
            <a:r>
              <a:rPr lang="en-US" altLang="en-US" sz="2600" dirty="0" smtClean="0"/>
              <a:t>National Quality Strategy domains and related quality measures</a:t>
            </a:r>
          </a:p>
          <a:p>
            <a:pPr lvl="1"/>
            <a:r>
              <a:rPr lang="en-US" altLang="en-US" sz="2600" dirty="0" smtClean="0"/>
              <a:t>Registrations and payments made through meaningful use program</a:t>
            </a:r>
          </a:p>
          <a:p>
            <a:pPr lvl="1"/>
            <a:r>
              <a:rPr lang="en-US" altLang="en-US" sz="2600" dirty="0" smtClean="0"/>
              <a:t>Challenges for MU, and its effect on patient care</a:t>
            </a:r>
          </a:p>
          <a:p>
            <a:pPr lvl="1"/>
            <a:r>
              <a:rPr lang="en-US" altLang="en-US" sz="2600" dirty="0" smtClean="0"/>
              <a:t>What lies ahead for HITECH and MU</a:t>
            </a:r>
            <a:endParaRPr lang="en-US" altLang="en-US" sz="2600" dirty="0"/>
          </a:p>
        </p:txBody>
      </p:sp>
      <p:sp>
        <p:nvSpPr>
          <p:cNvPr id="4" name="Slide Number Placeholder 3"/>
          <p:cNvSpPr>
            <a:spLocks noGrp="1"/>
          </p:cNvSpPr>
          <p:nvPr>
            <p:ph type="sldNum" sz="quarter" idx="4"/>
          </p:nvPr>
        </p:nvSpPr>
        <p:spPr/>
        <p:txBody>
          <a:bodyPr/>
          <a:lstStyle/>
          <a:p>
            <a:fld id="{F3BF8891-5E06-46C2-89A4-6DB85D39BA35}" type="slidenum">
              <a:rPr lang="en-US" smtClean="0"/>
              <a:pPr/>
              <a:t>22</a:t>
            </a:fld>
            <a:endParaRPr lang="en-US" dirty="0"/>
          </a:p>
        </p:txBody>
      </p:sp>
    </p:spTree>
    <p:custDataLst>
      <p:tags r:id="rId1"/>
    </p:custDataLst>
    <p:extLst>
      <p:ext uri="{BB962C8B-B14F-4D97-AF65-F5344CB8AC3E}">
        <p14:creationId xmlns:p14="http://schemas.microsoft.com/office/powerpoint/2010/main" val="493827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Use</a:t>
            </a:r>
            <a:br>
              <a:rPr lang="en-US" dirty="0" smtClean="0"/>
            </a:br>
            <a:r>
              <a:rPr lang="en-US" dirty="0" smtClean="0"/>
              <a:t>Summary </a:t>
            </a:r>
            <a:endParaRPr lang="en-US" dirty="0"/>
          </a:p>
        </p:txBody>
      </p:sp>
      <p:sp>
        <p:nvSpPr>
          <p:cNvPr id="3" name="Text Placeholder 2"/>
          <p:cNvSpPr>
            <a:spLocks noGrp="1"/>
          </p:cNvSpPr>
          <p:nvPr>
            <p:ph type="body" sz="quarter" idx="11"/>
          </p:nvPr>
        </p:nvSpPr>
        <p:spPr>
          <a:xfrm>
            <a:off x="457200" y="1614055"/>
            <a:ext cx="8229600" cy="4572000"/>
          </a:xfrm>
        </p:spPr>
        <p:txBody>
          <a:bodyPr/>
          <a:lstStyle/>
          <a:p>
            <a:r>
              <a:rPr lang="en-US" sz="2800" dirty="0" smtClean="0"/>
              <a:t>HITECH Act’s goal: Provide incentive to eligible physicians and hospitals to adopt EHRs</a:t>
            </a:r>
          </a:p>
          <a:p>
            <a:r>
              <a:rPr lang="en-US" sz="2800" dirty="0" smtClean="0"/>
              <a:t>Eligibility for HITECH Act incentives is provided by meeting the criteria for meaningful use in three stages</a:t>
            </a:r>
          </a:p>
          <a:p>
            <a:r>
              <a:rPr lang="en-US" sz="2800" dirty="0" smtClean="0"/>
              <a:t>Meaningful use also requires the reporting of quality measures</a:t>
            </a:r>
          </a:p>
          <a:p>
            <a:r>
              <a:rPr lang="en-US" altLang="en-US" sz="2800" dirty="0" smtClean="0"/>
              <a:t>The HITECH Act has provided over $31B in incentives and substantially increased the adoption of EHRs in the US</a:t>
            </a:r>
            <a:endParaRPr lang="en-US" altLang="en-US" sz="2800" dirty="0"/>
          </a:p>
        </p:txBody>
      </p:sp>
      <p:sp>
        <p:nvSpPr>
          <p:cNvPr id="4" name="Slide Number Placeholder 3"/>
          <p:cNvSpPr>
            <a:spLocks noGrp="1"/>
          </p:cNvSpPr>
          <p:nvPr>
            <p:ph type="sldNum" sz="quarter" idx="4"/>
          </p:nvPr>
        </p:nvSpPr>
        <p:spPr/>
        <p:txBody>
          <a:bodyPr/>
          <a:lstStyle/>
          <a:p>
            <a:fld id="{F3BF8891-5E06-46C2-89A4-6DB85D39BA35}" type="slidenum">
              <a:rPr lang="en-US" smtClean="0"/>
              <a:pPr/>
              <a:t>23</a:t>
            </a:fld>
            <a:endParaRPr lang="en-US" dirty="0"/>
          </a:p>
        </p:txBody>
      </p:sp>
    </p:spTree>
    <p:custDataLst>
      <p:tags r:id="rId1"/>
    </p:custDataLst>
    <p:extLst>
      <p:ext uri="{BB962C8B-B14F-4D97-AF65-F5344CB8AC3E}">
        <p14:creationId xmlns:p14="http://schemas.microsoft.com/office/powerpoint/2010/main" val="1010530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Use</a:t>
            </a:r>
            <a:br>
              <a:rPr lang="en-US" dirty="0" smtClean="0"/>
            </a:br>
            <a:r>
              <a:rPr lang="en-US" dirty="0" smtClean="0"/>
              <a:t>References – 1 – Lecture c</a:t>
            </a:r>
            <a:endParaRPr lang="en-US" dirty="0"/>
          </a:p>
        </p:txBody>
      </p:sp>
      <p:sp>
        <p:nvSpPr>
          <p:cNvPr id="3" name="Text Placeholder 2"/>
          <p:cNvSpPr>
            <a:spLocks noGrp="1"/>
          </p:cNvSpPr>
          <p:nvPr>
            <p:ph type="body" sz="quarter" idx="16"/>
          </p:nvPr>
        </p:nvSpPr>
        <p:spPr>
          <a:xfrm>
            <a:off x="457200" y="1600199"/>
            <a:ext cx="8229600" cy="5091546"/>
          </a:xfrm>
        </p:spPr>
        <p:txBody>
          <a:bodyPr/>
          <a:lstStyle/>
          <a:p>
            <a:r>
              <a:rPr lang="en-US" dirty="0" smtClean="0"/>
              <a:t>References</a:t>
            </a:r>
          </a:p>
          <a:p>
            <a:r>
              <a:rPr lang="en-US" b="0" dirty="0" smtClean="0"/>
              <a:t>Adler-Milstein, J</a:t>
            </a:r>
            <a:r>
              <a:rPr lang="en-US" b="0" dirty="0"/>
              <a:t>., 2014 Clinical Quality Measures. (n.d.). Retrieved February 3, 2017, from </a:t>
            </a:r>
            <a:r>
              <a:rPr lang="en-US" b="0" dirty="0">
                <a:hlinkClick r:id="rId4" tooltip="URL to Centers for Medicare and Medicaid Services web page, EHR Incentive Programs, web page titled 2014 Clinical Quality Measures"/>
              </a:rPr>
              <a:t>https://</a:t>
            </a:r>
            <a:r>
              <a:rPr lang="en-US" b="0" dirty="0" smtClean="0">
                <a:hlinkClick r:id="rId4" tooltip="URL to Centers for Medicare and Medicaid Services web page, EHR Incentive Programs, web page titled 2014 Clinical Quality Measures"/>
              </a:rPr>
              <a:t>www.cms.gov/Regulations-and-Guidance/Legislation/EHRIncentivePrograms/2014_ClinicalQualityMeasures.html</a:t>
            </a:r>
            <a:r>
              <a:rPr lang="en-US" b="0" dirty="0" smtClean="0"/>
              <a:t>  </a:t>
            </a:r>
            <a:endParaRPr lang="en-US" b="0" dirty="0"/>
          </a:p>
          <a:p>
            <a:r>
              <a:rPr lang="en-US" b="0" dirty="0" smtClean="0"/>
              <a:t>Adler-Milstein, J., Everson, J., &amp; Lee, S. (2015). EHR adoption and hospital performance: time-related effects. Health Services Research, 50, 1751-1771. </a:t>
            </a:r>
          </a:p>
          <a:p>
            <a:r>
              <a:rPr lang="en-US" b="0" dirty="0" smtClean="0"/>
              <a:t>Basch, P., &amp; Kuhn, T. (2016). It’s Time To Fix Meaningful Use. Retrieved February 3, 2017, from </a:t>
            </a:r>
            <a:r>
              <a:rPr lang="en-US" b="0" dirty="0" smtClean="0">
                <a:hlinkClick r:id="rId5" tooltip="URL to Health Affairs Blog web page titled It's Time to Fix Meaningful Use written by Peter Basch and Thomson Kuhn January 14, 2016"/>
              </a:rPr>
              <a:t>http://healthaffairs.org/blog/2016/01/14/its-time-to-fix-meaningful-use/</a:t>
            </a:r>
            <a:endParaRPr lang="en-US" b="0" dirty="0" smtClean="0"/>
          </a:p>
          <a:p>
            <a:r>
              <a:rPr lang="en-US" b="0" dirty="0" smtClean="0"/>
              <a:t>Charles, D., Gabriel, M., &amp; Searcy, T. (2015). Adoption of Electronic Health Record Systems among U.S. Non-Federal Acute Care Hospitals: 2008-2014. Retrieved </a:t>
            </a:r>
            <a:r>
              <a:rPr lang="en-US" b="0" dirty="0"/>
              <a:t>February 3, 2017 from </a:t>
            </a:r>
            <a:r>
              <a:rPr lang="en-US" b="0" dirty="0" smtClean="0"/>
              <a:t>Washington, DC: </a:t>
            </a:r>
            <a:r>
              <a:rPr lang="en-US" b="0" dirty="0" smtClean="0">
                <a:hlinkClick r:id="rId6" tooltip="URL to 10 page PDF file ONC Data Brief number 23 dated April 2015, titled Adoption of Electronic Health Record Systems among U.S. Non-Federal Acute Care Hospitals: 2008-2014"/>
              </a:rPr>
              <a:t>http://www.healthit.gov/sites/default/files/data-brief/2014HospitalAdoptionDataBrief.pdf</a:t>
            </a:r>
            <a:endParaRPr lang="en-US" b="0" dirty="0" smtClean="0"/>
          </a:p>
          <a:p>
            <a:r>
              <a:rPr lang="en-US" b="0" dirty="0"/>
              <a:t>Comments of CMS Acting Administrator Andy </a:t>
            </a:r>
            <a:r>
              <a:rPr lang="en-US" b="0" dirty="0" err="1"/>
              <a:t>Slavitt</a:t>
            </a:r>
            <a:r>
              <a:rPr lang="en-US" b="0" dirty="0"/>
              <a:t> at the J.P. Morgan Annual Health Care Conference, Jan. 11, 2016. (2016, January 12). Retrieved February 3, 2017, from </a:t>
            </a:r>
            <a:r>
              <a:rPr lang="en-US" b="0" dirty="0">
                <a:hlinkClick r:id="rId7" tooltip="URL to MedTech Enginuity Corp web page titled Comments of CMS Acting Administrator Andy Slavitt at the J.P. Morgan Annual Health Care Conference, Jan. 11, 2016"/>
              </a:rPr>
              <a:t>http://medtecheng.com/comments-of-cms-acting-administrator-andy-slavitt-at-the-j-p-morgan-annual-health-care-conference-jan-11-2016</a:t>
            </a:r>
            <a:r>
              <a:rPr lang="en-US" b="0" dirty="0" smtClean="0">
                <a:hlinkClick r:id="rId7" tooltip="URL to MedTech Enginuity Corp web page titled Comments of CMS Acting Administrator Andy Slavitt at the J.P. Morgan Annual Health Care Conference, Jan. 11, 2016"/>
              </a:rPr>
              <a:t>/</a:t>
            </a:r>
            <a:endParaRPr lang="en-US" b="0" dirty="0"/>
          </a:p>
        </p:txBody>
      </p:sp>
      <p:sp>
        <p:nvSpPr>
          <p:cNvPr id="6" name="Slide Number Placeholder 5"/>
          <p:cNvSpPr>
            <a:spLocks noGrp="1"/>
          </p:cNvSpPr>
          <p:nvPr>
            <p:ph type="sldNum" sz="quarter" idx="4"/>
          </p:nvPr>
        </p:nvSpPr>
        <p:spPr/>
        <p:txBody>
          <a:bodyPr/>
          <a:lstStyle/>
          <a:p>
            <a:fld id="{F3BF8891-5E06-46C2-89A4-6DB85D39BA35}" type="slidenum">
              <a:rPr lang="en-US" smtClean="0"/>
              <a:pPr/>
              <a:t>24</a:t>
            </a:fld>
            <a:endParaRPr lang="en-US" dirty="0"/>
          </a:p>
        </p:txBody>
      </p:sp>
    </p:spTree>
    <p:custDataLst>
      <p:tags r:id="rId1"/>
    </p:custDataLst>
    <p:extLst>
      <p:ext uri="{BB962C8B-B14F-4D97-AF65-F5344CB8AC3E}">
        <p14:creationId xmlns:p14="http://schemas.microsoft.com/office/powerpoint/2010/main" val="29544644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Use</a:t>
            </a:r>
            <a:br>
              <a:rPr lang="en-US" dirty="0" smtClean="0"/>
            </a:br>
            <a:r>
              <a:rPr lang="en-US" dirty="0" smtClean="0"/>
              <a:t>References – 2 – Lecture c</a:t>
            </a:r>
            <a:endParaRPr lang="en-US" dirty="0"/>
          </a:p>
        </p:txBody>
      </p:sp>
      <p:sp>
        <p:nvSpPr>
          <p:cNvPr id="3" name="Text Placeholder 2"/>
          <p:cNvSpPr>
            <a:spLocks noGrp="1"/>
          </p:cNvSpPr>
          <p:nvPr>
            <p:ph type="body" sz="quarter" idx="16"/>
          </p:nvPr>
        </p:nvSpPr>
        <p:spPr>
          <a:xfrm>
            <a:off x="457200" y="1600200"/>
            <a:ext cx="8229600" cy="4911436"/>
          </a:xfrm>
        </p:spPr>
        <p:txBody>
          <a:bodyPr/>
          <a:lstStyle/>
          <a:p>
            <a:r>
              <a:rPr lang="en-US" dirty="0" smtClean="0"/>
              <a:t>References</a:t>
            </a:r>
          </a:p>
          <a:p>
            <a:r>
              <a:rPr lang="en-US" b="0" dirty="0" err="1"/>
              <a:t>DesRoches</a:t>
            </a:r>
            <a:r>
              <a:rPr lang="en-US" b="0" dirty="0"/>
              <a:t>, C</a:t>
            </a:r>
            <a:r>
              <a:rPr lang="en-US" b="0" dirty="0" smtClean="0"/>
              <a:t>., </a:t>
            </a:r>
            <a:r>
              <a:rPr lang="en-US" b="0" dirty="0" err="1"/>
              <a:t>Audet</a:t>
            </a:r>
            <a:r>
              <a:rPr lang="en-US" b="0" dirty="0"/>
              <a:t>, A., Painter, M., &amp; </a:t>
            </a:r>
            <a:r>
              <a:rPr lang="en-US" b="0" dirty="0" err="1"/>
              <a:t>Donelan</a:t>
            </a:r>
            <a:r>
              <a:rPr lang="en-US" b="0" dirty="0"/>
              <a:t>, K. (2013, June 4). Meeting Meaningful Use Criteria and Managing Patient Populations: A National Study of Practicing Physicians. </a:t>
            </a:r>
            <a:r>
              <a:rPr lang="en-US" b="0" i="1" dirty="0"/>
              <a:t>Annals of Internal Medicine,</a:t>
            </a:r>
            <a:r>
              <a:rPr lang="en-US" b="0" dirty="0"/>
              <a:t> </a:t>
            </a:r>
            <a:r>
              <a:rPr lang="en-US" b="0" i="1" dirty="0"/>
              <a:t>158</a:t>
            </a:r>
            <a:r>
              <a:rPr lang="en-US" b="0" dirty="0"/>
              <a:t>(11). doi:10.7326/0003-4819-158-11-201306040-00003</a:t>
            </a:r>
          </a:p>
          <a:p>
            <a:r>
              <a:rPr lang="en-US" b="0" dirty="0" err="1" smtClean="0"/>
              <a:t>DesRoches</a:t>
            </a:r>
            <a:r>
              <a:rPr lang="en-US" b="0" dirty="0"/>
              <a:t>, C., Furukawa, M., Worzala, C., Charles, D., Kralovec, P</a:t>
            </a:r>
            <a:r>
              <a:rPr lang="en-US" b="0" dirty="0" smtClean="0"/>
              <a:t>., . </a:t>
            </a:r>
            <a:r>
              <a:rPr lang="en-US" b="0" dirty="0"/>
              <a:t>Jha, A. (2014). More than half of US hospitals have at least a basic EHR, but stage 2 criteria remain challenging for most. Health Affairs, 33, 1664-1671. </a:t>
            </a:r>
          </a:p>
          <a:p>
            <a:r>
              <a:rPr lang="en-US" b="0" dirty="0"/>
              <a:t>DesRoches, C., Painter, M., &amp; Jha, A. (2015). Health Information Technology in the United States 2015 - Transition to a Post-HITECH World. Retrieved </a:t>
            </a:r>
            <a:r>
              <a:rPr lang="en-US" b="0" dirty="0" smtClean="0"/>
              <a:t>February 3, 2017, from </a:t>
            </a:r>
            <a:r>
              <a:rPr lang="en-US" b="0" dirty="0"/>
              <a:t>Princeton, NJ: </a:t>
            </a:r>
            <a:r>
              <a:rPr lang="en-US" b="0" dirty="0">
                <a:hlinkClick r:id="rId4" tooltip="URL to Robert Wood Johnson Foundation website, Health Data and IT, web page titled Health Information Technology in the United States 2015"/>
              </a:rPr>
              <a:t>http://www.rwjf.org/en/library/research/2015/09/health-information-technology-in-the-united-states-2015.html</a:t>
            </a:r>
            <a:endParaRPr lang="en-US" b="0" dirty="0"/>
          </a:p>
          <a:p>
            <a:r>
              <a:rPr lang="en-US" b="0" dirty="0" smtClean="0"/>
              <a:t>DesRoches, C., Worzala, C., &amp; Bates, S. (2013). Some hospitals are falling behind in meeting 'meaningful use' criteria and could be vulnerable to penalties in 2015. Health Affairs, 32, 1355-1360. </a:t>
            </a:r>
          </a:p>
          <a:p>
            <a:r>
              <a:rPr lang="en-US" b="0" dirty="0" smtClean="0"/>
              <a:t>Encinosa, W., &amp; Bae, J. (2014). Meaningful use IT reduces hospital-caused adverse drug events even at challenged hospitals. Healthcare, 3, 12-17. </a:t>
            </a:r>
          </a:p>
        </p:txBody>
      </p:sp>
      <p:sp>
        <p:nvSpPr>
          <p:cNvPr id="6" name="Slide Number Placeholder 5"/>
          <p:cNvSpPr>
            <a:spLocks noGrp="1"/>
          </p:cNvSpPr>
          <p:nvPr>
            <p:ph type="sldNum" sz="quarter" idx="4"/>
          </p:nvPr>
        </p:nvSpPr>
        <p:spPr/>
        <p:txBody>
          <a:bodyPr/>
          <a:lstStyle/>
          <a:p>
            <a:fld id="{F3BF8891-5E06-46C2-89A4-6DB85D39BA35}" type="slidenum">
              <a:rPr lang="en-US" smtClean="0"/>
              <a:pPr/>
              <a:t>25</a:t>
            </a:fld>
            <a:endParaRPr lang="en-US" dirty="0"/>
          </a:p>
        </p:txBody>
      </p:sp>
    </p:spTree>
    <p:custDataLst>
      <p:tags r:id="rId1"/>
    </p:custDataLst>
    <p:extLst>
      <p:ext uri="{BB962C8B-B14F-4D97-AF65-F5344CB8AC3E}">
        <p14:creationId xmlns:p14="http://schemas.microsoft.com/office/powerpoint/2010/main" val="8078176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Use</a:t>
            </a:r>
            <a:br>
              <a:rPr lang="en-US" dirty="0" smtClean="0"/>
            </a:br>
            <a:r>
              <a:rPr lang="en-US" dirty="0" smtClean="0"/>
              <a:t>References – 3 – Lecture c</a:t>
            </a:r>
            <a:endParaRPr lang="en-US" dirty="0"/>
          </a:p>
        </p:txBody>
      </p:sp>
      <p:sp>
        <p:nvSpPr>
          <p:cNvPr id="3" name="Text Placeholder 2"/>
          <p:cNvSpPr>
            <a:spLocks noGrp="1"/>
          </p:cNvSpPr>
          <p:nvPr>
            <p:ph type="body" sz="quarter" idx="16"/>
          </p:nvPr>
        </p:nvSpPr>
        <p:spPr>
          <a:xfrm>
            <a:off x="457200" y="1600199"/>
            <a:ext cx="8229600" cy="4869873"/>
          </a:xfrm>
        </p:spPr>
        <p:txBody>
          <a:bodyPr/>
          <a:lstStyle/>
          <a:p>
            <a:r>
              <a:rPr lang="en-US" dirty="0" smtClean="0"/>
              <a:t>References</a:t>
            </a:r>
          </a:p>
          <a:p>
            <a:r>
              <a:rPr lang="en-US" b="0" dirty="0" err="1"/>
              <a:t>Heisey</a:t>
            </a:r>
            <a:r>
              <a:rPr lang="en-US" b="0" dirty="0"/>
              <a:t>-Grove, D., </a:t>
            </a:r>
            <a:r>
              <a:rPr lang="en-US" b="0" dirty="0" err="1"/>
              <a:t>Danehy</a:t>
            </a:r>
            <a:r>
              <a:rPr lang="en-US" b="0" dirty="0"/>
              <a:t>, L., </a:t>
            </a:r>
            <a:r>
              <a:rPr lang="en-US" b="0" dirty="0" err="1"/>
              <a:t>Consolazio</a:t>
            </a:r>
            <a:r>
              <a:rPr lang="en-US" b="0" dirty="0"/>
              <a:t>, M., Lynch, K., &amp; </a:t>
            </a:r>
            <a:r>
              <a:rPr lang="en-US" b="0" dirty="0" err="1"/>
              <a:t>Mostashari</a:t>
            </a:r>
            <a:r>
              <a:rPr lang="en-US" b="0" dirty="0"/>
              <a:t>, F. (2014). A national study of challenges to electronic health record adoption and meaningful use. Medical Care, 52, 144-148. </a:t>
            </a:r>
          </a:p>
          <a:p>
            <a:r>
              <a:rPr lang="en-US" b="0" dirty="0" err="1" smtClean="0"/>
              <a:t>Jamoom</a:t>
            </a:r>
            <a:r>
              <a:rPr lang="en-US" b="0" dirty="0"/>
              <a:t>, E., &amp; Hing, E. (2015). Progress With Electronic Health Record Adoption Among Emergency and Outpatient Departments: United States, 2006–2011. Retrieved from Hyattsville, MD </a:t>
            </a:r>
            <a:r>
              <a:rPr lang="en-US" b="0" dirty="0">
                <a:hlinkClick r:id="rId4" tooltip="Centers for Disease Control and Prevention web site, National Center for Health Statistics web page titled Progress with Electronic Health Record Adoption Among Emergency and Outpatient Departments: United States, 2006-2011"/>
              </a:rPr>
              <a:t>http://www.cdc.gov/nchs/data/databriefs/db187.htm</a:t>
            </a:r>
            <a:endParaRPr lang="en-US" b="0" dirty="0"/>
          </a:p>
          <a:p>
            <a:r>
              <a:rPr lang="en-US" b="0" dirty="0" smtClean="0"/>
              <a:t>Kern</a:t>
            </a:r>
            <a:r>
              <a:rPr lang="en-US" b="0" dirty="0"/>
              <a:t>, L., Malhotra, S., Barrón, Y., Quaresimo, J., Dhopeshwarkar, R., Pichardo, M., . . . Kaushal, R. (2013). Accuracy of electronically reported "meaningful use" clinical quality measures: a cross-sectional study. Annals of Internal Medicine, 158, 77-83. </a:t>
            </a:r>
          </a:p>
          <a:p>
            <a:r>
              <a:rPr lang="en-US" b="0" dirty="0" err="1" smtClean="0"/>
              <a:t>Samal</a:t>
            </a:r>
            <a:r>
              <a:rPr lang="en-US" b="0" dirty="0" smtClean="0"/>
              <a:t>, L., Wright, A., Healey, M., Linder, J., &amp; Bates, D. (2014). Meaningful use and quality of care. JAMA Internal Medicine, 174, 997-998. </a:t>
            </a:r>
          </a:p>
        </p:txBody>
      </p:sp>
      <p:sp>
        <p:nvSpPr>
          <p:cNvPr id="6" name="Slide Number Placeholder 5"/>
          <p:cNvSpPr>
            <a:spLocks noGrp="1"/>
          </p:cNvSpPr>
          <p:nvPr>
            <p:ph type="sldNum" sz="quarter" idx="4"/>
          </p:nvPr>
        </p:nvSpPr>
        <p:spPr/>
        <p:txBody>
          <a:bodyPr/>
          <a:lstStyle/>
          <a:p>
            <a:fld id="{F3BF8891-5E06-46C2-89A4-6DB85D39BA35}" type="slidenum">
              <a:rPr lang="en-US" smtClean="0"/>
              <a:pPr/>
              <a:t>26</a:t>
            </a:fld>
            <a:endParaRPr lang="en-US" dirty="0"/>
          </a:p>
        </p:txBody>
      </p:sp>
    </p:spTree>
    <p:custDataLst>
      <p:tags r:id="rId1"/>
    </p:custDataLst>
    <p:extLst>
      <p:ext uri="{BB962C8B-B14F-4D97-AF65-F5344CB8AC3E}">
        <p14:creationId xmlns:p14="http://schemas.microsoft.com/office/powerpoint/2010/main" val="400456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Use</a:t>
            </a:r>
            <a:br>
              <a:rPr lang="en-US" dirty="0" smtClean="0"/>
            </a:br>
            <a:r>
              <a:rPr lang="en-US" dirty="0" smtClean="0"/>
              <a:t>References – 4 – Lecture c</a:t>
            </a:r>
            <a:endParaRPr lang="en-US" dirty="0"/>
          </a:p>
        </p:txBody>
      </p:sp>
      <p:sp>
        <p:nvSpPr>
          <p:cNvPr id="3" name="Text Placeholder 2"/>
          <p:cNvSpPr>
            <a:spLocks noGrp="1"/>
          </p:cNvSpPr>
          <p:nvPr>
            <p:ph type="body" sz="quarter" idx="16"/>
          </p:nvPr>
        </p:nvSpPr>
        <p:spPr>
          <a:xfrm>
            <a:off x="457200" y="1600200"/>
            <a:ext cx="8229600" cy="4663440"/>
          </a:xfrm>
        </p:spPr>
        <p:txBody>
          <a:bodyPr/>
          <a:lstStyle/>
          <a:p>
            <a:r>
              <a:rPr lang="en-US" dirty="0" smtClean="0"/>
              <a:t>References</a:t>
            </a:r>
          </a:p>
          <a:p>
            <a:r>
              <a:rPr lang="en-US" b="0" dirty="0"/>
              <a:t>Spooner, S. (2012). We are still waiting for fully supportive electronic health records in pediatrics. Pediatrics, 130, e1674-e1676. </a:t>
            </a:r>
          </a:p>
          <a:p>
            <a:r>
              <a:rPr lang="en-US" b="0" dirty="0" err="1" smtClean="0"/>
              <a:t>Teufel</a:t>
            </a:r>
            <a:r>
              <a:rPr lang="en-US" b="0" dirty="0"/>
              <a:t>, R., Yu, F., Nakamura, M., Harper, M., &amp; Menachemi, N. (2015). Factors associated with meaningful use incentives in children's hospitals. Pediatrics, 135, e1409-e1416. </a:t>
            </a:r>
          </a:p>
          <a:p>
            <a:r>
              <a:rPr lang="en-US" b="0" dirty="0" err="1" smtClean="0"/>
              <a:t>Wachter</a:t>
            </a:r>
            <a:r>
              <a:rPr lang="en-US" b="0" dirty="0"/>
              <a:t>, R. (2014, November 13). Meaningful Use: Born 2009 - Died 2014? Retrieved February 6, 2017, from </a:t>
            </a:r>
            <a:r>
              <a:rPr lang="en-US" b="0" dirty="0">
                <a:hlinkClick r:id="rId4" tooltip="URL to Healthcare IT News article titled Meaningful Use: Born 2009 - Died 2014? written by Robert Wachter, MD, published November 13, 2014"/>
              </a:rPr>
              <a:t>http://</a:t>
            </a:r>
            <a:r>
              <a:rPr lang="en-US" b="0" dirty="0" smtClean="0">
                <a:hlinkClick r:id="rId4" tooltip="URL to Healthcare IT News article titled Meaningful Use: Born 2009 - Died 2014? written by Robert Wachter, MD, published November 13, 2014"/>
              </a:rPr>
              <a:t>www.healthcareitnews.com/blog/meaningful-use-born-2009-died-2014</a:t>
            </a:r>
            <a:r>
              <a:rPr lang="en-US" b="0" dirty="0" smtClean="0"/>
              <a:t> </a:t>
            </a:r>
            <a:r>
              <a:rPr lang="en-US" b="0" dirty="0" smtClean="0">
                <a:solidFill>
                  <a:srgbClr val="FF0000"/>
                </a:solidFill>
              </a:rPr>
              <a:t> </a:t>
            </a:r>
            <a:endParaRPr lang="en-US" b="0" dirty="0">
              <a:solidFill>
                <a:srgbClr val="FF0000"/>
              </a:solidFill>
            </a:endParaRPr>
          </a:p>
          <a:p>
            <a:r>
              <a:rPr lang="en-US" b="0" dirty="0" smtClean="0"/>
              <a:t>Wright</a:t>
            </a:r>
            <a:r>
              <a:rPr lang="en-US" b="0" dirty="0"/>
              <a:t>, A., Feblowitz, J., Samal, L., McCoy, A., &amp; Sittig, D. (2014). The Medicare Electronic Health Record Incentive Program: provider performance on core and menu measures. Health Services Research, 49, 325-346. </a:t>
            </a:r>
          </a:p>
          <a:p>
            <a:r>
              <a:rPr lang="en-US" b="0" dirty="0" smtClean="0"/>
              <a:t>Yaraghi, N. (2015, March 5, 2015). Where HITECH’s $28 billion of investment has gone. Retrieved from </a:t>
            </a:r>
            <a:r>
              <a:rPr lang="en-US" b="0" dirty="0" smtClean="0">
                <a:hlinkClick r:id="rId5" tooltip="URL to Brookings website, web page titled Where HITECH's 28 billion dollars of investment has gone written by Niam Yaraghi March 5, 2015"/>
              </a:rPr>
              <a:t>http://www.brookings.edu/blogs/techtank/posts/2015/03/5-hitech-response-onc-yaraghi</a:t>
            </a:r>
            <a:endParaRPr lang="en-US" b="0" dirty="0" smtClean="0"/>
          </a:p>
        </p:txBody>
      </p:sp>
      <p:sp>
        <p:nvSpPr>
          <p:cNvPr id="6" name="Slide Number Placeholder 5"/>
          <p:cNvSpPr>
            <a:spLocks noGrp="1"/>
          </p:cNvSpPr>
          <p:nvPr>
            <p:ph type="sldNum" sz="quarter" idx="4"/>
          </p:nvPr>
        </p:nvSpPr>
        <p:spPr/>
        <p:txBody>
          <a:bodyPr/>
          <a:lstStyle/>
          <a:p>
            <a:fld id="{F3BF8891-5E06-46C2-89A4-6DB85D39BA35}" type="slidenum">
              <a:rPr lang="en-US" smtClean="0"/>
              <a:pPr/>
              <a:t>27</a:t>
            </a:fld>
            <a:endParaRPr lang="en-US" dirty="0"/>
          </a:p>
        </p:txBody>
      </p:sp>
    </p:spTree>
    <p:custDataLst>
      <p:tags r:id="rId1"/>
    </p:custDataLst>
    <p:extLst>
      <p:ext uri="{BB962C8B-B14F-4D97-AF65-F5344CB8AC3E}">
        <p14:creationId xmlns:p14="http://schemas.microsoft.com/office/powerpoint/2010/main" val="3335022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Use</a:t>
            </a:r>
            <a:br>
              <a:rPr lang="en-US" dirty="0" smtClean="0"/>
            </a:br>
            <a:r>
              <a:rPr lang="en-US" dirty="0" smtClean="0"/>
              <a:t>References – 5 – Lecture c</a:t>
            </a:r>
            <a:endParaRPr lang="en-US" dirty="0"/>
          </a:p>
        </p:txBody>
      </p:sp>
      <p:sp>
        <p:nvSpPr>
          <p:cNvPr id="3" name="Text Placeholder 2"/>
          <p:cNvSpPr>
            <a:spLocks noGrp="1"/>
          </p:cNvSpPr>
          <p:nvPr>
            <p:ph type="body" sz="quarter" idx="16"/>
          </p:nvPr>
        </p:nvSpPr>
        <p:spPr>
          <a:xfrm>
            <a:off x="457200" y="1600200"/>
            <a:ext cx="8229600" cy="4663440"/>
          </a:xfrm>
        </p:spPr>
        <p:txBody>
          <a:bodyPr/>
          <a:lstStyle/>
          <a:p>
            <a:r>
              <a:rPr lang="en-US" altLang="en-US" dirty="0" smtClean="0"/>
              <a:t>Charts</a:t>
            </a:r>
            <a:r>
              <a:rPr lang="en-US" altLang="en-US" dirty="0"/>
              <a:t>, Tables, </a:t>
            </a:r>
            <a:r>
              <a:rPr lang="en-US" altLang="en-US" dirty="0" smtClean="0"/>
              <a:t>Figures</a:t>
            </a:r>
          </a:p>
          <a:p>
            <a:r>
              <a:rPr lang="en-US" altLang="en-US" b="0" dirty="0"/>
              <a:t>10.10 Table. </a:t>
            </a:r>
            <a:r>
              <a:rPr lang="en-US" b="0" dirty="0"/>
              <a:t>MU Registrations through 2015</a:t>
            </a:r>
            <a:r>
              <a:rPr lang="en-US" altLang="en-US" b="0" dirty="0"/>
              <a:t> </a:t>
            </a:r>
          </a:p>
          <a:p>
            <a:r>
              <a:rPr lang="en-US" altLang="en-US" b="0" dirty="0"/>
              <a:t>10.11 Table. </a:t>
            </a:r>
            <a:r>
              <a:rPr lang="en-US" b="0" dirty="0"/>
              <a:t>MU Providers Paid through 2015</a:t>
            </a:r>
          </a:p>
          <a:p>
            <a:r>
              <a:rPr lang="en-US" altLang="en-US" b="0" dirty="0"/>
              <a:t>10.12 Table. </a:t>
            </a:r>
            <a:r>
              <a:rPr lang="en-US" b="0" dirty="0"/>
              <a:t>MU Dollars Paid through </a:t>
            </a:r>
            <a:r>
              <a:rPr lang="en-US" b="0" dirty="0" smtClean="0"/>
              <a:t>2015 </a:t>
            </a:r>
            <a:endParaRPr lang="en-US" altLang="en-US" b="0" dirty="0"/>
          </a:p>
          <a:p>
            <a:r>
              <a:rPr lang="en-US" altLang="en-US" b="0" dirty="0" smtClean="0"/>
              <a:t>10.13 </a:t>
            </a:r>
            <a:r>
              <a:rPr lang="en-US" altLang="en-US" b="0" dirty="0"/>
              <a:t>Chart. </a:t>
            </a:r>
            <a:r>
              <a:rPr lang="en-US" altLang="en-US" b="0" dirty="0" smtClean="0"/>
              <a:t>EHR Adoption by Office-Based Physicians. Chart reprinted from </a:t>
            </a:r>
            <a:r>
              <a:rPr lang="en-US" altLang="en-US" b="0" dirty="0" err="1" smtClean="0"/>
              <a:t>DesRoches</a:t>
            </a:r>
            <a:r>
              <a:rPr lang="en-US" altLang="en-US" b="0" dirty="0"/>
              <a:t>, Painter, &amp; </a:t>
            </a:r>
            <a:r>
              <a:rPr lang="en-US" altLang="en-US" b="0" dirty="0" err="1"/>
              <a:t>Jha</a:t>
            </a:r>
            <a:r>
              <a:rPr lang="en-US" altLang="en-US" b="0" dirty="0"/>
              <a:t>, </a:t>
            </a:r>
            <a:r>
              <a:rPr lang="en-US" altLang="en-US" b="0" dirty="0" smtClean="0"/>
              <a:t>2015</a:t>
            </a:r>
            <a:r>
              <a:rPr lang="en-US" altLang="en-US" b="0" dirty="0"/>
              <a:t>.</a:t>
            </a:r>
            <a:endParaRPr lang="en-US" altLang="en-US" b="0" dirty="0" smtClean="0"/>
          </a:p>
          <a:p>
            <a:r>
              <a:rPr lang="en-US" altLang="en-US" b="0" dirty="0"/>
              <a:t>10.14 Chart. EHR Adoption by </a:t>
            </a:r>
            <a:r>
              <a:rPr lang="en-US" altLang="en-US" b="0" dirty="0" smtClean="0"/>
              <a:t>Emergency Departments. Chart </a:t>
            </a:r>
            <a:r>
              <a:rPr lang="en-US" altLang="en-US" b="0" dirty="0"/>
              <a:t>reprinted from </a:t>
            </a:r>
            <a:r>
              <a:rPr lang="en-US" altLang="en-US" b="0" dirty="0" err="1" smtClean="0"/>
              <a:t>Jamoom</a:t>
            </a:r>
            <a:r>
              <a:rPr lang="en-US" altLang="en-US" b="0" dirty="0" smtClean="0"/>
              <a:t> </a:t>
            </a:r>
            <a:r>
              <a:rPr lang="en-US" altLang="en-US" b="0" dirty="0"/>
              <a:t>&amp; </a:t>
            </a:r>
            <a:r>
              <a:rPr lang="en-US" altLang="en-US" b="0" dirty="0" err="1"/>
              <a:t>Hing</a:t>
            </a:r>
            <a:r>
              <a:rPr lang="en-US" altLang="en-US" b="0" dirty="0"/>
              <a:t>, </a:t>
            </a:r>
            <a:r>
              <a:rPr lang="en-US" altLang="en-US" b="0" dirty="0" smtClean="0"/>
              <a:t>2015.</a:t>
            </a:r>
          </a:p>
          <a:p>
            <a:r>
              <a:rPr lang="en-US" altLang="en-US" b="0" dirty="0"/>
              <a:t>10.15 Chart. EHR Adoption by </a:t>
            </a:r>
            <a:r>
              <a:rPr lang="en-US" altLang="en-US" b="0" dirty="0" smtClean="0"/>
              <a:t>Outpatient departments. </a:t>
            </a:r>
            <a:r>
              <a:rPr lang="en-US" altLang="en-US" b="0" dirty="0"/>
              <a:t>Chart reprinted from</a:t>
            </a:r>
            <a:r>
              <a:rPr lang="en-US" altLang="en-US" b="0" dirty="0" smtClean="0"/>
              <a:t> </a:t>
            </a:r>
            <a:r>
              <a:rPr lang="en-US" altLang="en-US" b="0" dirty="0" err="1" smtClean="0"/>
              <a:t>Jamoom</a:t>
            </a:r>
            <a:r>
              <a:rPr lang="en-US" altLang="en-US" b="0" dirty="0" smtClean="0"/>
              <a:t> </a:t>
            </a:r>
            <a:r>
              <a:rPr lang="en-US" altLang="en-US" b="0" dirty="0"/>
              <a:t>&amp; </a:t>
            </a:r>
            <a:r>
              <a:rPr lang="en-US" altLang="en-US" b="0" dirty="0" err="1"/>
              <a:t>Hing</a:t>
            </a:r>
            <a:r>
              <a:rPr lang="en-US" altLang="en-US" b="0" dirty="0"/>
              <a:t>, </a:t>
            </a:r>
            <a:r>
              <a:rPr lang="en-US" altLang="en-US" b="0" dirty="0" smtClean="0"/>
              <a:t>2015</a:t>
            </a:r>
            <a:r>
              <a:rPr lang="en-US" altLang="en-US" b="0" dirty="0"/>
              <a:t>.</a:t>
            </a:r>
            <a:endParaRPr lang="en-US" altLang="en-US" b="0" dirty="0" smtClean="0"/>
          </a:p>
          <a:p>
            <a:r>
              <a:rPr lang="en-US" altLang="en-US" b="0" dirty="0"/>
              <a:t>10.16 Chart. EHR Adoption by </a:t>
            </a:r>
            <a:r>
              <a:rPr lang="en-US" altLang="en-US" b="0" dirty="0" smtClean="0"/>
              <a:t>Non-Federal Hospitals. Chart </a:t>
            </a:r>
            <a:r>
              <a:rPr lang="en-US" altLang="en-US" b="0" dirty="0"/>
              <a:t>reprinted from </a:t>
            </a:r>
            <a:r>
              <a:rPr lang="en-US" altLang="en-US" b="0" dirty="0" smtClean="0"/>
              <a:t>Charles</a:t>
            </a:r>
            <a:r>
              <a:rPr lang="en-US" altLang="en-US" b="0" dirty="0"/>
              <a:t>, Gabriel, &amp; Searcy, </a:t>
            </a:r>
            <a:r>
              <a:rPr lang="en-US" altLang="en-US" b="0" dirty="0" smtClean="0"/>
              <a:t>2015</a:t>
            </a:r>
            <a:r>
              <a:rPr lang="en-US" altLang="en-US" b="0" dirty="0"/>
              <a:t>.</a:t>
            </a:r>
          </a:p>
          <a:p>
            <a:endParaRPr lang="en-US" altLang="en-US" b="0" dirty="0" smtClean="0"/>
          </a:p>
          <a:p>
            <a:endParaRPr lang="en-US" altLang="en-US" b="0" dirty="0"/>
          </a:p>
          <a:p>
            <a:endParaRPr lang="en-US" altLang="en-US" b="0" dirty="0"/>
          </a:p>
          <a:p>
            <a:endParaRPr lang="en-US" altLang="en-US" b="0" dirty="0"/>
          </a:p>
        </p:txBody>
      </p:sp>
      <p:sp>
        <p:nvSpPr>
          <p:cNvPr id="6" name="Slide Number Placeholder 5"/>
          <p:cNvSpPr>
            <a:spLocks noGrp="1"/>
          </p:cNvSpPr>
          <p:nvPr>
            <p:ph type="sldNum" sz="quarter" idx="4"/>
          </p:nvPr>
        </p:nvSpPr>
        <p:spPr/>
        <p:txBody>
          <a:bodyPr/>
          <a:lstStyle/>
          <a:p>
            <a:fld id="{F3BF8891-5E06-46C2-89A4-6DB85D39BA35}" type="slidenum">
              <a:rPr lang="en-US" smtClean="0"/>
              <a:pPr/>
              <a:t>28</a:t>
            </a:fld>
            <a:endParaRPr lang="en-US" dirty="0"/>
          </a:p>
        </p:txBody>
      </p:sp>
    </p:spTree>
    <p:custDataLst>
      <p:tags r:id="rId1"/>
    </p:custDataLst>
    <p:extLst>
      <p:ext uri="{BB962C8B-B14F-4D97-AF65-F5344CB8AC3E}">
        <p14:creationId xmlns:p14="http://schemas.microsoft.com/office/powerpoint/2010/main" val="318558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Health Care and Public Health in the U.S.</a:t>
            </a:r>
            <a:br>
              <a:rPr lang="en-US" dirty="0" smtClean="0"/>
            </a:br>
            <a:r>
              <a:rPr lang="en-US" dirty="0" smtClean="0"/>
              <a:t>Meaningful Use</a:t>
            </a:r>
            <a:br>
              <a:rPr lang="en-US" dirty="0" smtClean="0"/>
            </a:br>
            <a:r>
              <a:rPr lang="en-US" dirty="0" smtClean="0"/>
              <a:t>Lecture c</a:t>
            </a:r>
            <a:endParaRPr lang="en-US" dirty="0"/>
          </a:p>
        </p:txBody>
      </p:sp>
      <p:sp>
        <p:nvSpPr>
          <p:cNvPr id="3" name="Content Placeholder 2"/>
          <p:cNvSpPr>
            <a:spLocks noGrp="1"/>
          </p:cNvSpPr>
          <p:nvPr>
            <p:ph sz="quarter" idx="14"/>
          </p:nvPr>
        </p:nvSpPr>
        <p:spPr/>
        <p:txBody>
          <a:bodyPr/>
          <a:lstStyle/>
          <a:p>
            <a:r>
              <a:rPr lang="en-US" dirty="0" smtClean="0"/>
              <a:t>This material was developed by Oregon Health &amp; Science University, funded by the Department of Health and Human Services, Office of the National Coordinator for Health Information Technology under Award Number 90WT0001.</a:t>
            </a:r>
            <a:endParaRPr lang="en-US" dirty="0"/>
          </a:p>
        </p:txBody>
      </p:sp>
      <p:sp>
        <p:nvSpPr>
          <p:cNvPr id="4" name="Slide Number Placeholder 3"/>
          <p:cNvSpPr>
            <a:spLocks noGrp="1"/>
          </p:cNvSpPr>
          <p:nvPr>
            <p:ph type="sldNum" sz="quarter" idx="4"/>
          </p:nvPr>
        </p:nvSpPr>
        <p:spPr/>
        <p:txBody>
          <a:bodyPr/>
          <a:lstStyle/>
          <a:p>
            <a:fld id="{F3BF8891-5E06-46C2-89A4-6DB85D39BA35}" type="slidenum">
              <a:rPr lang="en-US" smtClean="0"/>
              <a:pPr/>
              <a:t>29</a:t>
            </a:fld>
            <a:endParaRPr lang="en-US" dirty="0"/>
          </a:p>
        </p:txBody>
      </p:sp>
    </p:spTree>
    <p:custDataLst>
      <p:tags r:id="rId1"/>
    </p:custDataLst>
    <p:extLst>
      <p:ext uri="{BB962C8B-B14F-4D97-AF65-F5344CB8AC3E}">
        <p14:creationId xmlns:p14="http://schemas.microsoft.com/office/powerpoint/2010/main" val="3531971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Use</a:t>
            </a:r>
            <a:br>
              <a:rPr lang="en-US" dirty="0" smtClean="0"/>
            </a:br>
            <a:r>
              <a:rPr lang="en-US" dirty="0" smtClean="0"/>
              <a:t>Learning Objectives - 2</a:t>
            </a:r>
            <a:endParaRPr lang="en-US" dirty="0"/>
          </a:p>
        </p:txBody>
      </p:sp>
      <p:sp>
        <p:nvSpPr>
          <p:cNvPr id="3" name="Content Placeholder 2"/>
          <p:cNvSpPr>
            <a:spLocks noGrp="1"/>
          </p:cNvSpPr>
          <p:nvPr>
            <p:ph sz="quarter" idx="14"/>
          </p:nvPr>
        </p:nvSpPr>
        <p:spPr/>
        <p:txBody>
          <a:bodyPr/>
          <a:lstStyle/>
          <a:p>
            <a:r>
              <a:rPr lang="en-US" dirty="0" smtClean="0"/>
              <a:t>Discuss the criteria for Stages 1-3 of meaningful use for eligible professionals, eligible hospitals, and critical access hospitals (Lecture b)</a:t>
            </a:r>
          </a:p>
          <a:p>
            <a:r>
              <a:rPr lang="en-US" dirty="0" smtClean="0"/>
              <a:t>Describe the standards specified for MU (Lectures b and c)</a:t>
            </a:r>
          </a:p>
          <a:p>
            <a:r>
              <a:rPr lang="en-US" dirty="0" smtClean="0"/>
              <a:t>Discuss the likely evolution of the MU program (Lecture c)</a:t>
            </a:r>
            <a:endParaRPr lang="en-US" dirty="0"/>
          </a:p>
        </p:txBody>
      </p:sp>
      <p:sp>
        <p:nvSpPr>
          <p:cNvPr id="4" name="Slide Number Placeholder 3"/>
          <p:cNvSpPr>
            <a:spLocks noGrp="1"/>
          </p:cNvSpPr>
          <p:nvPr>
            <p:ph type="sldNum" sz="quarter" idx="4"/>
          </p:nvPr>
        </p:nvSpPr>
        <p:spPr/>
        <p:txBody>
          <a:bodyPr/>
          <a:lstStyle/>
          <a:p>
            <a:fld id="{F3BF8891-5E06-46C2-89A4-6DB85D39BA35}" type="slidenum">
              <a:rPr lang="en-US" smtClean="0"/>
              <a:pPr/>
              <a:t>3</a:t>
            </a:fld>
            <a:endParaRPr lang="en-US" dirty="0"/>
          </a:p>
        </p:txBody>
      </p:sp>
    </p:spTree>
    <p:custDataLst>
      <p:tags r:id="rId1"/>
    </p:custDataLst>
    <p:extLst>
      <p:ext uri="{BB962C8B-B14F-4D97-AF65-F5344CB8AC3E}">
        <p14:creationId xmlns:p14="http://schemas.microsoft.com/office/powerpoint/2010/main" val="2253049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Clinical Quality Measures (CQMs) – Before 2011</a:t>
            </a:r>
            <a:endParaRPr lang="en-US" dirty="0"/>
          </a:p>
        </p:txBody>
      </p:sp>
      <p:sp>
        <p:nvSpPr>
          <p:cNvPr id="17411" name="Content Placeholder 2"/>
          <p:cNvSpPr>
            <a:spLocks noGrp="1"/>
          </p:cNvSpPr>
          <p:nvPr>
            <p:ph sz="quarter" idx="14"/>
          </p:nvPr>
        </p:nvSpPr>
        <p:spPr/>
        <p:txBody>
          <a:bodyPr/>
          <a:lstStyle/>
          <a:p>
            <a:r>
              <a:rPr lang="en-US" dirty="0" smtClean="0"/>
              <a:t>Eligible Professionals (EPs) had to </a:t>
            </a:r>
            <a:br>
              <a:rPr lang="en-US" dirty="0" smtClean="0"/>
            </a:br>
            <a:r>
              <a:rPr lang="en-US" dirty="0" smtClean="0"/>
              <a:t>report on:</a:t>
            </a:r>
          </a:p>
          <a:p>
            <a:pPr lvl="1"/>
            <a:r>
              <a:rPr lang="en-US" dirty="0" smtClean="0"/>
              <a:t>3 core measures</a:t>
            </a:r>
          </a:p>
          <a:p>
            <a:pPr lvl="2"/>
            <a:r>
              <a:rPr lang="en-US" dirty="0" smtClean="0"/>
              <a:t>Can substitute alternate core measures if denominator of any core measure is 0</a:t>
            </a:r>
          </a:p>
          <a:p>
            <a:pPr lvl="1"/>
            <a:r>
              <a:rPr lang="en-US" dirty="0" smtClean="0"/>
              <a:t>3 of 38 additional measures</a:t>
            </a:r>
          </a:p>
          <a:p>
            <a:r>
              <a:rPr lang="en-US" dirty="0" smtClean="0"/>
              <a:t>Eligible Hospitals (EHs) had to report </a:t>
            </a:r>
            <a:br>
              <a:rPr lang="en-US" dirty="0" smtClean="0"/>
            </a:br>
            <a:r>
              <a:rPr lang="en-US" dirty="0" smtClean="0"/>
              <a:t>on 15 measures</a:t>
            </a:r>
            <a:endParaRPr lang="en-US" dirty="0"/>
          </a:p>
        </p:txBody>
      </p:sp>
      <p:sp>
        <p:nvSpPr>
          <p:cNvPr id="3" name="Slide Number Placeholder 2"/>
          <p:cNvSpPr>
            <a:spLocks noGrp="1"/>
          </p:cNvSpPr>
          <p:nvPr>
            <p:ph type="sldNum" sz="quarter" idx="4"/>
          </p:nvPr>
        </p:nvSpPr>
        <p:spPr/>
        <p:txBody>
          <a:bodyPr/>
          <a:lstStyle/>
          <a:p>
            <a:fld id="{0DC64441-A3E9-494E-8F52-7CAE25A2BE88}" type="slidenum">
              <a:rPr lang="en-US" smtClean="0"/>
              <a:pPr/>
              <a:t>4</a:t>
            </a:fld>
            <a:endParaRPr lang="en-US" dirty="0"/>
          </a:p>
        </p:txBody>
      </p:sp>
    </p:spTree>
    <p:custDataLst>
      <p:tags r:id="rId1"/>
    </p:custDataLst>
    <p:extLst>
      <p:ext uri="{BB962C8B-B14F-4D97-AF65-F5344CB8AC3E}">
        <p14:creationId xmlns:p14="http://schemas.microsoft.com/office/powerpoint/2010/main" val="2296111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EP Clinical Quality Measures (CQMs)</a:t>
            </a:r>
            <a:endParaRPr lang="en-US" dirty="0"/>
          </a:p>
        </p:txBody>
      </p:sp>
      <p:sp>
        <p:nvSpPr>
          <p:cNvPr id="3" name="Content Placeholder 2"/>
          <p:cNvSpPr>
            <a:spLocks noGrp="1"/>
          </p:cNvSpPr>
          <p:nvPr>
            <p:ph sz="quarter" idx="14"/>
          </p:nvPr>
        </p:nvSpPr>
        <p:spPr/>
        <p:txBody>
          <a:bodyPr/>
          <a:lstStyle/>
          <a:p>
            <a:r>
              <a:rPr lang="en-US" dirty="0" smtClean="0"/>
              <a:t>Core</a:t>
            </a:r>
          </a:p>
          <a:p>
            <a:pPr lvl="1"/>
            <a:r>
              <a:rPr lang="en-US" dirty="0" smtClean="0"/>
              <a:t>Hypertension: Blood Pressure Measurement</a:t>
            </a:r>
          </a:p>
          <a:p>
            <a:pPr lvl="1"/>
            <a:r>
              <a:rPr lang="en-US" dirty="0" smtClean="0"/>
              <a:t>Preventive Care and Screening Measure Pair</a:t>
            </a:r>
          </a:p>
          <a:p>
            <a:pPr lvl="2"/>
            <a:r>
              <a:rPr lang="en-US" dirty="0" smtClean="0"/>
              <a:t>Tobacco Use Assessment</a:t>
            </a:r>
          </a:p>
          <a:p>
            <a:pPr lvl="2"/>
            <a:r>
              <a:rPr lang="en-US" dirty="0" smtClean="0"/>
              <a:t>Tobacco Cessation Intervention</a:t>
            </a:r>
          </a:p>
          <a:p>
            <a:pPr lvl="1"/>
            <a:r>
              <a:rPr lang="en-US" dirty="0" smtClean="0"/>
              <a:t>Adult Weight Screening and Follow-up</a:t>
            </a:r>
            <a:endParaRPr lang="en-US" dirty="0"/>
          </a:p>
        </p:txBody>
      </p:sp>
      <p:sp>
        <p:nvSpPr>
          <p:cNvPr id="7" name="Slide Number Placeholder 6"/>
          <p:cNvSpPr>
            <a:spLocks noGrp="1"/>
          </p:cNvSpPr>
          <p:nvPr>
            <p:ph type="sldNum" sz="quarter" idx="4"/>
          </p:nvPr>
        </p:nvSpPr>
        <p:spPr/>
        <p:txBody>
          <a:bodyPr/>
          <a:lstStyle/>
          <a:p>
            <a:fld id="{0DC64441-A3E9-494E-8F52-7CAE25A2BE88}" type="slidenum">
              <a:rPr lang="en-US" smtClean="0"/>
              <a:pPr/>
              <a:t>5</a:t>
            </a:fld>
            <a:endParaRPr lang="en-US" dirty="0"/>
          </a:p>
        </p:txBody>
      </p:sp>
    </p:spTree>
    <p:custDataLst>
      <p:tags r:id="rId1"/>
    </p:custDataLst>
    <p:extLst>
      <p:ext uri="{BB962C8B-B14F-4D97-AF65-F5344CB8AC3E}">
        <p14:creationId xmlns:p14="http://schemas.microsoft.com/office/powerpoint/2010/main" val="424028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EP CQMs</a:t>
            </a:r>
            <a:endParaRPr lang="en-US" dirty="0"/>
          </a:p>
        </p:txBody>
      </p:sp>
      <p:sp>
        <p:nvSpPr>
          <p:cNvPr id="3" name="Content Placeholder 2"/>
          <p:cNvSpPr>
            <a:spLocks noGrp="1"/>
          </p:cNvSpPr>
          <p:nvPr>
            <p:ph sz="quarter" idx="14"/>
          </p:nvPr>
        </p:nvSpPr>
        <p:spPr/>
        <p:txBody>
          <a:bodyPr/>
          <a:lstStyle/>
          <a:p>
            <a:r>
              <a:rPr lang="en-US" dirty="0" smtClean="0"/>
              <a:t>Alternatives</a:t>
            </a:r>
          </a:p>
          <a:p>
            <a:pPr lvl="1"/>
            <a:r>
              <a:rPr lang="en-US" dirty="0" smtClean="0"/>
              <a:t>Weight Assessment and Counseling for Children and Adolescents</a:t>
            </a:r>
          </a:p>
          <a:p>
            <a:pPr lvl="1"/>
            <a:r>
              <a:rPr lang="en-US" dirty="0" smtClean="0"/>
              <a:t>Preventive Care and Screening: Influenza Immunization for Patients 50 Years Old or Older	</a:t>
            </a:r>
          </a:p>
          <a:p>
            <a:pPr lvl="1"/>
            <a:r>
              <a:rPr lang="en-US" dirty="0" smtClean="0"/>
              <a:t>Childhood Immunization Status </a:t>
            </a:r>
          </a:p>
          <a:p>
            <a:endParaRPr lang="en-US" dirty="0"/>
          </a:p>
        </p:txBody>
      </p:sp>
      <p:sp>
        <p:nvSpPr>
          <p:cNvPr id="7" name="Slide Number Placeholder 6"/>
          <p:cNvSpPr>
            <a:spLocks noGrp="1"/>
          </p:cNvSpPr>
          <p:nvPr>
            <p:ph type="sldNum" sz="quarter" idx="4"/>
          </p:nvPr>
        </p:nvSpPr>
        <p:spPr/>
        <p:txBody>
          <a:bodyPr/>
          <a:lstStyle/>
          <a:p>
            <a:fld id="{0DC64441-A3E9-494E-8F52-7CAE25A2BE88}" type="slidenum">
              <a:rPr lang="en-US" smtClean="0"/>
              <a:pPr/>
              <a:t>6</a:t>
            </a:fld>
            <a:endParaRPr lang="en-US" dirty="0"/>
          </a:p>
        </p:txBody>
      </p:sp>
    </p:spTree>
    <p:custDataLst>
      <p:tags r:id="rId1"/>
    </p:custDataLst>
    <p:extLst>
      <p:ext uri="{BB962C8B-B14F-4D97-AF65-F5344CB8AC3E}">
        <p14:creationId xmlns:p14="http://schemas.microsoft.com/office/powerpoint/2010/main" val="342338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EH CQMs - 1</a:t>
            </a:r>
            <a:endParaRPr lang="en-US" dirty="0"/>
          </a:p>
        </p:txBody>
      </p:sp>
      <p:sp>
        <p:nvSpPr>
          <p:cNvPr id="3" name="Content Placeholder 2"/>
          <p:cNvSpPr>
            <a:spLocks noGrp="1"/>
          </p:cNvSpPr>
          <p:nvPr>
            <p:ph sz="quarter" idx="14"/>
          </p:nvPr>
        </p:nvSpPr>
        <p:spPr>
          <a:xfrm>
            <a:off x="457200" y="1614055"/>
            <a:ext cx="4041648" cy="4572000"/>
          </a:xfrm>
        </p:spPr>
        <p:txBody>
          <a:bodyPr/>
          <a:lstStyle/>
          <a:p>
            <a:r>
              <a:rPr lang="en-US" sz="3000" dirty="0" smtClean="0"/>
              <a:t>Anticoagulation overlap therapy</a:t>
            </a:r>
          </a:p>
          <a:p>
            <a:r>
              <a:rPr lang="en-US" sz="3000" dirty="0" smtClean="0"/>
              <a:t>Emergency Department Throughput – admitted patients – Admission decision time to ED departure time for admitted patients</a:t>
            </a:r>
          </a:p>
        </p:txBody>
      </p:sp>
      <p:sp>
        <p:nvSpPr>
          <p:cNvPr id="10" name="Content Placeholder 9"/>
          <p:cNvSpPr>
            <a:spLocks noGrp="1"/>
          </p:cNvSpPr>
          <p:nvPr>
            <p:ph sz="quarter" idx="18"/>
          </p:nvPr>
        </p:nvSpPr>
        <p:spPr/>
        <p:txBody>
          <a:bodyPr/>
          <a:lstStyle/>
          <a:p>
            <a:r>
              <a:rPr lang="en-US" sz="3000" dirty="0" smtClean="0"/>
              <a:t>Emergency Department Throughput – admitted patients – Median </a:t>
            </a:r>
            <a:r>
              <a:rPr lang="en-US" sz="3000" dirty="0"/>
              <a:t>time from ED arrival to ED departure for admitted </a:t>
            </a:r>
            <a:r>
              <a:rPr lang="en-US" sz="3000" dirty="0" smtClean="0"/>
              <a:t>patients</a:t>
            </a:r>
            <a:endParaRPr lang="en-US" sz="3000" dirty="0"/>
          </a:p>
        </p:txBody>
      </p:sp>
      <p:sp>
        <p:nvSpPr>
          <p:cNvPr id="6" name="Slide Number Placeholder 5"/>
          <p:cNvSpPr>
            <a:spLocks noGrp="1"/>
          </p:cNvSpPr>
          <p:nvPr>
            <p:ph type="sldNum" sz="quarter" idx="4"/>
          </p:nvPr>
        </p:nvSpPr>
        <p:spPr/>
        <p:txBody>
          <a:bodyPr/>
          <a:lstStyle/>
          <a:p>
            <a:fld id="{0DC64441-A3E9-494E-8F52-7CAE25A2BE88}" type="slidenum">
              <a:rPr lang="en-US" smtClean="0"/>
              <a:pPr/>
              <a:t>7</a:t>
            </a:fld>
            <a:endParaRPr lang="en-US" dirty="0"/>
          </a:p>
        </p:txBody>
      </p:sp>
    </p:spTree>
    <p:custDataLst>
      <p:tags r:id="rId1"/>
    </p:custDataLst>
    <p:extLst>
      <p:ext uri="{BB962C8B-B14F-4D97-AF65-F5344CB8AC3E}">
        <p14:creationId xmlns:p14="http://schemas.microsoft.com/office/powerpoint/2010/main" val="959905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EH CQMs - 2</a:t>
            </a:r>
            <a:endParaRPr lang="en-US" dirty="0"/>
          </a:p>
        </p:txBody>
      </p:sp>
      <p:sp>
        <p:nvSpPr>
          <p:cNvPr id="3" name="Content Placeholder 2"/>
          <p:cNvSpPr>
            <a:spLocks noGrp="1"/>
          </p:cNvSpPr>
          <p:nvPr>
            <p:ph sz="quarter" idx="14"/>
          </p:nvPr>
        </p:nvSpPr>
        <p:spPr>
          <a:xfrm>
            <a:off x="457200" y="1614055"/>
            <a:ext cx="4041648" cy="4572000"/>
          </a:xfrm>
        </p:spPr>
        <p:txBody>
          <a:bodyPr/>
          <a:lstStyle/>
          <a:p>
            <a:r>
              <a:rPr lang="en-US" sz="3000" dirty="0"/>
              <a:t>Incidence of potentially preventable venous thromboembolism </a:t>
            </a:r>
          </a:p>
          <a:p>
            <a:r>
              <a:rPr lang="en-US" sz="3000" dirty="0"/>
              <a:t>Intensive Care Unit venous thromboembolism </a:t>
            </a:r>
            <a:r>
              <a:rPr lang="en-US" sz="3000" dirty="0" smtClean="0"/>
              <a:t>prophylaxis</a:t>
            </a:r>
            <a:endParaRPr lang="en-US" sz="3000" dirty="0"/>
          </a:p>
        </p:txBody>
      </p:sp>
      <p:sp>
        <p:nvSpPr>
          <p:cNvPr id="10" name="Content Placeholder 9"/>
          <p:cNvSpPr>
            <a:spLocks noGrp="1"/>
          </p:cNvSpPr>
          <p:nvPr>
            <p:ph sz="quarter" idx="18"/>
          </p:nvPr>
        </p:nvSpPr>
        <p:spPr/>
        <p:txBody>
          <a:bodyPr/>
          <a:lstStyle/>
          <a:p>
            <a:r>
              <a:rPr lang="en-US" sz="3000" dirty="0"/>
              <a:t>Ischemic or hemorrhagic stroke</a:t>
            </a:r>
          </a:p>
          <a:p>
            <a:pPr lvl="1"/>
            <a:r>
              <a:rPr lang="en-US" dirty="0"/>
              <a:t>Antithrombotic therapy by day 2</a:t>
            </a:r>
          </a:p>
          <a:p>
            <a:pPr lvl="1"/>
            <a:r>
              <a:rPr lang="en-US" dirty="0"/>
              <a:t>Rehabilitation assessment</a:t>
            </a:r>
          </a:p>
          <a:p>
            <a:pPr lvl="1"/>
            <a:r>
              <a:rPr lang="en-US" dirty="0"/>
              <a:t>Stroke </a:t>
            </a:r>
            <a:r>
              <a:rPr lang="en-US" dirty="0" smtClean="0"/>
              <a:t>education</a:t>
            </a:r>
            <a:endParaRPr lang="en-US" dirty="0"/>
          </a:p>
        </p:txBody>
      </p:sp>
      <p:sp>
        <p:nvSpPr>
          <p:cNvPr id="6" name="Slide Number Placeholder 5"/>
          <p:cNvSpPr>
            <a:spLocks noGrp="1"/>
          </p:cNvSpPr>
          <p:nvPr>
            <p:ph type="sldNum" sz="quarter" idx="4"/>
          </p:nvPr>
        </p:nvSpPr>
        <p:spPr/>
        <p:txBody>
          <a:bodyPr/>
          <a:lstStyle/>
          <a:p>
            <a:fld id="{0DC64441-A3E9-494E-8F52-7CAE25A2BE88}" type="slidenum">
              <a:rPr lang="en-US" smtClean="0"/>
              <a:pPr/>
              <a:t>8</a:t>
            </a:fld>
            <a:endParaRPr lang="en-US" dirty="0"/>
          </a:p>
        </p:txBody>
      </p:sp>
    </p:spTree>
    <p:custDataLst>
      <p:tags r:id="rId1"/>
    </p:custDataLst>
    <p:extLst>
      <p:ext uri="{BB962C8B-B14F-4D97-AF65-F5344CB8AC3E}">
        <p14:creationId xmlns:p14="http://schemas.microsoft.com/office/powerpoint/2010/main" val="3452621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EH CQMs - 3</a:t>
            </a:r>
            <a:endParaRPr lang="en-US" dirty="0"/>
          </a:p>
        </p:txBody>
      </p:sp>
      <p:sp>
        <p:nvSpPr>
          <p:cNvPr id="3" name="Content Placeholder 2"/>
          <p:cNvSpPr>
            <a:spLocks noGrp="1"/>
          </p:cNvSpPr>
          <p:nvPr>
            <p:ph sz="quarter" idx="14"/>
          </p:nvPr>
        </p:nvSpPr>
        <p:spPr>
          <a:xfrm>
            <a:off x="457200" y="1627910"/>
            <a:ext cx="4041648" cy="4572000"/>
          </a:xfrm>
        </p:spPr>
        <p:txBody>
          <a:bodyPr/>
          <a:lstStyle/>
          <a:p>
            <a:r>
              <a:rPr lang="en-US" sz="2800" dirty="0"/>
              <a:t>Ischemic stroke</a:t>
            </a:r>
          </a:p>
          <a:p>
            <a:pPr lvl="1"/>
            <a:r>
              <a:rPr lang="en-US" sz="2400" dirty="0"/>
              <a:t>Anticoagulation for atrial fibrillation/flutter</a:t>
            </a:r>
          </a:p>
          <a:p>
            <a:pPr lvl="1"/>
            <a:r>
              <a:rPr lang="en-US" sz="2400" dirty="0"/>
              <a:t>Discharge on anti-thrombotics</a:t>
            </a:r>
          </a:p>
          <a:p>
            <a:pPr lvl="1"/>
            <a:r>
              <a:rPr lang="en-US" sz="2400" dirty="0"/>
              <a:t>Discharge on statins</a:t>
            </a:r>
          </a:p>
          <a:p>
            <a:pPr lvl="1"/>
            <a:r>
              <a:rPr lang="en-US" sz="2400" dirty="0"/>
              <a:t>Thrombolytic therapy for patients arriving within 2 hours of symptom </a:t>
            </a:r>
            <a:r>
              <a:rPr lang="en-US" sz="2400" dirty="0" smtClean="0"/>
              <a:t>onset</a:t>
            </a:r>
            <a:endParaRPr lang="en-US" sz="2400" dirty="0"/>
          </a:p>
        </p:txBody>
      </p:sp>
      <p:sp>
        <p:nvSpPr>
          <p:cNvPr id="10" name="Content Placeholder 9"/>
          <p:cNvSpPr>
            <a:spLocks noGrp="1"/>
          </p:cNvSpPr>
          <p:nvPr>
            <p:ph sz="quarter" idx="18"/>
          </p:nvPr>
        </p:nvSpPr>
        <p:spPr/>
        <p:txBody>
          <a:bodyPr/>
          <a:lstStyle/>
          <a:p>
            <a:r>
              <a:rPr lang="en-US" sz="2800" dirty="0" smtClean="0"/>
              <a:t>Platelet monitoring on unfractionated heparin</a:t>
            </a:r>
          </a:p>
          <a:p>
            <a:r>
              <a:rPr lang="en-US" sz="2800" dirty="0" smtClean="0"/>
              <a:t>Venous thromboembolism discharge instructions</a:t>
            </a:r>
          </a:p>
          <a:p>
            <a:r>
              <a:rPr lang="en-US" sz="2800" dirty="0" smtClean="0"/>
              <a:t>Venous thromboembolism prophylaxis within 24 hours of arrival</a:t>
            </a:r>
            <a:endParaRPr lang="en-US" sz="2800" dirty="0"/>
          </a:p>
        </p:txBody>
      </p:sp>
      <p:sp>
        <p:nvSpPr>
          <p:cNvPr id="6" name="Slide Number Placeholder 5"/>
          <p:cNvSpPr>
            <a:spLocks noGrp="1"/>
          </p:cNvSpPr>
          <p:nvPr>
            <p:ph type="sldNum" sz="quarter" idx="4"/>
          </p:nvPr>
        </p:nvSpPr>
        <p:spPr/>
        <p:txBody>
          <a:bodyPr/>
          <a:lstStyle/>
          <a:p>
            <a:fld id="{0DC64441-A3E9-494E-8F52-7CAE25A2BE88}" type="slidenum">
              <a:rPr lang="en-US" smtClean="0"/>
              <a:pPr/>
              <a:t>9</a:t>
            </a:fld>
            <a:endParaRPr lang="en-US" dirty="0"/>
          </a:p>
        </p:txBody>
      </p:sp>
    </p:spTree>
    <p:custDataLst>
      <p:tags r:id="rId1"/>
    </p:custDataLst>
    <p:extLst>
      <p:ext uri="{BB962C8B-B14F-4D97-AF65-F5344CB8AC3E}">
        <p14:creationId xmlns:p14="http://schemas.microsoft.com/office/powerpoint/2010/main" val="9846018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e4659255-03ef-4075-8168-255f533b6e33"/>
  <p:tag name="ARTICULATE_SLIDE_NAV" val="27"/>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76"/>
  <p:tag name="ARTICULATE_AUDIO_RECORDED" val="1"/>
  <p:tag name="ELAPSEDTIME" val="20.7"/>
  <p:tag name="ARTICULATE_USED_LAYOUT" val="2"/>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e4659255-03ef-4075-8168-255f533b6e33"/>
  <p:tag name="ARTICULATE_SLIDE_NAV" val="27"/>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76"/>
  <p:tag name="ARTICULATE_AUDIO_RECORDED" val="1"/>
  <p:tag name="ELAPSEDTIME" val="20.7"/>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4a2c464b-ae3a-4e03-a538-f00dbd636e74"/>
  <p:tag name="ARTICULATE_SLIDE_NAV" val="28"/>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77"/>
  <p:tag name="ARTICULATE_AUDIO_RECORDED" val="1"/>
  <p:tag name="ELAPSEDTIME" val="51.4"/>
  <p:tag name="ARTICULATE_USED_LAYOUT" val="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e49e5e3f-68cc-4466-a49b-5e9f10b0b17b"/>
  <p:tag name="ARTICULATE_SLIDE_NAV" val="29"/>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78"/>
  <p:tag name="ARTICULATE_AUDIO_RECORDED" val="1"/>
  <p:tag name="ELAPSEDTIME" val="15.8"/>
  <p:tag name="ARTICULATE_USED_LAYOUT" val="2"/>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UDIO_ID" val="280"/>
  <p:tag name="ARTICULATE_AUDIO_RECORDED" val="1"/>
  <p:tag name="ELAPSEDTIME" val="35.2"/>
  <p:tag name="ARTICULATE_USED_LAYOUT" val="6"/>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281"/>
  <p:tag name="ARTICULATE_AUDIO_RECORDED" val="1"/>
  <p:tag name="ELAPSEDTIME" val="38.1"/>
  <p:tag name="ARTICULATE_USED_LAYOUT" val="6"/>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UDIO_ID" val="282"/>
  <p:tag name="ARTICULATE_AUDIO_RECORDED" val="1"/>
  <p:tag name="ELAPSEDTIME" val="31.7"/>
  <p:tag name="ARTICULATE_USED_LAYOUT" val="6"/>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UDIO_ID" val="283"/>
  <p:tag name="ARTICULATE_AUDIO_RECORDED" val="1"/>
  <p:tag name="ELAPSEDTIME" val="53.2"/>
  <p:tag name="ARTICULATE_USED_LAYOUT" val="6"/>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9b297d7c-eaee-4666-87fe-e5e310f45aa3"/>
  <p:tag name="ARTICULATE_SLIDE_NAV" val="32"/>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86"/>
  <p:tag name="ARTICULATE_AUDIO_RECORDED" val="1"/>
  <p:tag name="ELAPSEDTIME" val="84.5"/>
  <p:tag name="ARTICULATE_USED_LAYOUT" val="2"/>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9b297d7c-eaee-4666-87fe-e5e310f45aa3"/>
  <p:tag name="ARTICULATE_SLIDE_NAV" val="32"/>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86"/>
  <p:tag name="ARTICULATE_AUDIO_RECORDED" val="1"/>
  <p:tag name="ELAPSEDTIME" val="84.5"/>
  <p:tag name="ARTICULATE_USED_LAYOUT" val="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87"/>
  <p:tag name="ARTICULATE_AUDIO_RECORDED" val="1"/>
  <p:tag name="ELAPSEDTIME" val="68.2"/>
  <p:tag name="ARTICULATE_USED_LAYOUT" val="2"/>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87"/>
  <p:tag name="ARTICULATE_AUDIO_RECORDED" val="1"/>
  <p:tag name="ELAPSEDTIME" val="68.2"/>
  <p:tag name="ARTICULATE_USED_LAYOUT" val="2"/>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cfafe781-8569-4dc2-b00d-05774a623939"/>
  <p:tag name="ARTICULATE_SLIDE_NAV" val="33"/>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88"/>
  <p:tag name="ARTICULATE_AUDIO_RECORDED" val="1"/>
  <p:tag name="ELAPSEDTIME" val="126.6"/>
  <p:tag name="ARTICULATE_USED_LAYOUT" val="2"/>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cfafe781-8569-4dc2-b00d-05774a623939"/>
  <p:tag name="ARTICULATE_SLIDE_NAV" val="33"/>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88"/>
  <p:tag name="ARTICULATE_AUDIO_RECORDED" val="1"/>
  <p:tag name="ELAPSEDTIME" val="126.6"/>
  <p:tag name="ARTICULATE_USED_LAYOUT" val="2"/>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4af80851-6fd6-4133-a62b-b39061447e0d"/>
  <p:tag name="ARTICULATE_SLIDE_NAV" val="22"/>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74"/>
  <p:tag name="ARTICULATE_AUDIO_RECORDED" val="1"/>
  <p:tag name="ELAPSEDTIME" val="49.3"/>
  <p:tag name="ARTICULATE_USED_LAYOUT" val="2"/>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17d20504-e727-47cc-9d99-ba631d22eae9"/>
  <p:tag name="ARTICULATE_SLIDE_NAV" val="23"/>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75"/>
  <p:tag name="ARTICULATE_AUDIO_RECORDED" val="1"/>
  <p:tag name="ELAPSEDTIME" val="47.1"/>
  <p:tag name="ARTICULATE_USED_LAYOUT" val="2"/>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17d20504-e727-47cc-9d99-ba631d22eae9"/>
  <p:tag name="ARTICULATE_SLIDE_NAV" val="23"/>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75"/>
  <p:tag name="ARTICULATE_AUDIO_RECORDED" val="1"/>
  <p:tag name="ELAPSEDTIME" val="47.1"/>
  <p:tag name="ARTICULATE_USED_LAYOUT" val="2"/>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e4659255-03ef-4075-8168-255f533b6e33"/>
  <p:tag name="ARTICULATE_SLIDE_NAV" val="27"/>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76"/>
  <p:tag name="ARTICULATE_AUDIO_RECORDED" val="1"/>
  <p:tag name="ELAPSEDTIME" val="20.7"/>
  <p:tag name="ARTICULATE_USED_LAYOUT" val="2"/>
  <p:tag name="ARTICULATE_SLIDE_THUMBNAIL_REFRESH" val="1"/>
</p:tagLst>
</file>

<file path=ppt/theme/theme1.xml><?xml version="1.0" encoding="utf-8"?>
<a:theme xmlns:a="http://schemas.openxmlformats.org/drawingml/2006/main" name="ONC-Template-FINAL DRAF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ompX_unitY_Lecture_Slides_Template.potx" id="{BFDE5FB8-FBB1-4F5A-B8AC-26771944143A}" vid="{3ABEC94C-E8A2-4610-93A8-5C6AB19693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Kerri's CompX_UnitY_Lecture_Slides_Template</Template>
  <TotalTime>2615</TotalTime>
  <Words>3624</Words>
  <Application>Microsoft Office PowerPoint</Application>
  <PresentationFormat>On-screen Show (4:3)</PresentationFormat>
  <Paragraphs>274</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ONC-Template-FINAL DRAFT</vt:lpstr>
      <vt:lpstr>Introduction to Health Care and  Public Health in the U.S.</vt:lpstr>
      <vt:lpstr>Meaningful Use Learning Objectives - 1</vt:lpstr>
      <vt:lpstr>Meaningful Use Learning Objectives - 2</vt:lpstr>
      <vt:lpstr>Clinical Quality Measures (CQMs) – Before 2011</vt:lpstr>
      <vt:lpstr>Core EP Clinical Quality Measures (CQMs)</vt:lpstr>
      <vt:lpstr>Core EP CQMs</vt:lpstr>
      <vt:lpstr>EH CQMs - 1</vt:lpstr>
      <vt:lpstr>EH CQMs - 2</vt:lpstr>
      <vt:lpstr>EH CQMs - 3</vt:lpstr>
      <vt:lpstr>CQMs – Starting in 2014  for All Stages</vt:lpstr>
      <vt:lpstr>National Quality  Strategy (NQS) Domains</vt:lpstr>
      <vt:lpstr>MU Registrations through 2015</vt:lpstr>
      <vt:lpstr>MU Providers Paid through 2015</vt:lpstr>
      <vt:lpstr>MU Dollars Paid through 2015</vt:lpstr>
      <vt:lpstr>MU Resulted in Increased  EHR Adoption in U.S.</vt:lpstr>
      <vt:lpstr>MU Challenges - 1</vt:lpstr>
      <vt:lpstr>MU Challenges - 2</vt:lpstr>
      <vt:lpstr>MU Effect on Patient Care - 1</vt:lpstr>
      <vt:lpstr>MU Effect on Patient Care - 2</vt:lpstr>
      <vt:lpstr>Future of HITECH and MU - 1</vt:lpstr>
      <vt:lpstr>Future of HITECH and MU - 2</vt:lpstr>
      <vt:lpstr>Meaningful Use Summary – Lecture c </vt:lpstr>
      <vt:lpstr>Meaningful Use Summary </vt:lpstr>
      <vt:lpstr>Meaningful Use References – 1 – Lecture c</vt:lpstr>
      <vt:lpstr>Meaningful Use References – 2 – Lecture c</vt:lpstr>
      <vt:lpstr>Meaningful Use References – 3 – Lecture c</vt:lpstr>
      <vt:lpstr>Meaningful Use References – 4 – Lecture c</vt:lpstr>
      <vt:lpstr>Meaningful Use References – 5 – Lecture c</vt:lpstr>
      <vt:lpstr>Introduction to Health Care and Public Health in the U.S. Meaningful Use Lecture c</vt:lpstr>
    </vt:vector>
  </TitlesOfParts>
  <Company>Oregon Health &amp; Science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 1, Unit 10: Lecture c: Introduction to Health Care and Public Health in the U.S.: Meaningful Use, Lecture c</dc:title>
  <dc:subject>Meaningful Use, Lecture c</dc:subject>
  <dc:creator>U.S. Department of Health and Human Services, Office of the National Coordinator for Health Information Technology</dc:creator>
  <cp:keywords>Health IT, Health IT Curriculum, Introduction to Health Care and Public Health in the U.S., Meaningful Use</cp:keywords>
  <cp:lastModifiedBy>The Department of Health and Human Services</cp:lastModifiedBy>
  <cp:revision>143</cp:revision>
  <dcterms:created xsi:type="dcterms:W3CDTF">2016-03-07T23:05:31Z</dcterms:created>
  <dcterms:modified xsi:type="dcterms:W3CDTF">2017-05-19T18:02:28Z</dcterms:modified>
  <cp:category>Health Information Technology Workforce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FED1BF5C-E035-4A58-8B45-4C1F48062F4C</vt:lpwstr>
  </property>
  <property fmtid="{D5CDD505-2E9C-101B-9397-08002B2CF9AE}" pid="3" name="ArticulatePath">
    <vt:lpwstr>comp1_unit10c_lecture_slides</vt:lpwstr>
  </property>
  <property fmtid="{D5CDD505-2E9C-101B-9397-08002B2CF9AE}" pid="4" name="Language">
    <vt:lpwstr>English</vt:lpwstr>
  </property>
</Properties>
</file>