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58" r:id="rId3"/>
    <p:sldId id="278" r:id="rId4"/>
    <p:sldId id="259" r:id="rId5"/>
    <p:sldId id="279" r:id="rId6"/>
    <p:sldId id="260" r:id="rId7"/>
    <p:sldId id="261" r:id="rId8"/>
    <p:sldId id="262" r:id="rId9"/>
    <p:sldId id="263" r:id="rId10"/>
    <p:sldId id="264" r:id="rId11"/>
    <p:sldId id="280" r:id="rId12"/>
    <p:sldId id="265" r:id="rId13"/>
    <p:sldId id="266" r:id="rId14"/>
    <p:sldId id="281" r:id="rId15"/>
    <p:sldId id="267" r:id="rId16"/>
    <p:sldId id="282" r:id="rId17"/>
    <p:sldId id="268" r:id="rId18"/>
    <p:sldId id="269" r:id="rId19"/>
    <p:sldId id="270" r:id="rId20"/>
    <p:sldId id="271" r:id="rId21"/>
    <p:sldId id="283" r:id="rId22"/>
    <p:sldId id="284" r:id="rId23"/>
    <p:sldId id="272" r:id="rId24"/>
    <p:sldId id="273" r:id="rId25"/>
    <p:sldId id="285" r:id="rId26"/>
    <p:sldId id="274" r:id="rId27"/>
    <p:sldId id="294" r:id="rId28"/>
    <p:sldId id="286" r:id="rId29"/>
    <p:sldId id="293" r:id="rId30"/>
    <p:sldId id="287" r:id="rId31"/>
    <p:sldId id="292" r:id="rId32"/>
    <p:sldId id="291" r:id="rId33"/>
    <p:sldId id="288" r:id="rId34"/>
    <p:sldId id="289" r:id="rId35"/>
    <p:sldId id="275" r:id="rId36"/>
    <p:sldId id="276" r:id="rId37"/>
    <p:sldId id="295" r:id="rId38"/>
    <p:sldId id="277"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443" autoAdjust="0"/>
  </p:normalViewPr>
  <p:slideViewPr>
    <p:cSldViewPr snapToGrid="0">
      <p:cViewPr varScale="1">
        <p:scale>
          <a:sx n="48" d="100"/>
          <a:sy n="48" d="100"/>
        </p:scale>
        <p:origin x="-898" y="-67"/>
      </p:cViewPr>
      <p:guideLst>
        <p:guide orient="horz" pos="2160"/>
        <p:guide orient="horz" pos="3888"/>
        <p:guide orient="horz" pos="1008"/>
        <p:guide pos="2880"/>
        <p:guide pos="2875"/>
      </p:guideLst>
    </p:cSldViewPr>
  </p:slideViewPr>
  <p:outlineViewPr>
    <p:cViewPr>
      <p:scale>
        <a:sx n="33" d="100"/>
        <a:sy n="33" d="100"/>
      </p:scale>
      <p:origin x="0" y="-15480"/>
    </p:cViewPr>
  </p:outlineViewPr>
  <p:notesTextViewPr>
    <p:cViewPr>
      <p:scale>
        <a:sx n="1" d="1"/>
        <a:sy n="1" d="1"/>
      </p:scale>
      <p:origin x="0" y="0"/>
    </p:cViewPr>
  </p:notesTextViewPr>
  <p:sorterViewPr>
    <p:cViewPr>
      <p:scale>
        <a:sx n="100" d="100"/>
        <a:sy n="100" d="100"/>
      </p:scale>
      <p:origin x="0" y="-5107"/>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1344" y="0"/>
            <a:ext cx="3037840" cy="464820"/>
          </a:xfrm>
          <a:prstGeom prst="rect">
            <a:avLst/>
          </a:prstGeom>
        </p:spPr>
        <p:txBody>
          <a:bodyPr vert="horz" lIns="93177" tIns="46589" rIns="93177" bIns="46589"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5/19/2017</a:t>
            </a:fld>
            <a:endParaRPr lang="en-US" dirty="0"/>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971344" y="0"/>
            <a:ext cx="3037840" cy="464820"/>
          </a:xfrm>
          <a:prstGeom prst="rect">
            <a:avLst/>
          </a:prstGeom>
        </p:spPr>
        <p:txBody>
          <a:bodyPr vert="horz" lIns="93177" tIns="46589" rIns="93177" bIns="46589"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5/19/2017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429"/>
            <a:ext cx="3037840" cy="464820"/>
          </a:xfrm>
          <a:prstGeom prst="rect">
            <a:avLst/>
          </a:prstGeom>
        </p:spPr>
        <p:txBody>
          <a:bodyPr vert="horz" lIns="93177" tIns="46589" rIns="93177" bIns="46589"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Introduction to Health Care</a:t>
            </a:r>
            <a:r>
              <a:rPr lang="en-US" baseline="0" dirty="0" smtClean="0"/>
              <a:t> and Public Health in the U.S.:</a:t>
            </a:r>
            <a:r>
              <a:rPr lang="en-US" dirty="0" smtClean="0"/>
              <a:t> Meaningful Use. This is lecture b. </a:t>
            </a:r>
          </a:p>
          <a:p>
            <a:r>
              <a:rPr lang="en-US" dirty="0" smtClean="0"/>
              <a:t>This component,</a:t>
            </a:r>
            <a:r>
              <a:rPr lang="en-US" baseline="0" dirty="0" smtClean="0"/>
              <a:t> Introduction to Health Care and Public Health in the U.S., is a survey of how health care and public health </a:t>
            </a:r>
            <a:r>
              <a:rPr lang="en-US" dirty="0"/>
              <a:t>are organized and how services are delivered in the U.S</a:t>
            </a:r>
            <a:r>
              <a:rPr lang="en-US" dirty="0" smtClean="0"/>
              <a:t>. It </a:t>
            </a:r>
            <a:r>
              <a:rPr lang="en-US" dirty="0"/>
              <a:t>covers public policy, relevant organizations and their interrelationships, professional roles, legal and regulatory issues, and payment systems</a:t>
            </a:r>
            <a:r>
              <a:rPr lang="en-US" dirty="0" smtClean="0"/>
              <a:t>. It </a:t>
            </a:r>
            <a:r>
              <a:rPr lang="en-US" dirty="0"/>
              <a:t>also addresses health reform initiatives in the U.S.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299835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Let's go back to the original Stages 1 and 2. In Stage 1, eligible professionals had to meet 15 core and 5 of 10 menu objectives. Eligible hospitals had to meet 14 core and 5 of 10 menu objectives. These were essentially the same, although hospitals were not required to carry out electronic prescribing, since they tended to prescribe within their hospital by their computerized provider order entry systems. It was also specified that for eligible professionals and eligible hospitals, one of the menu objectives needed to be a public health measure. </a:t>
            </a:r>
          </a:p>
          <a:p>
            <a:r>
              <a:rPr lang="en-US" dirty="0"/>
              <a:t>In Stage 2, some of the measures were consolidated and some new ones were added. Now, eligible professionals </a:t>
            </a:r>
            <a:r>
              <a:rPr lang="en-US" dirty="0" smtClean="0"/>
              <a:t>had to meet </a:t>
            </a:r>
            <a:r>
              <a:rPr lang="en-US" dirty="0"/>
              <a:t>17 core and 3 of 6 menu </a:t>
            </a:r>
            <a:r>
              <a:rPr lang="en-US" dirty="0" smtClean="0"/>
              <a:t>objectives, </a:t>
            </a:r>
            <a:r>
              <a:rPr lang="en-US" dirty="0"/>
              <a:t>and eligible hospitals </a:t>
            </a:r>
            <a:r>
              <a:rPr lang="en-US" dirty="0" smtClean="0"/>
              <a:t>had to meet </a:t>
            </a:r>
            <a:r>
              <a:rPr lang="en-US" dirty="0"/>
              <a:t>16 core and 3 of 6 menu objectives. </a:t>
            </a:r>
            <a:endParaRPr lang="en-US" dirty="0">
              <a:latin typeface="Times New Roman"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6D464-95B1-5A45-B94C-86B650362481}" type="slidenum">
              <a:rPr lang="en-US">
                <a:latin typeface="Tahoma" charset="0"/>
              </a:rPr>
              <a:pPr eaLnBrk="1" hangingPunct="1"/>
              <a:t>10</a:t>
            </a:fld>
            <a:endParaRPr lang="en-US" dirty="0">
              <a:latin typeface="Tahoma" charset="0"/>
            </a:endParaRPr>
          </a:p>
        </p:txBody>
      </p:sp>
    </p:spTree>
    <p:extLst>
      <p:ext uri="{BB962C8B-B14F-4D97-AF65-F5344CB8AC3E}">
        <p14:creationId xmlns:p14="http://schemas.microsoft.com/office/powerpoint/2010/main" val="366135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Stage 1 requirements were achievable by most eligible </a:t>
            </a:r>
            <a:r>
              <a:rPr lang="en-US" dirty="0" smtClean="0"/>
              <a:t>professionals and </a:t>
            </a:r>
            <a:r>
              <a:rPr lang="en-US" dirty="0"/>
              <a:t>eligible </a:t>
            </a:r>
            <a:r>
              <a:rPr lang="en-US" dirty="0" smtClean="0"/>
              <a:t>hospitals. </a:t>
            </a:r>
            <a:r>
              <a:rPr lang="en-US" dirty="0"/>
              <a:t>Stage 2 requirements proved more difficult for many eligible professionals and eligible hospitals to meet.</a:t>
            </a:r>
            <a:endParaRPr lang="en-US" dirty="0">
              <a:latin typeface="Times New Roman"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6D464-95B1-5A45-B94C-86B650362481}" type="slidenum">
              <a:rPr lang="en-US">
                <a:latin typeface="Tahoma" charset="0"/>
              </a:rPr>
              <a:pPr eaLnBrk="1" hangingPunct="1"/>
              <a:t>11</a:t>
            </a:fld>
            <a:endParaRPr lang="en-US" dirty="0">
              <a:latin typeface="Tahoma" charset="0"/>
            </a:endParaRPr>
          </a:p>
        </p:txBody>
      </p:sp>
    </p:spTree>
    <p:extLst>
      <p:ext uri="{BB962C8B-B14F-4D97-AF65-F5344CB8AC3E}">
        <p14:creationId xmlns:p14="http://schemas.microsoft.com/office/powerpoint/2010/main" val="4175469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original core objectives for Stage 1 of meaningful use. You can see the various objectives, such as recording demographics, problem lists, medication lists, and allergy lists. Also required was providing clinical summaries. Another requirement was using, to a certain level, computerized provider order entry</a:t>
            </a:r>
            <a:r>
              <a:rPr lang="en-US" dirty="0" smtClean="0"/>
              <a:t>, or </a:t>
            </a:r>
            <a:r>
              <a:rPr lang="en-US" dirty="0" err="1" smtClean="0"/>
              <a:t>CPOE</a:t>
            </a:r>
            <a:r>
              <a:rPr lang="en-US" dirty="0" smtClean="0"/>
              <a:t>, </a:t>
            </a:r>
            <a:r>
              <a:rPr lang="en-US" dirty="0"/>
              <a:t>implementing clinical decision support, carrying out a security risk analysis, and reporting clinical quality measures. This was the Stage 1 of meaningful use that the early meaningful use program participants had to achieve to get their first payments under the HITECH Act.</a:t>
            </a:r>
          </a:p>
        </p:txBody>
      </p:sp>
      <p:sp>
        <p:nvSpPr>
          <p:cNvPr id="4" name="Slide Number Placeholder 3"/>
          <p:cNvSpPr>
            <a:spLocks noGrp="1"/>
          </p:cNvSpPr>
          <p:nvPr>
            <p:ph type="sldNum" sz="quarter" idx="10"/>
          </p:nvPr>
        </p:nvSpPr>
        <p:spPr/>
        <p:txBody>
          <a:bodyPr/>
          <a:lstStyle/>
          <a:p>
            <a:fld id="{9539D3AE-D744-424A-924D-72EE72A09D25}" type="slidenum">
              <a:rPr lang="en-US" smtClean="0"/>
              <a:pPr/>
              <a:t>12</a:t>
            </a:fld>
            <a:endParaRPr lang="en-US" dirty="0"/>
          </a:p>
        </p:txBody>
      </p:sp>
    </p:spTree>
    <p:extLst>
      <p:ext uri="{BB962C8B-B14F-4D97-AF65-F5344CB8AC3E}">
        <p14:creationId xmlns:p14="http://schemas.microsoft.com/office/powerpoint/2010/main" val="74295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a:t>
            </a:r>
            <a:r>
              <a:rPr lang="en-US" i="1" dirty="0"/>
              <a:t>menu</a:t>
            </a:r>
            <a:r>
              <a:rPr lang="en-US" dirty="0"/>
              <a:t> objectives for Stage 1. The objectives common to both eligible professionals and eligible hospitals are at the top of the list…</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13</a:t>
            </a:fld>
            <a:endParaRPr lang="en-US" altLang="en-US" dirty="0"/>
          </a:p>
        </p:txBody>
      </p:sp>
    </p:spTree>
    <p:extLst>
      <p:ext uri="{BB962C8B-B14F-4D97-AF65-F5344CB8AC3E}">
        <p14:creationId xmlns:p14="http://schemas.microsoft.com/office/powerpoint/2010/main" val="62499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 couple that are specific </a:t>
            </a:r>
            <a:r>
              <a:rPr lang="en-US" dirty="0" smtClean="0"/>
              <a:t>to eligible professionals and </a:t>
            </a:r>
            <a:r>
              <a:rPr lang="en-US" dirty="0"/>
              <a:t>another couple that are specific to eligible </a:t>
            </a:r>
            <a:r>
              <a:rPr lang="en-US" dirty="0" smtClean="0"/>
              <a:t>hospitals.</a:t>
            </a:r>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14</a:t>
            </a:fld>
            <a:endParaRPr lang="en-US" altLang="en-US" dirty="0"/>
          </a:p>
        </p:txBody>
      </p:sp>
    </p:spTree>
    <p:extLst>
      <p:ext uri="{BB962C8B-B14F-4D97-AF65-F5344CB8AC3E}">
        <p14:creationId xmlns:p14="http://schemas.microsoft.com/office/powerpoint/2010/main" val="321306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Stage 2, there were changes from Stage 1. Some objectives were consolidated, some objective thresholds were raised, and seven objectives were added around patient engagement and health information exchange. One of the new core objectives required that 50% of patients or their authorized representative be given access to health information and, of those, 5% had to view, download, or transmit health information to a third party.</a:t>
            </a:r>
          </a:p>
        </p:txBody>
      </p:sp>
      <p:sp>
        <p:nvSpPr>
          <p:cNvPr id="4" name="Slide Number Placeholder 3"/>
          <p:cNvSpPr>
            <a:spLocks noGrp="1"/>
          </p:cNvSpPr>
          <p:nvPr>
            <p:ph type="sldNum" sz="quarter" idx="10"/>
          </p:nvPr>
        </p:nvSpPr>
        <p:spPr/>
        <p:txBody>
          <a:bodyPr/>
          <a:lstStyle/>
          <a:p>
            <a:fld id="{9539D3AE-D744-424A-924D-72EE72A09D25}" type="slidenum">
              <a:rPr lang="en-US" smtClean="0"/>
              <a:pPr/>
              <a:t>15</a:t>
            </a:fld>
            <a:endParaRPr lang="en-US" dirty="0"/>
          </a:p>
        </p:txBody>
      </p:sp>
    </p:spTree>
    <p:extLst>
      <p:ext uri="{BB962C8B-B14F-4D97-AF65-F5344CB8AC3E}">
        <p14:creationId xmlns:p14="http://schemas.microsoft.com/office/powerpoint/2010/main" val="143379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health information exchange, the certification process now required supporting the Direct protocol of point-to-point secure transmission of information and a new menu objective required the exchange of clinical care summaries for 10 percent of all patient encounters.</a:t>
            </a:r>
          </a:p>
        </p:txBody>
      </p:sp>
      <p:sp>
        <p:nvSpPr>
          <p:cNvPr id="4" name="Slide Number Placeholder 3"/>
          <p:cNvSpPr>
            <a:spLocks noGrp="1"/>
          </p:cNvSpPr>
          <p:nvPr>
            <p:ph type="sldNum" sz="quarter" idx="10"/>
          </p:nvPr>
        </p:nvSpPr>
        <p:spPr/>
        <p:txBody>
          <a:bodyPr/>
          <a:lstStyle/>
          <a:p>
            <a:fld id="{9539D3AE-D744-424A-924D-72EE72A09D25}" type="slidenum">
              <a:rPr lang="en-US" smtClean="0"/>
              <a:pPr/>
              <a:t>16</a:t>
            </a:fld>
            <a:endParaRPr lang="en-US" dirty="0"/>
          </a:p>
        </p:txBody>
      </p:sp>
    </p:spTree>
    <p:extLst>
      <p:ext uri="{BB962C8B-B14F-4D97-AF65-F5344CB8AC3E}">
        <p14:creationId xmlns:p14="http://schemas.microsoft.com/office/powerpoint/2010/main" val="298331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As noted before, there have also been standards specified to achieve meaningful use. There were standards in the original Stage 1 of meaningful use and then in the new Stage 2. The tables on this and the next two slides show the types of standards required for meaningful use. For example the patient summary record had to use the Continuity of Care Document, or </a:t>
            </a:r>
            <a:r>
              <a:rPr lang="en-US" dirty="0" smtClean="0"/>
              <a:t>CCD. </a:t>
            </a:r>
            <a:r>
              <a:rPr lang="en-US" dirty="0"/>
              <a:t>The problem list needed to be in </a:t>
            </a:r>
            <a:r>
              <a:rPr lang="en-US" dirty="0" err="1"/>
              <a:t>SNOMED</a:t>
            </a:r>
            <a:r>
              <a:rPr lang="en-US" dirty="0"/>
              <a:t> </a:t>
            </a:r>
            <a:r>
              <a:rPr lang="en-US" dirty="0" smtClean="0"/>
              <a:t>CT, </a:t>
            </a:r>
            <a:r>
              <a:rPr lang="en-US" dirty="0"/>
              <a:t>the medication list must be in </a:t>
            </a:r>
            <a:r>
              <a:rPr lang="en-US" dirty="0" err="1" smtClean="0"/>
              <a:t>RxNorm</a:t>
            </a:r>
            <a:r>
              <a:rPr lang="en-US" dirty="0" smtClean="0"/>
              <a:t>, </a:t>
            </a:r>
            <a:r>
              <a:rPr lang="en-US" dirty="0"/>
              <a:t>diagnoses and procedures must be in </a:t>
            </a:r>
            <a:r>
              <a:rPr lang="en-US" dirty="0" smtClean="0"/>
              <a:t>ICD-10, </a:t>
            </a:r>
            <a:r>
              <a:rPr lang="en-US" dirty="0"/>
              <a:t>and laboratory results must be in </a:t>
            </a:r>
            <a:r>
              <a:rPr lang="en-US" dirty="0" err="1" smtClean="0"/>
              <a:t>LOINC</a:t>
            </a:r>
            <a:r>
              <a:rPr lang="en-US" dirty="0" smtClean="0"/>
              <a:t>.</a:t>
            </a:r>
            <a:endParaRPr lang="en-US" dirty="0">
              <a:latin typeface="Times New Roman"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64C15E-6068-2A46-9730-113890BFAB0D}" type="slidenum">
              <a:rPr lang="en-US">
                <a:latin typeface="Tahoma" charset="0"/>
              </a:rPr>
              <a:pPr eaLnBrk="1" hangingPunct="1"/>
              <a:t>17</a:t>
            </a:fld>
            <a:endParaRPr lang="en-US" dirty="0">
              <a:latin typeface="Tahoma" charset="0"/>
            </a:endParaRPr>
          </a:p>
        </p:txBody>
      </p:sp>
    </p:spTree>
    <p:extLst>
      <p:ext uri="{BB962C8B-B14F-4D97-AF65-F5344CB8AC3E}">
        <p14:creationId xmlns:p14="http://schemas.microsoft.com/office/powerpoint/2010/main" val="388850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Some of the prescribing functions use standards such as </a:t>
            </a:r>
            <a:r>
              <a:rPr lang="en-US" dirty="0" err="1" smtClean="0"/>
              <a:t>NCPDP</a:t>
            </a:r>
            <a:r>
              <a:rPr lang="en-US" dirty="0" smtClean="0"/>
              <a:t> </a:t>
            </a:r>
            <a:r>
              <a:rPr lang="en-US" dirty="0"/>
              <a:t>and </a:t>
            </a:r>
            <a:r>
              <a:rPr lang="en-US" dirty="0" err="1" smtClean="0"/>
              <a:t>RXNorm</a:t>
            </a:r>
            <a:r>
              <a:rPr lang="en-US" dirty="0" smtClean="0"/>
              <a:t>. </a:t>
            </a:r>
            <a:r>
              <a:rPr lang="en-US" dirty="0"/>
              <a:t>The electronic submission for quality reporting required certain formats from </a:t>
            </a:r>
            <a:r>
              <a:rPr lang="en-US" dirty="0" smtClean="0"/>
              <a:t>CMS.</a:t>
            </a:r>
            <a:endParaRPr lang="en-US" dirty="0">
              <a:latin typeface="Times New Roman"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6C3DB0-8176-A142-9CEE-468A08DF85C5}" type="slidenum">
              <a:rPr lang="en-US">
                <a:latin typeface="Tahoma" charset="0"/>
              </a:rPr>
              <a:pPr eaLnBrk="1" hangingPunct="1"/>
              <a:t>18</a:t>
            </a:fld>
            <a:endParaRPr lang="en-US" dirty="0">
              <a:latin typeface="Tahoma" charset="0"/>
            </a:endParaRPr>
          </a:p>
        </p:txBody>
      </p:sp>
    </p:spTree>
    <p:extLst>
      <p:ext uri="{BB962C8B-B14F-4D97-AF65-F5344CB8AC3E}">
        <p14:creationId xmlns:p14="http://schemas.microsoft.com/office/powerpoint/2010/main" val="92494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There were also standards required for various public health functions, whether lab results, surveillance, or immunization registry reporting. For these, various versions of HL7 </a:t>
            </a:r>
            <a:r>
              <a:rPr lang="en-US" dirty="0" smtClean="0"/>
              <a:t>were </a:t>
            </a:r>
            <a:r>
              <a:rPr lang="en-US" dirty="0"/>
              <a:t>required.</a:t>
            </a:r>
            <a:endParaRPr lang="en-US" dirty="0">
              <a:latin typeface="Times New Roman"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7D69E8-7E52-5A46-9BFC-B8710F319C58}" type="slidenum">
              <a:rPr lang="en-US">
                <a:latin typeface="Tahoma" charset="0"/>
              </a:rPr>
              <a:pPr eaLnBrk="1" hangingPunct="1"/>
              <a:t>19</a:t>
            </a:fld>
            <a:endParaRPr lang="en-US" dirty="0">
              <a:latin typeface="Tahoma" charset="0"/>
            </a:endParaRPr>
          </a:p>
        </p:txBody>
      </p:sp>
    </p:spTree>
    <p:extLst>
      <p:ext uri="{BB962C8B-B14F-4D97-AF65-F5344CB8AC3E}">
        <p14:creationId xmlns:p14="http://schemas.microsoft.com/office/powerpoint/2010/main" val="918970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objectives for this unit, Meaningful Use, are to:</a:t>
            </a:r>
          </a:p>
          <a:p>
            <a:pPr marL="174708" indent="-174708">
              <a:buFont typeface="Arial" panose="020B0604020202020204" pitchFamily="34" charset="0"/>
              <a:buChar char="•"/>
            </a:pPr>
            <a:r>
              <a:rPr lang="en-US" dirty="0" smtClean="0"/>
              <a:t>Define meaningful use, or MU, of health information technology in the context of the Health Information Technology for Economic and Clinical Health, or HITECH, Act.</a:t>
            </a:r>
          </a:p>
          <a:p>
            <a:pPr marL="174708" indent="-174708">
              <a:buFont typeface="Arial" panose="020B0604020202020204" pitchFamily="34" charset="0"/>
              <a:buChar char="•"/>
            </a:pPr>
            <a:r>
              <a:rPr lang="en-US" dirty="0" smtClean="0"/>
              <a:t>Describe the major goals of meaningful use.</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a:t>
            </a:fld>
            <a:endParaRPr lang="en-US" altLang="en-US" dirty="0"/>
          </a:p>
        </p:txBody>
      </p:sp>
    </p:spTree>
    <p:extLst>
      <p:ext uri="{BB962C8B-B14F-4D97-AF65-F5344CB8AC3E}">
        <p14:creationId xmlns:p14="http://schemas.microsoft.com/office/powerpoint/2010/main" val="74140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There were additional standards for Stage 2. One concerned amendments to the EHR required to support HIPAA compliance, with the patient being able to supply information either in free text or scanned format that could be </a:t>
            </a:r>
            <a:r>
              <a:rPr lang="en-US" dirty="0" smtClean="0"/>
              <a:t>appended </a:t>
            </a:r>
            <a:r>
              <a:rPr lang="en-US" dirty="0"/>
              <a:t>to the EHR. Another was the need for the encryption of data on end-user devices, such as computers and mobile devices. </a:t>
            </a:r>
            <a:endParaRPr lang="en-US" dirty="0">
              <a:latin typeface="Times New Roman"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822B30-9582-E94B-8E08-023CF502EB2D}" type="slidenum">
              <a:rPr lang="en-US">
                <a:latin typeface="Tahoma" charset="0"/>
              </a:rPr>
              <a:pPr eaLnBrk="1" hangingPunct="1"/>
              <a:t>20</a:t>
            </a:fld>
            <a:endParaRPr lang="en-US" dirty="0">
              <a:latin typeface="Tahoma" charset="0"/>
            </a:endParaRPr>
          </a:p>
        </p:txBody>
      </p:sp>
    </p:spTree>
    <p:extLst>
      <p:ext uri="{BB962C8B-B14F-4D97-AF65-F5344CB8AC3E}">
        <p14:creationId xmlns:p14="http://schemas.microsoft.com/office/powerpoint/2010/main" val="1218846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For the process of viewing, downloading, and transmitting to a third-party, the EHR had to be able to transmit either an ambulatory summary or inpatient summary, and also had to include a log that would track the viewing, downloading, and transmitting, with the patient required to have access to that log if they wanted to view it. </a:t>
            </a:r>
            <a:endParaRPr lang="en-US" dirty="0">
              <a:latin typeface="Times New Roman"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822B30-9582-E94B-8E08-023CF502EB2D}" type="slidenum">
              <a:rPr lang="en-US">
                <a:latin typeface="Tahoma" charset="0"/>
              </a:rPr>
              <a:pPr eaLnBrk="1" hangingPunct="1"/>
              <a:t>21</a:t>
            </a:fld>
            <a:endParaRPr lang="en-US" dirty="0">
              <a:latin typeface="Tahoma" charset="0"/>
            </a:endParaRPr>
          </a:p>
        </p:txBody>
      </p:sp>
    </p:spTree>
    <p:extLst>
      <p:ext uri="{BB962C8B-B14F-4D97-AF65-F5344CB8AC3E}">
        <p14:creationId xmlns:p14="http://schemas.microsoft.com/office/powerpoint/2010/main" val="167240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Finally, for transitions of care, there was a requirement for the ability to receive, display, and incorporate summaries, as well as to create and transmit them.</a:t>
            </a:r>
            <a:endParaRPr lang="en-US" dirty="0">
              <a:latin typeface="Times New Roman"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822B30-9582-E94B-8E08-023CF502EB2D}" type="slidenum">
              <a:rPr lang="en-US">
                <a:latin typeface="Tahoma" charset="0"/>
              </a:rPr>
              <a:pPr eaLnBrk="1" hangingPunct="1"/>
              <a:t>22</a:t>
            </a:fld>
            <a:endParaRPr lang="en-US" dirty="0">
              <a:latin typeface="Tahoma" charset="0"/>
            </a:endParaRPr>
          </a:p>
        </p:txBody>
      </p:sp>
    </p:spTree>
    <p:extLst>
      <p:ext uri="{BB962C8B-B14F-4D97-AF65-F5344CB8AC3E}">
        <p14:creationId xmlns:p14="http://schemas.microsoft.com/office/powerpoint/2010/main" val="184826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Stage 2 also specified a common data set for the summary care record. This was the minimum amount of information that could be included in a patient’s transmitted summary care record. The elements of the data set are listed on this slide.</a:t>
            </a:r>
            <a:endParaRPr lang="en-US" dirty="0">
              <a:latin typeface="Times New Roman"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3ABA710-2095-3D45-89C7-817A560F513F}" type="slidenum">
              <a:rPr lang="en-US">
                <a:latin typeface="Tahoma" charset="0"/>
              </a:rPr>
              <a:pPr eaLnBrk="1" hangingPunct="1"/>
              <a:t>23</a:t>
            </a:fld>
            <a:endParaRPr lang="en-US" dirty="0">
              <a:latin typeface="Tahoma" charset="0"/>
            </a:endParaRPr>
          </a:p>
        </p:txBody>
      </p:sp>
    </p:spTree>
    <p:extLst>
      <p:ext uri="{BB962C8B-B14F-4D97-AF65-F5344CB8AC3E}">
        <p14:creationId xmlns:p14="http://schemas.microsoft.com/office/powerpoint/2010/main" val="296138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Stage 2 also introduced some privacy and security measures. One was specifications around algorithms for encryption and decryption, with any information transmitted through </a:t>
            </a:r>
            <a:r>
              <a:rPr lang="en-US" dirty="0" smtClean="0"/>
              <a:t>the HIE, </a:t>
            </a:r>
            <a:r>
              <a:rPr lang="en-US" dirty="0"/>
              <a:t>needing to be encrypted, and the sender and receiver needing to be integrity protected. Another rule was that all accesses and modifications needed to have certain information collected, such as the date, time, patient, and user. </a:t>
            </a:r>
            <a:endParaRPr lang="en-US" dirty="0">
              <a:latin typeface="Times New Roman"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856088-D996-F140-9F24-795D69604DF6}" type="slidenum">
              <a:rPr lang="en-US">
                <a:latin typeface="Tahoma" charset="0"/>
              </a:rPr>
              <a:pPr eaLnBrk="1" hangingPunct="1"/>
              <a:t>24</a:t>
            </a:fld>
            <a:endParaRPr lang="en-US" dirty="0">
              <a:latin typeface="Tahoma" charset="0"/>
            </a:endParaRPr>
          </a:p>
        </p:txBody>
      </p:sp>
    </p:spTree>
    <p:extLst>
      <p:ext uri="{BB962C8B-B14F-4D97-AF65-F5344CB8AC3E}">
        <p14:creationId xmlns:p14="http://schemas.microsoft.com/office/powerpoint/2010/main" val="48957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Also, various algorithms had to verify that information was not altered in transit. </a:t>
            </a:r>
          </a:p>
          <a:p>
            <a:r>
              <a:rPr lang="en-US" dirty="0" smtClean="0"/>
              <a:t>Another </a:t>
            </a:r>
            <a:r>
              <a:rPr lang="en-US" dirty="0"/>
              <a:t>was that all disclosures, including treatment, payment, and operations, or </a:t>
            </a:r>
            <a:r>
              <a:rPr lang="en-US" dirty="0" err="1" smtClean="0"/>
              <a:t>TPO</a:t>
            </a:r>
            <a:r>
              <a:rPr lang="en-US" dirty="0" smtClean="0"/>
              <a:t>, </a:t>
            </a:r>
            <a:r>
              <a:rPr lang="en-US" dirty="0"/>
              <a:t>disclosures, needed to be recorded as well.</a:t>
            </a:r>
            <a:endParaRPr lang="en-US" dirty="0">
              <a:latin typeface="Times New Roman"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856088-D996-F140-9F24-795D69604DF6}" type="slidenum">
              <a:rPr lang="en-US">
                <a:latin typeface="Tahoma" charset="0"/>
              </a:rPr>
              <a:pPr eaLnBrk="1" hangingPunct="1"/>
              <a:t>25</a:t>
            </a:fld>
            <a:endParaRPr lang="en-US" dirty="0">
              <a:latin typeface="Tahoma" charset="0"/>
            </a:endParaRPr>
          </a:p>
        </p:txBody>
      </p:sp>
    </p:spTree>
    <p:extLst>
      <p:ext uri="{BB962C8B-B14F-4D97-AF65-F5344CB8AC3E}">
        <p14:creationId xmlns:p14="http://schemas.microsoft.com/office/powerpoint/2010/main" val="1517006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Stage 2 consolidates many of the meaningful use criteria from Stages 1 and 2. The major categories are listed on this slide and the </a:t>
            </a:r>
            <a:r>
              <a:rPr lang="en-US" dirty="0" smtClean="0"/>
              <a:t>eight slides </a:t>
            </a:r>
            <a:r>
              <a:rPr lang="en-US" dirty="0"/>
              <a:t>that follow.</a:t>
            </a:r>
          </a:p>
          <a:p>
            <a:pPr marL="171450" indent="-171450">
              <a:buFont typeface="Arial" panose="020B0604020202020204" pitchFamily="34" charset="0"/>
              <a:buChar char="•"/>
            </a:pPr>
            <a:r>
              <a:rPr lang="en-US" dirty="0"/>
              <a:t>Patient health information must be protected by appropriate technical capabilities.</a:t>
            </a:r>
          </a:p>
          <a:p>
            <a:pPr marL="171450" indent="-171450">
              <a:buFont typeface="Arial" panose="020B0604020202020204" pitchFamily="34" charset="0"/>
              <a:buChar char="•"/>
            </a:pPr>
            <a:r>
              <a:rPr lang="en-US" dirty="0"/>
              <a:t>Clinical decision support must be used and applied to a group of priority health conditions</a:t>
            </a:r>
            <a:r>
              <a:rPr lang="en-US" smtClean="0"/>
              <a:t>. </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26</a:t>
            </a:fld>
            <a:endParaRPr lang="en-US" dirty="0"/>
          </a:p>
        </p:txBody>
      </p:sp>
    </p:spTree>
    <p:extLst>
      <p:ext uri="{BB962C8B-B14F-4D97-AF65-F5344CB8AC3E}">
        <p14:creationId xmlns:p14="http://schemas.microsoft.com/office/powerpoint/2010/main" val="99209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And CPOE must be used to a specified level. </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27</a:t>
            </a:fld>
            <a:endParaRPr lang="en-US" dirty="0"/>
          </a:p>
        </p:txBody>
      </p:sp>
    </p:spTree>
    <p:extLst>
      <p:ext uri="{BB962C8B-B14F-4D97-AF65-F5344CB8AC3E}">
        <p14:creationId xmlns:p14="http://schemas.microsoft.com/office/powerpoint/2010/main" val="2778062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Also required is electronic prescribing, which means transmission of prescriptions electronically by EPs and of discharge prescriptions by </a:t>
            </a:r>
            <a:r>
              <a:rPr lang="en-US" dirty="0" smtClean="0"/>
              <a:t>EHs. </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28</a:t>
            </a:fld>
            <a:endParaRPr lang="en-US" dirty="0"/>
          </a:p>
        </p:txBody>
      </p:sp>
    </p:spTree>
    <p:extLst>
      <p:ext uri="{BB962C8B-B14F-4D97-AF65-F5344CB8AC3E}">
        <p14:creationId xmlns:p14="http://schemas.microsoft.com/office/powerpoint/2010/main" val="2244044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smtClean="0"/>
              <a:t>Modified </a:t>
            </a:r>
            <a:r>
              <a:rPr lang="en-US" dirty="0"/>
              <a:t>Stage 2 also requires the capability to carry out health information exchange for the summary of care record</a:t>
            </a:r>
            <a:r>
              <a:rPr lang="en-US" dirty="0" smtClean="0"/>
              <a:t>. </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29</a:t>
            </a:fld>
            <a:endParaRPr lang="en-US" dirty="0"/>
          </a:p>
        </p:txBody>
      </p:sp>
    </p:spTree>
    <p:extLst>
      <p:ext uri="{BB962C8B-B14F-4D97-AF65-F5344CB8AC3E}">
        <p14:creationId xmlns:p14="http://schemas.microsoft.com/office/powerpoint/2010/main" val="421650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Discuss the criteria for Stages 1-3 of meaningful use for eligible professionals, eligible hospitals, and critical access hospitals</a:t>
            </a:r>
          </a:p>
          <a:p>
            <a:pPr marL="174708" indent="-174708">
              <a:buFont typeface="Arial" panose="020B0604020202020204" pitchFamily="34" charset="0"/>
              <a:buChar char="•"/>
            </a:pPr>
            <a:r>
              <a:rPr lang="en-US" dirty="0" smtClean="0"/>
              <a:t>Describe the standards specified for MU</a:t>
            </a:r>
          </a:p>
          <a:p>
            <a:pPr marL="174708" indent="-174708">
              <a:buFont typeface="Arial" panose="020B0604020202020204" pitchFamily="34" charset="0"/>
              <a:buChar char="•"/>
            </a:pPr>
            <a:r>
              <a:rPr lang="en-US" dirty="0" smtClean="0"/>
              <a:t>And, discuss the likely evolution of the MU program</a:t>
            </a:r>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a:t>
            </a:fld>
            <a:endParaRPr lang="en-US" altLang="en-US" dirty="0"/>
          </a:p>
        </p:txBody>
      </p:sp>
    </p:spTree>
    <p:extLst>
      <p:ext uri="{BB962C8B-B14F-4D97-AF65-F5344CB8AC3E}">
        <p14:creationId xmlns:p14="http://schemas.microsoft.com/office/powerpoint/2010/main" val="2634691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smtClean="0"/>
              <a:t>Additional criteria include the use of certified EHR technology to provide educational resources to patients</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30</a:t>
            </a:fld>
            <a:endParaRPr lang="en-US" dirty="0"/>
          </a:p>
        </p:txBody>
      </p:sp>
    </p:spTree>
    <p:extLst>
      <p:ext uri="{BB962C8B-B14F-4D97-AF65-F5344CB8AC3E}">
        <p14:creationId xmlns:p14="http://schemas.microsoft.com/office/powerpoint/2010/main" val="4157078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Another Modified Stage 2 criterion is the ability to perform medication reconciliation. </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31</a:t>
            </a:fld>
            <a:endParaRPr lang="en-US" dirty="0"/>
          </a:p>
        </p:txBody>
      </p:sp>
    </p:spTree>
    <p:extLst>
      <p:ext uri="{BB962C8B-B14F-4D97-AF65-F5344CB8AC3E}">
        <p14:creationId xmlns:p14="http://schemas.microsoft.com/office/powerpoint/2010/main" val="193919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The Modified Stage 2 criteria also include providing patients with electronic access to their health information…</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32</a:t>
            </a:fld>
            <a:endParaRPr lang="en-US" dirty="0"/>
          </a:p>
        </p:txBody>
      </p:sp>
    </p:spTree>
    <p:extLst>
      <p:ext uri="{BB962C8B-B14F-4D97-AF65-F5344CB8AC3E}">
        <p14:creationId xmlns:p14="http://schemas.microsoft.com/office/powerpoint/2010/main" val="3380000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the use of secure electronic messaging. </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33</a:t>
            </a:fld>
            <a:endParaRPr lang="en-US" dirty="0"/>
          </a:p>
        </p:txBody>
      </p:sp>
    </p:spTree>
    <p:extLst>
      <p:ext uri="{BB962C8B-B14F-4D97-AF65-F5344CB8AC3E}">
        <p14:creationId xmlns:p14="http://schemas.microsoft.com/office/powerpoint/2010/main" val="1025733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smtClean="0"/>
              <a:t>Finally, Modified</a:t>
            </a:r>
            <a:r>
              <a:rPr lang="en-US" baseline="0" dirty="0" smtClean="0"/>
              <a:t> Stage 2 requires appropriate reporting to public health agencies.</a:t>
            </a:r>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34</a:t>
            </a:fld>
            <a:endParaRPr lang="en-US" dirty="0"/>
          </a:p>
        </p:txBody>
      </p:sp>
    </p:spTree>
    <p:extLst>
      <p:ext uri="{BB962C8B-B14F-4D97-AF65-F5344CB8AC3E}">
        <p14:creationId xmlns:p14="http://schemas.microsoft.com/office/powerpoint/2010/main" val="3257765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concludes lecture </a:t>
            </a:r>
            <a:r>
              <a:rPr lang="en-US" altLang="en-US" b="0" dirty="0" smtClean="0"/>
              <a:t>b of the unit on Meaningful Use. </a:t>
            </a:r>
          </a:p>
          <a:p>
            <a:pPr lvl="0"/>
            <a:r>
              <a:rPr lang="en-US" dirty="0"/>
              <a:t>To summarize this lecture:</a:t>
            </a:r>
          </a:p>
          <a:p>
            <a:pPr marL="174708" indent="-174708">
              <a:buFont typeface="Arial" panose="020B0604020202020204" pitchFamily="34" charset="0"/>
              <a:buChar char="•"/>
            </a:pPr>
            <a:r>
              <a:rPr lang="x-none" dirty="0"/>
              <a:t>The original Stages 1 and 2 of meaningful use have given way to Modified Stage 2 for 2015</a:t>
            </a:r>
            <a:r>
              <a:rPr lang="en-US" dirty="0"/>
              <a:t> through </a:t>
            </a:r>
            <a:r>
              <a:rPr lang="x-none" dirty="0"/>
              <a:t>2017</a:t>
            </a:r>
            <a:r>
              <a:rPr lang="en-US" dirty="0"/>
              <a:t>,</a:t>
            </a:r>
            <a:r>
              <a:rPr lang="x-none" dirty="0"/>
              <a:t> and Stage 3 thereafter</a:t>
            </a:r>
            <a:endParaRPr lang="en-US" dirty="0"/>
          </a:p>
          <a:p>
            <a:pPr marL="174708" indent="-174708">
              <a:buFont typeface="Arial" panose="020B0604020202020204" pitchFamily="34" charset="0"/>
              <a:buChar char="•"/>
            </a:pPr>
            <a:r>
              <a:rPr lang="x-none" dirty="0"/>
              <a:t>Stage 2 of meaningful use added a number of standards, a common data set, and requirements for privacy and security </a:t>
            </a:r>
            <a:endParaRPr lang="en-US" dirty="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35</a:t>
            </a:fld>
            <a:endParaRPr lang="en-US" altLang="en-US" dirty="0"/>
          </a:p>
        </p:txBody>
      </p:sp>
    </p:spTree>
    <p:extLst>
      <p:ext uri="{BB962C8B-B14F-4D97-AF65-F5344CB8AC3E}">
        <p14:creationId xmlns:p14="http://schemas.microsoft.com/office/powerpoint/2010/main" val="39509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 Audio. </a:t>
            </a:r>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36</a:t>
            </a:fld>
            <a:endParaRPr lang="en-US" altLang="en-US" dirty="0"/>
          </a:p>
        </p:txBody>
      </p:sp>
    </p:spTree>
    <p:extLst>
      <p:ext uri="{BB962C8B-B14F-4D97-AF65-F5344CB8AC3E}">
        <p14:creationId xmlns:p14="http://schemas.microsoft.com/office/powerpoint/2010/main" val="197288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No Audio. </a:t>
            </a:r>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37</a:t>
            </a:fld>
            <a:endParaRPr lang="en-US" altLang="en-US" dirty="0"/>
          </a:p>
        </p:txBody>
      </p:sp>
    </p:spTree>
    <p:extLst>
      <p:ext uri="{BB962C8B-B14F-4D97-AF65-F5344CB8AC3E}">
        <p14:creationId xmlns:p14="http://schemas.microsoft.com/office/powerpoint/2010/main" val="164897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38</a:t>
            </a:fld>
            <a:endParaRPr lang="en-US" altLang="en-US" dirty="0"/>
          </a:p>
        </p:txBody>
      </p:sp>
    </p:spTree>
    <p:extLst>
      <p:ext uri="{BB962C8B-B14F-4D97-AF65-F5344CB8AC3E}">
        <p14:creationId xmlns:p14="http://schemas.microsoft.com/office/powerpoint/2010/main" val="5822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our discussion of the HITECH Act and achieving meaningful use. We will discuss how the meaningful use program has been operationalized, with the warning that there is a great deal of detail included here. It's most important, though, to keep </a:t>
            </a:r>
            <a:r>
              <a:rPr lang="en-US" dirty="0" smtClean="0"/>
              <a:t>your eye </a:t>
            </a:r>
            <a:r>
              <a:rPr lang="en-US" dirty="0"/>
              <a:t>on the big picture. </a:t>
            </a:r>
          </a:p>
          <a:p>
            <a:r>
              <a:rPr lang="en-US" dirty="0"/>
              <a:t>In the meaningful use program, recall that there are eligible </a:t>
            </a:r>
            <a:r>
              <a:rPr lang="en-US" dirty="0" smtClean="0"/>
              <a:t>professionals, eligible hospitals, and critical access </a:t>
            </a:r>
            <a:r>
              <a:rPr lang="en-US" dirty="0"/>
              <a:t>hospitals, and that they need to meet three requirements to receive reimbursement funds: </a:t>
            </a:r>
          </a:p>
          <a:p>
            <a:r>
              <a:rPr lang="en-US" dirty="0"/>
              <a:t>One requirement is meeting the meaningful use objectives in the various stages. In the original Stages 1 and 2, each had two sets of objectives. The first set of objectives were the core objectives. All of the core objectives had to be met. </a:t>
            </a:r>
          </a:p>
          <a:p>
            <a:r>
              <a:rPr lang="en-US" dirty="0"/>
              <a:t>For the second set of objectives, users could choose a required number from a larger menu of options.</a:t>
            </a:r>
          </a:p>
          <a:p>
            <a:r>
              <a:rPr lang="en-US" dirty="0"/>
              <a:t>Recently, Stage 2 has been modified to have only core objectives.</a:t>
            </a:r>
          </a:p>
          <a:p>
            <a:r>
              <a:rPr lang="en-US" dirty="0">
                <a:solidFill>
                  <a:schemeClr val="tx2"/>
                </a:solidFill>
              </a:rPr>
              <a:t>In addition, the criteria for Stage 3 have been released. In this new </a:t>
            </a:r>
            <a:r>
              <a:rPr lang="en-US" dirty="0" smtClean="0">
                <a:solidFill>
                  <a:schemeClr val="tx2"/>
                </a:solidFill>
              </a:rPr>
              <a:t>setup</a:t>
            </a:r>
            <a:r>
              <a:rPr lang="en-US" dirty="0">
                <a:solidFill>
                  <a:schemeClr val="tx2"/>
                </a:solidFill>
              </a:rPr>
              <a:t>, those seeking remuneration via the meaningful use program must meet </a:t>
            </a:r>
            <a:r>
              <a:rPr lang="en-US" i="1" dirty="0">
                <a:solidFill>
                  <a:schemeClr val="tx2"/>
                </a:solidFill>
              </a:rPr>
              <a:t>all</a:t>
            </a:r>
            <a:r>
              <a:rPr lang="en-US" dirty="0">
                <a:solidFill>
                  <a:schemeClr val="tx2"/>
                </a:solidFill>
              </a:rPr>
              <a:t> of the </a:t>
            </a:r>
            <a:r>
              <a:rPr lang="en-US" dirty="0" smtClean="0">
                <a:solidFill>
                  <a:schemeClr val="tx2"/>
                </a:solidFill>
              </a:rPr>
              <a:t>objectives; </a:t>
            </a:r>
            <a:r>
              <a:rPr lang="en-US" dirty="0">
                <a:solidFill>
                  <a:schemeClr val="tx2"/>
                </a:solidFill>
              </a:rPr>
              <a:t>there are no choices.</a:t>
            </a:r>
          </a:p>
          <a:p>
            <a:endParaRPr lang="en-US" dirty="0"/>
          </a:p>
        </p:txBody>
      </p:sp>
      <p:sp>
        <p:nvSpPr>
          <p:cNvPr id="4" name="Slide Number Placeholder 3"/>
          <p:cNvSpPr>
            <a:spLocks noGrp="1"/>
          </p:cNvSpPr>
          <p:nvPr>
            <p:ph type="sldNum" sz="quarter" idx="10"/>
          </p:nvPr>
        </p:nvSpPr>
        <p:spPr/>
        <p:txBody>
          <a:bodyPr/>
          <a:lstStyle/>
          <a:p>
            <a:fld id="{1156BC45-13BA-3F4B-A8FE-9818540881DE}" type="slidenum">
              <a:rPr lang="en-US" smtClean="0"/>
              <a:pPr/>
              <a:t>4</a:t>
            </a:fld>
            <a:endParaRPr lang="en-US" dirty="0"/>
          </a:p>
        </p:txBody>
      </p:sp>
    </p:spTree>
    <p:extLst>
      <p:ext uri="{BB962C8B-B14F-4D97-AF65-F5344CB8AC3E}">
        <p14:creationId xmlns:p14="http://schemas.microsoft.com/office/powerpoint/2010/main" val="130342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meeting the meaningful use objectives, there are clinical quality measures, or </a:t>
            </a:r>
            <a:r>
              <a:rPr lang="en-US" dirty="0" smtClean="0"/>
              <a:t>CQMs, </a:t>
            </a:r>
            <a:r>
              <a:rPr lang="en-US" dirty="0"/>
              <a:t>that had to be met as part of the three requirements. </a:t>
            </a:r>
          </a:p>
          <a:p>
            <a:r>
              <a:rPr lang="en-US" dirty="0"/>
              <a:t>In the 2011 release of the original CQMs, there was one set of CQMs for eligible hospitals and another for eligible providers. </a:t>
            </a:r>
          </a:p>
          <a:p>
            <a:r>
              <a:rPr lang="en-US" dirty="0"/>
              <a:t>These were superseded in 2014 by expanded sets of clinical quality measures. </a:t>
            </a:r>
          </a:p>
          <a:p>
            <a:r>
              <a:rPr lang="en-US" dirty="0"/>
              <a:t>No matter what stage an EP or EH was in, starting in 2014, all those seeking remuneration through the meaningful use program needed to meet the new clinical quality measures. </a:t>
            </a:r>
          </a:p>
          <a:p>
            <a:r>
              <a:rPr lang="en-US" dirty="0"/>
              <a:t>The third requirement for qualifying to receive meaningful use reimbursement funds was meeting standards designated by ONC via certified electronic health records.</a:t>
            </a:r>
          </a:p>
        </p:txBody>
      </p:sp>
      <p:sp>
        <p:nvSpPr>
          <p:cNvPr id="4" name="Slide Number Placeholder 3"/>
          <p:cNvSpPr>
            <a:spLocks noGrp="1"/>
          </p:cNvSpPr>
          <p:nvPr>
            <p:ph type="sldNum" sz="quarter" idx="10"/>
          </p:nvPr>
        </p:nvSpPr>
        <p:spPr/>
        <p:txBody>
          <a:bodyPr/>
          <a:lstStyle/>
          <a:p>
            <a:fld id="{1156BC45-13BA-3F4B-A8FE-9818540881DE}" type="slidenum">
              <a:rPr lang="en-US" smtClean="0"/>
              <a:pPr/>
              <a:t>5</a:t>
            </a:fld>
            <a:endParaRPr lang="en-US" dirty="0"/>
          </a:p>
        </p:txBody>
      </p:sp>
    </p:spTree>
    <p:extLst>
      <p:ext uri="{BB962C8B-B14F-4D97-AF65-F5344CB8AC3E}">
        <p14:creationId xmlns:p14="http://schemas.microsoft.com/office/powerpoint/2010/main" val="21309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The original Stages 1 and 2 were announced in 2010 and 2012 respectively. The program started making payments for Stage 1 in October 2010 for eligible hospitals and in January 2011 for eligible professionals. </a:t>
            </a:r>
          </a:p>
          <a:p>
            <a:r>
              <a:rPr lang="en-US" dirty="0"/>
              <a:t>Stage 2 was delayed a year from its original start date and began in 2014. The Stage 2 objectives were announced in 2012 and raised the bar on many of the objectives. </a:t>
            </a:r>
          </a:p>
          <a:p>
            <a:r>
              <a:rPr lang="en-US" dirty="0"/>
              <a:t>There was also additional emphasis on patient engagement and health information </a:t>
            </a:r>
            <a:r>
              <a:rPr lang="en-US" dirty="0" smtClean="0"/>
              <a:t>exchange, or HIE.</a:t>
            </a:r>
            <a:endParaRPr lang="en-US" dirty="0">
              <a:latin typeface="Times New Roman"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16108" indent="-275427" eaLnBrk="0" hangingPunct="0">
              <a:defRPr>
                <a:solidFill>
                  <a:schemeClr val="tx1"/>
                </a:solidFill>
                <a:latin typeface="Arial" charset="0"/>
                <a:ea typeface="ＭＳ Ｐゴシック" charset="0"/>
              </a:defRPr>
            </a:lvl2pPr>
            <a:lvl3pPr marL="1101706" indent="-220341" eaLnBrk="0" hangingPunct="0">
              <a:defRPr>
                <a:solidFill>
                  <a:schemeClr val="tx1"/>
                </a:solidFill>
                <a:latin typeface="Arial" charset="0"/>
                <a:ea typeface="ＭＳ Ｐゴシック" charset="0"/>
              </a:defRPr>
            </a:lvl3pPr>
            <a:lvl4pPr marL="1542388" indent="-220341" eaLnBrk="0" hangingPunct="0">
              <a:defRPr>
                <a:solidFill>
                  <a:schemeClr val="tx1"/>
                </a:solidFill>
                <a:latin typeface="Arial" charset="0"/>
                <a:ea typeface="ＭＳ Ｐゴシック" charset="0"/>
              </a:defRPr>
            </a:lvl4pPr>
            <a:lvl5pPr marL="1983071" indent="-220341" eaLnBrk="0" hangingPunct="0">
              <a:defRPr>
                <a:solidFill>
                  <a:schemeClr val="tx1"/>
                </a:solidFill>
                <a:latin typeface="Arial" charset="0"/>
                <a:ea typeface="ＭＳ Ｐゴシック" charset="0"/>
              </a:defRPr>
            </a:lvl5pPr>
            <a:lvl6pPr marL="2423753" indent="-220341" eaLnBrk="0" fontAlgn="base" hangingPunct="0">
              <a:spcBef>
                <a:spcPct val="0"/>
              </a:spcBef>
              <a:spcAft>
                <a:spcPct val="0"/>
              </a:spcAft>
              <a:defRPr>
                <a:solidFill>
                  <a:schemeClr val="tx1"/>
                </a:solidFill>
                <a:latin typeface="Arial" charset="0"/>
                <a:ea typeface="ＭＳ Ｐゴシック" charset="0"/>
              </a:defRPr>
            </a:lvl6pPr>
            <a:lvl7pPr marL="2864435" indent="-220341" eaLnBrk="0" fontAlgn="base" hangingPunct="0">
              <a:spcBef>
                <a:spcPct val="0"/>
              </a:spcBef>
              <a:spcAft>
                <a:spcPct val="0"/>
              </a:spcAft>
              <a:defRPr>
                <a:solidFill>
                  <a:schemeClr val="tx1"/>
                </a:solidFill>
                <a:latin typeface="Arial" charset="0"/>
                <a:ea typeface="ＭＳ Ｐゴシック" charset="0"/>
              </a:defRPr>
            </a:lvl7pPr>
            <a:lvl8pPr marL="3305117" indent="-220341" eaLnBrk="0" fontAlgn="base" hangingPunct="0">
              <a:spcBef>
                <a:spcPct val="0"/>
              </a:spcBef>
              <a:spcAft>
                <a:spcPct val="0"/>
              </a:spcAft>
              <a:defRPr>
                <a:solidFill>
                  <a:schemeClr val="tx1"/>
                </a:solidFill>
                <a:latin typeface="Arial" charset="0"/>
                <a:ea typeface="ＭＳ Ｐゴシック" charset="0"/>
              </a:defRPr>
            </a:lvl8pPr>
            <a:lvl9pPr marL="3745800" indent="-220341"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45CD55-9538-2A45-AD94-C0AB0B9B9557}" type="slidenum">
              <a:rPr lang="en-US">
                <a:latin typeface="Tahoma" charset="0"/>
              </a:rPr>
              <a:pPr eaLnBrk="1" hangingPunct="1"/>
              <a:t>6</a:t>
            </a:fld>
            <a:endParaRPr lang="en-US" dirty="0">
              <a:latin typeface="Tahoma" charset="0"/>
            </a:endParaRPr>
          </a:p>
        </p:txBody>
      </p:sp>
    </p:spTree>
    <p:extLst>
      <p:ext uri="{BB962C8B-B14F-4D97-AF65-F5344CB8AC3E}">
        <p14:creationId xmlns:p14="http://schemas.microsoft.com/office/powerpoint/2010/main" val="323346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way of looking at Stages 1 and 2. Each of these stages had its specific objectives, the standards that needed to be used to achieve those objectives, and the clinical quality measures - both the original CQMs and the 2014 update.</a:t>
            </a:r>
          </a:p>
        </p:txBody>
      </p:sp>
      <p:sp>
        <p:nvSpPr>
          <p:cNvPr id="4" name="Slide Number Placeholder 3"/>
          <p:cNvSpPr>
            <a:spLocks noGrp="1"/>
          </p:cNvSpPr>
          <p:nvPr>
            <p:ph type="sldNum" sz="quarter" idx="10"/>
          </p:nvPr>
        </p:nvSpPr>
        <p:spPr/>
        <p:txBody>
          <a:bodyPr/>
          <a:lstStyle/>
          <a:p>
            <a:fld id="{9539D3AE-D744-424A-924D-72EE72A09D25}" type="slidenum">
              <a:rPr lang="en-US" smtClean="0"/>
              <a:pPr/>
              <a:t>7</a:t>
            </a:fld>
            <a:endParaRPr lang="en-US" dirty="0"/>
          </a:p>
        </p:txBody>
      </p:sp>
    </p:spTree>
    <p:extLst>
      <p:ext uri="{BB962C8B-B14F-4D97-AF65-F5344CB8AC3E}">
        <p14:creationId xmlns:p14="http://schemas.microsoft.com/office/powerpoint/2010/main" val="252260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rules for Modified Stage 2 and for Stage 3 were released. </a:t>
            </a:r>
          </a:p>
          <a:p>
            <a:r>
              <a:rPr lang="en-US" dirty="0"/>
              <a:t>Modified stage 2, in essence, combined the original Stages 1 and 2, so any </a:t>
            </a:r>
            <a:r>
              <a:rPr lang="en-US" dirty="0" smtClean="0"/>
              <a:t>EP</a:t>
            </a:r>
            <a:r>
              <a:rPr lang="en-US" baseline="0" dirty="0" smtClean="0"/>
              <a:t> or</a:t>
            </a:r>
            <a:r>
              <a:rPr lang="en-US" dirty="0" smtClean="0"/>
              <a:t> EH </a:t>
            </a:r>
            <a:r>
              <a:rPr lang="en-US" dirty="0"/>
              <a:t>just starting down the meaningful use road, or still in Stage 1, now had to meet the objectives of Modified Stage 2, through 2017. </a:t>
            </a:r>
          </a:p>
          <a:p>
            <a:r>
              <a:rPr lang="en-US" dirty="0"/>
              <a:t>Starting in 2017, eligible professionals and eligible hospitals can begin attesting to Stage 3. </a:t>
            </a:r>
          </a:p>
          <a:p>
            <a:r>
              <a:rPr lang="en-US" dirty="0"/>
              <a:t>Today there is some uncertainty over the </a:t>
            </a:r>
            <a:r>
              <a:rPr lang="en-US" dirty="0" smtClean="0"/>
              <a:t>future of </a:t>
            </a:r>
            <a:r>
              <a:rPr lang="en-US" dirty="0"/>
              <a:t>the meaningful use program due to the Medicare Access and CHIP Reauthorization Act, or MACRA, </a:t>
            </a:r>
            <a:r>
              <a:rPr lang="en-US" dirty="0" smtClean="0"/>
              <a:t>that </a:t>
            </a:r>
            <a:r>
              <a:rPr lang="en-US" dirty="0"/>
              <a:t>was passed by Congress in 2015. MACRA calls for combining all CMS quality programs, including meaningful use, into a single program, so it's possible that meaningful use will change further in the year or two ahead. But for now, this is how the stages of meaningful use must be met to become eligible for or maintain eligibility in the meaningful use program. We will talk more about the future of the meaningful use program at the end of the last lecture.</a:t>
            </a:r>
          </a:p>
        </p:txBody>
      </p:sp>
      <p:sp>
        <p:nvSpPr>
          <p:cNvPr id="4" name="Slide Number Placeholder 3"/>
          <p:cNvSpPr>
            <a:spLocks noGrp="1"/>
          </p:cNvSpPr>
          <p:nvPr>
            <p:ph type="sldNum" sz="quarter" idx="10"/>
          </p:nvPr>
        </p:nvSpPr>
        <p:spPr/>
        <p:txBody>
          <a:bodyPr/>
          <a:lstStyle/>
          <a:p>
            <a:fld id="{1156BC45-13BA-3F4B-A8FE-9818540881DE}" type="slidenum">
              <a:rPr lang="en-US" smtClean="0"/>
              <a:pPr/>
              <a:t>8</a:t>
            </a:fld>
            <a:endParaRPr lang="en-US" dirty="0"/>
          </a:p>
        </p:txBody>
      </p:sp>
    </p:spTree>
    <p:extLst>
      <p:ext uri="{BB962C8B-B14F-4D97-AF65-F5344CB8AC3E}">
        <p14:creationId xmlns:p14="http://schemas.microsoft.com/office/powerpoint/2010/main" val="353358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seen in the table on this slide, everyone already in meaningful use should be in Modified Stage 2. Those starting in 2016 and 2017 would start in Modified Stage 2. In 2017 they could actually start in Stage 3. By 2018, everyone should be in Stage 3, although this is all subject to any changes that might come from the MACRA legislation.</a:t>
            </a:r>
          </a:p>
        </p:txBody>
      </p:sp>
      <p:sp>
        <p:nvSpPr>
          <p:cNvPr id="4" name="Slide Number Placeholder 3"/>
          <p:cNvSpPr>
            <a:spLocks noGrp="1"/>
          </p:cNvSpPr>
          <p:nvPr>
            <p:ph type="sldNum" sz="quarter" idx="10"/>
          </p:nvPr>
        </p:nvSpPr>
        <p:spPr/>
        <p:txBody>
          <a:bodyPr/>
          <a:lstStyle/>
          <a:p>
            <a:fld id="{1156BC45-13BA-3F4B-A8FE-9818540881DE}" type="slidenum">
              <a:rPr lang="en-US" smtClean="0"/>
              <a:pPr/>
              <a:t>9</a:t>
            </a:fld>
            <a:endParaRPr lang="en-US" dirty="0"/>
          </a:p>
        </p:txBody>
      </p:sp>
    </p:spTree>
    <p:extLst>
      <p:ext uri="{BB962C8B-B14F-4D97-AF65-F5344CB8AC3E}">
        <p14:creationId xmlns:p14="http://schemas.microsoft.com/office/powerpoint/2010/main" val="114256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accessibility.psu.edu/microsoftoffice/powerpoint/" TargetMode="External"/><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3"/>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custDataLst>
      <p:tags r:id="rId1"/>
    </p:custDataLst>
    <p:extLst>
      <p:ext uri="{BB962C8B-B14F-4D97-AF65-F5344CB8AC3E}">
        <p14:creationId xmlns:p14="http://schemas.microsoft.com/office/powerpoint/2010/main" val="14041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Lecture w/Attribu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370067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Text Placeholder 3"/>
          <p:cNvSpPr>
            <a:spLocks noGrp="1"/>
          </p:cNvSpPr>
          <p:nvPr>
            <p:ph type="body" sz="quarter" idx="15"/>
          </p:nvPr>
        </p:nvSpPr>
        <p:spPr>
          <a:xfrm>
            <a:off x="457200" y="5976938"/>
            <a:ext cx="7613650" cy="741362"/>
          </a:xfr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14515817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73" r:id="rId3"/>
    <p:sldLayoutId id="2147484260" r:id="rId4"/>
    <p:sldLayoutId id="2147484262" r:id="rId5"/>
    <p:sldLayoutId id="2147484263" r:id="rId6"/>
    <p:sldLayoutId id="2147484264" r:id="rId7"/>
    <p:sldLayoutId id="2147484265" r:id="rId8"/>
    <p:sldLayoutId id="2147484266" r:id="rId9"/>
    <p:sldLayoutId id="2147484267" r:id="rId10"/>
    <p:sldLayoutId id="2147484271" r:id="rId11"/>
    <p:sldLayoutId id="2147484272"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38.xml"/><Relationship Id="rId6" Type="http://schemas.openxmlformats.org/officeDocument/2006/relationships/hyperlink" Target="https://www.americanactionforum.org/research/primer-ehr-stage-3-meaningful-use-requirements/" TargetMode="External"/><Relationship Id="rId5" Type="http://schemas.openxmlformats.org/officeDocument/2006/relationships/hyperlink" Target="http://docplayer.net/12471625-Hitech-meaningful-use.html" TargetMode="External"/><Relationship Id="rId4" Type="http://schemas.openxmlformats.org/officeDocument/2006/relationships/hyperlink" Target="https://www.cms.gov/Regulations-and-Guidance/Legislation/EHRIncentivePrograms/index.html"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hyperlink" Target="https://www.cms.gov/Regulations-and-Guidance/Legislation/EHRIncentivePrograms/index.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1.xml"/><Relationship Id="rId5" Type="http://schemas.openxmlformats.org/officeDocument/2006/relationships/hyperlink" Target="https://www.cms.gov/Regulations-and-Guidance/Legislation/EHRIncentivePrograms/index.htm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Health Care and </a:t>
            </a:r>
            <a:br>
              <a:rPr lang="en-US" dirty="0" smtClean="0"/>
            </a:br>
            <a:r>
              <a:rPr lang="en-US" dirty="0" smtClean="0"/>
              <a:t>Public Health in the U.S.</a:t>
            </a:r>
            <a:endParaRPr lang="en-US" dirty="0"/>
          </a:p>
        </p:txBody>
      </p:sp>
      <p:sp>
        <p:nvSpPr>
          <p:cNvPr id="3" name="Text Placeholder 2"/>
          <p:cNvSpPr>
            <a:spLocks noGrp="1"/>
          </p:cNvSpPr>
          <p:nvPr>
            <p:ph type="body" sz="half" idx="2"/>
          </p:nvPr>
        </p:nvSpPr>
        <p:spPr/>
        <p:txBody>
          <a:bodyPr/>
          <a:lstStyle/>
          <a:p>
            <a:r>
              <a:rPr lang="en-US" dirty="0" smtClean="0"/>
              <a:t>Meaningful Use</a:t>
            </a:r>
          </a:p>
          <a:p>
            <a:endParaRPr lang="en-US" dirty="0"/>
          </a:p>
        </p:txBody>
      </p:sp>
      <p:sp>
        <p:nvSpPr>
          <p:cNvPr id="4" name="Text Placeholder 3"/>
          <p:cNvSpPr>
            <a:spLocks noGrp="1"/>
          </p:cNvSpPr>
          <p:nvPr>
            <p:ph type="body" sz="quarter" idx="11"/>
          </p:nvPr>
        </p:nvSpPr>
        <p:spPr/>
        <p:txBody>
          <a:bodyPr/>
          <a:lstStyle/>
          <a:p>
            <a:r>
              <a:rPr lang="en-US" dirty="0" smtClean="0"/>
              <a:t>Lecture b</a:t>
            </a:r>
            <a:endParaRPr lang="en-US" dirty="0"/>
          </a:p>
        </p:txBody>
      </p:sp>
      <p:sp>
        <p:nvSpPr>
          <p:cNvPr id="5" name="Text Placeholder 4"/>
          <p:cNvSpPr>
            <a:spLocks noGrp="1"/>
          </p:cNvSpPr>
          <p:nvPr>
            <p:ph type="body" sz="quarter" idx="12"/>
          </p:nvPr>
        </p:nvSpPr>
        <p:spPr/>
        <p:txBody>
          <a:bodyPr/>
          <a:lstStyle/>
          <a:p>
            <a:r>
              <a:rPr lang="en-US" dirty="0" smtClean="0"/>
              <a:t>This material (Comp 1 Unit 10)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p>
          <a:p>
            <a:endParaRPr lang="en-US" dirty="0"/>
          </a:p>
        </p:txBody>
      </p:sp>
    </p:spTree>
    <p:custDataLst>
      <p:tags r:id="rId1"/>
    </p:custDataLst>
    <p:extLst>
      <p:ext uri="{BB962C8B-B14F-4D97-AF65-F5344CB8AC3E}">
        <p14:creationId xmlns:p14="http://schemas.microsoft.com/office/powerpoint/2010/main" val="49503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5355" y="274637"/>
            <a:ext cx="8373291" cy="1143000"/>
          </a:xfrm>
        </p:spPr>
        <p:txBody>
          <a:bodyPr/>
          <a:lstStyle/>
          <a:p>
            <a:r>
              <a:rPr lang="en-US" dirty="0" smtClean="0"/>
              <a:t>Original Stages 1-2 MU – 1</a:t>
            </a:r>
            <a:br>
              <a:rPr lang="en-US" dirty="0" smtClean="0"/>
            </a:br>
            <a:endParaRPr lang="en-US" dirty="0" smtClean="0"/>
          </a:p>
        </p:txBody>
      </p:sp>
      <p:sp>
        <p:nvSpPr>
          <p:cNvPr id="19459" name="Content Placeholder 2"/>
          <p:cNvSpPr>
            <a:spLocks noGrp="1"/>
          </p:cNvSpPr>
          <p:nvPr>
            <p:ph sz="quarter" idx="14"/>
          </p:nvPr>
        </p:nvSpPr>
        <p:spPr/>
        <p:txBody>
          <a:bodyPr/>
          <a:lstStyle/>
          <a:p>
            <a:r>
              <a:rPr lang="en-US" dirty="0" smtClean="0"/>
              <a:t>Stage 1</a:t>
            </a:r>
          </a:p>
          <a:p>
            <a:pPr lvl="1"/>
            <a:r>
              <a:rPr lang="en-US" sz="2400" dirty="0" smtClean="0"/>
              <a:t>EPs must meet 15 core and 5 of 10 menu objectives</a:t>
            </a:r>
          </a:p>
          <a:p>
            <a:pPr lvl="1"/>
            <a:r>
              <a:rPr lang="en-US" sz="2400" dirty="0" smtClean="0"/>
              <a:t>EHs must meet 14 core and 5 of 10 menu objectives</a:t>
            </a:r>
          </a:p>
          <a:p>
            <a:pPr lvl="1"/>
            <a:r>
              <a:rPr lang="en-US" sz="2400" dirty="0" smtClean="0"/>
              <a:t>For EPs and EHs, one menu objective must be a public health measure</a:t>
            </a:r>
          </a:p>
        </p:txBody>
      </p:sp>
      <p:sp>
        <p:nvSpPr>
          <p:cNvPr id="6" name="Content Placeholder 5"/>
          <p:cNvSpPr>
            <a:spLocks noGrp="1"/>
          </p:cNvSpPr>
          <p:nvPr>
            <p:ph sz="quarter" idx="18"/>
          </p:nvPr>
        </p:nvSpPr>
        <p:spPr>
          <a:xfrm>
            <a:off x="4648200" y="1600200"/>
            <a:ext cx="4041648" cy="3113314"/>
          </a:xfrm>
        </p:spPr>
        <p:txBody>
          <a:bodyPr/>
          <a:lstStyle/>
          <a:p>
            <a:r>
              <a:rPr lang="en-US" dirty="0" smtClean="0"/>
              <a:t>Stage 2</a:t>
            </a:r>
          </a:p>
          <a:p>
            <a:pPr lvl="1"/>
            <a:r>
              <a:rPr lang="en-US" sz="2400" dirty="0" smtClean="0"/>
              <a:t>EPs must meet 17 core and 3 of 6 menu objectives</a:t>
            </a:r>
          </a:p>
          <a:p>
            <a:pPr lvl="1"/>
            <a:r>
              <a:rPr lang="en-US" sz="2400" dirty="0" smtClean="0"/>
              <a:t>EHs must meet 16 core and 3 of 6 menu objectives</a:t>
            </a:r>
            <a:endParaRPr lang="en-US" sz="2400" dirty="0"/>
          </a:p>
        </p:txBody>
      </p:sp>
      <p:sp>
        <p:nvSpPr>
          <p:cNvPr id="18" name="Text Placeholder 6"/>
          <p:cNvSpPr>
            <a:spLocks noGrp="1"/>
          </p:cNvSpPr>
          <p:nvPr>
            <p:ph type="body" sz="quarter" idx="4294967295"/>
          </p:nvPr>
        </p:nvSpPr>
        <p:spPr>
          <a:xfrm>
            <a:off x="1186543" y="6052457"/>
            <a:ext cx="3461657" cy="435430"/>
          </a:xfrm>
          <a:prstGeom prst="rect">
            <a:avLst/>
          </a:prstGeom>
        </p:spPr>
        <p:txBody>
          <a:bodyPr/>
          <a:lstStyle/>
          <a:p>
            <a:pPr marL="0" indent="0">
              <a:buNone/>
            </a:pPr>
            <a:r>
              <a:rPr lang="en-US" sz="1200" dirty="0"/>
              <a:t>(Blumenthal &amp; </a:t>
            </a:r>
            <a:r>
              <a:rPr lang="en-US" sz="1200" dirty="0" err="1"/>
              <a:t>Tavenner</a:t>
            </a:r>
            <a:r>
              <a:rPr lang="en-US" sz="1200" dirty="0"/>
              <a:t>, 2010; Metzger, 2012)</a:t>
            </a:r>
          </a:p>
        </p:txBody>
      </p:sp>
      <p:sp>
        <p:nvSpPr>
          <p:cNvPr id="3" name="Slide Number Placeholder 2"/>
          <p:cNvSpPr>
            <a:spLocks noGrp="1"/>
          </p:cNvSpPr>
          <p:nvPr>
            <p:ph type="sldNum" sz="quarter" idx="4"/>
          </p:nvPr>
        </p:nvSpPr>
        <p:spPr/>
        <p:txBody>
          <a:bodyPr/>
          <a:lstStyle/>
          <a:p>
            <a:fld id="{0DC64441-A3E9-494E-8F52-7CAE25A2BE88}" type="slidenum">
              <a:rPr lang="en-US" smtClean="0"/>
              <a:pPr/>
              <a:t>10</a:t>
            </a:fld>
            <a:endParaRPr lang="en-US"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Original Stages 1-2 MU – 2</a:t>
            </a:r>
            <a:br>
              <a:rPr lang="en-US" smtClean="0"/>
            </a:br>
            <a:endParaRPr lang="en-US" dirty="0" smtClean="0"/>
          </a:p>
        </p:txBody>
      </p:sp>
      <p:sp>
        <p:nvSpPr>
          <p:cNvPr id="19459" name="Content Placeholder 2"/>
          <p:cNvSpPr>
            <a:spLocks noGrp="1"/>
          </p:cNvSpPr>
          <p:nvPr>
            <p:ph sz="quarter" idx="14"/>
          </p:nvPr>
        </p:nvSpPr>
        <p:spPr/>
        <p:txBody>
          <a:bodyPr/>
          <a:lstStyle/>
          <a:p>
            <a:r>
              <a:rPr lang="en-US" dirty="0" smtClean="0"/>
              <a:t>Most EPs and EHs met Stage 1</a:t>
            </a:r>
          </a:p>
          <a:p>
            <a:r>
              <a:rPr lang="en-US" dirty="0" smtClean="0"/>
              <a:t>Stage 2 has proven more difficult</a:t>
            </a:r>
            <a:endParaRPr lang="en-US" dirty="0"/>
          </a:p>
        </p:txBody>
      </p:sp>
      <p:sp>
        <p:nvSpPr>
          <p:cNvPr id="7" name="Text Placeholder 6"/>
          <p:cNvSpPr>
            <a:spLocks noGrp="1"/>
          </p:cNvSpPr>
          <p:nvPr>
            <p:ph type="body" sz="quarter" idx="15"/>
          </p:nvPr>
        </p:nvSpPr>
        <p:spPr/>
        <p:txBody>
          <a:bodyPr/>
          <a:lstStyle/>
          <a:p>
            <a:r>
              <a:rPr lang="en-US" dirty="0"/>
              <a:t>(Blumenthal &amp; </a:t>
            </a:r>
            <a:r>
              <a:rPr lang="en-US" dirty="0" err="1"/>
              <a:t>Tavenner</a:t>
            </a:r>
            <a:r>
              <a:rPr lang="en-US" dirty="0"/>
              <a:t>, 2010; Metzger, 2012)</a:t>
            </a:r>
          </a:p>
        </p:txBody>
      </p:sp>
      <p:sp>
        <p:nvSpPr>
          <p:cNvPr id="3" name="Slide Number Placeholder 2"/>
          <p:cNvSpPr>
            <a:spLocks noGrp="1"/>
          </p:cNvSpPr>
          <p:nvPr>
            <p:ph type="sldNum" sz="quarter" idx="4"/>
          </p:nvPr>
        </p:nvSpPr>
        <p:spPr/>
        <p:txBody>
          <a:bodyPr/>
          <a:lstStyle/>
          <a:p>
            <a:fld id="{0DC64441-A3E9-494E-8F52-7CAE25A2BE88}" type="slidenum">
              <a:rPr lang="en-US" smtClean="0"/>
              <a:pPr/>
              <a:t>11</a:t>
            </a:fld>
            <a:endParaRPr lang="en-US" dirty="0"/>
          </a:p>
        </p:txBody>
      </p:sp>
    </p:spTree>
    <p:custDataLst>
      <p:tags r:id="rId1"/>
    </p:custDataLst>
    <p:extLst>
      <p:ext uri="{BB962C8B-B14F-4D97-AF65-F5344CB8AC3E}">
        <p14:creationId xmlns:p14="http://schemas.microsoft.com/office/powerpoint/2010/main" val="1032165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MU – Core Objectives</a:t>
            </a:r>
            <a:endParaRPr lang="en-US" dirty="0"/>
          </a:p>
        </p:txBody>
      </p:sp>
      <p:sp>
        <p:nvSpPr>
          <p:cNvPr id="4" name="Content Placeholder 3"/>
          <p:cNvSpPr>
            <a:spLocks noGrp="1"/>
          </p:cNvSpPr>
          <p:nvPr>
            <p:ph sz="quarter" idx="14"/>
          </p:nvPr>
        </p:nvSpPr>
        <p:spPr>
          <a:xfrm>
            <a:off x="457200" y="1254034"/>
            <a:ext cx="4053840" cy="5355772"/>
          </a:xfrm>
        </p:spPr>
        <p:txBody>
          <a:bodyPr/>
          <a:lstStyle/>
          <a:p>
            <a:r>
              <a:rPr lang="en-US" dirty="0" smtClean="0"/>
              <a:t>Computerized provider order entry (CPOE)</a:t>
            </a:r>
          </a:p>
          <a:p>
            <a:r>
              <a:rPr lang="en-US" dirty="0" smtClean="0"/>
              <a:t>E-Prescribing (eRx)</a:t>
            </a:r>
          </a:p>
          <a:p>
            <a:r>
              <a:rPr lang="en-US" dirty="0" smtClean="0"/>
              <a:t>Report ambulatory clinical quality measures to CMS/ States</a:t>
            </a:r>
          </a:p>
          <a:p>
            <a:r>
              <a:rPr lang="en-US" dirty="0"/>
              <a:t>Implement one clinical decision support rule</a:t>
            </a:r>
          </a:p>
          <a:p>
            <a:r>
              <a:rPr lang="en-US" dirty="0"/>
              <a:t>Provide patients with an electronic copy of their health information, upon </a:t>
            </a:r>
            <a:r>
              <a:rPr lang="en-US" dirty="0" smtClean="0"/>
              <a:t>request</a:t>
            </a:r>
          </a:p>
          <a:p>
            <a:r>
              <a:rPr lang="en-US" dirty="0"/>
              <a:t>Provide clinical summaries for patients for each office visit</a:t>
            </a:r>
          </a:p>
          <a:p>
            <a:r>
              <a:rPr lang="en-US" dirty="0"/>
              <a:t>Drug-drug and drug-allergy interaction </a:t>
            </a:r>
            <a:r>
              <a:rPr lang="en-US" dirty="0" smtClean="0"/>
              <a:t>checks</a:t>
            </a:r>
          </a:p>
          <a:p>
            <a:r>
              <a:rPr lang="en-US" dirty="0"/>
              <a:t>Record </a:t>
            </a:r>
            <a:r>
              <a:rPr lang="en-US" dirty="0" smtClean="0"/>
              <a:t>demographics</a:t>
            </a:r>
            <a:endParaRPr lang="en-US" dirty="0"/>
          </a:p>
        </p:txBody>
      </p:sp>
      <p:sp>
        <p:nvSpPr>
          <p:cNvPr id="21" name="Content Placeholder 20"/>
          <p:cNvSpPr>
            <a:spLocks noGrp="1"/>
          </p:cNvSpPr>
          <p:nvPr>
            <p:ph sz="quarter" idx="35"/>
          </p:nvPr>
        </p:nvSpPr>
        <p:spPr>
          <a:xfrm>
            <a:off x="4643120" y="1254034"/>
            <a:ext cx="4053840" cy="5120640"/>
          </a:xfrm>
        </p:spPr>
        <p:txBody>
          <a:bodyPr/>
          <a:lstStyle/>
          <a:p>
            <a:r>
              <a:rPr lang="en-US" dirty="0" smtClean="0"/>
              <a:t>Maintain up-to-date </a:t>
            </a:r>
            <a:r>
              <a:rPr lang="en-US" dirty="0"/>
              <a:t>problem list of current and active diagnoses</a:t>
            </a:r>
          </a:p>
          <a:p>
            <a:r>
              <a:rPr lang="en-US" dirty="0"/>
              <a:t>Maintain active </a:t>
            </a:r>
            <a:r>
              <a:rPr lang="en-US" dirty="0" smtClean="0"/>
              <a:t>medication and medication </a:t>
            </a:r>
            <a:r>
              <a:rPr lang="en-US" dirty="0"/>
              <a:t>allergy </a:t>
            </a:r>
            <a:r>
              <a:rPr lang="en-US" dirty="0" smtClean="0"/>
              <a:t>lists</a:t>
            </a:r>
            <a:endParaRPr lang="en-US" dirty="0"/>
          </a:p>
          <a:p>
            <a:r>
              <a:rPr lang="en-US" dirty="0"/>
              <a:t>Record and chart changes in vital signs</a:t>
            </a:r>
          </a:p>
          <a:p>
            <a:r>
              <a:rPr lang="en-US" dirty="0"/>
              <a:t>Record smoking status for patients 13 years or older</a:t>
            </a:r>
          </a:p>
          <a:p>
            <a:r>
              <a:rPr lang="en-US" dirty="0"/>
              <a:t>Capability to exchange key clinical information among providers of care and patient-authorized entities electronically</a:t>
            </a:r>
          </a:p>
          <a:p>
            <a:r>
              <a:rPr lang="en-US" dirty="0"/>
              <a:t>Protect electronic health information</a:t>
            </a:r>
          </a:p>
          <a:p>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12</a:t>
            </a:fld>
            <a:endParaRPr lang="en-US" dirty="0"/>
          </a:p>
        </p:txBody>
      </p:sp>
    </p:spTree>
    <p:custDataLst>
      <p:tags r:id="rId1"/>
    </p:custDataLst>
    <p:extLst>
      <p:ext uri="{BB962C8B-B14F-4D97-AF65-F5344CB8AC3E}">
        <p14:creationId xmlns:p14="http://schemas.microsoft.com/office/powerpoint/2010/main" val="2538949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274637"/>
            <a:ext cx="8229600" cy="1143000"/>
          </a:xfrm>
        </p:spPr>
        <p:txBody>
          <a:bodyPr/>
          <a:lstStyle/>
          <a:p>
            <a:r>
              <a:rPr lang="en-US" dirty="0" smtClean="0"/>
              <a:t>Stage 1 MU – Menu Objectives - 1</a:t>
            </a:r>
            <a:endParaRPr lang="en-US" dirty="0"/>
          </a:p>
        </p:txBody>
      </p:sp>
      <p:sp>
        <p:nvSpPr>
          <p:cNvPr id="5" name="Content Placeholder 4"/>
          <p:cNvSpPr>
            <a:spLocks noGrp="1"/>
          </p:cNvSpPr>
          <p:nvPr>
            <p:ph sz="quarter" idx="14"/>
          </p:nvPr>
        </p:nvSpPr>
        <p:spPr/>
        <p:txBody>
          <a:bodyPr/>
          <a:lstStyle/>
          <a:p>
            <a:r>
              <a:rPr lang="en-US" dirty="0" smtClean="0"/>
              <a:t>For EPs and EHs</a:t>
            </a:r>
          </a:p>
          <a:p>
            <a:pPr lvl="1"/>
            <a:r>
              <a:rPr lang="en-US" sz="2200" dirty="0" smtClean="0"/>
              <a:t>Drug-formulary checks</a:t>
            </a:r>
          </a:p>
          <a:p>
            <a:pPr lvl="1"/>
            <a:r>
              <a:rPr lang="en-US" sz="2200" dirty="0" smtClean="0"/>
              <a:t>Incorporate clinical lab test results as structured data</a:t>
            </a:r>
          </a:p>
          <a:p>
            <a:pPr lvl="1"/>
            <a:r>
              <a:rPr lang="en-US" sz="2200" dirty="0" smtClean="0"/>
              <a:t>Generate lists of patients by specific conditions</a:t>
            </a:r>
          </a:p>
          <a:p>
            <a:pPr lvl="1"/>
            <a:r>
              <a:rPr lang="en-US" sz="2200" dirty="0"/>
              <a:t>Medication </a:t>
            </a:r>
            <a:r>
              <a:rPr lang="en-US" sz="2200" dirty="0" smtClean="0"/>
              <a:t>reconciliation</a:t>
            </a:r>
          </a:p>
          <a:p>
            <a:pPr lvl="1"/>
            <a:r>
              <a:rPr lang="en-US" sz="2200" dirty="0"/>
              <a:t>Summary of care record for each transition of </a:t>
            </a:r>
            <a:r>
              <a:rPr lang="en-US" sz="2200" dirty="0" smtClean="0"/>
              <a:t>care/referrals</a:t>
            </a:r>
            <a:endParaRPr lang="en-US" sz="2200" dirty="0"/>
          </a:p>
        </p:txBody>
      </p:sp>
      <p:sp>
        <p:nvSpPr>
          <p:cNvPr id="11" name="Content Placeholder 10"/>
          <p:cNvSpPr>
            <a:spLocks noGrp="1"/>
          </p:cNvSpPr>
          <p:nvPr>
            <p:ph sz="quarter" idx="18"/>
          </p:nvPr>
        </p:nvSpPr>
        <p:spPr>
          <a:xfrm>
            <a:off x="4648200" y="1600200"/>
            <a:ext cx="4404360" cy="4572000"/>
          </a:xfrm>
        </p:spPr>
        <p:txBody>
          <a:bodyPr/>
          <a:lstStyle/>
          <a:p>
            <a:pPr marL="287338" lvl="1"/>
            <a:r>
              <a:rPr lang="en-US" sz="2200" dirty="0"/>
              <a:t>Use certified EHR technology to identify patient-specific education resources and provide to patient, if appropriate</a:t>
            </a:r>
          </a:p>
          <a:p>
            <a:pPr marL="287338" lvl="1"/>
            <a:r>
              <a:rPr lang="en-US" sz="2200" dirty="0" smtClean="0"/>
              <a:t>Capability </a:t>
            </a:r>
            <a:r>
              <a:rPr lang="en-US" sz="2200" dirty="0"/>
              <a:t>to submit electronic data to immunization registries/systems</a:t>
            </a:r>
          </a:p>
          <a:p>
            <a:pPr marL="287338" lvl="1"/>
            <a:r>
              <a:rPr lang="en-US" sz="2200" dirty="0"/>
              <a:t>Capability to provide electronic syndromic surveillance data to public health </a:t>
            </a:r>
            <a:r>
              <a:rPr lang="en-US" sz="2200" dirty="0" smtClean="0"/>
              <a:t>agencies</a:t>
            </a:r>
            <a:endParaRPr lang="en-US" sz="2200"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13</a:t>
            </a:fld>
            <a:endParaRPr lang="en-US" dirty="0"/>
          </a:p>
        </p:txBody>
      </p:sp>
    </p:spTree>
    <p:custDataLst>
      <p:tags r:id="rId1"/>
    </p:custDataLst>
    <p:extLst>
      <p:ext uri="{BB962C8B-B14F-4D97-AF65-F5344CB8AC3E}">
        <p14:creationId xmlns:p14="http://schemas.microsoft.com/office/powerpoint/2010/main" val="1629506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274637"/>
            <a:ext cx="8229600" cy="1143000"/>
          </a:xfrm>
        </p:spPr>
        <p:txBody>
          <a:bodyPr/>
          <a:lstStyle/>
          <a:p>
            <a:r>
              <a:rPr lang="en-US" dirty="0" smtClean="0"/>
              <a:t>Stage 1 MU – Menu Objectives - 2</a:t>
            </a:r>
            <a:endParaRPr lang="en-US" dirty="0"/>
          </a:p>
        </p:txBody>
      </p:sp>
      <p:sp>
        <p:nvSpPr>
          <p:cNvPr id="5" name="Content Placeholder 4"/>
          <p:cNvSpPr>
            <a:spLocks noGrp="1"/>
          </p:cNvSpPr>
          <p:nvPr>
            <p:ph sz="quarter" idx="14"/>
          </p:nvPr>
        </p:nvSpPr>
        <p:spPr/>
        <p:txBody>
          <a:bodyPr/>
          <a:lstStyle/>
          <a:p>
            <a:r>
              <a:rPr lang="en-US" dirty="0" smtClean="0"/>
              <a:t>For EPs only</a:t>
            </a:r>
          </a:p>
          <a:p>
            <a:pPr lvl="1"/>
            <a:r>
              <a:rPr lang="en-US" sz="2600" dirty="0" smtClean="0"/>
              <a:t>Send reminders to patients per patient preference for preventive/follow up care </a:t>
            </a:r>
          </a:p>
          <a:p>
            <a:pPr lvl="1"/>
            <a:r>
              <a:rPr lang="en-US" sz="2600" dirty="0" smtClean="0"/>
              <a:t>Provide patients with timely electronic access to their health information </a:t>
            </a:r>
          </a:p>
        </p:txBody>
      </p:sp>
      <p:sp>
        <p:nvSpPr>
          <p:cNvPr id="11" name="Content Placeholder 10"/>
          <p:cNvSpPr>
            <a:spLocks noGrp="1"/>
          </p:cNvSpPr>
          <p:nvPr>
            <p:ph sz="quarter" idx="18"/>
          </p:nvPr>
        </p:nvSpPr>
        <p:spPr/>
        <p:txBody>
          <a:bodyPr/>
          <a:lstStyle/>
          <a:p>
            <a:r>
              <a:rPr lang="en-US" dirty="0" smtClean="0"/>
              <a:t>For EHs only</a:t>
            </a:r>
          </a:p>
          <a:p>
            <a:pPr lvl="1"/>
            <a:r>
              <a:rPr lang="en-US" sz="2600" dirty="0" smtClean="0"/>
              <a:t>Record advanced directives for patients 65 years or older</a:t>
            </a:r>
          </a:p>
          <a:p>
            <a:pPr lvl="1"/>
            <a:r>
              <a:rPr lang="en-US" sz="2600" dirty="0" smtClean="0"/>
              <a:t>Capability to provide electronic submission of reportable lab results to public health agencies</a:t>
            </a:r>
            <a:endParaRPr lang="en-US" sz="2600"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14</a:t>
            </a:fld>
            <a:endParaRPr lang="en-US" dirty="0"/>
          </a:p>
        </p:txBody>
      </p:sp>
    </p:spTree>
    <p:custDataLst>
      <p:tags r:id="rId1"/>
    </p:custDataLst>
    <p:extLst>
      <p:ext uri="{BB962C8B-B14F-4D97-AF65-F5344CB8AC3E}">
        <p14:creationId xmlns:p14="http://schemas.microsoft.com/office/powerpoint/2010/main" val="2769301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Changes from Stage 1 - 1</a:t>
            </a:r>
            <a:endParaRPr lang="en-US" dirty="0"/>
          </a:p>
        </p:txBody>
      </p:sp>
      <p:sp>
        <p:nvSpPr>
          <p:cNvPr id="3" name="Content Placeholder 2"/>
          <p:cNvSpPr>
            <a:spLocks noGrp="1"/>
          </p:cNvSpPr>
          <p:nvPr>
            <p:ph sz="quarter" idx="14"/>
          </p:nvPr>
        </p:nvSpPr>
        <p:spPr/>
        <p:txBody>
          <a:bodyPr/>
          <a:lstStyle/>
          <a:p>
            <a:r>
              <a:rPr lang="en-US" dirty="0" smtClean="0"/>
              <a:t>Consolidated some objectives, raised threshold for others, and added some new ones</a:t>
            </a:r>
          </a:p>
          <a:p>
            <a:r>
              <a:rPr lang="en-US" dirty="0" smtClean="0"/>
              <a:t>Patient engagement</a:t>
            </a:r>
          </a:p>
          <a:p>
            <a:pPr lvl="1"/>
            <a:r>
              <a:rPr lang="en-US" dirty="0" smtClean="0"/>
              <a:t>A core objective required 50% of patients (or authorized representatives) be given access to health information and 5% actually viewing, downloading, or transmitting information to a third party</a:t>
            </a:r>
          </a:p>
        </p:txBody>
      </p:sp>
      <p:sp>
        <p:nvSpPr>
          <p:cNvPr id="7" name="Slide Number Placeholder 6"/>
          <p:cNvSpPr>
            <a:spLocks noGrp="1"/>
          </p:cNvSpPr>
          <p:nvPr>
            <p:ph type="sldNum" sz="quarter" idx="4"/>
          </p:nvPr>
        </p:nvSpPr>
        <p:spPr/>
        <p:txBody>
          <a:bodyPr/>
          <a:lstStyle/>
          <a:p>
            <a:fld id="{0DC64441-A3E9-494E-8F52-7CAE25A2BE88}" type="slidenum">
              <a:rPr lang="en-US" smtClean="0"/>
              <a:pPr/>
              <a:t>15</a:t>
            </a:fld>
            <a:endParaRPr lang="en-US" dirty="0"/>
          </a:p>
        </p:txBody>
      </p:sp>
    </p:spTree>
    <p:custDataLst>
      <p:tags r:id="rId1"/>
    </p:custDataLst>
    <p:extLst>
      <p:ext uri="{BB962C8B-B14F-4D97-AF65-F5344CB8AC3E}">
        <p14:creationId xmlns:p14="http://schemas.microsoft.com/office/powerpoint/2010/main" val="2414696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Changes from Stage 1 - 2</a:t>
            </a:r>
            <a:endParaRPr lang="en-US" dirty="0"/>
          </a:p>
        </p:txBody>
      </p:sp>
      <p:sp>
        <p:nvSpPr>
          <p:cNvPr id="3" name="Content Placeholder 2"/>
          <p:cNvSpPr>
            <a:spLocks noGrp="1"/>
          </p:cNvSpPr>
          <p:nvPr>
            <p:ph sz="quarter" idx="14"/>
          </p:nvPr>
        </p:nvSpPr>
        <p:spPr/>
        <p:txBody>
          <a:bodyPr/>
          <a:lstStyle/>
          <a:p>
            <a:r>
              <a:rPr lang="en-US" dirty="0" smtClean="0"/>
              <a:t>HIE</a:t>
            </a:r>
          </a:p>
          <a:p>
            <a:pPr lvl="1"/>
            <a:r>
              <a:rPr lang="en-US" dirty="0" smtClean="0"/>
              <a:t>Certified EHRs must be capable of supporting Direct protocol</a:t>
            </a:r>
          </a:p>
          <a:p>
            <a:pPr lvl="1"/>
            <a:r>
              <a:rPr lang="en-US" dirty="0" smtClean="0"/>
              <a:t>A menu objective required exchange of clinical care summaries for 10% of encounters</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16</a:t>
            </a:fld>
            <a:endParaRPr lang="en-US" dirty="0"/>
          </a:p>
        </p:txBody>
      </p:sp>
    </p:spTree>
    <p:custDataLst>
      <p:tags r:id="rId1"/>
    </p:custDataLst>
    <p:extLst>
      <p:ext uri="{BB962C8B-B14F-4D97-AF65-F5344CB8AC3E}">
        <p14:creationId xmlns:p14="http://schemas.microsoft.com/office/powerpoint/2010/main" val="2431110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Standards for Stages 1 and 2 – 1</a:t>
            </a:r>
          </a:p>
        </p:txBody>
      </p:sp>
      <p:sp>
        <p:nvSpPr>
          <p:cNvPr id="7" name="Text Placeholder 6"/>
          <p:cNvSpPr>
            <a:spLocks noGrp="1"/>
          </p:cNvSpPr>
          <p:nvPr>
            <p:ph type="body" sz="quarter" idx="32"/>
          </p:nvPr>
        </p:nvSpPr>
        <p:spPr/>
        <p:txBody>
          <a:bodyPr/>
          <a:lstStyle/>
          <a:p>
            <a:r>
              <a:rPr lang="en-US" i="1" dirty="0" smtClean="0"/>
              <a:t>10.2 </a:t>
            </a:r>
            <a:r>
              <a:rPr lang="en-US" i="1" dirty="0"/>
              <a:t>Table. </a:t>
            </a:r>
            <a:r>
              <a:rPr lang="en-US" dirty="0"/>
              <a:t>Standards for Stages 1 and 2 </a:t>
            </a:r>
            <a:r>
              <a:rPr lang="en-US" dirty="0" smtClean="0"/>
              <a:t>. Data from Metzger</a:t>
            </a:r>
            <a:r>
              <a:rPr lang="en-US" dirty="0"/>
              <a:t>, </a:t>
            </a:r>
            <a:r>
              <a:rPr lang="en-US" dirty="0" smtClean="0"/>
              <a:t>2012.</a:t>
            </a:r>
            <a:endParaRPr lang="en-US" dirty="0"/>
          </a:p>
        </p:txBody>
      </p:sp>
      <p:sp>
        <p:nvSpPr>
          <p:cNvPr id="3" name="Slide Number Placeholder 2"/>
          <p:cNvSpPr>
            <a:spLocks noGrp="1"/>
          </p:cNvSpPr>
          <p:nvPr>
            <p:ph type="sldNum" sz="quarter" idx="4"/>
          </p:nvPr>
        </p:nvSpPr>
        <p:spPr/>
        <p:txBody>
          <a:bodyPr/>
          <a:lstStyle/>
          <a:p>
            <a:fld id="{0DC64441-A3E9-494E-8F52-7CAE25A2BE88}" type="slidenum">
              <a:rPr lang="en-US" smtClean="0"/>
              <a:pPr/>
              <a:t>17</a:t>
            </a:fld>
            <a:endParaRPr lang="en-US" dirty="0"/>
          </a:p>
        </p:txBody>
      </p:sp>
      <p:pic>
        <p:nvPicPr>
          <p:cNvPr id="5" name="Picture Placeholder 4" descr="Four-column chart for the Standards specified to achieve meaningful use stages 1 and 2.&#10;NOTE: This cart is continued on the next two slides. &#10;The first column is Category. &#10;The second column is Area/Type.&#10;The third column is 2011 Standard.&#10;The fourth column is Stage 2 Standard.&#10;The Category for the table on this slide is Patient Summary Record.&#10;There are 6 rows under Area/Type: Data sharing, problem list, medication list, diagnosis and procedures, race and ethnicity, and laboratory.&#10;&#10;The 2011 standard for data sharing was either HL7 CDA R2 continuity of care document or ASTM E2369 standard for continuity of care record and adjunct to ASTM E2369. The Stage 2 Standard is CCD/C32 for content with applicability statement - OR - CCR with applicability statement and XDR/XDM - OR - consolidated CDA with SOAP RTM and XDR/XDM.&#10;The 2011 standard for problem list was either the code set specified in 45 CFR 162.1002 (a)(1)(ICD-9-CM volumes 1 and 2) - OR - IHTSDO SNOMED CT 2009. The Stage 2 standard is SNOMED CD and US Extension International Release January 2012.&#10;&#10;The 2011 standard for medication list was any source vocabulary that is included in RxNorm. The Stage 2 standard is RxNorm in instances where EHR technology would be used to perform external transmissions.&#10;&#10;The 2011 standard for diagnoses and procedures was either the standard code set specified at 45 CFR 162.1002 (a)(2) (ICD-9-CM Vol 3) - OR - the standard code set specified at 45 CFR 162.1002 (a)(5) (HCSPCS by HHS and CPT-4 by AMA) (How many undefined acronyms can we fit in a single sentence?) The Stage 2 standard is ICD-10-CM for diagnoses and ICD-10-PCS for procedures.&#10;&#10;The 2011 standard for race and ethnicity was OMB Standard Statistical Policy Directive number 15 dated October 30, 1997. The Stage 2 standard is OMB ISO 639-2 (constrained)&#10;&#10;The 2011 standard for laboratory was LOINC version 2.27 when such codes were received within an electronic transaction from a laboratory. The Stage 2 standard is LOINC version 2.38&#10;"/>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2938" b="-2938"/>
          <a:stretch/>
        </p:blipFill>
        <p:spPr/>
      </p:pic>
    </p:spTree>
    <p:custDataLst>
      <p:tags r:id="rId1"/>
    </p:custDataLst>
    <p:extLst>
      <p:ext uri="{BB962C8B-B14F-4D97-AF65-F5344CB8AC3E}">
        <p14:creationId xmlns:p14="http://schemas.microsoft.com/office/powerpoint/2010/main" val="642347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Standards for Stages 1 and 2 – 2</a:t>
            </a:r>
            <a:endParaRPr lang="en-US" dirty="0"/>
          </a:p>
        </p:txBody>
      </p:sp>
      <p:sp>
        <p:nvSpPr>
          <p:cNvPr id="7" name="Text Placeholder 6"/>
          <p:cNvSpPr>
            <a:spLocks noGrp="1"/>
          </p:cNvSpPr>
          <p:nvPr>
            <p:ph type="body" sz="quarter" idx="32"/>
          </p:nvPr>
        </p:nvSpPr>
        <p:spPr/>
        <p:txBody>
          <a:bodyPr/>
          <a:lstStyle/>
          <a:p>
            <a:r>
              <a:rPr lang="en-US" i="1" dirty="0" smtClean="0"/>
              <a:t>10.3 </a:t>
            </a:r>
            <a:r>
              <a:rPr lang="en-US" i="1" dirty="0"/>
              <a:t>Table. </a:t>
            </a:r>
            <a:r>
              <a:rPr lang="en-US" dirty="0"/>
              <a:t>Standards for Stages 1 and 2 . Data from Metzger, 2012.</a:t>
            </a:r>
          </a:p>
        </p:txBody>
      </p:sp>
      <p:sp>
        <p:nvSpPr>
          <p:cNvPr id="3" name="Slide Number Placeholder 2"/>
          <p:cNvSpPr>
            <a:spLocks noGrp="1"/>
          </p:cNvSpPr>
          <p:nvPr>
            <p:ph type="sldNum" sz="quarter" idx="4"/>
          </p:nvPr>
        </p:nvSpPr>
        <p:spPr/>
        <p:txBody>
          <a:bodyPr/>
          <a:lstStyle/>
          <a:p>
            <a:fld id="{0DC64441-A3E9-494E-8F52-7CAE25A2BE88}" type="slidenum">
              <a:rPr lang="en-US" smtClean="0"/>
              <a:pPr/>
              <a:t>18</a:t>
            </a:fld>
            <a:endParaRPr lang="en-US" dirty="0"/>
          </a:p>
        </p:txBody>
      </p:sp>
      <p:pic>
        <p:nvPicPr>
          <p:cNvPr id="8" name="Picture Placeholder 7" descr="NOTE: This table is a continuation of the one on the previous slide.&#10;Again, this is a four-column chart for the Standards specified to achieve meaningful use stages 1 and 2.&#10;The first column is Category. &#10;The second column is Area/Type.&#10;The third column is 2011 Standard.&#10;The fourth column is Stage 2 Standard.&#10;The Category for the first row is Drug Formulary Check. The Area/Type is content exchange. The 2011 standard was applicable Medicare Part D Standard, for example NCPDP 1.0. EPs only. the Stage 2 standard is also Medicare Part D Standard, for example NCPDP 1.0. EPs only.&#10;The Category for the second row is Electronic Prescribing. There are two Area/Types. The first Area/Type is content exchange. The 2011 standard was NCDPD Prescriber/Pharmacist Interface SCRIPT standard and implementation guide version 8.1 - OR - NCPDP SCRIPT standard 8.1 with implementation guide version 10.6.&#10;The second Area/Type for Electronic Prescribing is vocabulary. The 2011 standard was any source vocabulary that is included in RxNorm. The Stage 2 Standard is RxNorm.&#10;The Category for the third row is Electronic Submission, which used to be called quality reporting. Its Area/Type is content exchange. The 2011 standard was CMS PQRI 2009 Registry XML specification. The Stage 2 Standard is CMS PQRI 2009 Registry XML Specification."/>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4708" b="-4708"/>
          <a:stretch/>
        </p:blipFill>
        <p:spPr>
          <a:xfrm>
            <a:off x="457200" y="1531620"/>
            <a:ext cx="8229600" cy="4572000"/>
          </a:xfrm>
        </p:spPr>
      </p:pic>
    </p:spTree>
    <p:custDataLst>
      <p:tags r:id="rId1"/>
    </p:custDataLst>
    <p:extLst>
      <p:ext uri="{BB962C8B-B14F-4D97-AF65-F5344CB8AC3E}">
        <p14:creationId xmlns:p14="http://schemas.microsoft.com/office/powerpoint/2010/main" val="4077605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26097"/>
            <a:ext cx="8229600" cy="685483"/>
          </a:xfrm>
        </p:spPr>
        <p:txBody>
          <a:bodyPr anchor="t" anchorCtr="0"/>
          <a:lstStyle/>
          <a:p>
            <a:r>
              <a:rPr lang="en-US" dirty="0" smtClean="0"/>
              <a:t>Standards for Stages 1 and 2 – 3</a:t>
            </a:r>
            <a:br>
              <a:rPr lang="en-US" dirty="0" smtClean="0"/>
            </a:br>
            <a:endParaRPr lang="en-US" dirty="0"/>
          </a:p>
        </p:txBody>
      </p:sp>
      <p:sp>
        <p:nvSpPr>
          <p:cNvPr id="7" name="Text Placeholder 6"/>
          <p:cNvSpPr>
            <a:spLocks noGrp="1"/>
          </p:cNvSpPr>
          <p:nvPr>
            <p:ph type="body" sz="quarter" idx="32"/>
          </p:nvPr>
        </p:nvSpPr>
        <p:spPr/>
        <p:txBody>
          <a:bodyPr/>
          <a:lstStyle/>
          <a:p>
            <a:r>
              <a:rPr lang="en-US" i="1" dirty="0" smtClean="0"/>
              <a:t>10.4 </a:t>
            </a:r>
            <a:r>
              <a:rPr lang="en-US" i="1" dirty="0"/>
              <a:t>Table. </a:t>
            </a:r>
            <a:r>
              <a:rPr lang="en-US" dirty="0"/>
              <a:t>Standards for Stages 1 and 2 . Data from Metzger, 2012.</a:t>
            </a:r>
          </a:p>
        </p:txBody>
      </p:sp>
      <p:sp>
        <p:nvSpPr>
          <p:cNvPr id="3" name="Slide Number Placeholder 2"/>
          <p:cNvSpPr>
            <a:spLocks noGrp="1"/>
          </p:cNvSpPr>
          <p:nvPr>
            <p:ph type="sldNum" sz="quarter" idx="4"/>
          </p:nvPr>
        </p:nvSpPr>
        <p:spPr/>
        <p:txBody>
          <a:bodyPr/>
          <a:lstStyle/>
          <a:p>
            <a:fld id="{0DC64441-A3E9-494E-8F52-7CAE25A2BE88}" type="slidenum">
              <a:rPr lang="en-US" smtClean="0"/>
              <a:pPr/>
              <a:t>19</a:t>
            </a:fld>
            <a:endParaRPr lang="en-US" dirty="0"/>
          </a:p>
        </p:txBody>
      </p:sp>
      <p:pic>
        <p:nvPicPr>
          <p:cNvPr id="6" name="Picture Placeholder 5" descr="NOTE: This table is a continuation of the one on the previous two slides.&#10;Again, this is a four-column chart for the Standards specified to achieve meaningful use stages 1 and 2.&#10;The first column is Category. &#10;The second column is Area/Type.&#10;The third column is 2011 Standard.&#10;The fourth column is Stage 2 Standard.&#10;&#10;The Category for the first row is Submission to Public Health Agencies. There are three Area/Types: Lab Results, Lab Results Vocabulary, and Surveillance or Reporting.&#10;For Lab Results, the 2011 Standard was HL7 2.5.1.  It is the same for the Stage 2 Standard.&#10;For Lab Results Vocabulary, the 2011 Standard was LOINC version 2.27 when receiving LOINC codes from laboratory. The Stage 2 Standard is LOINC version 2.38.&#10;For Surveillance or Reporting, the 2011 Standard was HL7 2.3.1 or HL7 2.5.1. The Stage 2 Standard is HL7 2.5.1 plus IG.&#10;&#10;The Category for the second row is Submission to Immunization Registries. There are two Area/Types: content exchange and vocabulary.&#10;For content exchange, the 2011 standard was HL7 2.3.1 or HL7 2.5.1. The Stage 2 Standard is HL7 2.5.1 plus IG.&#10;For Vocabulary, the 2011 standard was HL7 standard code set CVX vaccines administered (July 30, 2009 version). The Stage 2 Standard is CVX.&#10;"/>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9181" b="-9181"/>
          <a:stretch/>
        </p:blipFill>
        <p:spPr>
          <a:xfrm>
            <a:off x="457200" y="1371600"/>
            <a:ext cx="8229600" cy="4572000"/>
          </a:xfrm>
        </p:spPr>
      </p:pic>
    </p:spTree>
    <p:custDataLst>
      <p:tags r:id="rId1"/>
    </p:custDataLst>
    <p:extLst>
      <p:ext uri="{BB962C8B-B14F-4D97-AF65-F5344CB8AC3E}">
        <p14:creationId xmlns:p14="http://schemas.microsoft.com/office/powerpoint/2010/main" val="1033432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Learning Objectives - 1</a:t>
            </a:r>
            <a:endParaRPr lang="en-US" dirty="0"/>
          </a:p>
        </p:txBody>
      </p:sp>
      <p:sp>
        <p:nvSpPr>
          <p:cNvPr id="3" name="Content Placeholder 2"/>
          <p:cNvSpPr>
            <a:spLocks noGrp="1"/>
          </p:cNvSpPr>
          <p:nvPr>
            <p:ph sz="quarter" idx="14"/>
          </p:nvPr>
        </p:nvSpPr>
        <p:spPr/>
        <p:txBody>
          <a:bodyPr/>
          <a:lstStyle/>
          <a:p>
            <a:r>
              <a:rPr lang="en-US" dirty="0" smtClean="0"/>
              <a:t>Define meaningful use (MU) of health information technology in the context of the Health Information Technology for Economic and Clinical Health (HITECH) Act (Lecture a)</a:t>
            </a:r>
          </a:p>
          <a:p>
            <a:r>
              <a:rPr lang="en-US" dirty="0" smtClean="0"/>
              <a:t>Describe the major goals of meaningful use (Lecture a)</a:t>
            </a:r>
          </a:p>
        </p:txBody>
      </p:sp>
      <p:sp>
        <p:nvSpPr>
          <p:cNvPr id="4" name="Slide Number Placeholder 3"/>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extLst>
      <p:ext uri="{BB962C8B-B14F-4D97-AF65-F5344CB8AC3E}">
        <p14:creationId xmlns:p14="http://schemas.microsoft.com/office/powerpoint/2010/main" val="1698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0038" y="274638"/>
            <a:ext cx="8543925" cy="1143000"/>
          </a:xfrm>
        </p:spPr>
        <p:txBody>
          <a:bodyPr/>
          <a:lstStyle/>
          <a:p>
            <a:r>
              <a:rPr lang="en-US" dirty="0" smtClean="0"/>
              <a:t>Additional Standards for Stage 2 - 1</a:t>
            </a:r>
            <a:endParaRPr lang="en-US" dirty="0"/>
          </a:p>
        </p:txBody>
      </p:sp>
      <p:sp>
        <p:nvSpPr>
          <p:cNvPr id="3" name="Content Placeholder 2"/>
          <p:cNvSpPr>
            <a:spLocks noGrp="1"/>
          </p:cNvSpPr>
          <p:nvPr>
            <p:ph sz="quarter" idx="14"/>
          </p:nvPr>
        </p:nvSpPr>
        <p:spPr/>
        <p:txBody>
          <a:bodyPr/>
          <a:lstStyle/>
          <a:p>
            <a:r>
              <a:rPr lang="en-US" dirty="0" smtClean="0"/>
              <a:t>Amendments: To support HIPAA compliance, EHR must accept patient-supplied information in both free text and scanned format and append/amend EHR</a:t>
            </a:r>
          </a:p>
          <a:p>
            <a:r>
              <a:rPr lang="en-US" dirty="0" smtClean="0"/>
              <a:t>Encryption of data on end-user devices: any electronic health information on end-user devices must encrypt such information when it is no longer being actively used</a:t>
            </a:r>
            <a:endParaRPr lang="en-US"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20</a:t>
            </a:fld>
            <a:endParaRPr lang="en-US" dirty="0"/>
          </a:p>
        </p:txBody>
      </p:sp>
    </p:spTree>
    <p:custDataLst>
      <p:tags r:id="rId1"/>
    </p:custDataLst>
    <p:extLst>
      <p:ext uri="{BB962C8B-B14F-4D97-AF65-F5344CB8AC3E}">
        <p14:creationId xmlns:p14="http://schemas.microsoft.com/office/powerpoint/2010/main" val="513454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14325" y="274638"/>
            <a:ext cx="8515350" cy="1143000"/>
          </a:xfrm>
        </p:spPr>
        <p:txBody>
          <a:bodyPr/>
          <a:lstStyle/>
          <a:p>
            <a:r>
              <a:rPr lang="en-US" dirty="0" smtClean="0"/>
              <a:t>Additional Standards for Stage 2 - 2</a:t>
            </a:r>
            <a:endParaRPr lang="en-US" dirty="0"/>
          </a:p>
        </p:txBody>
      </p:sp>
      <p:sp>
        <p:nvSpPr>
          <p:cNvPr id="3" name="Content Placeholder 2"/>
          <p:cNvSpPr>
            <a:spLocks noGrp="1"/>
          </p:cNvSpPr>
          <p:nvPr>
            <p:ph sz="quarter" idx="14"/>
          </p:nvPr>
        </p:nvSpPr>
        <p:spPr/>
        <p:txBody>
          <a:bodyPr/>
          <a:lstStyle/>
          <a:p>
            <a:r>
              <a:rPr lang="en-US" dirty="0" smtClean="0"/>
              <a:t>View, download, and transmit to third party</a:t>
            </a:r>
          </a:p>
          <a:p>
            <a:pPr lvl="1"/>
            <a:r>
              <a:rPr lang="en-US" dirty="0" smtClean="0"/>
              <a:t>EHR must be able to:</a:t>
            </a:r>
          </a:p>
          <a:p>
            <a:pPr lvl="2"/>
            <a:r>
              <a:rPr lang="en-US" dirty="0" smtClean="0"/>
              <a:t>Transmit ambulatory and inpatient summary to a third party</a:t>
            </a:r>
          </a:p>
          <a:p>
            <a:pPr lvl="2"/>
            <a:r>
              <a:rPr lang="en-US" dirty="0" smtClean="0"/>
              <a:t>Include </a:t>
            </a:r>
            <a:r>
              <a:rPr lang="en-US" altLang="ja-JP" dirty="0" smtClean="0"/>
              <a:t>“</a:t>
            </a:r>
            <a:r>
              <a:rPr lang="en-US" dirty="0" smtClean="0"/>
              <a:t>patient accessible log</a:t>
            </a:r>
            <a:r>
              <a:rPr lang="en-US" altLang="ja-JP" dirty="0" smtClean="0"/>
              <a:t>”</a:t>
            </a:r>
            <a:r>
              <a:rPr lang="en-US" dirty="0" smtClean="0"/>
              <a:t> to track use of the view, download, and transmit capabilities and make that information available to the patient</a:t>
            </a:r>
            <a:endParaRPr lang="en-US"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21</a:t>
            </a:fld>
            <a:endParaRPr lang="en-US" dirty="0"/>
          </a:p>
        </p:txBody>
      </p:sp>
    </p:spTree>
    <p:custDataLst>
      <p:tags r:id="rId1"/>
    </p:custDataLst>
    <p:extLst>
      <p:ext uri="{BB962C8B-B14F-4D97-AF65-F5344CB8AC3E}">
        <p14:creationId xmlns:p14="http://schemas.microsoft.com/office/powerpoint/2010/main" val="2466964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7181" y="274638"/>
            <a:ext cx="8529638" cy="1143000"/>
          </a:xfrm>
        </p:spPr>
        <p:txBody>
          <a:bodyPr/>
          <a:lstStyle/>
          <a:p>
            <a:r>
              <a:rPr lang="en-US" dirty="0" smtClean="0"/>
              <a:t>Additional Standards for Stage 2 - 3</a:t>
            </a:r>
            <a:endParaRPr lang="en-US" dirty="0"/>
          </a:p>
        </p:txBody>
      </p:sp>
      <p:sp>
        <p:nvSpPr>
          <p:cNvPr id="3" name="Content Placeholder 2"/>
          <p:cNvSpPr>
            <a:spLocks noGrp="1"/>
          </p:cNvSpPr>
          <p:nvPr>
            <p:ph sz="quarter" idx="14"/>
          </p:nvPr>
        </p:nvSpPr>
        <p:spPr/>
        <p:txBody>
          <a:bodyPr/>
          <a:lstStyle/>
          <a:p>
            <a:r>
              <a:rPr lang="en-US" dirty="0" smtClean="0"/>
              <a:t>Transitions of care:</a:t>
            </a:r>
          </a:p>
          <a:p>
            <a:pPr lvl="1"/>
            <a:r>
              <a:rPr lang="en-US" dirty="0" smtClean="0"/>
              <a:t>EHR must be able to:</a:t>
            </a:r>
          </a:p>
          <a:p>
            <a:pPr lvl="2"/>
            <a:r>
              <a:rPr lang="en-US" dirty="0" smtClean="0"/>
              <a:t>Receive, display, and incorporate transition of care/referral summaries</a:t>
            </a:r>
          </a:p>
          <a:p>
            <a:pPr lvl="2"/>
            <a:r>
              <a:rPr lang="en-US" dirty="0" smtClean="0"/>
              <a:t>Create and transmit transition of care/referral summaries</a:t>
            </a:r>
            <a:endParaRPr lang="en-US"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22</a:t>
            </a:fld>
            <a:endParaRPr lang="en-US" dirty="0"/>
          </a:p>
        </p:txBody>
      </p:sp>
    </p:spTree>
    <p:custDataLst>
      <p:tags r:id="rId1"/>
    </p:custDataLst>
    <p:extLst>
      <p:ext uri="{BB962C8B-B14F-4D97-AF65-F5344CB8AC3E}">
        <p14:creationId xmlns:p14="http://schemas.microsoft.com/office/powerpoint/2010/main" val="1748885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Stage 2 Common Data Set for Summary Care Record</a:t>
            </a:r>
          </a:p>
        </p:txBody>
      </p:sp>
      <p:sp>
        <p:nvSpPr>
          <p:cNvPr id="3" name="Content Placeholder 2"/>
          <p:cNvSpPr>
            <a:spLocks noGrp="1"/>
          </p:cNvSpPr>
          <p:nvPr>
            <p:ph sz="quarter" idx="14"/>
          </p:nvPr>
        </p:nvSpPr>
        <p:spPr>
          <a:xfrm>
            <a:off x="457200" y="1600200"/>
            <a:ext cx="3325091" cy="4572000"/>
          </a:xfrm>
        </p:spPr>
        <p:txBody>
          <a:bodyPr/>
          <a:lstStyle/>
          <a:p>
            <a:r>
              <a:rPr lang="en-US" sz="2400" dirty="0" smtClean="0"/>
              <a:t>Patient Name</a:t>
            </a:r>
          </a:p>
          <a:p>
            <a:r>
              <a:rPr lang="en-US" sz="2400" dirty="0" smtClean="0"/>
              <a:t>Sex</a:t>
            </a:r>
          </a:p>
          <a:p>
            <a:r>
              <a:rPr lang="en-US" sz="2400" dirty="0" smtClean="0"/>
              <a:t>Date of Birth</a:t>
            </a:r>
          </a:p>
          <a:p>
            <a:r>
              <a:rPr lang="en-US" sz="2400" dirty="0" smtClean="0"/>
              <a:t>Race</a:t>
            </a:r>
          </a:p>
          <a:p>
            <a:r>
              <a:rPr lang="en-US" sz="2400" dirty="0" smtClean="0"/>
              <a:t>Ethnicity</a:t>
            </a:r>
          </a:p>
          <a:p>
            <a:r>
              <a:rPr lang="en-US" sz="2400" dirty="0" smtClean="0"/>
              <a:t>Preferred language</a:t>
            </a:r>
          </a:p>
          <a:p>
            <a:r>
              <a:rPr lang="en-US" sz="2400" dirty="0" smtClean="0"/>
              <a:t>Smoking Status</a:t>
            </a:r>
          </a:p>
          <a:p>
            <a:r>
              <a:rPr lang="en-US" sz="2400" dirty="0" smtClean="0"/>
              <a:t>Problems</a:t>
            </a:r>
          </a:p>
          <a:p>
            <a:r>
              <a:rPr lang="en-US" sz="2400" dirty="0" smtClean="0"/>
              <a:t>Medication List</a:t>
            </a:r>
          </a:p>
          <a:p>
            <a:r>
              <a:rPr lang="en-US" sz="2400" dirty="0"/>
              <a:t>Medication </a:t>
            </a:r>
            <a:r>
              <a:rPr lang="en-US" sz="2400" dirty="0" smtClean="0"/>
              <a:t>Allergies</a:t>
            </a:r>
            <a:endParaRPr lang="en-US" sz="2400" dirty="0"/>
          </a:p>
        </p:txBody>
      </p:sp>
      <p:sp>
        <p:nvSpPr>
          <p:cNvPr id="10" name="Content Placeholder 9"/>
          <p:cNvSpPr>
            <a:spLocks noGrp="1"/>
          </p:cNvSpPr>
          <p:nvPr>
            <p:ph sz="quarter" idx="18"/>
          </p:nvPr>
        </p:nvSpPr>
        <p:spPr/>
        <p:txBody>
          <a:bodyPr/>
          <a:lstStyle/>
          <a:p>
            <a:r>
              <a:rPr lang="en-US" sz="2400" dirty="0" smtClean="0"/>
              <a:t>Laboratory </a:t>
            </a:r>
            <a:r>
              <a:rPr lang="en-US" sz="2400" dirty="0"/>
              <a:t>test(s)</a:t>
            </a:r>
          </a:p>
          <a:p>
            <a:r>
              <a:rPr lang="en-US" sz="2400" dirty="0" smtClean="0"/>
              <a:t>Laboratory </a:t>
            </a:r>
            <a:r>
              <a:rPr lang="en-US" sz="2400" dirty="0"/>
              <a:t>value(s)/result(s)</a:t>
            </a:r>
          </a:p>
          <a:p>
            <a:r>
              <a:rPr lang="en-US" sz="2400" dirty="0"/>
              <a:t>Vital </a:t>
            </a:r>
            <a:r>
              <a:rPr lang="en-US" sz="2400" dirty="0" smtClean="0"/>
              <a:t>signs: </a:t>
            </a:r>
            <a:r>
              <a:rPr lang="en-US" sz="2400" dirty="0"/>
              <a:t>height, weight, blood pressure, BMI</a:t>
            </a:r>
          </a:p>
          <a:p>
            <a:r>
              <a:rPr lang="en-US" sz="2400" dirty="0"/>
              <a:t>Care plan field(s), including goals and instructions</a:t>
            </a:r>
          </a:p>
          <a:p>
            <a:r>
              <a:rPr lang="en-US" sz="2400" dirty="0"/>
              <a:t>Procedures</a:t>
            </a:r>
          </a:p>
          <a:p>
            <a:r>
              <a:rPr lang="en-US" sz="2400" dirty="0"/>
              <a:t>Care team member(s</a:t>
            </a:r>
            <a:r>
              <a:rPr lang="en-US" sz="2400" dirty="0" smtClean="0"/>
              <a:t>)</a:t>
            </a:r>
            <a:endParaRPr lang="en-US" sz="2400"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23</a:t>
            </a:fld>
            <a:endParaRPr lang="en-US" dirty="0"/>
          </a:p>
        </p:txBody>
      </p:sp>
    </p:spTree>
    <p:custDataLst>
      <p:tags r:id="rId1"/>
    </p:custDataLst>
    <p:extLst>
      <p:ext uri="{BB962C8B-B14F-4D97-AF65-F5344CB8AC3E}">
        <p14:creationId xmlns:p14="http://schemas.microsoft.com/office/powerpoint/2010/main" val="2164563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Required Privacy/</a:t>
            </a:r>
            <a:br>
              <a:rPr lang="en-US" dirty="0" smtClean="0"/>
            </a:br>
            <a:r>
              <a:rPr lang="en-US" dirty="0" smtClean="0"/>
              <a:t>Security - 1</a:t>
            </a:r>
            <a:endParaRPr lang="en-US" dirty="0"/>
          </a:p>
        </p:txBody>
      </p:sp>
      <p:sp>
        <p:nvSpPr>
          <p:cNvPr id="3" name="Content Placeholder 2"/>
          <p:cNvSpPr>
            <a:spLocks noGrp="1"/>
          </p:cNvSpPr>
          <p:nvPr>
            <p:ph sz="quarter" idx="14"/>
          </p:nvPr>
        </p:nvSpPr>
        <p:spPr/>
        <p:txBody>
          <a:bodyPr/>
          <a:lstStyle/>
          <a:p>
            <a:r>
              <a:rPr lang="en-US" dirty="0" smtClean="0"/>
              <a:t>Encryption/Decryption</a:t>
            </a:r>
          </a:p>
          <a:p>
            <a:pPr lvl="1"/>
            <a:r>
              <a:rPr lang="en-US" dirty="0" smtClean="0"/>
              <a:t>Any approved algorithm in FIPS 140-2</a:t>
            </a:r>
          </a:p>
          <a:p>
            <a:pPr lvl="1"/>
            <a:r>
              <a:rPr lang="en-US" dirty="0" smtClean="0"/>
              <a:t>HIE requires encryption and integrity-protected link</a:t>
            </a:r>
          </a:p>
          <a:p>
            <a:r>
              <a:rPr lang="en-US" dirty="0" smtClean="0"/>
              <a:t>Record actions</a:t>
            </a:r>
          </a:p>
          <a:p>
            <a:pPr lvl="1"/>
            <a:r>
              <a:rPr lang="en-US" dirty="0" smtClean="0"/>
              <a:t>Date, time, patient, and user recorded for creation, modification, access, and deletion</a:t>
            </a:r>
          </a:p>
        </p:txBody>
      </p:sp>
      <p:sp>
        <p:nvSpPr>
          <p:cNvPr id="7" name="Slide Number Placeholder 6"/>
          <p:cNvSpPr>
            <a:spLocks noGrp="1"/>
          </p:cNvSpPr>
          <p:nvPr>
            <p:ph type="sldNum" sz="quarter" idx="4"/>
          </p:nvPr>
        </p:nvSpPr>
        <p:spPr/>
        <p:txBody>
          <a:bodyPr/>
          <a:lstStyle/>
          <a:p>
            <a:fld id="{0DC64441-A3E9-494E-8F52-7CAE25A2BE88}" type="slidenum">
              <a:rPr lang="en-US" smtClean="0"/>
              <a:pPr/>
              <a:t>24</a:t>
            </a:fld>
            <a:endParaRPr lang="en-US" dirty="0"/>
          </a:p>
        </p:txBody>
      </p:sp>
    </p:spTree>
    <p:custDataLst>
      <p:tags r:id="rId1"/>
    </p:custDataLst>
    <p:extLst>
      <p:ext uri="{BB962C8B-B14F-4D97-AF65-F5344CB8AC3E}">
        <p14:creationId xmlns:p14="http://schemas.microsoft.com/office/powerpoint/2010/main" val="879988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Required Privacy/</a:t>
            </a:r>
            <a:br>
              <a:rPr lang="en-US" dirty="0" smtClean="0"/>
            </a:br>
            <a:r>
              <a:rPr lang="en-US" dirty="0" smtClean="0"/>
              <a:t>Security - 2</a:t>
            </a:r>
            <a:endParaRPr lang="en-US" dirty="0"/>
          </a:p>
        </p:txBody>
      </p:sp>
      <p:sp>
        <p:nvSpPr>
          <p:cNvPr id="3" name="Content Placeholder 2"/>
          <p:cNvSpPr>
            <a:spLocks noGrp="1"/>
          </p:cNvSpPr>
          <p:nvPr>
            <p:ph sz="quarter" idx="14"/>
          </p:nvPr>
        </p:nvSpPr>
        <p:spPr/>
        <p:txBody>
          <a:bodyPr/>
          <a:lstStyle/>
          <a:p>
            <a:r>
              <a:rPr lang="en-US" dirty="0" smtClean="0"/>
              <a:t>Verification of no alteration in transit</a:t>
            </a:r>
          </a:p>
          <a:p>
            <a:pPr lvl="1"/>
            <a:r>
              <a:rPr lang="en-US" dirty="0" smtClean="0"/>
              <a:t>SHA-1 algorithm or stronger, as specified in FIPS 180-3</a:t>
            </a:r>
          </a:p>
          <a:p>
            <a:r>
              <a:rPr lang="en-US" dirty="0" smtClean="0"/>
              <a:t>Record TPO disclosures</a:t>
            </a:r>
          </a:p>
          <a:p>
            <a:pPr lvl="1"/>
            <a:r>
              <a:rPr lang="en-US" dirty="0" smtClean="0"/>
              <a:t>Date, time, patient, and user recorded for HIPAA-allowed activities</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25</a:t>
            </a:fld>
            <a:endParaRPr lang="en-US" dirty="0"/>
          </a:p>
        </p:txBody>
      </p:sp>
    </p:spTree>
    <p:custDataLst>
      <p:tags r:id="rId1"/>
    </p:custDataLst>
    <p:extLst>
      <p:ext uri="{BB962C8B-B14F-4D97-AF65-F5344CB8AC3E}">
        <p14:creationId xmlns:p14="http://schemas.microsoft.com/office/powerpoint/2010/main" val="330079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- 1</a:t>
            </a:r>
            <a:endParaRPr lang="en-US" dirty="0"/>
          </a:p>
        </p:txBody>
      </p:sp>
      <p:sp>
        <p:nvSpPr>
          <p:cNvPr id="4" name="Content Placeholder 3"/>
          <p:cNvSpPr>
            <a:spLocks noGrp="1"/>
          </p:cNvSpPr>
          <p:nvPr>
            <p:ph sz="quarter" idx="14"/>
          </p:nvPr>
        </p:nvSpPr>
        <p:spPr/>
        <p:txBody>
          <a:bodyPr/>
          <a:lstStyle/>
          <a:p>
            <a:r>
              <a:rPr lang="en-US" dirty="0" smtClean="0"/>
              <a:t>Protect Patient Health Information: Protect electronic health information created or maintained by the CEHRT through the implementation of appropriate technical capabilities</a:t>
            </a:r>
          </a:p>
          <a:p>
            <a:r>
              <a:rPr lang="en-US" dirty="0" smtClean="0"/>
              <a:t>Clinical Decision Support (CDS): Use clinical decision support to improve performance on high priority health conditions</a:t>
            </a:r>
          </a:p>
        </p:txBody>
      </p:sp>
      <p:sp>
        <p:nvSpPr>
          <p:cNvPr id="3" name="Slide Number Placeholder 2"/>
          <p:cNvSpPr>
            <a:spLocks noGrp="1"/>
          </p:cNvSpPr>
          <p:nvPr>
            <p:ph type="sldNum" sz="quarter" idx="4"/>
          </p:nvPr>
        </p:nvSpPr>
        <p:spPr/>
        <p:txBody>
          <a:bodyPr/>
          <a:lstStyle/>
          <a:p>
            <a:fld id="{A6B262BC-FAF8-D44F-801D-A4749BD8F665}" type="slidenum">
              <a:rPr lang="en-US" smtClean="0"/>
              <a:pPr/>
              <a:t>26</a:t>
            </a:fld>
            <a:endParaRPr lang="en-US" dirty="0"/>
          </a:p>
        </p:txBody>
      </p:sp>
    </p:spTree>
    <p:custDataLst>
      <p:tags r:id="rId1"/>
    </p:custDataLst>
    <p:extLst>
      <p:ext uri="{BB962C8B-B14F-4D97-AF65-F5344CB8AC3E}">
        <p14:creationId xmlns:p14="http://schemas.microsoft.com/office/powerpoint/2010/main" val="2123864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- 2</a:t>
            </a:r>
            <a:endParaRPr lang="en-US" dirty="0"/>
          </a:p>
        </p:txBody>
      </p:sp>
      <p:sp>
        <p:nvSpPr>
          <p:cNvPr id="4" name="Content Placeholder 3"/>
          <p:cNvSpPr>
            <a:spLocks noGrp="1"/>
          </p:cNvSpPr>
          <p:nvPr>
            <p:ph sz="quarter" idx="14"/>
          </p:nvPr>
        </p:nvSpPr>
        <p:spPr/>
        <p:txBody>
          <a:bodyPr/>
          <a:lstStyle/>
          <a:p>
            <a:r>
              <a:rPr lang="en-US" dirty="0" smtClean="0"/>
              <a:t>Computerized Provider Order Entry (CPOE): Use computerized provider order entry for medication, laboratory, and radiology orders directly entered by any licensed healthcare professional who can enter orders into the medical record per state, local, and professional guidelines</a:t>
            </a:r>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27</a:t>
            </a:fld>
            <a:endParaRPr lang="en-US" dirty="0"/>
          </a:p>
        </p:txBody>
      </p:sp>
    </p:spTree>
    <p:custDataLst>
      <p:tags r:id="rId1"/>
    </p:custDataLst>
    <p:extLst>
      <p:ext uri="{BB962C8B-B14F-4D97-AF65-F5344CB8AC3E}">
        <p14:creationId xmlns:p14="http://schemas.microsoft.com/office/powerpoint/2010/main" val="3275099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- 3</a:t>
            </a:r>
            <a:endParaRPr lang="en-US" dirty="0"/>
          </a:p>
        </p:txBody>
      </p:sp>
      <p:sp>
        <p:nvSpPr>
          <p:cNvPr id="4" name="Content Placeholder 3"/>
          <p:cNvSpPr>
            <a:spLocks noGrp="1"/>
          </p:cNvSpPr>
          <p:nvPr>
            <p:ph sz="quarter" idx="14"/>
          </p:nvPr>
        </p:nvSpPr>
        <p:spPr/>
        <p:txBody>
          <a:bodyPr/>
          <a:lstStyle/>
          <a:p>
            <a:r>
              <a:rPr lang="en-US" dirty="0" smtClean="0"/>
              <a:t>Electronic Prescribing (eRx): </a:t>
            </a:r>
          </a:p>
          <a:p>
            <a:pPr lvl="1"/>
            <a:r>
              <a:rPr lang="en-US" dirty="0" smtClean="0"/>
              <a:t>EPs generate and transmit permissible prescriptions electronically</a:t>
            </a:r>
          </a:p>
          <a:p>
            <a:pPr lvl="1"/>
            <a:r>
              <a:rPr lang="en-US" dirty="0" smtClean="0"/>
              <a:t>EHs generate and transmit permissible discharge prescriptions electronically</a:t>
            </a:r>
          </a:p>
        </p:txBody>
      </p:sp>
      <p:sp>
        <p:nvSpPr>
          <p:cNvPr id="3" name="Slide Number Placeholder 2"/>
          <p:cNvSpPr>
            <a:spLocks noGrp="1"/>
          </p:cNvSpPr>
          <p:nvPr>
            <p:ph type="sldNum" sz="quarter" idx="4"/>
          </p:nvPr>
        </p:nvSpPr>
        <p:spPr/>
        <p:txBody>
          <a:bodyPr/>
          <a:lstStyle/>
          <a:p>
            <a:fld id="{A6B262BC-FAF8-D44F-801D-A4749BD8F665}" type="slidenum">
              <a:rPr lang="en-US" smtClean="0"/>
              <a:pPr/>
              <a:t>28</a:t>
            </a:fld>
            <a:endParaRPr lang="en-US" dirty="0"/>
          </a:p>
        </p:txBody>
      </p:sp>
    </p:spTree>
    <p:custDataLst>
      <p:tags r:id="rId1"/>
    </p:custDataLst>
    <p:extLst>
      <p:ext uri="{BB962C8B-B14F-4D97-AF65-F5344CB8AC3E}">
        <p14:creationId xmlns:p14="http://schemas.microsoft.com/office/powerpoint/2010/main" val="322002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- 4</a:t>
            </a:r>
            <a:endParaRPr lang="en-US" dirty="0"/>
          </a:p>
        </p:txBody>
      </p:sp>
      <p:sp>
        <p:nvSpPr>
          <p:cNvPr id="4" name="Content Placeholder 3"/>
          <p:cNvSpPr>
            <a:spLocks noGrp="1"/>
          </p:cNvSpPr>
          <p:nvPr>
            <p:ph sz="quarter" idx="14"/>
          </p:nvPr>
        </p:nvSpPr>
        <p:spPr/>
        <p:txBody>
          <a:bodyPr/>
          <a:lstStyle/>
          <a:p>
            <a:r>
              <a:rPr lang="en-US" dirty="0" smtClean="0"/>
              <a:t>Health Information Exchange (HIE): </a:t>
            </a:r>
          </a:p>
          <a:p>
            <a:pPr lvl="1"/>
            <a:r>
              <a:rPr lang="en-US" dirty="0" smtClean="0"/>
              <a:t>The EP</a:t>
            </a:r>
            <a:r>
              <a:rPr lang="en-US" dirty="0"/>
              <a:t> </a:t>
            </a:r>
            <a:r>
              <a:rPr lang="en-US" dirty="0" smtClean="0"/>
              <a:t>or EH that transitions their patient to another setting of care or provider of care or refers their patient to another provider of care provides a summary care record for each transition of care or referral</a:t>
            </a:r>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29</a:t>
            </a:fld>
            <a:endParaRPr lang="en-US" dirty="0"/>
          </a:p>
        </p:txBody>
      </p:sp>
    </p:spTree>
    <p:custDataLst>
      <p:tags r:id="rId1"/>
    </p:custDataLst>
    <p:extLst>
      <p:ext uri="{BB962C8B-B14F-4D97-AF65-F5344CB8AC3E}">
        <p14:creationId xmlns:p14="http://schemas.microsoft.com/office/powerpoint/2010/main" val="174885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Learning Objectives - 2</a:t>
            </a:r>
            <a:endParaRPr lang="en-US" dirty="0"/>
          </a:p>
        </p:txBody>
      </p:sp>
      <p:sp>
        <p:nvSpPr>
          <p:cNvPr id="3" name="Content Placeholder 2"/>
          <p:cNvSpPr>
            <a:spLocks noGrp="1"/>
          </p:cNvSpPr>
          <p:nvPr>
            <p:ph sz="quarter" idx="14"/>
          </p:nvPr>
        </p:nvSpPr>
        <p:spPr/>
        <p:txBody>
          <a:bodyPr/>
          <a:lstStyle/>
          <a:p>
            <a:r>
              <a:rPr lang="en-US" dirty="0" smtClean="0"/>
              <a:t>Discuss the criteria for Stages 1-3 of meaningful use for eligible professionals and eligible hospitals, and critical access hospitals (Lecture b)</a:t>
            </a:r>
          </a:p>
          <a:p>
            <a:r>
              <a:rPr lang="en-US" dirty="0" smtClean="0"/>
              <a:t>Describe the standards specified for MU (Lectures b and c)</a:t>
            </a:r>
          </a:p>
          <a:p>
            <a:r>
              <a:rPr lang="en-US" dirty="0" smtClean="0"/>
              <a:t>Discuss the likely evolution of the MU program (Lecture c)</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1440202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- 5</a:t>
            </a:r>
            <a:endParaRPr lang="en-US" dirty="0"/>
          </a:p>
        </p:txBody>
      </p:sp>
      <p:sp>
        <p:nvSpPr>
          <p:cNvPr id="4" name="Content Placeholder 3"/>
          <p:cNvSpPr>
            <a:spLocks noGrp="1"/>
          </p:cNvSpPr>
          <p:nvPr>
            <p:ph sz="quarter" idx="14"/>
          </p:nvPr>
        </p:nvSpPr>
        <p:spPr/>
        <p:txBody>
          <a:bodyPr/>
          <a:lstStyle/>
          <a:p>
            <a:r>
              <a:rPr lang="en-US" dirty="0" smtClean="0"/>
              <a:t>Patient Specific Education: Use clinically relevant information from CEHRT to identify patient specific education resources and provide those resources to the patient</a:t>
            </a:r>
          </a:p>
        </p:txBody>
      </p:sp>
      <p:sp>
        <p:nvSpPr>
          <p:cNvPr id="3" name="Slide Number Placeholder 2"/>
          <p:cNvSpPr>
            <a:spLocks noGrp="1"/>
          </p:cNvSpPr>
          <p:nvPr>
            <p:ph type="sldNum" sz="quarter" idx="4"/>
          </p:nvPr>
        </p:nvSpPr>
        <p:spPr/>
        <p:txBody>
          <a:bodyPr/>
          <a:lstStyle/>
          <a:p>
            <a:fld id="{A6B262BC-FAF8-D44F-801D-A4749BD8F665}" type="slidenum">
              <a:rPr lang="en-US" smtClean="0"/>
              <a:pPr/>
              <a:t>30</a:t>
            </a:fld>
            <a:endParaRPr lang="en-US" dirty="0"/>
          </a:p>
        </p:txBody>
      </p:sp>
    </p:spTree>
    <p:custDataLst>
      <p:tags r:id="rId1"/>
    </p:custDataLst>
    <p:extLst>
      <p:ext uri="{BB962C8B-B14F-4D97-AF65-F5344CB8AC3E}">
        <p14:creationId xmlns:p14="http://schemas.microsoft.com/office/powerpoint/2010/main" val="566584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- 6</a:t>
            </a:r>
            <a:endParaRPr lang="en-US" dirty="0"/>
          </a:p>
        </p:txBody>
      </p:sp>
      <p:sp>
        <p:nvSpPr>
          <p:cNvPr id="4" name="Content Placeholder 3"/>
          <p:cNvSpPr>
            <a:spLocks noGrp="1"/>
          </p:cNvSpPr>
          <p:nvPr>
            <p:ph sz="quarter" idx="14"/>
          </p:nvPr>
        </p:nvSpPr>
        <p:spPr/>
        <p:txBody>
          <a:bodyPr/>
          <a:lstStyle/>
          <a:p>
            <a:r>
              <a:rPr lang="en-US" dirty="0" smtClean="0"/>
              <a:t>Medication Reconciliation: The EP or EH that receives a patient from another setting of care or provider of care or believes an encounter is relevant performs medication reconciliation</a:t>
            </a:r>
          </a:p>
          <a:p>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31</a:t>
            </a:fld>
            <a:endParaRPr lang="en-US" dirty="0"/>
          </a:p>
        </p:txBody>
      </p:sp>
    </p:spTree>
    <p:custDataLst>
      <p:tags r:id="rId1"/>
    </p:custDataLst>
    <p:extLst>
      <p:ext uri="{BB962C8B-B14F-4D97-AF65-F5344CB8AC3E}">
        <p14:creationId xmlns:p14="http://schemas.microsoft.com/office/powerpoint/2010/main" val="216856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- 7</a:t>
            </a:r>
            <a:endParaRPr lang="en-US" dirty="0"/>
          </a:p>
        </p:txBody>
      </p:sp>
      <p:sp>
        <p:nvSpPr>
          <p:cNvPr id="4" name="Content Placeholder 3"/>
          <p:cNvSpPr>
            <a:spLocks noGrp="1"/>
          </p:cNvSpPr>
          <p:nvPr>
            <p:ph sz="quarter" idx="14"/>
          </p:nvPr>
        </p:nvSpPr>
        <p:spPr/>
        <p:txBody>
          <a:bodyPr/>
          <a:lstStyle/>
          <a:p>
            <a:r>
              <a:rPr lang="en-US" dirty="0" smtClean="0"/>
              <a:t>Patient Electronic Access: </a:t>
            </a:r>
          </a:p>
          <a:p>
            <a:pPr lvl="1"/>
            <a:r>
              <a:rPr lang="en-US" dirty="0" smtClean="0"/>
              <a:t>EPs provide patients the ability to view online, download, and transmit their health information within 4 business days of the information being available to the EP</a:t>
            </a:r>
          </a:p>
          <a:p>
            <a:pPr lvl="1"/>
            <a:r>
              <a:rPr lang="en-US" dirty="0" smtClean="0"/>
              <a:t>EHs provide patients the ability to view online, download, and transmit their health information within 36 hours of hospital discharge.</a:t>
            </a:r>
          </a:p>
        </p:txBody>
      </p:sp>
      <p:sp>
        <p:nvSpPr>
          <p:cNvPr id="3" name="Slide Number Placeholder 2"/>
          <p:cNvSpPr>
            <a:spLocks noGrp="1"/>
          </p:cNvSpPr>
          <p:nvPr>
            <p:ph type="sldNum" sz="quarter" idx="4"/>
          </p:nvPr>
        </p:nvSpPr>
        <p:spPr/>
        <p:txBody>
          <a:bodyPr/>
          <a:lstStyle/>
          <a:p>
            <a:fld id="{A6B262BC-FAF8-D44F-801D-A4749BD8F665}" type="slidenum">
              <a:rPr lang="en-US" smtClean="0"/>
              <a:pPr/>
              <a:t>32</a:t>
            </a:fld>
            <a:endParaRPr lang="en-US" dirty="0"/>
          </a:p>
        </p:txBody>
      </p:sp>
    </p:spTree>
    <p:custDataLst>
      <p:tags r:id="rId1"/>
    </p:custDataLst>
    <p:extLst>
      <p:ext uri="{BB962C8B-B14F-4D97-AF65-F5344CB8AC3E}">
        <p14:creationId xmlns:p14="http://schemas.microsoft.com/office/powerpoint/2010/main" val="378077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- 8</a:t>
            </a:r>
            <a:endParaRPr lang="en-US" dirty="0"/>
          </a:p>
        </p:txBody>
      </p:sp>
      <p:sp>
        <p:nvSpPr>
          <p:cNvPr id="4" name="Content Placeholder 3"/>
          <p:cNvSpPr>
            <a:spLocks noGrp="1"/>
          </p:cNvSpPr>
          <p:nvPr>
            <p:ph sz="quarter" idx="14"/>
          </p:nvPr>
        </p:nvSpPr>
        <p:spPr/>
        <p:txBody>
          <a:bodyPr/>
          <a:lstStyle/>
          <a:p>
            <a:r>
              <a:rPr lang="en-US" dirty="0" smtClean="0"/>
              <a:t>Secure Electronic Messaging: </a:t>
            </a:r>
          </a:p>
          <a:p>
            <a:pPr lvl="1"/>
            <a:r>
              <a:rPr lang="en-US" dirty="0" smtClean="0"/>
              <a:t>EPs use secure electronic messaging to communicate with patients on relevant health information</a:t>
            </a:r>
          </a:p>
          <a:p>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33</a:t>
            </a:fld>
            <a:endParaRPr lang="en-US" dirty="0"/>
          </a:p>
        </p:txBody>
      </p:sp>
    </p:spTree>
    <p:custDataLst>
      <p:tags r:id="rId1"/>
    </p:custDataLst>
    <p:extLst>
      <p:ext uri="{BB962C8B-B14F-4D97-AF65-F5344CB8AC3E}">
        <p14:creationId xmlns:p14="http://schemas.microsoft.com/office/powerpoint/2010/main" val="210147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Stage 2 Overview - 9</a:t>
            </a:r>
            <a:endParaRPr lang="en-US" dirty="0"/>
          </a:p>
        </p:txBody>
      </p:sp>
      <p:sp>
        <p:nvSpPr>
          <p:cNvPr id="4" name="Content Placeholder 3"/>
          <p:cNvSpPr>
            <a:spLocks noGrp="1"/>
          </p:cNvSpPr>
          <p:nvPr>
            <p:ph sz="quarter" idx="14"/>
          </p:nvPr>
        </p:nvSpPr>
        <p:spPr/>
        <p:txBody>
          <a:bodyPr/>
          <a:lstStyle/>
          <a:p>
            <a:r>
              <a:rPr lang="en-US" dirty="0" smtClean="0"/>
              <a:t>Public Health Reporting: The EP or </a:t>
            </a:r>
            <a:r>
              <a:rPr lang="en-US" dirty="0"/>
              <a:t>E</a:t>
            </a:r>
            <a:r>
              <a:rPr lang="en-US" dirty="0" smtClean="0"/>
              <a:t>H is in active engagement with a public health agency to submit electronic public health data from CEHRT, except where prohibited and in accordance with applicable law and practice</a:t>
            </a:r>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34</a:t>
            </a:fld>
            <a:endParaRPr lang="en-US" dirty="0"/>
          </a:p>
        </p:txBody>
      </p:sp>
    </p:spTree>
    <p:custDataLst>
      <p:tags r:id="rId1"/>
    </p:custDataLst>
    <p:extLst>
      <p:ext uri="{BB962C8B-B14F-4D97-AF65-F5344CB8AC3E}">
        <p14:creationId xmlns:p14="http://schemas.microsoft.com/office/powerpoint/2010/main" val="945075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Summary – Lecture b</a:t>
            </a:r>
            <a:endParaRPr lang="en-US" dirty="0"/>
          </a:p>
        </p:txBody>
      </p:sp>
      <p:sp>
        <p:nvSpPr>
          <p:cNvPr id="3" name="Text Placeholder 2"/>
          <p:cNvSpPr>
            <a:spLocks noGrp="1"/>
          </p:cNvSpPr>
          <p:nvPr>
            <p:ph type="body" sz="quarter" idx="11"/>
          </p:nvPr>
        </p:nvSpPr>
        <p:spPr/>
        <p:txBody>
          <a:bodyPr/>
          <a:lstStyle/>
          <a:p>
            <a:r>
              <a:rPr lang="en-US" dirty="0" smtClean="0"/>
              <a:t>The original Stages 1 and 2 of meaningful use have given way to Modified Stage 2 for 2015-2017 and Stage 3 thereafter</a:t>
            </a:r>
          </a:p>
          <a:p>
            <a:r>
              <a:rPr lang="en-US" dirty="0" smtClean="0"/>
              <a:t>Stage 2 of meaningful use added a number of standards, a common data set, and requirements for privacy and security</a:t>
            </a:r>
          </a:p>
          <a:p>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35</a:t>
            </a:fld>
            <a:endParaRPr lang="en-US" dirty="0"/>
          </a:p>
        </p:txBody>
      </p:sp>
    </p:spTree>
    <p:custDataLst>
      <p:tags r:id="rId1"/>
    </p:custDataLst>
    <p:extLst>
      <p:ext uri="{BB962C8B-B14F-4D97-AF65-F5344CB8AC3E}">
        <p14:creationId xmlns:p14="http://schemas.microsoft.com/office/powerpoint/2010/main" val="1195819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Lecture b - 1</a:t>
            </a:r>
            <a:endParaRPr lang="en-US" dirty="0"/>
          </a:p>
        </p:txBody>
      </p:sp>
      <p:sp>
        <p:nvSpPr>
          <p:cNvPr id="3" name="Text Placeholder 2"/>
          <p:cNvSpPr>
            <a:spLocks noGrp="1"/>
          </p:cNvSpPr>
          <p:nvPr>
            <p:ph type="body" sz="quarter" idx="16"/>
          </p:nvPr>
        </p:nvSpPr>
        <p:spPr>
          <a:xfrm>
            <a:off x="457200" y="1600199"/>
            <a:ext cx="8229600" cy="3733801"/>
          </a:xfrm>
        </p:spPr>
        <p:txBody>
          <a:bodyPr/>
          <a:lstStyle/>
          <a:p>
            <a:r>
              <a:rPr lang="en-US" dirty="0" smtClean="0"/>
              <a:t>References</a:t>
            </a:r>
          </a:p>
          <a:p>
            <a:r>
              <a:rPr lang="en-US" b="0" dirty="0" smtClean="0"/>
              <a:t>Blumenthal, </a:t>
            </a:r>
            <a:r>
              <a:rPr lang="en-US" b="0" dirty="0"/>
              <a:t>D., &amp; Tavenner, M. (2010, August 5). The "Meaningful Use" Regulation for Electronic Health Records. </a:t>
            </a:r>
            <a:r>
              <a:rPr lang="en-US" b="0" i="1" dirty="0"/>
              <a:t>The New England Journal of Medicine,</a:t>
            </a:r>
            <a:r>
              <a:rPr lang="en-US" b="0" dirty="0"/>
              <a:t> 501-504. doi:10.1056/NEJMp1006114 </a:t>
            </a:r>
            <a:endParaRPr lang="en-US" b="0" dirty="0" smtClean="0"/>
          </a:p>
          <a:p>
            <a:r>
              <a:rPr lang="en-US" b="0" dirty="0"/>
              <a:t>Electronic Health Records (EHR) Incentive Programs. (n.d.). Retrieved </a:t>
            </a:r>
            <a:r>
              <a:rPr lang="en-US" b="0" dirty="0" smtClean="0"/>
              <a:t>February 1, 2017, </a:t>
            </a:r>
            <a:r>
              <a:rPr lang="en-US" b="0" dirty="0"/>
              <a:t>from </a:t>
            </a:r>
            <a:r>
              <a:rPr lang="en-US" b="0" dirty="0">
                <a:hlinkClick r:id="rId4" tooltip="URL to Centers for Medicare and Medicaid Services web page titled Electronic Health Records (EHR) Incentive Programs"/>
              </a:rPr>
              <a:t>https://</a:t>
            </a:r>
            <a:r>
              <a:rPr lang="en-US" b="0" dirty="0" smtClean="0">
                <a:hlinkClick r:id="rId4" tooltip="URL to Centers for Medicare and Medicaid Services web page titled Electronic Health Records (EHR) Incentive Programs"/>
              </a:rPr>
              <a:t>www.cms.gov/Regulations-and-Guidance/Legislation/EHRIncentivePrograms/index.html</a:t>
            </a:r>
            <a:r>
              <a:rPr lang="en-US" b="0" dirty="0" smtClean="0"/>
              <a:t>   </a:t>
            </a:r>
          </a:p>
          <a:p>
            <a:r>
              <a:rPr lang="en-US" b="0" dirty="0" smtClean="0"/>
              <a:t>Metzger</a:t>
            </a:r>
            <a:r>
              <a:rPr lang="en-US" b="0" dirty="0"/>
              <a:t>, J., &amp; Rhoads, J. (2012, November 28). Summary of Key Provisions in Final Rule for Stage 2 HITECH Meaningful Use. Retrieved </a:t>
            </a:r>
            <a:r>
              <a:rPr lang="en-US" b="0" dirty="0" smtClean="0"/>
              <a:t>February 1, 2017, </a:t>
            </a:r>
            <a:r>
              <a:rPr lang="en-US" b="0" dirty="0"/>
              <a:t>from </a:t>
            </a:r>
            <a:r>
              <a:rPr lang="en-US" b="0" dirty="0">
                <a:hlinkClick r:id="rId5" tooltip="URL to docplayer.net web page containing Global Institute for Emerging Healthcare Practices Summary of Key Provisions in Final Rule for Stage 2 HITECH Meaningful Use"/>
              </a:rPr>
              <a:t>http://</a:t>
            </a:r>
            <a:r>
              <a:rPr lang="en-US" b="0" dirty="0" smtClean="0">
                <a:hlinkClick r:id="rId5" tooltip="URL to docplayer.net web page containing Global Institute for Emerging Healthcare Practices Summary of Key Provisions in Final Rule for Stage 2 HITECH Meaningful Use"/>
              </a:rPr>
              <a:t>docplayer.net/12471625-Hitech-meaningful-use.html</a:t>
            </a:r>
            <a:r>
              <a:rPr lang="en-US" b="0" dirty="0" smtClean="0"/>
              <a:t>  </a:t>
            </a:r>
          </a:p>
          <a:p>
            <a:r>
              <a:rPr lang="en-US" b="0" dirty="0"/>
              <a:t>O'Neill, T. (2015, October 28). Primer: EHR Stage 3 Meaningful Use Requirements. Retrieved </a:t>
            </a:r>
            <a:r>
              <a:rPr lang="en-US" b="0" dirty="0" smtClean="0"/>
              <a:t>February 1, 2017, </a:t>
            </a:r>
            <a:r>
              <a:rPr lang="en-US" b="0" dirty="0"/>
              <a:t>from </a:t>
            </a:r>
            <a:r>
              <a:rPr lang="en-US" b="0" dirty="0">
                <a:hlinkClick r:id="rId6" tooltip="URL to American Action Forum Research web page titled Primer: EHR Stage 3 Meaningful Use Requirements"/>
              </a:rPr>
              <a:t>https://www.americanactionforum.org/research/primer-ehr-stage-3-meaningful-use-requirements</a:t>
            </a:r>
            <a:r>
              <a:rPr lang="en-US" b="0" dirty="0" smtClean="0">
                <a:hlinkClick r:id="rId6" tooltip="URL to American Action Forum Research web page titled Primer: EHR Stage 3 Meaningful Use Requirements"/>
              </a:rPr>
              <a:t>/</a:t>
            </a:r>
            <a:r>
              <a:rPr lang="en-US" b="0" dirty="0" smtClean="0"/>
              <a:t>  </a:t>
            </a:r>
          </a:p>
          <a:p>
            <a:endParaRPr lang="en-US" b="0"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36</a:t>
            </a:fld>
            <a:endParaRPr lang="en-US" dirty="0"/>
          </a:p>
        </p:txBody>
      </p:sp>
    </p:spTree>
    <p:custDataLst>
      <p:tags r:id="rId1"/>
    </p:custDataLst>
    <p:extLst>
      <p:ext uri="{BB962C8B-B14F-4D97-AF65-F5344CB8AC3E}">
        <p14:creationId xmlns:p14="http://schemas.microsoft.com/office/powerpoint/2010/main" val="3708049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a:t>
            </a:r>
            <a:br>
              <a:rPr lang="en-US" dirty="0" smtClean="0"/>
            </a:br>
            <a:r>
              <a:rPr lang="en-US" dirty="0" smtClean="0"/>
              <a:t>References – Lecture b - 2</a:t>
            </a:r>
            <a:endParaRPr lang="en-US" dirty="0"/>
          </a:p>
        </p:txBody>
      </p:sp>
      <p:sp>
        <p:nvSpPr>
          <p:cNvPr id="3" name="Text Placeholder 2"/>
          <p:cNvSpPr>
            <a:spLocks noGrp="1"/>
          </p:cNvSpPr>
          <p:nvPr>
            <p:ph type="body" sz="quarter" idx="16"/>
          </p:nvPr>
        </p:nvSpPr>
        <p:spPr>
          <a:xfrm>
            <a:off x="457200" y="1600199"/>
            <a:ext cx="8229600" cy="3389811"/>
          </a:xfrm>
        </p:spPr>
        <p:txBody>
          <a:bodyPr/>
          <a:lstStyle/>
          <a:p>
            <a:r>
              <a:rPr lang="en-US" altLang="en-US" dirty="0"/>
              <a:t>Charts, Tables, Figures </a:t>
            </a:r>
          </a:p>
          <a:p>
            <a:r>
              <a:rPr lang="en-US" b="0" dirty="0" smtClean="0"/>
              <a:t>10.1 </a:t>
            </a:r>
            <a:r>
              <a:rPr lang="en-US" b="0" dirty="0"/>
              <a:t>Figure. MU Stages 1-2 Overview</a:t>
            </a:r>
          </a:p>
          <a:p>
            <a:r>
              <a:rPr lang="en-US" b="0" dirty="0" smtClean="0"/>
              <a:t>10.1 </a:t>
            </a:r>
            <a:r>
              <a:rPr lang="en-US" b="0" dirty="0"/>
              <a:t>Table. Stages 2-3 Going Forward. Table reprinted from Centers for Medicare &amp; Medicaid Services, </a:t>
            </a:r>
            <a:r>
              <a:rPr lang="en-US" b="0" dirty="0" err="1"/>
              <a:t>n.d.</a:t>
            </a:r>
            <a:r>
              <a:rPr lang="en-US" b="0" dirty="0"/>
              <a:t>, retrieved </a:t>
            </a:r>
            <a:r>
              <a:rPr lang="en-US" b="0" dirty="0" smtClean="0"/>
              <a:t>February 1, 2017, </a:t>
            </a:r>
            <a:r>
              <a:rPr lang="en-US" b="0" dirty="0"/>
              <a:t>from </a:t>
            </a:r>
            <a:r>
              <a:rPr lang="en-US" b="0" dirty="0">
                <a:hlinkClick r:id="rId4" tooltip="URL to Centers for Medicare and Medicaid Services web page titled Electronic Health Records (EHR) Incentive Program"/>
              </a:rPr>
              <a:t>https://www.cms.gov/Regulations-and-Guidance/Legislation/EHRIncentivePrograms/index.html</a:t>
            </a:r>
            <a:r>
              <a:rPr lang="en-US" b="0" dirty="0"/>
              <a:t> </a:t>
            </a:r>
          </a:p>
          <a:p>
            <a:r>
              <a:rPr lang="en-US" b="0" dirty="0" smtClean="0"/>
              <a:t>10.2 </a:t>
            </a:r>
            <a:r>
              <a:rPr lang="en-US" b="0" dirty="0"/>
              <a:t>Table. Standards for Stages 1 and 2 . Data from Metzger, 2012</a:t>
            </a:r>
            <a:r>
              <a:rPr lang="en-US" b="0" dirty="0" smtClean="0"/>
              <a:t>.</a:t>
            </a:r>
          </a:p>
          <a:p>
            <a:r>
              <a:rPr lang="en-US" b="0" dirty="0"/>
              <a:t>10.3 Table. Standards for Stages 1 and 2 . Data from Metzger, 2012.</a:t>
            </a:r>
            <a:endParaRPr lang="en-US" b="0" dirty="0" smtClean="0"/>
          </a:p>
          <a:p>
            <a:r>
              <a:rPr lang="en-US" b="0" dirty="0"/>
              <a:t>10.4 Table. Standards for Stages 1 and 2 . Data from Metzger, 2012.</a:t>
            </a:r>
          </a:p>
          <a:p>
            <a:endParaRPr lang="en-US" b="0" dirty="0" smtClean="0"/>
          </a:p>
          <a:p>
            <a:endParaRPr lang="en-US" b="0" dirty="0"/>
          </a:p>
        </p:txBody>
      </p:sp>
      <p:sp>
        <p:nvSpPr>
          <p:cNvPr id="6" name="Slide Number Placeholder 5"/>
          <p:cNvSpPr>
            <a:spLocks noGrp="1"/>
          </p:cNvSpPr>
          <p:nvPr>
            <p:ph type="sldNum" sz="quarter" idx="4"/>
          </p:nvPr>
        </p:nvSpPr>
        <p:spPr/>
        <p:txBody>
          <a:bodyPr/>
          <a:lstStyle/>
          <a:p>
            <a:fld id="{F3BF8891-5E06-46C2-89A4-6DB85D39BA35}" type="slidenum">
              <a:rPr lang="en-US" smtClean="0"/>
              <a:pPr/>
              <a:t>37</a:t>
            </a:fld>
            <a:endParaRPr lang="en-US" dirty="0"/>
          </a:p>
        </p:txBody>
      </p:sp>
    </p:spTree>
    <p:custDataLst>
      <p:tags r:id="rId1"/>
    </p:custDataLst>
    <p:extLst>
      <p:ext uri="{BB962C8B-B14F-4D97-AF65-F5344CB8AC3E}">
        <p14:creationId xmlns:p14="http://schemas.microsoft.com/office/powerpoint/2010/main" val="457948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r>
              <a:rPr lang="en-US" dirty="0" smtClean="0"/>
              <a:t>Introduction to Health Care and Public Health in the U.S.</a:t>
            </a:r>
            <a:br>
              <a:rPr lang="en-US" dirty="0" smtClean="0"/>
            </a:br>
            <a:r>
              <a:rPr lang="en-US" dirty="0" smtClean="0"/>
              <a:t>Meaningful Use</a:t>
            </a:r>
            <a:br>
              <a:rPr lang="en-US" dirty="0" smtClean="0"/>
            </a:br>
            <a:r>
              <a:rPr lang="en-US" dirty="0" smtClean="0"/>
              <a:t>Lecture b</a:t>
            </a:r>
            <a:endParaRPr lang="en-US" dirty="0"/>
          </a:p>
        </p:txBody>
      </p:sp>
      <p:sp>
        <p:nvSpPr>
          <p:cNvPr id="3" name="Content Placeholder 2"/>
          <p:cNvSpPr>
            <a:spLocks noGrp="1"/>
          </p:cNvSpPr>
          <p:nvPr>
            <p:ph sz="quarter" idx="14"/>
          </p:nvPr>
        </p:nvSpPr>
        <p:spPr>
          <a:xfrm>
            <a:off x="457200" y="3162300"/>
            <a:ext cx="8229600" cy="3009900"/>
          </a:xfrm>
        </p:spPr>
        <p:txBody>
          <a:bodyPr/>
          <a:lstStyle/>
          <a:p>
            <a:r>
              <a:rPr lang="en-US" dirty="0" smtClean="0"/>
              <a:t>This material was developed by Oregon Health &amp; Science University, funded by the Department of Health and Human Services, Office of the National Coordinator for Health Information Technology under Award Number 90WT0001.</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38</a:t>
            </a:fld>
            <a:endParaRPr lang="en-US" dirty="0"/>
          </a:p>
        </p:txBody>
      </p:sp>
    </p:spTree>
    <p:custDataLst>
      <p:tags r:id="rId1"/>
    </p:custDataLst>
    <p:extLst>
      <p:ext uri="{BB962C8B-B14F-4D97-AF65-F5344CB8AC3E}">
        <p14:creationId xmlns:p14="http://schemas.microsoft.com/office/powerpoint/2010/main" val="3531971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Operationalized - 1</a:t>
            </a:r>
            <a:br>
              <a:rPr lang="en-US" dirty="0" smtClean="0"/>
            </a:br>
            <a:r>
              <a:rPr lang="en-US" dirty="0" smtClean="0"/>
              <a:t>(Warning: Information overload!)</a:t>
            </a:r>
            <a:endParaRPr lang="en-US" dirty="0"/>
          </a:p>
        </p:txBody>
      </p:sp>
      <p:sp>
        <p:nvSpPr>
          <p:cNvPr id="3" name="Content Placeholder 2"/>
          <p:cNvSpPr>
            <a:spLocks noGrp="1"/>
          </p:cNvSpPr>
          <p:nvPr>
            <p:ph sz="quarter" idx="14"/>
          </p:nvPr>
        </p:nvSpPr>
        <p:spPr/>
        <p:txBody>
          <a:bodyPr/>
          <a:lstStyle/>
          <a:p>
            <a:r>
              <a:rPr lang="en-US" dirty="0" smtClean="0"/>
              <a:t>For EPs and EHs, there are three requirements to receive MU funds:</a:t>
            </a:r>
          </a:p>
          <a:p>
            <a:pPr marL="914400" lvl="1" indent="-457200">
              <a:buFont typeface="+mj-lt"/>
              <a:buAutoNum type="arabicPeriod"/>
            </a:pPr>
            <a:r>
              <a:rPr lang="en-US" dirty="0" smtClean="0"/>
              <a:t>Meet meaningful use objectives</a:t>
            </a:r>
          </a:p>
          <a:p>
            <a:pPr lvl="2"/>
            <a:r>
              <a:rPr lang="en-US" dirty="0" smtClean="0"/>
              <a:t>Stage 1 (two sets of objectives)</a:t>
            </a:r>
          </a:p>
          <a:p>
            <a:pPr lvl="3"/>
            <a:r>
              <a:rPr lang="en-US" dirty="0" smtClean="0"/>
              <a:t>Core objectives, all of which must be met</a:t>
            </a:r>
          </a:p>
          <a:p>
            <a:pPr lvl="3"/>
            <a:r>
              <a:rPr lang="en-US" dirty="0" smtClean="0"/>
              <a:t>Menu requirements, choose 5 of the 10</a:t>
            </a:r>
          </a:p>
          <a:p>
            <a:pPr lvl="2"/>
            <a:r>
              <a:rPr lang="en-US" dirty="0" smtClean="0"/>
              <a:t>Stage 2</a:t>
            </a:r>
          </a:p>
          <a:p>
            <a:pPr lvl="3"/>
            <a:r>
              <a:rPr lang="en-US" dirty="0"/>
              <a:t>Originally had core and menu objectives but Modified Stage 2 announced in 2015 had only core objectives</a:t>
            </a:r>
          </a:p>
          <a:p>
            <a:pPr lvl="3"/>
            <a:r>
              <a:rPr lang="en-US" dirty="0"/>
              <a:t>Draft criteria for Stage 3 also have only core </a:t>
            </a:r>
            <a:r>
              <a:rPr lang="en-US" dirty="0" smtClean="0"/>
              <a:t>objectives</a:t>
            </a:r>
          </a:p>
          <a:p>
            <a:pPr lvl="3"/>
            <a:endParaRPr lang="en-US" dirty="0" smtClean="0"/>
          </a:p>
        </p:txBody>
      </p:sp>
      <p:sp>
        <p:nvSpPr>
          <p:cNvPr id="7" name="Slide Number Placeholder 6"/>
          <p:cNvSpPr>
            <a:spLocks noGrp="1"/>
          </p:cNvSpPr>
          <p:nvPr>
            <p:ph type="sldNum" sz="quarter" idx="4"/>
          </p:nvPr>
        </p:nvSpPr>
        <p:spPr/>
        <p:txBody>
          <a:bodyPr/>
          <a:lstStyle/>
          <a:p>
            <a:fld id="{0DC64441-A3E9-494E-8F52-7CAE25A2BE88}" type="slidenum">
              <a:rPr lang="en-US" smtClean="0"/>
              <a:pPr/>
              <a:t>4</a:t>
            </a:fld>
            <a:endParaRPr lang="en-US" dirty="0"/>
          </a:p>
        </p:txBody>
      </p:sp>
    </p:spTree>
    <p:custDataLst>
      <p:tags r:id="rId1"/>
    </p:custDataLst>
    <p:extLst>
      <p:ext uri="{BB962C8B-B14F-4D97-AF65-F5344CB8AC3E}">
        <p14:creationId xmlns:p14="http://schemas.microsoft.com/office/powerpoint/2010/main" val="66180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Operationalized - 2</a:t>
            </a:r>
            <a:br>
              <a:rPr lang="en-US" dirty="0" smtClean="0"/>
            </a:br>
            <a:r>
              <a:rPr lang="en-US" dirty="0" smtClean="0"/>
              <a:t>(Warning: Information overload!)</a:t>
            </a:r>
            <a:endParaRPr lang="en-US" dirty="0"/>
          </a:p>
        </p:txBody>
      </p:sp>
      <p:sp>
        <p:nvSpPr>
          <p:cNvPr id="3" name="Content Placeholder 2"/>
          <p:cNvSpPr>
            <a:spLocks noGrp="1"/>
          </p:cNvSpPr>
          <p:nvPr>
            <p:ph sz="quarter" idx="14"/>
          </p:nvPr>
        </p:nvSpPr>
        <p:spPr/>
        <p:txBody>
          <a:bodyPr/>
          <a:lstStyle/>
          <a:p>
            <a:r>
              <a:rPr lang="en-US" dirty="0" smtClean="0"/>
              <a:t>For EPs and EHs, there are three requirements to receive MU funds:</a:t>
            </a:r>
          </a:p>
          <a:p>
            <a:pPr marL="971550" lvl="1" indent="-514350">
              <a:buFont typeface="+mj-lt"/>
              <a:buAutoNum type="arabicPeriod" startAt="2"/>
            </a:pPr>
            <a:r>
              <a:rPr lang="en-US" dirty="0" smtClean="0"/>
              <a:t>Meet Clinical Quality Measures (CQMs)</a:t>
            </a:r>
          </a:p>
          <a:p>
            <a:pPr lvl="2"/>
            <a:r>
              <a:rPr lang="en-US" dirty="0" smtClean="0"/>
              <a:t>Original set in 2011, superseded by new set in 2014 for all stages of MU</a:t>
            </a:r>
          </a:p>
          <a:p>
            <a:pPr marL="971550" lvl="1" indent="-514350">
              <a:buFont typeface="+mj-lt"/>
              <a:buAutoNum type="arabicPeriod" startAt="3"/>
            </a:pPr>
            <a:r>
              <a:rPr lang="en-US" dirty="0" smtClean="0"/>
              <a:t>Meet standards designated by Office of the National Coordinator (ONC)</a:t>
            </a:r>
            <a:endParaRPr lang="en-US" dirty="0"/>
          </a:p>
        </p:txBody>
      </p:sp>
      <p:sp>
        <p:nvSpPr>
          <p:cNvPr id="7" name="Slide Number Placeholder 6"/>
          <p:cNvSpPr>
            <a:spLocks noGrp="1"/>
          </p:cNvSpPr>
          <p:nvPr>
            <p:ph type="sldNum" sz="quarter" idx="4"/>
          </p:nvPr>
        </p:nvSpPr>
        <p:spPr/>
        <p:txBody>
          <a:bodyPr/>
          <a:lstStyle/>
          <a:p>
            <a:fld id="{0DC64441-A3E9-494E-8F52-7CAE25A2BE88}" type="slidenum">
              <a:rPr lang="en-US" smtClean="0"/>
              <a:pPr/>
              <a:t>5</a:t>
            </a:fld>
            <a:endParaRPr lang="en-US" dirty="0"/>
          </a:p>
        </p:txBody>
      </p:sp>
    </p:spTree>
    <p:custDataLst>
      <p:tags r:id="rId1"/>
    </p:custDataLst>
    <p:extLst>
      <p:ext uri="{BB962C8B-B14F-4D97-AF65-F5344CB8AC3E}">
        <p14:creationId xmlns:p14="http://schemas.microsoft.com/office/powerpoint/2010/main" val="2631332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MU Stages 1-2</a:t>
            </a:r>
            <a:endParaRPr lang="en-US" dirty="0"/>
          </a:p>
        </p:txBody>
      </p:sp>
      <p:sp>
        <p:nvSpPr>
          <p:cNvPr id="3" name="Content Placeholder 2"/>
          <p:cNvSpPr>
            <a:spLocks noGrp="1"/>
          </p:cNvSpPr>
          <p:nvPr>
            <p:ph sz="quarter" idx="14"/>
          </p:nvPr>
        </p:nvSpPr>
        <p:spPr>
          <a:xfrm>
            <a:off x="455024" y="1615440"/>
            <a:ext cx="3781696" cy="4572000"/>
          </a:xfrm>
        </p:spPr>
        <p:txBody>
          <a:bodyPr/>
          <a:lstStyle/>
          <a:p>
            <a:r>
              <a:rPr lang="en-US" sz="3000" dirty="0" smtClean="0"/>
              <a:t>Stage 1 (Blumenthal</a:t>
            </a:r>
            <a:r>
              <a:rPr lang="en-US" sz="2800" dirty="0"/>
              <a:t> &amp; </a:t>
            </a:r>
            <a:r>
              <a:rPr lang="en-US" sz="2800" dirty="0" err="1"/>
              <a:t>Tavenner</a:t>
            </a:r>
            <a:r>
              <a:rPr lang="en-US" sz="3000" dirty="0" smtClean="0"/>
              <a:t>, 2010)</a:t>
            </a:r>
          </a:p>
          <a:p>
            <a:pPr lvl="1"/>
            <a:r>
              <a:rPr lang="en-US" sz="2600" dirty="0" smtClean="0"/>
              <a:t>Objectives announced in 2010</a:t>
            </a:r>
          </a:p>
          <a:p>
            <a:pPr lvl="1"/>
            <a:r>
              <a:rPr lang="en-US" sz="2600" dirty="0" smtClean="0"/>
              <a:t>Program began payments on</a:t>
            </a:r>
          </a:p>
          <a:p>
            <a:pPr marL="966788" lvl="2"/>
            <a:r>
              <a:rPr lang="en-US" sz="2200" dirty="0" smtClean="0"/>
              <a:t>January 1, 2011 for EPs</a:t>
            </a:r>
          </a:p>
          <a:p>
            <a:pPr marL="966788" lvl="2"/>
            <a:r>
              <a:rPr lang="en-US" sz="2200" dirty="0" smtClean="0"/>
              <a:t>October 1, 2010 for EHs</a:t>
            </a:r>
          </a:p>
        </p:txBody>
      </p:sp>
      <p:sp>
        <p:nvSpPr>
          <p:cNvPr id="10" name="Content Placeholder 9"/>
          <p:cNvSpPr>
            <a:spLocks noGrp="1"/>
          </p:cNvSpPr>
          <p:nvPr>
            <p:ph sz="quarter" idx="18"/>
          </p:nvPr>
        </p:nvSpPr>
        <p:spPr>
          <a:xfrm>
            <a:off x="4354286" y="1600200"/>
            <a:ext cx="4660542" cy="4572000"/>
          </a:xfrm>
        </p:spPr>
        <p:txBody>
          <a:bodyPr/>
          <a:lstStyle/>
          <a:p>
            <a:r>
              <a:rPr lang="en-US" sz="3000" dirty="0"/>
              <a:t>Stage 2 (Metzger, 2012)</a:t>
            </a:r>
          </a:p>
          <a:p>
            <a:pPr lvl="1"/>
            <a:r>
              <a:rPr lang="en-US" sz="2600" dirty="0"/>
              <a:t>Objectives announced in 2012</a:t>
            </a:r>
          </a:p>
          <a:p>
            <a:pPr lvl="1"/>
            <a:r>
              <a:rPr lang="en-US" sz="2600" dirty="0"/>
              <a:t>Start pushed back </a:t>
            </a:r>
            <a:r>
              <a:rPr lang="en-US" sz="2600" dirty="0" smtClean="0"/>
              <a:t>to </a:t>
            </a:r>
            <a:r>
              <a:rPr lang="en-US" sz="2600" dirty="0"/>
              <a:t>2014</a:t>
            </a:r>
          </a:p>
          <a:p>
            <a:pPr lvl="1"/>
            <a:r>
              <a:rPr lang="en-US" sz="2600" dirty="0"/>
              <a:t>Raised the bar, </a:t>
            </a:r>
            <a:r>
              <a:rPr lang="en-US" sz="2600" dirty="0" smtClean="0"/>
              <a:t>additional emphasis </a:t>
            </a:r>
            <a:r>
              <a:rPr lang="en-US" sz="2600" dirty="0"/>
              <a:t>on patient engagement and health information exchange (HIE</a:t>
            </a:r>
            <a:r>
              <a:rPr lang="en-US" sz="2600" dirty="0" smtClean="0"/>
              <a:t>)</a:t>
            </a:r>
            <a:endParaRPr lang="en-US" sz="2600" dirty="0"/>
          </a:p>
        </p:txBody>
      </p:sp>
      <p:sp>
        <p:nvSpPr>
          <p:cNvPr id="6" name="Slide Number Placeholder 5"/>
          <p:cNvSpPr>
            <a:spLocks noGrp="1"/>
          </p:cNvSpPr>
          <p:nvPr>
            <p:ph type="sldNum" sz="quarter" idx="4"/>
          </p:nvPr>
        </p:nvSpPr>
        <p:spPr/>
        <p:txBody>
          <a:bodyPr/>
          <a:lstStyle/>
          <a:p>
            <a:fld id="{0DC64441-A3E9-494E-8F52-7CAE25A2BE88}" type="slidenum">
              <a:rPr lang="en-US" smtClean="0"/>
              <a:pPr/>
              <a:t>6</a:t>
            </a:fld>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Stages 1-2 Overview</a:t>
            </a:r>
            <a:endParaRPr lang="en-US" dirty="0"/>
          </a:p>
        </p:txBody>
      </p:sp>
      <p:pic>
        <p:nvPicPr>
          <p:cNvPr id="14" name="Picture Placeholder 13" descr="Meaningful Use Stage 1 had objectives, standards, and clinical quality measures.&#10;Meaningful Use Stage 2 has objectives, standards, and 2014 clinical quality measures." title="MU (Meaningful Use) Stages 1 and 2: Overview"/>
          <p:cNvPicPr>
            <a:picLocks noGrp="1" noChangeAspect="1"/>
          </p:cNvPicPr>
          <p:nvPr>
            <p:ph sz="quarter" idx="14"/>
          </p:nvPr>
        </p:nvPicPr>
        <p:blipFill rotWithShape="1">
          <a:blip r:embed="rId4">
            <a:extLst>
              <a:ext uri="{28A0092B-C50C-407E-A947-70E740481C1C}">
                <a14:useLocalDpi xmlns:a14="http://schemas.microsoft.com/office/drawing/2010/main" val="0"/>
              </a:ext>
            </a:extLst>
          </a:blip>
          <a:stretch/>
        </p:blipFill>
        <p:spPr>
          <a:xfrm>
            <a:off x="1897434" y="1600200"/>
            <a:ext cx="5349132" cy="3700463"/>
          </a:xfrm>
        </p:spPr>
      </p:pic>
      <p:sp>
        <p:nvSpPr>
          <p:cNvPr id="3" name="Text Placeholder 2"/>
          <p:cNvSpPr>
            <a:spLocks noGrp="1"/>
          </p:cNvSpPr>
          <p:nvPr>
            <p:ph type="body" sz="quarter" idx="15"/>
          </p:nvPr>
        </p:nvSpPr>
        <p:spPr/>
        <p:txBody>
          <a:bodyPr/>
          <a:lstStyle/>
          <a:p>
            <a:r>
              <a:rPr lang="en-US" i="1" dirty="0" smtClean="0"/>
              <a:t>10.1 Figure. </a:t>
            </a:r>
            <a:r>
              <a:rPr lang="en-US" dirty="0" smtClean="0"/>
              <a:t>MU stages 1-2 overview.</a:t>
            </a:r>
            <a:endParaRPr lang="en-US" dirty="0"/>
          </a:p>
        </p:txBody>
      </p:sp>
      <p:sp>
        <p:nvSpPr>
          <p:cNvPr id="13" name="Slide Number Placeholder 12"/>
          <p:cNvSpPr>
            <a:spLocks noGrp="1"/>
          </p:cNvSpPr>
          <p:nvPr>
            <p:ph type="sldNum" sz="quarter" idx="4"/>
          </p:nvPr>
        </p:nvSpPr>
        <p:spPr/>
        <p:txBody>
          <a:bodyPr/>
          <a:lstStyle/>
          <a:p>
            <a:fld id="{A6B262BC-FAF8-D44F-801D-A4749BD8F665}" type="slidenum">
              <a:rPr lang="en-US" smtClean="0"/>
              <a:pPr/>
              <a:t>7</a:t>
            </a:fld>
            <a:endParaRPr lang="en-US" dirty="0"/>
          </a:p>
        </p:txBody>
      </p:sp>
    </p:spTree>
    <p:custDataLst>
      <p:tags r:id="rId1"/>
    </p:custDataLst>
    <p:extLst>
      <p:ext uri="{BB962C8B-B14F-4D97-AF65-F5344CB8AC3E}">
        <p14:creationId xmlns:p14="http://schemas.microsoft.com/office/powerpoint/2010/main" val="1740940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 Modified Stage 2 and Stage 3</a:t>
            </a:r>
            <a:endParaRPr lang="en-US" dirty="0"/>
          </a:p>
        </p:txBody>
      </p:sp>
      <p:sp>
        <p:nvSpPr>
          <p:cNvPr id="5" name="Content Placeholder 4"/>
          <p:cNvSpPr>
            <a:spLocks noGrp="1"/>
          </p:cNvSpPr>
          <p:nvPr>
            <p:ph sz="quarter" idx="14"/>
          </p:nvPr>
        </p:nvSpPr>
        <p:spPr>
          <a:xfrm>
            <a:off x="457200" y="1600200"/>
            <a:ext cx="8229600" cy="4376738"/>
          </a:xfrm>
        </p:spPr>
        <p:txBody>
          <a:bodyPr/>
          <a:lstStyle/>
          <a:p>
            <a:r>
              <a:rPr lang="en-US" sz="3000" dirty="0" smtClean="0"/>
              <a:t>Objectives finalized in 2015</a:t>
            </a:r>
          </a:p>
          <a:p>
            <a:r>
              <a:rPr lang="en-US" sz="3000" dirty="0" smtClean="0"/>
              <a:t>Stages 1-2 combined into Modified Stage 2, required from 2015-2017</a:t>
            </a:r>
          </a:p>
          <a:p>
            <a:r>
              <a:rPr lang="en-US" sz="3000" dirty="0" smtClean="0"/>
              <a:t>EPs and EHs can attest to Stage 3 starting in 2017</a:t>
            </a:r>
          </a:p>
          <a:p>
            <a:r>
              <a:rPr lang="en-US" sz="3000" dirty="0" smtClean="0"/>
              <a:t>Uncertainty due to Medicare Access &amp; CHIP Reauthorization Act (MACRA) of 2015 - combine all CMS quality programs, including MU, into a single program</a:t>
            </a:r>
            <a:endParaRPr lang="en-US" sz="3000" dirty="0"/>
          </a:p>
        </p:txBody>
      </p:sp>
      <p:sp>
        <p:nvSpPr>
          <p:cNvPr id="3" name="Text Placeholder 2"/>
          <p:cNvSpPr>
            <a:spLocks noGrp="1"/>
          </p:cNvSpPr>
          <p:nvPr>
            <p:ph type="body" sz="quarter" idx="15"/>
          </p:nvPr>
        </p:nvSpPr>
        <p:spPr>
          <a:xfrm>
            <a:off x="849085" y="6016149"/>
            <a:ext cx="1338943" cy="286702"/>
          </a:xfrm>
        </p:spPr>
        <p:txBody>
          <a:bodyPr/>
          <a:lstStyle/>
          <a:p>
            <a:r>
              <a:rPr lang="en-US" dirty="0"/>
              <a:t>(O’Neill, 2015</a:t>
            </a:r>
            <a:r>
              <a:rPr lang="en-US" dirty="0" smtClean="0"/>
              <a:t>)</a:t>
            </a:r>
          </a:p>
        </p:txBody>
      </p:sp>
      <p:sp>
        <p:nvSpPr>
          <p:cNvPr id="7" name="Slide Number Placeholder 6"/>
          <p:cNvSpPr>
            <a:spLocks noGrp="1"/>
          </p:cNvSpPr>
          <p:nvPr>
            <p:ph type="sldNum" sz="quarter" idx="4"/>
          </p:nvPr>
        </p:nvSpPr>
        <p:spPr/>
        <p:txBody>
          <a:bodyPr/>
          <a:lstStyle/>
          <a:p>
            <a:fld id="{0DC64441-A3E9-494E-8F52-7CAE25A2BE88}" type="slidenum">
              <a:rPr lang="en-US" smtClean="0"/>
              <a:pPr/>
              <a:t>8</a:t>
            </a:fld>
            <a:endParaRPr lang="en-US" dirty="0"/>
          </a:p>
        </p:txBody>
      </p:sp>
    </p:spTree>
    <p:custDataLst>
      <p:tags r:id="rId1"/>
    </p:custDataLst>
    <p:extLst>
      <p:ext uri="{BB962C8B-B14F-4D97-AF65-F5344CB8AC3E}">
        <p14:creationId xmlns:p14="http://schemas.microsoft.com/office/powerpoint/2010/main" val="424565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2-3 Going Forward</a:t>
            </a:r>
            <a:endParaRPr lang="en-US" dirty="0"/>
          </a:p>
        </p:txBody>
      </p:sp>
      <p:pic>
        <p:nvPicPr>
          <p:cNvPr id="6" name="Picture Placeholder 5" descr="Chart indicating which stage of meaningful use should be attained by a specified year, based on the first meaningful use year.&#10;For example, if the first year of meaningful use was 2011, by 2015 they should have reached modified stage 2. By 2017 they should have reached modified stage 2 or stage 3. By 2018 and beyond, they should have reached stage 3.&#10;This same pattern holds true if the first year of meaningful use was 2012, 2013, 2014, or 2015.&#10;If the first year of meaningful use was 2016, then in 2016 they should reach modified stage 2. By 2017 they should reach modified stage 2 or stage 3. And by 2018 and beyond, they should have reached stage 3.&#10;If the first year of meaningful use is 2017, then in 2017 they should reach modified stage 2 or stage 3. By 2018  and beyond, they should reach stage 3.&#10;If the first year of meaningful use is 2018, then in 2018 they should reach stage 3.&#10;If the first year of meaningful use is 2019, then in 2019 they should reach stage 3." title="Table: Stages 2-3 Going Forward"/>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6936" r="-6936"/>
          <a:stretch/>
        </p:blipFill>
        <p:spPr/>
      </p:pic>
      <p:sp>
        <p:nvSpPr>
          <p:cNvPr id="11" name="Text Placeholder 10"/>
          <p:cNvSpPr>
            <a:spLocks noGrp="1"/>
          </p:cNvSpPr>
          <p:nvPr>
            <p:ph type="body" sz="quarter" idx="32"/>
          </p:nvPr>
        </p:nvSpPr>
        <p:spPr>
          <a:xfrm>
            <a:off x="977085" y="6172200"/>
            <a:ext cx="7189829" cy="533400"/>
          </a:xfrm>
        </p:spPr>
        <p:txBody>
          <a:bodyPr/>
          <a:lstStyle/>
          <a:p>
            <a:r>
              <a:rPr lang="en-US" i="1" dirty="0" smtClean="0"/>
              <a:t>10.1 Table. </a:t>
            </a:r>
            <a:r>
              <a:rPr lang="en-US" dirty="0" smtClean="0"/>
              <a:t>Stages </a:t>
            </a:r>
            <a:r>
              <a:rPr lang="en-US" dirty="0"/>
              <a:t>2-3 Going Forward. </a:t>
            </a:r>
            <a:r>
              <a:rPr lang="en-US" dirty="0" smtClean="0"/>
              <a:t>Table reprinted from </a:t>
            </a:r>
            <a:r>
              <a:rPr lang="en-US" dirty="0"/>
              <a:t>Centers for Medicare &amp; Medicaid </a:t>
            </a:r>
            <a:r>
              <a:rPr lang="en-US" dirty="0" smtClean="0"/>
              <a:t>Services, </a:t>
            </a:r>
            <a:r>
              <a:rPr lang="en-US" dirty="0" err="1" smtClean="0"/>
              <a:t>n.d.</a:t>
            </a:r>
            <a:r>
              <a:rPr lang="en-US" dirty="0" smtClean="0"/>
              <a:t>, retrieved </a:t>
            </a:r>
            <a:r>
              <a:rPr lang="en-US" dirty="0"/>
              <a:t>September 28, </a:t>
            </a:r>
            <a:r>
              <a:rPr lang="en-US" dirty="0" smtClean="0"/>
              <a:t>2016, from </a:t>
            </a:r>
            <a:r>
              <a:rPr lang="en-US" dirty="0" smtClean="0">
                <a:hlinkClick r:id="rId5" tooltip="URL to Centers for Medicare and Medicaid Services web page titled Electronic Health Records (EHR) Incentive Programs"/>
              </a:rPr>
              <a:t>https</a:t>
            </a:r>
            <a:r>
              <a:rPr lang="en-US" dirty="0">
                <a:hlinkClick r:id="rId5" tooltip="URL to Centers for Medicare and Medicaid Services web page titled Electronic Health Records (EHR) Incentive Programs"/>
              </a:rPr>
              <a:t>://</a:t>
            </a:r>
            <a:r>
              <a:rPr lang="en-US" dirty="0" smtClean="0">
                <a:hlinkClick r:id="rId5" tooltip="URL to Centers for Medicare and Medicaid Services web page titled Electronic Health Records (EHR) Incentive Programs"/>
              </a:rPr>
              <a:t>www.cms.gov/Regulations-and-Guidance/Legislation/EHRIncentivePrograms/index.html</a:t>
            </a:r>
            <a:r>
              <a:rPr lang="en-US" dirty="0" smtClean="0"/>
              <a:t>  </a:t>
            </a:r>
            <a:endParaRPr lang="en-US" dirty="0"/>
          </a:p>
          <a:p>
            <a:endParaRPr lang="en-US" dirty="0"/>
          </a:p>
        </p:txBody>
      </p:sp>
      <p:sp>
        <p:nvSpPr>
          <p:cNvPr id="3" name="Slide Number Placeholder 2"/>
          <p:cNvSpPr>
            <a:spLocks noGrp="1"/>
          </p:cNvSpPr>
          <p:nvPr>
            <p:ph type="sldNum" sz="quarter" idx="4"/>
          </p:nvPr>
        </p:nvSpPr>
        <p:spPr/>
        <p:txBody>
          <a:bodyPr/>
          <a:lstStyle/>
          <a:p>
            <a:fld id="{A6B262BC-FAF8-D44F-801D-A4749BD8F665}" type="slidenum">
              <a:rPr lang="en-US" smtClean="0"/>
              <a:pPr/>
              <a:t>9</a:t>
            </a:fld>
            <a:endParaRPr lang="en-US" dirty="0"/>
          </a:p>
        </p:txBody>
      </p:sp>
    </p:spTree>
    <p:custDataLst>
      <p:tags r:id="rId1"/>
    </p:custDataLst>
    <p:extLst>
      <p:ext uri="{BB962C8B-B14F-4D97-AF65-F5344CB8AC3E}">
        <p14:creationId xmlns:p14="http://schemas.microsoft.com/office/powerpoint/2010/main" val="9082230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77.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63"/>
  <p:tag name="ARTICULATE_AUDIO_RECORDED" val="1"/>
  <p:tag name="ELAPSEDTIME" val="45"/>
  <p:tag name="ARTICULATE_USED_LAYOUT" val="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f5768c61-c74d-4c6b-8128-9c132ce19e58"/>
  <p:tag name="ARTICULATE_SLIDE_NAV" val="4"/>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4"/>
  <p:tag name="ARTICULATE_AUDIO_RECORDED" val="1"/>
  <p:tag name="ELAPSEDTIME" val="87.6"/>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f5768c61-c74d-4c6b-8128-9c132ce19e58"/>
  <p:tag name="ARTICULATE_SLIDE_NAV" val="4"/>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4"/>
  <p:tag name="ARTICULATE_AUDIO_RECORDED" val="1"/>
  <p:tag name="ELAPSEDTIME" val="87.6"/>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904e72a2-378b-4aaa-ab18-8927dd278258"/>
  <p:tag name="ARTICULATE_SLIDE_NAV" val="6"/>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5"/>
  <p:tag name="ARTICULATE_AUDIO_RECORDED" val="1"/>
  <p:tag name="ELAPSEDTIME" val="61.1"/>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2bc748ba-59f1-4608-aed1-866e7c5adf3e"/>
  <p:tag name="ARTICULATE_SLIDE_NAV" val="14"/>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7"/>
  <p:tag name="ARTICULATE_AUDIO_RECORDED" val="1"/>
  <p:tag name="ELAPSEDTIME" val="63.1"/>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2bc748ba-59f1-4608-aed1-866e7c5adf3e"/>
  <p:tag name="ARTICULATE_SLIDE_NAV" val="14"/>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7"/>
  <p:tag name="ARTICULATE_AUDIO_RECORDED" val="1"/>
  <p:tag name="ELAPSEDTIME" val="63.1"/>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087b03b9-6525-47aa-81c7-77ecef7017fa"/>
  <p:tag name="ARTICULATE_SLIDE_NAV" val="15"/>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8"/>
  <p:tag name="ARTICULATE_AUDIO_RECORDED" val="1"/>
  <p:tag name="ELAPSEDTIME" val="48.7"/>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6897127b-1848-4399-bc0d-a5eb27011374"/>
  <p:tag name="ARTICULATE_SLIDE_NAV" val="16"/>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9"/>
  <p:tag name="ARTICULATE_AUDIO_RECORDED" val="1"/>
  <p:tag name="ELAPSEDTIME" val="16.7"/>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61ba2bbb-acdd-49c8-bbc0-52462f180126"/>
  <p:tag name="ARTICULATE_SLIDE_NAV" val="17"/>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0"/>
  <p:tag name="ARTICULATE_AUDIO_RECORDED" val="1"/>
  <p:tag name="ELAPSEDTIME" val="18.9"/>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c9946c0d-be1e-4b67-a125-d29d71ff3666"/>
  <p:tag name="ARTICULATE_SLIDE_NAV" val="18"/>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1"/>
  <p:tag name="ARTICULATE_AUDIO_RECORDED" val="1"/>
  <p:tag name="ELAPSEDTIME" val="62.2"/>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c9946c0d-be1e-4b67-a125-d29d71ff3666"/>
  <p:tag name="ARTICULATE_SLIDE_NAV" val="18"/>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1"/>
  <p:tag name="ARTICULATE_AUDIO_RECORDED" val="1"/>
  <p:tag name="ELAPSEDTIME" val="62.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c9946c0d-be1e-4b67-a125-d29d71ff3666"/>
  <p:tag name="ARTICULATE_SLIDE_NAV" val="18"/>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1"/>
  <p:tag name="ARTICULATE_AUDIO_RECORDED" val="1"/>
  <p:tag name="ELAPSEDTIME" val="62.2"/>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76b64026-96e5-4f12-bc2e-637e90c2fafb"/>
  <p:tag name="ARTICULATE_SLIDE_NAV" val="20"/>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2"/>
  <p:tag name="ARTICULATE_AUDIO_RECORDED" val="1"/>
  <p:tag name="ELAPSEDTIME" val="21"/>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59bfb4df-e418-4cbf-a343-0fa00ed2415c"/>
  <p:tag name="ARTICULATE_SLIDE_NAV" val="21"/>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3"/>
  <p:tag name="ARTICULATE_AUDIO_RECORDED" val="1"/>
  <p:tag name="ELAPSEDTIME" val="52.1"/>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59bfb4df-e418-4cbf-a343-0fa00ed2415c"/>
  <p:tag name="ARTICULATE_SLIDE_NAV" val="21"/>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73"/>
  <p:tag name="ARTICULATE_AUDIO_RECORDED" val="1"/>
  <p:tag name="ELAPSEDTIME" val="52.1"/>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289"/>
  <p:tag name="ARTICULATE_AUDIO_RECORDED" val="1"/>
  <p:tag name="ELAPSEDTIME" val="69.7"/>
  <p:tag name="ARTICULATE_USED_LAYOUT" val="6"/>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ELAPSEDTIME" val="107.1"/>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ELAPSEDTIME" val="107.1"/>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e6b9f4d4-7e0d-42ff-87e2-2cf6fb887605"/>
  <p:tag name="ARTICULATE_SLIDE_NAV" val="2"/>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59"/>
  <p:tag name="ARTICULATE_AUDIO_RECORDED" val="1"/>
  <p:tag name="ELAPSEDTIME" val="47.3"/>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3157af8-6220-4abc-9411-6dda8a0766ad"/>
  <p:tag name="ARTICULATE_SLIDE_NAV" val="3"/>
  <p:tag name="ARTICULATE_NAV_LEVEL" val="1"/>
  <p:tag name="ARTICULATE_SLIDE_PRESENTER_GUID" val="be70c878-56e4-44fd-94cb-0e779fa783d7"/>
  <p:tag name="ARTICULATE_SLIDE_PAUSE" val="0"/>
  <p:tag name="ARTICULATE_LOCK_SLIDE" val="0"/>
  <p:tag name="ARTICULATE_HIDE_SLIDE" val="0"/>
  <p:tag name="ARTICULATE_PLAYER_CONTROL_PREVIOUS" val="True"/>
  <p:tag name="ARTICULATE_PLAYER_CONTROL_NEXT" val="True"/>
  <p:tag name="AUDIO_ID" val="260"/>
  <p:tag name="ARTICULATE_AUDIO_RECORDED" val="1"/>
  <p:tag name="ELAPSEDTIME" val="24"/>
  <p:tag name="ARTICULATE_USED_LAYOUT" val="6"/>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Kerri's CompX_UnitY_Lecture_Slides_Template</Template>
  <TotalTime>5441</TotalTime>
  <Words>4142</Words>
  <Application>Microsoft Office PowerPoint</Application>
  <PresentationFormat>On-screen Show (4:3)</PresentationFormat>
  <Paragraphs>337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ONC-Template-FINAL DRAFT</vt:lpstr>
      <vt:lpstr>Introduction to Health Care and  Public Health in the U.S.</vt:lpstr>
      <vt:lpstr>Meaningful Use Learning Objectives - 1</vt:lpstr>
      <vt:lpstr>Meaningful Use Learning Objectives - 2</vt:lpstr>
      <vt:lpstr>MU Operationalized - 1 (Warning: Information overload!)</vt:lpstr>
      <vt:lpstr>MU Operationalized - 2 (Warning: Information overload!)</vt:lpstr>
      <vt:lpstr>MU Stages 1-2</vt:lpstr>
      <vt:lpstr>MU Stages 1-2 Overview</vt:lpstr>
      <vt:lpstr>MU Modified Stage 2 and Stage 3</vt:lpstr>
      <vt:lpstr>Stages 2-3 Going Forward</vt:lpstr>
      <vt:lpstr>Original Stages 1-2 MU – 1 </vt:lpstr>
      <vt:lpstr>Original Stages 1-2 MU – 2 </vt:lpstr>
      <vt:lpstr>Stage 1 MU – Core Objectives</vt:lpstr>
      <vt:lpstr>Stage 1 MU – Menu Objectives - 1</vt:lpstr>
      <vt:lpstr>Stage 1 MU – Menu Objectives - 2</vt:lpstr>
      <vt:lpstr>Stage 2 Changes from Stage 1 - 1</vt:lpstr>
      <vt:lpstr>Stage 2 Changes from Stage 1 - 2</vt:lpstr>
      <vt:lpstr>Standards for Stages 1 and 2 – 1</vt:lpstr>
      <vt:lpstr>Standards for Stages 1 and 2 – 2</vt:lpstr>
      <vt:lpstr>Standards for Stages 1 and 2 – 3 </vt:lpstr>
      <vt:lpstr>Additional Standards for Stage 2 - 1</vt:lpstr>
      <vt:lpstr>Additional Standards for Stage 2 - 2</vt:lpstr>
      <vt:lpstr>Additional Standards for Stage 2 - 3</vt:lpstr>
      <vt:lpstr>Stage 2 Common Data Set for Summary Care Record</vt:lpstr>
      <vt:lpstr>Stage 2 Required Privacy/ Security - 1</vt:lpstr>
      <vt:lpstr>Stage 2 Required Privacy/ Security - 2</vt:lpstr>
      <vt:lpstr>Modified Stage 2 Overview - 1</vt:lpstr>
      <vt:lpstr>Modified Stage 2 Overview - 2</vt:lpstr>
      <vt:lpstr>Modified Stage 2 Overview - 3</vt:lpstr>
      <vt:lpstr>Modified Stage 2 Overview - 4</vt:lpstr>
      <vt:lpstr>Modified Stage 2 Overview - 5</vt:lpstr>
      <vt:lpstr>Modified Stage 2 Overview - 6</vt:lpstr>
      <vt:lpstr>Modified Stage 2 Overview - 7</vt:lpstr>
      <vt:lpstr>Modified Stage 2 Overview - 8</vt:lpstr>
      <vt:lpstr>Modified Stage 2 Overview - 9</vt:lpstr>
      <vt:lpstr>Meaningful Use Summary – Lecture b</vt:lpstr>
      <vt:lpstr>Meaningful Use References – Lecture b - 1</vt:lpstr>
      <vt:lpstr>Meaningful Use References – Lecture b - 2</vt:lpstr>
      <vt:lpstr>Introduction to Health Care and Public Health in the U.S. Meaningful Use Lecture b</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Unit 10: Lecture b: Introduction to Health Care and Public Health in the U.S.: Meaningful Use, Lecture b</dc:title>
  <dc:subject>Meaningful Use, Lecture b</dc:subject>
  <dc:creator>U.S. Department of Health and Human Services, Office of the National Coordinator for Health Information Technology</dc:creator>
  <cp:keywords>Health IT, Health IT Curriculum, Introduction to Health Care and Public Health in the U.S., Meaningful Use</cp:keywords>
  <cp:lastModifiedBy>The Department of Health and Human Services</cp:lastModifiedBy>
  <cp:revision>193</cp:revision>
  <cp:lastPrinted>2016-05-27T16:24:36Z</cp:lastPrinted>
  <dcterms:created xsi:type="dcterms:W3CDTF">2016-03-07T22:06:15Z</dcterms:created>
  <dcterms:modified xsi:type="dcterms:W3CDTF">2017-05-19T18:02:01Z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62E1409D-5E24-4A86-95DA-8EC8F7B2B227</vt:lpwstr>
  </property>
  <property fmtid="{D5CDD505-2E9C-101B-9397-08002B2CF9AE}" pid="3" name="ArticulatePath">
    <vt:lpwstr>comp1_unit10b_lecture_slides</vt:lpwstr>
  </property>
  <property fmtid="{D5CDD505-2E9C-101B-9397-08002B2CF9AE}" pid="4" name="Language">
    <vt:lpwstr>English</vt:lpwstr>
  </property>
</Properties>
</file>