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8" r:id="rId3"/>
    <p:sldId id="277" r:id="rId4"/>
    <p:sldId id="259" r:id="rId5"/>
    <p:sldId id="278" r:id="rId6"/>
    <p:sldId id="260" r:id="rId7"/>
    <p:sldId id="279" r:id="rId8"/>
    <p:sldId id="280" r:id="rId9"/>
    <p:sldId id="261" r:id="rId10"/>
    <p:sldId id="262" r:id="rId11"/>
    <p:sldId id="281" r:id="rId12"/>
    <p:sldId id="282" r:id="rId13"/>
    <p:sldId id="264" r:id="rId14"/>
    <p:sldId id="283" r:id="rId15"/>
    <p:sldId id="295" r:id="rId16"/>
    <p:sldId id="266" r:id="rId17"/>
    <p:sldId id="267" r:id="rId18"/>
    <p:sldId id="268" r:id="rId19"/>
    <p:sldId id="285" r:id="rId20"/>
    <p:sldId id="269" r:id="rId21"/>
    <p:sldId id="293" r:id="rId22"/>
    <p:sldId id="292" r:id="rId23"/>
    <p:sldId id="286" r:id="rId24"/>
    <p:sldId id="270" r:id="rId25"/>
    <p:sldId id="271" r:id="rId26"/>
    <p:sldId id="272" r:id="rId27"/>
    <p:sldId id="273" r:id="rId28"/>
    <p:sldId id="287" r:id="rId29"/>
    <p:sldId id="274" r:id="rId30"/>
    <p:sldId id="290" r:id="rId31"/>
    <p:sldId id="294" r:id="rId32"/>
    <p:sldId id="276"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8856" autoAdjust="0"/>
  </p:normalViewPr>
  <p:slideViewPr>
    <p:cSldViewPr snapToGrid="0">
      <p:cViewPr>
        <p:scale>
          <a:sx n="83" d="100"/>
          <a:sy n="83" d="100"/>
        </p:scale>
        <p:origin x="-96" y="235"/>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5/19/2017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a:t>Health IT Workforce Curriculum Version 4.0</a:t>
            </a:r>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5/19/2017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a:t>Health IT Workforce Curriculum Version 4.0</a:t>
            </a:r>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Introduction to Health Care</a:t>
            </a:r>
            <a:r>
              <a:rPr lang="en-US" baseline="0" dirty="0"/>
              <a:t> and Public Health in the U.S.:</a:t>
            </a:r>
            <a:r>
              <a:rPr lang="en-US" dirty="0"/>
              <a:t> Meaningful Use.  This is Lecture a.  </a:t>
            </a:r>
          </a:p>
          <a:p>
            <a:r>
              <a:rPr lang="en-US" smtClean="0"/>
              <a:t>This </a:t>
            </a:r>
            <a:r>
              <a:rPr lang="en-US" dirty="0"/>
              <a:t>component,</a:t>
            </a:r>
            <a:r>
              <a:rPr lang="en-US" baseline="0" dirty="0"/>
              <a:t> Introduction to Health Care and Public Health in the U.S., is a survey of how health care and public health </a:t>
            </a:r>
            <a:r>
              <a:rPr lang="en-US" sz="1000" kern="1200" dirty="0">
                <a:solidFill>
                  <a:schemeClr val="tx1"/>
                </a:solidFill>
                <a:effectLst/>
                <a:latin typeface="Arial" pitchFamily="34" charset="0"/>
                <a:ea typeface="+mn-ea"/>
                <a:cs typeface="Arial" pitchFamily="34" charset="0"/>
              </a:rPr>
              <a:t>are organized and how services are</a:t>
            </a:r>
            <a:r>
              <a:rPr lang="en-US" sz="1000" kern="1200" baseline="0" dirty="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delivered in the U.S.  It covers public policy, relevant organizations and their interrelationships, professional roles, legal and regulatory issues, and payment systems.  It also addresses health reform initiatives in the U.S.</a:t>
            </a:r>
            <a:endParaRPr lang="en-US" dirty="0"/>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36429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sz="1000" kern="1200" dirty="0">
                <a:solidFill>
                  <a:schemeClr val="tx1"/>
                </a:solidFill>
                <a:effectLst/>
                <a:latin typeface="Arial" pitchFamily="34" charset="0"/>
                <a:ea typeface="+mn-ea"/>
                <a:cs typeface="Arial" pitchFamily="34" charset="0"/>
              </a:rPr>
              <a:t>The overall plan for implementing meaningful use was that it would be done in three stages, all as part of health </a:t>
            </a:r>
            <a:r>
              <a:rPr lang="en-US" sz="1000" kern="1200" dirty="0" smtClean="0">
                <a:solidFill>
                  <a:schemeClr val="tx1"/>
                </a:solidFill>
                <a:effectLst/>
                <a:latin typeface="Arial" pitchFamily="34" charset="0"/>
                <a:ea typeface="+mn-ea"/>
                <a:cs typeface="Arial" pitchFamily="34" charset="0"/>
              </a:rPr>
              <a:t>IT-enabled </a:t>
            </a:r>
            <a:r>
              <a:rPr lang="en-US" sz="1000" kern="1200" dirty="0">
                <a:solidFill>
                  <a:schemeClr val="tx1"/>
                </a:solidFill>
                <a:effectLst/>
                <a:latin typeface="Arial" pitchFamily="34" charset="0"/>
                <a:ea typeface="+mn-ea"/>
                <a:cs typeface="Arial" pitchFamily="34" charset="0"/>
              </a:rPr>
              <a:t>health care reform. </a:t>
            </a:r>
          </a:p>
          <a:p>
            <a:pPr eaLnBrk="1" hangingPunct="1">
              <a:spcBef>
                <a:spcPct val="0"/>
              </a:spcBef>
            </a:pPr>
            <a:r>
              <a:rPr lang="en-US" sz="1000" kern="1200" dirty="0">
                <a:solidFill>
                  <a:schemeClr val="tx1"/>
                </a:solidFill>
                <a:effectLst/>
                <a:latin typeface="Arial" pitchFamily="34" charset="0"/>
                <a:ea typeface="+mn-ea"/>
                <a:cs typeface="Arial" pitchFamily="34" charset="0"/>
              </a:rPr>
              <a:t>Stage 1 would focus on the capturing and sharing of data, and we’ll see that from the criteria. </a:t>
            </a:r>
          </a:p>
          <a:p>
            <a:pPr eaLnBrk="1" hangingPunct="1">
              <a:spcBef>
                <a:spcPct val="0"/>
              </a:spcBef>
            </a:pPr>
            <a:r>
              <a:rPr lang="en-US" sz="1000" kern="1200" dirty="0">
                <a:solidFill>
                  <a:schemeClr val="tx1"/>
                </a:solidFill>
                <a:effectLst/>
                <a:latin typeface="Arial" pitchFamily="34" charset="0"/>
                <a:ea typeface="+mn-ea"/>
                <a:cs typeface="Arial" pitchFamily="34" charset="0"/>
              </a:rPr>
              <a:t>Stage 2 would focus on advanced care processes with decision support, while the goal of Stage 3 will be to focus on improved outcomes. The details of Stage 3 have not yet been finalized.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AF7FE3-4FAB-BC41-B293-AC648C4F32A4}" type="slidenum">
              <a:rPr lang="en-US">
                <a:latin typeface="Tahoma" charset="0"/>
              </a:rPr>
              <a:pPr eaLnBrk="1" hangingPunct="1"/>
              <a:t>10</a:t>
            </a:fld>
            <a:endParaRPr lang="en-US" dirty="0">
              <a:latin typeface="Tahoma" charset="0"/>
            </a:endParaRPr>
          </a:p>
        </p:txBody>
      </p:sp>
    </p:spTree>
    <p:extLst>
      <p:ext uri="{BB962C8B-B14F-4D97-AF65-F5344CB8AC3E}">
        <p14:creationId xmlns:p14="http://schemas.microsoft.com/office/powerpoint/2010/main" val="76949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pitchFamily="34" charset="0"/>
                <a:ea typeface="+mn-ea"/>
                <a:cs typeface="Arial" pitchFamily="34" charset="0"/>
              </a:rPr>
              <a:t>A qualified EHR is one that is able to carry out the functions required for meaningful use. In other words, an electronic record of health-related information about</a:t>
            </a:r>
            <a:r>
              <a:rPr lang="en-US" sz="1000" kern="1200" baseline="0" dirty="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an individual that includes patient demographic and clinical health information, such as medical history and problem lists. </a:t>
            </a:r>
          </a:p>
          <a:p>
            <a:endParaRPr lang="en-US" dirty="0">
              <a:latin typeface="Times New Roman"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122E-6673-E94B-B7E7-199749A27E35}" type="slidenum">
              <a:rPr lang="en-US">
                <a:latin typeface="Tahoma" charset="0"/>
              </a:rPr>
              <a:pPr eaLnBrk="1" hangingPunct="1"/>
              <a:t>11</a:t>
            </a:fld>
            <a:endParaRPr lang="en-US" dirty="0">
              <a:latin typeface="Tahoma" charset="0"/>
            </a:endParaRPr>
          </a:p>
        </p:txBody>
      </p:sp>
    </p:spTree>
    <p:extLst>
      <p:ext uri="{BB962C8B-B14F-4D97-AF65-F5344CB8AC3E}">
        <p14:creationId xmlns:p14="http://schemas.microsoft.com/office/powerpoint/2010/main" val="18293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pitchFamily="34" charset="0"/>
                <a:ea typeface="+mn-ea"/>
                <a:cs typeface="Arial" pitchFamily="34" charset="0"/>
              </a:rPr>
              <a:t>A qualified EHR also has the capacity to: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a:solidFill>
                  <a:schemeClr val="tx1"/>
                </a:solidFill>
                <a:effectLst/>
                <a:latin typeface="Arial" pitchFamily="34" charset="0"/>
                <a:ea typeface="+mn-ea"/>
                <a:cs typeface="Arial" pitchFamily="34" charset="0"/>
              </a:rPr>
              <a:t>Provide clinical decision support,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a:solidFill>
                  <a:schemeClr val="tx1"/>
                </a:solidFill>
                <a:effectLst/>
                <a:latin typeface="Arial" pitchFamily="34" charset="0"/>
                <a:ea typeface="+mn-ea"/>
                <a:cs typeface="Arial" pitchFamily="34" charset="0"/>
              </a:rPr>
              <a:t>Support physician or provider order entry,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a:solidFill>
                  <a:schemeClr val="tx1"/>
                </a:solidFill>
                <a:effectLst/>
                <a:latin typeface="Arial" pitchFamily="34" charset="0"/>
                <a:ea typeface="+mn-ea"/>
                <a:cs typeface="Arial" pitchFamily="34" charset="0"/>
              </a:rPr>
              <a:t>Capture and query information relevant to health care quality, and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a:solidFill>
                  <a:schemeClr val="tx1"/>
                </a:solidFill>
                <a:effectLst/>
                <a:latin typeface="Arial" pitchFamily="34" charset="0"/>
                <a:ea typeface="+mn-ea"/>
                <a:cs typeface="Arial" pitchFamily="34" charset="0"/>
              </a:rPr>
              <a:t>Exchange electronic health information with, and integrate such information from, other information sources.</a:t>
            </a:r>
            <a:endParaRPr lang="en-US" dirty="0">
              <a:latin typeface="Times New Roman" charset="0"/>
            </a:endParaRPr>
          </a:p>
          <a:p>
            <a:endParaRPr lang="en-US" dirty="0">
              <a:latin typeface="Times New Roman"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122E-6673-E94B-B7E7-199749A27E35}" type="slidenum">
              <a:rPr lang="en-US">
                <a:latin typeface="Tahoma" charset="0"/>
              </a:rPr>
              <a:pPr eaLnBrk="1" hangingPunct="1"/>
              <a:t>12</a:t>
            </a:fld>
            <a:endParaRPr lang="en-US" dirty="0">
              <a:latin typeface="Tahoma" charset="0"/>
            </a:endParaRPr>
          </a:p>
        </p:txBody>
      </p:sp>
    </p:spTree>
    <p:extLst>
      <p:ext uri="{BB962C8B-B14F-4D97-AF65-F5344CB8AC3E}">
        <p14:creationId xmlns:p14="http://schemas.microsoft.com/office/powerpoint/2010/main" val="70937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meaningful use program provides reimbursement to eligible professionals and eligible hospitals through the Medicare and Medicaid programs. Each program has slightly different rules. </a:t>
            </a:r>
          </a:p>
          <a:p>
            <a:r>
              <a:rPr lang="en-US" sz="1000" kern="1200" dirty="0">
                <a:solidFill>
                  <a:schemeClr val="tx1"/>
                </a:solidFill>
                <a:effectLst/>
                <a:latin typeface="Arial" pitchFamily="34" charset="0"/>
                <a:ea typeface="+mn-ea"/>
                <a:cs typeface="Arial" pitchFamily="34" charset="0"/>
              </a:rPr>
              <a:t>Under </a:t>
            </a:r>
            <a:r>
              <a:rPr lang="en-US" sz="1000" i="1" kern="1200" dirty="0">
                <a:solidFill>
                  <a:schemeClr val="tx1"/>
                </a:solidFill>
                <a:effectLst/>
                <a:latin typeface="Arial" pitchFamily="34" charset="0"/>
                <a:ea typeface="+mn-ea"/>
                <a:cs typeface="Arial" pitchFamily="34" charset="0"/>
              </a:rPr>
              <a:t>Medicare</a:t>
            </a:r>
            <a:r>
              <a:rPr lang="en-US" sz="1000" kern="1200" dirty="0">
                <a:solidFill>
                  <a:schemeClr val="tx1"/>
                </a:solidFill>
                <a:effectLst/>
                <a:latin typeface="Arial" pitchFamily="34" charset="0"/>
                <a:ea typeface="+mn-ea"/>
                <a:cs typeface="Arial" pitchFamily="34" charset="0"/>
              </a:rPr>
              <a:t>, eligible professionals include MDs, DOs, dentists, podiatrists, optometrists, and chiropractors.</a:t>
            </a:r>
          </a:p>
          <a:p>
            <a:r>
              <a:rPr lang="en-US" sz="1000" kern="1200" dirty="0">
                <a:solidFill>
                  <a:schemeClr val="tx1"/>
                </a:solidFill>
                <a:effectLst/>
                <a:latin typeface="Arial" pitchFamily="34" charset="0"/>
                <a:ea typeface="+mn-ea"/>
                <a:cs typeface="Arial" pitchFamily="34" charset="0"/>
              </a:rPr>
              <a:t>Under </a:t>
            </a:r>
            <a:r>
              <a:rPr lang="en-US" sz="1000" i="1" kern="1200" dirty="0">
                <a:solidFill>
                  <a:schemeClr val="tx1"/>
                </a:solidFill>
                <a:effectLst/>
                <a:latin typeface="Arial" pitchFamily="34" charset="0"/>
                <a:ea typeface="+mn-ea"/>
                <a:cs typeface="Arial" pitchFamily="34" charset="0"/>
              </a:rPr>
              <a:t>Medicaid</a:t>
            </a:r>
            <a:r>
              <a:rPr lang="en-US" sz="1000" kern="1200" dirty="0">
                <a:solidFill>
                  <a:schemeClr val="tx1"/>
                </a:solidFill>
                <a:effectLst/>
                <a:latin typeface="Arial" pitchFamily="34" charset="0"/>
                <a:ea typeface="+mn-ea"/>
                <a:cs typeface="Arial" pitchFamily="34" charset="0"/>
              </a:rPr>
              <a:t>, the list of eligible professionals is expanded to include certified nurse midwives, nurse practitioners, and physician assistants operating in certain health care environments.</a:t>
            </a:r>
          </a:p>
          <a:p>
            <a:r>
              <a:rPr lang="en-US" sz="1000" kern="1200" dirty="0">
                <a:solidFill>
                  <a:schemeClr val="tx1"/>
                </a:solidFill>
                <a:effectLst/>
                <a:latin typeface="Arial" pitchFamily="34" charset="0"/>
                <a:ea typeface="+mn-ea"/>
                <a:cs typeface="Arial" pitchFamily="34" charset="0"/>
              </a:rPr>
              <a:t>One thing to note is that while hospital-based professionals, such as physicians who perform more than 90% of their service in a hospital, are </a:t>
            </a:r>
            <a:r>
              <a:rPr lang="en-US" sz="1000" b="1" kern="1200" dirty="0">
                <a:solidFill>
                  <a:schemeClr val="tx1"/>
                </a:solidFill>
                <a:effectLst/>
                <a:latin typeface="Arial" pitchFamily="34" charset="0"/>
                <a:ea typeface="+mn-ea"/>
                <a:cs typeface="Arial" pitchFamily="34" charset="0"/>
              </a:rPr>
              <a:t>not</a:t>
            </a:r>
            <a:r>
              <a:rPr lang="en-US" sz="1000" kern="1200" dirty="0">
                <a:solidFill>
                  <a:schemeClr val="tx1"/>
                </a:solidFill>
                <a:effectLst/>
                <a:latin typeface="Arial" pitchFamily="34" charset="0"/>
                <a:ea typeface="+mn-ea"/>
                <a:cs typeface="Arial" pitchFamily="34" charset="0"/>
              </a:rPr>
              <a:t> eligible for funding under the eligible </a:t>
            </a:r>
            <a:r>
              <a:rPr lang="en-US" sz="1000" i="1" kern="1200" dirty="0">
                <a:solidFill>
                  <a:schemeClr val="tx1"/>
                </a:solidFill>
                <a:effectLst/>
                <a:latin typeface="Arial" pitchFamily="34" charset="0"/>
                <a:ea typeface="+mn-ea"/>
                <a:cs typeface="Arial" pitchFamily="34" charset="0"/>
              </a:rPr>
              <a:t>professionals</a:t>
            </a:r>
            <a:r>
              <a:rPr lang="en-US" sz="1000" kern="1200" dirty="0">
                <a:solidFill>
                  <a:schemeClr val="tx1"/>
                </a:solidFill>
                <a:effectLst/>
                <a:latin typeface="Arial" pitchFamily="34" charset="0"/>
                <a:ea typeface="+mn-ea"/>
                <a:cs typeface="Arial" pitchFamily="34" charset="0"/>
              </a:rPr>
              <a:t> program, the organizations they work for </a:t>
            </a:r>
            <a:r>
              <a:rPr lang="en-US" sz="1000" b="1" kern="1200" dirty="0">
                <a:solidFill>
                  <a:schemeClr val="tx1"/>
                </a:solidFill>
                <a:effectLst/>
                <a:latin typeface="Arial" pitchFamily="34" charset="0"/>
                <a:ea typeface="+mn-ea"/>
                <a:cs typeface="Arial" pitchFamily="34" charset="0"/>
              </a:rPr>
              <a:t>are</a:t>
            </a:r>
            <a:r>
              <a:rPr lang="en-US" sz="1000" kern="1200" dirty="0">
                <a:solidFill>
                  <a:schemeClr val="tx1"/>
                </a:solidFill>
                <a:effectLst/>
                <a:latin typeface="Arial" pitchFamily="34" charset="0"/>
                <a:ea typeface="+mn-ea"/>
                <a:cs typeface="Arial" pitchFamily="34" charset="0"/>
              </a:rPr>
              <a:t> eligible for funding under the eligible </a:t>
            </a:r>
            <a:r>
              <a:rPr lang="en-US" sz="1000" i="1" kern="1200" dirty="0">
                <a:solidFill>
                  <a:schemeClr val="tx1"/>
                </a:solidFill>
                <a:effectLst/>
                <a:latin typeface="Arial" pitchFamily="34" charset="0"/>
                <a:ea typeface="+mn-ea"/>
                <a:cs typeface="Arial" pitchFamily="34" charset="0"/>
              </a:rPr>
              <a:t>hospitals</a:t>
            </a:r>
            <a:r>
              <a:rPr lang="en-US" sz="1000" kern="1200" dirty="0">
                <a:solidFill>
                  <a:schemeClr val="tx1"/>
                </a:solidFill>
                <a:effectLst/>
                <a:latin typeface="Arial" pitchFamily="34" charset="0"/>
                <a:ea typeface="+mn-ea"/>
                <a:cs typeface="Arial" pitchFamily="34" charset="0"/>
              </a:rPr>
              <a:t> program.</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FE3DDA-FFA2-FF42-B95C-F6369AB450B1}" type="slidenum">
              <a:rPr lang="en-US">
                <a:latin typeface="Tahoma" charset="0"/>
              </a:rPr>
              <a:pPr eaLnBrk="1" hangingPunct="1"/>
              <a:t>13</a:t>
            </a:fld>
            <a:endParaRPr lang="en-US" dirty="0">
              <a:latin typeface="Tahoma" charset="0"/>
            </a:endParaRPr>
          </a:p>
        </p:txBody>
      </p:sp>
    </p:spTree>
    <p:extLst>
      <p:ext uri="{BB962C8B-B14F-4D97-AF65-F5344CB8AC3E}">
        <p14:creationId xmlns:p14="http://schemas.microsoft.com/office/powerpoint/2010/main" val="344214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Eligible hospitals include acute care hospitals, which are the majority of hospitals in the United States, as well as critical-access hospitals that provide care in mainly rural areas under Medicaid. Children's hospitals are also included. </a:t>
            </a:r>
          </a:p>
          <a:p>
            <a:r>
              <a:rPr lang="en-US" sz="1000" kern="1200" dirty="0">
                <a:solidFill>
                  <a:schemeClr val="tx1"/>
                </a:solidFill>
                <a:effectLst/>
                <a:latin typeface="Arial" pitchFamily="34" charset="0"/>
                <a:ea typeface="+mn-ea"/>
                <a:cs typeface="Arial" pitchFamily="34" charset="0"/>
              </a:rPr>
              <a:t>Unlike eligible professionals, who are eligible anywhere in the territories of the United States, the eligible hospitals program is available only to hospitals within the 50 states and the District of Columbia.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pitchFamily="34" charset="0"/>
                <a:ea typeface="+mn-ea"/>
                <a:cs typeface="Arial" pitchFamily="34" charset="0"/>
              </a:rPr>
              <a:t>There are various other differences in whether the incentive funding is provided through Medicare or Medicaid in terms of the amount reimbursed, the rules, and some other aspects.</a:t>
            </a:r>
            <a:endParaRPr lang="en-US" dirty="0">
              <a:latin typeface="Times New Roman" charset="0"/>
            </a:endParaRPr>
          </a:p>
          <a:p>
            <a:endParaRPr lang="en-US" dirty="0">
              <a:latin typeface="Times New Roman"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FE3DDA-FFA2-FF42-B95C-F6369AB450B1}" type="slidenum">
              <a:rPr lang="en-US">
                <a:latin typeface="Tahoma" charset="0"/>
              </a:rPr>
              <a:pPr eaLnBrk="1" hangingPunct="1"/>
              <a:t>14</a:t>
            </a:fld>
            <a:endParaRPr lang="en-US" dirty="0">
              <a:latin typeface="Tahoma" charset="0"/>
            </a:endParaRPr>
          </a:p>
        </p:txBody>
      </p:sp>
    </p:spTree>
    <p:extLst>
      <p:ext uri="{BB962C8B-B14F-4D97-AF65-F5344CB8AC3E}">
        <p14:creationId xmlns:p14="http://schemas.microsoft.com/office/powerpoint/2010/main" val="414914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The table on this slide shows the payment plan for eligible professionals paid under Medicare. The rows of the table indicate the calendar year of the payment being made. The columns of the table indicate when the incentive payment started, after meaningful use was achieved. </a:t>
            </a:r>
          </a:p>
          <a:p>
            <a:r>
              <a:rPr lang="en-US" sz="1000" kern="1200" dirty="0" smtClean="0">
                <a:solidFill>
                  <a:schemeClr val="tx1"/>
                </a:solidFill>
                <a:effectLst/>
                <a:latin typeface="Arial" pitchFamily="34" charset="0"/>
                <a:ea typeface="+mn-ea"/>
                <a:cs typeface="Arial" pitchFamily="34" charset="0"/>
              </a:rPr>
              <a:t>For those EPs who started in the very first year, 2011, they received $18,000 the first year and $12,000 the second year, then $8,000, $4,000, and $2,000 for a total of $44,000, which is the maximum. </a:t>
            </a:r>
          </a:p>
          <a:p>
            <a:r>
              <a:rPr lang="en-US" sz="1000" kern="1200" dirty="0" smtClean="0">
                <a:solidFill>
                  <a:schemeClr val="tx1"/>
                </a:solidFill>
                <a:effectLst/>
                <a:latin typeface="Arial" pitchFamily="34" charset="0"/>
                <a:ea typeface="+mn-ea"/>
                <a:cs typeface="Arial" pitchFamily="34" charset="0"/>
              </a:rPr>
              <a:t>EPs starting in 2012 were also able to receive the maximum. </a:t>
            </a:r>
          </a:p>
          <a:p>
            <a:r>
              <a:rPr lang="en-US" sz="1000" kern="1200" dirty="0" smtClean="0">
                <a:solidFill>
                  <a:schemeClr val="tx1"/>
                </a:solidFill>
                <a:effectLst/>
                <a:latin typeface="Arial" pitchFamily="34" charset="0"/>
                <a:ea typeface="+mn-ea"/>
                <a:cs typeface="Arial" pitchFamily="34" charset="0"/>
              </a:rPr>
              <a:t>Those EPs who started later, in 2013 and in 2014, were not able to receive the full $44,000, but still received some incentive payments. </a:t>
            </a:r>
          </a:p>
          <a:p>
            <a:r>
              <a:rPr lang="en-US" sz="1000" kern="1200" dirty="0" smtClean="0">
                <a:solidFill>
                  <a:schemeClr val="tx1"/>
                </a:solidFill>
                <a:effectLst/>
                <a:latin typeface="Arial" pitchFamily="34" charset="0"/>
                <a:ea typeface="+mn-ea"/>
                <a:cs typeface="Arial" pitchFamily="34" charset="0"/>
              </a:rPr>
              <a:t>However, starting</a:t>
            </a:r>
            <a:r>
              <a:rPr lang="en-US" sz="1000" kern="1200" baseline="0" dirty="0" smtClean="0">
                <a:solidFill>
                  <a:schemeClr val="tx1"/>
                </a:solidFill>
                <a:effectLst/>
                <a:latin typeface="Arial" pitchFamily="34" charset="0"/>
                <a:ea typeface="+mn-ea"/>
                <a:cs typeface="Arial" pitchFamily="34" charset="0"/>
              </a:rPr>
              <a:t> in 2015, EPs who did not</a:t>
            </a:r>
            <a:r>
              <a:rPr lang="en-US" sz="1000" kern="1200" dirty="0" smtClean="0">
                <a:solidFill>
                  <a:schemeClr val="tx1"/>
                </a:solidFill>
                <a:effectLst/>
                <a:latin typeface="Arial" pitchFamily="34" charset="0"/>
                <a:ea typeface="+mn-ea"/>
                <a:cs typeface="Arial" pitchFamily="34" charset="0"/>
              </a:rPr>
              <a:t> meet the meaningful use criteria,</a:t>
            </a:r>
            <a:r>
              <a:rPr lang="en-US" sz="1000" kern="1200" baseline="0" dirty="0" smtClean="0">
                <a:solidFill>
                  <a:schemeClr val="tx1"/>
                </a:solidFill>
                <a:effectLst/>
                <a:latin typeface="Arial" pitchFamily="34" charset="0"/>
                <a:ea typeface="+mn-ea"/>
                <a:cs typeface="Arial" pitchFamily="34" charset="0"/>
              </a:rPr>
              <a:t> started to be penalized</a:t>
            </a:r>
            <a:r>
              <a:rPr lang="en-US" sz="1000" kern="1200" dirty="0" smtClean="0">
                <a:solidFill>
                  <a:schemeClr val="tx1"/>
                </a:solidFill>
                <a:effectLst/>
                <a:latin typeface="Arial" pitchFamily="34" charset="0"/>
                <a:ea typeface="+mn-ea"/>
                <a:cs typeface="Arial" pitchFamily="34" charset="0"/>
              </a:rPr>
              <a:t> at 1% per year and increasing another 1% each year up to a 5% total.</a:t>
            </a:r>
            <a:endParaRPr lang="en-US" dirty="0" smtClean="0">
              <a:latin typeface="Times New Roman"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15</a:t>
            </a:fld>
            <a:endParaRPr lang="en-US" altLang="en-US" dirty="0"/>
          </a:p>
        </p:txBody>
      </p:sp>
    </p:spTree>
    <p:extLst>
      <p:ext uri="{BB962C8B-B14F-4D97-AF65-F5344CB8AC3E}">
        <p14:creationId xmlns:p14="http://schemas.microsoft.com/office/powerpoint/2010/main" val="2263381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Eligible professionals who are paid under Medicare </a:t>
            </a:r>
            <a:r>
              <a:rPr lang="en-US" sz="1000" b="1" kern="1200" dirty="0">
                <a:solidFill>
                  <a:schemeClr val="tx1"/>
                </a:solidFill>
                <a:effectLst/>
                <a:latin typeface="Arial" pitchFamily="34" charset="0"/>
                <a:ea typeface="+mn-ea"/>
                <a:cs typeface="Arial" pitchFamily="34" charset="0"/>
              </a:rPr>
              <a:t>and</a:t>
            </a:r>
            <a:r>
              <a:rPr lang="en-US" sz="1000" kern="1200" dirty="0">
                <a:solidFill>
                  <a:schemeClr val="tx1"/>
                </a:solidFill>
                <a:effectLst/>
                <a:latin typeface="Arial" pitchFamily="34" charset="0"/>
                <a:ea typeface="+mn-ea"/>
                <a:cs typeface="Arial" pitchFamily="34" charset="0"/>
              </a:rPr>
              <a:t> are practicing in Health Professional Shortage Areas received a 10% boost. In other words, they can receive up to an additional $</a:t>
            </a:r>
            <a:r>
              <a:rPr lang="en-US" sz="1000" kern="1200" dirty="0" smtClean="0">
                <a:solidFill>
                  <a:schemeClr val="tx1"/>
                </a:solidFill>
                <a:effectLst/>
                <a:latin typeface="Arial" pitchFamily="34" charset="0"/>
                <a:ea typeface="+mn-ea"/>
                <a:cs typeface="Arial" pitchFamily="34" charset="0"/>
              </a:rPr>
              <a:t>4,400, </a:t>
            </a:r>
            <a:r>
              <a:rPr lang="en-US" sz="1000" kern="1200" dirty="0">
                <a:solidFill>
                  <a:schemeClr val="tx1"/>
                </a:solidFill>
                <a:effectLst/>
                <a:latin typeface="Arial" pitchFamily="34" charset="0"/>
                <a:ea typeface="+mn-ea"/>
                <a:cs typeface="Arial" pitchFamily="34" charset="0"/>
              </a:rPr>
              <a:t>or as much as $48,400 in total.</a:t>
            </a:r>
            <a:endParaRPr lang="en-US" dirty="0">
              <a:latin typeface="Times New Roman"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35A86-2843-BA4F-A72B-167ED664BBA4}" type="slidenum">
              <a:rPr lang="en-US">
                <a:latin typeface="Tahoma" charset="0"/>
              </a:rPr>
              <a:pPr eaLnBrk="1" hangingPunct="1"/>
              <a:t>16</a:t>
            </a:fld>
            <a:endParaRPr lang="en-US" dirty="0">
              <a:latin typeface="Tahoma" charset="0"/>
            </a:endParaRPr>
          </a:p>
        </p:txBody>
      </p:sp>
    </p:spTree>
    <p:extLst>
      <p:ext uri="{BB962C8B-B14F-4D97-AF65-F5344CB8AC3E}">
        <p14:creationId xmlns:p14="http://schemas.microsoft.com/office/powerpoint/2010/main" val="269387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payment of eligible professionals under Medicaid is different. These individuals receive a much larger amount of money both overall and in the first year. They get $21,250 </a:t>
            </a:r>
            <a:r>
              <a:rPr lang="en-US" sz="1000" kern="1200" dirty="0" smtClean="0">
                <a:solidFill>
                  <a:schemeClr val="tx1"/>
                </a:solidFill>
                <a:effectLst/>
                <a:latin typeface="Arial" pitchFamily="34" charset="0"/>
                <a:ea typeface="+mn-ea"/>
                <a:cs typeface="Arial" pitchFamily="34" charset="0"/>
              </a:rPr>
              <a:t>in </a:t>
            </a:r>
            <a:r>
              <a:rPr lang="en-US" sz="1000" kern="1200" dirty="0">
                <a:solidFill>
                  <a:schemeClr val="tx1"/>
                </a:solidFill>
                <a:effectLst/>
                <a:latin typeface="Arial" pitchFamily="34" charset="0"/>
                <a:ea typeface="+mn-ea"/>
                <a:cs typeface="Arial" pitchFamily="34" charset="0"/>
              </a:rPr>
              <a:t>the first year and then $8,500 </a:t>
            </a:r>
            <a:r>
              <a:rPr lang="en-US" sz="1000" kern="1200" dirty="0" smtClean="0">
                <a:solidFill>
                  <a:schemeClr val="tx1"/>
                </a:solidFill>
                <a:effectLst/>
                <a:latin typeface="Arial" pitchFamily="34" charset="0"/>
                <a:ea typeface="+mn-ea"/>
                <a:cs typeface="Arial" pitchFamily="34" charset="0"/>
              </a:rPr>
              <a:t>for </a:t>
            </a:r>
            <a:r>
              <a:rPr lang="en-US" sz="1000" kern="1200" dirty="0">
                <a:solidFill>
                  <a:schemeClr val="tx1"/>
                </a:solidFill>
                <a:effectLst/>
                <a:latin typeface="Arial" pitchFamily="34" charset="0"/>
                <a:ea typeface="+mn-ea"/>
                <a:cs typeface="Arial" pitchFamily="34" charset="0"/>
              </a:rPr>
              <a:t>up to five years after that, and they get the full amount </a:t>
            </a:r>
            <a:r>
              <a:rPr lang="en-US" sz="1000" kern="1200" dirty="0" smtClean="0">
                <a:solidFill>
                  <a:schemeClr val="tx1"/>
                </a:solidFill>
                <a:effectLst/>
                <a:latin typeface="Arial" pitchFamily="34" charset="0"/>
                <a:ea typeface="+mn-ea"/>
                <a:cs typeface="Arial" pitchFamily="34" charset="0"/>
              </a:rPr>
              <a:t>even if they qualify as late as </a:t>
            </a:r>
            <a:r>
              <a:rPr lang="en-US" sz="1000" kern="1200" dirty="0">
                <a:solidFill>
                  <a:schemeClr val="tx1"/>
                </a:solidFill>
                <a:effectLst/>
                <a:latin typeface="Arial" pitchFamily="34" charset="0"/>
                <a:ea typeface="+mn-ea"/>
                <a:cs typeface="Arial" pitchFamily="34" charset="0"/>
              </a:rPr>
              <a:t>2016.</a:t>
            </a:r>
            <a:endParaRPr lang="en-US" dirty="0">
              <a:latin typeface="Times New Roman"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584AEB2-40D5-6E4F-8FD5-FFC9B46E31E0}" type="slidenum">
              <a:rPr lang="en-US">
                <a:latin typeface="Tahoma" charset="0"/>
              </a:rPr>
              <a:pPr eaLnBrk="1" hangingPunct="1"/>
              <a:t>17</a:t>
            </a:fld>
            <a:endParaRPr lang="en-US" dirty="0">
              <a:latin typeface="Tahoma" charset="0"/>
            </a:endParaRPr>
          </a:p>
        </p:txBody>
      </p:sp>
    </p:spTree>
    <p:extLst>
      <p:ext uri="{BB962C8B-B14F-4D97-AF65-F5344CB8AC3E}">
        <p14:creationId xmlns:p14="http://schemas.microsoft.com/office/powerpoint/2010/main" val="9112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payment for eligible hospitals is a little more complex and depends on whether the funding comes through Medicare or Medicaid, the hospital type, and the share of patients in Medicare or Medicaid. </a:t>
            </a:r>
          </a:p>
          <a:p>
            <a:r>
              <a:rPr lang="en-US" sz="1000" kern="1200" dirty="0">
                <a:solidFill>
                  <a:schemeClr val="tx1"/>
                </a:solidFill>
                <a:effectLst/>
                <a:latin typeface="Arial" pitchFamily="34" charset="0"/>
                <a:ea typeface="+mn-ea"/>
                <a:cs typeface="Arial" pitchFamily="34" charset="0"/>
              </a:rPr>
              <a:t>One controversial aspect to this rule was that multi-campus hospitals were counted as if they were a single hospital.</a:t>
            </a:r>
            <a:endParaRPr lang="en-US" dirty="0">
              <a:latin typeface="Times New Roman"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924FD1-AE63-C64D-9F02-1006C274D8D5}" type="slidenum">
              <a:rPr lang="en-US">
                <a:latin typeface="Tahoma" charset="0"/>
              </a:rPr>
              <a:pPr eaLnBrk="1" hangingPunct="1"/>
              <a:t>18</a:t>
            </a:fld>
            <a:endParaRPr lang="en-US" dirty="0">
              <a:latin typeface="Tahoma" charset="0"/>
            </a:endParaRPr>
          </a:p>
        </p:txBody>
      </p:sp>
    </p:spTree>
    <p:extLst>
      <p:ext uri="{BB962C8B-B14F-4D97-AF65-F5344CB8AC3E}">
        <p14:creationId xmlns:p14="http://schemas.microsoft.com/office/powerpoint/2010/main" val="3664482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An overview of the general formula for payments is listed here. There is a base amount of $2 million </a:t>
            </a:r>
            <a:r>
              <a:rPr lang="en-US" sz="1000" kern="1200" dirty="0" smtClean="0">
                <a:solidFill>
                  <a:schemeClr val="tx1"/>
                </a:solidFill>
                <a:effectLst/>
                <a:latin typeface="Arial" pitchFamily="34" charset="0"/>
                <a:ea typeface="+mn-ea"/>
                <a:cs typeface="Arial" pitchFamily="34" charset="0"/>
              </a:rPr>
              <a:t>for </a:t>
            </a:r>
            <a:r>
              <a:rPr lang="en-US" sz="1000" kern="1200" dirty="0">
                <a:solidFill>
                  <a:schemeClr val="tx1"/>
                </a:solidFill>
                <a:effectLst/>
                <a:latin typeface="Arial" pitchFamily="34" charset="0"/>
                <a:ea typeface="+mn-ea"/>
                <a:cs typeface="Arial" pitchFamily="34" charset="0"/>
              </a:rPr>
              <a:t>an eligible hospital, and then an incremental amount of money per discharge, starting at the 1,150th </a:t>
            </a:r>
            <a:r>
              <a:rPr lang="en-US" sz="1000" kern="1200" dirty="0" smtClean="0">
                <a:solidFill>
                  <a:schemeClr val="tx1"/>
                </a:solidFill>
                <a:effectLst/>
                <a:latin typeface="Arial" pitchFamily="34" charset="0"/>
                <a:ea typeface="+mn-ea"/>
                <a:cs typeface="Arial" pitchFamily="34" charset="0"/>
              </a:rPr>
              <a:t>patient </a:t>
            </a:r>
            <a:r>
              <a:rPr lang="en-US" sz="1000" kern="1200" dirty="0">
                <a:solidFill>
                  <a:schemeClr val="tx1"/>
                </a:solidFill>
                <a:effectLst/>
                <a:latin typeface="Arial" pitchFamily="34" charset="0"/>
                <a:ea typeface="+mn-ea"/>
                <a:cs typeface="Arial" pitchFamily="34" charset="0"/>
              </a:rPr>
              <a:t>for a given year, up to </a:t>
            </a:r>
            <a:r>
              <a:rPr lang="en-US" sz="1000" kern="1200" dirty="0" smtClean="0">
                <a:solidFill>
                  <a:schemeClr val="tx1"/>
                </a:solidFill>
                <a:effectLst/>
                <a:latin typeface="Arial" pitchFamily="34" charset="0"/>
                <a:ea typeface="+mn-ea"/>
                <a:cs typeface="Arial" pitchFamily="34" charset="0"/>
              </a:rPr>
              <a:t>23,000 </a:t>
            </a:r>
            <a:r>
              <a:rPr lang="en-US" sz="1000" kern="1200" dirty="0">
                <a:solidFill>
                  <a:schemeClr val="tx1"/>
                </a:solidFill>
                <a:effectLst/>
                <a:latin typeface="Arial" pitchFamily="34" charset="0"/>
                <a:ea typeface="+mn-ea"/>
                <a:cs typeface="Arial" pitchFamily="34" charset="0"/>
              </a:rPr>
              <a:t>patients. This means that the maximum for </a:t>
            </a:r>
            <a:r>
              <a:rPr lang="en-US" sz="1000" kern="1200" dirty="0" smtClean="0">
                <a:solidFill>
                  <a:schemeClr val="tx1"/>
                </a:solidFill>
                <a:effectLst/>
                <a:latin typeface="Arial" pitchFamily="34" charset="0"/>
                <a:ea typeface="+mn-ea"/>
                <a:cs typeface="Arial" pitchFamily="34" charset="0"/>
              </a:rPr>
              <a:t>21,850 </a:t>
            </a:r>
            <a:r>
              <a:rPr lang="en-US" sz="1000" kern="1200" dirty="0">
                <a:solidFill>
                  <a:schemeClr val="tx1"/>
                </a:solidFill>
                <a:effectLst/>
                <a:latin typeface="Arial" pitchFamily="34" charset="0"/>
                <a:ea typeface="+mn-ea"/>
                <a:cs typeface="Arial" pitchFamily="34" charset="0"/>
              </a:rPr>
              <a:t>discharges would be $2 million </a:t>
            </a:r>
            <a:r>
              <a:rPr lang="en-US" sz="1000" kern="1200" dirty="0" smtClean="0">
                <a:solidFill>
                  <a:schemeClr val="tx1"/>
                </a:solidFill>
                <a:effectLst/>
                <a:latin typeface="Arial" pitchFamily="34" charset="0"/>
                <a:ea typeface="+mn-ea"/>
                <a:cs typeface="Arial" pitchFamily="34" charset="0"/>
              </a:rPr>
              <a:t>dollars </a:t>
            </a:r>
            <a:r>
              <a:rPr lang="en-US" sz="1000" kern="1200" dirty="0">
                <a:solidFill>
                  <a:schemeClr val="tx1"/>
                </a:solidFill>
                <a:effectLst/>
                <a:latin typeface="Arial" pitchFamily="34" charset="0"/>
                <a:ea typeface="+mn-ea"/>
                <a:cs typeface="Arial" pitchFamily="34" charset="0"/>
              </a:rPr>
              <a:t>for the base and $4.37 million </a:t>
            </a:r>
            <a:r>
              <a:rPr lang="en-US" sz="1000" kern="1200" dirty="0" smtClean="0">
                <a:solidFill>
                  <a:schemeClr val="tx1"/>
                </a:solidFill>
                <a:effectLst/>
                <a:latin typeface="Arial" pitchFamily="34" charset="0"/>
                <a:ea typeface="+mn-ea"/>
                <a:cs typeface="Arial" pitchFamily="34" charset="0"/>
              </a:rPr>
              <a:t>dollars</a:t>
            </a:r>
            <a:r>
              <a:rPr lang="en-US" sz="1000" kern="1200" dirty="0">
                <a:solidFill>
                  <a:schemeClr val="tx1"/>
                </a:solidFill>
                <a:effectLst/>
                <a:latin typeface="Arial" pitchFamily="34" charset="0"/>
                <a:ea typeface="+mn-ea"/>
                <a:cs typeface="Arial" pitchFamily="34" charset="0"/>
              </a:rPr>
              <a:t>, resulting in a maximum payment</a:t>
            </a:r>
            <a:r>
              <a:rPr lang="en-US" sz="1000" kern="1200" baseline="0" dirty="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of $</a:t>
            </a:r>
            <a:r>
              <a:rPr lang="en-US" sz="1000" kern="1200" dirty="0" smtClean="0">
                <a:solidFill>
                  <a:schemeClr val="tx1"/>
                </a:solidFill>
                <a:effectLst/>
                <a:latin typeface="Arial" pitchFamily="34" charset="0"/>
                <a:ea typeface="+mn-ea"/>
                <a:cs typeface="Arial" pitchFamily="34" charset="0"/>
              </a:rPr>
              <a:t>6.37 </a:t>
            </a:r>
            <a:r>
              <a:rPr lang="en-US" sz="1000" kern="1200" dirty="0">
                <a:solidFill>
                  <a:schemeClr val="tx1"/>
                </a:solidFill>
                <a:effectLst/>
                <a:latin typeface="Arial" pitchFamily="34" charset="0"/>
                <a:ea typeface="+mn-ea"/>
                <a:cs typeface="Arial" pitchFamily="34" charset="0"/>
              </a:rPr>
              <a:t>million dollars. </a:t>
            </a:r>
          </a:p>
          <a:p>
            <a:r>
              <a:rPr lang="en-US" sz="1000" kern="1200" dirty="0">
                <a:solidFill>
                  <a:schemeClr val="tx1"/>
                </a:solidFill>
                <a:effectLst/>
                <a:latin typeface="Arial" pitchFamily="34" charset="0"/>
                <a:ea typeface="+mn-ea"/>
                <a:cs typeface="Arial" pitchFamily="34" charset="0"/>
              </a:rPr>
              <a:t>The money is then multiplied by the Medicaid or Medicare share that the hospital has. There is also a transition factor, with the full amount being paid in the first year, three quarters in the second year, half in the third year, and a quarter in the fourth year. Payment starts when the hospital becomes eligible, with no penalty for starting later.</a:t>
            </a:r>
            <a:endParaRPr lang="en-US" dirty="0">
              <a:latin typeface="Times New Roman"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924FD1-AE63-C64D-9F02-1006C274D8D5}" type="slidenum">
              <a:rPr lang="en-US">
                <a:latin typeface="Tahoma" charset="0"/>
              </a:rPr>
              <a:pPr eaLnBrk="1" hangingPunct="1"/>
              <a:t>19</a:t>
            </a:fld>
            <a:endParaRPr lang="en-US" dirty="0">
              <a:latin typeface="Tahoma" charset="0"/>
            </a:endParaRPr>
          </a:p>
        </p:txBody>
      </p:sp>
    </p:spTree>
    <p:extLst>
      <p:ext uri="{BB962C8B-B14F-4D97-AF65-F5344CB8AC3E}">
        <p14:creationId xmlns:p14="http://schemas.microsoft.com/office/powerpoint/2010/main" val="22328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this unit, Meaningful</a:t>
            </a:r>
            <a:r>
              <a:rPr lang="en-US" baseline="0" dirty="0"/>
              <a:t> Use,</a:t>
            </a:r>
            <a:r>
              <a:rPr lang="en-US" dirty="0"/>
              <a:t> are to:</a:t>
            </a:r>
          </a:p>
          <a:p>
            <a:pPr marL="171450" indent="-171450">
              <a:buFont typeface="Arial" panose="020B0604020202020204" pitchFamily="34" charset="0"/>
              <a:buChar char="•"/>
            </a:pPr>
            <a:r>
              <a:rPr lang="en-US" dirty="0"/>
              <a:t>Define meaningful use, or MU, of health information technology in the context of the Health Information Technology for Economic and Clinical Health, or </a:t>
            </a:r>
            <a:r>
              <a:rPr lang="en-US" dirty="0" smtClean="0"/>
              <a:t>HITECH, </a:t>
            </a:r>
            <a:r>
              <a:rPr lang="en-US" dirty="0"/>
              <a:t>Act</a:t>
            </a:r>
          </a:p>
          <a:p>
            <a:pPr marL="171450" indent="-171450">
              <a:buFont typeface="Arial" panose="020B0604020202020204" pitchFamily="34" charset="0"/>
              <a:buChar char="•"/>
            </a:pPr>
            <a:r>
              <a:rPr lang="en-US" dirty="0"/>
              <a:t>Describe the major goals of meaningful use</a:t>
            </a:r>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a:t>
            </a:fld>
            <a:endParaRPr lang="en-US" altLang="en-US" dirty="0"/>
          </a:p>
        </p:txBody>
      </p:sp>
    </p:spTree>
    <p:extLst>
      <p:ext uri="{BB962C8B-B14F-4D97-AF65-F5344CB8AC3E}">
        <p14:creationId xmlns:p14="http://schemas.microsoft.com/office/powerpoint/2010/main" val="74140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Another aspect of the rules for meaningful use was the connection of the rules </a:t>
            </a:r>
            <a:r>
              <a:rPr lang="en-US" sz="1000" b="0" kern="1200" dirty="0">
                <a:solidFill>
                  <a:schemeClr val="tx1"/>
                </a:solidFill>
                <a:effectLst/>
                <a:latin typeface="Arial" pitchFamily="34" charset="0"/>
                <a:ea typeface="+mn-ea"/>
                <a:cs typeface="Arial" pitchFamily="34" charset="0"/>
              </a:rPr>
              <a:t>from</a:t>
            </a:r>
            <a:r>
              <a:rPr lang="en-US" sz="1000" kern="1200" dirty="0">
                <a:solidFill>
                  <a:schemeClr val="tx1"/>
                </a:solidFill>
                <a:effectLst/>
                <a:latin typeface="Arial" pitchFamily="34" charset="0"/>
                <a:ea typeface="+mn-ea"/>
                <a:cs typeface="Arial" pitchFamily="34" charset="0"/>
              </a:rPr>
              <a:t> the Centers for Medicare and Medicaid Services, or </a:t>
            </a:r>
            <a:r>
              <a:rPr lang="en-US" sz="1000" kern="1200" dirty="0" smtClean="0">
                <a:solidFill>
                  <a:schemeClr val="tx1"/>
                </a:solidFill>
                <a:effectLst/>
                <a:latin typeface="Arial" pitchFamily="34" charset="0"/>
                <a:ea typeface="+mn-ea"/>
                <a:cs typeface="Arial" pitchFamily="34" charset="0"/>
              </a:rPr>
              <a:t>CMS, </a:t>
            </a:r>
            <a:r>
              <a:rPr lang="en-US" sz="1000" kern="1200" dirty="0">
                <a:solidFill>
                  <a:schemeClr val="tx1"/>
                </a:solidFill>
                <a:effectLst/>
                <a:latin typeface="Arial" pitchFamily="34" charset="0"/>
                <a:ea typeface="+mn-ea"/>
                <a:cs typeface="Arial" pitchFamily="34" charset="0"/>
              </a:rPr>
              <a:t>as the payment entity…</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CF777A-C2B8-E741-ABC2-F94CF3FCF378}" type="slidenum">
              <a:rPr lang="en-US">
                <a:latin typeface="Tahoma" charset="0"/>
              </a:rPr>
              <a:pPr eaLnBrk="1" hangingPunct="1"/>
              <a:t>20</a:t>
            </a:fld>
            <a:endParaRPr lang="en-US" dirty="0">
              <a:latin typeface="Tahoma" charset="0"/>
            </a:endParaRPr>
          </a:p>
        </p:txBody>
      </p:sp>
    </p:spTree>
    <p:extLst>
      <p:ext uri="{BB962C8B-B14F-4D97-AF65-F5344CB8AC3E}">
        <p14:creationId xmlns:p14="http://schemas.microsoft.com/office/powerpoint/2010/main" val="6118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…and the Office of the National Coordinator, or </a:t>
            </a:r>
            <a:r>
              <a:rPr lang="en-US" sz="1000" kern="1200" dirty="0" smtClean="0">
                <a:solidFill>
                  <a:schemeClr val="tx1"/>
                </a:solidFill>
                <a:effectLst/>
                <a:latin typeface="Arial" pitchFamily="34" charset="0"/>
                <a:ea typeface="+mn-ea"/>
                <a:cs typeface="Arial" pitchFamily="34" charset="0"/>
              </a:rPr>
              <a:t>ONC, </a:t>
            </a:r>
            <a:r>
              <a:rPr lang="en-US" sz="1000" kern="1200" dirty="0">
                <a:solidFill>
                  <a:schemeClr val="tx1"/>
                </a:solidFill>
                <a:effectLst/>
                <a:latin typeface="Arial" pitchFamily="34" charset="0"/>
                <a:ea typeface="+mn-ea"/>
                <a:cs typeface="Arial" pitchFamily="34" charset="0"/>
              </a:rPr>
              <a:t>as the standards</a:t>
            </a:r>
            <a:r>
              <a:rPr lang="en-US" sz="1000" kern="1200" baseline="0" dirty="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setter.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CF777A-C2B8-E741-ABC2-F94CF3FCF378}" type="slidenum">
              <a:rPr lang="en-US">
                <a:latin typeface="Tahoma" charset="0"/>
              </a:rPr>
              <a:pPr eaLnBrk="1" hangingPunct="1"/>
              <a:t>21</a:t>
            </a:fld>
            <a:endParaRPr lang="en-US" dirty="0">
              <a:latin typeface="Tahoma" charset="0"/>
            </a:endParaRPr>
          </a:p>
        </p:txBody>
      </p:sp>
    </p:spTree>
    <p:extLst>
      <p:ext uri="{BB962C8B-B14F-4D97-AF65-F5344CB8AC3E}">
        <p14:creationId xmlns:p14="http://schemas.microsoft.com/office/powerpoint/2010/main" val="3473453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HITECH Act tied standards to implementation specifications and certification criteria adopted in the ONC rules to the incentives under the CMS rules by requiring meaningful use of certified EHR technology.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CF777A-C2B8-E741-ABC2-F94CF3FCF378}" type="slidenum">
              <a:rPr lang="en-US">
                <a:latin typeface="Tahoma" charset="0"/>
              </a:rPr>
              <a:pPr eaLnBrk="1" hangingPunct="1"/>
              <a:t>22</a:t>
            </a:fld>
            <a:endParaRPr lang="en-US" dirty="0">
              <a:latin typeface="Tahoma" charset="0"/>
            </a:endParaRPr>
          </a:p>
        </p:txBody>
      </p:sp>
    </p:spTree>
    <p:extLst>
      <p:ext uri="{BB962C8B-B14F-4D97-AF65-F5344CB8AC3E}">
        <p14:creationId xmlns:p14="http://schemas.microsoft.com/office/powerpoint/2010/main" val="131674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required standards from ONC are in the areas of vocabulary, content exchange, transporting of information, and privacy and security.</a:t>
            </a:r>
            <a:endParaRPr lang="en-US" dirty="0">
              <a:latin typeface="Times New Roman"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CF777A-C2B8-E741-ABC2-F94CF3FCF378}" type="slidenum">
              <a:rPr lang="en-US">
                <a:latin typeface="Tahoma" charset="0"/>
              </a:rPr>
              <a:pPr eaLnBrk="1" hangingPunct="1"/>
              <a:t>23</a:t>
            </a:fld>
            <a:endParaRPr lang="en-US" dirty="0">
              <a:latin typeface="Tahoma" charset="0"/>
            </a:endParaRPr>
          </a:p>
        </p:txBody>
      </p:sp>
    </p:spTree>
    <p:extLst>
      <p:ext uri="{BB962C8B-B14F-4D97-AF65-F5344CB8AC3E}">
        <p14:creationId xmlns:p14="http://schemas.microsoft.com/office/powerpoint/2010/main" val="3609929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Recall that to be eligible for meaningful use funding, use of certified EHRs is required. A more detailed description of the ONC Health IT certification program is available on the healthit.gov </a:t>
            </a:r>
            <a:r>
              <a:rPr lang="en-US" sz="1000" kern="1200" dirty="0" smtClean="0">
                <a:solidFill>
                  <a:schemeClr val="tx1"/>
                </a:solidFill>
                <a:effectLst/>
                <a:latin typeface="Arial" pitchFamily="34" charset="0"/>
                <a:ea typeface="+mn-ea"/>
                <a:cs typeface="Arial" pitchFamily="34" charset="0"/>
              </a:rPr>
              <a:t>website </a:t>
            </a:r>
            <a:r>
              <a:rPr lang="en-US" sz="1000" kern="1200" dirty="0">
                <a:solidFill>
                  <a:schemeClr val="tx1"/>
                </a:solidFill>
                <a:effectLst/>
                <a:latin typeface="Arial" pitchFamily="34" charset="0"/>
                <a:ea typeface="+mn-ea"/>
                <a:cs typeface="Arial" pitchFamily="34" charset="0"/>
              </a:rPr>
              <a:t>and includes a list of certified EHR products. </a:t>
            </a:r>
          </a:p>
          <a:p>
            <a:r>
              <a:rPr lang="en-US" sz="1000" kern="1200" dirty="0" smtClean="0">
                <a:solidFill>
                  <a:schemeClr val="tx1"/>
                </a:solidFill>
                <a:effectLst/>
                <a:latin typeface="Arial" pitchFamily="34" charset="0"/>
                <a:ea typeface="+mn-ea"/>
                <a:cs typeface="Arial" pitchFamily="34" charset="0"/>
              </a:rPr>
              <a:t>The complete links can be</a:t>
            </a:r>
            <a:r>
              <a:rPr lang="en-US" sz="1000" kern="1200" baseline="0" dirty="0" smtClean="0">
                <a:solidFill>
                  <a:schemeClr val="tx1"/>
                </a:solidFill>
                <a:effectLst/>
                <a:latin typeface="Arial" pitchFamily="34" charset="0"/>
                <a:ea typeface="+mn-ea"/>
                <a:cs typeface="Arial" pitchFamily="34" charset="0"/>
              </a:rPr>
              <a:t> found in the References section of this </a:t>
            </a:r>
            <a:r>
              <a:rPr lang="en-US" sz="1000" kern="1200" baseline="0" smtClean="0">
                <a:solidFill>
                  <a:schemeClr val="tx1"/>
                </a:solidFill>
                <a:effectLst/>
                <a:latin typeface="Arial" pitchFamily="34" charset="0"/>
                <a:ea typeface="+mn-ea"/>
                <a:cs typeface="Arial" pitchFamily="34" charset="0"/>
              </a:rPr>
              <a:t>lecture.</a:t>
            </a:r>
            <a:endParaRPr lang="en-US" sz="1000" kern="1200" dirty="0">
              <a:solidFill>
                <a:schemeClr val="tx1"/>
              </a:solidFill>
              <a:effectLst/>
              <a:latin typeface="Arial" pitchFamily="34" charset="0"/>
              <a:ea typeface="+mn-ea"/>
              <a:cs typeface="Arial" pitchFamily="34" charset="0"/>
            </a:endParaRPr>
          </a:p>
          <a:p>
            <a:r>
              <a:rPr lang="en-US" sz="1000" kern="1200" dirty="0">
                <a:solidFill>
                  <a:schemeClr val="tx1"/>
                </a:solidFill>
                <a:effectLst/>
                <a:latin typeface="Arial" pitchFamily="34" charset="0"/>
                <a:ea typeface="+mn-ea"/>
                <a:cs typeface="Arial" pitchFamily="34" charset="0"/>
              </a:rPr>
              <a:t>There are then Accredited Testing and Certification Bodies that test and then certify EHR products based on the ONC standards. </a:t>
            </a:r>
          </a:p>
          <a:p>
            <a:r>
              <a:rPr lang="en-US" sz="1000" kern="1200" dirty="0">
                <a:solidFill>
                  <a:schemeClr val="tx1"/>
                </a:solidFill>
                <a:effectLst/>
                <a:latin typeface="Arial" pitchFamily="34" charset="0"/>
                <a:ea typeface="+mn-ea"/>
                <a:cs typeface="Arial" pitchFamily="34" charset="0"/>
              </a:rPr>
              <a:t>The ONC then posts the list of certified EHR products to their certified health IT product list. </a:t>
            </a:r>
          </a:p>
          <a:p>
            <a:r>
              <a:rPr lang="en-US" sz="1000" kern="1200" dirty="0">
                <a:solidFill>
                  <a:schemeClr val="tx1"/>
                </a:solidFill>
                <a:effectLst/>
                <a:latin typeface="Arial" pitchFamily="34" charset="0"/>
                <a:ea typeface="+mn-ea"/>
                <a:cs typeface="Arial" pitchFamily="34" charset="0"/>
              </a:rPr>
              <a:t>Finally, eligible professionals and eligible hospitals use the EHR products in accordance with the meaningful use objectives and measures, attest to that, and collect their incentive payments from CMS.</a:t>
            </a:r>
            <a:endParaRPr lang="en-US" dirty="0">
              <a:latin typeface="Times New Roman"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B841B7-86F8-7E46-BF03-768ACD63D544}" type="slidenum">
              <a:rPr lang="en-US">
                <a:latin typeface="Tahoma" charset="0"/>
              </a:rPr>
              <a:pPr eaLnBrk="1" hangingPunct="1"/>
              <a:t>24</a:t>
            </a:fld>
            <a:endParaRPr lang="en-US" dirty="0">
              <a:latin typeface="Tahoma" charset="0"/>
            </a:endParaRPr>
          </a:p>
        </p:txBody>
      </p:sp>
    </p:spTree>
    <p:extLst>
      <p:ext uri="{BB962C8B-B14F-4D97-AF65-F5344CB8AC3E}">
        <p14:creationId xmlns:p14="http://schemas.microsoft.com/office/powerpoint/2010/main" val="334625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EHR certification process actually requires two steps: the testing of the system and then the actual certification. There is a firewall between the testing process and the certification process, but when that process is completed, the product is posted to the certified health IT product list. The detailed test procedures for EHR certification are also listed on the ONC website; they are organized around each of the meaningful use criteria</a:t>
            </a:r>
            <a:r>
              <a:rPr lang="en-US" sz="1000" kern="1200" dirty="0" smtClean="0">
                <a:solidFill>
                  <a:schemeClr val="tx1"/>
                </a:solidFill>
                <a:effectLst/>
                <a:latin typeface="Arial" pitchFamily="34" charset="0"/>
                <a:ea typeface="+mn-ea"/>
                <a:cs typeface="Arial" pitchFamily="34" charset="0"/>
              </a:rPr>
              <a:t>. </a:t>
            </a:r>
            <a:r>
              <a:rPr lang="en-US" sz="1000" kern="1200" smtClean="0">
                <a:solidFill>
                  <a:schemeClr val="tx1"/>
                </a:solidFill>
                <a:effectLst/>
                <a:latin typeface="Arial" pitchFamily="34" charset="0"/>
                <a:ea typeface="+mn-ea"/>
                <a:cs typeface="Arial" pitchFamily="34" charset="0"/>
              </a:rPr>
              <a:t>Th</a:t>
            </a:r>
            <a:r>
              <a:rPr lang="en-US" sz="1000" kern="1200" baseline="0" smtClean="0">
                <a:solidFill>
                  <a:schemeClr val="tx1"/>
                </a:solidFill>
                <a:effectLst/>
                <a:latin typeface="Arial" pitchFamily="34" charset="0"/>
                <a:ea typeface="+mn-ea"/>
                <a:cs typeface="Arial" pitchFamily="34" charset="0"/>
              </a:rPr>
              <a:t>e complete web link is listed in the References section of this lecture. </a:t>
            </a:r>
            <a:endParaRPr lang="en-US" dirty="0">
              <a:latin typeface="Times New Roman"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35DE41C-A2C8-C446-80C6-C2540AECDA5A}" type="slidenum">
              <a:rPr lang="en-US">
                <a:latin typeface="Tahoma" charset="0"/>
              </a:rPr>
              <a:pPr eaLnBrk="1" hangingPunct="1"/>
              <a:t>25</a:t>
            </a:fld>
            <a:endParaRPr lang="en-US" dirty="0">
              <a:latin typeface="Tahoma" charset="0"/>
            </a:endParaRPr>
          </a:p>
        </p:txBody>
      </p:sp>
    </p:spTree>
    <p:extLst>
      <p:ext uri="{BB962C8B-B14F-4D97-AF65-F5344CB8AC3E}">
        <p14:creationId xmlns:p14="http://schemas.microsoft.com/office/powerpoint/2010/main" val="321959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How does an organization get the meaningful use money? It has to meet and report on the meaningful use criteria. </a:t>
            </a:r>
          </a:p>
          <a:p>
            <a:r>
              <a:rPr lang="en-US" sz="1000" kern="1200" dirty="0">
                <a:solidFill>
                  <a:schemeClr val="tx1"/>
                </a:solidFill>
                <a:effectLst/>
                <a:latin typeface="Arial" pitchFamily="34" charset="0"/>
                <a:ea typeface="+mn-ea"/>
                <a:cs typeface="Arial" pitchFamily="34" charset="0"/>
              </a:rPr>
              <a:t>There's actually one exception under Medicaid. In the first year of Medicaid funding, an eligible professional or eligible hospital can demonstrate that they adopted, implemented, or upgraded a certified EHR, so they don't necessarily need to meet all the meaningful use criteria. In that first year, as long as they've either adopted, implemented, or upgraded to a certified system, they will get the incentive dollars. Medicaid also allows for opting out of, or skipping, years but the adopting, implementing,</a:t>
            </a:r>
            <a:r>
              <a:rPr lang="en-US" sz="1000" kern="1200" baseline="0" dirty="0">
                <a:solidFill>
                  <a:schemeClr val="tx1"/>
                </a:solidFill>
                <a:effectLst/>
                <a:latin typeface="Arial" pitchFamily="34" charset="0"/>
                <a:ea typeface="+mn-ea"/>
                <a:cs typeface="Arial" pitchFamily="34" charset="0"/>
              </a:rPr>
              <a:t> or upgrading </a:t>
            </a:r>
            <a:r>
              <a:rPr lang="en-US" sz="1000" kern="1200" dirty="0">
                <a:solidFill>
                  <a:schemeClr val="tx1"/>
                </a:solidFill>
                <a:effectLst/>
                <a:latin typeface="Arial" pitchFamily="34" charset="0"/>
                <a:ea typeface="+mn-ea"/>
                <a:cs typeface="Arial" pitchFamily="34" charset="0"/>
              </a:rPr>
              <a:t>process must start by 2016. The link on this slide provides more detailed information on obtaining the funding from CMS.</a:t>
            </a:r>
            <a:endParaRPr lang="en-US" dirty="0">
              <a:latin typeface="Times New Roman"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D4FC3D3-0A67-E14E-83E5-96665EE83C22}" type="slidenum">
              <a:rPr lang="en-US">
                <a:latin typeface="Tahoma" charset="0"/>
              </a:rPr>
              <a:pPr eaLnBrk="1" hangingPunct="1"/>
              <a:t>26</a:t>
            </a:fld>
            <a:endParaRPr lang="en-US" dirty="0">
              <a:latin typeface="Tahoma" charset="0"/>
            </a:endParaRPr>
          </a:p>
        </p:txBody>
      </p:sp>
    </p:spTree>
    <p:extLst>
      <p:ext uri="{BB962C8B-B14F-4D97-AF65-F5344CB8AC3E}">
        <p14:creationId xmlns:p14="http://schemas.microsoft.com/office/powerpoint/2010/main" val="464607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How much is this all going to cost? Remember that this was part of the economic stimulus package, so the goal was to actually spend the money. The total cost of the program will depend on how many eligible professionals and eligible hospitals achieve meaningful use. </a:t>
            </a:r>
          </a:p>
          <a:p>
            <a:r>
              <a:rPr lang="en-US" sz="1000" kern="1200" dirty="0">
                <a:solidFill>
                  <a:schemeClr val="tx1"/>
                </a:solidFill>
                <a:effectLst/>
                <a:latin typeface="Arial" pitchFamily="34" charset="0"/>
                <a:ea typeface="+mn-ea"/>
                <a:cs typeface="Arial" pitchFamily="34" charset="0"/>
              </a:rPr>
              <a:t>When the program was initially launched, CMS made estimates of eligible professionals and eligible hospitals and made calculations based on how many would achieve meaningful use and be eligible for the funding. CMS estimated there were about 477,500 </a:t>
            </a:r>
            <a:r>
              <a:rPr lang="en-US" sz="1000" kern="1200" dirty="0" smtClean="0">
                <a:solidFill>
                  <a:schemeClr val="tx1"/>
                </a:solidFill>
                <a:effectLst/>
                <a:latin typeface="Arial" pitchFamily="34" charset="0"/>
                <a:ea typeface="+mn-ea"/>
                <a:cs typeface="Arial" pitchFamily="34" charset="0"/>
              </a:rPr>
              <a:t>eligible </a:t>
            </a:r>
            <a:r>
              <a:rPr lang="en-US" sz="1000" kern="1200" dirty="0">
                <a:solidFill>
                  <a:schemeClr val="tx1"/>
                </a:solidFill>
                <a:effectLst/>
                <a:latin typeface="Arial" pitchFamily="34" charset="0"/>
                <a:ea typeface="+mn-ea"/>
                <a:cs typeface="Arial" pitchFamily="34" charset="0"/>
              </a:rPr>
              <a:t>professionals under Medicare, with 95,500 </a:t>
            </a:r>
            <a:r>
              <a:rPr lang="en-US" sz="1000" kern="1200" dirty="0" smtClean="0">
                <a:solidFill>
                  <a:schemeClr val="tx1"/>
                </a:solidFill>
                <a:effectLst/>
                <a:latin typeface="Arial" pitchFamily="34" charset="0"/>
                <a:ea typeface="+mn-ea"/>
                <a:cs typeface="Arial" pitchFamily="34" charset="0"/>
              </a:rPr>
              <a:t>of </a:t>
            </a:r>
            <a:r>
              <a:rPr lang="en-US" sz="1000" kern="1200" dirty="0">
                <a:solidFill>
                  <a:schemeClr val="tx1"/>
                </a:solidFill>
                <a:effectLst/>
                <a:latin typeface="Arial" pitchFamily="34" charset="0"/>
                <a:ea typeface="+mn-ea"/>
                <a:cs typeface="Arial" pitchFamily="34" charset="0"/>
              </a:rPr>
              <a:t>those also eligible under Medicaid, and another 44,100 </a:t>
            </a:r>
            <a:r>
              <a:rPr lang="en-US" sz="1000" kern="1200" dirty="0" smtClean="0">
                <a:solidFill>
                  <a:schemeClr val="tx1"/>
                </a:solidFill>
                <a:effectLst/>
                <a:latin typeface="Arial" pitchFamily="34" charset="0"/>
                <a:ea typeface="+mn-ea"/>
                <a:cs typeface="Arial" pitchFamily="34" charset="0"/>
              </a:rPr>
              <a:t>eligible </a:t>
            </a:r>
            <a:r>
              <a:rPr lang="en-US" sz="1000" kern="1200" dirty="0">
                <a:solidFill>
                  <a:schemeClr val="tx1"/>
                </a:solidFill>
                <a:effectLst/>
                <a:latin typeface="Arial" pitchFamily="34" charset="0"/>
                <a:ea typeface="+mn-ea"/>
                <a:cs typeface="Arial" pitchFamily="34" charset="0"/>
              </a:rPr>
              <a:t>professionals under Medicaid only. CMS estimated that there would be slightly over 5,000 </a:t>
            </a:r>
            <a:r>
              <a:rPr lang="en-US" sz="1000" kern="1200" dirty="0" smtClean="0">
                <a:solidFill>
                  <a:schemeClr val="tx1"/>
                </a:solidFill>
                <a:effectLst/>
                <a:latin typeface="Arial" pitchFamily="34" charset="0"/>
                <a:ea typeface="+mn-ea"/>
                <a:cs typeface="Arial" pitchFamily="34" charset="0"/>
              </a:rPr>
              <a:t>eligible </a:t>
            </a:r>
            <a:r>
              <a:rPr lang="en-US" sz="1000" kern="1200" dirty="0">
                <a:solidFill>
                  <a:schemeClr val="tx1"/>
                </a:solidFill>
                <a:effectLst/>
                <a:latin typeface="Arial" pitchFamily="34" charset="0"/>
                <a:ea typeface="+mn-ea"/>
                <a:cs typeface="Arial" pitchFamily="34" charset="0"/>
              </a:rPr>
              <a:t>hospitals, most of them acute-care but some number of them critical access hospitals, and a much smaller number children's and cancer hospitals. </a:t>
            </a:r>
            <a:endParaRPr lang="en-US" dirty="0">
              <a:latin typeface="Times New Roman"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1B9C97-355F-664A-A1BE-81B96FB5CA11}" type="slidenum">
              <a:rPr lang="en-US">
                <a:latin typeface="Tahoma" charset="0"/>
              </a:rPr>
              <a:pPr eaLnBrk="1" hangingPunct="1"/>
              <a:t>27</a:t>
            </a:fld>
            <a:endParaRPr lang="en-US" dirty="0">
              <a:latin typeface="Tahoma" charset="0"/>
            </a:endParaRPr>
          </a:p>
        </p:txBody>
      </p:sp>
    </p:spTree>
    <p:extLst>
      <p:ext uri="{BB962C8B-B14F-4D97-AF65-F5344CB8AC3E}">
        <p14:creationId xmlns:p14="http://schemas.microsoft.com/office/powerpoint/2010/main" val="3289984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CMS then made some calculations based on low and high estimated achievement of meaningful use in 10 years. Low achievement was defined to be 95.6% </a:t>
            </a:r>
            <a:r>
              <a:rPr lang="en-US" sz="1000" kern="1200" dirty="0" smtClean="0">
                <a:solidFill>
                  <a:schemeClr val="tx1"/>
                </a:solidFill>
                <a:effectLst/>
                <a:latin typeface="Arial" pitchFamily="34" charset="0"/>
                <a:ea typeface="+mn-ea"/>
                <a:cs typeface="Arial" pitchFamily="34" charset="0"/>
              </a:rPr>
              <a:t>of </a:t>
            </a:r>
            <a:r>
              <a:rPr lang="en-US" sz="1000" kern="1200" dirty="0">
                <a:solidFill>
                  <a:schemeClr val="tx1"/>
                </a:solidFill>
                <a:effectLst/>
                <a:latin typeface="Arial" pitchFamily="34" charset="0"/>
                <a:ea typeface="+mn-ea"/>
                <a:cs typeface="Arial" pitchFamily="34" charset="0"/>
              </a:rPr>
              <a:t>eligible hospitals and 36</a:t>
            </a:r>
            <a:r>
              <a:rPr lang="en-US" sz="1000" kern="1200" dirty="0" smtClean="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of eligible professionals, with high achievement being all eligible hospitals and 70% </a:t>
            </a:r>
            <a:r>
              <a:rPr lang="en-US" sz="1000" kern="1200" dirty="0" smtClean="0">
                <a:solidFill>
                  <a:schemeClr val="tx1"/>
                </a:solidFill>
                <a:effectLst/>
                <a:latin typeface="Arial" pitchFamily="34" charset="0"/>
                <a:ea typeface="+mn-ea"/>
                <a:cs typeface="Arial" pitchFamily="34" charset="0"/>
              </a:rPr>
              <a:t>of </a:t>
            </a:r>
            <a:r>
              <a:rPr lang="en-US" sz="1000" kern="1200" dirty="0">
                <a:solidFill>
                  <a:schemeClr val="tx1"/>
                </a:solidFill>
                <a:effectLst/>
                <a:latin typeface="Arial" pitchFamily="34" charset="0"/>
                <a:ea typeface="+mn-ea"/>
                <a:cs typeface="Arial" pitchFamily="34" charset="0"/>
              </a:rPr>
              <a:t>eligible professionals. For low achievement, the program would cost $</a:t>
            </a:r>
            <a:r>
              <a:rPr lang="en-US" sz="1000" kern="1200" dirty="0" smtClean="0">
                <a:solidFill>
                  <a:schemeClr val="tx1"/>
                </a:solidFill>
                <a:effectLst/>
                <a:latin typeface="Arial" pitchFamily="34" charset="0"/>
                <a:ea typeface="+mn-ea"/>
                <a:cs typeface="Arial" pitchFamily="34" charset="0"/>
              </a:rPr>
              <a:t>9.7 </a:t>
            </a:r>
            <a:r>
              <a:rPr lang="en-US" sz="1000" kern="1200" dirty="0">
                <a:solidFill>
                  <a:schemeClr val="tx1"/>
                </a:solidFill>
                <a:effectLst/>
                <a:latin typeface="Arial" pitchFamily="34" charset="0"/>
                <a:ea typeface="+mn-ea"/>
                <a:cs typeface="Arial" pitchFamily="34" charset="0"/>
              </a:rPr>
              <a:t>billion dollars. For high achievement, it would cost $27.4 </a:t>
            </a:r>
            <a:r>
              <a:rPr lang="en-US" sz="1000" kern="1200" dirty="0" smtClean="0">
                <a:solidFill>
                  <a:schemeClr val="tx1"/>
                </a:solidFill>
                <a:effectLst/>
                <a:latin typeface="Arial" pitchFamily="34" charset="0"/>
                <a:ea typeface="+mn-ea"/>
                <a:cs typeface="Arial" pitchFamily="34" charset="0"/>
              </a:rPr>
              <a:t>billion</a:t>
            </a:r>
            <a:r>
              <a:rPr lang="en-US" sz="1000" kern="1200" dirty="0">
                <a:solidFill>
                  <a:schemeClr val="tx1"/>
                </a:solidFill>
                <a:effectLst/>
                <a:latin typeface="Arial" pitchFamily="34" charset="0"/>
                <a:ea typeface="+mn-ea"/>
                <a:cs typeface="Arial" pitchFamily="34" charset="0"/>
              </a:rPr>
              <a:t>.</a:t>
            </a:r>
            <a:r>
              <a:rPr lang="en-US" sz="1000" kern="1200" baseline="0" dirty="0">
                <a:solidFill>
                  <a:schemeClr val="tx1"/>
                </a:solidFill>
                <a:effectLst/>
                <a:latin typeface="Arial" pitchFamily="34" charset="0"/>
                <a:ea typeface="+mn-ea"/>
                <a:cs typeface="Arial" pitchFamily="34" charset="0"/>
              </a:rPr>
              <a:t> T</a:t>
            </a:r>
            <a:r>
              <a:rPr lang="en-US" sz="1000" kern="1200" dirty="0">
                <a:solidFill>
                  <a:schemeClr val="tx1"/>
                </a:solidFill>
                <a:effectLst/>
                <a:latin typeface="Arial" pitchFamily="34" charset="0"/>
                <a:ea typeface="+mn-ea"/>
                <a:cs typeface="Arial" pitchFamily="34" charset="0"/>
              </a:rPr>
              <a:t>hat's where the figure</a:t>
            </a:r>
            <a:r>
              <a:rPr lang="en-US" sz="1000" kern="1200" baseline="0" dirty="0">
                <a:solidFill>
                  <a:schemeClr val="tx1"/>
                </a:solidFill>
                <a:effectLst/>
                <a:latin typeface="Arial" pitchFamily="34" charset="0"/>
                <a:ea typeface="+mn-ea"/>
                <a:cs typeface="Arial" pitchFamily="34" charset="0"/>
              </a:rPr>
              <a:t> of </a:t>
            </a:r>
            <a:r>
              <a:rPr lang="en-US" sz="1000" kern="1200" dirty="0">
                <a:solidFill>
                  <a:schemeClr val="tx1"/>
                </a:solidFill>
                <a:effectLst/>
                <a:latin typeface="Arial" pitchFamily="34" charset="0"/>
                <a:ea typeface="+mn-ea"/>
                <a:cs typeface="Arial" pitchFamily="34" charset="0"/>
              </a:rPr>
              <a:t>$27 billion spent on the HITECH Act over its lifetime comes from. We will see in</a:t>
            </a:r>
            <a:r>
              <a:rPr lang="en-US" sz="1000" kern="1200" baseline="0" dirty="0">
                <a:solidFill>
                  <a:schemeClr val="tx1"/>
                </a:solidFill>
                <a:effectLst/>
                <a:latin typeface="Arial" pitchFamily="34" charset="0"/>
                <a:ea typeface="+mn-ea"/>
                <a:cs typeface="Arial" pitchFamily="34" charset="0"/>
              </a:rPr>
              <a:t> subsequent</a:t>
            </a:r>
            <a:r>
              <a:rPr lang="en-US" sz="1000" kern="1200" dirty="0">
                <a:solidFill>
                  <a:schemeClr val="tx1"/>
                </a:solidFill>
                <a:effectLst/>
                <a:latin typeface="Arial" pitchFamily="34" charset="0"/>
                <a:ea typeface="+mn-ea"/>
                <a:cs typeface="Arial" pitchFamily="34" charset="0"/>
              </a:rPr>
              <a:t> lectures</a:t>
            </a:r>
            <a:r>
              <a:rPr lang="en-US" sz="1000" kern="1200" baseline="0" dirty="0">
                <a:solidFill>
                  <a:schemeClr val="tx1"/>
                </a:solidFill>
                <a:effectLst/>
                <a:latin typeface="Arial" pitchFamily="34" charset="0"/>
                <a:ea typeface="+mn-ea"/>
                <a:cs typeface="Arial" pitchFamily="34" charset="0"/>
              </a:rPr>
              <a:t> </a:t>
            </a:r>
            <a:r>
              <a:rPr lang="en-US" sz="1000" kern="1200" dirty="0">
                <a:solidFill>
                  <a:schemeClr val="tx1"/>
                </a:solidFill>
                <a:effectLst/>
                <a:latin typeface="Arial" pitchFamily="34" charset="0"/>
                <a:ea typeface="+mn-ea"/>
                <a:cs typeface="Arial" pitchFamily="34" charset="0"/>
              </a:rPr>
              <a:t>that the number has actually exceeded that figure.</a:t>
            </a:r>
            <a:endParaRPr lang="en-US" dirty="0">
              <a:latin typeface="Times New Roman"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1B9C97-355F-664A-A1BE-81B96FB5CA11}" type="slidenum">
              <a:rPr lang="en-US">
                <a:latin typeface="Tahoma" charset="0"/>
              </a:rPr>
              <a:pPr eaLnBrk="1" hangingPunct="1"/>
              <a:t>28</a:t>
            </a:fld>
            <a:endParaRPr lang="en-US" dirty="0">
              <a:latin typeface="Tahoma" charset="0"/>
            </a:endParaRPr>
          </a:p>
        </p:txBody>
      </p:sp>
    </p:spTree>
    <p:extLst>
      <p:ext uri="{BB962C8B-B14F-4D97-AF65-F5344CB8AC3E}">
        <p14:creationId xmlns:p14="http://schemas.microsoft.com/office/powerpoint/2010/main" val="29336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This concludes lecture </a:t>
            </a:r>
            <a:r>
              <a:rPr lang="en-US" altLang="en-US" b="0" dirty="0"/>
              <a:t>a of the unit on Meaningful Use.  </a:t>
            </a:r>
          </a:p>
          <a:p>
            <a:r>
              <a:rPr lang="en-US" sz="1000" b="0" kern="1200" dirty="0" smtClean="0">
                <a:solidFill>
                  <a:schemeClr val="tx1"/>
                </a:solidFill>
                <a:effectLst/>
                <a:latin typeface="Arial" pitchFamily="34" charset="0"/>
                <a:ea typeface="+mn-ea"/>
                <a:cs typeface="Arial" pitchFamily="34" charset="0"/>
              </a:rPr>
              <a:t>In </a:t>
            </a:r>
            <a:r>
              <a:rPr lang="en-US" sz="1000" b="0" kern="1200" dirty="0">
                <a:solidFill>
                  <a:schemeClr val="tx1"/>
                </a:solidFill>
                <a:effectLst/>
                <a:latin typeface="Arial" pitchFamily="34" charset="0"/>
                <a:ea typeface="+mn-ea"/>
                <a:cs typeface="Arial" pitchFamily="34" charset="0"/>
              </a:rPr>
              <a:t>summarizing this lecture,</a:t>
            </a:r>
            <a:endParaRPr lang="en-US" sz="1000" b="1"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000" b="0" kern="1200" dirty="0">
                <a:solidFill>
                  <a:schemeClr val="tx1"/>
                </a:solidFill>
                <a:effectLst/>
                <a:latin typeface="Arial" pitchFamily="34" charset="0"/>
                <a:ea typeface="+mn-ea"/>
                <a:cs typeface="Arial" pitchFamily="34" charset="0"/>
              </a:rPr>
              <a:t>The goal of the HITECH Act is to provide incentives for the adoption of EHRs by eligible professionals and hospitals</a:t>
            </a:r>
            <a:endParaRPr lang="en-US" sz="1000" b="1"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000" b="0" kern="1200" dirty="0">
                <a:solidFill>
                  <a:schemeClr val="tx1"/>
                </a:solidFill>
                <a:effectLst/>
                <a:latin typeface="Arial" pitchFamily="34" charset="0"/>
                <a:ea typeface="+mn-ea"/>
                <a:cs typeface="Arial" pitchFamily="34" charset="0"/>
              </a:rPr>
              <a:t>Eligibility for HITECH Act incentives is provided by meeting the criteria for meaningful use through the use of a certified EHR</a:t>
            </a:r>
            <a:endParaRPr lang="en-US" sz="1000" b="1"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000" b="0" kern="1200" dirty="0">
                <a:solidFill>
                  <a:schemeClr val="tx1"/>
                </a:solidFill>
                <a:effectLst/>
                <a:latin typeface="Arial" pitchFamily="34" charset="0"/>
                <a:ea typeface="+mn-ea"/>
                <a:cs typeface="Arial" pitchFamily="34" charset="0"/>
              </a:rPr>
              <a:t>And, the criteria for meaningful use are met in three stages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29</a:t>
            </a:fld>
            <a:endParaRPr lang="en-US" altLang="en-US" dirty="0"/>
          </a:p>
        </p:txBody>
      </p:sp>
    </p:spTree>
    <p:extLst>
      <p:ext uri="{BB962C8B-B14F-4D97-AF65-F5344CB8AC3E}">
        <p14:creationId xmlns:p14="http://schemas.microsoft.com/office/powerpoint/2010/main" val="3950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Discuss the criteria for Stages 1 through 3 of meaningful use for eligible professionals, eligible hospitals, and critical access hospitals</a:t>
            </a:r>
          </a:p>
          <a:p>
            <a:pPr marL="171450" indent="-171450">
              <a:buFont typeface="Arial" panose="020B0604020202020204" pitchFamily="34" charset="0"/>
              <a:buChar char="•"/>
            </a:pPr>
            <a:r>
              <a:rPr lang="en-US" dirty="0"/>
              <a:t>Describe the standards specified for meaningful use</a:t>
            </a:r>
          </a:p>
          <a:p>
            <a:pPr marL="171450" indent="-171450">
              <a:buFont typeface="Arial" panose="020B0604020202020204" pitchFamily="34" charset="0"/>
              <a:buChar char="•"/>
            </a:pPr>
            <a:r>
              <a:rPr lang="en-US" dirty="0"/>
              <a:t>And, discuss the likely evolution of the meaningful use program</a:t>
            </a:r>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a:t>
            </a:fld>
            <a:endParaRPr lang="en-US" altLang="en-US" dirty="0"/>
          </a:p>
        </p:txBody>
      </p:sp>
    </p:spTree>
    <p:extLst>
      <p:ext uri="{BB962C8B-B14F-4D97-AF65-F5344CB8AC3E}">
        <p14:creationId xmlns:p14="http://schemas.microsoft.com/office/powerpoint/2010/main" val="889568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 Audio. </a:t>
            </a:r>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30</a:t>
            </a:fld>
            <a:endParaRPr lang="en-US" altLang="en-US" dirty="0"/>
          </a:p>
        </p:txBody>
      </p:sp>
    </p:spTree>
    <p:extLst>
      <p:ext uri="{BB962C8B-B14F-4D97-AF65-F5344CB8AC3E}">
        <p14:creationId xmlns:p14="http://schemas.microsoft.com/office/powerpoint/2010/main" val="248028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 Audio. </a:t>
            </a:r>
          </a:p>
          <a:p>
            <a:endParaRPr lang="en-US" dirty="0"/>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31</a:t>
            </a:fld>
            <a:endParaRPr lang="en-US" altLang="en-US" dirty="0"/>
          </a:p>
        </p:txBody>
      </p:sp>
    </p:spTree>
    <p:extLst>
      <p:ext uri="{BB962C8B-B14F-4D97-AF65-F5344CB8AC3E}">
        <p14:creationId xmlns:p14="http://schemas.microsoft.com/office/powerpoint/2010/main" val="1859571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Audio.</a:t>
            </a:r>
          </a:p>
          <a:p>
            <a:endParaRPr lang="en-US" dirty="0"/>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32</a:t>
            </a:fld>
            <a:endParaRPr lang="en-US" altLang="en-US" dirty="0"/>
          </a:p>
        </p:txBody>
      </p:sp>
    </p:spTree>
    <p:extLst>
      <p:ext uri="{BB962C8B-B14F-4D97-AF65-F5344CB8AC3E}">
        <p14:creationId xmlns:p14="http://schemas.microsoft.com/office/powerpoint/2010/main" val="5822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In this lecture, we begin our discussion of the HITECH </a:t>
            </a:r>
            <a:r>
              <a:rPr lang="en-US" sz="1000" kern="1200" dirty="0" smtClean="0">
                <a:solidFill>
                  <a:schemeClr val="tx1"/>
                </a:solidFill>
                <a:effectLst/>
                <a:latin typeface="Arial" pitchFamily="34" charset="0"/>
                <a:ea typeface="+mn-ea"/>
                <a:cs typeface="Arial" pitchFamily="34" charset="0"/>
              </a:rPr>
              <a:t>Act</a:t>
            </a:r>
            <a:r>
              <a:rPr lang="en-US" sz="1000" kern="1200" dirty="0">
                <a:solidFill>
                  <a:schemeClr val="tx1"/>
                </a:solidFill>
                <a:effectLst/>
                <a:latin typeface="Arial" pitchFamily="34" charset="0"/>
                <a:ea typeface="+mn-ea"/>
                <a:cs typeface="Arial" pitchFamily="34" charset="0"/>
              </a:rPr>
              <a:t>. The HITECH Act was part of the American Recovery and Reinvestment Act, or </a:t>
            </a:r>
            <a:r>
              <a:rPr lang="en-US" sz="1000" kern="1200" dirty="0" smtClean="0">
                <a:solidFill>
                  <a:schemeClr val="tx1"/>
                </a:solidFill>
                <a:effectLst/>
                <a:latin typeface="Arial" pitchFamily="34" charset="0"/>
                <a:ea typeface="+mn-ea"/>
                <a:cs typeface="Arial" pitchFamily="34" charset="0"/>
              </a:rPr>
              <a:t>ARRA. </a:t>
            </a:r>
            <a:r>
              <a:rPr lang="en-US" sz="1000" kern="1200" dirty="0">
                <a:solidFill>
                  <a:schemeClr val="tx1"/>
                </a:solidFill>
                <a:effectLst/>
                <a:latin typeface="Arial" pitchFamily="34" charset="0"/>
                <a:ea typeface="+mn-ea"/>
                <a:cs typeface="Arial" pitchFamily="34" charset="0"/>
              </a:rPr>
              <a:t>ARRA was the economic stimulus legislation passed as one of the first acts of the presidency</a:t>
            </a:r>
            <a:r>
              <a:rPr lang="en-US" sz="1000" kern="1200" baseline="0" dirty="0">
                <a:solidFill>
                  <a:schemeClr val="tx1"/>
                </a:solidFill>
                <a:effectLst/>
                <a:latin typeface="Arial" pitchFamily="34" charset="0"/>
                <a:ea typeface="+mn-ea"/>
                <a:cs typeface="Arial" pitchFamily="34" charset="0"/>
              </a:rPr>
              <a:t> of Barack Obama.</a:t>
            </a:r>
            <a:endParaRPr lang="en-US" dirty="0">
              <a:latin typeface="Times New Roman"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BDA10C-236A-6B4F-9B62-A40ADCD47DCC}" type="slidenum">
              <a:rPr lang="en-US">
                <a:latin typeface="Tahoma" charset="0"/>
              </a:rPr>
              <a:pPr eaLnBrk="1" hangingPunct="1"/>
              <a:t>4</a:t>
            </a:fld>
            <a:endParaRPr lang="en-US" dirty="0">
              <a:latin typeface="Tahoma" charset="0"/>
            </a:endParaRPr>
          </a:p>
        </p:txBody>
      </p:sp>
    </p:spTree>
    <p:extLst>
      <p:ext uri="{BB962C8B-B14F-4D97-AF65-F5344CB8AC3E}">
        <p14:creationId xmlns:p14="http://schemas.microsoft.com/office/powerpoint/2010/main" val="411986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baseline="0" dirty="0">
                <a:solidFill>
                  <a:schemeClr val="tx1"/>
                </a:solidFill>
                <a:effectLst/>
                <a:latin typeface="Arial" pitchFamily="34" charset="0"/>
                <a:ea typeface="+mn-ea"/>
                <a:cs typeface="Arial" pitchFamily="34" charset="0"/>
              </a:rPr>
              <a:t>The HITECH Act </a:t>
            </a:r>
            <a:r>
              <a:rPr lang="en-US" sz="1000" kern="1200" dirty="0">
                <a:solidFill>
                  <a:schemeClr val="tx1"/>
                </a:solidFill>
                <a:effectLst/>
                <a:latin typeface="Arial" pitchFamily="34" charset="0"/>
                <a:ea typeface="+mn-ea"/>
                <a:cs typeface="Arial" pitchFamily="34" charset="0"/>
              </a:rPr>
              <a:t>provided up to 27 billion dollars in incentives for the meaningful use of the electronic health record, or EHR </a:t>
            </a:r>
            <a:r>
              <a:rPr lang="en-US" sz="1000" kern="1200" dirty="0" smtClean="0">
                <a:solidFill>
                  <a:schemeClr val="tx1"/>
                </a:solidFill>
                <a:effectLst/>
                <a:latin typeface="Arial" pitchFamily="34" charset="0"/>
                <a:ea typeface="+mn-ea"/>
                <a:cs typeface="Arial" pitchFamily="34" charset="0"/>
              </a:rPr>
              <a:t>by </a:t>
            </a:r>
            <a:r>
              <a:rPr lang="en-US" sz="1000" kern="1200" dirty="0">
                <a:solidFill>
                  <a:schemeClr val="tx1"/>
                </a:solidFill>
                <a:effectLst/>
                <a:latin typeface="Arial" pitchFamily="34" charset="0"/>
                <a:ea typeface="+mn-ea"/>
                <a:cs typeface="Arial" pitchFamily="34" charset="0"/>
              </a:rPr>
              <a:t>physicians and other health care professionals, as well as hospitals. </a:t>
            </a:r>
          </a:p>
          <a:p>
            <a:r>
              <a:rPr lang="en-US" sz="1000" kern="1200" dirty="0">
                <a:solidFill>
                  <a:schemeClr val="tx1"/>
                </a:solidFill>
                <a:effectLst/>
                <a:latin typeface="Arial" pitchFamily="34" charset="0"/>
                <a:ea typeface="+mn-ea"/>
                <a:cs typeface="Arial" pitchFamily="34" charset="0"/>
              </a:rPr>
              <a:t>In addition, HITECH included direct grants administered by federal agencies, and enhancements to the privacy law called the Health Insurance Portability and Accountability Act, or </a:t>
            </a:r>
            <a:r>
              <a:rPr lang="en-US" sz="1000" kern="1200" dirty="0" smtClean="0">
                <a:solidFill>
                  <a:schemeClr val="tx1"/>
                </a:solidFill>
                <a:effectLst/>
                <a:latin typeface="Arial" pitchFamily="34" charset="0"/>
                <a:ea typeface="+mn-ea"/>
                <a:cs typeface="Arial" pitchFamily="34" charset="0"/>
              </a:rPr>
              <a:t>HIPAA.</a:t>
            </a:r>
            <a:endParaRPr lang="en-US" dirty="0">
              <a:latin typeface="Times New Roman"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BDA10C-236A-6B4F-9B62-A40ADCD47DCC}" type="slidenum">
              <a:rPr lang="en-US">
                <a:latin typeface="Tahoma" charset="0"/>
              </a:rPr>
              <a:pPr eaLnBrk="1" hangingPunct="1"/>
              <a:t>5</a:t>
            </a:fld>
            <a:endParaRPr lang="en-US" dirty="0">
              <a:latin typeface="Tahoma" charset="0"/>
            </a:endParaRPr>
          </a:p>
        </p:txBody>
      </p:sp>
    </p:spTree>
    <p:extLst>
      <p:ext uri="{BB962C8B-B14F-4D97-AF65-F5344CB8AC3E}">
        <p14:creationId xmlns:p14="http://schemas.microsoft.com/office/powerpoint/2010/main" val="324842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x-none" sz="1000" kern="1200" dirty="0">
                <a:solidFill>
                  <a:schemeClr val="tx1"/>
                </a:solidFill>
                <a:effectLst/>
                <a:latin typeface="Arial" pitchFamily="34" charset="0"/>
                <a:ea typeface="+mn-ea"/>
                <a:cs typeface="Arial" pitchFamily="34" charset="0"/>
              </a:rPr>
              <a:t>Although meaningful use consists of specific criteria that must be achieved to obtain </a:t>
            </a:r>
            <a:r>
              <a:rPr lang="en-US" sz="1000" kern="1200" dirty="0">
                <a:solidFill>
                  <a:schemeClr val="tx1"/>
                </a:solidFill>
                <a:effectLst/>
                <a:latin typeface="Arial" pitchFamily="34" charset="0"/>
                <a:ea typeface="+mn-ea"/>
                <a:cs typeface="Arial" pitchFamily="34" charset="0"/>
              </a:rPr>
              <a:t>the incentive</a:t>
            </a:r>
            <a:r>
              <a:rPr lang="en-US" sz="1000" kern="1200" baseline="0" dirty="0">
                <a:solidFill>
                  <a:schemeClr val="tx1"/>
                </a:solidFill>
                <a:effectLst/>
                <a:latin typeface="Arial" pitchFamily="34" charset="0"/>
                <a:ea typeface="+mn-ea"/>
                <a:cs typeface="Arial" pitchFamily="34" charset="0"/>
              </a:rPr>
              <a:t> </a:t>
            </a:r>
            <a:r>
              <a:rPr lang="x-none" sz="1000" kern="1200" dirty="0">
                <a:solidFill>
                  <a:schemeClr val="tx1"/>
                </a:solidFill>
                <a:effectLst/>
                <a:latin typeface="Arial" pitchFamily="34" charset="0"/>
                <a:ea typeface="+mn-ea"/>
                <a:cs typeface="Arial" pitchFamily="34" charset="0"/>
              </a:rPr>
              <a:t>funding </a:t>
            </a:r>
            <a:r>
              <a:rPr lang="en-US" sz="1000" kern="1200" dirty="0">
                <a:solidFill>
                  <a:schemeClr val="tx1"/>
                </a:solidFill>
                <a:effectLst/>
                <a:latin typeface="Arial" pitchFamily="34" charset="0"/>
                <a:ea typeface="+mn-ea"/>
                <a:cs typeface="Arial" pitchFamily="34" charset="0"/>
              </a:rPr>
              <a:t>available </a:t>
            </a:r>
            <a:r>
              <a:rPr lang="x-none" sz="1000" kern="1200" dirty="0">
                <a:solidFill>
                  <a:schemeClr val="tx1"/>
                </a:solidFill>
                <a:effectLst/>
                <a:latin typeface="Arial" pitchFamily="34" charset="0"/>
                <a:ea typeface="+mn-ea"/>
                <a:cs typeface="Arial" pitchFamily="34" charset="0"/>
              </a:rPr>
              <a:t>under the HITECH act, </a:t>
            </a:r>
            <a:r>
              <a:rPr lang="en-US" sz="1000" kern="1200" dirty="0">
                <a:solidFill>
                  <a:schemeClr val="tx1"/>
                </a:solidFill>
                <a:effectLst/>
                <a:latin typeface="Arial" pitchFamily="34" charset="0"/>
                <a:ea typeface="+mn-ea"/>
                <a:cs typeface="Arial" pitchFamily="34" charset="0"/>
              </a:rPr>
              <a:t>the meaningful</a:t>
            </a:r>
            <a:r>
              <a:rPr lang="en-US" sz="1000" kern="1200" baseline="0" dirty="0">
                <a:solidFill>
                  <a:schemeClr val="tx1"/>
                </a:solidFill>
                <a:effectLst/>
                <a:latin typeface="Arial" pitchFamily="34" charset="0"/>
                <a:ea typeface="+mn-ea"/>
                <a:cs typeface="Arial" pitchFamily="34" charset="0"/>
              </a:rPr>
              <a:t> use criteria are </a:t>
            </a:r>
            <a:r>
              <a:rPr lang="x-none" sz="1000" kern="1200" dirty="0">
                <a:solidFill>
                  <a:schemeClr val="tx1"/>
                </a:solidFill>
                <a:effectLst/>
                <a:latin typeface="Arial" pitchFamily="34" charset="0"/>
                <a:ea typeface="+mn-ea"/>
                <a:cs typeface="Arial" pitchFamily="34" charset="0"/>
              </a:rPr>
              <a:t>driven by underlying goals for the health</a:t>
            </a:r>
            <a:r>
              <a:rPr lang="en-US" sz="1000" kern="1200" dirty="0">
                <a:solidFill>
                  <a:schemeClr val="tx1"/>
                </a:solidFill>
                <a:effectLst/>
                <a:latin typeface="Arial" pitchFamily="34" charset="0"/>
                <a:ea typeface="+mn-ea"/>
                <a:cs typeface="Arial" pitchFamily="34" charset="0"/>
              </a:rPr>
              <a:t> </a:t>
            </a:r>
            <a:r>
              <a:rPr lang="x-none" sz="1000" kern="1200" dirty="0">
                <a:solidFill>
                  <a:schemeClr val="tx1"/>
                </a:solidFill>
                <a:effectLst/>
                <a:latin typeface="Arial" pitchFamily="34" charset="0"/>
                <a:ea typeface="+mn-ea"/>
                <a:cs typeface="Arial" pitchFamily="34" charset="0"/>
              </a:rPr>
              <a:t>care system. The notion of meaningful use </a:t>
            </a:r>
            <a:r>
              <a:rPr lang="en-US" sz="1000" kern="1200" dirty="0">
                <a:solidFill>
                  <a:schemeClr val="tx1"/>
                </a:solidFill>
                <a:effectLst/>
                <a:latin typeface="Arial" pitchFamily="34" charset="0"/>
                <a:ea typeface="+mn-ea"/>
                <a:cs typeface="Arial" pitchFamily="34" charset="0"/>
              </a:rPr>
              <a:t>as a concept </a:t>
            </a:r>
            <a:r>
              <a:rPr lang="x-none" sz="1000" kern="1200" dirty="0">
                <a:solidFill>
                  <a:schemeClr val="tx1"/>
                </a:solidFill>
                <a:effectLst/>
                <a:latin typeface="Arial" pitchFamily="34" charset="0"/>
                <a:ea typeface="+mn-ea"/>
                <a:cs typeface="Arial" pitchFamily="34" charset="0"/>
              </a:rPr>
              <a:t>originated in legislation sponsored by Representative Rodney Pete Stark. This legislation was not passed when it was originally introduced in 2008, but was then incorporated into the ARRA legislation</a:t>
            </a:r>
            <a:r>
              <a:rPr lang="en-US" sz="1000" kern="1200" dirty="0">
                <a:solidFill>
                  <a:schemeClr val="tx1"/>
                </a:solidFill>
                <a:effectLst/>
                <a:latin typeface="Arial" pitchFamily="34" charset="0"/>
                <a:ea typeface="+mn-ea"/>
                <a:cs typeface="Arial" pitchFamily="34" charset="0"/>
              </a:rPr>
              <a:t> of</a:t>
            </a:r>
            <a:r>
              <a:rPr lang="en-US" sz="1000" kern="1200" baseline="0" dirty="0">
                <a:solidFill>
                  <a:schemeClr val="tx1"/>
                </a:solidFill>
                <a:effectLst/>
                <a:latin typeface="Arial" pitchFamily="34" charset="0"/>
                <a:ea typeface="+mn-ea"/>
                <a:cs typeface="Arial" pitchFamily="34" charset="0"/>
              </a:rPr>
              <a:t> 2010</a:t>
            </a:r>
            <a:r>
              <a:rPr lang="x-none" sz="1000" kern="1200" dirty="0">
                <a:solidFill>
                  <a:schemeClr val="tx1"/>
                </a:solidFill>
                <a:effectLst/>
                <a:latin typeface="Arial" pitchFamily="34" charset="0"/>
                <a:ea typeface="+mn-ea"/>
                <a:cs typeface="Arial" pitchFamily="34" charset="0"/>
              </a:rPr>
              <a:t>. </a:t>
            </a:r>
            <a:endParaRPr lang="en-US" dirty="0">
              <a:latin typeface="Times New Roman"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844F3A-A561-6A40-B730-490DA1A537A8}" type="slidenum">
              <a:rPr lang="en-US">
                <a:latin typeface="Tahoma" charset="0"/>
              </a:rPr>
              <a:pPr eaLnBrk="1" hangingPunct="1"/>
              <a:t>6</a:t>
            </a:fld>
            <a:endParaRPr lang="en-US" dirty="0">
              <a:latin typeface="Tahoma" charset="0"/>
            </a:endParaRPr>
          </a:p>
        </p:txBody>
      </p:sp>
    </p:spTree>
    <p:extLst>
      <p:ext uri="{BB962C8B-B14F-4D97-AF65-F5344CB8AC3E}">
        <p14:creationId xmlns:p14="http://schemas.microsoft.com/office/powerpoint/2010/main" val="414836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x-none" sz="1000" kern="1200" dirty="0">
                <a:solidFill>
                  <a:schemeClr val="tx1"/>
                </a:solidFill>
                <a:effectLst/>
                <a:latin typeface="Arial" pitchFamily="34" charset="0"/>
                <a:ea typeface="+mn-ea"/>
                <a:cs typeface="Arial" pitchFamily="34" charset="0"/>
              </a:rPr>
              <a:t>The idea is that all meaningful use criteria must map to one or more of five goals for the health</a:t>
            </a:r>
            <a:r>
              <a:rPr lang="en-US" sz="1000" kern="1200" dirty="0">
                <a:solidFill>
                  <a:schemeClr val="tx1"/>
                </a:solidFill>
                <a:effectLst/>
                <a:latin typeface="Arial" pitchFamily="34" charset="0"/>
                <a:ea typeface="+mn-ea"/>
                <a:cs typeface="Arial" pitchFamily="34" charset="0"/>
              </a:rPr>
              <a:t> </a:t>
            </a:r>
            <a:r>
              <a:rPr lang="x-none" sz="1000" kern="1200" dirty="0">
                <a:solidFill>
                  <a:schemeClr val="tx1"/>
                </a:solidFill>
                <a:effectLst/>
                <a:latin typeface="Arial" pitchFamily="34" charset="0"/>
                <a:ea typeface="+mn-ea"/>
                <a:cs typeface="Arial" pitchFamily="34" charset="0"/>
              </a:rPr>
              <a:t>care system. These goals are</a:t>
            </a:r>
            <a:r>
              <a:rPr lang="en-US" sz="1000" kern="1200" dirty="0">
                <a:solidFill>
                  <a:schemeClr val="tx1"/>
                </a:solidFill>
                <a:effectLst/>
                <a:latin typeface="Arial" pitchFamily="34" charset="0"/>
                <a:ea typeface="+mn-ea"/>
                <a:cs typeface="Arial" pitchFamily="34" charset="0"/>
              </a:rPr>
              <a:t>:</a:t>
            </a:r>
          </a:p>
          <a:p>
            <a:pPr marL="171450" indent="-171450" eaLnBrk="1" hangingPunct="1">
              <a:spcBef>
                <a:spcPct val="0"/>
              </a:spcBef>
              <a:buFont typeface="Arial" panose="020B0604020202020204" pitchFamily="34" charset="0"/>
              <a:buChar char="•"/>
            </a:pPr>
            <a:r>
              <a:rPr lang="en-US" sz="1000" kern="1200" dirty="0">
                <a:solidFill>
                  <a:schemeClr val="tx1"/>
                </a:solidFill>
                <a:effectLst/>
                <a:latin typeface="Arial" pitchFamily="34" charset="0"/>
                <a:ea typeface="+mn-ea"/>
                <a:cs typeface="Arial" pitchFamily="34" charset="0"/>
              </a:rPr>
              <a:t>I</a:t>
            </a:r>
            <a:r>
              <a:rPr lang="x-none" sz="1000" kern="1200" dirty="0">
                <a:solidFill>
                  <a:schemeClr val="tx1"/>
                </a:solidFill>
                <a:effectLst/>
                <a:latin typeface="Arial" pitchFamily="34" charset="0"/>
                <a:ea typeface="+mn-ea"/>
                <a:cs typeface="Arial" pitchFamily="34" charset="0"/>
              </a:rPr>
              <a:t>mproving quality, safety, and efficiency; </a:t>
            </a:r>
            <a:endParaRPr lang="en-US" sz="1000" kern="1200" dirty="0">
              <a:solidFill>
                <a:schemeClr val="tx1"/>
              </a:solidFill>
              <a:effectLst/>
              <a:latin typeface="Arial" pitchFamily="34" charset="0"/>
              <a:ea typeface="+mn-ea"/>
              <a:cs typeface="Arial" pitchFamily="34" charset="0"/>
            </a:endParaRPr>
          </a:p>
          <a:p>
            <a:pPr marL="171450" indent="-171450" eaLnBrk="1" hangingPunct="1">
              <a:spcBef>
                <a:spcPct val="0"/>
              </a:spcBef>
              <a:buFont typeface="Arial" panose="020B0604020202020204" pitchFamily="34" charset="0"/>
              <a:buChar char="•"/>
            </a:pPr>
            <a:r>
              <a:rPr lang="en-US" sz="1000" kern="1200" dirty="0">
                <a:solidFill>
                  <a:schemeClr val="tx1"/>
                </a:solidFill>
                <a:effectLst/>
                <a:latin typeface="Arial" pitchFamily="34" charset="0"/>
                <a:ea typeface="+mn-ea"/>
                <a:cs typeface="Arial" pitchFamily="34" charset="0"/>
              </a:rPr>
              <a:t>E</a:t>
            </a:r>
            <a:r>
              <a:rPr lang="x-none" sz="1000" kern="1200" dirty="0">
                <a:solidFill>
                  <a:schemeClr val="tx1"/>
                </a:solidFill>
                <a:effectLst/>
                <a:latin typeface="Arial" pitchFamily="34" charset="0"/>
                <a:ea typeface="+mn-ea"/>
                <a:cs typeface="Arial" pitchFamily="34" charset="0"/>
              </a:rPr>
              <a:t>ngaging patients in their care;</a:t>
            </a:r>
            <a:endParaRPr lang="en-US" sz="1000" kern="1200" dirty="0">
              <a:solidFill>
                <a:schemeClr val="tx1"/>
              </a:solidFill>
              <a:effectLst/>
              <a:latin typeface="Arial" pitchFamily="34" charset="0"/>
              <a:ea typeface="+mn-ea"/>
              <a:cs typeface="Arial" pitchFamily="34" charset="0"/>
            </a:endParaRPr>
          </a:p>
          <a:p>
            <a:pPr marL="171450" indent="-171450" eaLnBrk="1" hangingPunct="1">
              <a:spcBef>
                <a:spcPct val="0"/>
              </a:spcBef>
              <a:buFont typeface="Arial" panose="020B0604020202020204" pitchFamily="34" charset="0"/>
              <a:buChar char="•"/>
            </a:pPr>
            <a:r>
              <a:rPr lang="en-US" sz="1000" kern="1200" dirty="0">
                <a:solidFill>
                  <a:schemeClr val="tx1"/>
                </a:solidFill>
                <a:effectLst/>
                <a:latin typeface="Arial" pitchFamily="34" charset="0"/>
                <a:ea typeface="+mn-ea"/>
                <a:cs typeface="Arial" pitchFamily="34" charset="0"/>
              </a:rPr>
              <a:t>I</a:t>
            </a:r>
            <a:r>
              <a:rPr lang="x-none" sz="1000" kern="1200" dirty="0">
                <a:solidFill>
                  <a:schemeClr val="tx1"/>
                </a:solidFill>
                <a:effectLst/>
                <a:latin typeface="Arial" pitchFamily="34" charset="0"/>
                <a:ea typeface="+mn-ea"/>
                <a:cs typeface="Arial" pitchFamily="34" charset="0"/>
              </a:rPr>
              <a:t>ncreasing coordination of care; </a:t>
            </a:r>
            <a:endParaRPr lang="en-US" sz="1000" kern="1200" dirty="0">
              <a:solidFill>
                <a:schemeClr val="tx1"/>
              </a:solidFill>
              <a:effectLst/>
              <a:latin typeface="Arial" pitchFamily="34" charset="0"/>
              <a:ea typeface="+mn-ea"/>
              <a:cs typeface="Arial" pitchFamily="34" charset="0"/>
            </a:endParaRPr>
          </a:p>
          <a:p>
            <a:pPr marL="171450" indent="-171450" eaLnBrk="1" hangingPunct="1">
              <a:spcBef>
                <a:spcPct val="0"/>
              </a:spcBef>
              <a:buFont typeface="Arial" panose="020B0604020202020204" pitchFamily="34" charset="0"/>
              <a:buChar char="•"/>
            </a:pPr>
            <a:r>
              <a:rPr lang="en-US" sz="1000" kern="1200" dirty="0">
                <a:solidFill>
                  <a:schemeClr val="tx1"/>
                </a:solidFill>
                <a:effectLst/>
                <a:latin typeface="Arial" pitchFamily="34" charset="0"/>
                <a:ea typeface="+mn-ea"/>
                <a:cs typeface="Arial" pitchFamily="34" charset="0"/>
              </a:rPr>
              <a:t>I</a:t>
            </a:r>
            <a:r>
              <a:rPr lang="x-none" sz="1000" kern="1200" dirty="0">
                <a:solidFill>
                  <a:schemeClr val="tx1"/>
                </a:solidFill>
                <a:effectLst/>
                <a:latin typeface="Arial" pitchFamily="34" charset="0"/>
                <a:ea typeface="+mn-ea"/>
                <a:cs typeface="Arial" pitchFamily="34" charset="0"/>
              </a:rPr>
              <a:t>mproving the health status of the population; </a:t>
            </a:r>
            <a:endParaRPr lang="en-US" sz="1000" kern="1200" dirty="0">
              <a:solidFill>
                <a:schemeClr val="tx1"/>
              </a:solidFill>
              <a:effectLst/>
              <a:latin typeface="Arial" pitchFamily="34" charset="0"/>
              <a:ea typeface="+mn-ea"/>
              <a:cs typeface="Arial" pitchFamily="34" charset="0"/>
            </a:endParaRPr>
          </a:p>
          <a:p>
            <a:pPr marL="171450" indent="-171450" eaLnBrk="1" hangingPunct="1">
              <a:spcBef>
                <a:spcPct val="0"/>
              </a:spcBef>
              <a:buFont typeface="Arial" panose="020B0604020202020204" pitchFamily="34" charset="0"/>
              <a:buChar char="•"/>
            </a:pPr>
            <a:r>
              <a:rPr lang="en-US" sz="1000" kern="1200" dirty="0">
                <a:solidFill>
                  <a:schemeClr val="tx1"/>
                </a:solidFill>
                <a:effectLst/>
                <a:latin typeface="Arial" pitchFamily="34" charset="0"/>
                <a:ea typeface="+mn-ea"/>
                <a:cs typeface="Arial" pitchFamily="34" charset="0"/>
              </a:rPr>
              <a:t>A</a:t>
            </a:r>
            <a:r>
              <a:rPr lang="x-none" sz="1000" kern="1200" dirty="0">
                <a:solidFill>
                  <a:schemeClr val="tx1"/>
                </a:solidFill>
                <a:effectLst/>
                <a:latin typeface="Arial" pitchFamily="34" charset="0"/>
                <a:ea typeface="+mn-ea"/>
                <a:cs typeface="Arial" pitchFamily="34" charset="0"/>
              </a:rPr>
              <a:t>nd ensuring privacy and security. </a:t>
            </a:r>
            <a:endParaRPr lang="en-US" dirty="0">
              <a:latin typeface="Times New Roman"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844F3A-A561-6A40-B730-490DA1A537A8}" type="slidenum">
              <a:rPr lang="en-US">
                <a:latin typeface="Tahoma" charset="0"/>
              </a:rPr>
              <a:pPr eaLnBrk="1" hangingPunct="1"/>
              <a:t>7</a:t>
            </a:fld>
            <a:endParaRPr lang="en-US" dirty="0">
              <a:latin typeface="Tahoma" charset="0"/>
            </a:endParaRPr>
          </a:p>
        </p:txBody>
      </p:sp>
    </p:spTree>
    <p:extLst>
      <p:ext uri="{BB962C8B-B14F-4D97-AF65-F5344CB8AC3E}">
        <p14:creationId xmlns:p14="http://schemas.microsoft.com/office/powerpoint/2010/main" val="303810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x-none" sz="1000" kern="1200" dirty="0">
                <a:solidFill>
                  <a:schemeClr val="tx1"/>
                </a:solidFill>
                <a:effectLst/>
                <a:latin typeface="Arial" pitchFamily="34" charset="0"/>
                <a:ea typeface="+mn-ea"/>
                <a:cs typeface="Arial" pitchFamily="34" charset="0"/>
              </a:rPr>
              <a:t>Some examples of meaningful use criteria and their mapping to the </a:t>
            </a:r>
            <a:r>
              <a:rPr lang="en-US" sz="1000" kern="1200" dirty="0">
                <a:solidFill>
                  <a:schemeClr val="tx1"/>
                </a:solidFill>
                <a:effectLst/>
                <a:latin typeface="Arial" pitchFamily="34" charset="0"/>
                <a:ea typeface="+mn-ea"/>
                <a:cs typeface="Arial" pitchFamily="34" charset="0"/>
              </a:rPr>
              <a:t>five </a:t>
            </a:r>
            <a:r>
              <a:rPr lang="x-none" sz="1000" kern="1200" dirty="0">
                <a:solidFill>
                  <a:schemeClr val="tx1"/>
                </a:solidFill>
                <a:effectLst/>
                <a:latin typeface="Arial" pitchFamily="34" charset="0"/>
                <a:ea typeface="+mn-ea"/>
                <a:cs typeface="Arial" pitchFamily="34" charset="0"/>
              </a:rPr>
              <a:t>goals </a:t>
            </a:r>
            <a:r>
              <a:rPr lang="en-US" sz="1000" kern="1200" dirty="0">
                <a:solidFill>
                  <a:schemeClr val="tx1"/>
                </a:solidFill>
                <a:effectLst/>
                <a:latin typeface="Arial" pitchFamily="34" charset="0"/>
                <a:ea typeface="+mn-ea"/>
                <a:cs typeface="Arial" pitchFamily="34" charset="0"/>
              </a:rPr>
              <a:t>for the health care system follow:</a:t>
            </a:r>
            <a:r>
              <a:rPr lang="x-none" sz="1000" kern="1200" dirty="0">
                <a:solidFill>
                  <a:schemeClr val="tx1"/>
                </a:solidFill>
                <a:effectLst/>
                <a:latin typeface="Arial" pitchFamily="34" charset="0"/>
                <a:ea typeface="+mn-ea"/>
                <a:cs typeface="Arial" pitchFamily="34" charset="0"/>
              </a:rPr>
              <a:t> </a:t>
            </a:r>
            <a:endParaRPr lang="en-US" sz="1000" kern="1200" dirty="0">
              <a:solidFill>
                <a:schemeClr val="tx1"/>
              </a:solidFill>
              <a:effectLst/>
              <a:latin typeface="Arial" pitchFamily="34" charset="0"/>
              <a:ea typeface="+mn-ea"/>
              <a:cs typeface="Arial" pitchFamily="34" charset="0"/>
            </a:endParaRPr>
          </a:p>
          <a:p>
            <a:pPr eaLnBrk="1" hangingPunct="1">
              <a:spcBef>
                <a:spcPct val="0"/>
              </a:spcBef>
            </a:pPr>
            <a:r>
              <a:rPr lang="en-US" sz="1000" kern="1200" dirty="0">
                <a:solidFill>
                  <a:schemeClr val="tx1"/>
                </a:solidFill>
                <a:effectLst/>
                <a:latin typeface="Arial" pitchFamily="34" charset="0"/>
                <a:ea typeface="+mn-ea"/>
                <a:cs typeface="Arial" pitchFamily="34" charset="0"/>
              </a:rPr>
              <a:t>I</a:t>
            </a:r>
            <a:r>
              <a:rPr lang="x-none" sz="1000" kern="1200" dirty="0">
                <a:solidFill>
                  <a:schemeClr val="tx1"/>
                </a:solidFill>
                <a:effectLst/>
                <a:latin typeface="Arial" pitchFamily="34" charset="0"/>
                <a:ea typeface="+mn-ea"/>
                <a:cs typeface="Arial" pitchFamily="34" charset="0"/>
              </a:rPr>
              <a:t>mplementing drug</a:t>
            </a:r>
            <a:r>
              <a:rPr lang="en-US" sz="1000" kern="1200" dirty="0">
                <a:solidFill>
                  <a:schemeClr val="tx1"/>
                </a:solidFill>
                <a:effectLst/>
                <a:latin typeface="Arial" pitchFamily="34" charset="0"/>
                <a:ea typeface="+mn-ea"/>
                <a:cs typeface="Arial" pitchFamily="34" charset="0"/>
              </a:rPr>
              <a:t>-to-</a:t>
            </a:r>
            <a:r>
              <a:rPr lang="x-none" sz="1000" kern="1200" dirty="0">
                <a:solidFill>
                  <a:schemeClr val="tx1"/>
                </a:solidFill>
                <a:effectLst/>
                <a:latin typeface="Arial" pitchFamily="34" charset="0"/>
                <a:ea typeface="+mn-ea"/>
                <a:cs typeface="Arial" pitchFamily="34" charset="0"/>
              </a:rPr>
              <a:t>drug interaction checks is </a:t>
            </a:r>
            <a:r>
              <a:rPr lang="en-US" sz="1000" kern="1200" dirty="0">
                <a:solidFill>
                  <a:schemeClr val="tx1"/>
                </a:solidFill>
                <a:effectLst/>
                <a:latin typeface="Arial" pitchFamily="34" charset="0"/>
                <a:ea typeface="+mn-ea"/>
                <a:cs typeface="Arial" pitchFamily="34" charset="0"/>
              </a:rPr>
              <a:t>a criterion that maps to </a:t>
            </a:r>
            <a:r>
              <a:rPr lang="x-none" sz="1000" kern="1200" dirty="0">
                <a:solidFill>
                  <a:schemeClr val="tx1"/>
                </a:solidFill>
                <a:effectLst/>
                <a:latin typeface="Arial" pitchFamily="34" charset="0"/>
                <a:ea typeface="+mn-ea"/>
                <a:cs typeface="Arial" pitchFamily="34" charset="0"/>
              </a:rPr>
              <a:t>the goal of improving quality, safety</a:t>
            </a:r>
            <a:r>
              <a:rPr lang="en-US" sz="1000" kern="1200" dirty="0">
                <a:solidFill>
                  <a:schemeClr val="tx1"/>
                </a:solidFill>
                <a:effectLst/>
                <a:latin typeface="Arial" pitchFamily="34" charset="0"/>
                <a:ea typeface="+mn-ea"/>
                <a:cs typeface="Arial" pitchFamily="34" charset="0"/>
              </a:rPr>
              <a:t>,</a:t>
            </a:r>
            <a:r>
              <a:rPr lang="x-none" sz="1000" kern="1200" dirty="0">
                <a:solidFill>
                  <a:schemeClr val="tx1"/>
                </a:solidFill>
                <a:effectLst/>
                <a:latin typeface="Arial" pitchFamily="34" charset="0"/>
                <a:ea typeface="+mn-ea"/>
                <a:cs typeface="Arial" pitchFamily="34" charset="0"/>
              </a:rPr>
              <a:t> and efficiency. </a:t>
            </a:r>
            <a:endParaRPr lang="en-US" sz="1000" kern="1200" dirty="0">
              <a:solidFill>
                <a:schemeClr val="tx1"/>
              </a:solidFill>
              <a:effectLst/>
              <a:latin typeface="Arial" pitchFamily="34" charset="0"/>
              <a:ea typeface="+mn-ea"/>
              <a:cs typeface="Arial" pitchFamily="34" charset="0"/>
            </a:endParaRPr>
          </a:p>
          <a:p>
            <a:pPr eaLnBrk="1" hangingPunct="1">
              <a:spcBef>
                <a:spcPct val="0"/>
              </a:spcBef>
            </a:pPr>
            <a:r>
              <a:rPr lang="en-US" sz="1000" kern="1200" dirty="0">
                <a:solidFill>
                  <a:schemeClr val="tx1"/>
                </a:solidFill>
                <a:effectLst/>
                <a:latin typeface="Arial" pitchFamily="34" charset="0"/>
                <a:ea typeface="+mn-ea"/>
                <a:cs typeface="Arial" pitchFamily="34" charset="0"/>
              </a:rPr>
              <a:t>Likewise,</a:t>
            </a:r>
            <a:r>
              <a:rPr lang="x-none" sz="1000" kern="1200" dirty="0">
                <a:solidFill>
                  <a:schemeClr val="tx1"/>
                </a:solidFill>
                <a:effectLst/>
                <a:latin typeface="Arial" pitchFamily="34" charset="0"/>
                <a:ea typeface="+mn-ea"/>
                <a:cs typeface="Arial" pitchFamily="34" charset="0"/>
              </a:rPr>
              <a:t> providing a summary of care to patients maps to the goal of engaging patients in their care.</a:t>
            </a:r>
            <a:endParaRPr lang="en-US" dirty="0">
              <a:latin typeface="Times New Roman"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844F3A-A561-6A40-B730-490DA1A537A8}" type="slidenum">
              <a:rPr lang="en-US">
                <a:latin typeface="Tahoma" charset="0"/>
              </a:rPr>
              <a:pPr eaLnBrk="1" hangingPunct="1"/>
              <a:t>8</a:t>
            </a:fld>
            <a:endParaRPr lang="en-US" dirty="0">
              <a:latin typeface="Tahoma" charset="0"/>
            </a:endParaRPr>
          </a:p>
        </p:txBody>
      </p:sp>
    </p:spTree>
    <p:extLst>
      <p:ext uri="{BB962C8B-B14F-4D97-AF65-F5344CB8AC3E}">
        <p14:creationId xmlns:p14="http://schemas.microsoft.com/office/powerpoint/2010/main" val="286299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000" kern="1200" dirty="0">
                <a:solidFill>
                  <a:schemeClr val="tx1"/>
                </a:solidFill>
                <a:effectLst/>
                <a:latin typeface="Arial" pitchFamily="34" charset="0"/>
                <a:ea typeface="+mn-ea"/>
                <a:cs typeface="Arial" pitchFamily="34" charset="0"/>
              </a:rPr>
              <a:t>The overall requirements for meaningful use that come from the HITECH Act are that to obtain funding, the eligible professional or hospital must use certified EHR </a:t>
            </a:r>
            <a:r>
              <a:rPr lang="en-US" sz="1000" kern="1200" dirty="0" smtClean="0">
                <a:solidFill>
                  <a:schemeClr val="tx1"/>
                </a:solidFill>
                <a:effectLst/>
                <a:latin typeface="Arial" pitchFamily="34" charset="0"/>
                <a:ea typeface="+mn-ea"/>
                <a:cs typeface="Arial" pitchFamily="34" charset="0"/>
              </a:rPr>
              <a:t>technology </a:t>
            </a:r>
            <a:r>
              <a:rPr lang="en-US" sz="1000" kern="1200" dirty="0">
                <a:solidFill>
                  <a:schemeClr val="tx1"/>
                </a:solidFill>
                <a:effectLst/>
                <a:latin typeface="Arial" pitchFamily="34" charset="0"/>
                <a:ea typeface="+mn-ea"/>
                <a:cs typeface="Arial" pitchFamily="34" charset="0"/>
              </a:rPr>
              <a:t>in a meaningful manner. </a:t>
            </a:r>
          </a:p>
          <a:p>
            <a:r>
              <a:rPr lang="en-US" sz="1000" kern="1200" dirty="0">
                <a:solidFill>
                  <a:schemeClr val="tx1"/>
                </a:solidFill>
                <a:effectLst/>
                <a:latin typeface="Arial" pitchFamily="34" charset="0"/>
                <a:ea typeface="+mn-ea"/>
                <a:cs typeface="Arial" pitchFamily="34" charset="0"/>
              </a:rPr>
              <a:t>They must use certified EHR technology connected in a manner that provides for health information exchange. </a:t>
            </a:r>
          </a:p>
          <a:p>
            <a:r>
              <a:rPr lang="en-US" sz="1000" kern="1200" dirty="0">
                <a:solidFill>
                  <a:schemeClr val="tx1"/>
                </a:solidFill>
                <a:effectLst/>
                <a:latin typeface="Arial" pitchFamily="34" charset="0"/>
                <a:ea typeface="+mn-ea"/>
                <a:cs typeface="Arial" pitchFamily="34" charset="0"/>
              </a:rPr>
              <a:t>And, they must also use </a:t>
            </a:r>
            <a:r>
              <a:rPr lang="en-US" sz="1000" i="1" kern="1200" dirty="0">
                <a:solidFill>
                  <a:schemeClr val="tx1"/>
                </a:solidFill>
                <a:effectLst/>
                <a:latin typeface="Arial" pitchFamily="34" charset="0"/>
                <a:ea typeface="+mn-ea"/>
                <a:cs typeface="Arial" pitchFamily="34" charset="0"/>
              </a:rPr>
              <a:t>certified</a:t>
            </a:r>
            <a:r>
              <a:rPr lang="en-US" sz="1000" kern="1200" dirty="0">
                <a:solidFill>
                  <a:schemeClr val="tx1"/>
                </a:solidFill>
                <a:effectLst/>
                <a:latin typeface="Arial" pitchFamily="34" charset="0"/>
                <a:ea typeface="+mn-ea"/>
                <a:cs typeface="Arial" pitchFamily="34" charset="0"/>
              </a:rPr>
              <a:t> EHR technology to submit information on clinical quality measures.</a:t>
            </a:r>
            <a:endParaRPr lang="en-US" dirty="0">
              <a:latin typeface="Times New Roman"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14549D-4F78-4244-A130-E7F065E59B69}" type="slidenum">
              <a:rPr lang="en-US">
                <a:latin typeface="Tahoma" charset="0"/>
              </a:rPr>
              <a:pPr eaLnBrk="1" hangingPunct="1"/>
              <a:t>9</a:t>
            </a:fld>
            <a:endParaRPr lang="en-US" dirty="0">
              <a:latin typeface="Tahoma" charset="0"/>
            </a:endParaRPr>
          </a:p>
        </p:txBody>
      </p:sp>
    </p:spTree>
    <p:extLst>
      <p:ext uri="{BB962C8B-B14F-4D97-AF65-F5344CB8AC3E}">
        <p14:creationId xmlns:p14="http://schemas.microsoft.com/office/powerpoint/2010/main" val="1621153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accessibility.psu.edu/microsoftoffice/powerpoint/" TargetMode="External"/><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a:t>Click to edit component title</a:t>
            </a:r>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a:t>Click icon to add picture</a:t>
            </a:r>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image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a:t>Click to edit Master text styles</a:t>
            </a:r>
          </a:p>
          <a:p>
            <a:pPr lvl="1"/>
            <a:r>
              <a:rPr lang="en-US"/>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a:t>Click to edit Master text styles</a:t>
            </a:r>
          </a:p>
          <a:p>
            <a:pPr lvl="1"/>
            <a:r>
              <a:rPr lang="en-US"/>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a:t>Click to edit Master text styles</a:t>
            </a:r>
          </a:p>
          <a:p>
            <a:pPr lvl="1"/>
            <a:r>
              <a:rPr lang="en-US"/>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a:t>Click to edit Master text styles</a:t>
            </a:r>
          </a:p>
          <a:p>
            <a:pPr lvl="1"/>
            <a:r>
              <a:rPr lang="en-US"/>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a:t>DO NOT USE THIS LAYOUT</a:t>
            </a:r>
            <a:br>
              <a:rPr lang="en-US" dirty="0"/>
            </a:br>
            <a:r>
              <a:rPr lang="en-US" dirty="0"/>
              <a:t>except to follow its instructions in the Master View</a:t>
            </a:r>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Creating</a:t>
            </a:r>
            <a:r>
              <a:rPr lang="en-US" sz="2400" b="1" baseline="0" dirty="0">
                <a:solidFill>
                  <a:srgbClr val="0070C0"/>
                </a:solidFill>
                <a:latin typeface="Arial" panose="020B0604020202020204" pitchFamily="34" charset="0"/>
                <a:cs typeface="Arial" panose="020B0604020202020204" pitchFamily="34" charset="0"/>
              </a:rPr>
              <a:t> a Custom Layout</a:t>
            </a:r>
          </a:p>
          <a:p>
            <a:r>
              <a:rPr lang="en-US" baseline="0" dirty="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a:t>To create a custom new layout, </a:t>
            </a:r>
            <a:r>
              <a:rPr lang="en-US" b="1" dirty="0"/>
              <a:t>in the Slide Master view </a:t>
            </a:r>
            <a:r>
              <a:rPr lang="en-US" dirty="0"/>
              <a:t>do the following:</a:t>
            </a:r>
          </a:p>
          <a:p>
            <a:pPr marL="214313" lvl="0" indent="-214313">
              <a:buFont typeface="Arial" panose="020B0604020202020204" pitchFamily="34" charset="0"/>
              <a:buChar char="•"/>
            </a:pPr>
            <a:r>
              <a:rPr lang="en-US" b="1" dirty="0"/>
              <a:t>DUPLICATE</a:t>
            </a:r>
            <a:r>
              <a:rPr lang="en-US" dirty="0"/>
              <a:t> an existing layout to create a new layout.</a:t>
            </a:r>
          </a:p>
          <a:p>
            <a:pPr marL="214313" lvl="0" indent="-214313">
              <a:buFont typeface="Arial" panose="020B0604020202020204" pitchFamily="34" charset="0"/>
              <a:buChar char="•"/>
            </a:pPr>
            <a:r>
              <a:rPr lang="en-US" b="1" dirty="0"/>
              <a:t>RENAME</a:t>
            </a:r>
            <a:r>
              <a:rPr lang="en-US" dirty="0"/>
              <a:t> the new layout.</a:t>
            </a:r>
          </a:p>
          <a:p>
            <a:pPr marL="214313" lvl="0" indent="-214313">
              <a:buFont typeface="Arial" panose="020B0604020202020204" pitchFamily="34" charset="0"/>
              <a:buChar char="•"/>
            </a:pPr>
            <a:r>
              <a:rPr lang="en-US" b="1" dirty="0"/>
              <a:t>Insert or Remove as appropriate PLACEHOLDERS </a:t>
            </a:r>
            <a:r>
              <a:rPr lang="en-US" dirty="0"/>
              <a:t>on your new layout, resizing &amp; formatting as appropriate. </a:t>
            </a:r>
            <a:r>
              <a:rPr lang="en-US" sz="1600" dirty="0"/>
              <a:t>(Do</a:t>
            </a:r>
            <a:r>
              <a:rPr lang="en-US" sz="1600" baseline="0" dirty="0"/>
              <a:t> not edit your content in the slide master. All content should be edited in the normal presentation design view.) </a:t>
            </a:r>
            <a:r>
              <a:rPr lang="en-US" b="1" baseline="0" dirty="0"/>
              <a:t>NEVER REMOVE THE LAYOUT’S TITLE CONTAINER</a:t>
            </a:r>
            <a:r>
              <a:rPr lang="en-US" baseline="0" dirty="0"/>
              <a:t>. </a:t>
            </a:r>
            <a:r>
              <a:rPr lang="en-US" sz="1600" baseline="0" dirty="0"/>
              <a:t>(It can be resized or formatted, but never removed.)</a:t>
            </a:r>
            <a:endParaRPr lang="en-US" baseline="0" dirty="0"/>
          </a:p>
          <a:p>
            <a:pPr marL="214313" lvl="0" indent="-214313">
              <a:buFont typeface="Arial" panose="020B0604020202020204" pitchFamily="34" charset="0"/>
              <a:buChar char="•"/>
            </a:pPr>
            <a:r>
              <a:rPr lang="en-US" dirty="0"/>
              <a:t>Check the</a:t>
            </a:r>
            <a:r>
              <a:rPr lang="en-US" baseline="0" dirty="0"/>
              <a:t> </a:t>
            </a:r>
            <a:r>
              <a:rPr lang="en-US" b="1" baseline="0" dirty="0"/>
              <a:t>READING ORDER </a:t>
            </a:r>
            <a:r>
              <a:rPr lang="en-US" baseline="0" dirty="0"/>
              <a:t>of your new layout. (</a:t>
            </a:r>
            <a:r>
              <a:rPr lang="en-US" sz="1350" u="sng" kern="1200" dirty="0">
                <a:solidFill>
                  <a:schemeClr val="tx1"/>
                </a:solidFill>
                <a:effectLst/>
                <a:latin typeface="+mn-lt"/>
                <a:ea typeface="+mn-ea"/>
                <a:cs typeface="+mn-cs"/>
                <a:hlinkClick r:id="rId3"/>
              </a:rPr>
              <a:t>http://accessibility.psu.edu/microsoftoffice/powerpoint/</a:t>
            </a:r>
            <a:r>
              <a:rPr lang="en-US" sz="1350" kern="1200" dirty="0">
                <a:solidFill>
                  <a:schemeClr val="tx1"/>
                </a:solidFill>
                <a:effectLst/>
                <a:latin typeface="+mn-lt"/>
                <a:ea typeface="+mn-ea"/>
                <a:cs typeface="+mn-cs"/>
              </a:rPr>
              <a:t>) </a:t>
            </a:r>
            <a:r>
              <a:rPr lang="en-US" baseline="0" dirty="0"/>
              <a:t>Reorder as appropriate so the slide layout’s </a:t>
            </a:r>
            <a:r>
              <a:rPr lang="en-US" b="1" baseline="0" dirty="0"/>
              <a:t>TITLE is read first</a:t>
            </a:r>
            <a:r>
              <a:rPr lang="en-US" baseline="0" dirty="0"/>
              <a:t>.</a:t>
            </a:r>
          </a:p>
          <a:p>
            <a:pPr marL="214313" lvl="0" indent="-214313">
              <a:buFont typeface="Arial" panose="020B0604020202020204" pitchFamily="34" charset="0"/>
              <a:buChar char="•"/>
            </a:pPr>
            <a:r>
              <a:rPr lang="en-US" b="1" baseline="0" dirty="0"/>
              <a:t>SAVE</a:t>
            </a:r>
            <a:r>
              <a:rPr lang="en-US" baseline="0" dirty="0"/>
              <a:t> your presentation.</a:t>
            </a:r>
          </a:p>
          <a:p>
            <a:pPr marL="214313" lvl="0" indent="-214313">
              <a:buFont typeface="Arial" panose="020B0604020202020204" pitchFamily="34" charset="0"/>
              <a:buChar char="•"/>
            </a:pPr>
            <a:r>
              <a:rPr lang="en-US" b="1" baseline="0" dirty="0"/>
              <a:t>Close the Master View </a:t>
            </a:r>
            <a:r>
              <a:rPr lang="en-US" b="0" baseline="0" dirty="0"/>
              <a:t>and return to your normal editing (design) view.</a:t>
            </a:r>
          </a:p>
          <a:p>
            <a:pPr marL="214313" lvl="0" indent="-214313">
              <a:buFont typeface="Arial" panose="020B0604020202020204" pitchFamily="34" charset="0"/>
              <a:buChar char="•"/>
            </a:pPr>
            <a:r>
              <a:rPr lang="en-US" b="1" baseline="0" dirty="0"/>
              <a:t>Insert a new slide using your custom-named new layout </a:t>
            </a:r>
            <a:r>
              <a:rPr lang="en-US" b="0" baseline="0" dirty="0"/>
              <a:t>or apply the new layout to an existing slide.</a:t>
            </a:r>
            <a:endParaRPr lang="en-US" dirty="0"/>
          </a:p>
        </p:txBody>
      </p:sp>
    </p:spTree>
    <p:custDataLst>
      <p:tags r:id="rId1"/>
    </p:custDataLst>
    <p:extLst>
      <p:ext uri="{BB962C8B-B14F-4D97-AF65-F5344CB8AC3E}">
        <p14:creationId xmlns:p14="http://schemas.microsoft.com/office/powerpoint/2010/main" val="14041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C Side by side_four with all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3" name="Content Placeholder 2"/>
          <p:cNvSpPr>
            <a:spLocks noGrp="1"/>
          </p:cNvSpPr>
          <p:nvPr>
            <p:ph sz="quarter" idx="43"/>
          </p:nvPr>
        </p:nvSpPr>
        <p:spPr>
          <a:xfrm>
            <a:off x="457200" y="1600200"/>
            <a:ext cx="4054475" cy="1752600"/>
          </a:xfrm>
        </p:spPr>
        <p:txBody>
          <a:bodyPr/>
          <a:lstStyle/>
          <a:p>
            <a:pPr lvl="0"/>
            <a:r>
              <a:rPr lang="en-US" dirty="0"/>
              <a:t>Click to edit Master text styles</a:t>
            </a:r>
          </a:p>
          <a:p>
            <a:pPr lvl="1"/>
            <a:r>
              <a:rPr lang="en-US" dirty="0"/>
              <a:t>Second level</a:t>
            </a:r>
          </a:p>
        </p:txBody>
      </p:sp>
      <p:sp>
        <p:nvSpPr>
          <p:cNvPr id="5" name="Content Placeholder 4"/>
          <p:cNvSpPr>
            <a:spLocks noGrp="1"/>
          </p:cNvSpPr>
          <p:nvPr>
            <p:ph sz="quarter" idx="44"/>
          </p:nvPr>
        </p:nvSpPr>
        <p:spPr>
          <a:xfrm>
            <a:off x="4643438" y="1600200"/>
            <a:ext cx="4073525" cy="1752600"/>
          </a:xfrm>
        </p:spPr>
        <p:txBody>
          <a:bodyPr/>
          <a:lstStyle>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7" name="Content Placeholder 6"/>
          <p:cNvSpPr>
            <a:spLocks noGrp="1"/>
          </p:cNvSpPr>
          <p:nvPr>
            <p:ph sz="quarter" idx="45"/>
          </p:nvPr>
        </p:nvSpPr>
        <p:spPr>
          <a:xfrm>
            <a:off x="457200" y="3967163"/>
            <a:ext cx="4054475" cy="1614487"/>
          </a:xfrm>
        </p:spPr>
        <p:txBody>
          <a:body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46"/>
          </p:nvPr>
        </p:nvSpPr>
        <p:spPr>
          <a:xfrm>
            <a:off x="4643438" y="3967163"/>
            <a:ext cx="4041775" cy="1614487"/>
          </a:xfrm>
        </p:spPr>
        <p:txBody>
          <a:bodyPr/>
          <a:lstStyle>
            <a:lvl1pPr marL="0" indent="0">
              <a:buNone/>
              <a:defRPr/>
            </a:lvl1pPr>
          </a:lstStyle>
          <a:p>
            <a:endParaRPr lang="en-US" dirty="0"/>
          </a:p>
        </p:txBody>
      </p:sp>
    </p:spTree>
    <p:extLst>
      <p:ext uri="{BB962C8B-B14F-4D97-AF65-F5344CB8AC3E}">
        <p14:creationId xmlns:p14="http://schemas.microsoft.com/office/powerpoint/2010/main" val="285146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a:t>Click icon to add table</a:t>
            </a:r>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table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with Text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able Placeholder 7"/>
          <p:cNvSpPr>
            <a:spLocks noGrp="1"/>
          </p:cNvSpPr>
          <p:nvPr>
            <p:ph type="tbl" sz="quarter" idx="14"/>
          </p:nvPr>
        </p:nvSpPr>
        <p:spPr>
          <a:xfrm>
            <a:off x="457200" y="1600200"/>
            <a:ext cx="8229600" cy="4114800"/>
          </a:xfrm>
          <a:prstGeom prst="rect">
            <a:avLst/>
          </a:prstGeom>
        </p:spPr>
        <p:txBody>
          <a:bodyPr rtlCol="0">
            <a:normAutofit/>
          </a:bodyPr>
          <a:lstStyle>
            <a:lvl1pPr>
              <a:defRPr sz="3200">
                <a:latin typeface="+mn-lt"/>
              </a:defRPr>
            </a:lvl1pPr>
          </a:lstStyle>
          <a:p>
            <a:pPr lvl="0"/>
            <a:r>
              <a:rPr lang="en-US" noProof="0" dirty="0"/>
              <a:t>Click icon to add table</a:t>
            </a:r>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table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Text Placeholder 3"/>
          <p:cNvSpPr>
            <a:spLocks noGrp="1"/>
          </p:cNvSpPr>
          <p:nvPr>
            <p:ph type="body" sz="quarter" idx="33"/>
          </p:nvPr>
        </p:nvSpPr>
        <p:spPr>
          <a:xfrm>
            <a:off x="457200" y="5765800"/>
            <a:ext cx="8228013" cy="49847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7005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C Picture with Text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table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Text Placeholder 3"/>
          <p:cNvSpPr>
            <a:spLocks noGrp="1"/>
          </p:cNvSpPr>
          <p:nvPr>
            <p:ph type="body" sz="quarter" idx="33"/>
          </p:nvPr>
        </p:nvSpPr>
        <p:spPr>
          <a:xfrm>
            <a:off x="457200" y="5765800"/>
            <a:ext cx="8228013" cy="498475"/>
          </a:xfrm>
        </p:spPr>
        <p:txBody>
          <a:bodyPr/>
          <a:lstStyle>
            <a:lvl1pPr marL="0" indent="0">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34"/>
          </p:nvPr>
        </p:nvSpPr>
        <p:spPr>
          <a:xfrm>
            <a:off x="457200" y="1417638"/>
            <a:ext cx="8228013" cy="4348162"/>
          </a:xfrm>
        </p:spPr>
        <p:txBody>
          <a:bodyPr/>
          <a:lstStyle/>
          <a:p>
            <a:endParaRPr lang="en-US"/>
          </a:p>
        </p:txBody>
      </p:sp>
    </p:spTree>
    <p:custDataLst>
      <p:tags r:id="rId1"/>
    </p:custDataLst>
    <p:extLst>
      <p:ext uri="{BB962C8B-B14F-4D97-AF65-F5344CB8AC3E}">
        <p14:creationId xmlns:p14="http://schemas.microsoft.com/office/powerpoint/2010/main" val="298418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a:t>Click icon to add chart</a:t>
            </a:r>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chart attribution.</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62" r:id="rId4"/>
    <p:sldLayoutId id="2147484276" r:id="rId5"/>
    <p:sldLayoutId id="2147484263" r:id="rId6"/>
    <p:sldLayoutId id="2147484275" r:id="rId7"/>
    <p:sldLayoutId id="2147484277" r:id="rId8"/>
    <p:sldLayoutId id="2147484264" r:id="rId9"/>
    <p:sldLayoutId id="2147484265" r:id="rId10"/>
    <p:sldLayoutId id="2147484266" r:id="rId11"/>
    <p:sldLayoutId id="2147484267" r:id="rId12"/>
    <p:sldLayoutId id="2147484271" r:id="rId13"/>
    <p:sldLayoutId id="2147484272" r:id="rId14"/>
  </p:sldLayoutIdLst>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hyperlink" Target="https://www.cms.gov/Regulations-and-Guidance/Legislation/EHRIncentivePrograms/downloads/MU_Stage1_ReqOverview.pdf"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3.jpg"/><Relationship Id="rId4" Type="http://schemas.openxmlformats.org/officeDocument/2006/relationships/hyperlink" Target="https://www.cms.gov/Regulations-and-Guidance/Legislation/EHRIncentivePrograms/Downloads/MLN_MedicareEHRProgram_TipSheet_EP.pd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4.jpg"/><Relationship Id="rId4" Type="http://schemas.openxmlformats.org/officeDocument/2006/relationships/hyperlink" Target="https://www.cms.gov/Regulations-and-Guidance/Legislation/EHRIncentivePrograms/Downloads/MLN_MedicareEHRProgram_TipSheet_EP.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5.jpg"/><Relationship Id="rId4" Type="http://schemas.openxmlformats.org/officeDocument/2006/relationships/hyperlink" Target="https://www.cms.gov/Regulations-and-Guidance/Legislation/EHRIncentivePrograms/Downloads/MLN_MedicaidEHRProgram_TipSheet_EP.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hyperlink" Target="https://www.healthit.gov/policy-researchers-implementers/certified-health-it-product-list-chpl" TargetMode="External"/><Relationship Id="rId5" Type="http://schemas.openxmlformats.org/officeDocument/2006/relationships/hyperlink" Target="https://www.healthit.gov/policy-researchers-implementers/onc-health-it-certification-program"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9.xml"/><Relationship Id="rId5" Type="http://schemas.openxmlformats.org/officeDocument/2006/relationships/hyperlink" Target="https://www.healthit.gov/policy-researchers-implementers/permanent-certification-program-faqs"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hyperlink" Target="http://www.cms.gov/EHRIncentivePrograms"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www.healthit.gov/policy-researchers-implementers/permanent-certification-program-faqs" TargetMode="External"/><Relationship Id="rId2" Type="http://schemas.openxmlformats.org/officeDocument/2006/relationships/slideLayout" Target="../slideLayouts/slideLayout12.xml"/><Relationship Id="rId1" Type="http://schemas.openxmlformats.org/officeDocument/2006/relationships/tags" Target="../tags/tag34.xml"/><Relationship Id="rId6" Type="http://schemas.openxmlformats.org/officeDocument/2006/relationships/hyperlink" Target="https://www.healthit.gov/policy-researchers-implementers/onc-health-it-certification-program" TargetMode="External"/><Relationship Id="rId5" Type="http://schemas.openxmlformats.org/officeDocument/2006/relationships/hyperlink" Target="https://www.cms.gov/Regulations-and-Guidance/Legislation/EHRIncentivePrograms/index.html" TargetMode="External"/><Relationship Id="rId4" Type="http://schemas.openxmlformats.org/officeDocument/2006/relationships/hyperlink" Target="https://chpl.healthit.gov/#/search"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hyperlink" Target="https://www.cms.gov/Regulations-and-Guidance/Legislation/EHRIncentivePrograms/Downloads/MLN_MedicareEHRProgram_TipSheet_EP.pdf" TargetMode="External"/><Relationship Id="rId4" Type="http://schemas.openxmlformats.org/officeDocument/2006/relationships/hyperlink" Target="https://www.cms.gov/Regulations-and-Guidance/Legislation/EHRIncentivePrograms/downloads/MU_Stage1_ReqOverview.pdf"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Health Care and </a:t>
            </a:r>
            <a:br>
              <a:rPr lang="en-US" dirty="0"/>
            </a:br>
            <a:r>
              <a:rPr lang="en-US" dirty="0"/>
              <a:t>Public Health in the U.S.</a:t>
            </a:r>
          </a:p>
        </p:txBody>
      </p:sp>
      <p:sp>
        <p:nvSpPr>
          <p:cNvPr id="3" name="Text Placeholder 2"/>
          <p:cNvSpPr>
            <a:spLocks noGrp="1"/>
          </p:cNvSpPr>
          <p:nvPr>
            <p:ph type="body" sz="half" idx="2"/>
          </p:nvPr>
        </p:nvSpPr>
        <p:spPr/>
        <p:txBody>
          <a:bodyPr/>
          <a:lstStyle/>
          <a:p>
            <a:r>
              <a:rPr lang="en-US" dirty="0"/>
              <a:t>Meaningful Use</a:t>
            </a:r>
          </a:p>
        </p:txBody>
      </p:sp>
      <p:sp>
        <p:nvSpPr>
          <p:cNvPr id="4" name="Text Placeholder 3"/>
          <p:cNvSpPr>
            <a:spLocks noGrp="1"/>
          </p:cNvSpPr>
          <p:nvPr>
            <p:ph type="body" sz="quarter" idx="11"/>
          </p:nvPr>
        </p:nvSpPr>
        <p:spPr/>
        <p:txBody>
          <a:bodyPr/>
          <a:lstStyle/>
          <a:p>
            <a:r>
              <a:rPr lang="en-US" dirty="0"/>
              <a:t>Lecture a</a:t>
            </a:r>
          </a:p>
        </p:txBody>
      </p:sp>
      <p:sp>
        <p:nvSpPr>
          <p:cNvPr id="5" name="Text Placeholder 4"/>
          <p:cNvSpPr>
            <a:spLocks noGrp="1"/>
          </p:cNvSpPr>
          <p:nvPr>
            <p:ph type="body" sz="quarter" idx="12"/>
          </p:nvPr>
        </p:nvSpPr>
        <p:spPr/>
        <p:txBody>
          <a:bodyPr/>
          <a:lstStyle/>
          <a:p>
            <a:r>
              <a:rPr lang="en-US" dirty="0"/>
              <a:t>This material (Comp 1 Unit 10) was developed by Oregon Health &amp; Science University, funded by the Department of Health and Human Services, Office of the National Coordinator for Health Information Technology under Award Number 90WT0001. </a:t>
            </a:r>
          </a:p>
          <a:p>
            <a:r>
              <a:rPr lang="en-US" dirty="0"/>
              <a:t>This work is licensed under the Creative Commons Attribution-NonCommercial-ShareAlike 4.0 International License. To view a copy of this license, visit </a:t>
            </a:r>
            <a:r>
              <a:rPr lang="en-US" dirty="0">
                <a:hlinkClick r:id="rId4" tooltip="URL for Creative Commons Attribution-NonCommercial-ShareAlike 4.0 International License"/>
              </a:rPr>
              <a:t>http://creativecommons.org/licenses/by-nc-sa/4.0/</a:t>
            </a:r>
            <a:r>
              <a:rPr lang="en-US" dirty="0"/>
              <a:t>.</a:t>
            </a:r>
          </a:p>
        </p:txBody>
      </p:sp>
    </p:spTree>
    <p:custDataLst>
      <p:tags r:id="rId1"/>
    </p:custDataLst>
    <p:extLst>
      <p:ext uri="{BB962C8B-B14F-4D97-AF65-F5344CB8AC3E}">
        <p14:creationId xmlns:p14="http://schemas.microsoft.com/office/powerpoint/2010/main" val="2151487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dirty="0"/>
              <a:t>Three-Stage Implementation</a:t>
            </a:r>
          </a:p>
        </p:txBody>
      </p:sp>
      <p:pic>
        <p:nvPicPr>
          <p:cNvPr id="7" name="Picture Placeholder 6" descr="The goal of meaningful use is to achieve health IT-enabled health reform. It is to be implemented in three successive stages, with the first focused on capturing and sharing data, the second involving advanced care processes with decision support, and the third aiming for improved patient outcomes.&#10;&#10;HIT-Enabled Health Reform Must meet Meaningful Use Criteria for HITECH Policies, Stage 1 Meaningful Use Criteria (Capture/Share data), Stage 2 Meaningful Use Criteria (Advanced care processes with decision support), Stage 3 Meaningful Use Criteria (Improved Outcomes)" title="Illustration: The Three Stage Implementation of HIT-Enabled Health Reform"/>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3106" r="-3106"/>
          <a:stretch/>
        </p:blipFill>
        <p:spPr/>
      </p:pic>
      <p:sp>
        <p:nvSpPr>
          <p:cNvPr id="6" name="Text Placeholder 5"/>
          <p:cNvSpPr>
            <a:spLocks noGrp="1"/>
          </p:cNvSpPr>
          <p:nvPr>
            <p:ph type="body" sz="quarter" idx="32"/>
          </p:nvPr>
        </p:nvSpPr>
        <p:spPr/>
        <p:txBody>
          <a:bodyPr/>
          <a:lstStyle/>
          <a:p>
            <a:r>
              <a:rPr lang="en-US" dirty="0" smtClean="0"/>
              <a:t>Adapted from </a:t>
            </a:r>
            <a:r>
              <a:rPr lang="en-US" dirty="0" smtClean="0">
                <a:hlinkClick r:id="rId5" tooltip="URL to 33 page PDF file from the Centers for Medicare and Medicaid Services titled Medicare and Medicaid EHR Incentive Program, Meaningful Use Stage 1 Requirements Overview 2010"/>
              </a:rPr>
              <a:t>https</a:t>
            </a:r>
            <a:r>
              <a:rPr lang="en-US" dirty="0">
                <a:hlinkClick r:id="rId5" tooltip="URL to 33 page PDF file from the Centers for Medicare and Medicaid Services titled Medicare and Medicaid EHR Incentive Program, Meaningful Use Stage 1 Requirements Overview 2010"/>
              </a:rPr>
              <a:t>://www.cms.gov/Regulations-and-Guidance/Legislation/EHRIncentivePrograms/downloads/MU_Stage1_ReqOverview.pdf</a:t>
            </a:r>
            <a:endParaRPr lang="en-US" dirty="0"/>
          </a:p>
        </p:txBody>
      </p:sp>
      <p:sp>
        <p:nvSpPr>
          <p:cNvPr id="11267" name="Slide Number Placeholder 18"/>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C9EC23B-86A9-D44F-B5B9-220183B0CEDC}" type="slidenum">
              <a:rPr lang="en-US" smtClean="0"/>
              <a:pPr/>
              <a:t>10</a:t>
            </a:fld>
            <a:endParaRPr lang="en-US" dirty="0"/>
          </a:p>
        </p:txBody>
      </p:sp>
    </p:spTree>
    <p:custDataLst>
      <p:tags r:id="rId1"/>
    </p:custDataLst>
    <p:extLst>
      <p:ext uri="{BB962C8B-B14F-4D97-AF65-F5344CB8AC3E}">
        <p14:creationId xmlns:p14="http://schemas.microsoft.com/office/powerpoint/2010/main" val="34077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Qualified EHR - 1</a:t>
            </a:r>
          </a:p>
        </p:txBody>
      </p:sp>
      <p:sp>
        <p:nvSpPr>
          <p:cNvPr id="3" name="Content Placeholder 2"/>
          <p:cNvSpPr>
            <a:spLocks noGrp="1"/>
          </p:cNvSpPr>
          <p:nvPr>
            <p:ph sz="quarter" idx="14"/>
          </p:nvPr>
        </p:nvSpPr>
        <p:spPr/>
        <p:txBody>
          <a:bodyPr/>
          <a:lstStyle/>
          <a:p>
            <a:r>
              <a:rPr lang="en-US" dirty="0"/>
              <a:t>A qualified EHR is an electronic record of health-related information on an individual that:</a:t>
            </a:r>
          </a:p>
          <a:p>
            <a:pPr lvl="1"/>
            <a:r>
              <a:rPr lang="en-US" dirty="0"/>
              <a:t>Includes patient demographic and clinical health information, such as medical history and problem lists</a:t>
            </a:r>
          </a:p>
        </p:txBody>
      </p:sp>
      <p:sp>
        <p:nvSpPr>
          <p:cNvPr id="7172"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42D060D-3D27-914B-973A-4B060A740BE5}" type="slidenum">
              <a:rPr lang="en-US" smtClean="0"/>
              <a:pPr/>
              <a:t>11</a:t>
            </a:fld>
            <a:endParaRPr lang="en-US" dirty="0"/>
          </a:p>
        </p:txBody>
      </p:sp>
    </p:spTree>
    <p:custDataLst>
      <p:tags r:id="rId1"/>
    </p:custDataLst>
    <p:extLst>
      <p:ext uri="{BB962C8B-B14F-4D97-AF65-F5344CB8AC3E}">
        <p14:creationId xmlns:p14="http://schemas.microsoft.com/office/powerpoint/2010/main" val="1589647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Qualified EHR - 2</a:t>
            </a:r>
          </a:p>
        </p:txBody>
      </p:sp>
      <p:sp>
        <p:nvSpPr>
          <p:cNvPr id="3" name="Content Placeholder 2"/>
          <p:cNvSpPr>
            <a:spLocks noGrp="1"/>
          </p:cNvSpPr>
          <p:nvPr>
            <p:ph sz="quarter" idx="14"/>
          </p:nvPr>
        </p:nvSpPr>
        <p:spPr/>
        <p:txBody>
          <a:bodyPr/>
          <a:lstStyle/>
          <a:p>
            <a:r>
              <a:rPr lang="en-US" dirty="0"/>
              <a:t>A qualified EHR is an electronic record of health-related information on an individual that:</a:t>
            </a:r>
          </a:p>
          <a:p>
            <a:pPr lvl="1"/>
            <a:r>
              <a:rPr lang="en-US" dirty="0"/>
              <a:t>Provides clinical decision support</a:t>
            </a:r>
          </a:p>
          <a:p>
            <a:pPr lvl="1"/>
            <a:r>
              <a:rPr lang="en-US" dirty="0"/>
              <a:t>Supports physician/provider order entry</a:t>
            </a:r>
          </a:p>
          <a:p>
            <a:pPr lvl="1"/>
            <a:r>
              <a:rPr lang="en-US" dirty="0"/>
              <a:t>Captures and query information relevant to health care quality</a:t>
            </a:r>
          </a:p>
          <a:p>
            <a:pPr lvl="1"/>
            <a:r>
              <a:rPr lang="en-US" dirty="0"/>
              <a:t>Exchanges electronic health information with, and integrate such information from, other sources</a:t>
            </a:r>
          </a:p>
        </p:txBody>
      </p:sp>
      <p:sp>
        <p:nvSpPr>
          <p:cNvPr id="7172"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42D060D-3D27-914B-973A-4B060A740BE5}" type="slidenum">
              <a:rPr lang="en-US" smtClean="0"/>
              <a:pPr/>
              <a:t>12</a:t>
            </a:fld>
            <a:endParaRPr lang="en-US" dirty="0"/>
          </a:p>
        </p:txBody>
      </p:sp>
    </p:spTree>
    <p:custDataLst>
      <p:tags r:id="rId1"/>
    </p:custDataLst>
    <p:extLst>
      <p:ext uri="{BB962C8B-B14F-4D97-AF65-F5344CB8AC3E}">
        <p14:creationId xmlns:p14="http://schemas.microsoft.com/office/powerpoint/2010/main" val="316855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Implementation - 1</a:t>
            </a:r>
          </a:p>
        </p:txBody>
      </p:sp>
      <p:sp>
        <p:nvSpPr>
          <p:cNvPr id="3" name="Content Placeholder 2"/>
          <p:cNvSpPr>
            <a:spLocks noGrp="1"/>
          </p:cNvSpPr>
          <p:nvPr>
            <p:ph sz="quarter" idx="14"/>
          </p:nvPr>
        </p:nvSpPr>
        <p:spPr/>
        <p:txBody>
          <a:bodyPr/>
          <a:lstStyle/>
          <a:p>
            <a:r>
              <a:rPr lang="en-US" sz="2800" dirty="0"/>
              <a:t>Implemented through increased Medicare or Medicaid reimbursement to</a:t>
            </a:r>
          </a:p>
          <a:p>
            <a:pPr lvl="1"/>
            <a:r>
              <a:rPr lang="en-US" sz="2600" dirty="0"/>
              <a:t>Eligible Professionals (EPs)</a:t>
            </a:r>
          </a:p>
          <a:p>
            <a:pPr lvl="2"/>
            <a:r>
              <a:rPr lang="en-US" dirty="0"/>
              <a:t>Medicare: MD, DO, DDS/DMD, DPM, OD, DC</a:t>
            </a:r>
          </a:p>
          <a:p>
            <a:pPr lvl="2"/>
            <a:r>
              <a:rPr lang="en-US" dirty="0"/>
              <a:t>Medicaid: MD, DO, DDS/DMD, Certified Nurse Midwives, Nurse Practitioners, Physicians Assistants operating at an FQHC/RHC</a:t>
            </a:r>
          </a:p>
          <a:p>
            <a:pPr lvl="2"/>
            <a:r>
              <a:rPr lang="en-US" dirty="0"/>
              <a:t>Hospital-based EPs not eligible (&gt;90% service in hospital, e.g., pathologist, emergency physician)</a:t>
            </a:r>
          </a:p>
        </p:txBody>
      </p:sp>
      <p:sp>
        <p:nvSpPr>
          <p:cNvPr id="8196"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7C25CC8-7503-4D41-8AA2-3D9A0F04FCF2}" type="slidenum">
              <a:rPr lang="en-US" smtClean="0"/>
              <a:pPr/>
              <a:t>13</a:t>
            </a:fld>
            <a:endParaRPr lang="en-US" dirty="0"/>
          </a:p>
        </p:txBody>
      </p:sp>
    </p:spTree>
    <p:custDataLst>
      <p:tags r:id="rId1"/>
    </p:custDataLst>
    <p:extLst>
      <p:ext uri="{BB962C8B-B14F-4D97-AF65-F5344CB8AC3E}">
        <p14:creationId xmlns:p14="http://schemas.microsoft.com/office/powerpoint/2010/main" val="2331735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Implementation - 2</a:t>
            </a:r>
          </a:p>
        </p:txBody>
      </p:sp>
      <p:sp>
        <p:nvSpPr>
          <p:cNvPr id="3" name="Content Placeholder 2"/>
          <p:cNvSpPr>
            <a:spLocks noGrp="1"/>
          </p:cNvSpPr>
          <p:nvPr>
            <p:ph sz="quarter" idx="14"/>
          </p:nvPr>
        </p:nvSpPr>
        <p:spPr/>
        <p:txBody>
          <a:bodyPr/>
          <a:lstStyle/>
          <a:p>
            <a:r>
              <a:rPr lang="en-US" sz="2800" dirty="0"/>
              <a:t>Implemented through increased Medicare or Medicaid reimbursement to:</a:t>
            </a:r>
          </a:p>
          <a:p>
            <a:pPr lvl="1"/>
            <a:r>
              <a:rPr lang="en-US" sz="2600" dirty="0"/>
              <a:t>Eligible Hospitals (EHs)</a:t>
            </a:r>
          </a:p>
          <a:p>
            <a:pPr lvl="2"/>
            <a:r>
              <a:rPr lang="en-US" sz="2200" dirty="0"/>
              <a:t>Medicare: Acute Care Hospitals, Critical Access Hospitals (CAHs)</a:t>
            </a:r>
          </a:p>
          <a:p>
            <a:pPr lvl="2"/>
            <a:r>
              <a:rPr lang="en-US" sz="2200" dirty="0"/>
              <a:t>Medicaid: Acute Care Hospitals, CAHs, Children’s Hospitals</a:t>
            </a:r>
          </a:p>
          <a:p>
            <a:pPr lvl="2"/>
            <a:r>
              <a:rPr lang="en-US" sz="2200" dirty="0"/>
              <a:t>Within the 50 states and D.C.</a:t>
            </a:r>
          </a:p>
          <a:p>
            <a:r>
              <a:rPr lang="en-US" sz="2800" dirty="0"/>
              <a:t>Various differences in Medicare vs. Medicaid for amount reimbursed, rules, and other aspects</a:t>
            </a:r>
          </a:p>
        </p:txBody>
      </p:sp>
      <p:sp>
        <p:nvSpPr>
          <p:cNvPr id="8196"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7C25CC8-7503-4D41-8AA2-3D9A0F04FCF2}" type="slidenum">
              <a:rPr lang="en-US" smtClean="0"/>
              <a:pPr/>
              <a:t>14</a:t>
            </a:fld>
            <a:endParaRPr lang="en-US" dirty="0"/>
          </a:p>
        </p:txBody>
      </p:sp>
    </p:spTree>
    <p:custDataLst>
      <p:tags r:id="rId1"/>
    </p:custDataLst>
    <p:extLst>
      <p:ext uri="{BB962C8B-B14F-4D97-AF65-F5344CB8AC3E}">
        <p14:creationId xmlns:p14="http://schemas.microsoft.com/office/powerpoint/2010/main" val="392151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Payment for Medicare EPs</a:t>
            </a:r>
            <a:endParaRPr lang="en-US" dirty="0"/>
          </a:p>
        </p:txBody>
      </p:sp>
      <p:sp>
        <p:nvSpPr>
          <p:cNvPr id="9" name="Text Placeholder 8"/>
          <p:cNvSpPr>
            <a:spLocks noGrp="1"/>
          </p:cNvSpPr>
          <p:nvPr>
            <p:ph type="body" sz="quarter" idx="32"/>
          </p:nvPr>
        </p:nvSpPr>
        <p:spPr/>
        <p:txBody>
          <a:bodyPr/>
          <a:lstStyle/>
          <a:p>
            <a:r>
              <a:rPr lang="en-US" smtClean="0">
                <a:hlinkClick r:id="rId4" tooltip="URL to 5 page PDF file from Centers for Medicare and Medicaid Services titled Medicare Electronic Health Record Incentive Payments for Eligible Professionals"/>
              </a:rPr>
              <a:t>https://www.cms.gov/Regulations-and-Guidance/Legislation/EHRIncentivePrograms/Downloads/MLN_MedicareEHRProgram_TipSheet_EP.pdf</a:t>
            </a:r>
            <a:endParaRPr lang="en-US" dirty="0"/>
          </a:p>
        </p:txBody>
      </p:sp>
      <p:sp>
        <p:nvSpPr>
          <p:cNvPr id="5" name="Slide Number Placeholder 4"/>
          <p:cNvSpPr>
            <a:spLocks noGrp="1"/>
          </p:cNvSpPr>
          <p:nvPr>
            <p:ph type="sldNum" sz="quarter" idx="4"/>
          </p:nvPr>
        </p:nvSpPr>
        <p:spPr/>
        <p:txBody>
          <a:bodyPr/>
          <a:lstStyle/>
          <a:p>
            <a:fld id="{F3BF8891-5E06-46C2-89A4-6DB85D39BA35}" type="slidenum">
              <a:rPr lang="en-US" smtClean="0"/>
              <a:pPr/>
              <a:t>15</a:t>
            </a:fld>
            <a:endParaRPr lang="en-US" dirty="0"/>
          </a:p>
        </p:txBody>
      </p:sp>
      <p:sp>
        <p:nvSpPr>
          <p:cNvPr id="10" name="Text Placeholder 9"/>
          <p:cNvSpPr>
            <a:spLocks noGrp="1"/>
          </p:cNvSpPr>
          <p:nvPr>
            <p:ph type="body" sz="quarter" idx="33"/>
          </p:nvPr>
        </p:nvSpPr>
        <p:spPr/>
        <p:txBody>
          <a:bodyPr/>
          <a:lstStyle/>
          <a:p>
            <a:r>
              <a:rPr lang="en-US" dirty="0" smtClean="0"/>
              <a:t>Starting in 2015, would face penalties increasing 1% per year up to 5% total for not meeting MU criteria</a:t>
            </a:r>
            <a:endParaRPr lang="en-US" dirty="0"/>
          </a:p>
        </p:txBody>
      </p:sp>
      <p:pic>
        <p:nvPicPr>
          <p:cNvPr id="18" name="Picture Placeholder 17" descr="In 2011 Medicare EPs received a total payment of $44,000. &#10;In calendar year 2012, Medicare EPs received a total payment of $44,000. In 2013, Medicare EPs received a total payment of $39,000. In 2014, Medicare EPs received a total payment of $24,000. &#10;In 2015+ $0 in Medicare EP payments have been recorded. &#10;" title="Chart: Payment for Medicare EPs"/>
          <p:cNvPicPr>
            <a:picLocks noGrp="1" noChangeAspect="1"/>
          </p:cNvPicPr>
          <p:nvPr>
            <p:ph type="pic" sz="quarter" idx="34"/>
          </p:nvPr>
        </p:nvPicPr>
        <p:blipFill rotWithShape="1">
          <a:blip r:embed="rId5">
            <a:extLst>
              <a:ext uri="{28A0092B-C50C-407E-A947-70E740481C1C}">
                <a14:useLocalDpi xmlns:a14="http://schemas.microsoft.com/office/drawing/2010/main" val="0"/>
              </a:ext>
            </a:extLst>
          </a:blip>
          <a:srcRect t="-8597" b="-8597"/>
          <a:stretch/>
        </p:blipFill>
        <p:spPr/>
      </p:pic>
    </p:spTree>
    <p:custDataLst>
      <p:tags r:id="rId1"/>
    </p:custDataLst>
    <p:extLst>
      <p:ext uri="{BB962C8B-B14F-4D97-AF65-F5344CB8AC3E}">
        <p14:creationId xmlns:p14="http://schemas.microsoft.com/office/powerpoint/2010/main" val="140594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dirty="0"/>
              <a:t>Additional Payment for Medicare EPs in Health Professional Shortage Areas</a:t>
            </a:r>
          </a:p>
        </p:txBody>
      </p:sp>
      <p:sp>
        <p:nvSpPr>
          <p:cNvPr id="8" name="Text Placeholder 7"/>
          <p:cNvSpPr>
            <a:spLocks noGrp="1"/>
          </p:cNvSpPr>
          <p:nvPr>
            <p:ph type="body" sz="quarter" idx="32"/>
          </p:nvPr>
        </p:nvSpPr>
        <p:spPr/>
        <p:txBody>
          <a:bodyPr/>
          <a:lstStyle/>
          <a:p>
            <a:r>
              <a:rPr lang="en-US" dirty="0">
                <a:hlinkClick r:id="rId4" tooltip="URL to 5 page PDF file from Centers for Medicare and Medicaid Services titled Medicare Electronic Health Record Incentive Payments for Eligible Professionals"/>
              </a:rPr>
              <a:t>https://www.cms.gov/Regulations-and-Guidance/Legislation/EHRIncentivePrograms/Downloads/MLN_MedicareEHRProgram_TipSheet_EP.pdf</a:t>
            </a:r>
            <a:endParaRPr lang="en-US" dirty="0"/>
          </a:p>
          <a:p>
            <a:endParaRPr lang="en-US" dirty="0"/>
          </a:p>
        </p:txBody>
      </p:sp>
      <p:sp>
        <p:nvSpPr>
          <p:cNvPr id="13382"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949E357-D216-284E-81FE-971F6B31C8B2}" type="slidenum">
              <a:rPr lang="en-US" smtClean="0"/>
              <a:pPr/>
              <a:t>16</a:t>
            </a:fld>
            <a:endParaRPr lang="en-US" dirty="0"/>
          </a:p>
        </p:txBody>
      </p:sp>
      <p:sp>
        <p:nvSpPr>
          <p:cNvPr id="2" name="Text Placeholder 1"/>
          <p:cNvSpPr>
            <a:spLocks noGrp="1"/>
          </p:cNvSpPr>
          <p:nvPr>
            <p:ph type="body" sz="quarter" idx="33"/>
          </p:nvPr>
        </p:nvSpPr>
        <p:spPr/>
        <p:txBody>
          <a:bodyPr/>
          <a:lstStyle/>
          <a:p>
            <a:r>
              <a:rPr lang="en-US" dirty="0"/>
              <a:t>These EPs can receive up to $</a:t>
            </a:r>
            <a:r>
              <a:rPr lang="en-US" dirty="0" smtClean="0"/>
              <a:t>48,400</a:t>
            </a:r>
            <a:endParaRPr lang="en-US" dirty="0"/>
          </a:p>
        </p:txBody>
      </p:sp>
      <p:pic>
        <p:nvPicPr>
          <p:cNvPr id="4" name="Picture Placeholder 3" descr="In 2011, the additional payment was $1,800&#10;In 2012, the additional payment was up to $1,800&#10;In 2013, the additional payment for Medicare EPs in Health Professional Shortage Areas was up to $1,500. &#10;In 2014, the additional payment was up to $1,200. &#10;In 2015, the additional payment was up to $800. &#10;In 2016, the additional payment was up to $400 for Medicare EPs in Health Professional Shortage Areas. " title="Additional Payment for Medicare EPs in Health Professional Shortage Areas"/>
          <p:cNvPicPr>
            <a:picLocks noGrp="1" noChangeAspect="1"/>
          </p:cNvPicPr>
          <p:nvPr>
            <p:ph type="pic" sz="quarter" idx="34"/>
          </p:nvPr>
        </p:nvPicPr>
        <p:blipFill rotWithShape="1">
          <a:blip r:embed="rId5">
            <a:extLst>
              <a:ext uri="{28A0092B-C50C-407E-A947-70E740481C1C}">
                <a14:useLocalDpi xmlns:a14="http://schemas.microsoft.com/office/drawing/2010/main" val="0"/>
              </a:ext>
            </a:extLst>
          </a:blip>
          <a:srcRect t="-9081" b="-9081"/>
          <a:stretch/>
        </p:blipFill>
        <p:spPr>
          <a:xfrm>
            <a:off x="457200" y="1394192"/>
            <a:ext cx="8228013" cy="4348162"/>
          </a:xfrm>
        </p:spPr>
      </p:pic>
    </p:spTree>
    <p:custDataLst>
      <p:tags r:id="rId1"/>
    </p:custDataLst>
    <p:extLst>
      <p:ext uri="{BB962C8B-B14F-4D97-AF65-F5344CB8AC3E}">
        <p14:creationId xmlns:p14="http://schemas.microsoft.com/office/powerpoint/2010/main" val="48449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Payment for Medicaid EPs</a:t>
            </a:r>
          </a:p>
        </p:txBody>
      </p:sp>
      <p:sp>
        <p:nvSpPr>
          <p:cNvPr id="7" name="Text Placeholder 6"/>
          <p:cNvSpPr>
            <a:spLocks noGrp="1"/>
          </p:cNvSpPr>
          <p:nvPr>
            <p:ph type="body" sz="quarter" idx="32"/>
          </p:nvPr>
        </p:nvSpPr>
        <p:spPr/>
        <p:txBody>
          <a:bodyPr/>
          <a:lstStyle/>
          <a:p>
            <a:r>
              <a:rPr lang="en-US" dirty="0">
                <a:hlinkClick r:id="rId4" tooltip="URL to 5 page PDF file from Centers for Medicare and Medicaid Services titled Medicare Electronic Health Record Incentive Payments for Eligible Professionals"/>
              </a:rPr>
              <a:t>https://www.cms.gov/Regulations-and-Guidance/Legislation/EHRIncentivePrograms/Downloads/MLN_MedicaidEHRProgram_TipSheet_EP.pdf</a:t>
            </a:r>
            <a:endParaRPr lang="en-US" dirty="0"/>
          </a:p>
        </p:txBody>
      </p:sp>
      <p:sp>
        <p:nvSpPr>
          <p:cNvPr id="13382"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2931B20-880B-BE44-9EA9-E1BC54695DCA}" type="slidenum">
              <a:rPr lang="en-US" smtClean="0"/>
              <a:pPr/>
              <a:t>17</a:t>
            </a:fld>
            <a:endParaRPr lang="en-US" dirty="0"/>
          </a:p>
        </p:txBody>
      </p:sp>
      <p:pic>
        <p:nvPicPr>
          <p:cNvPr id="6" name="Picture Placeholder 5" descr="First Calendar Year EP receives an Incentive Payment. &#10;&#10;Projected total payment for Medical EPs who remain enrolled from 2011 through 2016 is $63,750. &#10;&#10;Total payment for Medical EPs who remain qualified from 2012 through 2017 is also $63,750. &#10;&#10;Payment for Medicaid EPs who remain enrolled and qualified in Medicare for any contiguous five year period between 2011 and 2021 will receive $63,750, including first year incentive payment. &#10;For each year Medicaid EPs remain in the program, they will receive $8,500, not including the first calendar year incentive bonus.  " title="Payment for Medicaid EPs"/>
          <p:cNvPicPr>
            <a:picLocks noGrp="1" noChangeAspect="1"/>
          </p:cNvPicPr>
          <p:nvPr>
            <p:ph type="pic" sz="quarter" idx="34"/>
          </p:nvPr>
        </p:nvPicPr>
        <p:blipFill rotWithShape="1">
          <a:blip r:embed="rId5">
            <a:extLst>
              <a:ext uri="{28A0092B-C50C-407E-A947-70E740481C1C}">
                <a14:useLocalDpi xmlns:a14="http://schemas.microsoft.com/office/drawing/2010/main" val="0"/>
              </a:ext>
            </a:extLst>
          </a:blip>
          <a:srcRect l="-11563" r="-11563"/>
          <a:stretch/>
        </p:blipFill>
        <p:spPr/>
      </p:pic>
    </p:spTree>
    <p:custDataLst>
      <p:tags r:id="rId1"/>
    </p:custDataLst>
    <p:extLst>
      <p:ext uri="{BB962C8B-B14F-4D97-AF65-F5344CB8AC3E}">
        <p14:creationId xmlns:p14="http://schemas.microsoft.com/office/powerpoint/2010/main" val="2817126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Payment for EHs - 1</a:t>
            </a:r>
          </a:p>
        </p:txBody>
      </p:sp>
      <p:sp>
        <p:nvSpPr>
          <p:cNvPr id="3" name="Content Placeholder 2"/>
          <p:cNvSpPr>
            <a:spLocks noGrp="1"/>
          </p:cNvSpPr>
          <p:nvPr>
            <p:ph sz="quarter" idx="14"/>
          </p:nvPr>
        </p:nvSpPr>
        <p:spPr/>
        <p:txBody>
          <a:bodyPr/>
          <a:lstStyle/>
          <a:p>
            <a:r>
              <a:rPr lang="en-US" dirty="0"/>
              <a:t>More complex, depending on:</a:t>
            </a:r>
          </a:p>
          <a:p>
            <a:pPr lvl="1"/>
            <a:r>
              <a:rPr lang="en-US" dirty="0"/>
              <a:t>Funding from Medicare vs. Medicaid</a:t>
            </a:r>
          </a:p>
          <a:p>
            <a:pPr lvl="1"/>
            <a:r>
              <a:rPr lang="en-US" dirty="0"/>
              <a:t>Hospital type</a:t>
            </a:r>
          </a:p>
          <a:p>
            <a:pPr lvl="1"/>
            <a:r>
              <a:rPr lang="en-US" dirty="0"/>
              <a:t>Share of patients in Medicare and Medicaid</a:t>
            </a:r>
          </a:p>
          <a:p>
            <a:r>
              <a:rPr lang="en-US" dirty="0"/>
              <a:t>Multi-campus hospitals count as one EH</a:t>
            </a:r>
          </a:p>
        </p:txBody>
      </p:sp>
      <p:sp>
        <p:nvSpPr>
          <p:cNvPr id="14340"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26C5826A-A5C7-C84D-B654-6885943979D1}" type="slidenum">
              <a:rPr lang="en-US" smtClean="0"/>
              <a:pPr/>
              <a:t>18</a:t>
            </a:fld>
            <a:endParaRPr lang="en-US" dirty="0"/>
          </a:p>
        </p:txBody>
      </p:sp>
    </p:spTree>
    <p:custDataLst>
      <p:tags r:id="rId1"/>
    </p:custDataLst>
    <p:extLst>
      <p:ext uri="{BB962C8B-B14F-4D97-AF65-F5344CB8AC3E}">
        <p14:creationId xmlns:p14="http://schemas.microsoft.com/office/powerpoint/2010/main" val="1934448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Payment for EHs - 2</a:t>
            </a:r>
          </a:p>
        </p:txBody>
      </p:sp>
      <p:sp>
        <p:nvSpPr>
          <p:cNvPr id="3" name="Content Placeholder 2"/>
          <p:cNvSpPr>
            <a:spLocks noGrp="1"/>
          </p:cNvSpPr>
          <p:nvPr>
            <p:ph sz="quarter" idx="14"/>
          </p:nvPr>
        </p:nvSpPr>
        <p:spPr/>
        <p:txBody>
          <a:bodyPr/>
          <a:lstStyle/>
          <a:p>
            <a:r>
              <a:rPr lang="en-US" dirty="0"/>
              <a:t>General formula is that payment is multiplication of:</a:t>
            </a:r>
          </a:p>
          <a:p>
            <a:pPr lvl="1"/>
            <a:r>
              <a:rPr lang="en-US" dirty="0"/>
              <a:t>Initial amount: $2M + $200 per discharge for 1,150th to 23,000th discharge (maximum for 21,850 discharges is </a:t>
            </a:r>
            <a:br>
              <a:rPr lang="en-US" dirty="0"/>
            </a:br>
            <a:r>
              <a:rPr lang="en-US" dirty="0"/>
              <a:t>$2M + $4.37M = $6.37M)</a:t>
            </a:r>
          </a:p>
          <a:p>
            <a:pPr lvl="1"/>
            <a:r>
              <a:rPr lang="en-US" dirty="0"/>
              <a:t>Medicare or Medicaid share</a:t>
            </a:r>
          </a:p>
          <a:p>
            <a:pPr lvl="1"/>
            <a:r>
              <a:rPr lang="en-US" dirty="0"/>
              <a:t>Transition factor: 1.0, 0.75, 0.5, and 0.25 over four years, depending on eligibility date</a:t>
            </a:r>
          </a:p>
        </p:txBody>
      </p:sp>
      <p:sp>
        <p:nvSpPr>
          <p:cNvPr id="14340"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26C5826A-A5C7-C84D-B654-6885943979D1}" type="slidenum">
              <a:rPr lang="en-US" smtClean="0"/>
              <a:pPr/>
              <a:t>19</a:t>
            </a:fld>
            <a:endParaRPr lang="en-US" dirty="0"/>
          </a:p>
        </p:txBody>
      </p:sp>
    </p:spTree>
    <p:custDataLst>
      <p:tags r:id="rId1"/>
    </p:custDataLst>
    <p:extLst>
      <p:ext uri="{BB962C8B-B14F-4D97-AF65-F5344CB8AC3E}">
        <p14:creationId xmlns:p14="http://schemas.microsoft.com/office/powerpoint/2010/main" val="41612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Meaningful Use</a:t>
            </a:r>
            <a:br>
              <a:rPr lang="en-US"/>
            </a:br>
            <a:r>
              <a:rPr lang="en-US"/>
              <a:t>Learning Objectives - 1</a:t>
            </a:r>
            <a:endParaRPr lang="en-US" dirty="0"/>
          </a:p>
        </p:txBody>
      </p:sp>
      <p:sp>
        <p:nvSpPr>
          <p:cNvPr id="3" name="Content Placeholder 2"/>
          <p:cNvSpPr>
            <a:spLocks noGrp="1"/>
          </p:cNvSpPr>
          <p:nvPr>
            <p:ph sz="quarter" idx="14"/>
          </p:nvPr>
        </p:nvSpPr>
        <p:spPr/>
        <p:txBody>
          <a:bodyPr/>
          <a:lstStyle/>
          <a:p>
            <a:r>
              <a:rPr lang="en-US"/>
              <a:t>Define meaningful use (MU) of health information technology in the context of the Health Information Technology for Economic and Clinical Health (HITECH) </a:t>
            </a:r>
            <a:br>
              <a:rPr lang="en-US"/>
            </a:br>
            <a:r>
              <a:rPr lang="en-US"/>
              <a:t>Act (Lecture a)</a:t>
            </a:r>
          </a:p>
          <a:p>
            <a:r>
              <a:rPr lang="en-US"/>
              <a:t>Describe the major goals of meaningful use (Lecture a)</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1698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400" dirty="0"/>
              <a:t>Connecting CMS and ONC Rules - 1</a:t>
            </a:r>
          </a:p>
        </p:txBody>
      </p:sp>
      <p:sp>
        <p:nvSpPr>
          <p:cNvPr id="5" name="Content Placeholder 4"/>
          <p:cNvSpPr>
            <a:spLocks noGrp="1"/>
          </p:cNvSpPr>
          <p:nvPr>
            <p:ph sz="quarter" idx="45"/>
          </p:nvPr>
        </p:nvSpPr>
        <p:spPr>
          <a:xfrm>
            <a:off x="1714501" y="3604260"/>
            <a:ext cx="2819400" cy="1614487"/>
          </a:xfrm>
        </p:spPr>
        <p:txBody>
          <a:bodyPr/>
          <a:lstStyle/>
          <a:p>
            <a:pPr marL="0" indent="0">
              <a:buNone/>
            </a:pPr>
            <a:r>
              <a:rPr lang="en-US" b="1" dirty="0"/>
              <a:t>CMS Rules</a:t>
            </a:r>
          </a:p>
          <a:p>
            <a:pPr marL="0" indent="0">
              <a:buNone/>
            </a:pPr>
            <a:r>
              <a:rPr lang="en-US" sz="3000" dirty="0"/>
              <a:t>Payment Entity</a:t>
            </a:r>
          </a:p>
          <a:p>
            <a:r>
              <a:rPr lang="en-US" sz="2800" dirty="0"/>
              <a:t>Incentives</a:t>
            </a:r>
          </a:p>
        </p:txBody>
      </p:sp>
      <p:sp>
        <p:nvSpPr>
          <p:cNvPr id="1024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152BB6D-4E95-4B43-A2B3-368C171C1056}" type="slidenum">
              <a:rPr lang="en-US" smtClean="0"/>
              <a:pPr/>
              <a:t>20</a:t>
            </a:fld>
            <a:endParaRPr lang="en-US" dirty="0"/>
          </a:p>
        </p:txBody>
      </p:sp>
    </p:spTree>
    <p:custDataLst>
      <p:tags r:id="rId1"/>
    </p:custDataLst>
    <p:extLst>
      <p:ext uri="{BB962C8B-B14F-4D97-AF65-F5344CB8AC3E}">
        <p14:creationId xmlns:p14="http://schemas.microsoft.com/office/powerpoint/2010/main" val="1613353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400" dirty="0"/>
              <a:t>Connecting CMS and ONC Rules - 2</a:t>
            </a:r>
          </a:p>
        </p:txBody>
      </p:sp>
      <p:sp>
        <p:nvSpPr>
          <p:cNvPr id="5" name="Content Placeholder 4"/>
          <p:cNvSpPr>
            <a:spLocks noGrp="1"/>
          </p:cNvSpPr>
          <p:nvPr>
            <p:ph sz="quarter" idx="45"/>
          </p:nvPr>
        </p:nvSpPr>
        <p:spPr>
          <a:xfrm>
            <a:off x="1714501" y="3604260"/>
            <a:ext cx="2819400" cy="1614487"/>
          </a:xfrm>
        </p:spPr>
        <p:txBody>
          <a:bodyPr/>
          <a:lstStyle/>
          <a:p>
            <a:pPr marL="0" indent="0">
              <a:buNone/>
            </a:pPr>
            <a:r>
              <a:rPr lang="en-US" b="1" dirty="0"/>
              <a:t>CMS Rules</a:t>
            </a:r>
          </a:p>
          <a:p>
            <a:pPr marL="0" indent="0">
              <a:buNone/>
            </a:pPr>
            <a:r>
              <a:rPr lang="en-US" sz="3000" dirty="0"/>
              <a:t>Payment Entity</a:t>
            </a:r>
          </a:p>
          <a:p>
            <a:r>
              <a:rPr lang="en-US" sz="2800" dirty="0"/>
              <a:t>Incentives</a:t>
            </a:r>
          </a:p>
        </p:txBody>
      </p:sp>
      <p:sp>
        <p:nvSpPr>
          <p:cNvPr id="4" name="Content Placeholder 3"/>
          <p:cNvSpPr>
            <a:spLocks noGrp="1"/>
          </p:cNvSpPr>
          <p:nvPr>
            <p:ph sz="quarter" idx="44"/>
          </p:nvPr>
        </p:nvSpPr>
        <p:spPr>
          <a:xfrm>
            <a:off x="4666554" y="3604260"/>
            <a:ext cx="4019273" cy="2659380"/>
          </a:xfrm>
        </p:spPr>
        <p:txBody>
          <a:bodyPr/>
          <a:lstStyle/>
          <a:p>
            <a:pPr marL="0" indent="0">
              <a:buNone/>
            </a:pPr>
            <a:r>
              <a:rPr lang="en-US" b="1" dirty="0"/>
              <a:t>ONC Rules</a:t>
            </a:r>
          </a:p>
          <a:p>
            <a:pPr marL="0" indent="0">
              <a:buNone/>
            </a:pPr>
            <a:r>
              <a:rPr lang="en-US" sz="3000" dirty="0"/>
              <a:t>Standards Setter</a:t>
            </a:r>
          </a:p>
          <a:p>
            <a:r>
              <a:rPr lang="en-US" sz="2800" dirty="0"/>
              <a:t>Implementation Specifications</a:t>
            </a:r>
          </a:p>
          <a:p>
            <a:r>
              <a:rPr lang="en-US" sz="2800" dirty="0"/>
              <a:t>Certification Criteria</a:t>
            </a:r>
          </a:p>
        </p:txBody>
      </p:sp>
      <p:sp>
        <p:nvSpPr>
          <p:cNvPr id="1024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152BB6D-4E95-4B43-A2B3-368C171C1056}" type="slidenum">
              <a:rPr lang="en-US" smtClean="0"/>
              <a:pPr/>
              <a:t>21</a:t>
            </a:fld>
            <a:endParaRPr lang="en-US" dirty="0"/>
          </a:p>
        </p:txBody>
      </p:sp>
    </p:spTree>
    <p:custDataLst>
      <p:tags r:id="rId1"/>
    </p:custDataLst>
    <p:extLst>
      <p:ext uri="{BB962C8B-B14F-4D97-AF65-F5344CB8AC3E}">
        <p14:creationId xmlns:p14="http://schemas.microsoft.com/office/powerpoint/2010/main" val="2335272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400" dirty="0"/>
              <a:t>Connecting CMS and ONC Rules - 3</a:t>
            </a:r>
          </a:p>
        </p:txBody>
      </p:sp>
      <p:sp>
        <p:nvSpPr>
          <p:cNvPr id="2" name="Content Placeholder 1"/>
          <p:cNvSpPr>
            <a:spLocks noGrp="1"/>
          </p:cNvSpPr>
          <p:nvPr>
            <p:ph sz="quarter" idx="43"/>
          </p:nvPr>
        </p:nvSpPr>
        <p:spPr>
          <a:xfrm>
            <a:off x="2095500" y="1657350"/>
            <a:ext cx="4953000" cy="1752600"/>
          </a:xfrm>
        </p:spPr>
        <p:txBody>
          <a:bodyPr/>
          <a:lstStyle/>
          <a:p>
            <a:pPr marL="0" indent="0" algn="ctr">
              <a:buNone/>
            </a:pPr>
            <a:r>
              <a:rPr lang="en-US" dirty="0"/>
              <a:t>HITECH Act’s requirement for MU of certified EHR technology</a:t>
            </a:r>
          </a:p>
          <a:p>
            <a:pPr algn="ctr"/>
            <a:endParaRPr lang="en-US" dirty="0"/>
          </a:p>
        </p:txBody>
      </p:sp>
      <p:sp>
        <p:nvSpPr>
          <p:cNvPr id="5" name="Content Placeholder 4"/>
          <p:cNvSpPr>
            <a:spLocks noGrp="1"/>
          </p:cNvSpPr>
          <p:nvPr>
            <p:ph sz="quarter" idx="45"/>
          </p:nvPr>
        </p:nvSpPr>
        <p:spPr>
          <a:xfrm>
            <a:off x="1714501" y="3604260"/>
            <a:ext cx="2819400" cy="1614487"/>
          </a:xfrm>
        </p:spPr>
        <p:txBody>
          <a:bodyPr/>
          <a:lstStyle/>
          <a:p>
            <a:pPr marL="0" indent="0">
              <a:buNone/>
            </a:pPr>
            <a:r>
              <a:rPr lang="en-US" b="1" dirty="0"/>
              <a:t>CMS Rules</a:t>
            </a:r>
          </a:p>
          <a:p>
            <a:pPr marL="0" indent="0">
              <a:buNone/>
            </a:pPr>
            <a:r>
              <a:rPr lang="en-US" sz="3000" dirty="0"/>
              <a:t>Payment Entity</a:t>
            </a:r>
          </a:p>
          <a:p>
            <a:r>
              <a:rPr lang="en-US" sz="2800" dirty="0"/>
              <a:t>Incentives</a:t>
            </a:r>
          </a:p>
        </p:txBody>
      </p:sp>
      <p:sp>
        <p:nvSpPr>
          <p:cNvPr id="4" name="Content Placeholder 3"/>
          <p:cNvSpPr>
            <a:spLocks noGrp="1"/>
          </p:cNvSpPr>
          <p:nvPr>
            <p:ph sz="quarter" idx="44"/>
          </p:nvPr>
        </p:nvSpPr>
        <p:spPr>
          <a:xfrm>
            <a:off x="4666554" y="3604260"/>
            <a:ext cx="4019273" cy="2659380"/>
          </a:xfrm>
        </p:spPr>
        <p:txBody>
          <a:bodyPr/>
          <a:lstStyle/>
          <a:p>
            <a:pPr marL="0" indent="0">
              <a:buNone/>
            </a:pPr>
            <a:r>
              <a:rPr lang="en-US" b="1" dirty="0"/>
              <a:t>ONC Rules</a:t>
            </a:r>
          </a:p>
          <a:p>
            <a:pPr marL="0" indent="0">
              <a:buNone/>
            </a:pPr>
            <a:r>
              <a:rPr lang="en-US" sz="3000" dirty="0"/>
              <a:t>Standards Setter</a:t>
            </a:r>
          </a:p>
          <a:p>
            <a:r>
              <a:rPr lang="en-US" sz="2800" dirty="0"/>
              <a:t>Implementation Specifications</a:t>
            </a:r>
          </a:p>
          <a:p>
            <a:r>
              <a:rPr lang="en-US" sz="2800" dirty="0"/>
              <a:t>Certification Criteria</a:t>
            </a:r>
          </a:p>
        </p:txBody>
      </p:sp>
      <p:pic>
        <p:nvPicPr>
          <p:cNvPr id="8" name="Picture Placeholder 10245" descr="Big red bow tying together the CMS rules and the ONC rules"/>
          <p:cNvPicPr>
            <a:picLocks noGrp="1" noChangeAspect="1"/>
          </p:cNvPicPr>
          <p:nvPr>
            <p:ph type="pic" sz="quarter" idx="46"/>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036" b="21036"/>
          <a:stretch>
            <a:fillRect/>
          </a:stretch>
        </p:blipFill>
        <p:spPr>
          <a:xfrm>
            <a:off x="1201469" y="3765233"/>
            <a:ext cx="6741062" cy="2692717"/>
          </a:xfrm>
        </p:spPr>
      </p:pic>
      <p:sp>
        <p:nvSpPr>
          <p:cNvPr id="1024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152BB6D-4E95-4B43-A2B3-368C171C1056}" type="slidenum">
              <a:rPr lang="en-US" smtClean="0"/>
              <a:pPr/>
              <a:t>22</a:t>
            </a:fld>
            <a:endParaRPr lang="en-US" dirty="0"/>
          </a:p>
        </p:txBody>
      </p:sp>
    </p:spTree>
    <p:custDataLst>
      <p:tags r:id="rId1"/>
    </p:custDataLst>
    <p:extLst>
      <p:ext uri="{BB962C8B-B14F-4D97-AF65-F5344CB8AC3E}">
        <p14:creationId xmlns:p14="http://schemas.microsoft.com/office/powerpoint/2010/main" val="51230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7500" y="274638"/>
            <a:ext cx="8509000" cy="1143000"/>
          </a:xfrm>
        </p:spPr>
        <p:txBody>
          <a:bodyPr/>
          <a:lstStyle/>
          <a:p>
            <a:r>
              <a:rPr lang="en-US" sz="3400" dirty="0"/>
              <a:t>Connecting CMS and ONC Rules </a:t>
            </a:r>
            <a:r>
              <a:rPr lang="en-US" sz="3400"/>
              <a:t>- 4</a:t>
            </a:r>
            <a:endParaRPr lang="en-US" sz="3400" dirty="0"/>
          </a:p>
        </p:txBody>
      </p:sp>
      <p:sp>
        <p:nvSpPr>
          <p:cNvPr id="3" name="Content Placeholder 2"/>
          <p:cNvSpPr>
            <a:spLocks noGrp="1"/>
          </p:cNvSpPr>
          <p:nvPr>
            <p:ph sz="quarter" idx="14"/>
          </p:nvPr>
        </p:nvSpPr>
        <p:spPr/>
        <p:txBody>
          <a:bodyPr/>
          <a:lstStyle/>
          <a:p>
            <a:r>
              <a:rPr lang="en-US" dirty="0"/>
              <a:t>ONC rules require specific standards in four areas:</a:t>
            </a:r>
          </a:p>
          <a:p>
            <a:pPr lvl="1"/>
            <a:r>
              <a:rPr lang="en-US" dirty="0"/>
              <a:t>Vocabulary</a:t>
            </a:r>
          </a:p>
          <a:p>
            <a:pPr lvl="1"/>
            <a:r>
              <a:rPr lang="en-US" dirty="0"/>
              <a:t>Content exchange</a:t>
            </a:r>
          </a:p>
          <a:p>
            <a:pPr lvl="1"/>
            <a:r>
              <a:rPr lang="en-US" dirty="0"/>
              <a:t>Transporting of information</a:t>
            </a:r>
          </a:p>
          <a:p>
            <a:pPr lvl="1"/>
            <a:r>
              <a:rPr lang="en-US" dirty="0"/>
              <a:t>Privacy and security</a:t>
            </a:r>
          </a:p>
        </p:txBody>
      </p:sp>
      <p:sp>
        <p:nvSpPr>
          <p:cNvPr id="1024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152BB6D-4E95-4B43-A2B3-368C171C1056}" type="slidenum">
              <a:rPr lang="en-US" smtClean="0"/>
              <a:pPr/>
              <a:t>23</a:t>
            </a:fld>
            <a:endParaRPr lang="en-US" dirty="0"/>
          </a:p>
        </p:txBody>
      </p:sp>
    </p:spTree>
    <p:custDataLst>
      <p:tags r:id="rId1"/>
    </p:custDataLst>
    <p:extLst>
      <p:ext uri="{BB962C8B-B14F-4D97-AF65-F5344CB8AC3E}">
        <p14:creationId xmlns:p14="http://schemas.microsoft.com/office/powerpoint/2010/main" val="1432733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EHR Certification</a:t>
            </a:r>
          </a:p>
        </p:txBody>
      </p:sp>
      <p:pic>
        <p:nvPicPr>
          <p:cNvPr id="9" name="Picture Placeholder 8" descr="The steps in the EHR certification process, starting with definition of regulations, implemented by developers, tested and certified, and the delivered to providers and hospitals.&#10;&#10;Regulation: ONC issues a regulation that includes certification criteria (and associated standards) for Health IT Modules and corresponding certification program requirements. &#10;&#10;Developers: Create Health IT Modules that meet the standards and certification criteria adopted by HHS in regulation. &#10;&#10;Test Labs: Test Health IT Modules based on the standards and certification criteria adopted by HHS. &#10;&#10;Certification Bodies: Cerfity Health IT Modules tested by ATLs&#10;Submit product information to ONC for posting on the Certified Health IT Product List (CHPL)&#10;&#10;Providers and Hospitals: Use certifies Health IT Modules to deliver care and share information. Use certifies Health IT Modules in accordance with HHS Quality Improvement Program requirements, such as the objectives and measures of the Meaningful Use and EHR Incentive Programs. &#10;&#10;" title="Steps in EHR Certification"/>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1480" r="-11480"/>
          <a:stretch/>
        </p:blipFill>
        <p:spPr>
          <a:xfrm>
            <a:off x="457200" y="1600200"/>
            <a:ext cx="8229600" cy="4216400"/>
          </a:xfrm>
        </p:spPr>
      </p:pic>
      <p:sp>
        <p:nvSpPr>
          <p:cNvPr id="8" name="Text Placeholder 7"/>
          <p:cNvSpPr>
            <a:spLocks noGrp="1"/>
          </p:cNvSpPr>
          <p:nvPr>
            <p:ph type="body" sz="quarter" idx="32"/>
          </p:nvPr>
        </p:nvSpPr>
        <p:spPr>
          <a:xfrm>
            <a:off x="457198" y="5816600"/>
            <a:ext cx="7634331" cy="995680"/>
          </a:xfrm>
        </p:spPr>
        <p:txBody>
          <a:bodyPr/>
          <a:lstStyle/>
          <a:p>
            <a:pPr>
              <a:defRPr/>
            </a:pPr>
            <a:r>
              <a:rPr lang="en-US" dirty="0"/>
              <a:t>Description </a:t>
            </a:r>
            <a:r>
              <a:rPr lang="en-US" dirty="0" smtClean="0"/>
              <a:t>of ONC Health IT Certification Program: </a:t>
            </a:r>
            <a:r>
              <a:rPr lang="en-US" dirty="0">
                <a:hlinkClick r:id="rId5" tooltip="URL to HealthIT.gov web page titled ONC Health IT Certification Program"/>
              </a:rPr>
              <a:t>https://www.healthit.gov/policy-researchers-implementers/onc-health-it-certification-program</a:t>
            </a:r>
            <a:r>
              <a:rPr lang="en-US" dirty="0"/>
              <a:t>  </a:t>
            </a:r>
          </a:p>
          <a:p>
            <a:pPr>
              <a:defRPr/>
            </a:pPr>
            <a:r>
              <a:rPr lang="en-US" dirty="0"/>
              <a:t>List of certified EHR products</a:t>
            </a:r>
          </a:p>
          <a:p>
            <a:pPr>
              <a:defRPr/>
            </a:pPr>
            <a:r>
              <a:rPr lang="en-US" dirty="0">
                <a:hlinkClick r:id="rId6" tooltip="URL to HealthIT.gov web page titled Certified Health IT Product List"/>
              </a:rPr>
              <a:t>https://www.healthit.gov/policy-researchers-implementers/certified-health-it-product-list-chpl</a:t>
            </a:r>
            <a:r>
              <a:rPr lang="en-US" dirty="0"/>
              <a:t> </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723F72C-F11A-0B40-9BE4-2B132E49829B}" type="slidenum">
              <a:rPr lang="en-US" smtClean="0"/>
              <a:pPr/>
              <a:t>24</a:t>
            </a:fld>
            <a:endParaRPr lang="en-US" dirty="0"/>
          </a:p>
        </p:txBody>
      </p:sp>
    </p:spTree>
    <p:custDataLst>
      <p:tags r:id="rId1"/>
    </p:custDataLst>
    <p:extLst>
      <p:ext uri="{BB962C8B-B14F-4D97-AF65-F5344CB8AC3E}">
        <p14:creationId xmlns:p14="http://schemas.microsoft.com/office/powerpoint/2010/main" val="15867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EHR Certification Process</a:t>
            </a:r>
          </a:p>
        </p:txBody>
      </p:sp>
      <p:pic>
        <p:nvPicPr>
          <p:cNvPr id="2" name="Picture Placeholder 1" descr="The certification process is carried out by certification bodies that are overseen by their accrediting organization.&#10;&#10;ONC Approves. &#10;&#10;NIST/NVLAP (National Voluntary Laboratory Accreditation Program Accredits. ONC-AA (Approved Accreditors) accredits. &#10;&#10;The ONC authorizes an ATL (Accredited Testing Laboratory) to perform testing against criteria, and ONC authorizes an-ACB (Authorized Certification Body) to certify tested products.&#10;&#10;The Developer/Vendor pushes their products through criteria driven testing and certification-- Product successfully passes testing, and goes on to successfully pass certification. ONC then reviews and posts certified products to CHPL (Certified Health IT Product List)" title="EHR Certification Process"/>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519" r="1519"/>
          <a:stretch>
            <a:fillRect/>
          </a:stretch>
        </p:blipFill>
        <p:spPr>
          <a:xfrm>
            <a:off x="457200" y="1600200"/>
            <a:ext cx="8229600" cy="4664075"/>
          </a:xfrm>
        </p:spPr>
      </p:pic>
      <p:sp>
        <p:nvSpPr>
          <p:cNvPr id="6" name="Text Placeholder 5"/>
          <p:cNvSpPr>
            <a:spLocks noGrp="1"/>
          </p:cNvSpPr>
          <p:nvPr>
            <p:ph type="body" sz="quarter" idx="32"/>
          </p:nvPr>
        </p:nvSpPr>
        <p:spPr>
          <a:xfrm>
            <a:off x="457198" y="6263640"/>
            <a:ext cx="7634331" cy="548640"/>
          </a:xfrm>
        </p:spPr>
        <p:txBody>
          <a:bodyPr/>
          <a:lstStyle/>
          <a:p>
            <a:pPr>
              <a:defRPr/>
            </a:pPr>
            <a:r>
              <a:rPr lang="en-US" dirty="0"/>
              <a:t>Test procedures for EHR certification</a:t>
            </a:r>
          </a:p>
          <a:p>
            <a:pPr>
              <a:defRPr/>
            </a:pPr>
            <a:r>
              <a:rPr lang="en-US" dirty="0">
                <a:hlinkClick r:id="rId5" tooltip="URL to HealthIT.gov web site, Resources page, topic titled FAQs"/>
              </a:rPr>
              <a:t>https://www.healthit.gov/policy-researchers-implementers/permanent-certification-program-faqs</a:t>
            </a:r>
            <a:r>
              <a:rPr lang="en-US" dirty="0"/>
              <a:t> </a:t>
            </a:r>
          </a:p>
          <a:p>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3E2506C-1503-774B-A233-9E29BD2FDDA3}" type="slidenum">
              <a:rPr lang="en-US" smtClean="0"/>
              <a:pPr/>
              <a:t>25</a:t>
            </a:fld>
            <a:endParaRPr lang="en-US" dirty="0"/>
          </a:p>
        </p:txBody>
      </p:sp>
    </p:spTree>
    <p:custDataLst>
      <p:tags r:id="rId1"/>
    </p:custDataLst>
    <p:extLst>
      <p:ext uri="{BB962C8B-B14F-4D97-AF65-F5344CB8AC3E}">
        <p14:creationId xmlns:p14="http://schemas.microsoft.com/office/powerpoint/2010/main" val="384816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How Does One Get the $$$?</a:t>
            </a:r>
          </a:p>
        </p:txBody>
      </p:sp>
      <p:sp>
        <p:nvSpPr>
          <p:cNvPr id="21507" name="Content Placeholder 2"/>
          <p:cNvSpPr>
            <a:spLocks noGrp="1"/>
          </p:cNvSpPr>
          <p:nvPr>
            <p:ph sz="quarter" idx="14"/>
          </p:nvPr>
        </p:nvSpPr>
        <p:spPr>
          <a:xfrm>
            <a:off x="457200" y="1600199"/>
            <a:ext cx="4720470" cy="4874741"/>
          </a:xfrm>
        </p:spPr>
        <p:txBody>
          <a:bodyPr/>
          <a:lstStyle/>
          <a:p>
            <a:r>
              <a:rPr lang="en-US" dirty="0"/>
              <a:t>Meet and report on the MU criteria!</a:t>
            </a:r>
          </a:p>
          <a:p>
            <a:r>
              <a:rPr lang="en-US" dirty="0"/>
              <a:t>Medicaid exceptions</a:t>
            </a:r>
          </a:p>
          <a:p>
            <a:pPr lvl="1"/>
            <a:r>
              <a:rPr lang="en-US" dirty="0"/>
              <a:t>In first year, EP/EH can demonstrate they adopted, implemented, or upgraded (A/I/U) a certified EHR</a:t>
            </a:r>
          </a:p>
          <a:p>
            <a:pPr lvl="1"/>
            <a:r>
              <a:rPr lang="en-US" dirty="0"/>
              <a:t>Can </a:t>
            </a:r>
            <a:r>
              <a:rPr lang="en-US" altLang="ja-JP" dirty="0"/>
              <a:t>“</a:t>
            </a:r>
            <a:r>
              <a:rPr lang="en-US" dirty="0"/>
              <a:t>skip</a:t>
            </a:r>
            <a:r>
              <a:rPr lang="en-US" altLang="ja-JP" dirty="0"/>
              <a:t>”</a:t>
            </a:r>
            <a:r>
              <a:rPr lang="en-US" dirty="0"/>
              <a:t> years but must begin by 2016</a:t>
            </a:r>
          </a:p>
        </p:txBody>
      </p:sp>
      <p:pic>
        <p:nvPicPr>
          <p:cNvPr id="2" name="Content Placeholder 1" descr="CMS EHR Incentive Program Logo"/>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177670" y="1417637"/>
            <a:ext cx="3414634" cy="2048781"/>
          </a:xfrm>
        </p:spPr>
      </p:pic>
      <p:sp>
        <p:nvSpPr>
          <p:cNvPr id="8" name="Text Placeholder 7"/>
          <p:cNvSpPr>
            <a:spLocks noGrp="1"/>
          </p:cNvSpPr>
          <p:nvPr>
            <p:ph type="body" sz="quarter" idx="33"/>
          </p:nvPr>
        </p:nvSpPr>
        <p:spPr>
          <a:xfrm>
            <a:off x="5509846" y="3505104"/>
            <a:ext cx="3450133" cy="872932"/>
          </a:xfrm>
        </p:spPr>
        <p:txBody>
          <a:bodyPr/>
          <a:lstStyle/>
          <a:p>
            <a:r>
              <a:rPr lang="en-US" dirty="0">
                <a:hlinkClick r:id="rId5" tooltip="URL to Centers for Medicare and Medicaid Services web page titled Electronic Health Records (EHR) Incentive Programs"/>
              </a:rPr>
              <a:t>https://www.cms.gov/Regulations-and-Guidance/Legislation/EHRIncentivePrograms/index.html?redirect=/EHRIncentivePrograms </a:t>
            </a:r>
            <a:endParaRPr lang="en-US" dirty="0"/>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288004D-600C-B747-BF4E-D2E77B3448E0}" type="slidenum">
              <a:rPr lang="en-US" smtClean="0"/>
              <a:pPr/>
              <a:t>26</a:t>
            </a:fld>
            <a:endParaRPr lang="en-US" dirty="0"/>
          </a:p>
        </p:txBody>
      </p:sp>
    </p:spTree>
    <p:custDataLst>
      <p:tags r:id="rId1"/>
    </p:custDataLst>
    <p:extLst>
      <p:ext uri="{BB962C8B-B14F-4D97-AF65-F5344CB8AC3E}">
        <p14:creationId xmlns:p14="http://schemas.microsoft.com/office/powerpoint/2010/main" val="2353872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Cost Estimate - 1</a:t>
            </a:r>
          </a:p>
        </p:txBody>
      </p:sp>
      <p:sp>
        <p:nvSpPr>
          <p:cNvPr id="3" name="Content Placeholder 2"/>
          <p:cNvSpPr>
            <a:spLocks noGrp="1"/>
          </p:cNvSpPr>
          <p:nvPr>
            <p:ph sz="quarter" idx="14"/>
          </p:nvPr>
        </p:nvSpPr>
        <p:spPr>
          <a:xfrm>
            <a:off x="457200" y="1600200"/>
            <a:ext cx="4330700" cy="4572000"/>
          </a:xfrm>
        </p:spPr>
        <p:txBody>
          <a:bodyPr/>
          <a:lstStyle/>
          <a:p>
            <a:r>
              <a:rPr lang="en-US" dirty="0"/>
              <a:t>Depends on how many achieve MU!</a:t>
            </a:r>
          </a:p>
          <a:p>
            <a:r>
              <a:rPr lang="en-US" dirty="0"/>
              <a:t>CMS estimates of EPs and EHs at onset of program</a:t>
            </a:r>
          </a:p>
          <a:p>
            <a:pPr marL="749300" lvl="1"/>
            <a:r>
              <a:rPr lang="en-US" dirty="0"/>
              <a:t>477,500 eligible as Medicare EP</a:t>
            </a:r>
          </a:p>
          <a:p>
            <a:pPr marL="977900" lvl="2"/>
            <a:r>
              <a:rPr lang="en-US" dirty="0"/>
              <a:t>95,500 of these eligible as Medicaid EP</a:t>
            </a:r>
          </a:p>
        </p:txBody>
      </p:sp>
      <p:sp>
        <p:nvSpPr>
          <p:cNvPr id="2" name="Content Placeholder 1"/>
          <p:cNvSpPr>
            <a:spLocks noGrp="1"/>
          </p:cNvSpPr>
          <p:nvPr>
            <p:ph sz="quarter" idx="18"/>
          </p:nvPr>
        </p:nvSpPr>
        <p:spPr>
          <a:xfrm>
            <a:off x="4787900" y="1600200"/>
            <a:ext cx="3901948" cy="4572000"/>
          </a:xfrm>
        </p:spPr>
        <p:txBody>
          <a:bodyPr/>
          <a:lstStyle/>
          <a:p>
            <a:pPr marL="292100" lvl="1"/>
            <a:r>
              <a:rPr lang="en-US" dirty="0"/>
              <a:t>44,100 eligible as Medicaid-only EP</a:t>
            </a:r>
          </a:p>
          <a:p>
            <a:pPr marL="292100" lvl="1"/>
            <a:r>
              <a:rPr lang="en-US" dirty="0"/>
              <a:t>5,011 EHs</a:t>
            </a:r>
          </a:p>
          <a:p>
            <a:pPr marL="571500" lvl="2"/>
            <a:r>
              <a:rPr lang="en-US" dirty="0"/>
              <a:t>3,620 acute care</a:t>
            </a:r>
          </a:p>
          <a:p>
            <a:pPr marL="571500" lvl="2"/>
            <a:r>
              <a:rPr lang="en-US" dirty="0"/>
              <a:t>1,302 CAH</a:t>
            </a:r>
          </a:p>
          <a:p>
            <a:pPr marL="571500" lvl="2"/>
            <a:r>
              <a:rPr lang="en-US" dirty="0"/>
              <a:t>78 children’s</a:t>
            </a:r>
          </a:p>
          <a:p>
            <a:pPr marL="571500" lvl="2"/>
            <a:r>
              <a:rPr lang="en-US" dirty="0"/>
              <a:t>11 cancer</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735F2C1-768A-BA40-90A7-CE408D47DF5F}" type="slidenum">
              <a:rPr lang="en-US" smtClean="0"/>
              <a:pPr/>
              <a:t>27</a:t>
            </a:fld>
            <a:endParaRPr lang="en-US" dirty="0"/>
          </a:p>
        </p:txBody>
      </p:sp>
    </p:spTree>
    <p:custDataLst>
      <p:tags r:id="rId1"/>
    </p:custDataLst>
    <p:extLst>
      <p:ext uri="{BB962C8B-B14F-4D97-AF65-F5344CB8AC3E}">
        <p14:creationId xmlns:p14="http://schemas.microsoft.com/office/powerpoint/2010/main" val="885924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Cost Estimate - 2</a:t>
            </a:r>
          </a:p>
        </p:txBody>
      </p:sp>
      <p:sp>
        <p:nvSpPr>
          <p:cNvPr id="3" name="Content Placeholder 2"/>
          <p:cNvSpPr>
            <a:spLocks noGrp="1"/>
          </p:cNvSpPr>
          <p:nvPr>
            <p:ph sz="quarter" idx="14"/>
          </p:nvPr>
        </p:nvSpPr>
        <p:spPr/>
        <p:txBody>
          <a:bodyPr/>
          <a:lstStyle/>
          <a:p>
            <a:r>
              <a:rPr lang="en-US" dirty="0"/>
              <a:t>Estimated achievement of MU in ten years</a:t>
            </a:r>
          </a:p>
          <a:p>
            <a:pPr lvl="1"/>
            <a:r>
              <a:rPr lang="en-US" dirty="0"/>
              <a:t>Low – 95.6% of EHs and 36% of EPs</a:t>
            </a:r>
          </a:p>
          <a:p>
            <a:pPr lvl="1"/>
            <a:r>
              <a:rPr lang="en-US" dirty="0"/>
              <a:t>High – 100% of EHs and 70% of EPs</a:t>
            </a:r>
          </a:p>
          <a:p>
            <a:r>
              <a:rPr lang="en-US" dirty="0"/>
              <a:t>Total cost: $9.7B (low) to $27.4B (high)</a:t>
            </a:r>
          </a:p>
          <a:p>
            <a:pPr lvl="1"/>
            <a:r>
              <a:rPr lang="en-US" dirty="0"/>
              <a:t>Total spent actually exceeds $27.4B</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735F2C1-768A-BA40-90A7-CE408D47DF5F}" type="slidenum">
              <a:rPr lang="en-US" smtClean="0"/>
              <a:pPr/>
              <a:t>28</a:t>
            </a:fld>
            <a:endParaRPr lang="en-US" dirty="0"/>
          </a:p>
        </p:txBody>
      </p:sp>
    </p:spTree>
    <p:custDataLst>
      <p:tags r:id="rId1"/>
    </p:custDataLst>
    <p:extLst>
      <p:ext uri="{BB962C8B-B14F-4D97-AF65-F5344CB8AC3E}">
        <p14:creationId xmlns:p14="http://schemas.microsoft.com/office/powerpoint/2010/main" val="2537937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Meaningful Use</a:t>
            </a:r>
            <a:br>
              <a:rPr lang="en-US" dirty="0"/>
            </a:br>
            <a:r>
              <a:rPr lang="en-US" dirty="0"/>
              <a:t>Summary – Lecture a</a:t>
            </a:r>
          </a:p>
        </p:txBody>
      </p:sp>
      <p:sp>
        <p:nvSpPr>
          <p:cNvPr id="3" name="Text Placeholder 2"/>
          <p:cNvSpPr>
            <a:spLocks noGrp="1"/>
          </p:cNvSpPr>
          <p:nvPr>
            <p:ph type="body" sz="quarter" idx="11"/>
          </p:nvPr>
        </p:nvSpPr>
        <p:spPr/>
        <p:txBody>
          <a:bodyPr/>
          <a:lstStyle/>
          <a:p>
            <a:r>
              <a:rPr lang="en-US" dirty="0"/>
              <a:t>The goal of the HITECH Act is to provide incentive for the adoption of EHRs by eligible physicians and hospitals</a:t>
            </a:r>
          </a:p>
          <a:p>
            <a:r>
              <a:rPr lang="en-US" dirty="0"/>
              <a:t>Eligibility for HITECH Act incentives is provided by meeting the criteria for meaningful use through the use of a certified EHR</a:t>
            </a:r>
          </a:p>
          <a:p>
            <a:r>
              <a:rPr lang="en-US" dirty="0"/>
              <a:t>The criteria for meaningful use are met in three stages</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extLst>
      <p:ext uri="{BB962C8B-B14F-4D97-AF65-F5344CB8AC3E}">
        <p14:creationId xmlns:p14="http://schemas.microsoft.com/office/powerpoint/2010/main" val="1195819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Meaningful Use</a:t>
            </a:r>
            <a:br>
              <a:rPr lang="en-US"/>
            </a:br>
            <a:r>
              <a:rPr lang="en-US"/>
              <a:t>Learning Objectives - 2</a:t>
            </a:r>
            <a:endParaRPr lang="en-US" dirty="0"/>
          </a:p>
        </p:txBody>
      </p:sp>
      <p:sp>
        <p:nvSpPr>
          <p:cNvPr id="3" name="Content Placeholder 2"/>
          <p:cNvSpPr>
            <a:spLocks noGrp="1"/>
          </p:cNvSpPr>
          <p:nvPr>
            <p:ph sz="quarter" idx="14"/>
          </p:nvPr>
        </p:nvSpPr>
        <p:spPr/>
        <p:txBody>
          <a:bodyPr/>
          <a:lstStyle/>
          <a:p>
            <a:r>
              <a:rPr lang="en-US" dirty="0"/>
              <a:t>Discuss the criteria for Stages 1-3 of meaningful use for eligible professionals, eligible hospitals, and critical access hospitals (Lecture b)</a:t>
            </a:r>
          </a:p>
          <a:p>
            <a:r>
              <a:rPr lang="en-US" dirty="0"/>
              <a:t>Describe the standards specified for MU (Lectures b and c)</a:t>
            </a:r>
          </a:p>
          <a:p>
            <a:r>
              <a:rPr lang="en-US" dirty="0"/>
              <a:t>Discuss the likely evolution of the MU program</a:t>
            </a:r>
          </a:p>
        </p:txBody>
      </p:sp>
      <p:sp>
        <p:nvSpPr>
          <p:cNvPr id="4" name="Slide Number Placeholder 3"/>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325155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Meaningful Use</a:t>
            </a:r>
            <a:br>
              <a:rPr lang="en-US" dirty="0"/>
            </a:br>
            <a:r>
              <a:rPr lang="en-US" dirty="0"/>
              <a:t>References – 1 – Lecture a</a:t>
            </a:r>
          </a:p>
        </p:txBody>
      </p:sp>
      <p:sp>
        <p:nvSpPr>
          <p:cNvPr id="3" name="Text Placeholder 2"/>
          <p:cNvSpPr>
            <a:spLocks noGrp="1"/>
          </p:cNvSpPr>
          <p:nvPr>
            <p:ph type="body" sz="quarter" idx="16"/>
          </p:nvPr>
        </p:nvSpPr>
        <p:spPr>
          <a:xfrm>
            <a:off x="457200" y="1600200"/>
            <a:ext cx="8229600" cy="4663440"/>
          </a:xfrm>
        </p:spPr>
        <p:txBody>
          <a:bodyPr/>
          <a:lstStyle/>
          <a:p>
            <a:r>
              <a:rPr lang="en-US" dirty="0"/>
              <a:t>References</a:t>
            </a:r>
            <a:endParaRPr lang="en-US" b="0" dirty="0"/>
          </a:p>
          <a:p>
            <a:pPr lvl="1"/>
            <a:r>
              <a:rPr lang="en-US" sz="1600" dirty="0"/>
              <a:t>Blumenthal, D (2010). Launching HITECH. New England Journal of Medicine. 362: 382-385.</a:t>
            </a:r>
          </a:p>
          <a:p>
            <a:pPr lvl="1"/>
            <a:r>
              <a:rPr lang="en-US" sz="1600" dirty="0"/>
              <a:t>Blumenthal, D and Tavenner, M (2010). The “meaningful use” regulation for electronic health records. New England Journal of Medicine. 363: 501-504.</a:t>
            </a:r>
          </a:p>
          <a:p>
            <a:pPr lvl="1"/>
            <a:r>
              <a:rPr lang="en-US" sz="1600" dirty="0"/>
              <a:t>Certified Health IT Product List (CHPL). (n.d.). Retrieved </a:t>
            </a:r>
            <a:r>
              <a:rPr lang="en-US" sz="1600" dirty="0" smtClean="0"/>
              <a:t>February 1, 2017, </a:t>
            </a:r>
            <a:r>
              <a:rPr lang="en-US" sz="1600" dirty="0"/>
              <a:t>from </a:t>
            </a:r>
            <a:r>
              <a:rPr lang="en-US" sz="1600" dirty="0">
                <a:hlinkClick r:id="rId4" tooltip="URL to HealthIT.gov web page titled Certified Health IT Product List"/>
              </a:rPr>
              <a:t>https://chpl.healthit.gov/#/</a:t>
            </a:r>
            <a:r>
              <a:rPr lang="en-US" sz="1600" dirty="0" smtClean="0">
                <a:hlinkClick r:id="rId4" tooltip="URL to HealthIT.gov web page titled Certified Health IT Product List"/>
              </a:rPr>
              <a:t>search</a:t>
            </a:r>
            <a:r>
              <a:rPr lang="en-US" sz="1600" dirty="0" smtClean="0"/>
              <a:t>   </a:t>
            </a:r>
            <a:endParaRPr lang="en-US" sz="1600" dirty="0"/>
          </a:p>
          <a:p>
            <a:pPr lvl="1"/>
            <a:r>
              <a:rPr lang="en-US" sz="1600" dirty="0"/>
              <a:t>Electronic Health Records (EHR) Incentive Programs. (n.d.). Retrieved February 1, 2017, from </a:t>
            </a:r>
            <a:r>
              <a:rPr lang="en-US" sz="1600" dirty="0">
                <a:hlinkClick r:id="rId5" tooltip="URL to Centers for Medicare and Medicaid Services web page titled Electronic Health Records (EHR) Incdentive Programs"/>
              </a:rPr>
              <a:t>https://</a:t>
            </a:r>
            <a:r>
              <a:rPr lang="en-US" sz="1600" dirty="0" smtClean="0">
                <a:hlinkClick r:id="rId5" tooltip="URL to Centers for Medicare and Medicaid Services web page titled Electronic Health Records (EHR) Incdentive Programs"/>
              </a:rPr>
              <a:t>www.cms.gov/Regulations-and-Guidance/Legislation/EHRIncentivePrograms/index.html</a:t>
            </a:r>
            <a:r>
              <a:rPr lang="en-US" sz="1600" dirty="0" smtClean="0"/>
              <a:t>   </a:t>
            </a:r>
            <a:endParaRPr lang="en-US" sz="1600" dirty="0"/>
          </a:p>
          <a:p>
            <a:pPr lvl="1"/>
            <a:r>
              <a:rPr lang="en-US" sz="1600" dirty="0"/>
              <a:t>ONC Health IT Certification Program. (n.d.). Retrieved February 1, 2017, from </a:t>
            </a:r>
            <a:r>
              <a:rPr lang="en-US" sz="1600" dirty="0">
                <a:hlinkClick r:id="rId6" tooltip="URL to HealthIT.gov web page titeld ONC Health IT Certification Program"/>
              </a:rPr>
              <a:t>https://</a:t>
            </a:r>
            <a:r>
              <a:rPr lang="en-US" sz="1600" dirty="0" smtClean="0">
                <a:hlinkClick r:id="rId6" tooltip="URL to HealthIT.gov web page titeld ONC Health IT Certification Program"/>
              </a:rPr>
              <a:t>www.healthit.gov/policy-researchers-implementers/onc-health-it-certification-program</a:t>
            </a:r>
            <a:r>
              <a:rPr lang="en-US" sz="1600" dirty="0" smtClean="0"/>
              <a:t>  </a:t>
            </a:r>
            <a:endParaRPr lang="en-US" sz="1600" dirty="0"/>
          </a:p>
          <a:p>
            <a:pPr lvl="1"/>
            <a:r>
              <a:rPr lang="en-US" sz="1600" dirty="0"/>
              <a:t>Resources FAQs. (n.d.). Retrieved February 1, 2017, from </a:t>
            </a:r>
            <a:r>
              <a:rPr lang="en-US" sz="1600" dirty="0">
                <a:hlinkClick r:id="rId7" tooltip="URL to HealthIT.gov web page titled Resources, FAQs"/>
              </a:rPr>
              <a:t>https://</a:t>
            </a:r>
            <a:r>
              <a:rPr lang="en-US" sz="1600" dirty="0" smtClean="0">
                <a:hlinkClick r:id="rId7" tooltip="URL to HealthIT.gov web page titled Resources, FAQs"/>
              </a:rPr>
              <a:t>www.healthit.gov/policy-researchers-implementers/permanent-certification-program-faqs</a:t>
            </a:r>
            <a:r>
              <a:rPr lang="en-US" sz="1600" dirty="0" smtClean="0"/>
              <a:t>  </a:t>
            </a:r>
            <a:endParaRPr lang="en-US" sz="1600" dirty="0"/>
          </a:p>
          <a:p>
            <a:pPr lvl="1"/>
            <a:r>
              <a:rPr lang="en-US" sz="1600" dirty="0"/>
              <a:t>Stark, P (2010). Congressional intent for the HITECH Act. </a:t>
            </a:r>
            <a:r>
              <a:rPr lang="en-US" sz="1600" i="1" dirty="0"/>
              <a:t>American Journal of Managed Care</a:t>
            </a:r>
            <a:r>
              <a:rPr lang="en-US" sz="1600" dirty="0"/>
              <a:t>. 16: SP24-SP28.</a:t>
            </a:r>
          </a:p>
        </p:txBody>
      </p:sp>
      <p:sp>
        <p:nvSpPr>
          <p:cNvPr id="6" name="Slide Number Placeholder 5"/>
          <p:cNvSpPr>
            <a:spLocks noGrp="1"/>
          </p:cNvSpPr>
          <p:nvPr>
            <p:ph type="sldNum" sz="quarter" idx="4"/>
          </p:nvPr>
        </p:nvSpPr>
        <p:spPr/>
        <p:txBody>
          <a:bodyPr/>
          <a:lstStyle/>
          <a:p>
            <a:fld id="{F3BF8891-5E06-46C2-89A4-6DB85D39BA35}" type="slidenum">
              <a:rPr lang="en-US" smtClean="0"/>
              <a:pPr/>
              <a:t>30</a:t>
            </a:fld>
            <a:endParaRPr lang="en-US" dirty="0"/>
          </a:p>
        </p:txBody>
      </p:sp>
    </p:spTree>
    <p:custDataLst>
      <p:tags r:id="rId1"/>
    </p:custDataLst>
    <p:extLst>
      <p:ext uri="{BB962C8B-B14F-4D97-AF65-F5344CB8AC3E}">
        <p14:creationId xmlns:p14="http://schemas.microsoft.com/office/powerpoint/2010/main" val="405915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Meaningful Use</a:t>
            </a:r>
            <a:br>
              <a:rPr lang="en-US" dirty="0"/>
            </a:br>
            <a:r>
              <a:rPr lang="en-US" dirty="0"/>
              <a:t>References – 2 – Lecture a</a:t>
            </a:r>
          </a:p>
        </p:txBody>
      </p:sp>
      <p:sp>
        <p:nvSpPr>
          <p:cNvPr id="3" name="Text Placeholder 2"/>
          <p:cNvSpPr>
            <a:spLocks noGrp="1"/>
          </p:cNvSpPr>
          <p:nvPr>
            <p:ph type="body" sz="quarter" idx="16"/>
          </p:nvPr>
        </p:nvSpPr>
        <p:spPr>
          <a:xfrm>
            <a:off x="457200" y="1600200"/>
            <a:ext cx="8229600" cy="4663440"/>
          </a:xfrm>
        </p:spPr>
        <p:txBody>
          <a:bodyPr/>
          <a:lstStyle/>
          <a:p>
            <a:r>
              <a:rPr lang="en-US" dirty="0"/>
              <a:t>References</a:t>
            </a:r>
            <a:endParaRPr lang="en-US" b="0" dirty="0"/>
          </a:p>
          <a:p>
            <a:pPr marL="276606" lvl="1" indent="-285750">
              <a:buFont typeface="Arial" panose="020B0604020202020204" pitchFamily="34" charset="0"/>
              <a:buChar char="•"/>
            </a:pPr>
            <a:r>
              <a:rPr lang="en-US" sz="1600" dirty="0" smtClean="0"/>
              <a:t>From </a:t>
            </a:r>
            <a:r>
              <a:rPr lang="en-US" sz="1600" dirty="0"/>
              <a:t>slide 10: </a:t>
            </a:r>
            <a:r>
              <a:rPr lang="en-US" sz="1600" dirty="0">
                <a:hlinkClick r:id="rId4" tooltip="URL to 33 page PDF file from the Centers for Medicare and Medicaid Services titled Medicare and Medicaid EHR Incentive Program, Meaningful Use Stage 1 Requirements Overview 2010"/>
              </a:rPr>
              <a:t>https://www.cms.gov/Regulations-and-Guidance/Legislation/EHRIncentivePrograms/downloads/MU_Stage1_ReqOverview.pdf</a:t>
            </a:r>
            <a:endParaRPr lang="en-US" sz="1600" dirty="0"/>
          </a:p>
          <a:p>
            <a:pPr marL="276606" lvl="1" indent="-285750">
              <a:buFont typeface="Arial" panose="020B0604020202020204" pitchFamily="34" charset="0"/>
              <a:buChar char="•"/>
            </a:pPr>
            <a:r>
              <a:rPr lang="en-US" sz="1600" dirty="0"/>
              <a:t>From slide 15, 16, 17, : </a:t>
            </a:r>
            <a:r>
              <a:rPr lang="en-US" sz="1600" dirty="0">
                <a:hlinkClick r:id="rId5" tooltip="URL to 5 page PDF file from Centers for Medicare and Medicaid Services titled Medicare Electronic Health Record Incentive Payments for Eligible Professionals"/>
              </a:rPr>
              <a:t>https://www.cms.gov/Regulations-and-Guidance/Legislation/EHRIncentivePrograms/Downloads/MLN_MedicareEHRProgram_TipSheet_EP.pdf</a:t>
            </a:r>
            <a:endParaRPr lang="en-US" sz="1600" dirty="0"/>
          </a:p>
          <a:p>
            <a:pPr marL="276606" lvl="1" indent="-285750">
              <a:buFont typeface="Arial" panose="020B0604020202020204" pitchFamily="34" charset="0"/>
              <a:buChar char="•"/>
            </a:pPr>
            <a:endParaRPr lang="en-US" sz="1600"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31</a:t>
            </a:fld>
            <a:endParaRPr lang="en-US" dirty="0"/>
          </a:p>
        </p:txBody>
      </p:sp>
    </p:spTree>
    <p:custDataLst>
      <p:tags r:id="rId1"/>
    </p:custDataLst>
    <p:extLst>
      <p:ext uri="{BB962C8B-B14F-4D97-AF65-F5344CB8AC3E}">
        <p14:creationId xmlns:p14="http://schemas.microsoft.com/office/powerpoint/2010/main" val="250634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17762"/>
          </a:xfrm>
        </p:spPr>
        <p:txBody>
          <a:bodyPr/>
          <a:lstStyle/>
          <a:p>
            <a:r>
              <a:rPr lang="en-US" dirty="0"/>
              <a:t>Introduction to Health Care and Public Health in the U.S.</a:t>
            </a:r>
            <a:br>
              <a:rPr lang="en-US" dirty="0"/>
            </a:br>
            <a:r>
              <a:rPr lang="en-US" dirty="0"/>
              <a:t>Meaningful Use</a:t>
            </a:r>
            <a:br>
              <a:rPr lang="en-US" dirty="0"/>
            </a:br>
            <a:r>
              <a:rPr lang="en-US" dirty="0"/>
              <a:t>Lecture a</a:t>
            </a:r>
          </a:p>
        </p:txBody>
      </p:sp>
      <p:sp>
        <p:nvSpPr>
          <p:cNvPr id="3" name="Content Placeholder 2"/>
          <p:cNvSpPr>
            <a:spLocks noGrp="1"/>
          </p:cNvSpPr>
          <p:nvPr>
            <p:ph sz="quarter" idx="14"/>
          </p:nvPr>
        </p:nvSpPr>
        <p:spPr/>
        <p:txBody>
          <a:bodyPr/>
          <a:lstStyle/>
          <a:p>
            <a:r>
              <a:rPr lang="en-US" dirty="0"/>
              <a:t>This material was developed by Oregon Health &amp; Science University, funded by the Department of Health and Human Services, Office of the National Coordinator for Health Information Technology under Award Number 90WT0001.</a:t>
            </a:r>
          </a:p>
        </p:txBody>
      </p:sp>
      <p:sp>
        <p:nvSpPr>
          <p:cNvPr id="4" name="Slide Number Placeholder 3"/>
          <p:cNvSpPr>
            <a:spLocks noGrp="1"/>
          </p:cNvSpPr>
          <p:nvPr>
            <p:ph type="sldNum" sz="quarter" idx="4"/>
          </p:nvPr>
        </p:nvSpPr>
        <p:spPr/>
        <p:txBody>
          <a:bodyPr/>
          <a:lstStyle/>
          <a:p>
            <a:fld id="{F3BF8891-5E06-46C2-89A4-6DB85D39BA35}" type="slidenum">
              <a:rPr lang="en-US" smtClean="0"/>
              <a:pPr/>
              <a:t>32</a:t>
            </a:fld>
            <a:endParaRPr lang="en-US" dirty="0"/>
          </a:p>
        </p:txBody>
      </p:sp>
    </p:spTree>
    <p:custDataLst>
      <p:tags r:id="rId1"/>
    </p:custDataLst>
    <p:extLst>
      <p:ext uri="{BB962C8B-B14F-4D97-AF65-F5344CB8AC3E}">
        <p14:creationId xmlns:p14="http://schemas.microsoft.com/office/powerpoint/2010/main" val="353197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and Achieving </a:t>
            </a:r>
            <a:br>
              <a:rPr lang="en-US" dirty="0"/>
            </a:br>
            <a:r>
              <a:rPr lang="en-US" dirty="0"/>
              <a:t>Meaningful Use</a:t>
            </a:r>
          </a:p>
        </p:txBody>
      </p:sp>
      <p:sp>
        <p:nvSpPr>
          <p:cNvPr id="3" name="Content Placeholder 2"/>
          <p:cNvSpPr>
            <a:spLocks noGrp="1"/>
          </p:cNvSpPr>
          <p:nvPr>
            <p:ph sz="quarter" idx="14"/>
          </p:nvPr>
        </p:nvSpPr>
        <p:spPr/>
        <p:txBody>
          <a:bodyPr/>
          <a:lstStyle/>
          <a:p>
            <a:r>
              <a:rPr lang="en-US" dirty="0"/>
              <a:t>HITECH Act of the American Recovery and Reinvestment Act (ARRA) (Blumenthal, 2010; Blumenthal, 2010)</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97C0969-C908-FC40-BF29-6A9D6F75F7B0}" type="slidenum">
              <a:rPr lang="en-US" smtClean="0"/>
              <a:pPr/>
              <a:t>4</a:t>
            </a:fld>
            <a:endParaRPr lang="en-US" dirty="0"/>
          </a:p>
        </p:txBody>
      </p:sp>
    </p:spTree>
    <p:custDataLst>
      <p:tags r:id="rId1"/>
    </p:custDataLst>
    <p:extLst>
      <p:ext uri="{BB962C8B-B14F-4D97-AF65-F5344CB8AC3E}">
        <p14:creationId xmlns:p14="http://schemas.microsoft.com/office/powerpoint/2010/main" val="4244699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Act of ARRA</a:t>
            </a:r>
          </a:p>
        </p:txBody>
      </p:sp>
      <p:sp>
        <p:nvSpPr>
          <p:cNvPr id="3" name="Content Placeholder 2"/>
          <p:cNvSpPr>
            <a:spLocks noGrp="1"/>
          </p:cNvSpPr>
          <p:nvPr>
            <p:ph sz="quarter" idx="14"/>
          </p:nvPr>
        </p:nvSpPr>
        <p:spPr/>
        <p:txBody>
          <a:bodyPr/>
          <a:lstStyle/>
          <a:p>
            <a:r>
              <a:rPr lang="en-US" dirty="0"/>
              <a:t>Incentives for </a:t>
            </a:r>
            <a:r>
              <a:rPr lang="en-US" altLang="ja-JP" dirty="0"/>
              <a:t>“</a:t>
            </a:r>
            <a:r>
              <a:rPr lang="en-US" dirty="0"/>
              <a:t>meaningful use</a:t>
            </a:r>
            <a:r>
              <a:rPr lang="en-US" altLang="ja-JP" dirty="0"/>
              <a:t>”</a:t>
            </a:r>
            <a:r>
              <a:rPr lang="en-US" dirty="0"/>
              <a:t> (MU) of the electronic health record (EHR) by physicians and hospitals (up to $27B)</a:t>
            </a:r>
          </a:p>
          <a:p>
            <a:r>
              <a:rPr lang="en-US" dirty="0"/>
              <a:t>Direct grants administered by federal agencies ($2B)</a:t>
            </a:r>
          </a:p>
          <a:p>
            <a:r>
              <a:rPr lang="en-US" altLang="ja-JP" dirty="0"/>
              <a:t>“</a:t>
            </a:r>
            <a:r>
              <a:rPr lang="en-US" dirty="0"/>
              <a:t>Enhancements</a:t>
            </a:r>
            <a:r>
              <a:rPr lang="en-US" altLang="ja-JP" dirty="0"/>
              <a:t>”</a:t>
            </a:r>
            <a:r>
              <a:rPr lang="en-US" dirty="0"/>
              <a:t> to </a:t>
            </a:r>
            <a:r>
              <a:rPr lang="en-US" dirty="0">
                <a:latin typeface="Arial" pitchFamily="34" charset="0"/>
                <a:cs typeface="Arial" pitchFamily="34" charset="0"/>
              </a:rPr>
              <a:t>Health Insurance Portability and Accountability Act (</a:t>
            </a:r>
            <a:r>
              <a:rPr lang="en-US" dirty="0"/>
              <a:t>HIPAA) Privacy and Security Rules</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97C0969-C908-FC40-BF29-6A9D6F75F7B0}" type="slidenum">
              <a:rPr lang="en-US" smtClean="0"/>
              <a:pPr/>
              <a:t>5</a:t>
            </a:fld>
            <a:endParaRPr lang="en-US" dirty="0"/>
          </a:p>
        </p:txBody>
      </p:sp>
    </p:spTree>
    <p:custDataLst>
      <p:tags r:id="rId1"/>
    </p:custDataLst>
    <p:extLst>
      <p:ext uri="{BB962C8B-B14F-4D97-AF65-F5344CB8AC3E}">
        <p14:creationId xmlns:p14="http://schemas.microsoft.com/office/powerpoint/2010/main" val="232119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Meaningful Use</a:t>
            </a:r>
          </a:p>
        </p:txBody>
      </p:sp>
      <p:sp>
        <p:nvSpPr>
          <p:cNvPr id="9219" name="Content Placeholder 2"/>
          <p:cNvSpPr>
            <a:spLocks noGrp="1"/>
          </p:cNvSpPr>
          <p:nvPr>
            <p:ph sz="quarter" idx="14"/>
          </p:nvPr>
        </p:nvSpPr>
        <p:spPr/>
        <p:txBody>
          <a:bodyPr/>
          <a:lstStyle/>
          <a:p>
            <a:r>
              <a:rPr lang="en-US" dirty="0"/>
              <a:t>Driven by health care system’s underlying goals</a:t>
            </a:r>
          </a:p>
          <a:p>
            <a:r>
              <a:rPr lang="en-US" dirty="0"/>
              <a:t>Conceptually originated in legislation by Stark (2010)</a:t>
            </a:r>
          </a:p>
        </p:txBody>
      </p:sp>
      <p:sp>
        <p:nvSpPr>
          <p:cNvPr id="512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E99AA3F-FA59-B049-B2AD-B3F91E99BFA5}" type="slidenum">
              <a:rPr lang="en-US" smtClean="0"/>
              <a:pPr/>
              <a:t>6</a:t>
            </a:fld>
            <a:endParaRPr lang="en-US" dirty="0"/>
          </a:p>
        </p:txBody>
      </p:sp>
    </p:spTree>
    <p:custDataLst>
      <p:tags r:id="rId1"/>
    </p:custDataLst>
    <p:extLst>
      <p:ext uri="{BB962C8B-B14F-4D97-AF65-F5344CB8AC3E}">
        <p14:creationId xmlns:p14="http://schemas.microsoft.com/office/powerpoint/2010/main" val="324700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Meaningful Use Criteria</a:t>
            </a:r>
          </a:p>
        </p:txBody>
      </p:sp>
      <p:sp>
        <p:nvSpPr>
          <p:cNvPr id="9219" name="Content Placeholder 2"/>
          <p:cNvSpPr>
            <a:spLocks noGrp="1"/>
          </p:cNvSpPr>
          <p:nvPr>
            <p:ph sz="quarter" idx="14"/>
          </p:nvPr>
        </p:nvSpPr>
        <p:spPr/>
        <p:txBody>
          <a:bodyPr/>
          <a:lstStyle/>
          <a:p>
            <a:r>
              <a:rPr lang="en-US" dirty="0"/>
              <a:t>All MU criteria must </a:t>
            </a:r>
            <a:r>
              <a:rPr lang="en-US" altLang="ja-JP" dirty="0"/>
              <a:t>“</a:t>
            </a:r>
            <a:r>
              <a:rPr lang="en-US" dirty="0"/>
              <a:t>map</a:t>
            </a:r>
            <a:r>
              <a:rPr lang="en-US" altLang="ja-JP" dirty="0"/>
              <a:t>”</a:t>
            </a:r>
            <a:r>
              <a:rPr lang="en-US" dirty="0"/>
              <a:t> to one or more of five goals for the health care system</a:t>
            </a:r>
          </a:p>
          <a:p>
            <a:pPr lvl="1"/>
            <a:r>
              <a:rPr lang="en-US" dirty="0"/>
              <a:t>Improving quality, safety, and efficiency</a:t>
            </a:r>
          </a:p>
          <a:p>
            <a:pPr lvl="1"/>
            <a:r>
              <a:rPr lang="en-US" dirty="0"/>
              <a:t>Engaging patients in their care</a:t>
            </a:r>
          </a:p>
          <a:p>
            <a:pPr lvl="1"/>
            <a:r>
              <a:rPr lang="en-US" dirty="0"/>
              <a:t>Increasing coordination of care</a:t>
            </a:r>
          </a:p>
          <a:p>
            <a:pPr lvl="1"/>
            <a:r>
              <a:rPr lang="en-US" dirty="0"/>
              <a:t>Improving the health status of the population</a:t>
            </a:r>
          </a:p>
          <a:p>
            <a:pPr lvl="1"/>
            <a:r>
              <a:rPr lang="en-US" dirty="0"/>
              <a:t>Ensuring privacy and security</a:t>
            </a:r>
          </a:p>
        </p:txBody>
      </p:sp>
      <p:sp>
        <p:nvSpPr>
          <p:cNvPr id="512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E99AA3F-FA59-B049-B2AD-B3F91E99BFA5}" type="slidenum">
              <a:rPr lang="en-US" smtClean="0"/>
              <a:pPr/>
              <a:t>7</a:t>
            </a:fld>
            <a:endParaRPr lang="en-US" dirty="0"/>
          </a:p>
        </p:txBody>
      </p:sp>
    </p:spTree>
    <p:custDataLst>
      <p:tags r:id="rId1"/>
    </p:custDataLst>
    <p:extLst>
      <p:ext uri="{BB962C8B-B14F-4D97-AF65-F5344CB8AC3E}">
        <p14:creationId xmlns:p14="http://schemas.microsoft.com/office/powerpoint/2010/main" val="97363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Meaningful Use Examples</a:t>
            </a:r>
          </a:p>
        </p:txBody>
      </p:sp>
      <p:sp>
        <p:nvSpPr>
          <p:cNvPr id="9219" name="Content Placeholder 2"/>
          <p:cNvSpPr>
            <a:spLocks noGrp="1"/>
          </p:cNvSpPr>
          <p:nvPr>
            <p:ph sz="quarter" idx="14"/>
          </p:nvPr>
        </p:nvSpPr>
        <p:spPr/>
        <p:txBody>
          <a:bodyPr/>
          <a:lstStyle/>
          <a:p>
            <a:r>
              <a:rPr lang="en-US" dirty="0"/>
              <a:t>Implementing drug-drug interaction checks  leads to improved quality, safety, and efficiency</a:t>
            </a:r>
          </a:p>
          <a:p>
            <a:r>
              <a:rPr lang="en-US" dirty="0"/>
              <a:t>Providing summary of care to patients leads to engaging patients in their own health care</a:t>
            </a:r>
          </a:p>
        </p:txBody>
      </p:sp>
      <p:sp>
        <p:nvSpPr>
          <p:cNvPr id="5124"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E99AA3F-FA59-B049-B2AD-B3F91E99BFA5}" type="slidenum">
              <a:rPr lang="en-US" smtClean="0"/>
              <a:pPr/>
              <a:t>8</a:t>
            </a:fld>
            <a:endParaRPr lang="en-US" dirty="0"/>
          </a:p>
        </p:txBody>
      </p:sp>
    </p:spTree>
    <p:custDataLst>
      <p:tags r:id="rId1"/>
    </p:custDataLst>
    <p:extLst>
      <p:ext uri="{BB962C8B-B14F-4D97-AF65-F5344CB8AC3E}">
        <p14:creationId xmlns:p14="http://schemas.microsoft.com/office/powerpoint/2010/main" val="1050617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Overall Requirements for MU</a:t>
            </a:r>
          </a:p>
        </p:txBody>
      </p:sp>
      <p:sp>
        <p:nvSpPr>
          <p:cNvPr id="11267" name="Content Placeholder 2"/>
          <p:cNvSpPr>
            <a:spLocks noGrp="1"/>
          </p:cNvSpPr>
          <p:nvPr>
            <p:ph sz="quarter" idx="14"/>
          </p:nvPr>
        </p:nvSpPr>
        <p:spPr/>
        <p:txBody>
          <a:bodyPr/>
          <a:lstStyle/>
          <a:p>
            <a:r>
              <a:rPr lang="en-US" dirty="0"/>
              <a:t>Use certified EHR technology in a meaningful manner</a:t>
            </a:r>
          </a:p>
          <a:p>
            <a:r>
              <a:rPr lang="en-US" dirty="0"/>
              <a:t>Use certified EHR technology connected in a manner that provides for health information exchange</a:t>
            </a:r>
          </a:p>
          <a:p>
            <a:r>
              <a:rPr lang="en-US" dirty="0"/>
              <a:t>Using certified EHR technology, the provider submits information on clinical quality measures</a:t>
            </a:r>
          </a:p>
        </p:txBody>
      </p:sp>
      <p:sp>
        <p:nvSpPr>
          <p:cNvPr id="6148" name="Slide Number Placeholder 3"/>
          <p:cNvSpPr>
            <a:spLocks noGrp="1"/>
          </p:cNvSpPr>
          <p:nvPr>
            <p:ph type="sldNum" sz="quarter" idx="4"/>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3173A9B-C0B1-6643-8531-8277E1CD4CE5}" type="slidenum">
              <a:rPr lang="en-US" smtClean="0"/>
              <a:pPr/>
              <a:t>9</a:t>
            </a:fld>
            <a:endParaRPr lang="en-US" dirty="0"/>
          </a:p>
        </p:txBody>
      </p:sp>
    </p:spTree>
    <p:custDataLst>
      <p:tags r:id="rId1"/>
    </p:custDataLst>
    <p:extLst>
      <p:ext uri="{BB962C8B-B14F-4D97-AF65-F5344CB8AC3E}">
        <p14:creationId xmlns:p14="http://schemas.microsoft.com/office/powerpoint/2010/main" val="3985795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1d93c73a-fba8-4a9b-9f79-41c29f4fa76a"/>
  <p:tag name="AUDIO_ID" val="311"/>
  <p:tag name="ARTICULATE_SLIDE_NAV" val="3"/>
  <p:tag name="ELAPSEDTIME" val="90.5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1d93c73a-fba8-4a9b-9f79-41c29f4fa76a"/>
  <p:tag name="AUDIO_ID" val="311"/>
  <p:tag name="ARTICULATE_SLIDE_NAV" val="3"/>
  <p:tag name="ELAPSEDTIME" val="90.5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1d93c73a-fba8-4a9b-9f79-41c29f4fa76a"/>
  <p:tag name="AUDIO_ID" val="311"/>
  <p:tag name="ARTICULATE_SLIDE_NAV" val="3"/>
  <p:tag name="ELAPSEDTIME" val="90.5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1c89ea53-013b-42d5-ab8d-3cf2a83dd483"/>
  <p:tag name="AUDIO_ID" val="312"/>
  <p:tag name="ARTICULATE_SLIDE_NAV" val="4"/>
  <p:tag name="ELAPSEDTIME" val="45.1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6caac32e-aa97-4df3-9eae-0cee2f169adc"/>
  <p:tag name="AUDIO_ID" val="318"/>
  <p:tag name="ARTICULATE_SLIDE_NAV" val="5"/>
  <p:tag name="ELAPSEDTIME" val="44.4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43193f69-bb33-4002-a577-65a149f483f8"/>
  <p:tag name="AUDIO_ID" val="313"/>
  <p:tag name="ARTICULATE_SLIDE_NAV" val="6"/>
  <p:tag name="ELAPSEDTIME" val="78.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43193f69-bb33-4002-a577-65a149f483f8"/>
  <p:tag name="AUDIO_ID" val="313"/>
  <p:tag name="ARTICULATE_SLIDE_NAV" val="6"/>
  <p:tag name="ELAPSEDTIME" val="78.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0c6d8b1-e82a-42b4-a969-08deaeb50fe2"/>
  <p:tag name="AUDIO_ID" val="314"/>
  <p:tag name="ARTICULATE_SLIDE_NAV" val="7"/>
  <p:tag name="ELAPSEDTIME" val="181.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0c6d8b1-e82a-42b4-a969-08deaeb50fe2"/>
  <p:tag name="AUDIO_ID" val="314"/>
  <p:tag name="ARTICULATE_SLIDE_NAV" val="7"/>
  <p:tag name="ELAPSEDTIME" val="181.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d74036c-08de-4a89-9c03-8a92de300332"/>
  <p:tag name="AUDIO_ID" val="332"/>
  <p:tag name="ARTICULATE_SLIDE_NAV" val="9"/>
  <p:tag name="ELAPSEDTIME" val="30.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8d74036c-08de-4a89-9c03-8a92de300333"/>
  <p:tag name="AUDIO_ID" val="333"/>
  <p:tag name="ARTICULATE_SLIDE_NAV" val="10"/>
  <p:tag name="ELAPSEDTIME" val="31.8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d129e48a-29ca-4e4a-a5c0-97d9375c69fe"/>
  <p:tag name="AUDIO_ID" val="321"/>
  <p:tag name="ARTICULATE_SLIDE_NAV" val="11"/>
  <p:tag name="ELAPSEDTIME" val="96.1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d129e48a-29ca-4e4a-a5c0-97d9375c69fe"/>
  <p:tag name="AUDIO_ID" val="321"/>
  <p:tag name="ARTICULATE_SLIDE_NAV" val="11"/>
  <p:tag name="ELAPSEDTIME" val="96.1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ae3f8393-7bf3-400f-8daf-3676e086a314"/>
  <p:tag name="AUDIO_ID" val="316"/>
  <p:tag name="ARTICULATE_SLIDE_NAV" val="12"/>
  <p:tag name="ELAPSEDTIME" val="54.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ae3f8393-7bf3-400f-8daf-3676e086a314"/>
  <p:tag name="AUDIO_ID" val="316"/>
  <p:tag name="ARTICULATE_SLIDE_NAV" val="12"/>
  <p:tag name="ELAPSEDTIME" val="54.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ae3f8393-7bf3-400f-8daf-3676e086a314"/>
  <p:tag name="AUDIO_ID" val="316"/>
  <p:tag name="ARTICULATE_SLIDE_NAV" val="12"/>
  <p:tag name="ELAPSEDTIME" val="54.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ae3f8393-7bf3-400f-8daf-3676e086a314"/>
  <p:tag name="AUDIO_ID" val="316"/>
  <p:tag name="ARTICULATE_SLIDE_NAV" val="12"/>
  <p:tag name="ELAPSEDTIME" val="54.2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341e4cb6-1853-4466-8ad3-9cf56087400f"/>
  <p:tag name="AUDIO_ID" val="348"/>
  <p:tag name="ARTICULATE_SLIDE_NAV" val="13"/>
  <p:tag name="ELAPSEDTIME" val="83.3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396fcb4f-5c07-4082-887e-d71f2c960b5a"/>
  <p:tag name="AUDIO_ID" val="347"/>
  <p:tag name="ARTICULATE_SLIDE_NAV" val="14"/>
  <p:tag name="ELAPSEDTIME" val="47.1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04d35479-13d5-4c9b-be48-d1f3e3453dea"/>
  <p:tag name="AUDIO_ID" val="334"/>
  <p:tag name="ARTICULATE_SLIDE_NAV" val="15"/>
  <p:tag name="ELAPSEDTIME" val="74.5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fbc6819c-3eff-4640-9af7-5fda1cf2f90d"/>
  <p:tag name="AUDIO_ID" val="346"/>
  <p:tag name="ARTICULATE_SLIDE_NAV" val="16"/>
  <p:tag name="ELAPSEDTIME" val="132.4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fbc6819c-3eff-4640-9af7-5fda1cf2f90d"/>
  <p:tag name="AUDIO_ID" val="346"/>
  <p:tag name="ARTICULATE_SLIDE_NAV" val="16"/>
  <p:tag name="ELAPSEDTIME" val="132.4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c104262-df27-414d-84be-2804c509287d"/>
  <p:tag name="AUDIO_ID" val="336"/>
  <p:tag name="ARTICULATE_SLIDE_NAV" val="2"/>
  <p:tag name="ELAPSEDTIME" val="69.6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c104262-df27-414d-84be-2804c509287d"/>
  <p:tag name="AUDIO_ID" val="336"/>
  <p:tag name="ARTICULATE_SLIDE_NAV" val="2"/>
  <p:tag name="ELAPSEDTIME" val="69.60"/>
  <p:tag name="ARTICULATE_NAV_LEVEL" val="1"/>
  <p:tag name="ARTICULATE_SLIDE_PRESENTER_GUID" val="ede4a639-0710-4bce-aaed-c6398723ed9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Kerri's CompX_UnitY_Lecture_Slides_Template</Template>
  <TotalTime>1776</TotalTime>
  <Words>3623</Words>
  <Application>Microsoft Office PowerPoint</Application>
  <PresentationFormat>On-screen Show (4:3)</PresentationFormat>
  <Paragraphs>299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ONC-Template-FINAL DRAFT</vt:lpstr>
      <vt:lpstr>Introduction to Health Care and  Public Health in the U.S.</vt:lpstr>
      <vt:lpstr>Meaningful Use Learning Objectives - 1</vt:lpstr>
      <vt:lpstr>Meaningful Use Learning Objectives - 2</vt:lpstr>
      <vt:lpstr>HITECH and Achieving  Meaningful Use</vt:lpstr>
      <vt:lpstr>HITECH Act of ARRA</vt:lpstr>
      <vt:lpstr>Meaningful Use</vt:lpstr>
      <vt:lpstr>Meaningful Use Criteria</vt:lpstr>
      <vt:lpstr>Meaningful Use Examples</vt:lpstr>
      <vt:lpstr>Overall Requirements for MU</vt:lpstr>
      <vt:lpstr>Three-Stage Implementation</vt:lpstr>
      <vt:lpstr>Qualified EHR - 1</vt:lpstr>
      <vt:lpstr>Qualified EHR - 2</vt:lpstr>
      <vt:lpstr>Implementation - 1</vt:lpstr>
      <vt:lpstr>Implementation - 2</vt:lpstr>
      <vt:lpstr>Payment for Medicare EPs</vt:lpstr>
      <vt:lpstr>Additional Payment for Medicare EPs in Health Professional Shortage Areas</vt:lpstr>
      <vt:lpstr>Payment for Medicaid EPs</vt:lpstr>
      <vt:lpstr>Payment for EHs - 1</vt:lpstr>
      <vt:lpstr>Payment for EHs - 2</vt:lpstr>
      <vt:lpstr>Connecting CMS and ONC Rules - 1</vt:lpstr>
      <vt:lpstr>Connecting CMS and ONC Rules - 2</vt:lpstr>
      <vt:lpstr>Connecting CMS and ONC Rules - 3</vt:lpstr>
      <vt:lpstr>Connecting CMS and ONC Rules - 4</vt:lpstr>
      <vt:lpstr>EHR Certification</vt:lpstr>
      <vt:lpstr>EHR Certification Process</vt:lpstr>
      <vt:lpstr>How Does One Get the $$$?</vt:lpstr>
      <vt:lpstr>Cost Estimate - 1</vt:lpstr>
      <vt:lpstr>Cost Estimate - 2</vt:lpstr>
      <vt:lpstr>Meaningful Use Summary – Lecture a</vt:lpstr>
      <vt:lpstr>Meaningful Use References – 1 – Lecture a</vt:lpstr>
      <vt:lpstr>Meaningful Use References – 2 – Lecture a</vt:lpstr>
      <vt:lpstr>Introduction to Health Care and Public Health in the U.S. Meaningful Use Lecture a</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Unit 10: Lecture a: Introduction to Health Care and Public Health in the U.S.: Meaningful Use, Lecture a</dc:title>
  <dc:subject>Meaningful Use, Lecture a</dc:subject>
  <dc:creator>U.S. Department of Health and Human Services, Office of the National Coordinator for Health Information Technology</dc:creator>
  <cp:keywords>Health IT, Health IT Curriculum, Introduction to Health Care and Public Health in the U.S., Meaningful Use</cp:keywords>
  <cp:lastModifiedBy>The Department of Health and Human Services</cp:lastModifiedBy>
  <cp:revision>181</cp:revision>
  <dcterms:created xsi:type="dcterms:W3CDTF">2016-03-04T22:00:01Z</dcterms:created>
  <dcterms:modified xsi:type="dcterms:W3CDTF">2017-05-19T18:03:06Z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E467A603-A549-4042-8B9F-A30FBAEB1FA0</vt:lpwstr>
  </property>
  <property fmtid="{D5CDD505-2E9C-101B-9397-08002B2CF9AE}" pid="3" name="ArticulatePath">
    <vt:lpwstr>comp1_unit10a_lecture_slides</vt:lpwstr>
  </property>
  <property fmtid="{D5CDD505-2E9C-101B-9397-08002B2CF9AE}" pid="4" name="Language">
    <vt:lpwstr>English</vt:lpwstr>
  </property>
</Properties>
</file>