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tags/tag26.xml" ContentType="application/vnd.openxmlformats-officedocument.presentationml.tags+xml"/>
  <Override PartName="/ppt/notesSlides/notesSlide25.xml" ContentType="application/vnd.openxmlformats-officedocument.presentationml.notesSlide+xml"/>
  <Override PartName="/ppt/tags/tag27.xml" ContentType="application/vnd.openxmlformats-officedocument.presentationml.tags+xml"/>
  <Override PartName="/ppt/notesSlides/notesSlide26.xml" ContentType="application/vnd.openxmlformats-officedocument.presentationml.notesSlide+xml"/>
  <Override PartName="/ppt/tags/tag28.xml" ContentType="application/vnd.openxmlformats-officedocument.presentationml.tags+xml"/>
  <Override PartName="/ppt/notesSlides/notesSlide27.xml" ContentType="application/vnd.openxmlformats-officedocument.presentationml.notesSlide+xml"/>
  <Override PartName="/ppt/tags/tag29.xml" ContentType="application/vnd.openxmlformats-officedocument.presentationml.tags+xml"/>
  <Override PartName="/ppt/notesSlides/notesSlide28.xml" ContentType="application/vnd.openxmlformats-officedocument.presentationml.notesSlide+xml"/>
  <Override PartName="/ppt/tags/tag30.xml" ContentType="application/vnd.openxmlformats-officedocument.presentationml.tags+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handoutMasterIdLst>
    <p:handoutMasterId r:id="rId32"/>
  </p:handoutMasterIdLst>
  <p:sldIdLst>
    <p:sldId id="256" r:id="rId2"/>
    <p:sldId id="292" r:id="rId3"/>
    <p:sldId id="293" r:id="rId4"/>
    <p:sldId id="294" r:id="rId5"/>
    <p:sldId id="260" r:id="rId6"/>
    <p:sldId id="285" r:id="rId7"/>
    <p:sldId id="262" r:id="rId8"/>
    <p:sldId id="263" r:id="rId9"/>
    <p:sldId id="288" r:id="rId10"/>
    <p:sldId id="264" r:id="rId11"/>
    <p:sldId id="289" r:id="rId12"/>
    <p:sldId id="265" r:id="rId13"/>
    <p:sldId id="266" r:id="rId14"/>
    <p:sldId id="267" r:id="rId15"/>
    <p:sldId id="268" r:id="rId16"/>
    <p:sldId id="269" r:id="rId17"/>
    <p:sldId id="290" r:id="rId18"/>
    <p:sldId id="270" r:id="rId19"/>
    <p:sldId id="286" r:id="rId20"/>
    <p:sldId id="271" r:id="rId21"/>
    <p:sldId id="291" r:id="rId22"/>
    <p:sldId id="272" r:id="rId23"/>
    <p:sldId id="273" r:id="rId24"/>
    <p:sldId id="279" r:id="rId25"/>
    <p:sldId id="280" r:id="rId26"/>
    <p:sldId id="281" r:id="rId27"/>
    <p:sldId id="282" r:id="rId28"/>
    <p:sldId id="287" r:id="rId29"/>
    <p:sldId id="283" r:id="rId30"/>
  </p:sldIdLst>
  <p:sldSz cx="9144000" cy="6858000" type="screen4x3"/>
  <p:notesSz cx="6858000" cy="9144000"/>
  <p:custDataLst>
    <p:tags r:id="rId33"/>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064" autoAdjust="0"/>
  </p:normalViewPr>
  <p:slideViewPr>
    <p:cSldViewPr snapToGrid="0">
      <p:cViewPr varScale="1">
        <p:scale>
          <a:sx n="61" d="100"/>
          <a:sy n="61" d="100"/>
        </p:scale>
        <p:origin x="-254" y="-77"/>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6/20/2017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6/20/2017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Welcome to the</a:t>
            </a:r>
            <a:r>
              <a:rPr lang="en-US" altLang="en-US" b="0" dirty="0" smtClean="0"/>
              <a:t> </a:t>
            </a:r>
            <a:r>
              <a:rPr lang="en-US" altLang="en-US" b="0" i="0" dirty="0" smtClean="0"/>
              <a:t>Introduction to Computer Science: Security and Privacy</a:t>
            </a:r>
            <a:r>
              <a:rPr lang="en-US" altLang="en-US" dirty="0" smtClean="0"/>
              <a:t>. This is Lecture e.</a:t>
            </a:r>
          </a:p>
          <a:p>
            <a:endParaRPr lang="en-US" altLang="en-US" dirty="0" smtClean="0"/>
          </a:p>
          <a:p>
            <a:pPr eaLnBrk="1" hangingPunct="1">
              <a:spcBef>
                <a:spcPct val="0"/>
              </a:spcBef>
            </a:pPr>
            <a:r>
              <a:rPr lang="en-US" altLang="en-US" dirty="0" smtClean="0"/>
              <a:t>The component, </a:t>
            </a:r>
            <a:r>
              <a:rPr lang="en-US" altLang="en-US" b="0" i="0" dirty="0" smtClean="0"/>
              <a:t>Introduction to Computer Science</a:t>
            </a:r>
            <a:r>
              <a:rPr lang="en-US" altLang="en-US" dirty="0" smtClean="0"/>
              <a:t>, provides a basic overview of computer architecture; data organization, representation and structure; the structure of programming languages; and networking and data communication. It also includes the basic terminology of computing.</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25037050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Let’s now consider some EHR security question and answers.</a:t>
            </a:r>
          </a:p>
          <a:p>
            <a:endParaRPr lang="en-US" altLang="en-US" dirty="0" smtClean="0"/>
          </a:p>
          <a:p>
            <a:r>
              <a:rPr lang="en-US" altLang="en-US" dirty="0" smtClean="0"/>
              <a:t>How is―or how should―data be sent over the Internet? In most cases, data will be sent in an encrypted, secure manner over the Internet. If not, patients should question the security practices being used. </a:t>
            </a:r>
          </a:p>
          <a:p>
            <a:endParaRPr lang="en-US" altLang="en-US" dirty="0" smtClean="0"/>
          </a:p>
          <a:p>
            <a:r>
              <a:rPr lang="en-US" altLang="en-US" dirty="0" smtClean="0"/>
              <a:t>Is your personal data safe? The answer to this question depends on each organization’s physical record and network security practices, as governed by their security policy. However, no data is 100 percent secure against theft or misuse, regardless of the applicable security policy. Having a good security policy in place, and then auditing for compliance, can significantly improve success in maintaining data security. </a:t>
            </a:r>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7DAB200-5E78-4FB6-9623-F3F7DE2956E9}" type="slidenum">
              <a:rPr lang="en-US" altLang="en-US"/>
              <a:pPr eaLnBrk="1" hangingPunct="1"/>
              <a:t>10</a:t>
            </a:fld>
            <a:endParaRPr lang="en-US" altLang="en-US" dirty="0"/>
          </a:p>
        </p:txBody>
      </p:sp>
    </p:spTree>
    <p:extLst>
      <p:ext uri="{BB962C8B-B14F-4D97-AF65-F5344CB8AC3E}">
        <p14:creationId xmlns:p14="http://schemas.microsoft.com/office/powerpoint/2010/main" val="3435590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And finally, who can view your private medical records? According to HIPAA, </a:t>
            </a:r>
            <a:r>
              <a:rPr lang="en-US" altLang="en-US" i="1" dirty="0" smtClean="0"/>
              <a:t>only</a:t>
            </a:r>
            <a:r>
              <a:rPr lang="en-US" altLang="en-US" dirty="0" smtClean="0"/>
              <a:t> those who </a:t>
            </a:r>
            <a:r>
              <a:rPr lang="en-US" altLang="en-US" i="1" dirty="0" smtClean="0"/>
              <a:t>need to know</a:t>
            </a:r>
            <a:r>
              <a:rPr lang="en-US" altLang="en-US" dirty="0" smtClean="0"/>
              <a:t> or view the contents of a health record should be able to do so. Patients must authorize all other access to their record.</a:t>
            </a:r>
          </a:p>
          <a:p>
            <a:endParaRPr lang="en-US" altLang="en-US" dirty="0" smtClean="0"/>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7DAB200-5E78-4FB6-9623-F3F7DE2956E9}" type="slidenum">
              <a:rPr lang="en-US" altLang="en-US"/>
              <a:pPr eaLnBrk="1" hangingPunct="1"/>
              <a:t>11</a:t>
            </a:fld>
            <a:endParaRPr lang="en-US" altLang="en-US" dirty="0"/>
          </a:p>
        </p:txBody>
      </p:sp>
    </p:spTree>
    <p:extLst>
      <p:ext uri="{BB962C8B-B14F-4D97-AF65-F5344CB8AC3E}">
        <p14:creationId xmlns:p14="http://schemas.microsoft.com/office/powerpoint/2010/main" val="30290204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en-US" sz="1000" dirty="0" smtClean="0">
                <a:solidFill>
                  <a:srgbClr val="000000"/>
                </a:solidFill>
                <a:ea typeface="ＭＳ Ｐゴシック" panose="020B0600070205080204" pitchFamily="34" charset="-128"/>
                <a:cs typeface="Arial" panose="020B0604020202020204" pitchFamily="34" charset="0"/>
              </a:rPr>
              <a:t>HIPAA was enacted in 1996 by the federal government.</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en-US" sz="1000" dirty="0" smtClean="0">
                <a:solidFill>
                  <a:srgbClr val="000000"/>
                </a:solidFill>
                <a:ea typeface="ＭＳ Ｐゴシック" panose="020B0600070205080204" pitchFamily="34" charset="-128"/>
                <a:cs typeface="Arial" panose="020B0604020202020204" pitchFamily="34" charset="0"/>
              </a:rPr>
              <a:t>HIPAA establishes privacy and security standards, and</a:t>
            </a:r>
            <a:r>
              <a:rPr lang="en-US" altLang="en-US" sz="1000" baseline="0" dirty="0" smtClean="0">
                <a:solidFill>
                  <a:srgbClr val="000000"/>
                </a:solidFill>
                <a:ea typeface="ＭＳ Ｐゴシック" panose="020B0600070205080204" pitchFamily="34" charset="-128"/>
                <a:cs typeface="Arial" panose="020B0604020202020204" pitchFamily="34" charset="0"/>
              </a:rPr>
              <a:t> </a:t>
            </a:r>
            <a:r>
              <a:rPr lang="en-US" altLang="en-US" sz="1000" dirty="0" smtClean="0"/>
              <a:t>requires that health care providers, insurance companies, and care</a:t>
            </a:r>
            <a:r>
              <a:rPr lang="en-US" altLang="en-US" sz="1000" baseline="0" dirty="0" smtClean="0"/>
              <a:t> </a:t>
            </a:r>
            <a:r>
              <a:rPr lang="en-US" altLang="en-US" sz="1000" dirty="0" smtClean="0"/>
              <a:t>clearinghouses - organizations that translate claims data in to and out of HIPAA-standard format - abide by privacy and security standards.</a:t>
            </a:r>
          </a:p>
          <a:p>
            <a:endParaRPr lang="en-US" altLang="en-US" sz="1000" dirty="0" smtClean="0"/>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dirty="0" smtClean="0"/>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C888674A-CF03-4771-AA15-CFF9459ABB39}" type="slidenum">
              <a:rPr lang="en-US" altLang="en-US"/>
              <a:pPr eaLnBrk="1" hangingPunct="1"/>
              <a:t>12</a:t>
            </a:fld>
            <a:endParaRPr lang="en-US" altLang="en-US" dirty="0"/>
          </a:p>
        </p:txBody>
      </p:sp>
    </p:spTree>
    <p:extLst>
      <p:ext uri="{BB962C8B-B14F-4D97-AF65-F5344CB8AC3E}">
        <p14:creationId xmlns:p14="http://schemas.microsoft.com/office/powerpoint/2010/main" val="14363193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HIPAA privacy rule requires covered entities to provide patients with what is known as a “Notice of Privacy Practices” when care is first provided. A patient might receive this notice when visiting a walk-in clinic, for example. The privacy rule covers both paper and electronic private health information. </a:t>
            </a:r>
          </a:p>
          <a:p>
            <a:endParaRPr lang="en-US" altLang="en-US" dirty="0" smtClean="0"/>
          </a:p>
          <a:p>
            <a:r>
              <a:rPr lang="en-US" altLang="en-US" dirty="0" smtClean="0"/>
              <a:t>HIPAA also incorporates a security rule that goes farther than the privacy rule in that it covers administrative, physical, and technical data safeguards that must be enacted to secure EHR data. All of these should be outlined in the entity’s security policy.</a:t>
            </a:r>
          </a:p>
          <a:p>
            <a:endParaRPr lang="en-US" altLang="en-US" dirty="0" smtClean="0"/>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EF17559-6ACD-4149-AE7F-675E96EDD895}" type="slidenum">
              <a:rPr lang="en-US" altLang="en-US"/>
              <a:pPr eaLnBrk="1" hangingPunct="1"/>
              <a:t>13</a:t>
            </a:fld>
            <a:endParaRPr lang="en-US" altLang="en-US" dirty="0"/>
          </a:p>
        </p:txBody>
      </p:sp>
    </p:spTree>
    <p:extLst>
      <p:ext uri="{BB962C8B-B14F-4D97-AF65-F5344CB8AC3E}">
        <p14:creationId xmlns:p14="http://schemas.microsoft.com/office/powerpoint/2010/main" val="20059800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Most privacy laws revolve around privacy between a person and the government. </a:t>
            </a:r>
          </a:p>
          <a:p>
            <a:endParaRPr lang="en-US" altLang="en-US" dirty="0" smtClean="0"/>
          </a:p>
          <a:p>
            <a:r>
              <a:rPr lang="en-US" altLang="en-US" dirty="0" smtClean="0"/>
              <a:t>According to Wikipedia, “The law of privacy regulates the type of information that can be collected and how this information may be used and stored.” </a:t>
            </a:r>
          </a:p>
          <a:p>
            <a:endParaRPr lang="en-US" altLang="en-US" dirty="0" smtClean="0"/>
          </a:p>
          <a:p>
            <a:r>
              <a:rPr lang="en-US" altLang="en-US" dirty="0" smtClean="0"/>
              <a:t>Privacy relates to people. For example, a patient’s visit to a doctor is private information. </a:t>
            </a:r>
          </a:p>
          <a:p>
            <a:endParaRPr lang="en-US" altLang="en-US" dirty="0" smtClean="0"/>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3201486-5795-41E6-9FBA-FE7F4972C044}" type="slidenum">
              <a:rPr lang="en-US" altLang="en-US"/>
              <a:pPr eaLnBrk="1" hangingPunct="1"/>
              <a:t>14</a:t>
            </a:fld>
            <a:endParaRPr lang="en-US" altLang="en-US" dirty="0"/>
          </a:p>
        </p:txBody>
      </p:sp>
    </p:spTree>
    <p:extLst>
      <p:ext uri="{BB962C8B-B14F-4D97-AF65-F5344CB8AC3E}">
        <p14:creationId xmlns:p14="http://schemas.microsoft.com/office/powerpoint/2010/main" val="37153886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Confidentiality is different from privacy. According to Wikipedia, “Confidentiality is commonly applied to conversations between doctors and patients. Legal protections prevent physicians from revealing certain discussions with patients, even under oath in court. The rule only applies to secrets shared between physician and patient during the course of providing medical care.” </a:t>
            </a:r>
          </a:p>
          <a:p>
            <a:endParaRPr lang="en-US" altLang="en-US" dirty="0" smtClean="0"/>
          </a:p>
          <a:p>
            <a:r>
              <a:rPr lang="en-US" altLang="en-US" dirty="0" smtClean="0"/>
              <a:t>We can infer from</a:t>
            </a:r>
            <a:r>
              <a:rPr lang="en-US" altLang="en-US" baseline="0" dirty="0" smtClean="0"/>
              <a:t> this</a:t>
            </a:r>
            <a:r>
              <a:rPr lang="en-US" altLang="en-US" dirty="0" smtClean="0"/>
              <a:t> that confidentiality relates to data, data shared between the health provider and the patient. Confidentiality, then, in this context, means that the things discussed with a doctor should remain between the patient and the doctor; they are confidential.</a:t>
            </a:r>
          </a:p>
          <a:p>
            <a:endParaRPr lang="en-US" altLang="en-US" dirty="0" smtClean="0"/>
          </a:p>
          <a:p>
            <a:r>
              <a:rPr lang="en-US" altLang="en-US" dirty="0" smtClean="0"/>
              <a:t>To put privacy and confidentiality in context, the fact that someone visited a doctor is private; what the patient and doctor discussed is confidential. Privacy and confidentiality are not mutually exclusive and each slightly overlaps the other in scope.</a:t>
            </a:r>
          </a:p>
          <a:p>
            <a:endParaRPr lang="en-US" altLang="en-US" dirty="0" smtClean="0"/>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2A8D0A7-FCCA-4CBD-BFE5-7E070AE3D55B}" type="slidenum">
              <a:rPr lang="en-US" altLang="en-US"/>
              <a:pPr eaLnBrk="1" hangingPunct="1"/>
              <a:t>15</a:t>
            </a:fld>
            <a:endParaRPr lang="en-US" altLang="en-US" dirty="0"/>
          </a:p>
        </p:txBody>
      </p:sp>
    </p:spTree>
    <p:extLst>
      <p:ext uri="{BB962C8B-B14F-4D97-AF65-F5344CB8AC3E}">
        <p14:creationId xmlns:p14="http://schemas.microsoft.com/office/powerpoint/2010/main" val="17336506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What steps can be taken to secure an EHR and its records? </a:t>
            </a:r>
          </a:p>
          <a:p>
            <a:endParaRPr lang="en-US" altLang="en-US" dirty="0" smtClean="0"/>
          </a:p>
          <a:p>
            <a:r>
              <a:rPr lang="en-US" altLang="en-US" dirty="0" smtClean="0"/>
              <a:t>It is possible to authenticate and authorize all access to electronic health records. Authorization involves permissions. Permissions limit who can view,</a:t>
            </a:r>
            <a:r>
              <a:rPr lang="en-US" altLang="en-US" baseline="0" dirty="0" smtClean="0"/>
              <a:t> change, and/or print medical records and </a:t>
            </a:r>
            <a:r>
              <a:rPr lang="en-US" altLang="en-US" dirty="0" smtClean="0"/>
              <a:t>electronic documents.</a:t>
            </a:r>
          </a:p>
          <a:p>
            <a:endParaRPr lang="en-US" altLang="en-US" dirty="0" smtClean="0"/>
          </a:p>
          <a:p>
            <a:r>
              <a:rPr lang="en-US" altLang="en-US" dirty="0" smtClean="0"/>
              <a:t>Additionally, all views of and changes to medical information should be recorded for audit. </a:t>
            </a:r>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6839DA4-BC42-4B98-89D0-25AB74D71481}" type="slidenum">
              <a:rPr lang="en-US" altLang="en-US"/>
              <a:pPr eaLnBrk="1" hangingPunct="1"/>
              <a:t>16</a:t>
            </a:fld>
            <a:endParaRPr lang="en-US" altLang="en-US" dirty="0"/>
          </a:p>
        </p:txBody>
      </p:sp>
    </p:spTree>
    <p:extLst>
      <p:ext uri="{BB962C8B-B14F-4D97-AF65-F5344CB8AC3E}">
        <p14:creationId xmlns:p14="http://schemas.microsoft.com/office/powerpoint/2010/main" val="41785141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As an example of permissions, a clerk would be able to view the dates and charges related to an office visit, but would not be able to view anything that details the treatment received or the information discussed between patient and doctor. </a:t>
            </a:r>
          </a:p>
          <a:p>
            <a:endParaRPr lang="en-US" altLang="en-US" dirty="0" smtClean="0"/>
          </a:p>
          <a:p>
            <a:r>
              <a:rPr lang="en-US" altLang="en-US" dirty="0" smtClean="0"/>
              <a:t>Nurses and doctors can view medical records </a:t>
            </a:r>
            <a:r>
              <a:rPr lang="en-US" altLang="en-US" i="1" dirty="0" smtClean="0"/>
              <a:t>only</a:t>
            </a:r>
            <a:r>
              <a:rPr lang="en-US" altLang="en-US" dirty="0" smtClean="0"/>
              <a:t> for patients </a:t>
            </a:r>
            <a:r>
              <a:rPr lang="en-US" altLang="en-US" i="1" dirty="0" smtClean="0"/>
              <a:t>under their direct care</a:t>
            </a:r>
            <a:r>
              <a:rPr lang="en-US" altLang="en-US" dirty="0" smtClean="0"/>
              <a:t>, but should not view medical records for patients not under their care.</a:t>
            </a:r>
          </a:p>
          <a:p>
            <a:endParaRPr lang="en-US" altLang="en-US" dirty="0" smtClean="0"/>
          </a:p>
          <a:p>
            <a:r>
              <a:rPr lang="en-US" altLang="en-US" dirty="0" smtClean="0"/>
              <a:t>An important point is that security outlines the structure through which privacy and confidentiality can be enforced. Putting in place security mechanisms such as requiring usernames and passwords; badges to open doors; and keys to open file cabinets, increases the probability of data privacy and confidentiality.</a:t>
            </a:r>
          </a:p>
          <a:p>
            <a:endParaRPr lang="en-US" altLang="en-US" dirty="0" smtClean="0"/>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6839DA4-BC42-4B98-89D0-25AB74D71481}" type="slidenum">
              <a:rPr lang="en-US" altLang="en-US"/>
              <a:pPr eaLnBrk="1" hangingPunct="1"/>
              <a:t>17</a:t>
            </a:fld>
            <a:endParaRPr lang="en-US" altLang="en-US" dirty="0"/>
          </a:p>
        </p:txBody>
      </p:sp>
    </p:spTree>
    <p:extLst>
      <p:ext uri="{BB962C8B-B14F-4D97-AF65-F5344CB8AC3E}">
        <p14:creationId xmlns:p14="http://schemas.microsoft.com/office/powerpoint/2010/main" val="10685814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Device security is important in securing EHR and records. </a:t>
            </a:r>
          </a:p>
          <a:p>
            <a:endParaRPr lang="en-US" altLang="en-US" dirty="0" smtClean="0"/>
          </a:p>
          <a:p>
            <a:pPr marL="171450" indent="-171450">
              <a:buFont typeface="Arial" panose="020B0604020202020204" pitchFamily="34" charset="0"/>
              <a:buChar char="•"/>
            </a:pPr>
            <a:r>
              <a:rPr lang="en-US" altLang="en-US" dirty="0" smtClean="0"/>
              <a:t>Critical updates to computer operating systems should be applied immediately</a:t>
            </a:r>
          </a:p>
          <a:p>
            <a:pPr marL="171450" indent="-171450">
              <a:buFont typeface="Arial" panose="020B0604020202020204" pitchFamily="34" charset="0"/>
              <a:buChar char="•"/>
            </a:pPr>
            <a:r>
              <a:rPr lang="en-US" altLang="en-US" dirty="0" smtClean="0"/>
              <a:t>Antivirus definitions should always be current</a:t>
            </a:r>
          </a:p>
          <a:p>
            <a:pPr marL="171450" indent="-171450">
              <a:buFont typeface="Arial" panose="020B0604020202020204" pitchFamily="34" charset="0"/>
              <a:buChar char="•"/>
            </a:pPr>
            <a:r>
              <a:rPr lang="en-US" altLang="en-US" dirty="0" smtClean="0"/>
              <a:t>Physical access to servers that house medical data should be restricted </a:t>
            </a:r>
          </a:p>
          <a:p>
            <a:pPr marL="171450" indent="-171450">
              <a:buFont typeface="Arial" panose="020B0604020202020204" pitchFamily="34" charset="0"/>
              <a:buChar char="•"/>
            </a:pPr>
            <a:r>
              <a:rPr lang="en-US" altLang="en-US" dirty="0" smtClean="0"/>
              <a:t>And finally, access to devices must be authenticated</a:t>
            </a:r>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40BBFE7-38CB-4B86-B3B1-6C751A4CBB6D}" type="slidenum">
              <a:rPr lang="en-US" altLang="en-US"/>
              <a:pPr eaLnBrk="1" hangingPunct="1"/>
              <a:t>18</a:t>
            </a:fld>
            <a:endParaRPr lang="en-US" altLang="en-US" dirty="0"/>
          </a:p>
        </p:txBody>
      </p:sp>
    </p:spTree>
    <p:extLst>
      <p:ext uri="{BB962C8B-B14F-4D97-AF65-F5344CB8AC3E}">
        <p14:creationId xmlns:p14="http://schemas.microsoft.com/office/powerpoint/2010/main" val="42556750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Encryption can also help secure electronic communications. All communication between an EHR system and a destination device should be encrypted. </a:t>
            </a:r>
          </a:p>
          <a:p>
            <a:endParaRPr lang="en-US" altLang="en-US" dirty="0" smtClean="0"/>
          </a:p>
          <a:p>
            <a:r>
              <a:rPr lang="en-US" altLang="en-US" dirty="0" smtClean="0"/>
              <a:t>A client-server environment allows maintenance of a domain environment with a server that manages all devices and all objects. </a:t>
            </a:r>
          </a:p>
          <a:p>
            <a:endParaRPr lang="en-US" altLang="en-US" dirty="0" smtClean="0"/>
          </a:p>
          <a:p>
            <a:r>
              <a:rPr lang="en-US" altLang="en-US" dirty="0" smtClean="0"/>
              <a:t>User accounts should be configured in groups, and permissions must be provided to the groups. </a:t>
            </a:r>
          </a:p>
          <a:p>
            <a:endParaRPr lang="en-US" altLang="en-US" dirty="0" smtClean="0"/>
          </a:p>
          <a:p>
            <a:r>
              <a:rPr lang="en-US" altLang="en-US" dirty="0" smtClean="0"/>
              <a:t>Finally, organizations should implement network access protection mechanisms. For example, if a device attempts to connect to a network, the system should first examine the device to verify that it has had</a:t>
            </a:r>
            <a:r>
              <a:rPr lang="en-US" altLang="en-US" baseline="0" dirty="0" smtClean="0"/>
              <a:t> </a:t>
            </a:r>
            <a:r>
              <a:rPr lang="en-US" altLang="en-US" dirty="0" smtClean="0"/>
              <a:t>critical updates applied to its operating system. The system should then require that the device </a:t>
            </a:r>
            <a:r>
              <a:rPr lang="en-US" altLang="en-US" baseline="0" dirty="0" smtClean="0"/>
              <a:t>attempting to connect to the network has</a:t>
            </a:r>
            <a:r>
              <a:rPr lang="en-US" altLang="en-US" dirty="0" smtClean="0"/>
              <a:t> antivirus protection software installed and verify that its firewall is enabled.</a:t>
            </a:r>
          </a:p>
          <a:p>
            <a:endParaRPr lang="en-US" altLang="en-US" dirty="0" smtClean="0"/>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40BBFE7-38CB-4B86-B3B1-6C751A4CBB6D}" type="slidenum">
              <a:rPr lang="en-US" altLang="en-US"/>
              <a:pPr eaLnBrk="1" hangingPunct="1"/>
              <a:t>19</a:t>
            </a:fld>
            <a:endParaRPr lang="en-US" altLang="en-US" dirty="0"/>
          </a:p>
        </p:txBody>
      </p:sp>
    </p:spTree>
    <p:extLst>
      <p:ext uri="{BB962C8B-B14F-4D97-AF65-F5344CB8AC3E}">
        <p14:creationId xmlns:p14="http://schemas.microsoft.com/office/powerpoint/2010/main" val="4255675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  The objectives for this unit,</a:t>
            </a:r>
            <a:r>
              <a:rPr lang="en-US" altLang="en-US" b="0" dirty="0" smtClean="0"/>
              <a:t> </a:t>
            </a:r>
            <a:r>
              <a:rPr lang="en-US" altLang="en-US" b="0" i="0" dirty="0" smtClean="0"/>
              <a:t>Security and Privacy</a:t>
            </a:r>
            <a:r>
              <a:rPr lang="en-US" altLang="en-US" dirty="0" smtClean="0"/>
              <a:t>, are to:</a:t>
            </a:r>
          </a:p>
          <a:p>
            <a:pPr marL="171450" lvl="0" indent="-171450">
              <a:buFont typeface="Arial" panose="020B0604020202020204" pitchFamily="34" charset="0"/>
              <a:buChar char="•"/>
            </a:pPr>
            <a:r>
              <a:rPr lang="en-US" dirty="0" smtClean="0"/>
              <a:t>Define cybercrime and cybersecurity</a:t>
            </a:r>
          </a:p>
          <a:p>
            <a:pPr marL="171450" lvl="0" indent="-171450">
              <a:buFont typeface="Arial" panose="020B0604020202020204" pitchFamily="34" charset="0"/>
              <a:buChar char="•"/>
            </a:pPr>
            <a:r>
              <a:rPr lang="en-US" dirty="0" smtClean="0"/>
              <a:t>List common information technology,</a:t>
            </a:r>
            <a:r>
              <a:rPr lang="en-US" baseline="0" dirty="0" smtClean="0"/>
              <a:t> or </a:t>
            </a:r>
            <a:r>
              <a:rPr lang="en-US" dirty="0" smtClean="0"/>
              <a:t>IT</a:t>
            </a:r>
            <a:r>
              <a:rPr lang="en-US" baseline="0" dirty="0" smtClean="0"/>
              <a:t>,</a:t>
            </a:r>
            <a:r>
              <a:rPr lang="en-US" dirty="0" smtClean="0"/>
              <a:t> security and privacy concerns</a:t>
            </a:r>
          </a:p>
          <a:p>
            <a:pPr marL="171450" lvl="0" indent="-171450">
              <a:buFont typeface="Arial" panose="020B0604020202020204" pitchFamily="34" charset="0"/>
              <a:buChar char="•"/>
            </a:pPr>
            <a:r>
              <a:rPr lang="en-US" dirty="0" smtClean="0"/>
              <a:t>List the</a:t>
            </a:r>
            <a:r>
              <a:rPr lang="en-US" baseline="0" dirty="0" smtClean="0"/>
              <a:t> </a:t>
            </a:r>
            <a:r>
              <a:rPr lang="en-US" dirty="0" smtClean="0"/>
              <a:t>hardware components that are usually attacked by hackers </a:t>
            </a:r>
          </a:p>
          <a:p>
            <a:pPr marL="171450" lvl="0" indent="-171450">
              <a:buFont typeface="Arial" panose="020B0604020202020204" pitchFamily="34" charset="0"/>
              <a:buChar char="•"/>
            </a:pPr>
            <a:r>
              <a:rPr lang="en-US" dirty="0" smtClean="0"/>
              <a:t>Explain some of the common methods of attack</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BFA563-D4B0-45E7-A96F-A4DB34D4C0A4}" type="slidenum">
              <a:rPr lang="en-US" altLang="en-US"/>
              <a:pPr eaLnBrk="1" hangingPunct="1"/>
              <a:t>2</a:t>
            </a:fld>
            <a:endParaRPr lang="en-US" altLang="en-US" dirty="0"/>
          </a:p>
        </p:txBody>
      </p:sp>
    </p:spTree>
    <p:extLst>
      <p:ext uri="{BB962C8B-B14F-4D97-AF65-F5344CB8AC3E}">
        <p14:creationId xmlns:p14="http://schemas.microsoft.com/office/powerpoint/2010/main" val="3062504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EHR transmission over the Internet should require that either Hypertext Transfer Protocol Secure, or HTTPS, or secure web browsing be implemented for all web transactions. In other words, all communication over the Internet should be encrypted. </a:t>
            </a:r>
          </a:p>
          <a:p>
            <a:endParaRPr lang="en-US" altLang="en-US" dirty="0" smtClean="0"/>
          </a:p>
          <a:p>
            <a:r>
              <a:rPr lang="en-US" altLang="en-US" dirty="0" smtClean="0"/>
              <a:t>Additionally, all data entered into web forms should have to be validated before that data is stored in a database. </a:t>
            </a:r>
          </a:p>
          <a:p>
            <a:endParaRPr lang="en-US" altLang="en-US" dirty="0" smtClean="0"/>
          </a:p>
          <a:p>
            <a:r>
              <a:rPr lang="en-US" altLang="en-US" dirty="0" smtClean="0"/>
              <a:t>And, regular audits of data access and changes in medical records should be occurring.</a:t>
            </a:r>
          </a:p>
          <a:p>
            <a:endParaRPr lang="en-US" altLang="en-US" dirty="0" smtClean="0"/>
          </a:p>
          <a:p>
            <a:r>
              <a:rPr lang="en-US" altLang="en-US" dirty="0" smtClean="0"/>
              <a:t>Implementing redundant devices within the data environment helps ensure that devices are available as expected. </a:t>
            </a:r>
          </a:p>
          <a:p>
            <a:endParaRPr lang="en-US" altLang="en-US" dirty="0" smtClean="0"/>
          </a:p>
          <a:p>
            <a:r>
              <a:rPr lang="en-US" altLang="en-US" dirty="0" smtClean="0"/>
              <a:t>Having redundant</a:t>
            </a:r>
            <a:r>
              <a:rPr lang="en-US" altLang="en-US" baseline="0" dirty="0" smtClean="0"/>
              <a:t> devices allows</a:t>
            </a:r>
            <a:r>
              <a:rPr lang="en-US" altLang="en-US" dirty="0" smtClean="0"/>
              <a:t> system administrators to load-balance heavily used hardware devices. For example, rather than using only one server to store database records, an administrator can create a five-server cluster. Then, whichever server is the least busy can respond to requests for database records.</a:t>
            </a:r>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97BEDD-765C-4980-A518-F22FC5960ED5}" type="slidenum">
              <a:rPr lang="en-US" altLang="en-US"/>
              <a:pPr eaLnBrk="1" hangingPunct="1"/>
              <a:t>20</a:t>
            </a:fld>
            <a:endParaRPr lang="en-US" altLang="en-US" dirty="0"/>
          </a:p>
        </p:txBody>
      </p:sp>
    </p:spTree>
    <p:extLst>
      <p:ext uri="{BB962C8B-B14F-4D97-AF65-F5344CB8AC3E}">
        <p14:creationId xmlns:p14="http://schemas.microsoft.com/office/powerpoint/2010/main" val="35252863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Administrators should prosecute security violations vigorously. If a hacker attacks a network, administrators should immediately report that activity to the authorities. Even internal violations should be pursued and offenders prosecuted. This would discourage others from taking the same actions. </a:t>
            </a:r>
          </a:p>
          <a:p>
            <a:endParaRPr lang="en-US" altLang="en-US" dirty="0" smtClean="0"/>
          </a:p>
          <a:p>
            <a:r>
              <a:rPr lang="en-US" altLang="en-US" dirty="0" smtClean="0"/>
              <a:t>Finally, EHR data must</a:t>
            </a:r>
            <a:r>
              <a:rPr lang="en-US" altLang="en-US" baseline="0" dirty="0" smtClean="0"/>
              <a:t> be backed up and stored securely.</a:t>
            </a:r>
            <a:endParaRPr lang="en-US" altLang="en-US" dirty="0" smtClean="0"/>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97BEDD-765C-4980-A518-F22FC5960ED5}" type="slidenum">
              <a:rPr lang="en-US" altLang="en-US"/>
              <a:pPr eaLnBrk="1" hangingPunct="1"/>
              <a:t>21</a:t>
            </a:fld>
            <a:endParaRPr lang="en-US" altLang="en-US" dirty="0"/>
          </a:p>
        </p:txBody>
      </p:sp>
    </p:spTree>
    <p:extLst>
      <p:ext uri="{BB962C8B-B14F-4D97-AF65-F5344CB8AC3E}">
        <p14:creationId xmlns:p14="http://schemas.microsoft.com/office/powerpoint/2010/main" val="40810135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Many of the concerns related to medical privacy exist because there are a number of EHR options available for use. If an individual uses a personal health record, or </a:t>
            </a:r>
            <a:r>
              <a:rPr lang="en-US" altLang="en-US" dirty="0" err="1" smtClean="0"/>
              <a:t>PHR</a:t>
            </a:r>
            <a:r>
              <a:rPr lang="en-US" altLang="en-US" dirty="0" smtClean="0"/>
              <a:t> system, this usually means that the </a:t>
            </a:r>
            <a:r>
              <a:rPr lang="en-US" altLang="en-US" i="1" dirty="0" smtClean="0"/>
              <a:t>individual</a:t>
            </a:r>
            <a:r>
              <a:rPr lang="en-US" altLang="en-US" dirty="0" smtClean="0"/>
              <a:t> maintains the record.</a:t>
            </a:r>
          </a:p>
          <a:p>
            <a:endParaRPr lang="en-US" altLang="en-US" dirty="0" smtClean="0"/>
          </a:p>
          <a:p>
            <a:r>
              <a:rPr lang="en-US" altLang="en-US" dirty="0" smtClean="0"/>
              <a:t>Notice that PHRs differ from EHR systems. PHRs are maintained by individuals and are usually not covered by HIPAA rules because individuals manage their own health record, not the company that is providing an individual with the ability to </a:t>
            </a:r>
            <a:r>
              <a:rPr lang="en-US" altLang="en-US" i="1" dirty="0" smtClean="0"/>
              <a:t>have</a:t>
            </a:r>
            <a:r>
              <a:rPr lang="en-US" altLang="en-US" dirty="0" smtClean="0"/>
              <a:t> the health record.</a:t>
            </a:r>
          </a:p>
          <a:p>
            <a:endParaRPr lang="en-US" altLang="en-US" dirty="0" smtClean="0"/>
          </a:p>
          <a:p>
            <a:r>
              <a:rPr lang="en-US" altLang="en-US" dirty="0" smtClean="0"/>
              <a:t>There are links on this slide for Microsoft Health Vault and WebMD’s Health Manager—two examples of available PHRs. Typically, these PHRs are free, allowing an individual to enter all of his or her medical information and share it with a doctor or medical personnel.</a:t>
            </a:r>
          </a:p>
          <a:p>
            <a:endParaRPr lang="en-US" altLang="en-US" dirty="0" smtClean="0"/>
          </a:p>
        </p:txBody>
      </p:sp>
      <p:sp>
        <p:nvSpPr>
          <p:cNvPr id="573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dirty="0" smtClean="0"/>
          </a:p>
        </p:txBody>
      </p:sp>
      <p:sp>
        <p:nvSpPr>
          <p:cNvPr id="57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C2A79DCE-0B8D-407D-A922-9B7341360621}" type="slidenum">
              <a:rPr lang="en-US" altLang="en-US"/>
              <a:pPr eaLnBrk="1" hangingPunct="1"/>
              <a:t>22</a:t>
            </a:fld>
            <a:endParaRPr lang="en-US" altLang="en-US" dirty="0"/>
          </a:p>
        </p:txBody>
      </p:sp>
    </p:spTree>
    <p:extLst>
      <p:ext uri="{BB962C8B-B14F-4D97-AF65-F5344CB8AC3E}">
        <p14:creationId xmlns:p14="http://schemas.microsoft.com/office/powerpoint/2010/main" val="23140806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is a good time to discuss ethical behavior online, some of which we’ve already touched on. </a:t>
            </a:r>
          </a:p>
          <a:p>
            <a:endParaRPr lang="en-US" altLang="en-US" dirty="0" smtClean="0"/>
          </a:p>
          <a:p>
            <a:r>
              <a:rPr lang="en-US" altLang="en-US" dirty="0" smtClean="0"/>
              <a:t>The very nature of the Internet</a:t>
            </a:r>
            <a:r>
              <a:rPr lang="en-US" altLang="en-US" baseline="0" dirty="0" smtClean="0"/>
              <a:t> is openness and accessibility. But when it comes to health care data, we all want our data to be accurate and secure.</a:t>
            </a:r>
          </a:p>
          <a:p>
            <a:endParaRPr lang="en-US" alt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We all know mistakes happen. Computer</a:t>
            </a:r>
            <a:r>
              <a:rPr lang="en-US" altLang="en-US" baseline="0" dirty="0" smtClean="0"/>
              <a:t> data can only be accurate if it was entered correctly in the first place. Occasionally m</a:t>
            </a:r>
            <a:r>
              <a:rPr lang="en-US" altLang="en-US" dirty="0" smtClean="0"/>
              <a:t>edical codes may get transposed when being entered into an EHR, </a:t>
            </a:r>
            <a:r>
              <a:rPr lang="en-US" altLang="en-US" baseline="0" dirty="0" smtClean="0"/>
              <a:t>dosages can get mis-transcribed, or medical notes can be placed in the wrong patient’s chart. These types of mistakes, though undesirable, are understandable.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smtClean="0"/>
              <a:t>However, ethics become a question when someone’s </a:t>
            </a:r>
            <a:r>
              <a:rPr lang="en-US" altLang="en-US" i="1" baseline="0" dirty="0" smtClean="0"/>
              <a:t>intent</a:t>
            </a:r>
            <a:r>
              <a:rPr lang="en-US" altLang="en-US" baseline="0" dirty="0" smtClean="0"/>
              <a:t> is in conflict with known rules and regulations.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dirty="0" smtClean="0"/>
          </a:p>
          <a:p>
            <a:r>
              <a:rPr lang="en-US" altLang="en-US" baseline="0" dirty="0" smtClean="0"/>
              <a:t>For example, it should be obvious that just because you </a:t>
            </a:r>
            <a:r>
              <a:rPr lang="en-US" altLang="en-US" i="1" baseline="0" dirty="0" smtClean="0"/>
              <a:t>could</a:t>
            </a:r>
            <a:r>
              <a:rPr lang="en-US" altLang="en-US" baseline="0" dirty="0" smtClean="0"/>
              <a:t> have access to someone’s medical records doesn’t mean you </a:t>
            </a:r>
            <a:r>
              <a:rPr lang="en-US" altLang="en-US" i="0" baseline="0" dirty="0" smtClean="0"/>
              <a:t>should</a:t>
            </a:r>
            <a:r>
              <a:rPr lang="en-US" altLang="en-US" baseline="0" dirty="0" smtClean="0"/>
              <a:t> go ahead and access them. But all you have to do is a simple Internet search on “celebrity HIPAA violations” to see that even medical professionals, who are trained in the importance of abiding by HIPAA, sometimes exercise poor judgment.</a:t>
            </a:r>
          </a:p>
          <a:p>
            <a:endParaRPr lang="en-US" altLang="en-US" baseline="0" dirty="0" smtClean="0"/>
          </a:p>
          <a:p>
            <a:r>
              <a:rPr lang="en-US" altLang="en-US" dirty="0" smtClean="0"/>
              <a:t>Websites, such as healthgrades.com allow users to post ratings about doctors, dentists,</a:t>
            </a:r>
            <a:r>
              <a:rPr lang="en-US" altLang="en-US" baseline="0" dirty="0" smtClean="0"/>
              <a:t> and hospitals</a:t>
            </a:r>
            <a:r>
              <a:rPr lang="en-US" altLang="en-US" dirty="0" smtClean="0"/>
              <a:t>. But who validates those ratings? How can a website ensure that what is posted is accurate? Could a medical professional be offering incentives for positive reviews? Should the website publishing the ratings be responsible for verifying the ratings it publishes? If so, how would this be done without violating a patient’s privacy? </a:t>
            </a:r>
          </a:p>
          <a:p>
            <a:endParaRPr lang="en-US" altLang="en-US" dirty="0" smtClean="0"/>
          </a:p>
          <a:p>
            <a:r>
              <a:rPr lang="en-US" altLang="en-US" dirty="0" smtClean="0"/>
              <a:t>If a</a:t>
            </a:r>
            <a:r>
              <a:rPr lang="en-US" altLang="en-US" baseline="0" dirty="0" smtClean="0"/>
              <a:t> server holding EHRs gets hacked and your personal health data gets shared on the Internet, what share of the responsibility should be assigned to your health care professional? To their IT department? To the service that was contracted to keep those records secure?</a:t>
            </a:r>
          </a:p>
          <a:p>
            <a:endParaRPr lang="en-US" altLang="en-US" baseline="0" dirty="0" smtClean="0"/>
          </a:p>
          <a:p>
            <a:r>
              <a:rPr lang="en-US" altLang="en-US" baseline="0" dirty="0" smtClean="0"/>
              <a:t>Entire courses are taught on the subject of ethical behavior when online. For now, as technology continues to be increasingly intertwined with health care, health care professionals must continue to question, debate, and examine ethics and ethical behavior in the context of the Internet. Resources are included in the References section of this presentation for those interested in learning more about ethical behavior online and health care.</a:t>
            </a:r>
          </a:p>
          <a:p>
            <a:endParaRPr lang="en-US" altLang="en-US" baseline="0" dirty="0" smtClean="0"/>
          </a:p>
          <a:p>
            <a:endParaRPr lang="en-US" altLang="en-US" dirty="0" smtClean="0"/>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dirty="0" smtClean="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90CF41F3-1AE1-4D35-93AE-A371069F3BF1}" type="slidenum">
              <a:rPr lang="en-US" altLang="en-US"/>
              <a:pPr eaLnBrk="1" hangingPunct="1"/>
              <a:t>23</a:t>
            </a:fld>
            <a:endParaRPr lang="en-US" altLang="en-US" dirty="0"/>
          </a:p>
        </p:txBody>
      </p:sp>
    </p:spTree>
    <p:extLst>
      <p:ext uri="{BB962C8B-B14F-4D97-AF65-F5344CB8AC3E}">
        <p14:creationId xmlns:p14="http://schemas.microsoft.com/office/powerpoint/2010/main" val="29524672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concludes lecture e of </a:t>
            </a:r>
            <a:r>
              <a:rPr lang="en-US" altLang="en-US" b="0" i="0" dirty="0" smtClean="0"/>
              <a:t>Security and Privacy</a:t>
            </a:r>
            <a:r>
              <a:rPr lang="en-US" altLang="en-US" dirty="0" smtClean="0"/>
              <a:t>. </a:t>
            </a:r>
          </a:p>
          <a:p>
            <a:endParaRPr lang="en-US" altLang="en-US" dirty="0" smtClean="0"/>
          </a:p>
          <a:p>
            <a:r>
              <a:rPr lang="en-US" altLang="en-US" dirty="0" smtClean="0"/>
              <a:t>In summary, this lecture: </a:t>
            </a:r>
          </a:p>
          <a:p>
            <a:pPr marL="171450" indent="-171450">
              <a:buFont typeface="Arial" panose="020B0604020202020204" pitchFamily="34" charset="0"/>
              <a:buChar char="•"/>
            </a:pPr>
            <a:r>
              <a:rPr lang="en-US" dirty="0" smtClean="0"/>
              <a:t>Explained security and privacy concerns associated with Electronic Health Records</a:t>
            </a:r>
          </a:p>
          <a:p>
            <a:pPr marL="171450" lvl="0" indent="-171450">
              <a:buFont typeface="Arial" panose="020B0604020202020204" pitchFamily="34" charset="0"/>
              <a:buChar char="•"/>
            </a:pPr>
            <a:r>
              <a:rPr lang="en-US" dirty="0" smtClean="0"/>
              <a:t>Described security safeguards used for health care applications</a:t>
            </a:r>
          </a:p>
          <a:p>
            <a:pPr marL="171450" lvl="0" indent="-171450">
              <a:buFont typeface="Arial" panose="020B0604020202020204" pitchFamily="34" charset="0"/>
              <a:buChar char="•"/>
            </a:pPr>
            <a:r>
              <a:rPr lang="en-US" dirty="0" smtClean="0"/>
              <a:t>And,</a:t>
            </a:r>
            <a:r>
              <a:rPr lang="en-US" baseline="0" dirty="0" smtClean="0"/>
              <a:t> p</a:t>
            </a:r>
            <a:r>
              <a:rPr lang="en-US" dirty="0" smtClean="0"/>
              <a:t>rovided some thoughts on ethical behavior and the Internet</a:t>
            </a:r>
            <a:endParaRPr lang="en-US" altLang="en-US" dirty="0" smtClean="0"/>
          </a:p>
          <a:p>
            <a:endParaRPr lang="en-US" altLang="en-US" dirty="0" smtClean="0"/>
          </a:p>
        </p:txBody>
      </p:sp>
      <p:sp>
        <p:nvSpPr>
          <p:cNvPr id="573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7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2F7572F-0C42-4C0A-9021-0AE94A29A726}" type="slidenum">
              <a:rPr lang="en-US" altLang="en-US"/>
              <a:pPr eaLnBrk="1" hangingPunct="1"/>
              <a:t>24</a:t>
            </a:fld>
            <a:endParaRPr lang="en-US" altLang="en-US" dirty="0"/>
          </a:p>
        </p:txBody>
      </p:sp>
    </p:spTree>
    <p:extLst>
      <p:ext uri="{BB962C8B-B14F-4D97-AF65-F5344CB8AC3E}">
        <p14:creationId xmlns:p14="http://schemas.microsoft.com/office/powerpoint/2010/main" val="42672649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also concludes the unit on </a:t>
            </a:r>
            <a:r>
              <a:rPr lang="en-US" altLang="en-US" b="0" i="0" dirty="0" smtClean="0"/>
              <a:t>Security and Privacy.</a:t>
            </a:r>
            <a:r>
              <a:rPr lang="en-US" altLang="en-US" b="1" i="0" baseline="0" dirty="0" smtClean="0"/>
              <a:t> </a:t>
            </a:r>
            <a:r>
              <a:rPr lang="en-US" altLang="en-US" dirty="0" smtClean="0"/>
              <a:t>In summary, this unit addressed the</a:t>
            </a:r>
            <a:r>
              <a:rPr lang="en-US" altLang="en-US" baseline="0" dirty="0" smtClean="0"/>
              <a:t> following topics:</a:t>
            </a:r>
            <a:endParaRPr lang="en-US" altLang="en-US" dirty="0" smtClean="0"/>
          </a:p>
          <a:p>
            <a:pPr marL="171450" lvl="0" indent="-171450">
              <a:buFont typeface="Arial" panose="020B0604020202020204" pitchFamily="34" charset="0"/>
              <a:buChar char="•"/>
            </a:pPr>
            <a:r>
              <a:rPr lang="en-US" sz="1000" dirty="0" smtClean="0"/>
              <a:t>Cybercrime and cybersecurity </a:t>
            </a:r>
          </a:p>
          <a:p>
            <a:pPr marL="171450" lvl="0" indent="-171450">
              <a:buFont typeface="Arial" panose="020B0604020202020204" pitchFamily="34" charset="0"/>
              <a:buChar char="•"/>
            </a:pPr>
            <a:r>
              <a:rPr lang="en-US" sz="1000" dirty="0" smtClean="0"/>
              <a:t>Common IT security and privacy concerns </a:t>
            </a:r>
          </a:p>
          <a:p>
            <a:pPr marL="171450" lvl="0" indent="-171450">
              <a:buFont typeface="Arial" panose="020B0604020202020204" pitchFamily="34" charset="0"/>
              <a:buChar char="•"/>
            </a:pPr>
            <a:r>
              <a:rPr lang="en-US" sz="1000" dirty="0" smtClean="0"/>
              <a:t>Hardware components usually attacked by hackers and the common methods of attack </a:t>
            </a:r>
          </a:p>
          <a:p>
            <a:pPr marL="171450" lvl="0" indent="-171450">
              <a:buFont typeface="Arial" panose="020B0604020202020204" pitchFamily="34" charset="0"/>
              <a:buChar char="•"/>
            </a:pPr>
            <a:r>
              <a:rPr lang="en-US" sz="1000" dirty="0" smtClean="0"/>
              <a:t>Common types of malware</a:t>
            </a:r>
          </a:p>
          <a:p>
            <a:pPr marL="171450" lvl="0" indent="-171450">
              <a:buFont typeface="Arial" panose="020B0604020202020204" pitchFamily="34" charset="0"/>
              <a:buChar char="•"/>
            </a:pPr>
            <a:r>
              <a:rPr lang="en-US" sz="1000" dirty="0" smtClean="0"/>
              <a:t>Social engineering methods used by cybercriminals </a:t>
            </a:r>
          </a:p>
          <a:p>
            <a:pPr marL="171450" lvl="0" indent="-171450">
              <a:buFont typeface="Arial" panose="020B0604020202020204" pitchFamily="34" charset="0"/>
              <a:buChar char="•"/>
            </a:pPr>
            <a:r>
              <a:rPr lang="en-US" sz="1000" dirty="0" smtClean="0"/>
              <a:t>Methods and tools available for protection against cyberattacks</a:t>
            </a:r>
          </a:p>
          <a:p>
            <a:pPr lvl="0"/>
            <a:endParaRPr lang="en-US" sz="1000" dirty="0" smtClean="0"/>
          </a:p>
          <a:p>
            <a:endParaRPr lang="en-US" altLang="en-US" dirty="0" smtClean="0"/>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1A6C758-53DE-42FC-832B-38FEC1C2C47C}" type="slidenum">
              <a:rPr lang="en-US" altLang="en-US"/>
              <a:pPr eaLnBrk="1" hangingPunct="1"/>
              <a:t>25</a:t>
            </a:fld>
            <a:endParaRPr lang="en-US" altLang="en-US" dirty="0"/>
          </a:p>
        </p:txBody>
      </p:sp>
    </p:spTree>
    <p:extLst>
      <p:ext uri="{BB962C8B-B14F-4D97-AF65-F5344CB8AC3E}">
        <p14:creationId xmlns:p14="http://schemas.microsoft.com/office/powerpoint/2010/main" val="17476442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lvl="0" indent="-171450">
              <a:buFont typeface="Arial" panose="020B0604020202020204" pitchFamily="34" charset="0"/>
              <a:buChar char="•"/>
            </a:pPr>
            <a:r>
              <a:rPr lang="en-US" sz="1000" dirty="0" smtClean="0"/>
              <a:t>Practices designed to minimize the risk of successful cyberattack </a:t>
            </a:r>
          </a:p>
          <a:p>
            <a:pPr marL="171450" lvl="0" indent="-171450">
              <a:buFont typeface="Arial" panose="020B0604020202020204" pitchFamily="34" charset="0"/>
              <a:buChar char="•"/>
            </a:pPr>
            <a:r>
              <a:rPr lang="en-US" sz="1000" dirty="0" smtClean="0"/>
              <a:t>Specifics of wireless device security </a:t>
            </a:r>
          </a:p>
          <a:p>
            <a:pPr marL="171450" lvl="0" indent="-171450">
              <a:buFont typeface="Arial" panose="020B0604020202020204" pitchFamily="34" charset="0"/>
              <a:buChar char="•"/>
            </a:pPr>
            <a:r>
              <a:rPr lang="en-US" sz="1000" dirty="0" smtClean="0"/>
              <a:t>Security and privacy concerns associated with EHRs</a:t>
            </a:r>
          </a:p>
          <a:p>
            <a:pPr marL="171450" lvl="0" indent="-171450">
              <a:buFont typeface="Arial" panose="020B0604020202020204" pitchFamily="34" charset="0"/>
              <a:buChar char="•"/>
            </a:pPr>
            <a:r>
              <a:rPr lang="en-US" sz="1000" dirty="0" smtClean="0"/>
              <a:t>Security safeguards used for health care applications</a:t>
            </a:r>
          </a:p>
          <a:p>
            <a:pPr marL="171450" lvl="0" indent="-171450">
              <a:buFont typeface="Arial" panose="020B0604020202020204" pitchFamily="34" charset="0"/>
              <a:buChar char="•"/>
            </a:pPr>
            <a:r>
              <a:rPr lang="en-US" sz="1000" dirty="0" smtClean="0"/>
              <a:t>And, the basics of ethical behavior online </a:t>
            </a:r>
          </a:p>
          <a:p>
            <a:endParaRPr lang="en-US" altLang="en-US" dirty="0" smtClean="0"/>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1A6C758-53DE-42FC-832B-38FEC1C2C47C}" type="slidenum">
              <a:rPr lang="en-US" altLang="en-US"/>
              <a:pPr eaLnBrk="1" hangingPunct="1"/>
              <a:t>26</a:t>
            </a:fld>
            <a:endParaRPr lang="en-US" altLang="en-US" dirty="0"/>
          </a:p>
        </p:txBody>
      </p:sp>
    </p:spTree>
    <p:extLst>
      <p:ext uri="{BB962C8B-B14F-4D97-AF65-F5344CB8AC3E}">
        <p14:creationId xmlns:p14="http://schemas.microsoft.com/office/powerpoint/2010/main" val="17476442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a:p>
            <a:endParaRPr lang="en-US" altLang="en-US" dirty="0" smtClean="0"/>
          </a:p>
        </p:txBody>
      </p:sp>
      <p:sp>
        <p:nvSpPr>
          <p:cNvPr id="593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93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0DE9942-10A7-4B17-9683-17ECA6F84E05}" type="slidenum">
              <a:rPr lang="en-US" altLang="en-US"/>
              <a:pPr eaLnBrk="1" hangingPunct="1"/>
              <a:t>27</a:t>
            </a:fld>
            <a:endParaRPr lang="en-US" altLang="en-US" dirty="0"/>
          </a:p>
        </p:txBody>
      </p:sp>
    </p:spTree>
    <p:extLst>
      <p:ext uri="{BB962C8B-B14F-4D97-AF65-F5344CB8AC3E}">
        <p14:creationId xmlns:p14="http://schemas.microsoft.com/office/powerpoint/2010/main" val="39756608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a:p>
            <a:r>
              <a:rPr lang="en-US" altLang="en-US" dirty="0" smtClean="0"/>
              <a:t> </a:t>
            </a:r>
          </a:p>
        </p:txBody>
      </p:sp>
      <p:sp>
        <p:nvSpPr>
          <p:cNvPr id="593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93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0DE9942-10A7-4B17-9683-17ECA6F84E05}" type="slidenum">
              <a:rPr lang="en-US" altLang="en-US"/>
              <a:pPr eaLnBrk="1" hangingPunct="1"/>
              <a:t>28</a:t>
            </a:fld>
            <a:endParaRPr lang="en-US" altLang="en-US" dirty="0"/>
          </a:p>
        </p:txBody>
      </p:sp>
    </p:spTree>
    <p:extLst>
      <p:ext uri="{BB962C8B-B14F-4D97-AF65-F5344CB8AC3E}">
        <p14:creationId xmlns:p14="http://schemas.microsoft.com/office/powerpoint/2010/main" val="41297454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29</a:t>
            </a:fld>
            <a:endParaRPr lang="en-US" altLang="en-US" dirty="0"/>
          </a:p>
        </p:txBody>
      </p:sp>
    </p:spTree>
    <p:extLst>
      <p:ext uri="{BB962C8B-B14F-4D97-AF65-F5344CB8AC3E}">
        <p14:creationId xmlns:p14="http://schemas.microsoft.com/office/powerpoint/2010/main" val="191969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smtClean="0"/>
              <a:t>Describe common types of malware</a:t>
            </a:r>
          </a:p>
          <a:p>
            <a:pPr marL="171450" lvl="0" indent="-171450">
              <a:buFont typeface="Arial" panose="020B0604020202020204" pitchFamily="34" charset="0"/>
              <a:buChar char="•"/>
            </a:pPr>
            <a:r>
              <a:rPr lang="en-US" dirty="0" smtClean="0"/>
              <a:t>Explain social engineering methods used by cybercriminals</a:t>
            </a:r>
          </a:p>
          <a:p>
            <a:pPr marL="171450" lvl="0" indent="-171450">
              <a:buFont typeface="Arial" panose="020B0604020202020204" pitchFamily="34" charset="0"/>
              <a:buChar char="•"/>
            </a:pPr>
            <a:r>
              <a:rPr lang="en-US" dirty="0" smtClean="0"/>
              <a:t>Describe methods and tools available for protection against cyberattacks</a:t>
            </a:r>
          </a:p>
          <a:p>
            <a:pPr marL="171450" lvl="0" indent="-171450">
              <a:buFont typeface="Arial" panose="020B0604020202020204" pitchFamily="34" charset="0"/>
              <a:buChar char="•"/>
            </a:pPr>
            <a:r>
              <a:rPr lang="en-US" dirty="0" smtClean="0"/>
              <a:t>Describe practices designed to minimize the risk of successful cyberattack</a:t>
            </a:r>
          </a:p>
          <a:p>
            <a:pPr eaLnBrk="1" hangingPunct="1">
              <a:spcBef>
                <a:spcPct val="0"/>
              </a:spcBef>
            </a:pPr>
            <a:endParaRPr lang="en-US" altLang="en-US" dirty="0" smtClean="0"/>
          </a:p>
          <a:p>
            <a:pPr eaLnBrk="1" hangingPunct="1">
              <a:spcBef>
                <a:spcPct val="0"/>
              </a:spcBef>
            </a:pPr>
            <a:endParaRPr lang="en-US" altLang="en-US" dirty="0" smtClean="0"/>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BFA563-D4B0-45E7-A96F-A4DB34D4C0A4}" type="slidenum">
              <a:rPr lang="en-US" altLang="en-US"/>
              <a:pPr eaLnBrk="1" hangingPunct="1"/>
              <a:t>3</a:t>
            </a:fld>
            <a:endParaRPr lang="en-US" altLang="en-US" dirty="0"/>
          </a:p>
        </p:txBody>
      </p:sp>
    </p:spTree>
    <p:extLst>
      <p:ext uri="{BB962C8B-B14F-4D97-AF65-F5344CB8AC3E}">
        <p14:creationId xmlns:p14="http://schemas.microsoft.com/office/powerpoint/2010/main" val="3911047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lvl="0" indent="-171450">
              <a:buFont typeface="Arial" panose="020B0604020202020204" pitchFamily="34" charset="0"/>
              <a:buChar char="•"/>
            </a:pPr>
            <a:r>
              <a:rPr lang="en-US" dirty="0" smtClean="0"/>
              <a:t>Address specifics of wireless device security</a:t>
            </a:r>
          </a:p>
          <a:p>
            <a:pPr marL="171450" lvl="0" indent="-171450">
              <a:buFont typeface="Arial" panose="020B0604020202020204" pitchFamily="34" charset="0"/>
              <a:buChar char="•"/>
            </a:pPr>
            <a:r>
              <a:rPr lang="en-US" dirty="0" smtClean="0"/>
              <a:t>Explain security and privacy concerns associated with Electronic Health Records, or EHRs</a:t>
            </a:r>
          </a:p>
          <a:p>
            <a:pPr marL="171450" lvl="0" indent="-171450">
              <a:buFont typeface="Arial" panose="020B0604020202020204" pitchFamily="34" charset="0"/>
              <a:buChar char="•"/>
            </a:pPr>
            <a:r>
              <a:rPr lang="en-US" dirty="0" smtClean="0"/>
              <a:t>Describe security safeguards used for health care applications</a:t>
            </a:r>
          </a:p>
          <a:p>
            <a:pPr marL="171450" lvl="0" indent="-171450">
              <a:buFont typeface="Arial" panose="020B0604020202020204" pitchFamily="34" charset="0"/>
              <a:buChar char="•"/>
            </a:pPr>
            <a:r>
              <a:rPr lang="en-US" dirty="0" smtClean="0"/>
              <a:t>And,</a:t>
            </a:r>
            <a:r>
              <a:rPr lang="en-US" baseline="0" dirty="0" smtClean="0"/>
              <a:t> p</a:t>
            </a:r>
            <a:r>
              <a:rPr lang="en-US" dirty="0" smtClean="0"/>
              <a:t>rovide the basics of ethical behavior online</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BFA563-D4B0-45E7-A96F-A4DB34D4C0A4}" type="slidenum">
              <a:rPr lang="en-US" altLang="en-US"/>
              <a:pPr eaLnBrk="1" hangingPunct="1"/>
              <a:t>4</a:t>
            </a:fld>
            <a:endParaRPr lang="en-US" altLang="en-US" dirty="0"/>
          </a:p>
        </p:txBody>
      </p:sp>
    </p:spTree>
    <p:extLst>
      <p:ext uri="{BB962C8B-B14F-4D97-AF65-F5344CB8AC3E}">
        <p14:creationId xmlns:p14="http://schemas.microsoft.com/office/powerpoint/2010/main" val="28066513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 this lecture, we will</a:t>
            </a:r>
            <a:r>
              <a:rPr lang="en-US" altLang="en-US" baseline="0" dirty="0" smtClean="0"/>
              <a:t> trace the history of the use of electronic health records, or EHRs</a:t>
            </a:r>
            <a:r>
              <a:rPr lang="en-US" altLang="en-US" dirty="0" smtClean="0"/>
              <a:t>, in America;</a:t>
            </a:r>
            <a:r>
              <a:rPr lang="en-US" altLang="en-US" baseline="0" dirty="0" smtClean="0"/>
              <a:t> discuss the risks inherent in putting health-related information into electronic form, and touch on ethical behavior when on the Internet.</a:t>
            </a:r>
            <a:endParaRPr lang="en-US" altLang="en-US" dirty="0" smtClean="0"/>
          </a:p>
          <a:p>
            <a:endParaRPr lang="en-US" altLang="en-US" dirty="0" smtClean="0"/>
          </a:p>
          <a:p>
            <a:r>
              <a:rPr lang="en-US" altLang="en-US" dirty="0" smtClean="0"/>
              <a:t>For a number of years, the U.S. government had a goal that by 2014 most Americans should have access to EHRs.</a:t>
            </a:r>
          </a:p>
          <a:p>
            <a:endParaRPr lang="en-US" altLang="en-US" dirty="0" smtClean="0"/>
          </a:p>
          <a:p>
            <a:r>
              <a:rPr lang="en-US" altLang="en-US" dirty="0" smtClean="0"/>
              <a:t>Putting health records into electronic form means a lot of private and confidential information is now accessible through web browsers and wireless devices. If these devices are not secure, personal medical information is at risk. For example, information could be falsely entered or even changed by somebody with malicious intent. So it is very important that organizations understand the application of security in conjunction with health care.</a:t>
            </a:r>
          </a:p>
          <a:p>
            <a:endParaRPr lang="en-US" altLang="en-US" dirty="0" smtClean="0"/>
          </a:p>
          <a:p>
            <a:r>
              <a:rPr lang="en-US" altLang="en-US" dirty="0" smtClean="0"/>
              <a:t>The impetus for EHRs came from the American government. The motivation was to improve quality of care, decrease cost, and insure the privacy and security of the data. </a:t>
            </a:r>
          </a:p>
          <a:p>
            <a:endParaRPr lang="en-US" altLang="en-US" dirty="0" smtClean="0"/>
          </a:p>
          <a:p>
            <a:r>
              <a:rPr lang="en-US" altLang="en-US" dirty="0" smtClean="0"/>
              <a:t>One security concern is the current trend of outsourcing medical data entry management to countries outside the United States. If hospitals employ medical transcriptionists in other</a:t>
            </a:r>
            <a:r>
              <a:rPr lang="en-US" altLang="en-US" baseline="0" dirty="0" smtClean="0"/>
              <a:t> countries</a:t>
            </a:r>
            <a:r>
              <a:rPr lang="en-US" altLang="en-US" dirty="0" smtClean="0"/>
              <a:t>, might these countries have different cultural values and EHR regulations? How can data be protected when it is on the other side of the world being used by people who live by different rules, regulations, and cultural norms? </a:t>
            </a:r>
          </a:p>
          <a:p>
            <a:endParaRPr lang="en-US" altLang="en-US" dirty="0" smtClean="0"/>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495E495-BD3F-4051-9F4F-167053476E9A}" type="slidenum">
              <a:rPr lang="en-US" altLang="en-US"/>
              <a:pPr eaLnBrk="1" hangingPunct="1"/>
              <a:t>5</a:t>
            </a:fld>
            <a:endParaRPr lang="en-US" altLang="en-US" dirty="0"/>
          </a:p>
        </p:txBody>
      </p:sp>
    </p:spTree>
    <p:extLst>
      <p:ext uri="{BB962C8B-B14F-4D97-AF65-F5344CB8AC3E}">
        <p14:creationId xmlns:p14="http://schemas.microsoft.com/office/powerpoint/2010/main" val="1182985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Other issues include concerns about encountering someone else’s information in your</a:t>
            </a:r>
            <a:r>
              <a:rPr lang="en-US" altLang="en-US" baseline="0" dirty="0" smtClean="0"/>
              <a:t> </a:t>
            </a:r>
            <a:r>
              <a:rPr lang="en-US" altLang="en-US" dirty="0" smtClean="0"/>
              <a:t>health record, making the information in </a:t>
            </a:r>
            <a:r>
              <a:rPr lang="en-US" altLang="en-US" i="1" dirty="0" smtClean="0"/>
              <a:t>both</a:t>
            </a:r>
            <a:r>
              <a:rPr lang="en-US" altLang="en-US" dirty="0" smtClean="0"/>
              <a:t> records incorrect and compromising security. </a:t>
            </a:r>
          </a:p>
          <a:p>
            <a:endParaRPr lang="en-US" altLang="en-US" dirty="0" smtClean="0"/>
          </a:p>
          <a:p>
            <a:r>
              <a:rPr lang="en-US" altLang="en-US" dirty="0" smtClean="0"/>
              <a:t>Additionally, individuals might be discriminated against in employment, denied employment, or even denied health coverage based on pre-existing conditions if private medical information is made public. </a:t>
            </a:r>
          </a:p>
          <a:p>
            <a:endParaRPr lang="en-US" altLang="en-US" dirty="0" smtClean="0"/>
          </a:p>
          <a:p>
            <a:r>
              <a:rPr lang="en-US" altLang="en-US" dirty="0" smtClean="0"/>
              <a:t>Personal privacy might be violated, such as when friends, family, and others find out about an embarrassing, but non-infectious medical condition. </a:t>
            </a:r>
          </a:p>
          <a:p>
            <a:endParaRPr lang="en-US" altLang="en-US" dirty="0" smtClean="0"/>
          </a:p>
          <a:p>
            <a:r>
              <a:rPr lang="en-US" altLang="en-US" dirty="0" smtClean="0"/>
              <a:t>A final concern about the security of health data involves the sharing of data between providers. Any time data travels over the Internet, there is always a risk to data security and privacy. </a:t>
            </a:r>
          </a:p>
          <a:p>
            <a:endParaRPr lang="en-US" altLang="en-US" dirty="0" smtClean="0"/>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2798EA0-9C95-4B47-95FE-23212EE5178A}" type="slidenum">
              <a:rPr lang="en-US" altLang="en-US"/>
              <a:pPr eaLnBrk="1" hangingPunct="1"/>
              <a:t>6</a:t>
            </a:fld>
            <a:endParaRPr lang="en-US" altLang="en-US" dirty="0"/>
          </a:p>
        </p:txBody>
      </p:sp>
    </p:spTree>
    <p:extLst>
      <p:ext uri="{BB962C8B-B14F-4D97-AF65-F5344CB8AC3E}">
        <p14:creationId xmlns:p14="http://schemas.microsoft.com/office/powerpoint/2010/main" val="36116645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An EHR system is a collection of health data about medical practices, patients, doctors, nurses, and all entities involved in the health care process. Health data is stored as a record in a database system. For every visit to a doctor, an entry is recorded in the EHR, and that record is stored in a database. The patient’s name and contact information are one record in the database. The patient’s diagnosis and treatment are other records in the database. Tests ordered</a:t>
            </a:r>
            <a:r>
              <a:rPr lang="en-US" altLang="en-US" baseline="0" dirty="0" smtClean="0"/>
              <a:t> and procedures performed </a:t>
            </a:r>
            <a:r>
              <a:rPr lang="en-US" altLang="en-US" dirty="0" smtClean="0"/>
              <a:t>are yet another record in the database. </a:t>
            </a: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70B7ACA-DFF0-4E6C-B22D-89D4C4CBB873}" type="slidenum">
              <a:rPr lang="en-US" altLang="en-US"/>
              <a:pPr eaLnBrk="1" hangingPunct="1"/>
              <a:t>7</a:t>
            </a:fld>
            <a:endParaRPr lang="en-US" altLang="en-US" dirty="0"/>
          </a:p>
        </p:txBody>
      </p:sp>
    </p:spTree>
    <p:extLst>
      <p:ext uri="{BB962C8B-B14F-4D97-AF65-F5344CB8AC3E}">
        <p14:creationId xmlns:p14="http://schemas.microsoft.com/office/powerpoint/2010/main" val="4266892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EHR systems are used and maintained by health care providers and others to store health care data. </a:t>
            </a:r>
          </a:p>
          <a:p>
            <a:endParaRPr lang="en-US" altLang="en-US" dirty="0" smtClean="0"/>
          </a:p>
          <a:p>
            <a:r>
              <a:rPr lang="en-US" altLang="en-US" dirty="0" smtClean="0"/>
              <a:t>Health care providers, health care clearinghouses, and health plan providers are subject to federal rules governing security and other rules related to EHRs. The primary federal rule governing EHRs is the Health Insurance Portability and Accountability Act, or HIPAA. </a:t>
            </a:r>
          </a:p>
          <a:p>
            <a:endParaRPr lang="en-US" altLang="en-US" dirty="0" smtClean="0"/>
          </a:p>
          <a:p>
            <a:r>
              <a:rPr lang="en-US" altLang="en-US" dirty="0" smtClean="0"/>
              <a:t>Organizations that must adhere to HIPAA rules are called “covered entities.”</a:t>
            </a:r>
          </a:p>
          <a:p>
            <a:endParaRPr lang="en-US" altLang="en-US" dirty="0" smtClean="0"/>
          </a:p>
          <a:p>
            <a:r>
              <a:rPr lang="en-US" altLang="en-US" dirty="0" smtClean="0"/>
              <a:t>When data</a:t>
            </a:r>
            <a:r>
              <a:rPr lang="en-US" altLang="en-US" baseline="0" dirty="0" smtClean="0"/>
              <a:t> in an EHR is maintained by a covered entity, that data is also subject to HIPAA rules. However, </a:t>
            </a:r>
            <a:r>
              <a:rPr lang="en-US" altLang="en-US" dirty="0" smtClean="0"/>
              <a:t>free, online, electronic, personal health records are not a covered entity. This means data entered in free, online, electronic, personal health records is not protected by HIPAA rules.</a:t>
            </a:r>
          </a:p>
          <a:p>
            <a:endParaRPr lang="en-US" altLang="en-US" dirty="0" smtClean="0"/>
          </a:p>
          <a:p>
            <a:r>
              <a:rPr lang="en-US" altLang="en-US" dirty="0" smtClean="0"/>
              <a:t>EHRs use centralized database systems to integrate functions such as patient intake, medical care, and pharmacy billing into one large database system. </a:t>
            </a:r>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E1CA952-9057-416A-A419-91DBE373E62E}" type="slidenum">
              <a:rPr lang="en-US" altLang="en-US"/>
              <a:pPr eaLnBrk="1" hangingPunct="1"/>
              <a:t>8</a:t>
            </a:fld>
            <a:endParaRPr lang="en-US" altLang="en-US" dirty="0"/>
          </a:p>
        </p:txBody>
      </p:sp>
    </p:spTree>
    <p:extLst>
      <p:ext uri="{BB962C8B-B14F-4D97-AF65-F5344CB8AC3E}">
        <p14:creationId xmlns:p14="http://schemas.microsoft.com/office/powerpoint/2010/main" val="31610351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Departments and other entities might not be in the same physical location, so patient data must often</a:t>
            </a:r>
            <a:r>
              <a:rPr lang="en-US" altLang="en-US" baseline="0" dirty="0" smtClean="0"/>
              <a:t> </a:t>
            </a:r>
            <a:r>
              <a:rPr lang="en-US" altLang="en-US" dirty="0" smtClean="0"/>
              <a:t>travel over the Internet. As we touched on earlier, any time the Internet and data are combined, an element of risk is introduced. </a:t>
            </a:r>
          </a:p>
          <a:p>
            <a:endParaRPr lang="en-US" altLang="en-US" dirty="0" smtClean="0"/>
          </a:p>
          <a:p>
            <a:r>
              <a:rPr lang="en-US" altLang="en-US" dirty="0" smtClean="0"/>
              <a:t>Why does data have to travel over the Internet at all? One reason―and there are many―is that when a doctor’s office bills an insurance company, some of the patient’s medical information must travel over the Internet. </a:t>
            </a:r>
          </a:p>
          <a:p>
            <a:endParaRPr lang="en-US" altLang="en-US" dirty="0" smtClean="0"/>
          </a:p>
          <a:p>
            <a:r>
              <a:rPr lang="en-US" altLang="en-US" dirty="0" smtClean="0"/>
              <a:t>Through the use of EHRs, people can view their own health record, taking ownership of its contents, insuring accuracy, and even providing content by adding comments for their doctors to read.</a:t>
            </a:r>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E1CA952-9057-416A-A419-91DBE373E62E}" type="slidenum">
              <a:rPr lang="en-US" altLang="en-US"/>
              <a:pPr eaLnBrk="1" hangingPunct="1"/>
              <a:t>9</a:t>
            </a:fld>
            <a:endParaRPr lang="en-US" altLang="en-US" dirty="0"/>
          </a:p>
        </p:txBody>
      </p:sp>
    </p:spTree>
    <p:extLst>
      <p:ext uri="{BB962C8B-B14F-4D97-AF65-F5344CB8AC3E}">
        <p14:creationId xmlns:p14="http://schemas.microsoft.com/office/powerpoint/2010/main" val="7159819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3.xml"/><Relationship Id="rId5" Type="http://schemas.openxmlformats.org/officeDocument/2006/relationships/hyperlink" Target="http://www.webmd.com/phr" TargetMode="External"/><Relationship Id="rId4" Type="http://schemas.openxmlformats.org/officeDocument/2006/relationships/hyperlink" Target="http://www.healthvault.com/" TargetMode="Externa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8.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8.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9.xml"/><Relationship Id="rId1" Type="http://schemas.openxmlformats.org/officeDocument/2006/relationships/tags" Target="../tags/tag28.xml"/><Relationship Id="rId6" Type="http://schemas.openxmlformats.org/officeDocument/2006/relationships/hyperlink" Target="http://informaticsprofessor.blogspot.com/2010/05/meaningful-use-highly-useful-construct.html" TargetMode="External"/><Relationship Id="rId5" Type="http://schemas.openxmlformats.org/officeDocument/2006/relationships/hyperlink" Target="http://www.hhs.gov/news/press/2007pres/10/pr20071030a.html" TargetMode="External"/><Relationship Id="rId4" Type="http://schemas.openxmlformats.org/officeDocument/2006/relationships/hyperlink" Target="http://link.springer.com/article/10.1007/s11606-010-1447-1"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en.wikipedia.org/wiki/Electronic_medical_record" TargetMode="External"/><Relationship Id="rId3" Type="http://schemas.openxmlformats.org/officeDocument/2006/relationships/notesSlide" Target="../notesSlides/notesSlide28.xml"/><Relationship Id="rId7" Type="http://schemas.openxmlformats.org/officeDocument/2006/relationships/hyperlink" Target="http://en.wikipedia.org/wiki/Electronic_health_record" TargetMode="External"/><Relationship Id="rId2" Type="http://schemas.openxmlformats.org/officeDocument/2006/relationships/slideLayout" Target="../slideLayouts/slideLayout9.xml"/><Relationship Id="rId1" Type="http://schemas.openxmlformats.org/officeDocument/2006/relationships/tags" Target="../tags/tag29.xml"/><Relationship Id="rId6" Type="http://schemas.openxmlformats.org/officeDocument/2006/relationships/hyperlink" Target="http://en.wikipedia.org/wiki/Wireless_LAN_security" TargetMode="External"/><Relationship Id="rId5" Type="http://schemas.openxmlformats.org/officeDocument/2006/relationships/hyperlink" Target="http://en.wikipedia.org/wiki/Wireless_security" TargetMode="External"/><Relationship Id="rId4" Type="http://schemas.openxmlformats.org/officeDocument/2006/relationships/hyperlink" Target="http://en.wikipedia.org/wiki/Network_security" TargetMode="Externa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0.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Introduction to Computer Science</a:t>
            </a:r>
            <a:endParaRPr lang="en-US" dirty="0"/>
          </a:p>
        </p:txBody>
      </p:sp>
      <p:sp>
        <p:nvSpPr>
          <p:cNvPr id="3" name="Text Placeholder 2"/>
          <p:cNvSpPr>
            <a:spLocks noGrp="1"/>
          </p:cNvSpPr>
          <p:nvPr>
            <p:ph type="body" sz="half" idx="2"/>
          </p:nvPr>
        </p:nvSpPr>
        <p:spPr/>
        <p:txBody>
          <a:bodyPr/>
          <a:lstStyle/>
          <a:p>
            <a:r>
              <a:rPr lang="en-US" altLang="en-US" dirty="0" smtClean="0"/>
              <a:t>Security and Privacy</a:t>
            </a:r>
          </a:p>
          <a:p>
            <a:endParaRPr lang="en-US" dirty="0"/>
          </a:p>
        </p:txBody>
      </p:sp>
      <p:sp>
        <p:nvSpPr>
          <p:cNvPr id="4" name="Text Placeholder 3"/>
          <p:cNvSpPr>
            <a:spLocks noGrp="1"/>
          </p:cNvSpPr>
          <p:nvPr>
            <p:ph type="body" sz="quarter" idx="11"/>
          </p:nvPr>
        </p:nvSpPr>
        <p:spPr/>
        <p:txBody>
          <a:bodyPr/>
          <a:lstStyle/>
          <a:p>
            <a:r>
              <a:rPr lang="en-US" altLang="en-US" dirty="0" smtClean="0"/>
              <a:t>Lecture e</a:t>
            </a:r>
          </a:p>
          <a:p>
            <a:endParaRPr lang="en-US" dirty="0"/>
          </a:p>
        </p:txBody>
      </p:sp>
      <p:sp>
        <p:nvSpPr>
          <p:cNvPr id="5" name="Text Placeholder 4" descr="URL for Creative Commons Attribution-NonCommercial-ShareAlike 4.0 International License"/>
          <p:cNvSpPr>
            <a:spLocks noGrp="1"/>
          </p:cNvSpPr>
          <p:nvPr>
            <p:ph type="body" sz="quarter" idx="12"/>
          </p:nvPr>
        </p:nvSpPr>
        <p:spPr/>
        <p:txBody>
          <a:bodyPr/>
          <a:lstStyle/>
          <a:p>
            <a:r>
              <a:rPr lang="en-US" dirty="0" smtClean="0"/>
              <a:t>This material (Comp 4 Unit 7)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p>
          <a:p>
            <a:endParaRPr lang="en-US" dirty="0"/>
          </a:p>
        </p:txBody>
      </p:sp>
    </p:spTree>
    <p:custDataLst>
      <p:tags r:id="rId1"/>
    </p:custDataLst>
    <p:extLst>
      <p:ext uri="{BB962C8B-B14F-4D97-AF65-F5344CB8AC3E}">
        <p14:creationId xmlns:p14="http://schemas.microsoft.com/office/powerpoint/2010/main" val="2147548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EHR Security Q &amp; A - 1</a:t>
            </a:r>
          </a:p>
        </p:txBody>
      </p:sp>
      <p:sp>
        <p:nvSpPr>
          <p:cNvPr id="15366" name="Content Placeholder 5"/>
          <p:cNvSpPr>
            <a:spLocks noGrp="1"/>
          </p:cNvSpPr>
          <p:nvPr>
            <p:ph sz="quarter" idx="14"/>
          </p:nvPr>
        </p:nvSpPr>
        <p:spPr/>
        <p:txBody>
          <a:bodyPr/>
          <a:lstStyle/>
          <a:p>
            <a:r>
              <a:rPr lang="en-US" dirty="0" smtClean="0"/>
              <a:t>How is data sent over the Internet?</a:t>
            </a:r>
          </a:p>
          <a:p>
            <a:pPr lvl="1"/>
            <a:r>
              <a:rPr lang="en-US" dirty="0" smtClean="0"/>
              <a:t>It should be sent in an encrypted, secure manner over the Internet</a:t>
            </a:r>
          </a:p>
          <a:p>
            <a:r>
              <a:rPr lang="en-US" dirty="0" smtClean="0"/>
              <a:t>Is my personal data safe?</a:t>
            </a:r>
          </a:p>
          <a:p>
            <a:pPr lvl="1"/>
            <a:r>
              <a:rPr lang="en-US" dirty="0" smtClean="0"/>
              <a:t>Much depends on each organization’s physical record and network security practices</a:t>
            </a:r>
          </a:p>
          <a:p>
            <a:pPr lvl="1"/>
            <a:r>
              <a:rPr lang="en-US" dirty="0" smtClean="0"/>
              <a:t>No data is 100% secure against theft or misuse</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EHR Security Q &amp; A - 2</a:t>
            </a:r>
          </a:p>
        </p:txBody>
      </p:sp>
      <p:sp>
        <p:nvSpPr>
          <p:cNvPr id="15366" name="Content Placeholder 5"/>
          <p:cNvSpPr>
            <a:spLocks noGrp="1"/>
          </p:cNvSpPr>
          <p:nvPr>
            <p:ph sz="quarter" idx="14"/>
          </p:nvPr>
        </p:nvSpPr>
        <p:spPr/>
        <p:txBody>
          <a:bodyPr/>
          <a:lstStyle/>
          <a:p>
            <a:r>
              <a:rPr lang="en-US" dirty="0" smtClean="0"/>
              <a:t>Who can view my health records?</a:t>
            </a:r>
          </a:p>
          <a:p>
            <a:pPr lvl="1"/>
            <a:r>
              <a:rPr lang="en-US" dirty="0" smtClean="0"/>
              <a:t>Only those who need to know or view the contents of a health record should be able to view it</a:t>
            </a:r>
          </a:p>
          <a:p>
            <a:pPr lvl="2"/>
            <a:r>
              <a:rPr lang="en-US" dirty="0" smtClean="0"/>
              <a:t>Patient must authorize all other access</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extLst>
      <p:ext uri="{BB962C8B-B14F-4D97-AF65-F5344CB8AC3E}">
        <p14:creationId xmlns:p14="http://schemas.microsoft.com/office/powerpoint/2010/main" val="27192882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smtClean="0"/>
              <a:t>Federal Rules Emerge</a:t>
            </a:r>
          </a:p>
        </p:txBody>
      </p:sp>
      <p:sp>
        <p:nvSpPr>
          <p:cNvPr id="28675" name="Content Placeholder 5"/>
          <p:cNvSpPr>
            <a:spLocks noGrp="1"/>
          </p:cNvSpPr>
          <p:nvPr>
            <p:ph sz="quarter" idx="14"/>
          </p:nvPr>
        </p:nvSpPr>
        <p:spPr/>
        <p:txBody>
          <a:bodyPr/>
          <a:lstStyle/>
          <a:p>
            <a:r>
              <a:rPr lang="en-US" altLang="en-US" dirty="0" smtClean="0"/>
              <a:t>HIPAA enacted in 1996</a:t>
            </a:r>
          </a:p>
          <a:p>
            <a:r>
              <a:rPr lang="en-US" altLang="en-US" dirty="0" smtClean="0"/>
              <a:t>HIPAA establishes privacy and security standards established for:</a:t>
            </a:r>
          </a:p>
          <a:p>
            <a:pPr lvl="1"/>
            <a:r>
              <a:rPr lang="en-US" altLang="en-US" dirty="0" smtClean="0"/>
              <a:t>Health care providers</a:t>
            </a:r>
          </a:p>
          <a:p>
            <a:pPr lvl="1"/>
            <a:r>
              <a:rPr lang="en-US" altLang="en-US" dirty="0" smtClean="0"/>
              <a:t>Health insurance companies</a:t>
            </a:r>
          </a:p>
          <a:p>
            <a:pPr lvl="1"/>
            <a:r>
              <a:rPr lang="en-US" altLang="en-US" dirty="0" smtClean="0"/>
              <a:t>Care clearinghouses (organizations that translate claims data in to and out of HIPAA-standard format)</a:t>
            </a:r>
          </a:p>
        </p:txBody>
      </p:sp>
      <p:sp>
        <p:nvSpPr>
          <p:cNvPr id="4" name="Slide Number Placeholder 3"/>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extLst>
      <p:ext uri="{BB962C8B-B14F-4D97-AF65-F5344CB8AC3E}">
        <p14:creationId xmlns:p14="http://schemas.microsoft.com/office/powerpoint/2010/main" val="32471817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smtClean="0"/>
              <a:t>HIPAA and Privacy</a:t>
            </a:r>
          </a:p>
        </p:txBody>
      </p:sp>
      <p:sp>
        <p:nvSpPr>
          <p:cNvPr id="15366" name="Content Placeholder 5"/>
          <p:cNvSpPr>
            <a:spLocks noGrp="1"/>
          </p:cNvSpPr>
          <p:nvPr>
            <p:ph sz="quarter" idx="14"/>
          </p:nvPr>
        </p:nvSpPr>
        <p:spPr/>
        <p:txBody>
          <a:bodyPr/>
          <a:lstStyle/>
          <a:p>
            <a:r>
              <a:rPr lang="en-US" dirty="0" smtClean="0"/>
              <a:t>Privacy Rule</a:t>
            </a:r>
          </a:p>
          <a:p>
            <a:pPr lvl="1"/>
            <a:r>
              <a:rPr lang="en-US" dirty="0" smtClean="0"/>
              <a:t>Requires those covered to provide patients a “Notice of Privacy Practices” when care is first provided</a:t>
            </a:r>
          </a:p>
          <a:p>
            <a:pPr lvl="1"/>
            <a:r>
              <a:rPr lang="en-US" dirty="0" smtClean="0"/>
              <a:t>Covers paper and electronic private health information</a:t>
            </a:r>
          </a:p>
          <a:p>
            <a:r>
              <a:rPr lang="en-US" dirty="0" smtClean="0"/>
              <a:t>Security Rule</a:t>
            </a:r>
          </a:p>
          <a:p>
            <a:pPr lvl="1"/>
            <a:r>
              <a:rPr lang="en-US" dirty="0" smtClean="0"/>
              <a:t>Covers administrative, physical, and technical data safeguards that secure electronic health record data</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dirty="0" smtClean="0"/>
              <a:t>What is Privacy?</a:t>
            </a:r>
          </a:p>
        </p:txBody>
      </p:sp>
      <p:sp>
        <p:nvSpPr>
          <p:cNvPr id="15366" name="Content Placeholder 5"/>
          <p:cNvSpPr>
            <a:spLocks noGrp="1"/>
          </p:cNvSpPr>
          <p:nvPr>
            <p:ph sz="quarter" idx="14"/>
          </p:nvPr>
        </p:nvSpPr>
        <p:spPr/>
        <p:txBody>
          <a:bodyPr/>
          <a:lstStyle/>
          <a:p>
            <a:r>
              <a:rPr lang="en-US" dirty="0" smtClean="0"/>
              <a:t>Most privacy laws revolves around privacy between a person and the government</a:t>
            </a:r>
          </a:p>
          <a:p>
            <a:r>
              <a:rPr lang="en-US" dirty="0" smtClean="0"/>
              <a:t>“The law of privacy regulates the type of information which may be collected and how this information may be used and stored.”</a:t>
            </a:r>
            <a:br>
              <a:rPr lang="en-US" dirty="0" smtClean="0"/>
            </a:br>
            <a:r>
              <a:rPr lang="en-US" sz="2400" dirty="0" smtClean="0"/>
              <a:t>Wikipedia, 2016</a:t>
            </a:r>
          </a:p>
          <a:p>
            <a:r>
              <a:rPr lang="en-US" dirty="0" smtClean="0"/>
              <a:t>Privacy relates to people.</a:t>
            </a:r>
          </a:p>
        </p:txBody>
      </p:sp>
      <p:sp>
        <p:nvSpPr>
          <p:cNvPr id="4" name="Slide Number Placeholder 3"/>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smtClean="0"/>
              <a:t>What is Confidentiality?</a:t>
            </a:r>
          </a:p>
        </p:txBody>
      </p:sp>
      <p:sp>
        <p:nvSpPr>
          <p:cNvPr id="15366" name="Content Placeholder 5"/>
          <p:cNvSpPr>
            <a:spLocks noGrp="1"/>
          </p:cNvSpPr>
          <p:nvPr>
            <p:ph sz="quarter" idx="14"/>
          </p:nvPr>
        </p:nvSpPr>
        <p:spPr/>
        <p:txBody>
          <a:bodyPr/>
          <a:lstStyle/>
          <a:p>
            <a:r>
              <a:rPr lang="en-US" sz="3000" dirty="0" smtClean="0"/>
              <a:t>“Confidentiality is commonly applied to conversations between doctors and patients. Legal protections prevent physicians from revealing certain discussions with patients, even under oath in court. The rule only applies to secrets shared between physician and patient during the course of providing medical care.”</a:t>
            </a:r>
            <a:br>
              <a:rPr lang="en-US" sz="3000" dirty="0" smtClean="0"/>
            </a:br>
            <a:r>
              <a:rPr lang="en-US" sz="2400" dirty="0" smtClean="0"/>
              <a:t>Wikipedia. 2016</a:t>
            </a:r>
          </a:p>
          <a:p>
            <a:r>
              <a:rPr lang="en-US" sz="3000" dirty="0" smtClean="0"/>
              <a:t>Confidentiality relates to data</a:t>
            </a:r>
          </a:p>
        </p:txBody>
      </p:sp>
      <p:sp>
        <p:nvSpPr>
          <p:cNvPr id="4" name="Slide Number Placeholder 3"/>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Steps to Secure EHR - 1</a:t>
            </a:r>
          </a:p>
        </p:txBody>
      </p:sp>
      <p:sp>
        <p:nvSpPr>
          <p:cNvPr id="31747" name="Content Placeholder 5"/>
          <p:cNvSpPr>
            <a:spLocks noGrp="1"/>
          </p:cNvSpPr>
          <p:nvPr>
            <p:ph sz="quarter" idx="14"/>
          </p:nvPr>
        </p:nvSpPr>
        <p:spPr/>
        <p:txBody>
          <a:bodyPr/>
          <a:lstStyle/>
          <a:p>
            <a:r>
              <a:rPr lang="en-US" altLang="en-US" dirty="0" smtClean="0"/>
              <a:t>Authenticate and authorize ALL record access</a:t>
            </a:r>
          </a:p>
          <a:p>
            <a:pPr lvl="1"/>
            <a:r>
              <a:rPr lang="en-US" altLang="en-US" dirty="0" smtClean="0"/>
              <a:t>Only those who “need to know” can view</a:t>
            </a:r>
          </a:p>
          <a:p>
            <a:pPr lvl="1"/>
            <a:r>
              <a:rPr lang="en-US" altLang="en-US" dirty="0" smtClean="0"/>
              <a:t>Only pertinent people can change records</a:t>
            </a:r>
          </a:p>
          <a:p>
            <a:pPr lvl="1"/>
            <a:r>
              <a:rPr lang="en-US" altLang="en-US" dirty="0" smtClean="0"/>
              <a:t>Limit who can print electronic documents</a:t>
            </a:r>
          </a:p>
          <a:p>
            <a:pPr lvl="1"/>
            <a:r>
              <a:rPr lang="en-US" altLang="en-US" dirty="0" smtClean="0"/>
              <a:t>All views and changes recorded for audit trail</a:t>
            </a:r>
          </a:p>
        </p:txBody>
      </p:sp>
      <p:sp>
        <p:nvSpPr>
          <p:cNvPr id="4" name="Slide Number Placeholder 3"/>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Steps to Secure EHR - 2</a:t>
            </a:r>
          </a:p>
        </p:txBody>
      </p:sp>
      <p:sp>
        <p:nvSpPr>
          <p:cNvPr id="31747" name="Content Placeholder 5"/>
          <p:cNvSpPr>
            <a:spLocks noGrp="1"/>
          </p:cNvSpPr>
          <p:nvPr>
            <p:ph sz="quarter" idx="14"/>
          </p:nvPr>
        </p:nvSpPr>
        <p:spPr/>
        <p:txBody>
          <a:bodyPr/>
          <a:lstStyle/>
          <a:p>
            <a:r>
              <a:rPr lang="en-US" altLang="en-US" dirty="0" smtClean="0"/>
              <a:t>Examples:</a:t>
            </a:r>
          </a:p>
          <a:p>
            <a:pPr lvl="1"/>
            <a:r>
              <a:rPr lang="en-US" altLang="en-US" dirty="0" smtClean="0"/>
              <a:t>A clerk can view the dates and charges related to an office visit but nothing about treatment</a:t>
            </a:r>
          </a:p>
          <a:p>
            <a:pPr lvl="1"/>
            <a:r>
              <a:rPr lang="en-US" altLang="en-US" dirty="0" smtClean="0"/>
              <a:t>Nurses and doctors can view medical records </a:t>
            </a:r>
            <a:r>
              <a:rPr lang="en-US" altLang="en-US" b="1" dirty="0" smtClean="0"/>
              <a:t>only for patients under their direct care</a:t>
            </a:r>
          </a:p>
          <a:p>
            <a:r>
              <a:rPr lang="en-US" altLang="en-US" dirty="0" smtClean="0"/>
              <a:t>Security outlines the structure to enforce privacy and security</a:t>
            </a:r>
          </a:p>
        </p:txBody>
      </p:sp>
      <p:sp>
        <p:nvSpPr>
          <p:cNvPr id="4" name="Slide Number Placeholder 3"/>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extLst>
      <p:ext uri="{BB962C8B-B14F-4D97-AF65-F5344CB8AC3E}">
        <p14:creationId xmlns:p14="http://schemas.microsoft.com/office/powerpoint/2010/main" val="28840023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smtClean="0"/>
              <a:t>Steps to Secure EHR - 3</a:t>
            </a:r>
          </a:p>
        </p:txBody>
      </p:sp>
      <p:sp>
        <p:nvSpPr>
          <p:cNvPr id="32771" name="Content Placeholder 5"/>
          <p:cNvSpPr>
            <a:spLocks noGrp="1"/>
          </p:cNvSpPr>
          <p:nvPr>
            <p:ph sz="quarter" idx="14"/>
          </p:nvPr>
        </p:nvSpPr>
        <p:spPr/>
        <p:txBody>
          <a:bodyPr/>
          <a:lstStyle/>
          <a:p>
            <a:r>
              <a:rPr lang="en-US" altLang="en-US" dirty="0" smtClean="0"/>
              <a:t>Device security</a:t>
            </a:r>
          </a:p>
          <a:p>
            <a:pPr lvl="1"/>
            <a:r>
              <a:rPr lang="en-US" altLang="en-US" dirty="0" smtClean="0"/>
              <a:t>Apply operating system critical updates immediately</a:t>
            </a:r>
          </a:p>
          <a:p>
            <a:pPr lvl="1"/>
            <a:r>
              <a:rPr lang="en-US" altLang="en-US" dirty="0" smtClean="0"/>
              <a:t>Install current Anti-virus definitions</a:t>
            </a:r>
          </a:p>
          <a:p>
            <a:pPr lvl="1"/>
            <a:r>
              <a:rPr lang="en-US" altLang="en-US" dirty="0" smtClean="0"/>
              <a:t>Restrict physical access to servers</a:t>
            </a:r>
          </a:p>
          <a:p>
            <a:pPr lvl="1"/>
            <a:r>
              <a:rPr lang="en-US" altLang="en-US" dirty="0" smtClean="0"/>
              <a:t>Allow only authenticated device access</a:t>
            </a:r>
          </a:p>
        </p:txBody>
      </p:sp>
      <p:sp>
        <p:nvSpPr>
          <p:cNvPr id="4" name="Slide Number Placeholder 3"/>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smtClean="0"/>
              <a:t>Steps to Secure EHR - 4</a:t>
            </a:r>
          </a:p>
        </p:txBody>
      </p:sp>
      <p:sp>
        <p:nvSpPr>
          <p:cNvPr id="32771" name="Content Placeholder 5"/>
          <p:cNvSpPr>
            <a:spLocks noGrp="1"/>
          </p:cNvSpPr>
          <p:nvPr>
            <p:ph sz="quarter" idx="14"/>
          </p:nvPr>
        </p:nvSpPr>
        <p:spPr/>
        <p:txBody>
          <a:bodyPr/>
          <a:lstStyle/>
          <a:p>
            <a:r>
              <a:rPr lang="en-US" altLang="en-US" dirty="0" smtClean="0"/>
              <a:t>Secure electronic communications</a:t>
            </a:r>
          </a:p>
          <a:p>
            <a:pPr lvl="1"/>
            <a:r>
              <a:rPr lang="en-US" altLang="en-US" dirty="0" smtClean="0"/>
              <a:t>Encrypt all EHR communications</a:t>
            </a:r>
          </a:p>
          <a:p>
            <a:pPr lvl="1"/>
            <a:r>
              <a:rPr lang="en-US" altLang="en-US" dirty="0" smtClean="0"/>
              <a:t>Client-server environment</a:t>
            </a:r>
          </a:p>
          <a:p>
            <a:pPr lvl="1"/>
            <a:r>
              <a:rPr lang="en-US" altLang="en-US" dirty="0" smtClean="0"/>
              <a:t>Configure user accounts and groups</a:t>
            </a:r>
          </a:p>
          <a:p>
            <a:pPr lvl="1"/>
            <a:r>
              <a:rPr lang="en-US" altLang="en-US" dirty="0" smtClean="0"/>
              <a:t>Implement network access protection mechanisms</a:t>
            </a:r>
          </a:p>
        </p:txBody>
      </p:sp>
      <p:sp>
        <p:nvSpPr>
          <p:cNvPr id="4" name="Slide Number Placeholder 3"/>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extLst>
      <p:ext uri="{BB962C8B-B14F-4D97-AF65-F5344CB8AC3E}">
        <p14:creationId xmlns:p14="http://schemas.microsoft.com/office/powerpoint/2010/main" val="36750839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Security and Privacy</a:t>
            </a:r>
            <a:br>
              <a:rPr lang="en-US" altLang="en-US" dirty="0" smtClean="0"/>
            </a:br>
            <a:r>
              <a:rPr lang="en-US" altLang="en-US" dirty="0" smtClean="0"/>
              <a:t>Learning Objectives - 1</a:t>
            </a:r>
          </a:p>
        </p:txBody>
      </p:sp>
      <p:sp>
        <p:nvSpPr>
          <p:cNvPr id="18435" name="Text Placeholder 3"/>
          <p:cNvSpPr>
            <a:spLocks noGrp="1"/>
          </p:cNvSpPr>
          <p:nvPr>
            <p:ph sz="quarter" idx="14"/>
          </p:nvPr>
        </p:nvSpPr>
        <p:spPr/>
        <p:txBody>
          <a:bodyPr/>
          <a:lstStyle/>
          <a:p>
            <a:pPr lvl="0"/>
            <a:r>
              <a:rPr lang="en-US" dirty="0" smtClean="0">
                <a:ea typeface="Verdana" panose="020B0604030504040204" pitchFamily="34" charset="0"/>
                <a:cs typeface="Verdana" panose="020B0604030504040204" pitchFamily="34" charset="0"/>
              </a:rPr>
              <a:t>Define cybercrime and </a:t>
            </a:r>
            <a:r>
              <a:rPr lang="en-US" dirty="0">
                <a:ea typeface="Verdana" panose="020B0604030504040204" pitchFamily="34" charset="0"/>
                <a:cs typeface="Verdana" panose="020B0604030504040204" pitchFamily="34" charset="0"/>
              </a:rPr>
              <a:t>cybersecurity (Lecture a)</a:t>
            </a:r>
            <a:endParaRPr lang="en-US" dirty="0" smtClean="0">
              <a:ea typeface="Verdana" panose="020B0604030504040204" pitchFamily="34" charset="0"/>
              <a:cs typeface="Verdana" panose="020B0604030504040204" pitchFamily="34" charset="0"/>
            </a:endParaRPr>
          </a:p>
          <a:p>
            <a:pPr lvl="0"/>
            <a:r>
              <a:rPr lang="en-US" dirty="0" smtClean="0">
                <a:ea typeface="Verdana" panose="020B0604030504040204" pitchFamily="34" charset="0"/>
                <a:cs typeface="Verdana" panose="020B0604030504040204" pitchFamily="34" charset="0"/>
              </a:rPr>
              <a:t>List common information technology (IT) security and privacy concerns (Lecture a)</a:t>
            </a:r>
          </a:p>
          <a:p>
            <a:pPr lvl="0"/>
            <a:r>
              <a:rPr lang="en-US" dirty="0" smtClean="0">
                <a:ea typeface="Verdana" panose="020B0604030504040204" pitchFamily="34" charset="0"/>
                <a:cs typeface="Verdana" panose="020B0604030504040204" pitchFamily="34" charset="0"/>
              </a:rPr>
              <a:t>List hardware components that are usually attacked by the hackers (Lecture a)</a:t>
            </a:r>
          </a:p>
          <a:p>
            <a:pPr lvl="0"/>
            <a:r>
              <a:rPr lang="en-US" dirty="0" smtClean="0">
                <a:ea typeface="Verdana" panose="020B0604030504040204" pitchFamily="34" charset="0"/>
                <a:cs typeface="Verdana" panose="020B0604030504040204" pitchFamily="34" charset="0"/>
              </a:rPr>
              <a:t>Explain some of the common methods of attack (Lecture b)</a:t>
            </a:r>
          </a:p>
        </p:txBody>
      </p:sp>
      <p:sp>
        <p:nvSpPr>
          <p:cNvPr id="4" name="Slide Number Placeholder 3"/>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extLst>
      <p:ext uri="{BB962C8B-B14F-4D97-AF65-F5344CB8AC3E}">
        <p14:creationId xmlns:p14="http://schemas.microsoft.com/office/powerpoint/2010/main" val="36431375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dirty="0" smtClean="0"/>
              <a:t>Steps to Secure EHR - 5</a:t>
            </a:r>
          </a:p>
        </p:txBody>
      </p:sp>
      <p:sp>
        <p:nvSpPr>
          <p:cNvPr id="33795" name="Content Placeholder 5"/>
          <p:cNvSpPr>
            <a:spLocks noGrp="1"/>
          </p:cNvSpPr>
          <p:nvPr>
            <p:ph sz="quarter" idx="14"/>
          </p:nvPr>
        </p:nvSpPr>
        <p:spPr/>
        <p:txBody>
          <a:bodyPr/>
          <a:lstStyle/>
          <a:p>
            <a:r>
              <a:rPr lang="en-US" altLang="en-US" dirty="0" smtClean="0"/>
              <a:t>Web environment considerations</a:t>
            </a:r>
          </a:p>
          <a:p>
            <a:pPr lvl="1"/>
            <a:r>
              <a:rPr lang="en-US" altLang="en-US" dirty="0" smtClean="0"/>
              <a:t>Implement HTTPS for all web transactions</a:t>
            </a:r>
          </a:p>
          <a:p>
            <a:pPr lvl="1"/>
            <a:r>
              <a:rPr lang="en-US" altLang="en-US" dirty="0" smtClean="0"/>
              <a:t>Validate all data entered into web forms</a:t>
            </a:r>
          </a:p>
          <a:p>
            <a:pPr lvl="1"/>
            <a:r>
              <a:rPr lang="en-US" altLang="en-US" dirty="0" smtClean="0"/>
              <a:t>Perform regular audits of access and changes</a:t>
            </a:r>
          </a:p>
          <a:p>
            <a:r>
              <a:rPr lang="en-US" altLang="en-US" dirty="0" smtClean="0"/>
              <a:t>Implement redundant devices</a:t>
            </a:r>
          </a:p>
          <a:p>
            <a:pPr lvl="1"/>
            <a:r>
              <a:rPr lang="en-US" altLang="en-US" dirty="0" smtClean="0"/>
              <a:t>Ensures that devices are available as expected</a:t>
            </a:r>
          </a:p>
          <a:p>
            <a:pPr lvl="1"/>
            <a:r>
              <a:rPr lang="en-US" altLang="en-US" dirty="0" smtClean="0"/>
              <a:t>Load-balance heavily used hardware devices</a:t>
            </a:r>
          </a:p>
        </p:txBody>
      </p:sp>
      <p:sp>
        <p:nvSpPr>
          <p:cNvPr id="4" name="Slide Number Placeholder 3"/>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dirty="0" smtClean="0"/>
              <a:t>Steps to Secure EHR - 6</a:t>
            </a:r>
          </a:p>
        </p:txBody>
      </p:sp>
      <p:sp>
        <p:nvSpPr>
          <p:cNvPr id="33795" name="Content Placeholder 5"/>
          <p:cNvSpPr>
            <a:spLocks noGrp="1"/>
          </p:cNvSpPr>
          <p:nvPr>
            <p:ph sz="quarter" idx="14"/>
          </p:nvPr>
        </p:nvSpPr>
        <p:spPr/>
        <p:txBody>
          <a:bodyPr/>
          <a:lstStyle/>
          <a:p>
            <a:r>
              <a:rPr lang="en-US" altLang="en-US" dirty="0" smtClean="0"/>
              <a:t>Prosecute security violations vigorously</a:t>
            </a:r>
          </a:p>
          <a:p>
            <a:r>
              <a:rPr lang="en-US" altLang="en-US" dirty="0" smtClean="0"/>
              <a:t>Backup EHR data with secure storage</a:t>
            </a:r>
          </a:p>
        </p:txBody>
      </p:sp>
      <p:sp>
        <p:nvSpPr>
          <p:cNvPr id="4" name="Slide Number Placeholder 3"/>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extLst>
      <p:ext uri="{BB962C8B-B14F-4D97-AF65-F5344CB8AC3E}">
        <p14:creationId xmlns:p14="http://schemas.microsoft.com/office/powerpoint/2010/main" val="26876180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smtClean="0"/>
              <a:t>Free Online PHR Systems</a:t>
            </a:r>
          </a:p>
        </p:txBody>
      </p:sp>
      <p:sp>
        <p:nvSpPr>
          <p:cNvPr id="30723" name="Content Placeholder 5"/>
          <p:cNvSpPr>
            <a:spLocks noGrp="1"/>
          </p:cNvSpPr>
          <p:nvPr>
            <p:ph sz="quarter" idx="14"/>
          </p:nvPr>
        </p:nvSpPr>
        <p:spPr/>
        <p:txBody>
          <a:bodyPr/>
          <a:lstStyle/>
          <a:p>
            <a:pPr lvl="1"/>
            <a:r>
              <a:rPr lang="en-US" altLang="en-US" dirty="0" smtClean="0"/>
              <a:t>PHRs maintained by individuals</a:t>
            </a:r>
          </a:p>
          <a:p>
            <a:pPr lvl="1"/>
            <a:r>
              <a:rPr lang="en-US" altLang="en-US" dirty="0" smtClean="0"/>
              <a:t>Some PHRs not covered by HIPAA rules</a:t>
            </a:r>
          </a:p>
          <a:p>
            <a:pPr lvl="1"/>
            <a:r>
              <a:rPr lang="en-US" altLang="en-US" dirty="0" smtClean="0"/>
              <a:t>Resources  </a:t>
            </a:r>
          </a:p>
          <a:p>
            <a:pPr lvl="2"/>
            <a:r>
              <a:rPr lang="en-US" altLang="en-US" dirty="0" smtClean="0"/>
              <a:t>Microsoft HealthVault - </a:t>
            </a:r>
            <a:r>
              <a:rPr lang="en-US" altLang="en-US" dirty="0" smtClean="0">
                <a:hlinkClick r:id="rId4" tooltip="URL for referenced source"/>
              </a:rPr>
              <a:t>www.healthvault.com/ </a:t>
            </a:r>
            <a:endParaRPr lang="en-US" altLang="en-US" dirty="0" smtClean="0"/>
          </a:p>
          <a:p>
            <a:pPr lvl="2"/>
            <a:r>
              <a:rPr lang="en-US" altLang="en-US" dirty="0" smtClean="0"/>
              <a:t>WebMD Health Manager - </a:t>
            </a:r>
            <a:r>
              <a:rPr lang="en-US" altLang="en-US" dirty="0" smtClean="0">
                <a:hlinkClick r:id="rId5" tooltip="URL for referenced source"/>
              </a:rPr>
              <a:t>http://www.webmd.com/phr </a:t>
            </a:r>
            <a:endParaRPr lang="en-US" altLang="en-US"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extLst>
      <p:ext uri="{BB962C8B-B14F-4D97-AF65-F5344CB8AC3E}">
        <p14:creationId xmlns:p14="http://schemas.microsoft.com/office/powerpoint/2010/main" val="4517854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Ethical Behavior Online</a:t>
            </a:r>
          </a:p>
        </p:txBody>
      </p:sp>
      <p:sp>
        <p:nvSpPr>
          <p:cNvPr id="19459" name="Content Placeholder 2"/>
          <p:cNvSpPr>
            <a:spLocks noGrp="1"/>
          </p:cNvSpPr>
          <p:nvPr>
            <p:ph sz="quarter" idx="14"/>
          </p:nvPr>
        </p:nvSpPr>
        <p:spPr/>
        <p:txBody>
          <a:bodyPr/>
          <a:lstStyle/>
          <a:p>
            <a:r>
              <a:rPr lang="en-US" altLang="en-US" dirty="0" smtClean="0"/>
              <a:t>Mistakes Happens</a:t>
            </a:r>
            <a:endParaRPr lang="en-US" altLang="en-US" dirty="0"/>
          </a:p>
          <a:p>
            <a:r>
              <a:rPr lang="en-US" altLang="en-US" dirty="0" smtClean="0"/>
              <a:t>Need to Know vs. Want to Know</a:t>
            </a:r>
          </a:p>
          <a:p>
            <a:r>
              <a:rPr lang="en-US" altLang="en-US" dirty="0" smtClean="0"/>
              <a:t>Online Ratings</a:t>
            </a:r>
          </a:p>
          <a:p>
            <a:r>
              <a:rPr lang="en-US" altLang="en-US" dirty="0" smtClean="0"/>
              <a:t>Data Breaches</a:t>
            </a:r>
          </a:p>
        </p:txBody>
      </p:sp>
      <p:sp>
        <p:nvSpPr>
          <p:cNvPr id="4" name="Slide Number Placeholder 3"/>
          <p:cNvSpPr>
            <a:spLocks noGrp="1"/>
          </p:cNvSpPr>
          <p:nvPr>
            <p:ph type="sldNum" sz="quarter" idx="4"/>
          </p:nvPr>
        </p:nvSpPr>
        <p:spPr/>
        <p:txBody>
          <a:bodyPr/>
          <a:lstStyle/>
          <a:p>
            <a:fld id="{F3BF8891-5E06-46C2-89A4-6DB85D39BA35}" type="slidenum">
              <a:rPr lang="en-US" smtClean="0"/>
              <a:pPr/>
              <a:t>23</a:t>
            </a:fld>
            <a:endParaRPr lang="en-US" dirty="0"/>
          </a:p>
        </p:txBody>
      </p:sp>
    </p:spTree>
    <p:custDataLst>
      <p:tags r:id="rId1"/>
    </p:custDataLst>
    <p:extLst>
      <p:ext uri="{BB962C8B-B14F-4D97-AF65-F5344CB8AC3E}">
        <p14:creationId xmlns:p14="http://schemas.microsoft.com/office/powerpoint/2010/main" val="30805686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smtClean="0"/>
              <a:t>Security and Privacy</a:t>
            </a:r>
            <a:br>
              <a:rPr lang="en-US" altLang="en-US" dirty="0" smtClean="0"/>
            </a:br>
            <a:r>
              <a:rPr lang="en-US" altLang="en-US" dirty="0" smtClean="0"/>
              <a:t>Summary – Lecture e </a:t>
            </a:r>
          </a:p>
        </p:txBody>
      </p:sp>
      <p:sp>
        <p:nvSpPr>
          <p:cNvPr id="34819" name="Content Placeholder 2"/>
          <p:cNvSpPr>
            <a:spLocks noGrp="1"/>
          </p:cNvSpPr>
          <p:nvPr>
            <p:ph sz="quarter" idx="14"/>
          </p:nvPr>
        </p:nvSpPr>
        <p:spPr/>
        <p:txBody>
          <a:bodyPr/>
          <a:lstStyle/>
          <a:p>
            <a:pPr lvl="0"/>
            <a:r>
              <a:rPr lang="en-US" dirty="0" smtClean="0"/>
              <a:t>Explained security and privacy concerns associated with Electronic Health Records (EHRs)</a:t>
            </a:r>
          </a:p>
          <a:p>
            <a:pPr lvl="0"/>
            <a:r>
              <a:rPr lang="en-US" dirty="0" smtClean="0"/>
              <a:t>Described security safeguards used for health care applications </a:t>
            </a:r>
          </a:p>
          <a:p>
            <a:pPr lvl="0"/>
            <a:r>
              <a:rPr lang="en-US" dirty="0" smtClean="0"/>
              <a:t>Provided basics of ethical behavior when online </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24</a:t>
            </a:fld>
            <a:endParaRPr lang="en-US" dirty="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dirty="0" smtClean="0"/>
              <a:t>Security and Privacy</a:t>
            </a:r>
            <a:br>
              <a:rPr lang="en-US" altLang="en-US" dirty="0" smtClean="0"/>
            </a:br>
            <a:r>
              <a:rPr lang="en-US" altLang="en-US" dirty="0" smtClean="0"/>
              <a:t>Summary - 1</a:t>
            </a:r>
          </a:p>
        </p:txBody>
      </p:sp>
      <p:sp>
        <p:nvSpPr>
          <p:cNvPr id="35843" name="Content Placeholder 6"/>
          <p:cNvSpPr>
            <a:spLocks noGrp="1"/>
          </p:cNvSpPr>
          <p:nvPr>
            <p:ph type="body" sz="quarter" idx="11"/>
          </p:nvPr>
        </p:nvSpPr>
        <p:spPr/>
        <p:txBody>
          <a:bodyPr/>
          <a:lstStyle/>
          <a:p>
            <a:pPr lvl="0"/>
            <a:r>
              <a:rPr lang="en-US" sz="3000" dirty="0" smtClean="0"/>
              <a:t>Cybercrime and cybersecurity</a:t>
            </a:r>
          </a:p>
          <a:p>
            <a:pPr lvl="0"/>
            <a:r>
              <a:rPr lang="en-US" sz="3000" dirty="0" smtClean="0"/>
              <a:t>Common IT security and privacy concerns </a:t>
            </a:r>
          </a:p>
          <a:p>
            <a:pPr lvl="0"/>
            <a:r>
              <a:rPr lang="en-US" sz="3000" dirty="0" smtClean="0"/>
              <a:t>Hardware components usually attacked by the hackers; common methods of attack </a:t>
            </a:r>
          </a:p>
          <a:p>
            <a:pPr lvl="0"/>
            <a:r>
              <a:rPr lang="en-US" sz="3000" dirty="0" smtClean="0"/>
              <a:t>Common types of malware</a:t>
            </a:r>
          </a:p>
          <a:p>
            <a:pPr lvl="0"/>
            <a:r>
              <a:rPr lang="en-US" sz="3000" dirty="0" smtClean="0"/>
              <a:t>Social engineering methods used by cybercriminals </a:t>
            </a:r>
          </a:p>
          <a:p>
            <a:pPr lvl="0"/>
            <a:r>
              <a:rPr lang="en-US" sz="3000" dirty="0" smtClean="0"/>
              <a:t>Methods and tools available for protection against cyberattacks</a:t>
            </a:r>
          </a:p>
          <a:p>
            <a:pPr lvl="0"/>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25</a:t>
            </a:fld>
            <a:endParaRPr lang="en-US" dirty="0"/>
          </a:p>
        </p:txBody>
      </p:sp>
    </p:spTree>
    <p:custDataLst>
      <p:tags r:id="rId1"/>
    </p:custDataLst>
    <p:extLst>
      <p:ext uri="{BB962C8B-B14F-4D97-AF65-F5344CB8AC3E}">
        <p14:creationId xmlns:p14="http://schemas.microsoft.com/office/powerpoint/2010/main" val="41214453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dirty="0" smtClean="0"/>
              <a:t>Security and Privacy</a:t>
            </a:r>
            <a:br>
              <a:rPr lang="en-US" altLang="en-US" dirty="0" smtClean="0"/>
            </a:br>
            <a:r>
              <a:rPr lang="en-US" altLang="en-US" dirty="0" smtClean="0"/>
              <a:t>Summary - 2</a:t>
            </a:r>
          </a:p>
        </p:txBody>
      </p:sp>
      <p:sp>
        <p:nvSpPr>
          <p:cNvPr id="35843" name="Content Placeholder 6"/>
          <p:cNvSpPr>
            <a:spLocks noGrp="1"/>
          </p:cNvSpPr>
          <p:nvPr>
            <p:ph type="body" sz="quarter" idx="11"/>
          </p:nvPr>
        </p:nvSpPr>
        <p:spPr/>
        <p:txBody>
          <a:bodyPr/>
          <a:lstStyle/>
          <a:p>
            <a:pPr lvl="0"/>
            <a:r>
              <a:rPr lang="en-US" sz="3000" dirty="0" smtClean="0"/>
              <a:t>Practices designed to minimize the risk of successful cyberattack </a:t>
            </a:r>
          </a:p>
          <a:p>
            <a:pPr lvl="0"/>
            <a:r>
              <a:rPr lang="en-US" sz="3000" dirty="0" smtClean="0"/>
              <a:t>Specifics of wireless device security </a:t>
            </a:r>
          </a:p>
          <a:p>
            <a:pPr lvl="0"/>
            <a:r>
              <a:rPr lang="en-US" sz="3000" dirty="0" smtClean="0"/>
              <a:t>Security and privacy concerns associated with EHRs</a:t>
            </a:r>
          </a:p>
          <a:p>
            <a:pPr lvl="0"/>
            <a:r>
              <a:rPr lang="en-US" sz="3000" dirty="0" smtClean="0"/>
              <a:t>Security safeguards used for health care applications </a:t>
            </a:r>
          </a:p>
          <a:p>
            <a:pPr lvl="0"/>
            <a:r>
              <a:rPr lang="en-US" sz="3000" dirty="0" smtClean="0"/>
              <a:t>Basics of ethical behavior online </a:t>
            </a:r>
          </a:p>
          <a:p>
            <a:pPr lvl="0"/>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26</a:t>
            </a:fld>
            <a:endParaRPr lang="en-US" dirty="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dirty="0" smtClean="0"/>
              <a:t>Security and Privacy</a:t>
            </a:r>
            <a:br>
              <a:rPr lang="en-US" altLang="en-US" dirty="0" smtClean="0"/>
            </a:br>
            <a:r>
              <a:rPr lang="en-US" altLang="en-US" dirty="0" smtClean="0"/>
              <a:t>References – 1 – Lecture e</a:t>
            </a:r>
          </a:p>
        </p:txBody>
      </p:sp>
      <p:sp>
        <p:nvSpPr>
          <p:cNvPr id="36867" name="Text Placeholder 2"/>
          <p:cNvSpPr>
            <a:spLocks noGrp="1"/>
          </p:cNvSpPr>
          <p:nvPr>
            <p:ph type="body" sz="quarter" idx="16"/>
          </p:nvPr>
        </p:nvSpPr>
        <p:spPr>
          <a:xfrm>
            <a:off x="457200" y="1600199"/>
            <a:ext cx="8229600" cy="4663441"/>
          </a:xfrm>
        </p:spPr>
        <p:txBody>
          <a:bodyPr/>
          <a:lstStyle/>
          <a:p>
            <a:r>
              <a:rPr lang="en-US" altLang="en-US" dirty="0" smtClean="0"/>
              <a:t>References</a:t>
            </a:r>
            <a:endParaRPr lang="en-US" altLang="en-US" b="0" dirty="0" smtClean="0"/>
          </a:p>
          <a:p>
            <a:r>
              <a:rPr lang="en-US" b="0" dirty="0"/>
              <a:t>Dyer, K. A. (2011, June 2). Ethical Challenges of Medicine and Health on the Internet: A Review. Retrieved from http://www.ncbi.nlm.nih.gov/pmc/articles/PMC1761893/ </a:t>
            </a:r>
          </a:p>
          <a:p>
            <a:r>
              <a:rPr lang="en-US" b="0" dirty="0"/>
              <a:t>Greysen, S. (2010, July 15). Online Professionalism and the Mirror of Social Media. Retrieved April 20, 2016, from </a:t>
            </a:r>
            <a:r>
              <a:rPr lang="en-US" b="0" dirty="0">
                <a:hlinkClick r:id="rId4" tooltip="URL for referenced source"/>
              </a:rPr>
              <a:t>http://</a:t>
            </a:r>
            <a:r>
              <a:rPr lang="en-US" b="0" dirty="0" smtClean="0">
                <a:hlinkClick r:id="rId4" tooltip="URL for referenced source"/>
              </a:rPr>
              <a:t>link.springer.com/article/10.1007/s11606-010-1447-1</a:t>
            </a:r>
            <a:endParaRPr lang="en-US" b="0" dirty="0" smtClean="0"/>
          </a:p>
          <a:p>
            <a:r>
              <a:rPr lang="en-US" altLang="en-US" b="0" dirty="0" smtClean="0"/>
              <a:t>Health </a:t>
            </a:r>
            <a:r>
              <a:rPr lang="en-US" altLang="en-US" b="0" dirty="0"/>
              <a:t>and Human Services. HHS Announces Project to Help 3.6 Million Consumers Reap Benefits of Electronic Health Records. [Internet]. 2010 [cited 2011 Nov 07]. Available from: </a:t>
            </a:r>
            <a:r>
              <a:rPr lang="en-US" altLang="en-US" b="0" dirty="0">
                <a:hlinkClick r:id="rId5" tooltip="URL for referenced source"/>
              </a:rPr>
              <a:t>http://www.hhs.gov/news/press/2007pres/10/pr20071030a.html</a:t>
            </a:r>
            <a:r>
              <a:rPr lang="en-US" altLang="en-US" b="0" dirty="0"/>
              <a:t>. </a:t>
            </a:r>
          </a:p>
          <a:p>
            <a:r>
              <a:rPr lang="en-US" b="0" dirty="0" smtClean="0"/>
              <a:t>Improving </a:t>
            </a:r>
            <a:r>
              <a:rPr lang="en-US" b="0" dirty="0"/>
              <a:t>Ethics Quality in Health Care. (n.d.). Retrieved April 20, 2016, from http://www.ethics.va.gov/elprimer.pdf </a:t>
            </a:r>
            <a:endParaRPr lang="en-US" b="0" dirty="0" smtClean="0"/>
          </a:p>
          <a:p>
            <a:r>
              <a:rPr lang="en-US" altLang="en-US" b="0" dirty="0"/>
              <a:t>Informatics Professor, Meaningful Use: A Highly Useful Construct for Informatics. [Internet]. 2010 May [cited 2011 Nov 07]. Available from: </a:t>
            </a:r>
            <a:r>
              <a:rPr lang="en-US" altLang="en-US" b="0" dirty="0">
                <a:hlinkClick r:id="rId6" tooltip="URL for referenced source"/>
              </a:rPr>
              <a:t>http://informaticsprofessor.blogspot.com/2010/05/meaningful-use-highly-useful-construct.html</a:t>
            </a:r>
            <a:r>
              <a:rPr lang="en-US" altLang="en-US" b="0" dirty="0"/>
              <a:t>. </a:t>
            </a:r>
            <a:endParaRPr lang="en-US" altLang="en-US" b="0" dirty="0" smtClean="0"/>
          </a:p>
          <a:p>
            <a:r>
              <a:rPr lang="en-US" b="0" dirty="0" smtClean="0"/>
              <a:t>Kraus</a:t>
            </a:r>
            <a:r>
              <a:rPr lang="en-US" b="0" dirty="0"/>
              <a:t>, R. (2004). Ethical and Legal Considerations for Providers of Mental Health Services Online. In </a:t>
            </a:r>
            <a:r>
              <a:rPr lang="en-US" b="0" i="1" dirty="0"/>
              <a:t>Online Counseling, 2nd ed.: A Handbook for Mental Health Professionals</a:t>
            </a:r>
            <a:r>
              <a:rPr lang="en-US" b="0" dirty="0"/>
              <a:t>. San Diego, CA: Elsevier Academic Press. </a:t>
            </a:r>
            <a:endParaRPr lang="en-US" altLang="en-US" b="0" dirty="0" smtClean="0"/>
          </a:p>
        </p:txBody>
      </p:sp>
      <p:sp>
        <p:nvSpPr>
          <p:cNvPr id="8" name="Slide Number Placeholder 7"/>
          <p:cNvSpPr>
            <a:spLocks noGrp="1"/>
          </p:cNvSpPr>
          <p:nvPr>
            <p:ph type="sldNum" sz="quarter" idx="4"/>
          </p:nvPr>
        </p:nvSpPr>
        <p:spPr/>
        <p:txBody>
          <a:bodyPr/>
          <a:lstStyle/>
          <a:p>
            <a:fld id="{F3BF8891-5E06-46C2-89A4-6DB85D39BA35}" type="slidenum">
              <a:rPr lang="en-US" smtClean="0"/>
              <a:pPr/>
              <a:t>27</a:t>
            </a:fld>
            <a:endParaRPr lang="en-US" dirty="0"/>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dirty="0" smtClean="0"/>
              <a:t>Security and Privacy</a:t>
            </a:r>
            <a:br>
              <a:rPr lang="en-US" altLang="en-US" dirty="0" smtClean="0"/>
            </a:br>
            <a:r>
              <a:rPr lang="en-US" altLang="en-US" dirty="0" smtClean="0"/>
              <a:t>References – 2 – Lecture e</a:t>
            </a:r>
          </a:p>
        </p:txBody>
      </p:sp>
      <p:sp>
        <p:nvSpPr>
          <p:cNvPr id="36867" name="Text Placeholder 2"/>
          <p:cNvSpPr>
            <a:spLocks noGrp="1"/>
          </p:cNvSpPr>
          <p:nvPr>
            <p:ph type="body" sz="quarter" idx="16"/>
          </p:nvPr>
        </p:nvSpPr>
        <p:spPr>
          <a:xfrm>
            <a:off x="457200" y="1600199"/>
            <a:ext cx="8229600" cy="2932043"/>
          </a:xfrm>
        </p:spPr>
        <p:txBody>
          <a:bodyPr/>
          <a:lstStyle/>
          <a:p>
            <a:r>
              <a:rPr lang="en-US" altLang="en-US" dirty="0" smtClean="0"/>
              <a:t>References</a:t>
            </a:r>
            <a:endParaRPr lang="en-US" b="0" dirty="0"/>
          </a:p>
          <a:p>
            <a:r>
              <a:rPr lang="en-US" altLang="en-US" b="0" dirty="0"/>
              <a:t>Wikipedia. Network security. [Internet]. 2010 [cited 2011 Nov 07]. Available from: </a:t>
            </a:r>
            <a:r>
              <a:rPr lang="en-US" altLang="en-US" b="0" dirty="0">
                <a:hlinkClick r:id="rId4" tooltip="URL for referenced source"/>
              </a:rPr>
              <a:t>http://en.wikipedia.org/wiki/Network_security</a:t>
            </a:r>
            <a:r>
              <a:rPr lang="en-US" altLang="en-US" b="0" dirty="0"/>
              <a:t>. </a:t>
            </a:r>
          </a:p>
          <a:p>
            <a:r>
              <a:rPr lang="en-US" altLang="en-US" b="0" dirty="0" smtClean="0"/>
              <a:t>Wikipedia</a:t>
            </a:r>
            <a:r>
              <a:rPr lang="en-US" altLang="en-US" b="0" dirty="0"/>
              <a:t>. Wireless security. [Internet]. 2010 [cited 2011 Nov 07]. Available from: </a:t>
            </a:r>
            <a:r>
              <a:rPr lang="en-US" altLang="en-US" b="0" dirty="0">
                <a:hlinkClick r:id="rId5" tooltip="URL for referenced source"/>
              </a:rPr>
              <a:t>http://en.wikipedia.org/wiki/Wireless_security</a:t>
            </a:r>
            <a:r>
              <a:rPr lang="en-US" altLang="en-US" b="0" dirty="0"/>
              <a:t>. </a:t>
            </a:r>
          </a:p>
          <a:p>
            <a:r>
              <a:rPr lang="en-US" altLang="en-US" b="0" dirty="0"/>
              <a:t>Wikipedia. Wireless LAN security. [Internet]. 2010 [cited 2011 Nov 07]. Available from: </a:t>
            </a:r>
            <a:r>
              <a:rPr lang="en-US" altLang="en-US" b="0" dirty="0">
                <a:hlinkClick r:id="rId6" tooltip="URL for referenced source"/>
              </a:rPr>
              <a:t>http://en.wikipedia.org/wiki/Wireless_LAN_security</a:t>
            </a:r>
            <a:r>
              <a:rPr lang="en-US" altLang="en-US" b="0" dirty="0"/>
              <a:t>. </a:t>
            </a:r>
          </a:p>
          <a:p>
            <a:r>
              <a:rPr lang="en-US" altLang="en-US" b="0" dirty="0"/>
              <a:t>Wikipedia. Electronic health record. [Internet]. 2010 [cited 2011 Nov 07]. Available from: </a:t>
            </a:r>
            <a:r>
              <a:rPr lang="en-US" altLang="en-US" b="0" dirty="0">
                <a:hlinkClick r:id="rId7" tooltip="URL for referenced source"/>
              </a:rPr>
              <a:t>http://en.wikipedia.org/wiki/Electronic_health_record</a:t>
            </a:r>
            <a:r>
              <a:rPr lang="en-US" altLang="en-US" b="0" dirty="0"/>
              <a:t>. </a:t>
            </a:r>
          </a:p>
          <a:p>
            <a:r>
              <a:rPr lang="en-US" altLang="en-US" b="0" dirty="0"/>
              <a:t>Wikipedia. Electronic medical record. [Internet]. 2010 [cited 2011 Nov 07]. Available from: </a:t>
            </a:r>
            <a:r>
              <a:rPr lang="en-US" altLang="en-US" b="0" dirty="0">
                <a:hlinkClick r:id="rId8" tooltip="URL for referenced source"/>
              </a:rPr>
              <a:t>http://en.wikipedia.org/wiki/Electronic_medical_record</a:t>
            </a:r>
            <a:r>
              <a:rPr lang="en-US" altLang="en-US" b="0" dirty="0"/>
              <a:t>. </a:t>
            </a:r>
          </a:p>
        </p:txBody>
      </p:sp>
      <p:sp>
        <p:nvSpPr>
          <p:cNvPr id="8" name="Slide Number Placeholder 7"/>
          <p:cNvSpPr>
            <a:spLocks noGrp="1"/>
          </p:cNvSpPr>
          <p:nvPr>
            <p:ph type="sldNum" sz="quarter" idx="4"/>
          </p:nvPr>
        </p:nvSpPr>
        <p:spPr/>
        <p:txBody>
          <a:bodyPr/>
          <a:lstStyle/>
          <a:p>
            <a:fld id="{F3BF8891-5E06-46C2-89A4-6DB85D39BA35}" type="slidenum">
              <a:rPr lang="en-US" smtClean="0"/>
              <a:pPr/>
              <a:t>28</a:t>
            </a:fld>
            <a:endParaRPr lang="en-US" dirty="0"/>
          </a:p>
        </p:txBody>
      </p:sp>
    </p:spTree>
    <p:custDataLst>
      <p:tags r:id="rId1"/>
    </p:custDataLst>
    <p:extLst>
      <p:ext uri="{BB962C8B-B14F-4D97-AF65-F5344CB8AC3E}">
        <p14:creationId xmlns:p14="http://schemas.microsoft.com/office/powerpoint/2010/main" val="25832812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Computer Science </a:t>
            </a:r>
            <a:br>
              <a:rPr lang="en-US" dirty="0" smtClean="0"/>
            </a:br>
            <a:r>
              <a:rPr lang="en-US" dirty="0" smtClean="0"/>
              <a:t>Security and Privacy</a:t>
            </a:r>
            <a:br>
              <a:rPr lang="en-US" dirty="0" smtClean="0"/>
            </a:br>
            <a:r>
              <a:rPr lang="en-US" dirty="0" smtClean="0"/>
              <a:t>Lecture e</a:t>
            </a:r>
            <a:endParaRPr lang="en-US" dirty="0"/>
          </a:p>
        </p:txBody>
      </p:sp>
      <p:sp>
        <p:nvSpPr>
          <p:cNvPr id="3" name="Content Placeholder 2"/>
          <p:cNvSpPr>
            <a:spLocks noGrp="1"/>
          </p:cNvSpPr>
          <p:nvPr>
            <p:ph sz="quarter" idx="14"/>
          </p:nvPr>
        </p:nvSpPr>
        <p:spPr/>
        <p:txBody>
          <a:bodyPr/>
          <a:lstStyle/>
          <a:p>
            <a:r>
              <a:rPr lang="en-US" alt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29</a:t>
            </a:fld>
            <a:endParaRPr lang="en-US" dirty="0"/>
          </a:p>
        </p:txBody>
      </p:sp>
    </p:spTree>
    <p:custDataLst>
      <p:tags r:id="rId1"/>
    </p:custDataLst>
    <p:extLst>
      <p:ext uri="{BB962C8B-B14F-4D97-AF65-F5344CB8AC3E}">
        <p14:creationId xmlns:p14="http://schemas.microsoft.com/office/powerpoint/2010/main" val="22193977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Security and Privacy</a:t>
            </a:r>
            <a:br>
              <a:rPr lang="en-US" altLang="en-US" dirty="0" smtClean="0"/>
            </a:br>
            <a:r>
              <a:rPr lang="en-US" altLang="en-US" dirty="0" smtClean="0"/>
              <a:t>Learning Objectives - 2</a:t>
            </a:r>
          </a:p>
        </p:txBody>
      </p:sp>
      <p:sp>
        <p:nvSpPr>
          <p:cNvPr id="18435" name="Text Placeholder 3"/>
          <p:cNvSpPr>
            <a:spLocks noGrp="1"/>
          </p:cNvSpPr>
          <p:nvPr>
            <p:ph sz="quarter" idx="14"/>
          </p:nvPr>
        </p:nvSpPr>
        <p:spPr/>
        <p:txBody>
          <a:bodyPr/>
          <a:lstStyle/>
          <a:p>
            <a:r>
              <a:rPr lang="en-US" dirty="0">
                <a:ea typeface="Verdana" panose="020B0604030504040204" pitchFamily="34" charset="0"/>
                <a:cs typeface="Verdana" panose="020B0604030504040204" pitchFamily="34" charset="0"/>
              </a:rPr>
              <a:t>Describe common types of malware (Lecture </a:t>
            </a:r>
            <a:r>
              <a:rPr lang="en-US" dirty="0" smtClean="0">
                <a:ea typeface="Verdana" panose="020B0604030504040204" pitchFamily="34" charset="0"/>
                <a:cs typeface="Verdana" panose="020B0604030504040204" pitchFamily="34" charset="0"/>
              </a:rPr>
              <a:t>b)</a:t>
            </a:r>
            <a:endParaRPr lang="en-US" dirty="0">
              <a:ea typeface="Verdana" panose="020B0604030504040204" pitchFamily="34" charset="0"/>
              <a:cs typeface="Verdana" panose="020B0604030504040204" pitchFamily="34" charset="0"/>
            </a:endParaRPr>
          </a:p>
          <a:p>
            <a:pPr lvl="0"/>
            <a:r>
              <a:rPr lang="en-US" dirty="0" smtClean="0">
                <a:ea typeface="Verdana" panose="020B0604030504040204" pitchFamily="34" charset="0"/>
                <a:cs typeface="Verdana" panose="020B0604030504040204" pitchFamily="34" charset="0"/>
              </a:rPr>
              <a:t>Explain </a:t>
            </a:r>
            <a:r>
              <a:rPr lang="en-US" dirty="0">
                <a:ea typeface="Verdana" panose="020B0604030504040204" pitchFamily="34" charset="0"/>
                <a:cs typeface="Verdana" panose="020B0604030504040204" pitchFamily="34" charset="0"/>
              </a:rPr>
              <a:t>social engineering methods used by cybercriminals (Lecture </a:t>
            </a:r>
            <a:r>
              <a:rPr lang="en-US" dirty="0" smtClean="0">
                <a:ea typeface="Verdana" panose="020B0604030504040204" pitchFamily="34" charset="0"/>
                <a:cs typeface="Verdana" panose="020B0604030504040204" pitchFamily="34" charset="0"/>
              </a:rPr>
              <a:t>b)</a:t>
            </a:r>
            <a:endParaRPr lang="en-US" dirty="0">
              <a:ea typeface="Verdana" panose="020B0604030504040204" pitchFamily="34" charset="0"/>
              <a:cs typeface="Verdana" panose="020B0604030504040204" pitchFamily="34" charset="0"/>
            </a:endParaRPr>
          </a:p>
          <a:p>
            <a:pPr lvl="0"/>
            <a:r>
              <a:rPr lang="en-US" dirty="0">
                <a:ea typeface="Verdana" panose="020B0604030504040204" pitchFamily="34" charset="0"/>
                <a:cs typeface="Verdana" panose="020B0604030504040204" pitchFamily="34" charset="0"/>
              </a:rPr>
              <a:t>Describe methods and tools available for protection against cyberattacks (Lecture </a:t>
            </a:r>
            <a:r>
              <a:rPr lang="en-US" dirty="0" smtClean="0">
                <a:ea typeface="Verdana" panose="020B0604030504040204" pitchFamily="34" charset="0"/>
                <a:cs typeface="Verdana" panose="020B0604030504040204" pitchFamily="34" charset="0"/>
              </a:rPr>
              <a:t>c)</a:t>
            </a:r>
            <a:endParaRPr lang="en-US" dirty="0">
              <a:ea typeface="Verdana" panose="020B0604030504040204" pitchFamily="34" charset="0"/>
              <a:cs typeface="Verdana" panose="020B0604030504040204" pitchFamily="34" charset="0"/>
            </a:endParaRPr>
          </a:p>
          <a:p>
            <a:pPr lvl="0"/>
            <a:r>
              <a:rPr lang="en-US" dirty="0" smtClean="0"/>
              <a:t>Describe practices designed to minimize the risk of successful </a:t>
            </a:r>
            <a:r>
              <a:rPr lang="en-US" smtClean="0"/>
              <a:t>cyberattack </a:t>
            </a:r>
            <a:br>
              <a:rPr lang="en-US" smtClean="0"/>
            </a:br>
            <a:r>
              <a:rPr lang="en-US" smtClean="0"/>
              <a:t>(</a:t>
            </a:r>
            <a:r>
              <a:rPr lang="en-US" dirty="0" smtClean="0"/>
              <a:t>Lecture d)</a:t>
            </a:r>
          </a:p>
        </p:txBody>
      </p:sp>
      <p:sp>
        <p:nvSpPr>
          <p:cNvPr id="4" name="Slide Number Placeholder 3"/>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17354683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Security and Privacy</a:t>
            </a:r>
            <a:br>
              <a:rPr lang="en-US" altLang="en-US" dirty="0" smtClean="0"/>
            </a:br>
            <a:r>
              <a:rPr lang="en-US" altLang="en-US" dirty="0" smtClean="0"/>
              <a:t>Learning Objectives - 3</a:t>
            </a:r>
          </a:p>
        </p:txBody>
      </p:sp>
      <p:sp>
        <p:nvSpPr>
          <p:cNvPr id="18435" name="Text Placeholder 3"/>
          <p:cNvSpPr>
            <a:spLocks noGrp="1"/>
          </p:cNvSpPr>
          <p:nvPr>
            <p:ph sz="quarter" idx="14"/>
          </p:nvPr>
        </p:nvSpPr>
        <p:spPr/>
        <p:txBody>
          <a:bodyPr/>
          <a:lstStyle/>
          <a:p>
            <a:pPr lvl="0"/>
            <a:r>
              <a:rPr lang="en-US" dirty="0" smtClean="0"/>
              <a:t>Address specifics of wireless device security (Lecture d) </a:t>
            </a:r>
          </a:p>
          <a:p>
            <a:pPr lvl="0"/>
            <a:r>
              <a:rPr lang="en-US" dirty="0" smtClean="0"/>
              <a:t>Explain </a:t>
            </a:r>
            <a:r>
              <a:rPr lang="en-US" dirty="0"/>
              <a:t>security and privacy concerns associated </a:t>
            </a:r>
            <a:r>
              <a:rPr lang="en-US" dirty="0" smtClean="0"/>
              <a:t>with EHRs (Lecture e)</a:t>
            </a:r>
          </a:p>
          <a:p>
            <a:pPr lvl="0"/>
            <a:r>
              <a:rPr lang="en-US" dirty="0" smtClean="0"/>
              <a:t>Describe security safeguards used for health care applications (Lecture e)</a:t>
            </a:r>
          </a:p>
          <a:p>
            <a:pPr lvl="0"/>
            <a:r>
              <a:rPr lang="en-US" dirty="0" smtClean="0"/>
              <a:t>Provide the basics of ethical behavior online (Lecture e)</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extLst>
      <p:ext uri="{BB962C8B-B14F-4D97-AF65-F5344CB8AC3E}">
        <p14:creationId xmlns:p14="http://schemas.microsoft.com/office/powerpoint/2010/main" val="32609484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Health Care </a:t>
            </a:r>
            <a:br>
              <a:rPr lang="en-US" altLang="en-US" dirty="0" smtClean="0"/>
            </a:br>
            <a:r>
              <a:rPr lang="en-US" altLang="en-US" dirty="0" smtClean="0"/>
              <a:t>Applications and Security</a:t>
            </a:r>
          </a:p>
        </p:txBody>
      </p:sp>
      <p:sp>
        <p:nvSpPr>
          <p:cNvPr id="22531" name="Content Placeholder 5"/>
          <p:cNvSpPr>
            <a:spLocks noGrp="1"/>
          </p:cNvSpPr>
          <p:nvPr>
            <p:ph sz="quarter" idx="14"/>
          </p:nvPr>
        </p:nvSpPr>
        <p:spPr/>
        <p:txBody>
          <a:bodyPr/>
          <a:lstStyle/>
          <a:p>
            <a:r>
              <a:rPr lang="en-US" altLang="en-US" sz="3000" dirty="0" smtClean="0"/>
              <a:t>U.S. Government’s stated goal:</a:t>
            </a:r>
          </a:p>
          <a:p>
            <a:pPr lvl="1"/>
            <a:r>
              <a:rPr lang="en-US" altLang="en-US" sz="2600" dirty="0" smtClean="0"/>
              <a:t>Most Americans to have access to electronic health records (EHRs) by 2014</a:t>
            </a:r>
          </a:p>
          <a:p>
            <a:r>
              <a:rPr lang="en-US" altLang="en-US" sz="3000" dirty="0" smtClean="0"/>
              <a:t>Why EHRs? </a:t>
            </a:r>
          </a:p>
          <a:p>
            <a:pPr lvl="1"/>
            <a:r>
              <a:rPr lang="en-US" altLang="en-US" sz="2600" dirty="0" smtClean="0"/>
              <a:t>Improve quality of care</a:t>
            </a:r>
          </a:p>
          <a:p>
            <a:pPr lvl="1"/>
            <a:r>
              <a:rPr lang="en-US" altLang="en-US" sz="2600" dirty="0" smtClean="0"/>
              <a:t>Decrease cost</a:t>
            </a:r>
          </a:p>
          <a:p>
            <a:pPr lvl="1"/>
            <a:r>
              <a:rPr lang="en-US" altLang="en-US" sz="2600" dirty="0" smtClean="0"/>
              <a:t>Ensure privacy and security</a:t>
            </a:r>
          </a:p>
          <a:p>
            <a:r>
              <a:rPr lang="en-US" altLang="en-US" sz="3000" dirty="0" smtClean="0"/>
              <a:t>Outsourcing introduces risk</a:t>
            </a:r>
          </a:p>
          <a:p>
            <a:pPr lvl="1"/>
            <a:r>
              <a:rPr lang="en-US" altLang="en-US" sz="2600" dirty="0" smtClean="0"/>
              <a:t>Countries with different cultural values and EHR regulations</a:t>
            </a:r>
          </a:p>
        </p:txBody>
      </p:sp>
      <p:sp>
        <p:nvSpPr>
          <p:cNvPr id="4" name="Slide Number Placeholder 3"/>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Health Record Security Concerns</a:t>
            </a:r>
          </a:p>
        </p:txBody>
      </p:sp>
      <p:sp>
        <p:nvSpPr>
          <p:cNvPr id="23555" name="Content Placeholder 5"/>
          <p:cNvSpPr>
            <a:spLocks noGrp="1"/>
          </p:cNvSpPr>
          <p:nvPr>
            <p:ph sz="quarter" idx="14"/>
          </p:nvPr>
        </p:nvSpPr>
        <p:spPr/>
        <p:txBody>
          <a:bodyPr/>
          <a:lstStyle/>
          <a:p>
            <a:r>
              <a:rPr lang="en-US" altLang="en-US" dirty="0" smtClean="0"/>
              <a:t>Incorrect health data recorded</a:t>
            </a:r>
          </a:p>
          <a:p>
            <a:r>
              <a:rPr lang="en-US" altLang="en-US" dirty="0" smtClean="0"/>
              <a:t>Job discrimination</a:t>
            </a:r>
          </a:p>
          <a:p>
            <a:r>
              <a:rPr lang="en-US" altLang="en-US" dirty="0" smtClean="0"/>
              <a:t>Personal privacy violated</a:t>
            </a:r>
          </a:p>
          <a:p>
            <a:r>
              <a:rPr lang="en-US" altLang="en-US" dirty="0" smtClean="0"/>
              <a:t>Sharing of data between providers adds risk</a:t>
            </a:r>
          </a:p>
          <a:p>
            <a:r>
              <a:rPr lang="en-US" altLang="en-US" dirty="0" smtClean="0"/>
              <a:t>Use of Internet always introduces risk</a:t>
            </a:r>
          </a:p>
        </p:txBody>
      </p:sp>
      <p:sp>
        <p:nvSpPr>
          <p:cNvPr id="4" name="Slide Number Placeholder 3"/>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extLst>
      <p:ext uri="{BB962C8B-B14F-4D97-AF65-F5344CB8AC3E}">
        <p14:creationId xmlns:p14="http://schemas.microsoft.com/office/powerpoint/2010/main" val="19527473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What is an EHR System?</a:t>
            </a:r>
          </a:p>
        </p:txBody>
      </p:sp>
      <p:sp>
        <p:nvSpPr>
          <p:cNvPr id="24579" name="Content Placeholder 5"/>
          <p:cNvSpPr>
            <a:spLocks noGrp="1"/>
          </p:cNvSpPr>
          <p:nvPr>
            <p:ph sz="quarter" idx="14"/>
          </p:nvPr>
        </p:nvSpPr>
        <p:spPr/>
        <p:txBody>
          <a:bodyPr/>
          <a:lstStyle/>
          <a:p>
            <a:r>
              <a:rPr lang="en-US" altLang="en-US" dirty="0" smtClean="0"/>
              <a:t>Collection of health data about the business, patients, doctors, nurses </a:t>
            </a:r>
          </a:p>
          <a:p>
            <a:r>
              <a:rPr lang="en-US" altLang="en-US" dirty="0" smtClean="0"/>
              <a:t>Health data stored as records in database system</a:t>
            </a:r>
          </a:p>
          <a:p>
            <a:r>
              <a:rPr lang="en-US" altLang="en-US" dirty="0" smtClean="0"/>
              <a:t>Records represent a complete event</a:t>
            </a:r>
          </a:p>
          <a:p>
            <a:pPr lvl="1"/>
            <a:r>
              <a:rPr lang="en-US" altLang="en-US" dirty="0" smtClean="0"/>
              <a:t>Example:</a:t>
            </a:r>
          </a:p>
          <a:p>
            <a:pPr lvl="2"/>
            <a:r>
              <a:rPr lang="en-US" altLang="en-US" dirty="0" smtClean="0"/>
              <a:t>A patient’s personal information</a:t>
            </a:r>
          </a:p>
          <a:p>
            <a:pPr lvl="2"/>
            <a:r>
              <a:rPr lang="en-US" altLang="en-US" dirty="0" smtClean="0"/>
              <a:t>Reason for office visit</a:t>
            </a:r>
          </a:p>
          <a:p>
            <a:pPr lvl="2"/>
            <a:r>
              <a:rPr lang="en-US" altLang="en-US" dirty="0" smtClean="0"/>
              <a:t>Tests ordered and their results</a:t>
            </a:r>
          </a:p>
        </p:txBody>
      </p:sp>
      <p:sp>
        <p:nvSpPr>
          <p:cNvPr id="4" name="Slide Number Placeholder 3"/>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EHRs are… 1</a:t>
            </a:r>
          </a:p>
        </p:txBody>
      </p:sp>
      <p:sp>
        <p:nvSpPr>
          <p:cNvPr id="25603" name="Content Placeholder 5"/>
          <p:cNvSpPr>
            <a:spLocks noGrp="1"/>
          </p:cNvSpPr>
          <p:nvPr>
            <p:ph sz="quarter" idx="14"/>
          </p:nvPr>
        </p:nvSpPr>
        <p:spPr/>
        <p:txBody>
          <a:bodyPr/>
          <a:lstStyle/>
          <a:p>
            <a:r>
              <a:rPr lang="en-US" altLang="en-US" dirty="0" smtClean="0"/>
              <a:t>Used and maintained by health care providers</a:t>
            </a:r>
          </a:p>
          <a:p>
            <a:r>
              <a:rPr lang="en-US" altLang="en-US" dirty="0" smtClean="0"/>
              <a:t>Covered by Health Insurance Portability and Accountability Act (HIPAA) rules</a:t>
            </a:r>
          </a:p>
          <a:p>
            <a:r>
              <a:rPr lang="en-US" altLang="en-US" dirty="0" smtClean="0"/>
              <a:t>Centralized database systems used to integrate patient intake, medical care, pharmacy, and billing into one system</a:t>
            </a:r>
          </a:p>
        </p:txBody>
      </p:sp>
      <p:sp>
        <p:nvSpPr>
          <p:cNvPr id="4" name="Slide Number Placeholder 3"/>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EHRs are… 2</a:t>
            </a:r>
          </a:p>
        </p:txBody>
      </p:sp>
      <p:sp>
        <p:nvSpPr>
          <p:cNvPr id="25603" name="Content Placeholder 5"/>
          <p:cNvSpPr>
            <a:spLocks noGrp="1"/>
          </p:cNvSpPr>
          <p:nvPr>
            <p:ph sz="quarter" idx="14"/>
          </p:nvPr>
        </p:nvSpPr>
        <p:spPr/>
        <p:txBody>
          <a:bodyPr/>
          <a:lstStyle/>
          <a:p>
            <a:r>
              <a:rPr lang="en-US" altLang="en-US" dirty="0" smtClean="0"/>
              <a:t>Used to send data over the Internet when departments/entities are not in same physical location</a:t>
            </a:r>
          </a:p>
          <a:p>
            <a:r>
              <a:rPr lang="en-US" altLang="en-US" dirty="0" smtClean="0"/>
              <a:t>Accessible by individual patient</a:t>
            </a:r>
          </a:p>
        </p:txBody>
      </p:sp>
      <p:sp>
        <p:nvSpPr>
          <p:cNvPr id="4" name="Slide Number Placeholder 3"/>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extLst>
      <p:ext uri="{BB962C8B-B14F-4D97-AF65-F5344CB8AC3E}">
        <p14:creationId xmlns:p14="http://schemas.microsoft.com/office/powerpoint/2010/main" val="400335111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9"/>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c\comp4_unit8c_S-10_V3.mp3"/>
  <p:tag name="AUDIO_ID" val="277"/>
  <p:tag name="ELAPSEDTIME" val="112.196"/>
  <p:tag name="ARTICULATE_SLIDE_NAV" val="10"/>
  <p:tag name="ARTICULATE_SLIDE_GUID" val="be975c12-580c-4344-8e91-61a73824e433"/>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c\comp4_unit8c_S-11_V3.mp3"/>
  <p:tag name="AUDIO_ID" val="278"/>
  <p:tag name="ELAPSEDTIME" val="69.225"/>
  <p:tag name="ARTICULATE_SLIDE_NAV" val="11"/>
  <p:tag name="ARTICULATE_SLIDE_GUID" val="f16dba81-9c03-40eb-92fa-93e1324941e2"/>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c\comp4_unit8c_S-11_V3.mp3"/>
  <p:tag name="AUDIO_ID" val="278"/>
  <p:tag name="ELAPSEDTIME" val="69.225"/>
  <p:tag name="ARTICULATE_SLIDE_NAV" val="11"/>
  <p:tag name="ARTICULATE_SLIDE_GUID" val="f16dba81-9c03-40eb-92fa-93e1324941e2"/>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2\PPT Production\FINALIZED\comp4_unit2\comp4_unit2\comp4_unit2d\comp4_unit2d_S-12_V3.mp3"/>
  <p:tag name="AUDIO_ID" val="270"/>
  <p:tag name="ELAPSEDTIME" val="9.901"/>
  <p:tag name="ARTICULATE_SLIDE_NAV" val="12"/>
  <p:tag name="ARTICULATE_SLIDE_GUID" val="6ef59139-3909-48b2-9b10-3fda59ad7c4d"/>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c\comp4_unit8c_S-13_V3.mp3"/>
  <p:tag name="AUDIO_ID" val="280"/>
  <p:tag name="ELAPSEDTIME" val="42.136"/>
  <p:tag name="ARTICULATE_SLIDE_NAV" val="13"/>
  <p:tag name="ARTICULATE_SLIDE_GUID" val="3bf58ac9-f9de-4a6a-87e4-604d4d3f8d0d"/>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c\comp4_unit8c_S-14_V3.mp3"/>
  <p:tag name="AUDIO_ID" val="281"/>
  <p:tag name="ELAPSEDTIME" val="25.339"/>
  <p:tag name="ARTICULATE_SLIDE_NAV" val="14"/>
  <p:tag name="ARTICULATE_SLIDE_GUID" val="da4912ba-1265-4018-827d-d1e187e6c54b"/>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c\comp4_unit8c_S-15_V3.mp3"/>
  <p:tag name="AUDIO_ID" val="282"/>
  <p:tag name="ELAPSEDTIME" val="70.113"/>
  <p:tag name="ARTICULATE_SLIDE_NAV" val="15"/>
  <p:tag name="ARTICULATE_SLIDE_GUID" val="b34967a7-f89b-4471-9034-5e60998b5f4a"/>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c\comp4_unit8c_S-16_V3.mp3"/>
  <p:tag name="AUDIO_ID" val="283"/>
  <p:tag name="ELAPSEDTIME" val="82.234"/>
  <p:tag name="ARTICULATE_SLIDE_NAV" val="16"/>
  <p:tag name="ARTICULATE_SLIDE_GUID" val="481100b8-b62f-4654-93b8-43aad80342e9"/>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c\comp4_unit8c_S-16_V3.mp3"/>
  <p:tag name="AUDIO_ID" val="283"/>
  <p:tag name="ELAPSEDTIME" val="82.234"/>
  <p:tag name="ARTICULATE_SLIDE_NAV" val="16"/>
  <p:tag name="ARTICULATE_SLIDE_GUID" val="481100b8-b62f-4654-93b8-43aad80342e9"/>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c\comp4_unit8c_S-17_V3.mp3"/>
  <p:tag name="AUDIO_ID" val="284"/>
  <p:tag name="ELAPSEDTIME" val="74.058"/>
  <p:tag name="ARTICULATE_SLIDE_NAV" val="17"/>
  <p:tag name="ARTICULATE_SLIDE_GUID" val="efec6d42-f898-4547-98ec-5a8e1c5a37f1"/>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c\comp4_unit8c_S-17_V3.mp3"/>
  <p:tag name="AUDIO_ID" val="284"/>
  <p:tag name="ELAPSEDTIME" val="74.058"/>
  <p:tag name="ARTICULATE_SLIDE_NAV" val="17"/>
  <p:tag name="ARTICULATE_SLIDE_GUID" val="efec6d42-f898-4547-98ec-5a8e1c5a37f1"/>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c\comp4_unit8c_S-18_V3.mp3"/>
  <p:tag name="AUDIO_ID" val="285"/>
  <p:tag name="ELAPSEDTIME" val="111.204"/>
  <p:tag name="ARTICULATE_SLIDE_NAV" val="18"/>
  <p:tag name="ARTICULATE_SLIDE_GUID" val="5b6f3d6b-753b-45a7-bbe7-39fc2e6e0906"/>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c\comp4_unit8c_S-18_V3.mp3"/>
  <p:tag name="AUDIO_ID" val="285"/>
  <p:tag name="ELAPSEDTIME" val="111.204"/>
  <p:tag name="ARTICULATE_SLIDE_NAV" val="18"/>
  <p:tag name="ARTICULATE_SLIDE_GUID" val="5b6f3d6b-753b-45a7-bbe7-39fc2e6e0906"/>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2\PPT Production\FINALIZED\comp4_unit2\comp4_unit2\comp4_unit2d\comp4_unit2d_S-14_V3.mp3"/>
  <p:tag name="AUDIO_ID" val="272"/>
  <p:tag name="ELAPSEDTIME" val="59.063"/>
  <p:tag name="ARTICULATE_SLIDE_NAV" val="14"/>
  <p:tag name="ARTICULATE_SLIDE_GUID" val="4dafbfe1-9ae5-4791-b11d-e983f48ce5b5"/>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2\PPT Production\FINALIZED\comp4_unit2\comp4_unit2\comp4_unit2d\comp4_unit2d_S-3_V3.mp3"/>
  <p:tag name="AUDIO_ID" val="261"/>
  <p:tag name="ELAPSEDTIME" val="105.979"/>
  <p:tag name="ARTICULATE_SLIDE_NAV" val="3"/>
  <p:tag name="ARTICULATE_SLIDE_GUID" val="475b1128-c19b-4ce2-9d78-9677d6c313e3"/>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c\comp4_unit8c_S-19_V3.mp3"/>
  <p:tag name="AUDIO_ID" val="270"/>
  <p:tag name="ELAPSEDTIME" val="14.733"/>
  <p:tag name="ARTICULATE_SLIDE_NAV" val="19"/>
  <p:tag name="ARTICULATE_SLIDE_GUID" val="aa003e37-a492-4ba3-93f6-8563ab486973"/>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c\comp4_unit8c_S-20_V3.mp3"/>
  <p:tag name="AUDIO_ID" val="286"/>
  <p:tag name="ELAPSEDTIME" val="28.16"/>
  <p:tag name="ARTICULATE_SLIDE_NAV" val="20"/>
  <p:tag name="ARTICULATE_SLIDE_GUID" val="c34c8529-6784-475f-bf00-affe990dbfc8"/>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c\comp4_unit8c_S-20_V3.mp3"/>
  <p:tag name="AUDIO_ID" val="286"/>
  <p:tag name="ELAPSEDTIME" val="28.16"/>
  <p:tag name="ARTICULATE_SLIDE_NAV" val="20"/>
  <p:tag name="ARTICULATE_SLIDE_GUID" val="c34c8529-6784-475f-bf00-affe990dbfc8"/>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py of 30_sec_silence.mp3"/>
  <p:tag name="AUDIO_ID" val="271"/>
  <p:tag name="ELAPSEDTIME" val="7.515"/>
  <p:tag name="ARTICULATE_SLIDE_NAV" val="21"/>
  <p:tag name="ARTICULATE_SLIDE_GUID" val="1962b56d-2ba8-4e5f-81e0-ca75b65315e5"/>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py of 30_sec_silence.mp3"/>
  <p:tag name="AUDIO_ID" val="271"/>
  <p:tag name="ELAPSEDTIME" val="7.515"/>
  <p:tag name="ARTICULATE_SLIDE_NAV" val="21"/>
  <p:tag name="ARTICULATE_SLIDE_GUID" val="1962b56d-2ba8-4e5f-81e0-ca75b65315e5"/>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2_V3-REVISED.wav"/>
  <p:tag name="AUDIO_ID" val="274"/>
  <p:tag name="ELAPSEDTIME" val="28.552"/>
  <p:tag name="ARTICULATE_SLIDE_NAV" val="2"/>
  <p:tag name="ARTICULATE_SLIDE_GUID" val="b691822e-c369-40e1-a5be-0335468d1209"/>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2_V3-REVISED.wav"/>
  <p:tag name="AUDIO_ID" val="274"/>
  <p:tag name="ELAPSEDTIME" val="28.552"/>
  <p:tag name="ARTICULATE_SLIDE_NAV" val="2"/>
  <p:tag name="ARTICULATE_SLIDE_GUID" val="b691822e-c369-40e1-a5be-0335468d1209"/>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2_V3-REVISED.wav"/>
  <p:tag name="AUDIO_ID" val="274"/>
  <p:tag name="ELAPSEDTIME" val="28.552"/>
  <p:tag name="ARTICULATE_SLIDE_NAV" val="2"/>
  <p:tag name="ARTICULATE_SLIDE_GUID" val="b691822e-c369-40e1-a5be-0335468d1209"/>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c\comp4_unit8c_S-7_V3.mp3"/>
  <p:tag name="AUDIO_ID" val="274"/>
  <p:tag name="ELAPSEDTIME" val="96.993"/>
  <p:tag name="ARTICULATE_SLIDE_NAV" val="7"/>
  <p:tag name="ARTICULATE_SLIDE_GUID" val="8e4b775f-a11c-48ea-b8c1-955d665a9405"/>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c\comp4_unit8c_S-8_V3.mp3"/>
  <p:tag name="AUDIO_ID" val="275"/>
  <p:tag name="ELAPSEDTIME" val="51.723"/>
  <p:tag name="ARTICULATE_SLIDE_NAV" val="8"/>
  <p:tag name="ARTICULATE_SLIDE_GUID" val="823ce5f6-d668-4dab-a3c2-1fd078a7f573"/>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c\comp4_unit8c_S-9_V3.mp3"/>
  <p:tag name="AUDIO_ID" val="276"/>
  <p:tag name="ELAPSEDTIME" val="34.769"/>
  <p:tag name="ARTICULATE_SLIDE_NAV" val="9"/>
  <p:tag name="ARTICULATE_SLIDE_GUID" val="cb8f7385-1473-4978-8515-668117f8adaa"/>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c\comp4_unit8c_S-10_V3.mp3"/>
  <p:tag name="AUDIO_ID" val="277"/>
  <p:tag name="ELAPSEDTIME" val="112.196"/>
  <p:tag name="ARTICULATE_SLIDE_NAV" val="10"/>
  <p:tag name="ARTICULATE_SLIDE_GUID" val="be975c12-580c-4344-8e91-61a73824e433"/>
  <p:tag name="ARTICULATE_SLIDE_THUMBNAIL_REFRESH" val="1"/>
</p:tagLst>
</file>

<file path=ppt/theme/theme1.xml><?xml version="1.0" encoding="utf-8"?>
<a:theme xmlns:a="http://schemas.openxmlformats.org/drawingml/2006/main" name="CompX_unitY_Lecture_Slides_Templa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1559</TotalTime>
  <Words>4131</Words>
  <Application>Microsoft Office PowerPoint</Application>
  <PresentationFormat>On-screen Show (4:3)</PresentationFormat>
  <Paragraphs>361</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CompX_unitY_Lecture_Slides_Template</vt:lpstr>
      <vt:lpstr>Introduction to Computer Science</vt:lpstr>
      <vt:lpstr>Security and Privacy Learning Objectives - 1</vt:lpstr>
      <vt:lpstr>Security and Privacy Learning Objectives - 2</vt:lpstr>
      <vt:lpstr>Security and Privacy Learning Objectives - 3</vt:lpstr>
      <vt:lpstr>Health Care  Applications and Security</vt:lpstr>
      <vt:lpstr>Health Record Security Concerns</vt:lpstr>
      <vt:lpstr>What is an EHR System?</vt:lpstr>
      <vt:lpstr>EHRs are… 1</vt:lpstr>
      <vt:lpstr>EHRs are… 2</vt:lpstr>
      <vt:lpstr>EHR Security Q &amp; A - 1</vt:lpstr>
      <vt:lpstr>EHR Security Q &amp; A - 2</vt:lpstr>
      <vt:lpstr>Federal Rules Emerge</vt:lpstr>
      <vt:lpstr>HIPAA and Privacy</vt:lpstr>
      <vt:lpstr>What is Privacy?</vt:lpstr>
      <vt:lpstr>What is Confidentiality?</vt:lpstr>
      <vt:lpstr>Steps to Secure EHR - 1</vt:lpstr>
      <vt:lpstr>Steps to Secure EHR - 2</vt:lpstr>
      <vt:lpstr>Steps to Secure EHR - 3</vt:lpstr>
      <vt:lpstr>Steps to Secure EHR - 4</vt:lpstr>
      <vt:lpstr>Steps to Secure EHR - 5</vt:lpstr>
      <vt:lpstr>Steps to Secure EHR - 6</vt:lpstr>
      <vt:lpstr>Free Online PHR Systems</vt:lpstr>
      <vt:lpstr>Ethical Behavior Online</vt:lpstr>
      <vt:lpstr>Security and Privacy Summary – Lecture e </vt:lpstr>
      <vt:lpstr>Security and Privacy Summary - 1</vt:lpstr>
      <vt:lpstr>Security and Privacy Summary - 2</vt:lpstr>
      <vt:lpstr>Security and Privacy References – 1 – Lecture e</vt:lpstr>
      <vt:lpstr>Security and Privacy References – 2 – Lecture e</vt:lpstr>
      <vt:lpstr>Introduction Computer Science  Security and Privacy Lecture e</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Science</dc:title>
  <dc:subject>Security and Privacy, Lecture e</dc:subject>
  <dc:creator>U.S. Department of Health and Human Services;Office of the National Coordinator for Health Information Technology</dc:creator>
  <cp:keywords>Health IT, Health IT Curriculum, Health Care, vIntroduction to Computer Science, Security and Privacy</cp:keywords>
  <cp:lastModifiedBy>admin</cp:lastModifiedBy>
  <cp:revision>147</cp:revision>
  <dcterms:created xsi:type="dcterms:W3CDTF">2016-03-25T18:39:09Z</dcterms:created>
  <dcterms:modified xsi:type="dcterms:W3CDTF">2017-06-20T20:10:01Z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35DBEADE-438A-414A-872E-5E56DDE6E10F</vt:lpwstr>
  </property>
  <property fmtid="{D5CDD505-2E9C-101B-9397-08002B2CF9AE}" pid="3" name="ArticulatePath">
    <vt:lpwstr>Comp4_unit7e_lecture_slides</vt:lpwstr>
  </property>
  <property fmtid="{D5CDD505-2E9C-101B-9397-08002B2CF9AE}" pid="4" name="Language">
    <vt:lpwstr>English</vt:lpwstr>
  </property>
</Properties>
</file>