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32.xml" ContentType="application/vnd.openxmlformats-officedocument.presentationml.notesSlide+xml"/>
  <Override PartName="/ppt/tags/tag34.xml" ContentType="application/vnd.openxmlformats-officedocument.presentationml.tags+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56" r:id="rId2"/>
    <p:sldId id="301" r:id="rId3"/>
    <p:sldId id="302" r:id="rId4"/>
    <p:sldId id="303" r:id="rId5"/>
    <p:sldId id="264" r:id="rId6"/>
    <p:sldId id="265" r:id="rId7"/>
    <p:sldId id="290" r:id="rId8"/>
    <p:sldId id="266" r:id="rId9"/>
    <p:sldId id="289" r:id="rId10"/>
    <p:sldId id="267" r:id="rId11"/>
    <p:sldId id="291" r:id="rId12"/>
    <p:sldId id="268" r:id="rId13"/>
    <p:sldId id="292" r:id="rId14"/>
    <p:sldId id="269" r:id="rId15"/>
    <p:sldId id="298" r:id="rId16"/>
    <p:sldId id="270" r:id="rId17"/>
    <p:sldId id="271" r:id="rId18"/>
    <p:sldId id="272" r:id="rId19"/>
    <p:sldId id="293" r:id="rId20"/>
    <p:sldId id="273" r:id="rId21"/>
    <p:sldId id="294" r:id="rId22"/>
    <p:sldId id="274" r:id="rId23"/>
    <p:sldId id="295" r:id="rId24"/>
    <p:sldId id="275" r:id="rId25"/>
    <p:sldId id="296" r:id="rId26"/>
    <p:sldId id="276" r:id="rId27"/>
    <p:sldId id="277" r:id="rId28"/>
    <p:sldId id="299" r:id="rId29"/>
    <p:sldId id="278" r:id="rId30"/>
    <p:sldId id="279" r:id="rId31"/>
    <p:sldId id="300" r:id="rId32"/>
    <p:sldId id="281" r:id="rId33"/>
    <p:sldId id="282" r:id="rId34"/>
  </p:sldIdLst>
  <p:sldSz cx="9144000" cy="6858000" type="screen4x3"/>
  <p:notesSz cx="6858000" cy="9144000"/>
  <p:custDataLst>
    <p:tags r:id="rId3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9" autoAdjust="0"/>
    <p:restoredTop sz="75275" autoAdjust="0"/>
  </p:normalViewPr>
  <p:slideViewPr>
    <p:cSldViewPr snapToGrid="0">
      <p:cViewPr>
        <p:scale>
          <a:sx n="66" d="100"/>
          <a:sy n="66" d="100"/>
        </p:scale>
        <p:origin x="-110" y="70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Welcome to the </a:t>
            </a:r>
            <a:r>
              <a:rPr lang="en-US" altLang="en-US" b="0" i="0" dirty="0" smtClean="0"/>
              <a:t>Introduction to Computer Science: Security and Privacy</a:t>
            </a:r>
            <a:r>
              <a:rPr lang="en-US" altLang="en-US" dirty="0" smtClean="0"/>
              <a:t>. This is Lecture b.</a:t>
            </a:r>
          </a:p>
          <a:p>
            <a:pPr eaLnBrk="1" hangingPunct="1">
              <a:spcBef>
                <a:spcPct val="0"/>
              </a:spcBef>
            </a:pPr>
            <a:endParaRPr lang="en-US" altLang="en-US" dirty="0" smtClean="0"/>
          </a:p>
          <a:p>
            <a:pPr eaLnBrk="1" hangingPunct="1">
              <a:spcBef>
                <a:spcPct val="0"/>
              </a:spcBef>
            </a:pPr>
            <a:r>
              <a:rPr lang="en-US" altLang="en-US" dirty="0" smtClean="0"/>
              <a:t>The component, </a:t>
            </a:r>
            <a:r>
              <a:rPr lang="en-US" altLang="en-US" b="0" i="0" dirty="0" smtClean="0"/>
              <a:t>Introduction to Computer Science</a:t>
            </a:r>
            <a:r>
              <a:rPr lang="en-US" altLang="en-US" dirty="0" smtClean="0"/>
              <a:t>, provides a basic overview of computer architecture; data organization, representation and structure; the structure of programming languages; and networking and data communication. It also includes the basic terminology of computing.</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3998986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sz="2800" dirty="0" smtClean="0">
                <a:cs typeface="Arial" pitchFamily="34" charset="0"/>
              </a:rPr>
              <a:t>When executed, a virus replicates by inserting copies of itself into other computer programs, operating system files, data files, boot sectors of the hard drive, or any other drive attached to the computer.</a:t>
            </a:r>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E2BCC9-590B-454A-8B61-1406529DD170}" type="slidenum">
              <a:rPr lang="en-US" altLang="en-US"/>
              <a:pPr eaLnBrk="1" hangingPunct="1"/>
              <a:t>10</a:t>
            </a:fld>
            <a:endParaRPr lang="en-US" altLang="en-US" dirty="0"/>
          </a:p>
        </p:txBody>
      </p:sp>
    </p:spTree>
    <p:extLst>
      <p:ext uri="{BB962C8B-B14F-4D97-AF65-F5344CB8AC3E}">
        <p14:creationId xmlns:p14="http://schemas.microsoft.com/office/powerpoint/2010/main" val="2233930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Viruses can</a:t>
            </a:r>
            <a:r>
              <a:rPr lang="en-US" altLang="en-US" baseline="0" dirty="0" smtClean="0"/>
              <a:t> be transmitted to your computer</a:t>
            </a:r>
            <a:r>
              <a:rPr lang="en-US" altLang="en-US" dirty="0" smtClean="0"/>
              <a:t> from another computer on</a:t>
            </a:r>
            <a:r>
              <a:rPr lang="en-US" altLang="en-US" baseline="0" dirty="0" smtClean="0"/>
              <a:t> the same network, from an infected external drive that got connected to your computer, or from opening a malicious email attachment.</a:t>
            </a: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E2BCC9-590B-454A-8B61-1406529DD170}" type="slidenum">
              <a:rPr lang="en-US" altLang="en-US"/>
              <a:pPr eaLnBrk="1" hangingPunct="1"/>
              <a:t>11</a:t>
            </a:fld>
            <a:endParaRPr lang="en-US" altLang="en-US" dirty="0"/>
          </a:p>
        </p:txBody>
      </p:sp>
    </p:spTree>
    <p:extLst>
      <p:ext uri="{BB962C8B-B14F-4D97-AF65-F5344CB8AC3E}">
        <p14:creationId xmlns:p14="http://schemas.microsoft.com/office/powerpoint/2010/main" val="2233930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Virus</a:t>
            </a:r>
            <a:r>
              <a:rPr lang="en-US" altLang="en-US" baseline="0" dirty="0" smtClean="0"/>
              <a:t>es can do a number of nasty things to your computer, including:</a:t>
            </a:r>
          </a:p>
          <a:p>
            <a:pPr marL="0" lvl="1" indent="0">
              <a:buFont typeface="Arial" panose="020B0604020202020204" pitchFamily="34" charset="0"/>
              <a:buNone/>
            </a:pPr>
            <a:r>
              <a:rPr lang="en-US" altLang="en-US" sz="2600" dirty="0" smtClean="0">
                <a:cs typeface="Arial" panose="020B0604020202020204" pitchFamily="34" charset="0"/>
              </a:rPr>
              <a:t>Reformatting</a:t>
            </a:r>
            <a:r>
              <a:rPr lang="en-US" altLang="en-US" sz="2600" baseline="0" dirty="0" smtClean="0">
                <a:cs typeface="Arial" panose="020B0604020202020204" pitchFamily="34" charset="0"/>
              </a:rPr>
              <a:t> your hard drive</a:t>
            </a:r>
            <a:endParaRPr lang="en-US" altLang="en-US" sz="2600" dirty="0" smtClean="0">
              <a:cs typeface="Arial" panose="020B0604020202020204" pitchFamily="34" charset="0"/>
            </a:endParaRPr>
          </a:p>
          <a:p>
            <a:pPr marL="0" lvl="1" indent="-57150">
              <a:buFont typeface="Arial" panose="020B0604020202020204" pitchFamily="34" charset="0"/>
              <a:buNone/>
            </a:pPr>
            <a:r>
              <a:rPr lang="en-US" altLang="en-US" sz="2600" dirty="0" smtClean="0">
                <a:cs typeface="Arial" panose="020B0604020202020204" pitchFamily="34" charset="0"/>
              </a:rPr>
              <a:t>Corrupting data</a:t>
            </a:r>
          </a:p>
          <a:p>
            <a:pPr marL="0" lvl="1" indent="-57150">
              <a:buFont typeface="Arial" panose="020B0604020202020204" pitchFamily="34" charset="0"/>
              <a:buNone/>
            </a:pPr>
            <a:r>
              <a:rPr lang="en-US" altLang="en-US" sz="2600" dirty="0" smtClean="0">
                <a:cs typeface="Arial" panose="020B0604020202020204" pitchFamily="34" charset="0"/>
              </a:rPr>
              <a:t>Accessing private information</a:t>
            </a:r>
          </a:p>
          <a:p>
            <a:pPr marL="0" lvl="1" indent="-57150">
              <a:buFont typeface="Arial" panose="020B0604020202020204" pitchFamily="34" charset="0"/>
              <a:buNone/>
            </a:pPr>
            <a:r>
              <a:rPr lang="en-US" altLang="en-US" sz="2600" dirty="0" smtClean="0">
                <a:cs typeface="Arial" panose="020B0604020202020204" pitchFamily="34" charset="0"/>
              </a:rPr>
              <a:t>Spamming your contacts</a:t>
            </a:r>
          </a:p>
          <a:p>
            <a:pPr marL="0" lvl="1" indent="-57150">
              <a:buFont typeface="Arial" panose="020B0604020202020204" pitchFamily="34" charset="0"/>
              <a:buNone/>
            </a:pPr>
            <a:r>
              <a:rPr lang="en-US" altLang="en-US" sz="2600" dirty="0" smtClean="0">
                <a:cs typeface="Arial" panose="020B0604020202020204" pitchFamily="34" charset="0"/>
              </a:rPr>
              <a:t>Logging your keystrokes</a:t>
            </a:r>
          </a:p>
          <a:p>
            <a:pPr marL="0" lvl="0" indent="-457200">
              <a:buFont typeface="+mj-lt"/>
              <a:buNone/>
            </a:pPr>
            <a:r>
              <a:rPr lang="en-US" altLang="en-US" sz="2600" dirty="0" smtClean="0">
                <a:cs typeface="Arial" panose="020B0604020202020204" pitchFamily="34" charset="0"/>
              </a:rPr>
              <a:t>And consuming infected computer’s resources, such as CPU time or hard disk space </a:t>
            </a: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E2BCC9-590B-454A-8B61-1406529DD170}" type="slidenum">
              <a:rPr lang="en-US" altLang="en-US"/>
              <a:pPr eaLnBrk="1" hangingPunct="1"/>
              <a:t>12</a:t>
            </a:fld>
            <a:endParaRPr lang="en-US" altLang="en-US" dirty="0"/>
          </a:p>
        </p:txBody>
      </p:sp>
    </p:spTree>
    <p:extLst>
      <p:ext uri="{BB962C8B-B14F-4D97-AF65-F5344CB8AC3E}">
        <p14:creationId xmlns:p14="http://schemas.microsoft.com/office/powerpoint/2010/main" val="2233930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Virus</a:t>
            </a:r>
            <a:r>
              <a:rPr lang="en-US" altLang="en-US" baseline="0" dirty="0" smtClean="0"/>
              <a:t>es can also:</a:t>
            </a:r>
          </a:p>
          <a:p>
            <a:pPr marL="0" lvl="0" indent="0">
              <a:buFont typeface="Arial" panose="020B0604020202020204" pitchFamily="34" charset="0"/>
              <a:buNone/>
            </a:pPr>
            <a:r>
              <a:rPr lang="en-US" altLang="en-US" sz="2600" dirty="0" smtClean="0">
                <a:cs typeface="Arial" panose="020B0604020202020204" pitchFamily="34" charset="0"/>
              </a:rPr>
              <a:t>Display unwanted advertisements and redirect web browsers away from the site you were trying to access.</a:t>
            </a:r>
          </a:p>
          <a:p>
            <a:pPr marL="0" lvl="0" indent="0">
              <a:buFont typeface="Arial" panose="020B0604020202020204" pitchFamily="34" charset="0"/>
              <a:buNone/>
            </a:pPr>
            <a:r>
              <a:rPr lang="en-US" altLang="en-US" sz="2600" dirty="0" smtClean="0">
                <a:cs typeface="Arial" panose="020B0604020202020204" pitchFamily="34" charset="0"/>
              </a:rPr>
              <a:t>In extreme cases, viruses</a:t>
            </a:r>
            <a:r>
              <a:rPr lang="en-US" altLang="en-US" sz="2600" baseline="0" dirty="0" smtClean="0">
                <a:cs typeface="Arial" panose="020B0604020202020204" pitchFamily="34" charset="0"/>
              </a:rPr>
              <a:t> can</a:t>
            </a:r>
            <a:r>
              <a:rPr lang="en-US" altLang="en-US" sz="2600" dirty="0" smtClean="0">
                <a:cs typeface="Arial" panose="020B0604020202020204" pitchFamily="34" charset="0"/>
              </a:rPr>
              <a:t> render a computer completely useless.</a:t>
            </a:r>
            <a:r>
              <a:rPr lang="en-US" altLang="en-US" sz="2600" baseline="0" dirty="0" smtClean="0">
                <a:cs typeface="Arial" panose="020B0604020202020204" pitchFamily="34" charset="0"/>
              </a:rPr>
              <a:t> For example, </a:t>
            </a:r>
            <a:r>
              <a:rPr lang="en-US" altLang="en-US" sz="1000" baseline="0" dirty="0" smtClean="0">
                <a:cs typeface="Arial" panose="020B0604020202020204" pitchFamily="34" charset="0"/>
              </a:rPr>
              <a:t>s</a:t>
            </a:r>
            <a:r>
              <a:rPr lang="en-US" altLang="en-US" dirty="0" smtClean="0"/>
              <a:t>ome viruses disable important operating system functionality such as the ability to back up a hard disk. Some viruses will reformat a hard disk.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majority of the existing viruses</a:t>
            </a:r>
            <a:r>
              <a:rPr lang="en-US" altLang="en-US" baseline="0" dirty="0" smtClean="0"/>
              <a:t> are designed to infect computers running the Microsoft Windows operating system.</a:t>
            </a:r>
          </a:p>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When trying to remove a virus, you must be sure to eliminate all replicas of that virus. I</a:t>
            </a:r>
            <a:r>
              <a:rPr lang="en-US" altLang="en-US" baseline="0" dirty="0" smtClean="0"/>
              <a:t>f </a:t>
            </a:r>
            <a:r>
              <a:rPr lang="en-US" altLang="en-US" dirty="0" smtClean="0"/>
              <a:t>even</a:t>
            </a:r>
            <a:r>
              <a:rPr lang="en-US" altLang="en-US" baseline="0" dirty="0" smtClean="0"/>
              <a:t> a single replica remains, the computer is still infected.</a:t>
            </a:r>
            <a:r>
              <a:rPr lang="en-US" altLang="en-US" dirty="0" smtClean="0"/>
              <a:t> </a:t>
            </a:r>
          </a:p>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Often, the best option for getting rid of a virus is to format the hard disk and reinstall the operating system or restore from a virus-free backup. </a:t>
            </a: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E2BCC9-590B-454A-8B61-1406529DD170}" type="slidenum">
              <a:rPr lang="en-US" altLang="en-US"/>
              <a:pPr eaLnBrk="1" hangingPunct="1"/>
              <a:t>13</a:t>
            </a:fld>
            <a:endParaRPr lang="en-US" altLang="en-US" dirty="0"/>
          </a:p>
        </p:txBody>
      </p:sp>
    </p:spTree>
    <p:extLst>
      <p:ext uri="{BB962C8B-B14F-4D97-AF65-F5344CB8AC3E}">
        <p14:creationId xmlns:p14="http://schemas.microsoft.com/office/powerpoint/2010/main" val="2233930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According to the online version of PC Magazine, “macro language is a special-purpose command language used to automate sequences within an application such as a spreadsheet or word processor”. </a:t>
            </a:r>
          </a:p>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Microsoft Office applications commonly use macros written in the Visual Basic for Applications,</a:t>
            </a:r>
            <a:r>
              <a:rPr lang="en-US" altLang="en-US" baseline="0" dirty="0" smtClean="0"/>
              <a:t> or </a:t>
            </a:r>
            <a:r>
              <a:rPr lang="en-US" altLang="en-US" dirty="0" smtClean="0"/>
              <a:t>VBA, macro language for good purposes.</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14</a:t>
            </a:fld>
            <a:endParaRPr lang="en-US" altLang="en-US" dirty="0"/>
          </a:p>
        </p:txBody>
      </p:sp>
    </p:spTree>
    <p:extLst>
      <p:ext uri="{BB962C8B-B14F-4D97-AF65-F5344CB8AC3E}">
        <p14:creationId xmlns:p14="http://schemas.microsoft.com/office/powerpoint/2010/main" val="1829396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sz="1000" dirty="0" smtClean="0">
                <a:solidFill>
                  <a:prstClr val="black"/>
                </a:solidFill>
                <a:cs typeface="Arial" panose="020B0604020202020204" pitchFamily="34" charset="0"/>
              </a:rPr>
              <a:t>Macro viruses can take</a:t>
            </a:r>
            <a:r>
              <a:rPr lang="en-US" altLang="en-US" sz="1000" baseline="0" dirty="0" smtClean="0">
                <a:solidFill>
                  <a:prstClr val="black"/>
                </a:solidFill>
                <a:cs typeface="Arial" panose="020B0604020202020204" pitchFamily="34" charset="0"/>
              </a:rPr>
              <a:t> advantage of </a:t>
            </a:r>
            <a:r>
              <a:rPr lang="en-US" altLang="en-US" sz="1000" dirty="0" smtClean="0">
                <a:solidFill>
                  <a:prstClr val="black"/>
                </a:solidFill>
                <a:cs typeface="Arial" panose="020B0604020202020204" pitchFamily="34" charset="0"/>
              </a:rPr>
              <a:t>Microsoft Office applications because</a:t>
            </a:r>
            <a:r>
              <a:rPr lang="en-US" altLang="en-US" sz="1000" baseline="0" dirty="0" smtClean="0">
                <a:solidFill>
                  <a:prstClr val="black"/>
                </a:solidFill>
                <a:cs typeface="Arial" panose="020B0604020202020204" pitchFamily="34" charset="0"/>
              </a:rPr>
              <a:t> those applications </a:t>
            </a:r>
            <a:r>
              <a:rPr lang="en-US" altLang="en-US" sz="1000" dirty="0" smtClean="0">
                <a:solidFill>
                  <a:prstClr val="black"/>
                </a:solidFill>
                <a:cs typeface="Arial" panose="020B0604020202020204" pitchFamily="34" charset="0"/>
              </a:rPr>
              <a:t>allow programs written in a macro</a:t>
            </a:r>
            <a:r>
              <a:rPr lang="en-US" altLang="en-US" sz="1000" baseline="0" dirty="0" smtClean="0">
                <a:solidFill>
                  <a:prstClr val="black"/>
                </a:solidFill>
                <a:cs typeface="Arial" panose="020B0604020202020204" pitchFamily="34" charset="0"/>
              </a:rPr>
              <a:t> language to be </a:t>
            </a:r>
            <a:r>
              <a:rPr lang="en-US" altLang="en-US" sz="2800" dirty="0" smtClean="0">
                <a:solidFill>
                  <a:prstClr val="black"/>
                </a:solidFill>
                <a:cs typeface="Arial" panose="020B0604020202020204" pitchFamily="34" charset="0"/>
              </a:rPr>
              <a:t>embedded in Microsoft Office documents, spreadsheets, or even email.</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 macro virus gets</a:t>
            </a:r>
            <a:r>
              <a:rPr lang="en-US" altLang="en-US" baseline="0" dirty="0" smtClean="0"/>
              <a:t> activated</a:t>
            </a:r>
            <a:r>
              <a:rPr lang="en-US" altLang="en-US" dirty="0" smtClean="0"/>
              <a:t> when a</a:t>
            </a:r>
            <a:r>
              <a:rPr lang="en-US" altLang="en-US" baseline="0" dirty="0" smtClean="0"/>
              <a:t> computer </a:t>
            </a:r>
            <a:r>
              <a:rPr lang="en-US" altLang="en-US" dirty="0" smtClean="0"/>
              <a:t>user clicks a file in which the macro virus resides. Once</a:t>
            </a:r>
            <a:r>
              <a:rPr lang="en-US" altLang="en-US" baseline="0" dirty="0" smtClean="0"/>
              <a:t> installed, macro viruses can be as harmful as any other malware. </a:t>
            </a:r>
            <a:endParaRPr lang="en-US" altLang="en-US" sz="1000" baseline="0" dirty="0" smtClean="0">
              <a:solidFill>
                <a:prstClr val="black"/>
              </a:solidFill>
              <a:cs typeface="Arial" panose="020B0604020202020204" pitchFamily="34" charset="0"/>
            </a:endParaRPr>
          </a:p>
          <a:p>
            <a:r>
              <a:rPr lang="en-US" altLang="en-US" dirty="0" smtClean="0"/>
              <a:t>It is important to be aware of those risks when receiving files and/or emails from an untrusted source. If the sender is not known or trusted, it is best not to even click on the email or its attachment because that simple act may</a:t>
            </a:r>
            <a:r>
              <a:rPr lang="en-US" altLang="en-US" baseline="0" dirty="0" smtClean="0"/>
              <a:t> activate the macro</a:t>
            </a:r>
            <a:r>
              <a:rPr lang="en-US" altLang="en-US" dirty="0" smtClean="0"/>
              <a:t>.</a:t>
            </a:r>
          </a:p>
          <a:p>
            <a:r>
              <a:rPr lang="en-US" altLang="en-US" dirty="0" smtClean="0"/>
              <a:t>Some email programs quarantine suspicious email, preventing it from doing harm to the system.</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15</a:t>
            </a:fld>
            <a:endParaRPr lang="en-US" altLang="en-US" dirty="0"/>
          </a:p>
        </p:txBody>
      </p:sp>
    </p:spTree>
    <p:extLst>
      <p:ext uri="{BB962C8B-B14F-4D97-AF65-F5344CB8AC3E}">
        <p14:creationId xmlns:p14="http://schemas.microsoft.com/office/powerpoint/2010/main" val="1026611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Unlike a macro virus or a Trojan, a worm is a </a:t>
            </a:r>
            <a:r>
              <a:rPr lang="en-US" altLang="en-US" sz="1000" dirty="0" smtClean="0">
                <a:cs typeface="Arial" panose="020B0604020202020204" pitchFamily="34" charset="0"/>
              </a:rPr>
              <a:t>standalone malware program. A worm spreads itself through computer networks by exploiting security vulnerabilities. </a:t>
            </a:r>
          </a:p>
          <a:p>
            <a:pPr marL="0" marR="0" lvl="3" indent="0" algn="l" defTabSz="914400" rtl="0" eaLnBrk="0" fontAlgn="base" latinLnBrk="0" hangingPunct="0">
              <a:lnSpc>
                <a:spcPct val="100000"/>
              </a:lnSpc>
              <a:spcBef>
                <a:spcPct val="30000"/>
              </a:spcBef>
              <a:spcAft>
                <a:spcPct val="0"/>
              </a:spcAft>
              <a:buClrTx/>
              <a:buSzTx/>
              <a:buFontTx/>
              <a:buNone/>
              <a:tabLst/>
              <a:defRPr/>
            </a:pPr>
            <a:r>
              <a:rPr lang="en-US" altLang="en-US" sz="1000" dirty="0" smtClean="0">
                <a:solidFill>
                  <a:prstClr val="black"/>
                </a:solidFill>
                <a:cs typeface="Arial" panose="020B0604020202020204" pitchFamily="34" charset="0"/>
              </a:rPr>
              <a:t>Worms install a backdoor on the infected computer. </a:t>
            </a:r>
            <a:r>
              <a:rPr lang="en-US" altLang="en-US" sz="1000" dirty="0" smtClean="0">
                <a:cs typeface="Arial" panose="020B0604020202020204" pitchFamily="34" charset="0"/>
              </a:rPr>
              <a:t>A backdoor is a stealthy method of bypassing normal computer system authentication. </a:t>
            </a:r>
            <a:r>
              <a:rPr lang="en-US" altLang="en-US" sz="1000" dirty="0" smtClean="0">
                <a:solidFill>
                  <a:prstClr val="black"/>
                </a:solidFill>
                <a:cs typeface="Arial" panose="020B0604020202020204" pitchFamily="34" charset="0"/>
              </a:rPr>
              <a:t>The worm gains complete control of the computer </a:t>
            </a:r>
            <a:r>
              <a:rPr lang="en-US" altLang="en-US" sz="1000" baseline="0" dirty="0" smtClean="0">
                <a:solidFill>
                  <a:prstClr val="black"/>
                </a:solidFill>
                <a:cs typeface="Arial" panose="020B0604020202020204" pitchFamily="34" charset="0"/>
              </a:rPr>
              <a:t>and turns</a:t>
            </a:r>
            <a:r>
              <a:rPr lang="en-US" altLang="en-US" sz="1000" dirty="0" smtClean="0">
                <a:solidFill>
                  <a:prstClr val="black"/>
                </a:solidFill>
                <a:cs typeface="Arial" panose="020B0604020202020204" pitchFamily="34" charset="0"/>
              </a:rPr>
              <a:t> it into a zombie, or bot. </a:t>
            </a:r>
          </a:p>
          <a:p>
            <a:pPr marL="0" marR="0" lvl="3" indent="0" algn="l" defTabSz="914400" rtl="0" eaLnBrk="0" fontAlgn="base" latinLnBrk="0" hangingPunct="0">
              <a:lnSpc>
                <a:spcPct val="100000"/>
              </a:lnSpc>
              <a:spcBef>
                <a:spcPct val="30000"/>
              </a:spcBef>
              <a:spcAft>
                <a:spcPct val="0"/>
              </a:spcAft>
              <a:buClrTx/>
              <a:buSzTx/>
              <a:buFontTx/>
              <a:buNone/>
              <a:tabLst/>
              <a:defRPr/>
            </a:pPr>
            <a:r>
              <a:rPr lang="en-US" altLang="en-US" sz="1000" dirty="0" smtClean="0">
                <a:solidFill>
                  <a:prstClr val="black"/>
                </a:solidFill>
                <a:cs typeface="Arial" panose="020B0604020202020204" pitchFamily="34" charset="0"/>
              </a:rPr>
              <a:t>Networks of such computers are referred to as botnets and are commonly used by spammers for sending unsolicited email. Botnets</a:t>
            </a:r>
            <a:r>
              <a:rPr lang="en-US" altLang="en-US" sz="1000" baseline="0" dirty="0" smtClean="0">
                <a:solidFill>
                  <a:prstClr val="black"/>
                </a:solidFill>
                <a:cs typeface="Arial" panose="020B0604020202020204" pitchFamily="34" charset="0"/>
              </a:rPr>
              <a:t> are also used for </a:t>
            </a:r>
            <a:r>
              <a:rPr lang="en-US" altLang="en-US" sz="2400" dirty="0" smtClean="0">
                <a:solidFill>
                  <a:prstClr val="black"/>
                </a:solidFill>
                <a:cs typeface="Arial" panose="020B0604020202020204" pitchFamily="34" charset="0"/>
              </a:rPr>
              <a:t>attacking other computers or websites.</a:t>
            </a:r>
          </a:p>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sz="1000" dirty="0" smtClean="0">
                <a:cs typeface="Arial" panose="020B0604020202020204" pitchFamily="34" charset="0"/>
              </a:rPr>
              <a:t>Worms</a:t>
            </a:r>
            <a:r>
              <a:rPr lang="en-US" altLang="en-US" sz="1000" baseline="0" dirty="0" smtClean="0">
                <a:cs typeface="Arial" panose="020B0604020202020204" pitchFamily="34" charset="0"/>
              </a:rPr>
              <a:t> can</a:t>
            </a:r>
            <a:r>
              <a:rPr lang="en-US" altLang="en-US" dirty="0" smtClean="0"/>
              <a:t> create a lot of network traffic,</a:t>
            </a:r>
            <a:r>
              <a:rPr lang="en-US" altLang="en-US" baseline="0" dirty="0" smtClean="0"/>
              <a:t> and merely by their presence may </a:t>
            </a:r>
            <a:r>
              <a:rPr lang="en-US" sz="1000" dirty="0" smtClean="0"/>
              <a:t>cause significant harm to a network by </a:t>
            </a:r>
            <a:r>
              <a:rPr lang="en-US" sz="2800" dirty="0" smtClean="0"/>
              <a:t>consuming bandwidth</a:t>
            </a:r>
            <a:r>
              <a:rPr lang="en-US" sz="2800" dirty="0" smtClean="0">
                <a:solidFill>
                  <a:prstClr val="black"/>
                </a:solidFill>
                <a:cs typeface="Arial" panose="020B0604020202020204" pitchFamily="34" charset="0"/>
              </a:rPr>
              <a:t>.</a:t>
            </a:r>
            <a:r>
              <a:rPr lang="en-US" sz="1000" dirty="0" smtClean="0"/>
              <a:t> </a:t>
            </a:r>
            <a:r>
              <a:rPr lang="en-US" altLang="en-US" baseline="0" dirty="0" smtClean="0"/>
              <a:t> </a:t>
            </a:r>
            <a:r>
              <a:rPr lang="en-US" altLang="en-US" dirty="0" smtClean="0"/>
              <a:t> </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99FF85-475E-4DAE-B17A-8B21C6B8B9E4}" type="slidenum">
              <a:rPr lang="en-US" altLang="en-US"/>
              <a:pPr eaLnBrk="1" hangingPunct="1"/>
              <a:t>16</a:t>
            </a:fld>
            <a:endParaRPr lang="en-US" altLang="en-US" dirty="0"/>
          </a:p>
        </p:txBody>
      </p:sp>
    </p:spTree>
    <p:extLst>
      <p:ext uri="{BB962C8B-B14F-4D97-AF65-F5344CB8AC3E}">
        <p14:creationId xmlns:p14="http://schemas.microsoft.com/office/powerpoint/2010/main" val="41818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b="0" i="0" kern="1200" dirty="0" smtClean="0">
                <a:solidFill>
                  <a:schemeClr val="tx1"/>
                </a:solidFill>
                <a:effectLst/>
                <a:latin typeface="Arial" pitchFamily="34" charset="0"/>
                <a:ea typeface="+mn-ea"/>
                <a:cs typeface="Arial" pitchFamily="34" charset="0"/>
              </a:rPr>
              <a:t>This is a screen shot from the graphical user interface, or GUI, of</a:t>
            </a:r>
            <a:r>
              <a:rPr lang="en-US" sz="1000" b="0" i="0" kern="1200" baseline="0" dirty="0" smtClean="0">
                <a:solidFill>
                  <a:schemeClr val="tx1"/>
                </a:solidFill>
                <a:effectLst/>
                <a:latin typeface="Arial" pitchFamily="34" charset="0"/>
                <a:ea typeface="+mn-ea"/>
                <a:cs typeface="Arial" pitchFamily="34" charset="0"/>
              </a:rPr>
              <a:t> </a:t>
            </a:r>
            <a:r>
              <a:rPr lang="en-US" sz="1000" b="0" i="0" kern="1200" dirty="0" smtClean="0">
                <a:solidFill>
                  <a:schemeClr val="tx1"/>
                </a:solidFill>
                <a:effectLst/>
                <a:latin typeface="Arial" pitchFamily="34" charset="0"/>
                <a:ea typeface="+mn-ea"/>
                <a:cs typeface="Arial" pitchFamily="34" charset="0"/>
              </a:rPr>
              <a:t>Beast. Beast is</a:t>
            </a:r>
            <a:r>
              <a:rPr lang="en-US" sz="1000" b="0" i="0" kern="1200" baseline="0" dirty="0" smtClean="0">
                <a:solidFill>
                  <a:schemeClr val="tx1"/>
                </a:solidFill>
                <a:effectLst/>
                <a:latin typeface="Arial" pitchFamily="34" charset="0"/>
                <a:ea typeface="+mn-ea"/>
                <a:cs typeface="Arial" pitchFamily="34" charset="0"/>
              </a:rPr>
              <a:t> a </a:t>
            </a:r>
            <a:r>
              <a:rPr lang="en-US" sz="1000" b="0" i="0" kern="1200" dirty="0" smtClean="0">
                <a:solidFill>
                  <a:schemeClr val="tx1"/>
                </a:solidFill>
                <a:effectLst/>
                <a:latin typeface="Arial" pitchFamily="34" charset="0"/>
                <a:ea typeface="+mn-ea"/>
                <a:cs typeface="Arial" pitchFamily="34" charset="0"/>
              </a:rPr>
              <a:t>Windows-based backdoor Trojan, commonly known in the hacking community as a Remote Administration Tool or a RAT. </a:t>
            </a:r>
          </a:p>
          <a:p>
            <a:r>
              <a:rPr lang="en-US" sz="1000" b="0" i="0" kern="1200" dirty="0" smtClean="0">
                <a:solidFill>
                  <a:schemeClr val="tx1"/>
                </a:solidFill>
                <a:effectLst/>
                <a:latin typeface="Arial" pitchFamily="34" charset="0"/>
                <a:ea typeface="+mn-ea"/>
                <a:cs typeface="Arial" pitchFamily="34" charset="0"/>
              </a:rPr>
              <a:t>This Trojan remains harmless until it is opened. When opened, it uses the code injection method to inject itself into other applications. Once that happens, it gives the hacker full control over the infected computer.</a:t>
            </a:r>
            <a:endParaRPr lang="en-US" altLang="en-US" dirty="0"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99FF85-475E-4DAE-B17A-8B21C6B8B9E4}" type="slidenum">
              <a:rPr lang="en-US" altLang="en-US"/>
              <a:pPr eaLnBrk="1" hangingPunct="1"/>
              <a:t>17</a:t>
            </a:fld>
            <a:endParaRPr lang="en-US" altLang="en-US" dirty="0"/>
          </a:p>
        </p:txBody>
      </p:sp>
    </p:spTree>
    <p:extLst>
      <p:ext uri="{BB962C8B-B14F-4D97-AF65-F5344CB8AC3E}">
        <p14:creationId xmlns:p14="http://schemas.microsoft.com/office/powerpoint/2010/main" val="418184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sz="3200" dirty="0" smtClean="0">
                <a:cs typeface="Arial" panose="020B0604020202020204" pitchFamily="34" charset="0"/>
              </a:rPr>
              <a:t>A rootkit is malware that actively conceals its actions and presence.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sz="3200" dirty="0" smtClean="0">
                <a:cs typeface="Arial" panose="020B0604020202020204" pitchFamily="34" charset="0"/>
              </a:rPr>
              <a:t>Rootkits conceal themselves by</a:t>
            </a:r>
            <a:r>
              <a:rPr lang="en-US" altLang="en-US" sz="3200" baseline="0" dirty="0" smtClean="0">
                <a:cs typeface="Arial" panose="020B0604020202020204" pitchFamily="34" charset="0"/>
              </a:rPr>
              <a:t>:</a:t>
            </a:r>
            <a:endParaRPr lang="en-US" altLang="en-US" sz="3200" dirty="0" smtClean="0">
              <a:cs typeface="Arial" panose="020B0604020202020204" pitchFamily="34" charset="0"/>
            </a:endParaRPr>
          </a:p>
          <a:p>
            <a:pPr marL="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altLang="en-US" sz="3200" dirty="0" smtClean="0">
                <a:cs typeface="Arial" panose="020B0604020202020204" pitchFamily="34" charset="0"/>
              </a:rPr>
              <a:t>Removing the </a:t>
            </a:r>
            <a:r>
              <a:rPr lang="en-US" altLang="en-US" sz="3200" dirty="0" smtClean="0">
                <a:solidFill>
                  <a:prstClr val="black"/>
                </a:solidFill>
                <a:cs typeface="Arial" panose="020B0604020202020204" pitchFamily="34" charset="0"/>
              </a:rPr>
              <a:t>evidence of the original attack and activity that led to the rootkit’s installation</a:t>
            </a:r>
          </a:p>
          <a:p>
            <a:pPr marL="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altLang="en-US" sz="3200" dirty="0" smtClean="0">
                <a:solidFill>
                  <a:prstClr val="black"/>
                </a:solidFill>
                <a:cs typeface="Arial" panose="020B0604020202020204" pitchFamily="34" charset="0"/>
              </a:rPr>
              <a:t>Gaining control over the system</a:t>
            </a:r>
          </a:p>
          <a:p>
            <a:pPr marL="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altLang="en-US" sz="3200" dirty="0" smtClean="0">
                <a:solidFill>
                  <a:prstClr val="black"/>
                </a:solidFill>
                <a:cs typeface="Arial" panose="020B0604020202020204" pitchFamily="34" charset="0"/>
              </a:rPr>
              <a:t>Installing</a:t>
            </a:r>
            <a:r>
              <a:rPr lang="en-US" altLang="en-US" sz="3200" baseline="0" dirty="0" smtClean="0">
                <a:solidFill>
                  <a:prstClr val="black"/>
                </a:solidFill>
                <a:cs typeface="Arial" panose="020B0604020202020204" pitchFamily="34" charset="0"/>
              </a:rPr>
              <a:t> </a:t>
            </a:r>
            <a:r>
              <a:rPr lang="en-US" altLang="en-US" sz="3200" dirty="0" smtClean="0">
                <a:solidFill>
                  <a:prstClr val="black"/>
                </a:solidFill>
                <a:cs typeface="Arial" panose="020B0604020202020204" pitchFamily="34" charset="0"/>
              </a:rPr>
              <a:t>additional malware </a:t>
            </a:r>
          </a:p>
          <a:p>
            <a:pPr marL="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altLang="en-US" sz="3200" dirty="0" smtClean="0">
                <a:solidFill>
                  <a:prstClr val="black"/>
                </a:solidFill>
                <a:cs typeface="Arial" panose="020B0604020202020204" pitchFamily="34" charset="0"/>
              </a:rPr>
              <a:t>And hiding the files, processes,</a:t>
            </a:r>
            <a:r>
              <a:rPr lang="en-US" altLang="en-US" sz="3200" baseline="0" dirty="0" smtClean="0">
                <a:solidFill>
                  <a:prstClr val="black"/>
                </a:solidFill>
                <a:cs typeface="Arial" panose="020B0604020202020204" pitchFamily="34" charset="0"/>
              </a:rPr>
              <a:t> and network connections that it uses.</a:t>
            </a:r>
            <a:endParaRPr lang="en-US" altLang="en-US" sz="3200" dirty="0" smtClean="0">
              <a:cs typeface="Arial" panose="020B0604020202020204" pitchFamily="34" charset="0"/>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18</a:t>
            </a:fld>
            <a:endParaRPr lang="en-US" altLang="en-US" dirty="0"/>
          </a:p>
        </p:txBody>
      </p:sp>
    </p:spTree>
    <p:extLst>
      <p:ext uri="{BB962C8B-B14F-4D97-AF65-F5344CB8AC3E}">
        <p14:creationId xmlns:p14="http://schemas.microsoft.com/office/powerpoint/2010/main" val="1829396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sz="3200" dirty="0" smtClean="0">
                <a:cs typeface="Arial" panose="020B0604020202020204" pitchFamily="34" charset="0"/>
              </a:rPr>
              <a:t>Removal</a:t>
            </a:r>
            <a:r>
              <a:rPr lang="en-US" altLang="en-US" sz="3200" baseline="0" dirty="0" smtClean="0">
                <a:cs typeface="Arial" panose="020B0604020202020204" pitchFamily="34" charset="0"/>
              </a:rPr>
              <a:t> of a rootkit can be extremely difficult and frequently it is more time and cost efficient to reformat the hard drive and reinstall the operating system and all application software. </a:t>
            </a:r>
            <a:r>
              <a:rPr lang="en-US" altLang="en-US" sz="3200" dirty="0" smtClean="0">
                <a:cs typeface="Arial" panose="020B0604020202020204" pitchFamily="34" charset="0"/>
              </a:rPr>
              <a:t> </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19</a:t>
            </a:fld>
            <a:endParaRPr lang="en-US" altLang="en-US" dirty="0"/>
          </a:p>
        </p:txBody>
      </p:sp>
    </p:spTree>
    <p:extLst>
      <p:ext uri="{BB962C8B-B14F-4D97-AF65-F5344CB8AC3E}">
        <p14:creationId xmlns:p14="http://schemas.microsoft.com/office/powerpoint/2010/main" val="1829396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  The objectives for this unit, </a:t>
            </a:r>
            <a:r>
              <a:rPr lang="en-US" altLang="en-US" b="0" i="0" dirty="0" smtClean="0"/>
              <a:t>Security and Privacy</a:t>
            </a:r>
            <a:r>
              <a:rPr lang="en-US" altLang="en-US" b="0" dirty="0" smtClean="0"/>
              <a:t>,</a:t>
            </a:r>
            <a:r>
              <a:rPr lang="en-US" altLang="en-US" dirty="0" smtClean="0"/>
              <a:t> are to:</a:t>
            </a:r>
          </a:p>
          <a:p>
            <a:pPr marL="171450" lvl="0" indent="-171450">
              <a:buFont typeface="Arial" panose="020B0604020202020204" pitchFamily="34" charset="0"/>
              <a:buChar char="•"/>
            </a:pPr>
            <a:r>
              <a:rPr lang="en-US" dirty="0" smtClean="0"/>
              <a:t>Define cybercrime and cybersecurity</a:t>
            </a:r>
          </a:p>
          <a:p>
            <a:pPr marL="171450" lvl="0" indent="-171450">
              <a:buFont typeface="Arial" panose="020B0604020202020204" pitchFamily="34" charset="0"/>
              <a:buChar char="•"/>
            </a:pPr>
            <a:r>
              <a:rPr lang="en-US" dirty="0" smtClean="0"/>
              <a:t>List common information technology,</a:t>
            </a:r>
            <a:r>
              <a:rPr lang="en-US" baseline="0" dirty="0" smtClean="0"/>
              <a:t> or </a:t>
            </a:r>
            <a:r>
              <a:rPr lang="en-US" dirty="0" smtClean="0"/>
              <a:t>IT</a:t>
            </a:r>
            <a:r>
              <a:rPr lang="en-US" baseline="0" dirty="0" smtClean="0"/>
              <a:t>,</a:t>
            </a:r>
            <a:r>
              <a:rPr lang="en-US" dirty="0" smtClean="0"/>
              <a:t> security and privacy concerns</a:t>
            </a:r>
          </a:p>
          <a:p>
            <a:pPr marL="171450" lvl="0" indent="-171450">
              <a:buFont typeface="Arial" panose="020B0604020202020204" pitchFamily="34" charset="0"/>
              <a:buChar char="•"/>
            </a:pPr>
            <a:r>
              <a:rPr lang="en-US" dirty="0" smtClean="0"/>
              <a:t>List the</a:t>
            </a:r>
            <a:r>
              <a:rPr lang="en-US" baseline="0" dirty="0" smtClean="0"/>
              <a:t> </a:t>
            </a:r>
            <a:r>
              <a:rPr lang="en-US" dirty="0" smtClean="0"/>
              <a:t>hardware components that are usually attacked by hackers </a:t>
            </a:r>
          </a:p>
          <a:p>
            <a:pPr marL="171450" lvl="0" indent="-171450">
              <a:buFont typeface="Arial" panose="020B0604020202020204" pitchFamily="34" charset="0"/>
              <a:buChar char="•"/>
            </a:pPr>
            <a:r>
              <a:rPr lang="en-US" dirty="0" smtClean="0"/>
              <a:t>Explain some of the common methods of attack</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2</a:t>
            </a:fld>
            <a:endParaRPr lang="en-US" altLang="en-US" dirty="0"/>
          </a:p>
        </p:txBody>
      </p:sp>
    </p:spTree>
    <p:extLst>
      <p:ext uri="{BB962C8B-B14F-4D97-AF65-F5344CB8AC3E}">
        <p14:creationId xmlns:p14="http://schemas.microsoft.com/office/powerpoint/2010/main" val="13501324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Adware does what its name suggests:</a:t>
            </a:r>
            <a:r>
              <a:rPr lang="en-US" altLang="en-US" baseline="0" dirty="0" smtClean="0"/>
              <a:t> it </a:t>
            </a:r>
            <a:r>
              <a:rPr lang="en-US" altLang="en-US" dirty="0" smtClean="0"/>
              <a:t>downloads and displays unsolicited ads.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It can also redirect web search requests </a:t>
            </a:r>
            <a:r>
              <a:rPr lang="en-US" altLang="en-US" dirty="0" smtClean="0">
                <a:solidFill>
                  <a:prstClr val="black"/>
                </a:solidFill>
                <a:cs typeface="Arial" panose="020B0604020202020204" pitchFamily="34" charset="0"/>
              </a:rPr>
              <a:t>to certain advertising websites.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solidFill>
                  <a:prstClr val="black"/>
                </a:solidFill>
                <a:cs typeface="Arial" panose="020B0604020202020204" pitchFamily="34" charset="0"/>
              </a:rPr>
              <a:t>Some adware</a:t>
            </a:r>
            <a:r>
              <a:rPr lang="en-US" altLang="en-US" dirty="0" smtClean="0"/>
              <a:t> collect data</a:t>
            </a:r>
            <a:r>
              <a:rPr lang="en-US" altLang="en-US" baseline="0" dirty="0" smtClean="0"/>
              <a:t> that can be used for targeted </a:t>
            </a:r>
            <a:r>
              <a:rPr lang="en-US" altLang="en-US" dirty="0" smtClean="0"/>
              <a:t>marketing, such as the types of online purchases you make, which websites you visit and how</a:t>
            </a:r>
            <a:r>
              <a:rPr lang="en-US" altLang="en-US" baseline="0" dirty="0" smtClean="0"/>
              <a:t> often you visit them</a:t>
            </a:r>
            <a:r>
              <a:rPr lang="en-US" altLang="en-US" dirty="0" smtClean="0"/>
              <a:t>, or the content of your web searches.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Based</a:t>
            </a:r>
            <a:r>
              <a:rPr lang="en-US" altLang="en-US" baseline="0" dirty="0" smtClean="0"/>
              <a:t> on this information, customized advertisements can be displayed.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baseline="0" dirty="0" smtClean="0"/>
              <a:t>Usually adware is downloaded and installed </a:t>
            </a:r>
            <a:r>
              <a:rPr lang="en-US" altLang="en-US" dirty="0" smtClean="0"/>
              <a:t>without the user's knowledge.</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20</a:t>
            </a:fld>
            <a:endParaRPr lang="en-US" altLang="en-US" dirty="0"/>
          </a:p>
        </p:txBody>
      </p:sp>
    </p:spTree>
    <p:extLst>
      <p:ext uri="{BB962C8B-B14F-4D97-AF65-F5344CB8AC3E}">
        <p14:creationId xmlns:p14="http://schemas.microsoft.com/office/powerpoint/2010/main" val="18293962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altLang="en-US" dirty="0" smtClean="0"/>
              <a:t>A computer can get infected with adware by</a:t>
            </a:r>
          </a:p>
          <a:p>
            <a:pPr marL="1714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smtClean="0"/>
              <a:t>Visiting an infected website that results in unauthorized installation of adware</a:t>
            </a:r>
          </a:p>
          <a:p>
            <a:pPr marL="1714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smtClean="0"/>
              <a:t>Adware </a:t>
            </a:r>
            <a:r>
              <a:rPr lang="en-US" altLang="en-US" dirty="0" smtClean="0">
                <a:solidFill>
                  <a:prstClr val="black"/>
                </a:solidFill>
                <a:cs typeface="Arial" panose="020B0604020202020204" pitchFamily="34" charset="0"/>
              </a:rPr>
              <a:t>being embedded in otherwise legitimate applications</a:t>
            </a:r>
          </a:p>
          <a:p>
            <a:pPr marL="1714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aseline="0" dirty="0" smtClean="0">
                <a:solidFill>
                  <a:prstClr val="black"/>
                </a:solidFill>
                <a:cs typeface="Arial" panose="020B0604020202020204" pitchFamily="34" charset="0"/>
              </a:rPr>
              <a:t>And use of</a:t>
            </a:r>
            <a:r>
              <a:rPr lang="en-US" altLang="en-US" dirty="0" smtClean="0">
                <a:solidFill>
                  <a:prstClr val="black"/>
                </a:solidFill>
                <a:cs typeface="Arial" panose="020B0604020202020204" pitchFamily="34" charset="0"/>
              </a:rPr>
              <a:t> hacker </a:t>
            </a:r>
            <a:r>
              <a:rPr lang="en-US" dirty="0" smtClean="0"/>
              <a:t>technologies</a:t>
            </a:r>
            <a:r>
              <a:rPr lang="en-US" baseline="0" dirty="0" smtClean="0"/>
              <a:t>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baseline="0" dirty="0" smtClean="0"/>
              <a:t>Strictly speaking, not all adware</a:t>
            </a:r>
            <a:r>
              <a:rPr lang="en-US" altLang="en-US" dirty="0" smtClean="0"/>
              <a:t> is considered</a:t>
            </a:r>
            <a:r>
              <a:rPr lang="en-US" altLang="en-US" baseline="0" dirty="0" smtClean="0"/>
              <a:t> malware; only adware that installs and </a:t>
            </a:r>
            <a:r>
              <a:rPr lang="en-US" altLang="en-US" dirty="0" smtClean="0">
                <a:solidFill>
                  <a:prstClr val="black"/>
                </a:solidFill>
                <a:cs typeface="Arial" panose="020B0604020202020204" pitchFamily="34" charset="0"/>
              </a:rPr>
              <a:t>operates without user’s consent is regarded as malicious.</a:t>
            </a:r>
            <a:r>
              <a:rPr lang="en-US" altLang="en-US" dirty="0" smtClean="0"/>
              <a:t>  </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21</a:t>
            </a:fld>
            <a:endParaRPr lang="en-US" altLang="en-US" dirty="0"/>
          </a:p>
        </p:txBody>
      </p:sp>
    </p:spTree>
    <p:extLst>
      <p:ext uri="{BB962C8B-B14F-4D97-AF65-F5344CB8AC3E}">
        <p14:creationId xmlns:p14="http://schemas.microsoft.com/office/powerpoint/2010/main" val="18293962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indent="0">
              <a:buNone/>
            </a:pPr>
            <a:r>
              <a:rPr lang="en-US" sz="2400" dirty="0" smtClean="0"/>
              <a:t>Spyware covertly collects information about a person or organization and transmits</a:t>
            </a:r>
            <a:r>
              <a:rPr lang="en-US" sz="2400" baseline="0" dirty="0" smtClean="0"/>
              <a:t> that information in the background</a:t>
            </a:r>
            <a:r>
              <a:rPr lang="en-US" sz="2400" dirty="0" smtClean="0"/>
              <a:t> to another entity. Spyware can collect almost any type of data.</a:t>
            </a:r>
            <a:r>
              <a:rPr lang="en-US" sz="2400" baseline="0" dirty="0" smtClean="0"/>
              <a:t> Data that is commonly targeted includes: </a:t>
            </a:r>
          </a:p>
          <a:p>
            <a:pPr marL="342900" lvl="0" indent="-342900">
              <a:buFont typeface="Arial" panose="020B0604020202020204" pitchFamily="34" charset="0"/>
              <a:buChar char="•"/>
            </a:pPr>
            <a:r>
              <a:rPr lang="en-US" sz="2400" dirty="0" smtClean="0"/>
              <a:t>User logins</a:t>
            </a:r>
            <a:r>
              <a:rPr lang="en-US" sz="2400" baseline="0" dirty="0" smtClean="0"/>
              <a:t> </a:t>
            </a:r>
          </a:p>
          <a:p>
            <a:pPr marL="342900" lvl="1" indent="-342900">
              <a:buFont typeface="Arial" panose="020B0604020202020204" pitchFamily="34" charset="0"/>
              <a:buChar char="•"/>
            </a:pPr>
            <a:r>
              <a:rPr lang="en-US" sz="2400" dirty="0" smtClean="0"/>
              <a:t>Bank or credit account information </a:t>
            </a:r>
          </a:p>
          <a:p>
            <a:pPr marL="342900" lvl="1" indent="-342900">
              <a:buFont typeface="Arial" panose="020B0604020202020204" pitchFamily="34" charset="0"/>
              <a:buChar char="•"/>
            </a:pPr>
            <a:r>
              <a:rPr lang="en-US" sz="2400" dirty="0" smtClean="0"/>
              <a:t>Email contacts and addresses</a:t>
            </a:r>
            <a:r>
              <a:rPr lang="en-US" sz="2400" baseline="0" dirty="0" smtClean="0"/>
              <a:t> </a:t>
            </a:r>
          </a:p>
          <a:p>
            <a:pPr marL="342900" lvl="1" indent="-342900">
              <a:buFont typeface="Arial" panose="020B0604020202020204" pitchFamily="34" charset="0"/>
              <a:buChar char="•"/>
            </a:pPr>
            <a:r>
              <a:rPr lang="en-US" sz="2400" dirty="0" smtClean="0"/>
              <a:t>Keystrokes</a:t>
            </a:r>
          </a:p>
          <a:p>
            <a:pPr marL="342900" lvl="1" indent="-342900">
              <a:buFont typeface="Arial" panose="020B0604020202020204" pitchFamily="34" charset="0"/>
              <a:buChar char="•"/>
            </a:pPr>
            <a:r>
              <a:rPr lang="en-US" sz="2400" dirty="0" smtClean="0"/>
              <a:t>and user’s surfing habits </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22</a:t>
            </a:fld>
            <a:endParaRPr lang="en-US" altLang="en-US" dirty="0"/>
          </a:p>
        </p:txBody>
      </p:sp>
    </p:spTree>
    <p:extLst>
      <p:ext uri="{BB962C8B-B14F-4D97-AF65-F5344CB8AC3E}">
        <p14:creationId xmlns:p14="http://schemas.microsoft.com/office/powerpoint/2010/main" val="1829396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2400" dirty="0" smtClean="0"/>
              <a:t>Spyware can</a:t>
            </a:r>
            <a:r>
              <a:rPr lang="en-US" sz="2400" baseline="0" dirty="0" smtClean="0"/>
              <a:t> also </a:t>
            </a:r>
            <a:r>
              <a:rPr lang="en-US" sz="2400" dirty="0" smtClean="0"/>
              <a:t>assert control over a computer without the user's knowledge. It can </a:t>
            </a:r>
            <a:r>
              <a:rPr lang="en-US" altLang="en-US" sz="2400" dirty="0" smtClean="0"/>
              <a:t>change computer and software settings</a:t>
            </a:r>
            <a:r>
              <a:rPr lang="en-US" altLang="en-US" sz="2400" baseline="0" dirty="0" smtClean="0">
                <a:solidFill>
                  <a:prstClr val="black"/>
                </a:solidFill>
              </a:rPr>
              <a:t> and </a:t>
            </a:r>
            <a:r>
              <a:rPr lang="en-US" altLang="en-US" sz="2400" dirty="0" smtClean="0"/>
              <a:t>install additional software. </a:t>
            </a:r>
            <a:r>
              <a:rPr lang="en-US" altLang="en-US" sz="1000" dirty="0" smtClean="0"/>
              <a:t>This</a:t>
            </a:r>
            <a:r>
              <a:rPr lang="en-US" altLang="en-US" dirty="0" smtClean="0"/>
              <a:t> can result in slow Internet connection speeds</a:t>
            </a:r>
            <a:r>
              <a:rPr lang="en-US" altLang="en-US" baseline="0" dirty="0" smtClean="0"/>
              <a:t> and unusual behavior</a:t>
            </a:r>
            <a:r>
              <a:rPr lang="en-US" altLang="en-US" dirty="0" smtClean="0"/>
              <a:t> of</a:t>
            </a:r>
            <a:r>
              <a:rPr lang="en-US" altLang="en-US" baseline="0" dirty="0" smtClean="0"/>
              <a:t> Internet</a:t>
            </a:r>
            <a:r>
              <a:rPr lang="en-US" altLang="en-US" dirty="0" smtClean="0"/>
              <a:t> browsers. </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23</a:t>
            </a:fld>
            <a:endParaRPr lang="en-US" altLang="en-US" dirty="0"/>
          </a:p>
        </p:txBody>
      </p:sp>
    </p:spTree>
    <p:extLst>
      <p:ext uri="{BB962C8B-B14F-4D97-AF65-F5344CB8AC3E}">
        <p14:creationId xmlns:p14="http://schemas.microsoft.com/office/powerpoint/2010/main" val="18293962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Ransomware</a:t>
            </a:r>
            <a:r>
              <a:rPr lang="en-US" sz="1000" b="0" i="0" kern="1200" baseline="0" dirty="0" smtClean="0">
                <a:solidFill>
                  <a:schemeClr val="tx1"/>
                </a:solidFill>
                <a:effectLst/>
                <a:latin typeface="Arial" pitchFamily="34" charset="0"/>
                <a:ea typeface="+mn-ea"/>
                <a:cs typeface="Arial" pitchFamily="34" charset="0"/>
              </a:rPr>
              <a:t> blocks access </a:t>
            </a:r>
            <a:r>
              <a:rPr lang="en-US" altLang="en-US" dirty="0" smtClean="0">
                <a:solidFill>
                  <a:prstClr val="black"/>
                </a:solidFill>
              </a:rPr>
              <a:t>to files on the infected computer. The motivation for doing this is to </a:t>
            </a:r>
            <a:r>
              <a:rPr lang="en-US" sz="1000" b="0" i="0" kern="1200" dirty="0" smtClean="0">
                <a:solidFill>
                  <a:schemeClr val="tx1"/>
                </a:solidFill>
                <a:effectLst/>
                <a:latin typeface="Arial" pitchFamily="34" charset="0"/>
                <a:ea typeface="+mn-ea"/>
                <a:cs typeface="Arial" pitchFamily="34" charset="0"/>
              </a:rPr>
              <a:t>coerce the victim into paying a ransom to get the files released.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Restricting access to a computer’s data</a:t>
            </a:r>
            <a:r>
              <a:rPr lang="en-US" sz="1000" b="0" i="0" kern="1200" baseline="0" dirty="0" smtClean="0">
                <a:solidFill>
                  <a:schemeClr val="tx1"/>
                </a:solidFill>
                <a:effectLst/>
                <a:latin typeface="Arial" pitchFamily="34" charset="0"/>
                <a:ea typeface="+mn-ea"/>
                <a:cs typeface="Arial" pitchFamily="34" charset="0"/>
              </a:rPr>
              <a:t> can be achieved in a number of ways, among them:</a:t>
            </a:r>
          </a:p>
          <a:p>
            <a:pPr marL="1714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000" b="0" i="0" kern="1200" baseline="0" dirty="0" smtClean="0">
                <a:solidFill>
                  <a:schemeClr val="tx1"/>
                </a:solidFill>
                <a:effectLst/>
                <a:latin typeface="Arial" pitchFamily="34" charset="0"/>
                <a:ea typeface="+mn-ea"/>
                <a:cs typeface="Arial" pitchFamily="34" charset="0"/>
              </a:rPr>
              <a:t>Locking the computer system</a:t>
            </a:r>
          </a:p>
          <a:p>
            <a:pPr marL="1714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000" b="0" i="0" kern="1200" baseline="0" dirty="0" smtClean="0">
                <a:solidFill>
                  <a:schemeClr val="tx1"/>
                </a:solidFill>
                <a:effectLst/>
                <a:latin typeface="Arial" pitchFamily="34" charset="0"/>
                <a:ea typeface="+mn-ea"/>
                <a:cs typeface="Arial" pitchFamily="34" charset="0"/>
              </a:rPr>
              <a:t>And encrypting the files</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If the victim pays the ransom, the ransomware</a:t>
            </a:r>
            <a:r>
              <a:rPr lang="en-US" sz="1000" b="0" i="0" kern="1200" baseline="0" dirty="0" smtClean="0">
                <a:solidFill>
                  <a:schemeClr val="tx1"/>
                </a:solidFill>
                <a:effectLst/>
                <a:latin typeface="Arial" pitchFamily="34" charset="0"/>
                <a:ea typeface="+mn-ea"/>
                <a:cs typeface="Arial" pitchFamily="34" charset="0"/>
              </a:rPr>
              <a:t> operator </a:t>
            </a:r>
            <a:r>
              <a:rPr lang="en-US" sz="1000" b="0" i="0" kern="1200" dirty="0" smtClean="0">
                <a:solidFill>
                  <a:schemeClr val="tx1"/>
                </a:solidFill>
                <a:effectLst/>
                <a:latin typeface="Arial" pitchFamily="34" charset="0"/>
                <a:ea typeface="+mn-ea"/>
                <a:cs typeface="Arial" pitchFamily="34" charset="0"/>
              </a:rPr>
              <a:t>may or may not remove</a:t>
            </a:r>
            <a:r>
              <a:rPr lang="en-US" sz="1000" b="0" i="0" kern="1200" baseline="0" dirty="0" smtClean="0">
                <a:solidFill>
                  <a:schemeClr val="tx1"/>
                </a:solidFill>
                <a:effectLst/>
                <a:latin typeface="Arial" pitchFamily="34" charset="0"/>
                <a:ea typeface="+mn-ea"/>
                <a:cs typeface="Arial" pitchFamily="34" charset="0"/>
              </a:rPr>
              <a:t> the restriction.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000" b="0" i="0" kern="1200" baseline="0" dirty="0" smtClean="0">
                <a:solidFill>
                  <a:schemeClr val="tx1"/>
                </a:solidFill>
                <a:effectLst/>
                <a:latin typeface="Arial" pitchFamily="34" charset="0"/>
                <a:ea typeface="+mn-ea"/>
                <a:cs typeface="Arial" pitchFamily="34" charset="0"/>
              </a:rPr>
              <a:t>In some cases, there is no choice but reformat the hard drive and reinstall the operating system and application software to get rid of the ransomware.</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24</a:t>
            </a:fld>
            <a:endParaRPr lang="en-US" altLang="en-US" dirty="0"/>
          </a:p>
        </p:txBody>
      </p:sp>
    </p:spTree>
    <p:extLst>
      <p:ext uri="{BB962C8B-B14F-4D97-AF65-F5344CB8AC3E}">
        <p14:creationId xmlns:p14="http://schemas.microsoft.com/office/powerpoint/2010/main" val="18293962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Some versions of the ransomware display fake warnings that impersonate law enforcement agencies. These warnings may</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claim that the computer has been used for illegal activities, contains inappropriate material such as pornography, or runs a non-genuine version of Microsoft Windows.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Again, the user is</a:t>
            </a:r>
            <a:r>
              <a:rPr lang="en-US" sz="1000" kern="1200" baseline="0" dirty="0" smtClean="0">
                <a:solidFill>
                  <a:schemeClr val="tx1"/>
                </a:solidFill>
                <a:effectLst/>
                <a:latin typeface="Arial" pitchFamily="34" charset="0"/>
                <a:ea typeface="+mn-ea"/>
                <a:cs typeface="Arial" pitchFamily="34" charset="0"/>
              </a:rPr>
              <a:t> forced to pay off the hacker or face having to do a lot of reformatting and reinstalling.</a:t>
            </a:r>
            <a:endParaRPr lang="en-US" sz="1000" kern="1200" dirty="0" smtClean="0">
              <a:solidFill>
                <a:schemeClr val="tx1"/>
              </a:solidFill>
              <a:effectLst/>
              <a:latin typeface="Arial" pitchFamily="34" charset="0"/>
              <a:ea typeface="+mn-ea"/>
              <a:cs typeface="Arial" pitchFamily="34" charset="0"/>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25</a:t>
            </a:fld>
            <a:endParaRPr lang="en-US" altLang="en-US" dirty="0"/>
          </a:p>
        </p:txBody>
      </p:sp>
    </p:spTree>
    <p:extLst>
      <p:ext uri="{BB962C8B-B14F-4D97-AF65-F5344CB8AC3E}">
        <p14:creationId xmlns:p14="http://schemas.microsoft.com/office/powerpoint/2010/main" val="18293962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Scareware produces pop-up</a:t>
            </a:r>
            <a:r>
              <a:rPr lang="en-US" sz="1000" b="0" i="0" kern="1200" baseline="0" dirty="0" smtClean="0">
                <a:solidFill>
                  <a:schemeClr val="tx1"/>
                </a:solidFill>
                <a:effectLst/>
                <a:latin typeface="Arial" pitchFamily="34" charset="0"/>
                <a:ea typeface="+mn-ea"/>
                <a:cs typeface="Arial" pitchFamily="34" charset="0"/>
              </a:rPr>
              <a:t> messages falsely claiming the </a:t>
            </a:r>
            <a:r>
              <a:rPr lang="en-US" dirty="0" smtClean="0"/>
              <a:t>computer is infected with a virus. These warnings are persistent and the pop-ups</a:t>
            </a:r>
            <a:r>
              <a:rPr lang="en-US" baseline="0" dirty="0" smtClean="0"/>
              <a:t> </a:t>
            </a:r>
            <a:r>
              <a:rPr lang="en-US" dirty="0" smtClean="0"/>
              <a:t>usually can’t be</a:t>
            </a:r>
            <a:r>
              <a:rPr lang="en-US" baseline="0" dirty="0" smtClean="0"/>
              <a:t> closed easily.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The pop-ups often tell users to click a provided link to buy their anti-virus software, which is “guaranteed” to clean the computer.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baseline="0" dirty="0" smtClean="0"/>
              <a:t>In some cases, scareware behaves similarly to ransomware by blocking access to files on the computer until the user buys the advertised anti-virus software. Unfortunately, that software often </a:t>
            </a:r>
            <a:r>
              <a:rPr lang="en-US" sz="1000" b="0" i="0" kern="1200" dirty="0" smtClean="0">
                <a:solidFill>
                  <a:schemeClr val="tx1"/>
                </a:solidFill>
                <a:effectLst/>
                <a:latin typeface="Arial" pitchFamily="34" charset="0"/>
                <a:ea typeface="+mn-ea"/>
                <a:cs typeface="Arial" pitchFamily="34" charset="0"/>
              </a:rPr>
              <a:t>mimics legitimate security software but is </a:t>
            </a:r>
            <a:r>
              <a:rPr lang="en-US" baseline="0" dirty="0" smtClean="0"/>
              <a:t>useless in the best case, and frequently is itself malware.</a:t>
            </a:r>
            <a:endParaRPr lang="en-US" sz="1000" b="0" i="0" kern="1200" dirty="0" smtClean="0">
              <a:solidFill>
                <a:schemeClr val="tx1"/>
              </a:solidFill>
              <a:effectLst/>
              <a:latin typeface="Arial" pitchFamily="34" charset="0"/>
              <a:ea typeface="+mn-ea"/>
              <a:cs typeface="Arial" pitchFamily="34" charset="0"/>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2E8897-77A8-4B6A-B488-9C680FFE62E7}" type="slidenum">
              <a:rPr lang="en-US" altLang="en-US"/>
              <a:pPr eaLnBrk="1" hangingPunct="1"/>
              <a:t>26</a:t>
            </a:fld>
            <a:endParaRPr lang="en-US" altLang="en-US" dirty="0"/>
          </a:p>
        </p:txBody>
      </p:sp>
    </p:spTree>
    <p:extLst>
      <p:ext uri="{BB962C8B-B14F-4D97-AF65-F5344CB8AC3E}">
        <p14:creationId xmlns:p14="http://schemas.microsoft.com/office/powerpoint/2010/main" val="18293962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Personal information attacks are accomplished through an activity </a:t>
            </a:r>
            <a:r>
              <a:rPr lang="en-US" altLang="en-US" smtClean="0"/>
              <a:t>called phishing. </a:t>
            </a:r>
            <a:endParaRPr lang="en-US" altLang="en-US" dirty="0" smtClean="0"/>
          </a:p>
          <a:p>
            <a:r>
              <a:rPr lang="en-US" altLang="en-US" dirty="0" smtClean="0"/>
              <a:t>Phishing is an attempt to trick a user into revealing personal information to an attacker so that they can impersonate the user. </a:t>
            </a:r>
          </a:p>
          <a:p>
            <a:r>
              <a:rPr lang="en-US" altLang="en-US" dirty="0" smtClean="0"/>
              <a:t>For example, the attacker will send an email that appears to be from the user’s bank, commonly used internet purchasing sites such as Amazon and eBay, or even from a corporation’s CEO. The message asks the user to log in to verify a transaction or to verify a username and password.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Clicking a link that appears in a phishing email</a:t>
            </a:r>
            <a:r>
              <a:rPr lang="en-US" altLang="en-US" baseline="0" dirty="0" smtClean="0"/>
              <a:t> will open a w</a:t>
            </a:r>
            <a:r>
              <a:rPr lang="en-US" altLang="en-US" dirty="0" smtClean="0"/>
              <a:t>ebsite that looks very</a:t>
            </a:r>
            <a:r>
              <a:rPr lang="en-US" altLang="en-US" baseline="0" dirty="0" smtClean="0"/>
              <a:t> similar to</a:t>
            </a:r>
            <a:r>
              <a:rPr lang="en-US" altLang="en-US" dirty="0" smtClean="0"/>
              <a:t> the website belonging to the institution that</a:t>
            </a:r>
            <a:r>
              <a:rPr lang="en-US" altLang="en-US" baseline="0" dirty="0" smtClean="0"/>
              <a:t> </a:t>
            </a:r>
            <a:r>
              <a:rPr lang="en-US" altLang="en-US" dirty="0" smtClean="0"/>
              <a:t>the phishing email is trying to impersonate. Gullible users will type</a:t>
            </a:r>
            <a:r>
              <a:rPr lang="en-US" altLang="en-US" baseline="0" dirty="0" smtClean="0"/>
              <a:t> in</a:t>
            </a:r>
            <a:r>
              <a:rPr lang="en-US" altLang="en-US" dirty="0" smtClean="0"/>
              <a:t> their credentials for the site and, by</a:t>
            </a:r>
            <a:r>
              <a:rPr lang="en-US" altLang="en-US" baseline="0" dirty="0" smtClean="0"/>
              <a:t> doing so,</a:t>
            </a:r>
            <a:r>
              <a:rPr lang="en-US" altLang="en-US" dirty="0" smtClean="0"/>
              <a:t> give away</a:t>
            </a:r>
            <a:r>
              <a:rPr lang="en-US" altLang="en-US" baseline="0" dirty="0" smtClean="0"/>
              <a:t> valuable information.</a:t>
            </a:r>
            <a:endParaRPr lang="en-US" altLang="en-US" dirty="0" smtClean="0"/>
          </a:p>
          <a:p>
            <a:r>
              <a:rPr lang="en-US" altLang="en-US" dirty="0" smtClean="0"/>
              <a:t>Never respond to such an email request and never click links contained therein. Banks or financial institutions―indeed, any reputable Internet merchant―would never send an email asking for such actions. </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D1074E-A5FA-45B2-B1D7-FD184BAB72E8}" type="slidenum">
              <a:rPr lang="en-US" altLang="en-US"/>
              <a:pPr eaLnBrk="1" hangingPunct="1"/>
              <a:t>27</a:t>
            </a:fld>
            <a:endParaRPr lang="en-US" altLang="en-US" dirty="0"/>
          </a:p>
        </p:txBody>
      </p:sp>
    </p:spTree>
    <p:extLst>
      <p:ext uri="{BB962C8B-B14F-4D97-AF65-F5344CB8AC3E}">
        <p14:creationId xmlns:p14="http://schemas.microsoft.com/office/powerpoint/2010/main" val="28589972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If you are the</a:t>
            </a:r>
            <a:r>
              <a:rPr lang="en-US" altLang="en-US" baseline="0" dirty="0" smtClean="0"/>
              <a:t> subject of a phishing attack, c</a:t>
            </a:r>
            <a:r>
              <a:rPr lang="en-US" altLang="en-US" dirty="0" smtClean="0"/>
              <a:t>ontact the institution being impersonated by an attacker and report the incident immediately so that they can investigate. </a:t>
            </a:r>
          </a:p>
          <a:p>
            <a:r>
              <a:rPr lang="en-US" altLang="en-US" dirty="0" smtClean="0"/>
              <a:t>Most email software, such as Microsoft Outlook, monitors for phishing activity and moves suspicious email to a non-functional folder called “Junk Email.” The email is quarantined and isolated from the rest of the computer system and is not actionable as long as it remains in the Junk email folder. Be wary of moving email out of the Junk email folder. Doing so takes it out of quarantine. </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D1074E-A5FA-45B2-B1D7-FD184BAB72E8}" type="slidenum">
              <a:rPr lang="en-US" altLang="en-US"/>
              <a:pPr eaLnBrk="1" hangingPunct="1"/>
              <a:t>28</a:t>
            </a:fld>
            <a:endParaRPr lang="en-US" altLang="en-US" dirty="0"/>
          </a:p>
        </p:txBody>
      </p:sp>
    </p:spTree>
    <p:extLst>
      <p:ext uri="{BB962C8B-B14F-4D97-AF65-F5344CB8AC3E}">
        <p14:creationId xmlns:p14="http://schemas.microsoft.com/office/powerpoint/2010/main" val="6131818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Hoaxes are attempts to convince a user of something that is not true. They usually come in the form of an email. Some hoaxes ask users to send money to someone in another part of the world. Others ask users to contribute to find missing children. </a:t>
            </a:r>
          </a:p>
          <a:p>
            <a:r>
              <a:rPr lang="en-US" altLang="en-US" dirty="0" smtClean="0"/>
              <a:t>In some cases, emails requesting funds for missing children are valid, but in most cases they are not. Unfortunately, there are always stories of people who respond to email requests for money from another part of the world and are scammed out of their money. For example, an email may read “Send us $10,000 and we’ll send you $50,000.” It may be hard to believe, but people do fall prey to these types of scams. If these types of attacks were not successful, they would cease to exist.</a:t>
            </a:r>
          </a:p>
          <a:p>
            <a:r>
              <a:rPr lang="en-US" altLang="en-US" dirty="0" smtClean="0"/>
              <a:t>If an email appears to be a hoax, use a search engine to determine whether the email’s message is real. For example, if the subject line of the email contains, “Missing Child” in some city, enter the text of the subject line in a search engine, adding the word “hoax” to the end. The search results will usually indicate whether the email is a hoax.</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EA58BD-6B66-4310-A37B-C3046E91EC29}" type="slidenum">
              <a:rPr lang="en-US" altLang="en-US"/>
              <a:pPr eaLnBrk="1" hangingPunct="1"/>
              <a:t>29</a:t>
            </a:fld>
            <a:endParaRPr lang="en-US" altLang="en-US" dirty="0"/>
          </a:p>
        </p:txBody>
      </p:sp>
    </p:spTree>
    <p:extLst>
      <p:ext uri="{BB962C8B-B14F-4D97-AF65-F5344CB8AC3E}">
        <p14:creationId xmlns:p14="http://schemas.microsoft.com/office/powerpoint/2010/main" val="220918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Describe common types of malware</a:t>
            </a:r>
          </a:p>
          <a:p>
            <a:pPr marL="171450" lvl="0" indent="-171450">
              <a:buFont typeface="Arial" panose="020B0604020202020204" pitchFamily="34" charset="0"/>
              <a:buChar char="•"/>
            </a:pPr>
            <a:r>
              <a:rPr lang="en-US" dirty="0" smtClean="0"/>
              <a:t>Explain social engineering methods used by cybercriminals</a:t>
            </a:r>
          </a:p>
          <a:p>
            <a:pPr marL="171450" lvl="0" indent="-171450">
              <a:buFont typeface="Arial" panose="020B0604020202020204" pitchFamily="34" charset="0"/>
              <a:buChar char="•"/>
            </a:pPr>
            <a:r>
              <a:rPr lang="en-US" dirty="0" smtClean="0"/>
              <a:t>Describe methods and tools available for protection against cyberattacks</a:t>
            </a:r>
          </a:p>
          <a:p>
            <a:pPr marL="171450" lvl="0" indent="-171450">
              <a:buFont typeface="Arial" panose="020B0604020202020204" pitchFamily="34" charset="0"/>
              <a:buChar char="•"/>
            </a:pPr>
            <a:r>
              <a:rPr lang="en-US" dirty="0" smtClean="0"/>
              <a:t>Describe practices designed to minimize the risk of successful cyberattack</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3</a:t>
            </a:fld>
            <a:endParaRPr lang="en-US" altLang="en-US" dirty="0"/>
          </a:p>
        </p:txBody>
      </p:sp>
    </p:spTree>
    <p:extLst>
      <p:ext uri="{BB962C8B-B14F-4D97-AF65-F5344CB8AC3E}">
        <p14:creationId xmlns:p14="http://schemas.microsoft.com/office/powerpoint/2010/main" val="19873555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It is important to use trusted Internet sites to detect hoaxes. Therefore, when running a search, look for results from reputable sites. Snopes and Urban Legends Online are two such sites. They display an image of the email on their site and share whether their investigation reveals it to be a hoax. </a:t>
            </a:r>
          </a:p>
          <a:p>
            <a:r>
              <a:rPr lang="en-US" altLang="en-US" dirty="0" smtClean="0"/>
              <a:t>Never forward email chain letters, which are typically hoaxes, without verifying their source and identifying them as true. </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C77F5B-CAA4-49F5-AD88-C7928F06CBF9}" type="slidenum">
              <a:rPr lang="en-US" altLang="en-US"/>
              <a:pPr eaLnBrk="1" hangingPunct="1"/>
              <a:t>30</a:t>
            </a:fld>
            <a:endParaRPr lang="en-US" altLang="en-US" dirty="0"/>
          </a:p>
        </p:txBody>
      </p:sp>
    </p:spTree>
    <p:extLst>
      <p:ext uri="{BB962C8B-B14F-4D97-AF65-F5344CB8AC3E}">
        <p14:creationId xmlns:p14="http://schemas.microsoft.com/office/powerpoint/2010/main" val="19039087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b of </a:t>
            </a:r>
            <a:r>
              <a:rPr lang="en-US" altLang="en-US" b="0" i="0" dirty="0" smtClean="0"/>
              <a:t>Security and Privacy</a:t>
            </a:r>
            <a:r>
              <a:rPr lang="en-US" altLang="en-US" dirty="0" smtClean="0"/>
              <a:t>.  In summary, this lecture</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Explored the common methods of attack used by computer hackers</a:t>
            </a:r>
          </a:p>
          <a:p>
            <a:pPr marL="171450" lvl="0" indent="-171450">
              <a:buFont typeface="Arial" panose="020B0604020202020204" pitchFamily="34" charset="0"/>
              <a:buChar char="•"/>
            </a:pPr>
            <a:r>
              <a:rPr lang="en-US" dirty="0" smtClean="0"/>
              <a:t>Described common types of malware</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And explained social engineering methods used by cybercriminals</a:t>
            </a: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31A6B0-5035-47CB-B750-02F7C3BE1B17}" type="slidenum">
              <a:rPr lang="en-US" altLang="en-US"/>
              <a:pPr eaLnBrk="1" hangingPunct="1"/>
              <a:t>31</a:t>
            </a:fld>
            <a:endParaRPr lang="en-US" altLang="en-US" dirty="0"/>
          </a:p>
        </p:txBody>
      </p:sp>
    </p:spTree>
    <p:extLst>
      <p:ext uri="{BB962C8B-B14F-4D97-AF65-F5344CB8AC3E}">
        <p14:creationId xmlns:p14="http://schemas.microsoft.com/office/powerpoint/2010/main" val="31649563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BF43C0-9B47-48AF-BB1A-5F6A04241563}" type="slidenum">
              <a:rPr lang="en-US" altLang="en-US"/>
              <a:pPr eaLnBrk="1" hangingPunct="1"/>
              <a:t>32</a:t>
            </a:fld>
            <a:endParaRPr lang="en-US" altLang="en-US" dirty="0"/>
          </a:p>
        </p:txBody>
      </p:sp>
    </p:spTree>
    <p:extLst>
      <p:ext uri="{BB962C8B-B14F-4D97-AF65-F5344CB8AC3E}">
        <p14:creationId xmlns:p14="http://schemas.microsoft.com/office/powerpoint/2010/main" val="17486075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33</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dirty="0" smtClean="0"/>
              <a:t>Address specifics of wireless device security</a:t>
            </a:r>
          </a:p>
          <a:p>
            <a:pPr marL="171450" lvl="0" indent="-171450">
              <a:buFont typeface="Arial" panose="020B0604020202020204" pitchFamily="34" charset="0"/>
              <a:buChar char="•"/>
            </a:pPr>
            <a:r>
              <a:rPr lang="en-US" dirty="0" smtClean="0"/>
              <a:t>Explain security and privacy concerns associated with Electronic Health Records, or EHRs</a:t>
            </a:r>
          </a:p>
          <a:p>
            <a:pPr marL="171450" lvl="0" indent="-171450">
              <a:buFont typeface="Arial" panose="020B0604020202020204" pitchFamily="34" charset="0"/>
              <a:buChar char="•"/>
            </a:pPr>
            <a:r>
              <a:rPr lang="en-US" dirty="0" smtClean="0"/>
              <a:t>Describe security safeguards used for health care applications</a:t>
            </a:r>
          </a:p>
          <a:p>
            <a:pPr marL="171450" lvl="0" indent="-171450">
              <a:buFont typeface="Arial" panose="020B0604020202020204" pitchFamily="34" charset="0"/>
              <a:buChar char="•"/>
            </a:pPr>
            <a:r>
              <a:rPr lang="en-US" dirty="0" smtClean="0"/>
              <a:t>And,</a:t>
            </a:r>
            <a:r>
              <a:rPr lang="en-US" baseline="0" dirty="0" smtClean="0"/>
              <a:t> p</a:t>
            </a:r>
            <a:r>
              <a:rPr lang="en-US" dirty="0" smtClean="0"/>
              <a:t>rovide the basics of ethical behavior online</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4</a:t>
            </a:fld>
            <a:endParaRPr lang="en-US" altLang="en-US" dirty="0"/>
          </a:p>
        </p:txBody>
      </p:sp>
    </p:spTree>
    <p:extLst>
      <p:ext uri="{BB962C8B-B14F-4D97-AF65-F5344CB8AC3E}">
        <p14:creationId xmlns:p14="http://schemas.microsoft.com/office/powerpoint/2010/main" val="1628302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In this lecture, we will explore some of the hackers more commonly used methods of attack, describe common types of malware, and explain some of the social engineering methods used by cybercriminals.</a:t>
            </a:r>
          </a:p>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Hackers use software known as a packet sniffer to read Internet traffic. An attacker lurking in a wireless café may be able to view all Internet traffic on that wireless network by using a packet sniffer. The hacker could capture the usernames and passwords of everyone in the café, which</a:t>
            </a:r>
            <a:r>
              <a:rPr lang="en-US" altLang="en-US" baseline="0" dirty="0" smtClean="0"/>
              <a:t> would be especially devastating if someone </a:t>
            </a:r>
            <a:r>
              <a:rPr lang="en-US" altLang="en-US" dirty="0" smtClean="0"/>
              <a:t>logged into their bank or credit</a:t>
            </a:r>
            <a:r>
              <a:rPr lang="en-US" altLang="en-US" baseline="0" dirty="0" smtClean="0"/>
              <a:t> </a:t>
            </a:r>
            <a:r>
              <a:rPr lang="en-US" altLang="en-US" dirty="0" smtClean="0"/>
              <a:t>card account while using the café’s wireless.</a:t>
            </a:r>
          </a:p>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Another hackers’ method</a:t>
            </a:r>
            <a:r>
              <a:rPr lang="en-US" altLang="en-US" baseline="0" dirty="0" smtClean="0"/>
              <a:t> is to infect computers with malware such as adware, spyware, </a:t>
            </a:r>
            <a:r>
              <a:rPr lang="en-US" altLang="en-US" sz="2800" baseline="0" dirty="0" smtClean="0"/>
              <a:t>T</a:t>
            </a:r>
            <a:r>
              <a:rPr lang="en-US" sz="2800" dirty="0" smtClean="0"/>
              <a:t>rojans, viruses, worms, and rootkits. </a:t>
            </a:r>
          </a:p>
          <a:p>
            <a:r>
              <a:rPr lang="en-US" altLang="en-US" dirty="0" smtClean="0"/>
              <a:t>Hackers also try to guess usernames and passwords</a:t>
            </a:r>
            <a:r>
              <a:rPr lang="en-US" altLang="en-US" baseline="0" dirty="0" smtClean="0"/>
              <a:t> and use social engineering techniques such as phishing to obtain sensitive information. We will talk more about each of these later in this lecture.</a:t>
            </a:r>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B183385-48CA-4E4D-82CB-0CAB7CE2FEE6}" type="slidenum">
              <a:rPr lang="en-US" altLang="en-US"/>
              <a:pPr eaLnBrk="1" hangingPunct="1"/>
              <a:t>5</a:t>
            </a:fld>
            <a:endParaRPr lang="en-US" altLang="en-US" dirty="0"/>
          </a:p>
        </p:txBody>
      </p:sp>
    </p:spTree>
    <p:extLst>
      <p:ext uri="{BB962C8B-B14F-4D97-AF65-F5344CB8AC3E}">
        <p14:creationId xmlns:p14="http://schemas.microsoft.com/office/powerpoint/2010/main" val="337575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Malware </a:t>
            </a:r>
            <a:r>
              <a:rPr lang="en-US" altLang="en-US" baseline="0" dirty="0" smtClean="0"/>
              <a:t>is a broad term for software that is used by hackers and criminals</a:t>
            </a:r>
            <a:r>
              <a:rPr lang="en-US" altLang="en-US" dirty="0" smtClean="0"/>
              <a:t>. </a:t>
            </a:r>
            <a:r>
              <a:rPr lang="en-US" sz="1000" dirty="0" smtClean="0"/>
              <a:t>There</a:t>
            </a:r>
            <a:r>
              <a:rPr lang="en-US" sz="1000" baseline="0" dirty="0" smtClean="0"/>
              <a:t> is</a:t>
            </a:r>
            <a:r>
              <a:rPr lang="en-US" sz="1000" dirty="0" smtClean="0"/>
              <a:t> some overlap in the definitions and functionalities of some</a:t>
            </a:r>
            <a:r>
              <a:rPr lang="en-US" sz="1000" baseline="0" dirty="0" smtClean="0"/>
              <a:t> malware types.</a:t>
            </a:r>
            <a:endParaRPr lang="en-US" altLang="en-US" dirty="0" smtClean="0"/>
          </a:p>
          <a:p>
            <a:r>
              <a:rPr lang="en-US" altLang="en-US" dirty="0" smtClean="0"/>
              <a:t>According to Wikipedia, </a:t>
            </a:r>
            <a:r>
              <a:rPr lang="en-US" altLang="en-US" sz="1000" dirty="0" smtClean="0"/>
              <a:t>“Malware, short for malicious software, is </a:t>
            </a:r>
            <a:r>
              <a:rPr lang="en-US" sz="1000" dirty="0" smtClean="0"/>
              <a:t>any software</a:t>
            </a:r>
            <a:r>
              <a:rPr lang="en-US" altLang="en-US" sz="1000" dirty="0" smtClean="0"/>
              <a:t> used to </a:t>
            </a:r>
            <a:r>
              <a:rPr lang="en-US" sz="1000" dirty="0" smtClean="0"/>
              <a:t>disrupt computer operations, gather sensitive information, gain access to private computer systems, or display unwanted advertising”. </a:t>
            </a:r>
          </a:p>
          <a:p>
            <a:r>
              <a:rPr lang="en-US" altLang="en-US" dirty="0" smtClean="0"/>
              <a:t>Most computer users likely have experience with</a:t>
            </a:r>
            <a:r>
              <a:rPr lang="en-US" altLang="en-US" baseline="0" dirty="0" smtClean="0"/>
              <a:t> some form of malware</a:t>
            </a:r>
            <a:r>
              <a:rPr lang="en-US" altLang="en-US" dirty="0" smtClean="0"/>
              <a:t>. You may have inadvertently clicked on a file which, in turn, forced installation of some</a:t>
            </a:r>
            <a:r>
              <a:rPr lang="en-US" altLang="en-US" baseline="0" dirty="0" smtClean="0"/>
              <a:t> software</a:t>
            </a:r>
            <a:r>
              <a:rPr lang="en-US" altLang="en-US" dirty="0" smtClean="0"/>
              <a:t> on your computer. Although you didn’t approve the installation, it happened anyway. Or maybe you visited a web page and clicked on a link or button on the page that automatically installed software on your computer without your knowledge or consent. Everyone finds this experience frustrating so everyone must be </a:t>
            </a:r>
            <a:r>
              <a:rPr lang="en-US" altLang="en-US" i="0" dirty="0" smtClean="0"/>
              <a:t>mindful when </a:t>
            </a:r>
            <a:r>
              <a:rPr lang="en-US" altLang="en-US" dirty="0" smtClean="0"/>
              <a:t>opening email attachments, opening unfamiliar files, and clicking any links and buttons when</a:t>
            </a:r>
            <a:r>
              <a:rPr lang="en-US" altLang="en-US" baseline="0" dirty="0" smtClean="0"/>
              <a:t> surfing the web</a:t>
            </a:r>
            <a:r>
              <a:rPr lang="en-US" altLang="en-US" dirty="0" smtClean="0"/>
              <a:t>.</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40BAB4-99AA-48B5-98CE-2F57A09F734E}" type="slidenum">
              <a:rPr lang="en-US" altLang="en-US"/>
              <a:pPr eaLnBrk="1" hangingPunct="1"/>
              <a:t>6</a:t>
            </a:fld>
            <a:endParaRPr lang="en-US" altLang="en-US" dirty="0"/>
          </a:p>
        </p:txBody>
      </p:sp>
    </p:spTree>
    <p:extLst>
      <p:ext uri="{BB962C8B-B14F-4D97-AF65-F5344CB8AC3E}">
        <p14:creationId xmlns:p14="http://schemas.microsoft.com/office/powerpoint/2010/main" val="185102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Types of malware include Trojan horses, viruses, macro viruses, worms, rootkits, adware, spyware, ransomware, and scareware. We will examine each of these in the following slides. </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40BAB4-99AA-48B5-98CE-2F57A09F734E}" type="slidenum">
              <a:rPr lang="en-US" altLang="en-US"/>
              <a:pPr eaLnBrk="1" hangingPunct="1"/>
              <a:t>7</a:t>
            </a:fld>
            <a:endParaRPr lang="en-US" altLang="en-US" dirty="0"/>
          </a:p>
        </p:txBody>
      </p:sp>
    </p:spTree>
    <p:extLst>
      <p:ext uri="{BB962C8B-B14F-4D97-AF65-F5344CB8AC3E}">
        <p14:creationId xmlns:p14="http://schemas.microsoft.com/office/powerpoint/2010/main" val="185102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name “Trojan” is based on an</a:t>
            </a:r>
            <a:r>
              <a:rPr lang="en-US" altLang="en-US" baseline="0" dirty="0" smtClean="0"/>
              <a:t> analogy with the </a:t>
            </a:r>
            <a:r>
              <a:rPr lang="en-US" altLang="en-US" dirty="0" smtClean="0"/>
              <a:t>Trojan Horse from Greek mythology. Just like in that story, this type of Trojan horse is not what it seems to be.</a:t>
            </a:r>
          </a:p>
          <a:p>
            <a:r>
              <a:rPr lang="en-US" altLang="en-US" dirty="0" smtClean="0"/>
              <a:t>Trojan horses, or simply Trojans, are malware programs </a:t>
            </a:r>
            <a:r>
              <a:rPr lang="en-US" dirty="0" smtClean="0"/>
              <a:t>disguised as useful and harmless</a:t>
            </a:r>
            <a:r>
              <a:rPr lang="en-US" altLang="en-US" dirty="0" smtClean="0">
                <a:cs typeface="Arial" panose="020B0604020202020204" pitchFamily="34" charset="0"/>
              </a:rPr>
              <a:t> software</a:t>
            </a:r>
            <a:r>
              <a:rPr lang="en-US" altLang="en-US" dirty="0" smtClean="0"/>
              <a:t>. </a:t>
            </a:r>
          </a:p>
          <a:p>
            <a:r>
              <a:rPr lang="en-US" altLang="en-US" dirty="0" smtClean="0"/>
              <a:t>The user gets tricked to installing a Trojan by a misleading description or advertisement. </a:t>
            </a:r>
          </a:p>
          <a:p>
            <a:r>
              <a:rPr lang="en-US" altLang="en-US" dirty="0" smtClean="0"/>
              <a:t>Sometimes Trojans</a:t>
            </a:r>
            <a:r>
              <a:rPr lang="en-US" altLang="en-US" baseline="0" dirty="0" smtClean="0"/>
              <a:t> get onto your computer as </a:t>
            </a:r>
            <a:r>
              <a:rPr lang="en-US" altLang="en-US" dirty="0" smtClean="0"/>
              <a:t>malicious code injected in otherwise legitimate software. </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607D0A-873B-438D-97A7-DEF7C98F5D9C}" type="slidenum">
              <a:rPr lang="en-US" altLang="en-US"/>
              <a:pPr eaLnBrk="1" hangingPunct="1"/>
              <a:t>8</a:t>
            </a:fld>
            <a:endParaRPr lang="en-US" altLang="en-US" dirty="0"/>
          </a:p>
        </p:txBody>
      </p:sp>
    </p:spTree>
    <p:extLst>
      <p:ext uri="{BB962C8B-B14F-4D97-AF65-F5344CB8AC3E}">
        <p14:creationId xmlns:p14="http://schemas.microsoft.com/office/powerpoint/2010/main" val="3139226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 installed Trojan may start acting immediately, or it may wait a certain amount of time set by the hacker who created the Trojan. Delaying a Trojan’s activation makes it more difficult to control</a:t>
            </a:r>
            <a:r>
              <a:rPr lang="en-US" altLang="en-US" baseline="0" dirty="0" smtClean="0"/>
              <a:t> or prevent damage. </a:t>
            </a:r>
          </a:p>
          <a:p>
            <a:r>
              <a:rPr lang="en-US" altLang="en-US" baseline="0" dirty="0" smtClean="0"/>
              <a:t>Many Trojans steal sensitive data for use by the hacker in blackmail schemes. Other Trojans destroy data found in the machine it’s installed on or across entire networks.</a:t>
            </a:r>
          </a:p>
          <a:p>
            <a:r>
              <a:rPr lang="en-US" altLang="en-US" dirty="0" smtClean="0"/>
              <a:t>Some Trojans install</a:t>
            </a:r>
            <a:r>
              <a:rPr lang="en-US" altLang="en-US" baseline="0" dirty="0" smtClean="0"/>
              <a:t> other unwanted software. Others display </a:t>
            </a:r>
            <a:r>
              <a:rPr lang="en-US" dirty="0" smtClean="0"/>
              <a:t>unsolicited advertisements</a:t>
            </a:r>
            <a:r>
              <a:rPr lang="en-US" altLang="en-US" dirty="0" smtClean="0"/>
              <a:t>. S</a:t>
            </a:r>
            <a:r>
              <a:rPr lang="en-US" altLang="en-US" baseline="0" dirty="0" smtClean="0"/>
              <a:t>ensitive</a:t>
            </a:r>
            <a:r>
              <a:rPr lang="en-US" altLang="en-US" dirty="0" smtClean="0"/>
              <a:t> information</a:t>
            </a:r>
            <a:r>
              <a:rPr lang="en-US" altLang="en-US" baseline="0" dirty="0" smtClean="0"/>
              <a:t> such as</a:t>
            </a:r>
            <a:r>
              <a:rPr lang="en-US" altLang="en-US" dirty="0" smtClean="0"/>
              <a:t> bank accounts, passwords, or even key strokes</a:t>
            </a:r>
            <a:r>
              <a:rPr lang="en-US" altLang="en-US" baseline="0" dirty="0" smtClean="0"/>
              <a:t> can be transmitted </a:t>
            </a:r>
            <a:r>
              <a:rPr lang="en-US" altLang="en-US" dirty="0" smtClean="0"/>
              <a:t>back to the attacker from the Trojan.</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607D0A-873B-438D-97A7-DEF7C98F5D9C}" type="slidenum">
              <a:rPr lang="en-US" altLang="en-US"/>
              <a:pPr eaLnBrk="1" hangingPunct="1"/>
              <a:t>9</a:t>
            </a:fld>
            <a:endParaRPr lang="en-US" altLang="en-US" dirty="0"/>
          </a:p>
        </p:txBody>
      </p:sp>
    </p:spTree>
    <p:extLst>
      <p:ext uri="{BB962C8B-B14F-4D97-AF65-F5344CB8AC3E}">
        <p14:creationId xmlns:p14="http://schemas.microsoft.com/office/powerpoint/2010/main" val="31392265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One on top Three acros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17" name="Content Placeholder 1"/>
          <p:cNvSpPr>
            <a:spLocks noGrp="1"/>
          </p:cNvSpPr>
          <p:nvPr>
            <p:ph sz="quarter" idx="14"/>
          </p:nvPr>
        </p:nvSpPr>
        <p:spPr>
          <a:xfrm>
            <a:off x="457200" y="1600200"/>
            <a:ext cx="7719954" cy="704589"/>
          </a:xfrm>
          <a:prstGeom prst="rect">
            <a:avLst/>
          </a:prstGeom>
        </p:spPr>
        <p:txBody>
          <a:bodyPr/>
          <a:lstStyle>
            <a:lvl1pPr>
              <a:defRPr>
                <a:latin typeface="+mn-lt"/>
              </a:defRPr>
            </a:lvl1pPr>
            <a:lvl2pPr marL="457200" indent="0">
              <a:buSzPct val="85000"/>
              <a:buNone/>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15" hasCustomPrompt="1"/>
          </p:nvPr>
        </p:nvSpPr>
        <p:spPr>
          <a:xfrm>
            <a:off x="524006" y="2487352"/>
            <a:ext cx="2607502" cy="3684848"/>
          </a:xfrm>
          <a:prstGeom prst="rect">
            <a:avLst/>
          </a:prstGeom>
        </p:spPr>
        <p:txBody>
          <a:bodyPr/>
          <a:lstStyle>
            <a:lvl1pPr>
              <a:defRPr>
                <a:latin typeface="+mn-lt"/>
              </a:defRPr>
            </a:lvl1pPr>
            <a:lvl2pPr marL="514350" indent="-285750">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1"/>
            <a:r>
              <a:rPr lang="en-US" dirty="0" smtClean="0"/>
              <a:t>Second level</a:t>
            </a:r>
          </a:p>
        </p:txBody>
      </p:sp>
      <p:sp>
        <p:nvSpPr>
          <p:cNvPr id="11" name="Content Placeholder 1"/>
          <p:cNvSpPr>
            <a:spLocks noGrp="1"/>
          </p:cNvSpPr>
          <p:nvPr>
            <p:ph sz="quarter" idx="16" hasCustomPrompt="1"/>
          </p:nvPr>
        </p:nvSpPr>
        <p:spPr>
          <a:xfrm>
            <a:off x="3256768" y="2487352"/>
            <a:ext cx="2605414" cy="3684848"/>
          </a:xfrm>
          <a:prstGeom prst="rect">
            <a:avLst/>
          </a:prstGeom>
        </p:spPr>
        <p:txBody>
          <a:bodyPr/>
          <a:lstStyle>
            <a:lvl1pPr>
              <a:defRPr>
                <a:latin typeface="+mn-lt"/>
              </a:defRPr>
            </a:lvl1pPr>
            <a:lvl2pPr marL="514350" indent="-285750">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1"/>
            <a:r>
              <a:rPr lang="en-US" dirty="0" smtClean="0"/>
              <a:t>Second level</a:t>
            </a:r>
          </a:p>
        </p:txBody>
      </p:sp>
      <p:sp>
        <p:nvSpPr>
          <p:cNvPr id="12" name="Content Placeholder 1"/>
          <p:cNvSpPr>
            <a:spLocks noGrp="1"/>
          </p:cNvSpPr>
          <p:nvPr>
            <p:ph sz="quarter" idx="17" hasCustomPrompt="1"/>
          </p:nvPr>
        </p:nvSpPr>
        <p:spPr>
          <a:xfrm>
            <a:off x="5986468" y="2487352"/>
            <a:ext cx="2606387" cy="3684848"/>
          </a:xfrm>
          <a:prstGeom prst="rect">
            <a:avLst/>
          </a:prstGeom>
        </p:spPr>
        <p:txBody>
          <a:bodyPr/>
          <a:lstStyle>
            <a:lvl1pPr>
              <a:defRPr>
                <a:latin typeface="+mn-lt"/>
              </a:defRPr>
            </a:lvl1pPr>
            <a:lvl2pPr marL="514350" indent="-285750">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1"/>
            <a:r>
              <a:rPr lang="en-US" dirty="0" smtClean="0"/>
              <a:t>Second level</a:t>
            </a:r>
          </a:p>
        </p:txBody>
      </p:sp>
    </p:spTree>
    <p:extLst>
      <p:ext uri="{BB962C8B-B14F-4D97-AF65-F5344CB8AC3E}">
        <p14:creationId xmlns:p14="http://schemas.microsoft.com/office/powerpoint/2010/main" val="15383174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 with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2259419"/>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Picture Placeholder 3"/>
          <p:cNvSpPr>
            <a:spLocks noGrp="1"/>
          </p:cNvSpPr>
          <p:nvPr>
            <p:ph type="pic" sz="quarter" idx="34"/>
          </p:nvPr>
        </p:nvSpPr>
        <p:spPr>
          <a:xfrm>
            <a:off x="4657725" y="4167188"/>
            <a:ext cx="4029075" cy="1946275"/>
          </a:xfrm>
        </p:spPr>
        <p:txBody>
          <a:bodyPr/>
          <a:lstStyle/>
          <a:p>
            <a:endParaRPr lang="en-US" dirty="0"/>
          </a:p>
        </p:txBody>
      </p:sp>
    </p:spTree>
    <p:extLst>
      <p:ext uri="{BB962C8B-B14F-4D97-AF65-F5344CB8AC3E}">
        <p14:creationId xmlns:p14="http://schemas.microsoft.com/office/powerpoint/2010/main" val="32838781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74" r:id="rId4"/>
    <p:sldLayoutId id="2147484273" r:id="rId5"/>
    <p:sldLayoutId id="2147484262" r:id="rId6"/>
    <p:sldLayoutId id="2147484263" r:id="rId7"/>
    <p:sldLayoutId id="2147484264" r:id="rId8"/>
    <p:sldLayoutId id="2147484265" r:id="rId9"/>
    <p:sldLayoutId id="2147484266" r:id="rId10"/>
    <p:sldLayoutId id="2147484267" r:id="rId11"/>
    <p:sldLayoutId id="2147484271" r:id="rId12"/>
    <p:sldLayoutId id="2147484272"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hyperlink" Target="http://www.yourdictionary.com/"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9.xml"/><Relationship Id="rId1" Type="http://schemas.openxmlformats.org/officeDocument/2006/relationships/tags" Target="../tags/tag18.xml"/><Relationship Id="rId4" Type="http://schemas.openxmlformats.org/officeDocument/2006/relationships/image" Target="../media/image2.jp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5.xml"/><Relationship Id="rId1" Type="http://schemas.openxmlformats.org/officeDocument/2006/relationships/tags" Target="../tags/tag27.xml"/><Relationship Id="rId4" Type="http://schemas.openxmlformats.org/officeDocument/2006/relationships/image" Target="../media/image3.jp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1.xml"/><Relationship Id="rId5" Type="http://schemas.openxmlformats.org/officeDocument/2006/relationships/hyperlink" Target="http://urbanlegendsonline.com/" TargetMode="External"/><Relationship Id="rId4" Type="http://schemas.openxmlformats.org/officeDocument/2006/relationships/hyperlink" Target="http://www.snopes.com/" TargetMode="Externa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0.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hyperlink" Target="https://www.fbi.gov/news/stories/scareware-distributors-targeted" TargetMode="External"/><Relationship Id="rId2" Type="http://schemas.openxmlformats.org/officeDocument/2006/relationships/slideLayout" Target="../slideLayouts/slideLayout11.xml"/><Relationship Id="rId1" Type="http://schemas.openxmlformats.org/officeDocument/2006/relationships/tags" Target="../tags/tag33.xml"/><Relationship Id="rId6" Type="http://schemas.openxmlformats.org/officeDocument/2006/relationships/hyperlink" Target="https://www.gnu.org/licenses/fdl-1.3.en.html" TargetMode="External"/><Relationship Id="rId5" Type="http://schemas.openxmlformats.org/officeDocument/2006/relationships/hyperlink" Target="https://www.turkcebilgi.com/k%C3%B6t%C3%BCc%C3%BCl_yaz%C4%B1l%C4%B1m_(malware)" TargetMode="External"/><Relationship Id="rId4" Type="http://schemas.openxmlformats.org/officeDocument/2006/relationships/hyperlink" Target="https://en.wikipedia.org/wiki/Malware" TargetMode="Externa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2.xml"/><Relationship Id="rId1" Type="http://schemas.openxmlformats.org/officeDocument/2006/relationships/tags" Target="../tags/tag3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dirty="0" smtClean="0"/>
              <a:t>Security and Privacy</a:t>
            </a:r>
            <a:endParaRPr lang="en-US" dirty="0"/>
          </a:p>
        </p:txBody>
      </p:sp>
      <p:sp>
        <p:nvSpPr>
          <p:cNvPr id="4" name="Text Placeholder 3"/>
          <p:cNvSpPr>
            <a:spLocks noGrp="1"/>
          </p:cNvSpPr>
          <p:nvPr>
            <p:ph type="body" sz="quarter" idx="11"/>
          </p:nvPr>
        </p:nvSpPr>
        <p:spPr/>
        <p:txBody>
          <a:bodyPr/>
          <a:lstStyle/>
          <a:p>
            <a:r>
              <a:rPr lang="en-US" dirty="0" smtClean="0"/>
              <a:t>Lecture b</a:t>
            </a:r>
            <a:endParaRPr lang="en-US" dirty="0"/>
          </a:p>
        </p:txBody>
      </p:sp>
      <p:sp>
        <p:nvSpPr>
          <p:cNvPr id="5" name="Text Placeholder 4"/>
          <p:cNvSpPr>
            <a:spLocks noGrp="1"/>
          </p:cNvSpPr>
          <p:nvPr>
            <p:ph type="body" sz="quarter" idx="12"/>
          </p:nvPr>
        </p:nvSpPr>
        <p:spPr/>
        <p:txBody>
          <a:bodyPr/>
          <a:lstStyle/>
          <a:p>
            <a:r>
              <a:rPr lang="en-US" dirty="0" smtClean="0"/>
              <a:t>This material (Comp 4 Unit 7)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endParaRPr lang="en-US" dirty="0"/>
          </a:p>
        </p:txBody>
      </p:sp>
    </p:spTree>
    <p:custDataLst>
      <p:tags r:id="rId1"/>
    </p:custDataLst>
    <p:extLst>
      <p:ext uri="{BB962C8B-B14F-4D97-AF65-F5344CB8AC3E}">
        <p14:creationId xmlns:p14="http://schemas.microsoft.com/office/powerpoint/2010/main" val="1981066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Viruses - 1</a:t>
            </a:r>
          </a:p>
        </p:txBody>
      </p:sp>
      <p:sp>
        <p:nvSpPr>
          <p:cNvPr id="22531" name="Content Placeholder 5"/>
          <p:cNvSpPr>
            <a:spLocks noGrp="1"/>
          </p:cNvSpPr>
          <p:nvPr>
            <p:ph sz="quarter" idx="14"/>
          </p:nvPr>
        </p:nvSpPr>
        <p:spPr/>
        <p:txBody>
          <a:bodyPr/>
          <a:lstStyle/>
          <a:p>
            <a:r>
              <a:rPr lang="en-US" altLang="en-US" dirty="0" smtClean="0"/>
              <a:t>A program that, when executed, replicates itself into </a:t>
            </a:r>
          </a:p>
          <a:p>
            <a:pPr lvl="1"/>
            <a:r>
              <a:rPr lang="en-US" altLang="en-US" dirty="0" smtClean="0"/>
              <a:t>Other computer programs</a:t>
            </a:r>
          </a:p>
          <a:p>
            <a:pPr lvl="1"/>
            <a:r>
              <a:rPr lang="en-US" altLang="en-US" dirty="0" smtClean="0"/>
              <a:t>Operating system files</a:t>
            </a:r>
          </a:p>
          <a:p>
            <a:pPr lvl="1"/>
            <a:r>
              <a:rPr lang="en-US" altLang="en-US" dirty="0" smtClean="0"/>
              <a:t>Data files </a:t>
            </a:r>
          </a:p>
          <a:p>
            <a:pPr lvl="1"/>
            <a:r>
              <a:rPr lang="en-US" altLang="en-US" dirty="0" smtClean="0"/>
              <a:t>Boot sector of the hard drive</a:t>
            </a:r>
          </a:p>
          <a:p>
            <a:pPr lvl="1"/>
            <a:r>
              <a:rPr lang="en-US" altLang="en-US" dirty="0" smtClean="0"/>
              <a:t>Attached drive (external HDD, flash drive, etc.)</a:t>
            </a:r>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Viruses - 2</a:t>
            </a:r>
          </a:p>
        </p:txBody>
      </p:sp>
      <p:sp>
        <p:nvSpPr>
          <p:cNvPr id="22531" name="Content Placeholder 5"/>
          <p:cNvSpPr>
            <a:spLocks noGrp="1"/>
          </p:cNvSpPr>
          <p:nvPr>
            <p:ph sz="quarter" idx="14"/>
          </p:nvPr>
        </p:nvSpPr>
        <p:spPr/>
        <p:txBody>
          <a:bodyPr/>
          <a:lstStyle/>
          <a:p>
            <a:r>
              <a:rPr lang="en-US" altLang="en-US" dirty="0" smtClean="0"/>
              <a:t>Computer can get infected with a virus from:</a:t>
            </a:r>
          </a:p>
          <a:p>
            <a:pPr lvl="1"/>
            <a:r>
              <a:rPr lang="en-US" altLang="en-US" dirty="0" smtClean="0"/>
              <a:t>Another computer in the same network</a:t>
            </a:r>
          </a:p>
          <a:p>
            <a:pPr lvl="1"/>
            <a:r>
              <a:rPr lang="en-US" altLang="en-US" dirty="0" smtClean="0"/>
              <a:t>Infected external drive</a:t>
            </a:r>
          </a:p>
          <a:p>
            <a:pPr lvl="1"/>
            <a:r>
              <a:rPr lang="en-US" altLang="en-US" dirty="0" smtClean="0"/>
              <a:t>Email attachment </a:t>
            </a:r>
          </a:p>
          <a:p>
            <a:pPr lvl="2"/>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extLst>
      <p:ext uri="{BB962C8B-B14F-4D97-AF65-F5344CB8AC3E}">
        <p14:creationId xmlns:p14="http://schemas.microsoft.com/office/powerpoint/2010/main" val="5753151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Viruses</a:t>
            </a:r>
            <a:r>
              <a:rPr lang="en-US" altLang="en-US" dirty="0"/>
              <a:t> </a:t>
            </a:r>
            <a:r>
              <a:rPr lang="en-US" altLang="en-US" dirty="0" smtClean="0"/>
              <a:t>- 3</a:t>
            </a:r>
          </a:p>
        </p:txBody>
      </p:sp>
      <p:sp>
        <p:nvSpPr>
          <p:cNvPr id="22531" name="Content Placeholder 5"/>
          <p:cNvSpPr>
            <a:spLocks noGrp="1"/>
          </p:cNvSpPr>
          <p:nvPr>
            <p:ph sz="quarter" idx="14"/>
          </p:nvPr>
        </p:nvSpPr>
        <p:spPr/>
        <p:txBody>
          <a:bodyPr/>
          <a:lstStyle/>
          <a:p>
            <a:r>
              <a:rPr lang="en-US" altLang="en-US" dirty="0" smtClean="0"/>
              <a:t>A virus can</a:t>
            </a:r>
          </a:p>
          <a:p>
            <a:pPr lvl="1"/>
            <a:r>
              <a:rPr lang="en-US" altLang="en-US" dirty="0" smtClean="0"/>
              <a:t>Reformat your hard drive</a:t>
            </a:r>
          </a:p>
          <a:p>
            <a:pPr lvl="1"/>
            <a:r>
              <a:rPr lang="en-US" altLang="en-US" dirty="0" smtClean="0"/>
              <a:t>Corrupt data</a:t>
            </a:r>
          </a:p>
          <a:p>
            <a:pPr lvl="1"/>
            <a:r>
              <a:rPr lang="en-US" altLang="en-US" dirty="0" smtClean="0"/>
              <a:t>Access private information</a:t>
            </a:r>
          </a:p>
          <a:p>
            <a:pPr lvl="1"/>
            <a:r>
              <a:rPr lang="en-US" altLang="en-US" dirty="0" smtClean="0"/>
              <a:t>Spam your contacts</a:t>
            </a:r>
          </a:p>
          <a:p>
            <a:pPr lvl="1"/>
            <a:r>
              <a:rPr lang="en-US" altLang="en-US" dirty="0" smtClean="0"/>
              <a:t>Log your keystrokes</a:t>
            </a:r>
          </a:p>
          <a:p>
            <a:pPr lvl="1"/>
            <a:r>
              <a:rPr lang="en-US" altLang="en-US" dirty="0" smtClean="0"/>
              <a:t>Consume infected computer’s resources: CPU time or hard disk space </a:t>
            </a:r>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Viruses</a:t>
            </a:r>
            <a:r>
              <a:rPr lang="en-US" altLang="en-US" dirty="0"/>
              <a:t> </a:t>
            </a:r>
            <a:r>
              <a:rPr lang="en-US" altLang="en-US" dirty="0" smtClean="0"/>
              <a:t>- 4</a:t>
            </a:r>
          </a:p>
        </p:txBody>
      </p:sp>
      <p:sp>
        <p:nvSpPr>
          <p:cNvPr id="22531" name="Content Placeholder 5"/>
          <p:cNvSpPr>
            <a:spLocks noGrp="1"/>
          </p:cNvSpPr>
          <p:nvPr>
            <p:ph sz="quarter" idx="14"/>
          </p:nvPr>
        </p:nvSpPr>
        <p:spPr/>
        <p:txBody>
          <a:bodyPr/>
          <a:lstStyle/>
          <a:p>
            <a:r>
              <a:rPr lang="en-US" altLang="en-US" sz="3000" dirty="0" smtClean="0"/>
              <a:t>A virus can</a:t>
            </a:r>
          </a:p>
          <a:p>
            <a:pPr lvl="1"/>
            <a:r>
              <a:rPr lang="en-US" altLang="en-US" sz="2600" dirty="0" smtClean="0"/>
              <a:t>Display advertisement and redirect web browsers</a:t>
            </a:r>
          </a:p>
          <a:p>
            <a:pPr lvl="1"/>
            <a:r>
              <a:rPr lang="en-US" altLang="en-US" sz="2600" dirty="0" smtClean="0"/>
              <a:t>In extreme cases, render  the computer useless</a:t>
            </a:r>
          </a:p>
          <a:p>
            <a:r>
              <a:rPr lang="en-US" altLang="en-US" sz="3000" dirty="0" smtClean="0"/>
              <a:t>Majority of viruses target computers running Microsoft Windows</a:t>
            </a:r>
          </a:p>
          <a:p>
            <a:r>
              <a:rPr lang="en-US" altLang="en-US" sz="3000" dirty="0"/>
              <a:t>Removal may involve formatting the hard disk and reinstalling the operating system or restoring from a virus-free </a:t>
            </a:r>
            <a:r>
              <a:rPr lang="en-US" altLang="en-US" sz="3000" dirty="0" smtClean="0"/>
              <a:t>backup</a:t>
            </a:r>
            <a:endParaRPr lang="en-US" altLang="en-US" sz="30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extLst>
      <p:ext uri="{BB962C8B-B14F-4D97-AF65-F5344CB8AC3E}">
        <p14:creationId xmlns:p14="http://schemas.microsoft.com/office/powerpoint/2010/main" val="3687257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Macro Viruses - 1</a:t>
            </a:r>
          </a:p>
        </p:txBody>
      </p:sp>
      <p:sp>
        <p:nvSpPr>
          <p:cNvPr id="23555" name="Content Placeholder 5"/>
          <p:cNvSpPr>
            <a:spLocks noGrp="1"/>
          </p:cNvSpPr>
          <p:nvPr>
            <p:ph sz="quarter" idx="14"/>
          </p:nvPr>
        </p:nvSpPr>
        <p:spPr/>
        <p:txBody>
          <a:bodyPr/>
          <a:lstStyle/>
          <a:p>
            <a:pPr marL="0" indent="0">
              <a:buNone/>
            </a:pPr>
            <a:r>
              <a:rPr lang="en-US" dirty="0" smtClean="0">
                <a:latin typeface="Arial" pitchFamily="34" charset="0"/>
                <a:cs typeface="Arial" pitchFamily="34" charset="0"/>
              </a:rPr>
              <a:t>“Macro </a:t>
            </a:r>
            <a:r>
              <a:rPr lang="en-US" dirty="0">
                <a:latin typeface="Arial" pitchFamily="34" charset="0"/>
                <a:cs typeface="Arial" pitchFamily="34" charset="0"/>
              </a:rPr>
              <a:t>language is a special-purpose command language used to automate sequences within an application such as a spreadsheet or </a:t>
            </a:r>
            <a:r>
              <a:rPr lang="en-US" dirty="0" smtClean="0">
                <a:latin typeface="Arial" pitchFamily="34" charset="0"/>
                <a:cs typeface="Arial" pitchFamily="34" charset="0"/>
              </a:rPr>
              <a:t>word processor”</a:t>
            </a:r>
          </a:p>
          <a:p>
            <a:pPr marL="400050" lvl="1" indent="0">
              <a:buNone/>
            </a:pPr>
            <a:r>
              <a:rPr lang="en-US" sz="2400" dirty="0" smtClean="0">
                <a:latin typeface="Arial" pitchFamily="34" charset="0"/>
                <a:cs typeface="Arial" pitchFamily="34" charset="0"/>
                <a:hlinkClick r:id="rId4" tooltip="URL for referenced source"/>
              </a:rPr>
              <a:t>www.yourdictionary.com</a:t>
            </a:r>
            <a:endParaRPr lang="en-US" sz="2400" dirty="0" smtClean="0">
              <a:latin typeface="Arial" pitchFamily="34" charset="0"/>
              <a:cs typeface="Arial" pitchFamily="34" charset="0"/>
            </a:endParaRPr>
          </a:p>
          <a:p>
            <a:pPr>
              <a:spcBef>
                <a:spcPts val="2400"/>
              </a:spcBef>
            </a:pPr>
            <a:r>
              <a:rPr lang="en-US" altLang="en-US" dirty="0"/>
              <a:t>Microsoft Office applications </a:t>
            </a:r>
            <a:r>
              <a:rPr lang="en-US" altLang="en-US" dirty="0" smtClean="0"/>
              <a:t>commonly use </a:t>
            </a:r>
            <a:r>
              <a:rPr lang="en-US" altLang="en-US" dirty="0"/>
              <a:t>macros written in the Visual Basic for Applications (VBA) </a:t>
            </a:r>
            <a:r>
              <a:rPr lang="en-US" altLang="en-US" dirty="0" smtClean="0"/>
              <a:t>macro language</a:t>
            </a:r>
            <a:endParaRPr lang="en-US" altLang="en-US" dirty="0"/>
          </a:p>
          <a:p>
            <a:pPr marL="0" indent="0" algn="r">
              <a:buNone/>
            </a:pPr>
            <a:endParaRPr lang="en-US" dirty="0" smtClean="0">
              <a:latin typeface="Arial" pitchFamily="34" charset="0"/>
              <a:cs typeface="Arial" pitchFamily="34"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Macro Viruses - 2</a:t>
            </a:r>
          </a:p>
        </p:txBody>
      </p:sp>
      <p:sp>
        <p:nvSpPr>
          <p:cNvPr id="23555" name="Content Placeholder 5"/>
          <p:cNvSpPr>
            <a:spLocks noGrp="1"/>
          </p:cNvSpPr>
          <p:nvPr>
            <p:ph sz="quarter" idx="14"/>
          </p:nvPr>
        </p:nvSpPr>
        <p:spPr/>
        <p:txBody>
          <a:bodyPr/>
          <a:lstStyle/>
          <a:p>
            <a:r>
              <a:rPr lang="en-US" altLang="en-US" sz="2800" dirty="0" smtClean="0"/>
              <a:t>Macro viruses target Microsoft Office applications</a:t>
            </a:r>
          </a:p>
          <a:p>
            <a:pPr lvl="1"/>
            <a:r>
              <a:rPr lang="en-US" sz="2600" dirty="0" smtClean="0"/>
              <a:t>Written in a macro language such as </a:t>
            </a:r>
            <a:r>
              <a:rPr lang="en-US" altLang="en-US" sz="2600" dirty="0" smtClean="0"/>
              <a:t>VBA (Visual Basic for Applications)</a:t>
            </a:r>
          </a:p>
          <a:p>
            <a:pPr lvl="1"/>
            <a:r>
              <a:rPr lang="en-US" altLang="en-US" sz="2600" dirty="0" smtClean="0"/>
              <a:t>Take advantage of MS Office applications allowing for macro programs to be embedded in documents, spreadsheets, or even email</a:t>
            </a:r>
          </a:p>
          <a:p>
            <a:pPr lvl="1"/>
            <a:r>
              <a:rPr lang="en-US" altLang="en-US" sz="2600" dirty="0" smtClean="0"/>
              <a:t>Activated when user opens a file in which the macro virus resides</a:t>
            </a:r>
          </a:p>
          <a:p>
            <a:r>
              <a:rPr lang="en-US" altLang="en-US" sz="2800" dirty="0" smtClean="0"/>
              <a:t>Don’t even click on email from unknown sender</a:t>
            </a:r>
          </a:p>
        </p:txBody>
      </p:sp>
      <p:sp>
        <p:nvSpPr>
          <p:cNvPr id="4" name="Slide Number Placeholder 3"/>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extLst>
      <p:ext uri="{BB962C8B-B14F-4D97-AF65-F5344CB8AC3E}">
        <p14:creationId xmlns:p14="http://schemas.microsoft.com/office/powerpoint/2010/main" val="2153686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Worms</a:t>
            </a:r>
          </a:p>
        </p:txBody>
      </p:sp>
      <p:sp>
        <p:nvSpPr>
          <p:cNvPr id="26627" name="Content Placeholder 5"/>
          <p:cNvSpPr>
            <a:spLocks noGrp="1"/>
          </p:cNvSpPr>
          <p:nvPr>
            <p:ph sz="quarter" idx="14"/>
          </p:nvPr>
        </p:nvSpPr>
        <p:spPr/>
        <p:txBody>
          <a:bodyPr/>
          <a:lstStyle/>
          <a:p>
            <a:r>
              <a:rPr lang="en-US" altLang="en-US" dirty="0" smtClean="0"/>
              <a:t>Standalone malware program</a:t>
            </a:r>
          </a:p>
          <a:p>
            <a:pPr lvl="1"/>
            <a:r>
              <a:rPr lang="en-US" altLang="en-US" dirty="0" smtClean="0"/>
              <a:t>Uses a computer network to propagate</a:t>
            </a:r>
          </a:p>
          <a:p>
            <a:pPr lvl="1"/>
            <a:r>
              <a:rPr lang="en-US" altLang="en-US" dirty="0" smtClean="0"/>
              <a:t>Install a backdoor on the computer making it a bot – computer under full control of a hacker </a:t>
            </a:r>
          </a:p>
          <a:p>
            <a:pPr lvl="2"/>
            <a:r>
              <a:rPr lang="en-US" altLang="en-US" dirty="0" smtClean="0"/>
              <a:t>Networks of bots referred to as botnets</a:t>
            </a:r>
          </a:p>
          <a:p>
            <a:pPr lvl="2"/>
            <a:r>
              <a:rPr lang="en-US" altLang="en-US" dirty="0" smtClean="0"/>
              <a:t>Commonly used for sending junk email or attacking other computers or websites</a:t>
            </a:r>
          </a:p>
          <a:p>
            <a:pPr lvl="1"/>
            <a:r>
              <a:rPr lang="en-US" altLang="en-US" dirty="0" smtClean="0"/>
              <a:t>May </a:t>
            </a:r>
            <a:r>
              <a:rPr lang="en-US" dirty="0" smtClean="0"/>
              <a:t>cause significant harm to a network by consuming bandwidth</a:t>
            </a:r>
            <a:endParaRPr lang="en-US" altLang="en-US" dirty="0" smtClean="0"/>
          </a:p>
          <a:p>
            <a:pPr lvl="1"/>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Backdoor Example</a:t>
            </a:r>
          </a:p>
        </p:txBody>
      </p:sp>
      <p:pic>
        <p:nvPicPr>
          <p:cNvPr id="3" name="Picture Placeholder 2" descr="This is a screen shot from the graphical user interface, or GUI, of Beast. Beast is a Windows-based backdoor Trojan, commonly known in the hacking community as a Remote Administration Tool or a RAT. &#10;This Trojan remains harmless until it is opened. When opened, it uses the code injection method to inject itself into other applications. Once that happens, it gives the hacker full control over the infected computer.&#10;"/>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1531163" y="1417637"/>
            <a:ext cx="5486400" cy="4572000"/>
          </a:xfrm>
        </p:spPr>
      </p:pic>
      <p:sp>
        <p:nvSpPr>
          <p:cNvPr id="7" name="Text Placeholder 6"/>
          <p:cNvSpPr>
            <a:spLocks noGrp="1"/>
          </p:cNvSpPr>
          <p:nvPr>
            <p:ph type="body" sz="quarter" idx="32"/>
          </p:nvPr>
        </p:nvSpPr>
        <p:spPr>
          <a:xfrm>
            <a:off x="1531163" y="6126480"/>
            <a:ext cx="2235202" cy="375920"/>
          </a:xfrm>
        </p:spPr>
        <p:txBody>
          <a:bodyPr/>
          <a:lstStyle/>
          <a:p>
            <a:r>
              <a:rPr lang="en-US" dirty="0" smtClean="0"/>
              <a:t>(</a:t>
            </a:r>
            <a:r>
              <a:rPr lang="en-US" dirty="0" err="1" smtClean="0"/>
              <a:t>Turkcebilgi</a:t>
            </a:r>
            <a:r>
              <a:rPr lang="en-US" dirty="0" smtClean="0"/>
              <a:t>, </a:t>
            </a:r>
            <a:r>
              <a:rPr lang="en-US" dirty="0" err="1" smtClean="0"/>
              <a:t>n.d.</a:t>
            </a:r>
            <a:r>
              <a:rPr lang="en-US" dirty="0" smtClean="0"/>
              <a:t>, GNU FDL)</a:t>
            </a:r>
            <a:endParaRPr lang="en-US" altLang="en-US"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4078038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Rootkits - 1</a:t>
            </a:r>
          </a:p>
        </p:txBody>
      </p:sp>
      <p:sp>
        <p:nvSpPr>
          <p:cNvPr id="23555" name="Content Placeholder 5"/>
          <p:cNvSpPr>
            <a:spLocks noGrp="1"/>
          </p:cNvSpPr>
          <p:nvPr>
            <p:ph sz="quarter" idx="14"/>
          </p:nvPr>
        </p:nvSpPr>
        <p:spPr/>
        <p:txBody>
          <a:bodyPr/>
          <a:lstStyle/>
          <a:p>
            <a:r>
              <a:rPr lang="en-US" altLang="en-US" dirty="0" smtClean="0"/>
              <a:t>Malware that actively conceals its actions and presence</a:t>
            </a:r>
          </a:p>
          <a:p>
            <a:r>
              <a:rPr lang="en-US" altLang="en-US" dirty="0" smtClean="0"/>
              <a:t>Concealment occurs through: </a:t>
            </a:r>
          </a:p>
          <a:p>
            <a:pPr lvl="1"/>
            <a:r>
              <a:rPr lang="en-US" altLang="en-US" dirty="0" smtClean="0"/>
              <a:t>Removing evidence of original attack and activity that led to rootkit installation</a:t>
            </a:r>
          </a:p>
          <a:p>
            <a:pPr lvl="1"/>
            <a:r>
              <a:rPr lang="en-US" altLang="en-US" dirty="0" smtClean="0"/>
              <a:t>Gaining control of the system</a:t>
            </a:r>
          </a:p>
          <a:p>
            <a:pPr lvl="1"/>
            <a:r>
              <a:rPr lang="en-US" altLang="en-US" dirty="0" smtClean="0"/>
              <a:t>Installing additional malicious tools to widen scope of the attack</a:t>
            </a:r>
          </a:p>
          <a:p>
            <a:pPr lvl="1"/>
            <a:r>
              <a:rPr lang="en-US" altLang="en-US" dirty="0" smtClean="0"/>
              <a:t>Hiding files, processes, network connections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Rootkits - 2</a:t>
            </a:r>
          </a:p>
        </p:txBody>
      </p:sp>
      <p:sp>
        <p:nvSpPr>
          <p:cNvPr id="23555" name="Content Placeholder 5"/>
          <p:cNvSpPr>
            <a:spLocks noGrp="1"/>
          </p:cNvSpPr>
          <p:nvPr>
            <p:ph sz="quarter" idx="14"/>
          </p:nvPr>
        </p:nvSpPr>
        <p:spPr/>
        <p:txBody>
          <a:bodyPr/>
          <a:lstStyle/>
          <a:p>
            <a:r>
              <a:rPr lang="en-US" dirty="0" smtClean="0"/>
              <a:t>Removal </a:t>
            </a:r>
          </a:p>
          <a:p>
            <a:pPr lvl="1"/>
            <a:r>
              <a:rPr lang="en-US" dirty="0" smtClean="0"/>
              <a:t>Can be complicated </a:t>
            </a:r>
          </a:p>
          <a:p>
            <a:pPr lvl="1"/>
            <a:r>
              <a:rPr lang="en-US" dirty="0" smtClean="0"/>
              <a:t>May require </a:t>
            </a:r>
          </a:p>
          <a:p>
            <a:pPr lvl="2"/>
            <a:r>
              <a:rPr lang="en-US" dirty="0" smtClean="0"/>
              <a:t>Reformatting the hard drive </a:t>
            </a:r>
          </a:p>
          <a:p>
            <a:pPr lvl="2"/>
            <a:r>
              <a:rPr lang="en-US" dirty="0" smtClean="0"/>
              <a:t>Reinstalling the operating system</a:t>
            </a:r>
          </a:p>
          <a:p>
            <a:pPr lvl="2"/>
            <a:r>
              <a:rPr lang="en-US" altLang="en-US" dirty="0" smtClean="0"/>
              <a:t>Reinstalling all application software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3976982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- 1</a:t>
            </a:r>
          </a:p>
        </p:txBody>
      </p:sp>
      <p:sp>
        <p:nvSpPr>
          <p:cNvPr id="18435" name="Text Placeholder 3"/>
          <p:cNvSpPr>
            <a:spLocks noGrp="1"/>
          </p:cNvSpPr>
          <p:nvPr>
            <p:ph sz="quarter" idx="14"/>
          </p:nvPr>
        </p:nvSpPr>
        <p:spPr/>
        <p:txBody>
          <a:bodyPr/>
          <a:lstStyle/>
          <a:p>
            <a:pPr lvl="0"/>
            <a:r>
              <a:rPr lang="en-US" dirty="0" smtClean="0">
                <a:ea typeface="Verdana" panose="020B0604030504040204" pitchFamily="34" charset="0"/>
                <a:cs typeface="Verdana" panose="020B0604030504040204" pitchFamily="34" charset="0"/>
              </a:rPr>
              <a:t>Define cybercrime and </a:t>
            </a:r>
            <a:r>
              <a:rPr lang="en-US" dirty="0">
                <a:ea typeface="Verdana" panose="020B0604030504040204" pitchFamily="34" charset="0"/>
                <a:cs typeface="Verdana" panose="020B0604030504040204" pitchFamily="34" charset="0"/>
              </a:rPr>
              <a:t>cybersecurity (Lecture a)</a:t>
            </a:r>
            <a:endParaRPr lang="en-US" dirty="0" smtClean="0">
              <a:ea typeface="Verdana" panose="020B0604030504040204" pitchFamily="34" charset="0"/>
              <a:cs typeface="Verdana" panose="020B0604030504040204" pitchFamily="34" charset="0"/>
            </a:endParaRPr>
          </a:p>
          <a:p>
            <a:pPr lvl="0"/>
            <a:r>
              <a:rPr lang="en-US" dirty="0" smtClean="0">
                <a:ea typeface="Verdana" panose="020B0604030504040204" pitchFamily="34" charset="0"/>
                <a:cs typeface="Verdana" panose="020B0604030504040204" pitchFamily="34" charset="0"/>
              </a:rPr>
              <a:t>List common information technology (IT) security and privacy concerns (Lecture a)</a:t>
            </a:r>
          </a:p>
          <a:p>
            <a:pPr lvl="0"/>
            <a:r>
              <a:rPr lang="en-US" dirty="0" smtClean="0">
                <a:ea typeface="Verdana" panose="020B0604030504040204" pitchFamily="34" charset="0"/>
                <a:cs typeface="Verdana" panose="020B0604030504040204" pitchFamily="34" charset="0"/>
              </a:rPr>
              <a:t>List hardware components that are usually attacked by the hackers (Lecture a)</a:t>
            </a:r>
          </a:p>
          <a:p>
            <a:pPr lvl="0"/>
            <a:r>
              <a:rPr lang="en-US" dirty="0" smtClean="0">
                <a:ea typeface="Verdana" panose="020B0604030504040204" pitchFamily="34" charset="0"/>
                <a:cs typeface="Verdana" panose="020B0604030504040204" pitchFamily="34" charset="0"/>
              </a:rPr>
              <a:t>Explain some of the common methods of attack (Lecture b)</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37397282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Adware - 1</a:t>
            </a:r>
          </a:p>
        </p:txBody>
      </p:sp>
      <p:sp>
        <p:nvSpPr>
          <p:cNvPr id="23555" name="Content Placeholder 5"/>
          <p:cNvSpPr>
            <a:spLocks noGrp="1"/>
          </p:cNvSpPr>
          <p:nvPr>
            <p:ph sz="quarter" idx="14"/>
          </p:nvPr>
        </p:nvSpPr>
        <p:spPr/>
        <p:txBody>
          <a:bodyPr/>
          <a:lstStyle/>
          <a:p>
            <a:r>
              <a:rPr lang="en-US" altLang="en-US" sz="3000" dirty="0" smtClean="0"/>
              <a:t>Downloads and displays unsolicited ads </a:t>
            </a:r>
          </a:p>
          <a:p>
            <a:r>
              <a:rPr lang="en-US" altLang="en-US" sz="3000" dirty="0" smtClean="0"/>
              <a:t>Redirects searches to certain advertising websites </a:t>
            </a:r>
          </a:p>
          <a:p>
            <a:r>
              <a:rPr lang="en-US" altLang="en-US" sz="3000" dirty="0" smtClean="0"/>
              <a:t>Collects information used for targeted marketing without the user's knowledge </a:t>
            </a:r>
          </a:p>
          <a:p>
            <a:pPr lvl="1"/>
            <a:r>
              <a:rPr lang="en-US" sz="2600" dirty="0" smtClean="0"/>
              <a:t>Types and frequency of websites user visits</a:t>
            </a:r>
          </a:p>
          <a:p>
            <a:pPr lvl="1"/>
            <a:r>
              <a:rPr lang="en-US" altLang="en-US" sz="2600" dirty="0" smtClean="0"/>
              <a:t>User’s web searches</a:t>
            </a:r>
          </a:p>
          <a:p>
            <a:r>
              <a:rPr lang="en-US" altLang="en-US" sz="3000" dirty="0" smtClean="0"/>
              <a:t>Usually downloaded and installed without user’s knowledge</a:t>
            </a:r>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extLst>
      <p:ext uri="{BB962C8B-B14F-4D97-AF65-F5344CB8AC3E}">
        <p14:creationId xmlns:p14="http://schemas.microsoft.com/office/powerpoint/2010/main" val="28469544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Adware - 2</a:t>
            </a:r>
          </a:p>
        </p:txBody>
      </p:sp>
      <p:sp>
        <p:nvSpPr>
          <p:cNvPr id="23555" name="Content Placeholder 5"/>
          <p:cNvSpPr>
            <a:spLocks noGrp="1"/>
          </p:cNvSpPr>
          <p:nvPr>
            <p:ph sz="quarter" idx="14"/>
          </p:nvPr>
        </p:nvSpPr>
        <p:spPr/>
        <p:txBody>
          <a:bodyPr/>
          <a:lstStyle/>
          <a:p>
            <a:r>
              <a:rPr lang="en-US" dirty="0" smtClean="0"/>
              <a:t>Computer can get infected by: </a:t>
            </a:r>
          </a:p>
          <a:p>
            <a:pPr lvl="1"/>
            <a:r>
              <a:rPr lang="en-US" dirty="0" smtClean="0"/>
              <a:t>Visiting an infected website</a:t>
            </a:r>
          </a:p>
          <a:p>
            <a:pPr lvl="1"/>
            <a:r>
              <a:rPr lang="en-US" altLang="en-US" dirty="0" smtClean="0"/>
              <a:t>Adware embedded in legitimate applications</a:t>
            </a:r>
            <a:endParaRPr lang="en-US" dirty="0" smtClean="0"/>
          </a:p>
          <a:p>
            <a:pPr lvl="1"/>
            <a:r>
              <a:rPr lang="en-US" dirty="0" smtClean="0"/>
              <a:t>Hacker technologies</a:t>
            </a:r>
          </a:p>
          <a:p>
            <a:r>
              <a:rPr lang="en-US" altLang="en-US" dirty="0" smtClean="0"/>
              <a:t>Adware that operates without user’s consent is considered malicious</a:t>
            </a:r>
          </a:p>
          <a:p>
            <a:pPr lvl="1"/>
            <a:endParaRPr lang="en-US" altLang="en-US" dirty="0" smtClean="0"/>
          </a:p>
          <a:p>
            <a:pPr lvl="1"/>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extLst>
      <p:ext uri="{BB962C8B-B14F-4D97-AF65-F5344CB8AC3E}">
        <p14:creationId xmlns:p14="http://schemas.microsoft.com/office/powerpoint/2010/main" val="25256704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Spyware - 1</a:t>
            </a:r>
          </a:p>
        </p:txBody>
      </p:sp>
      <p:sp>
        <p:nvSpPr>
          <p:cNvPr id="23555" name="Content Placeholder 5"/>
          <p:cNvSpPr>
            <a:spLocks noGrp="1"/>
          </p:cNvSpPr>
          <p:nvPr>
            <p:ph sz="quarter" idx="14"/>
          </p:nvPr>
        </p:nvSpPr>
        <p:spPr/>
        <p:txBody>
          <a:bodyPr/>
          <a:lstStyle/>
          <a:p>
            <a:r>
              <a:rPr lang="en-US" altLang="en-US" dirty="0" smtClean="0"/>
              <a:t>Covertly c</a:t>
            </a:r>
            <a:r>
              <a:rPr lang="en-US" dirty="0" smtClean="0"/>
              <a:t>ollects information and </a:t>
            </a:r>
            <a:r>
              <a:rPr lang="en-US" altLang="en-US" dirty="0" smtClean="0"/>
              <a:t>transmits</a:t>
            </a:r>
            <a:r>
              <a:rPr lang="en-US" dirty="0" smtClean="0"/>
              <a:t>. </a:t>
            </a:r>
          </a:p>
          <a:p>
            <a:r>
              <a:rPr lang="en-US" dirty="0" smtClean="0"/>
              <a:t>Common targets:</a:t>
            </a:r>
          </a:p>
          <a:p>
            <a:pPr lvl="1"/>
            <a:r>
              <a:rPr lang="en-US" altLang="en-US" dirty="0" smtClean="0"/>
              <a:t>User logins (usernames, passwords)</a:t>
            </a:r>
            <a:endParaRPr lang="en-US" dirty="0" smtClean="0"/>
          </a:p>
          <a:p>
            <a:pPr lvl="1"/>
            <a:r>
              <a:rPr lang="en-US" altLang="en-US" dirty="0" smtClean="0"/>
              <a:t>Bank or credit account information</a:t>
            </a:r>
          </a:p>
          <a:p>
            <a:pPr lvl="1"/>
            <a:r>
              <a:rPr lang="en-US" dirty="0" smtClean="0"/>
              <a:t>Email contacts and addresses</a:t>
            </a:r>
          </a:p>
          <a:p>
            <a:pPr lvl="1"/>
            <a:r>
              <a:rPr lang="en-US" dirty="0" smtClean="0"/>
              <a:t>Keystrokes (also called keylogger)</a:t>
            </a:r>
          </a:p>
          <a:p>
            <a:pPr lvl="1"/>
            <a:r>
              <a:rPr lang="en-US" altLang="en-US" dirty="0" smtClean="0"/>
              <a:t>User’s surfing habits</a:t>
            </a:r>
          </a:p>
        </p:txBody>
      </p:sp>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extLst>
      <p:ext uri="{BB962C8B-B14F-4D97-AF65-F5344CB8AC3E}">
        <p14:creationId xmlns:p14="http://schemas.microsoft.com/office/powerpoint/2010/main" val="42916995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Spyware - 2</a:t>
            </a:r>
          </a:p>
        </p:txBody>
      </p:sp>
      <p:sp>
        <p:nvSpPr>
          <p:cNvPr id="23555" name="Content Placeholder 5"/>
          <p:cNvSpPr>
            <a:spLocks noGrp="1"/>
          </p:cNvSpPr>
          <p:nvPr>
            <p:ph sz="quarter" idx="14"/>
          </p:nvPr>
        </p:nvSpPr>
        <p:spPr/>
        <p:txBody>
          <a:bodyPr/>
          <a:lstStyle/>
          <a:p>
            <a:r>
              <a:rPr lang="en-US" dirty="0" smtClean="0"/>
              <a:t>Can assert control over a computer </a:t>
            </a:r>
          </a:p>
          <a:p>
            <a:pPr lvl="1"/>
            <a:r>
              <a:rPr lang="en-US" altLang="en-US" dirty="0" smtClean="0"/>
              <a:t>Change computer and software settings</a:t>
            </a:r>
          </a:p>
          <a:p>
            <a:pPr lvl="1"/>
            <a:r>
              <a:rPr lang="en-US" altLang="en-US" dirty="0" smtClean="0"/>
              <a:t>Install additional software </a:t>
            </a:r>
          </a:p>
          <a:p>
            <a:r>
              <a:rPr lang="en-US" altLang="en-US" dirty="0" smtClean="0"/>
              <a:t>Can result in</a:t>
            </a:r>
          </a:p>
          <a:p>
            <a:pPr lvl="1"/>
            <a:r>
              <a:rPr lang="en-US" altLang="en-US" dirty="0" smtClean="0"/>
              <a:t>Slow Internet connection speed</a:t>
            </a:r>
          </a:p>
          <a:p>
            <a:pPr lvl="1"/>
            <a:r>
              <a:rPr lang="en-US" altLang="en-US" dirty="0" smtClean="0"/>
              <a:t>Unusual web browser behavior</a:t>
            </a:r>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extLst>
      <p:ext uri="{BB962C8B-B14F-4D97-AF65-F5344CB8AC3E}">
        <p14:creationId xmlns:p14="http://schemas.microsoft.com/office/powerpoint/2010/main" val="14091339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Ransomware - 1</a:t>
            </a:r>
            <a:endParaRPr lang="en-US" altLang="en-US" dirty="0" smtClean="0"/>
          </a:p>
        </p:txBody>
      </p:sp>
      <p:sp>
        <p:nvSpPr>
          <p:cNvPr id="23555" name="Content Placeholder 5"/>
          <p:cNvSpPr>
            <a:spLocks noGrp="1"/>
          </p:cNvSpPr>
          <p:nvPr>
            <p:ph sz="quarter" idx="14"/>
          </p:nvPr>
        </p:nvSpPr>
        <p:spPr/>
        <p:txBody>
          <a:bodyPr/>
          <a:lstStyle/>
          <a:p>
            <a:r>
              <a:rPr lang="en-US" altLang="en-US" dirty="0" smtClean="0"/>
              <a:t>Restricts access to files by:</a:t>
            </a:r>
          </a:p>
          <a:p>
            <a:pPr lvl="1"/>
            <a:r>
              <a:rPr lang="en-US" altLang="en-US" dirty="0" smtClean="0"/>
              <a:t>Locking the system</a:t>
            </a:r>
          </a:p>
          <a:p>
            <a:pPr lvl="1"/>
            <a:r>
              <a:rPr lang="en-US" altLang="en-US" dirty="0" smtClean="0"/>
              <a:t>Encryption</a:t>
            </a:r>
          </a:p>
          <a:p>
            <a:r>
              <a:rPr lang="en-US" altLang="en-US" dirty="0" smtClean="0"/>
              <a:t>Attacker demands payment to remove the restriction </a:t>
            </a:r>
          </a:p>
          <a:p>
            <a:r>
              <a:rPr lang="en-US" altLang="en-US" dirty="0" smtClean="0"/>
              <a:t>User may have to reformat the hard drive and reinstall the operating system and application software</a:t>
            </a:r>
          </a:p>
        </p:txBody>
      </p:sp>
      <p:sp>
        <p:nvSpPr>
          <p:cNvPr id="4" name="Slide Number Placeholder 3"/>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extLst>
      <p:ext uri="{BB962C8B-B14F-4D97-AF65-F5344CB8AC3E}">
        <p14:creationId xmlns:p14="http://schemas.microsoft.com/office/powerpoint/2010/main" val="3649456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Ransomware - 2</a:t>
            </a:r>
            <a:endParaRPr lang="en-US" altLang="en-US" dirty="0" smtClean="0"/>
          </a:p>
        </p:txBody>
      </p:sp>
      <p:sp>
        <p:nvSpPr>
          <p:cNvPr id="23555" name="Content Placeholder 5"/>
          <p:cNvSpPr>
            <a:spLocks noGrp="1"/>
          </p:cNvSpPr>
          <p:nvPr>
            <p:ph sz="quarter" idx="14"/>
          </p:nvPr>
        </p:nvSpPr>
        <p:spPr/>
        <p:txBody>
          <a:bodyPr/>
          <a:lstStyle/>
          <a:p>
            <a:r>
              <a:rPr lang="en-US" altLang="en-US" dirty="0" smtClean="0"/>
              <a:t>Some ransomware displays fake warnings from law enforcement claiming:</a:t>
            </a:r>
          </a:p>
          <a:p>
            <a:pPr lvl="1"/>
            <a:r>
              <a:rPr lang="en-US" altLang="en-US" dirty="0" smtClean="0"/>
              <a:t>Computer has been used for illegal activity</a:t>
            </a:r>
          </a:p>
          <a:p>
            <a:pPr lvl="1"/>
            <a:r>
              <a:rPr lang="en-US" altLang="en-US" dirty="0" smtClean="0"/>
              <a:t>Stores inappropriate material, </a:t>
            </a:r>
            <a:r>
              <a:rPr lang="en-US" dirty="0" smtClean="0"/>
              <a:t>such as pornography</a:t>
            </a:r>
            <a:endParaRPr lang="en-US" altLang="en-US" dirty="0" smtClean="0"/>
          </a:p>
          <a:p>
            <a:pPr lvl="1"/>
            <a:r>
              <a:rPr lang="en-US" dirty="0" smtClean="0"/>
              <a:t>Runs a non-genuine version of Microsoft Windows</a:t>
            </a:r>
          </a:p>
          <a:p>
            <a:pPr lvl="1"/>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extLst>
      <p:ext uri="{BB962C8B-B14F-4D97-AF65-F5344CB8AC3E}">
        <p14:creationId xmlns:p14="http://schemas.microsoft.com/office/powerpoint/2010/main" val="24025646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Scareware</a:t>
            </a:r>
            <a:endParaRPr lang="en-US" altLang="en-US" dirty="0" smtClean="0"/>
          </a:p>
        </p:txBody>
      </p:sp>
      <p:sp>
        <p:nvSpPr>
          <p:cNvPr id="23555" name="Content Placeholder 5"/>
          <p:cNvSpPr>
            <a:spLocks noGrp="1"/>
          </p:cNvSpPr>
          <p:nvPr>
            <p:ph sz="quarter" idx="14"/>
          </p:nvPr>
        </p:nvSpPr>
        <p:spPr/>
        <p:txBody>
          <a:bodyPr/>
          <a:lstStyle/>
          <a:p>
            <a:r>
              <a:rPr lang="en-US" dirty="0" smtClean="0"/>
              <a:t>Pop-up messages claiming computer is infected</a:t>
            </a:r>
          </a:p>
          <a:p>
            <a:r>
              <a:rPr lang="en-US" dirty="0" smtClean="0"/>
              <a:t>The pop-ups cannot be closed</a:t>
            </a:r>
          </a:p>
          <a:p>
            <a:r>
              <a:rPr lang="en-US" dirty="0" smtClean="0"/>
              <a:t>In some cases scareware makes computer files inaccessible  </a:t>
            </a:r>
          </a:p>
          <a:p>
            <a:endParaRPr lang="en-US" altLang="en-US" dirty="0" smtClean="0"/>
          </a:p>
          <a:p>
            <a:pPr lvl="2"/>
            <a:endParaRPr lang="en-US" altLang="en-US" dirty="0"/>
          </a:p>
        </p:txBody>
      </p:sp>
      <p:sp>
        <p:nvSpPr>
          <p:cNvPr id="6" name="Content Placeholder 5"/>
          <p:cNvSpPr>
            <a:spLocks noGrp="1"/>
          </p:cNvSpPr>
          <p:nvPr>
            <p:ph sz="quarter" idx="18"/>
          </p:nvPr>
        </p:nvSpPr>
        <p:spPr>
          <a:xfrm>
            <a:off x="4648200" y="1600200"/>
            <a:ext cx="4041648" cy="2428875"/>
          </a:xfrm>
        </p:spPr>
        <p:txBody>
          <a:bodyPr/>
          <a:lstStyle/>
          <a:p>
            <a:pPr lvl="0"/>
            <a:r>
              <a:rPr lang="en-US" dirty="0">
                <a:solidFill>
                  <a:prstClr val="black"/>
                </a:solidFill>
                <a:cs typeface="Arial" panose="020B0604020202020204" pitchFamily="34" charset="0"/>
              </a:rPr>
              <a:t>M</a:t>
            </a:r>
            <a:r>
              <a:rPr lang="en-US" altLang="en-US" dirty="0">
                <a:solidFill>
                  <a:prstClr val="black"/>
                </a:solidFill>
                <a:cs typeface="Arial" panose="020B0604020202020204" pitchFamily="34" charset="0"/>
              </a:rPr>
              <a:t>anipulates users to purchase fake security software – frequently </a:t>
            </a:r>
            <a:r>
              <a:rPr lang="en-US" altLang="en-US" dirty="0" smtClean="0">
                <a:solidFill>
                  <a:prstClr val="black"/>
                </a:solidFill>
                <a:cs typeface="Arial" panose="020B0604020202020204" pitchFamily="34" charset="0"/>
              </a:rPr>
              <a:t>malware </a:t>
            </a:r>
            <a:endParaRPr lang="en-US" altLang="en-US" dirty="0">
              <a:solidFill>
                <a:prstClr val="black"/>
              </a:solidFill>
              <a:cs typeface="Arial" panose="020B0604020202020204" pitchFamily="34" charset="0"/>
            </a:endParaRPr>
          </a:p>
          <a:p>
            <a:endParaRPr lang="en-US" dirty="0"/>
          </a:p>
        </p:txBody>
      </p:sp>
      <p:pic>
        <p:nvPicPr>
          <p:cNvPr id="7" name="Picture Placeholder 6" descr="The image is an example of scareware software.&#10;&#10;Scareware produces pop-up messages falsely claiming the computer is infected with a virus. These warnings are persistent and the pop-ups usually can’t be closed easily. &#10;The pop-ups often tell users to click a provided link to buy their anti-virus software, which is “guaranteed” to clean the computer. &#10;In some cases, scareware behaves similarly to ransomware by blocking access to files on the computer until the user buys the advertised anti-virus software. Unfortunately, that software often mimics legitimate security software but is useless in the best case, and frequently is itself malware.&#10;&#10;" title="Scareware Distributors Targeted"/>
          <p:cNvPicPr>
            <a:picLocks noGrp="1" noChangeAspect="1"/>
          </p:cNvPicPr>
          <p:nvPr>
            <p:ph type="pic" sz="quarter" idx="34"/>
          </p:nvPr>
        </p:nvPicPr>
        <p:blipFill rotWithShape="1">
          <a:blip r:embed="rId4">
            <a:extLst>
              <a:ext uri="{28A0092B-C50C-407E-A947-70E740481C1C}">
                <a14:useLocalDpi xmlns:a14="http://schemas.microsoft.com/office/drawing/2010/main" val="0"/>
              </a:ext>
            </a:extLst>
          </a:blip>
          <a:stretch/>
        </p:blipFill>
        <p:spPr>
          <a:xfrm>
            <a:off x="4282140" y="3847993"/>
            <a:ext cx="4403687" cy="2206256"/>
          </a:xfrm>
        </p:spPr>
      </p:pic>
      <p:sp>
        <p:nvSpPr>
          <p:cNvPr id="2" name="Text Placeholder 1"/>
          <p:cNvSpPr>
            <a:spLocks noGrp="1"/>
          </p:cNvSpPr>
          <p:nvPr>
            <p:ph type="body" sz="quarter" idx="33"/>
          </p:nvPr>
        </p:nvSpPr>
        <p:spPr>
          <a:xfrm>
            <a:off x="4282140" y="6074966"/>
            <a:ext cx="3450133" cy="312420"/>
          </a:xfrm>
        </p:spPr>
        <p:txBody>
          <a:bodyPr/>
          <a:lstStyle/>
          <a:p>
            <a:r>
              <a:rPr lang="en-US" smtClean="0"/>
              <a:t>(FBI, </a:t>
            </a:r>
            <a:r>
              <a:rPr lang="en-US" dirty="0" smtClean="0"/>
              <a:t>2011</a:t>
            </a:r>
            <a:r>
              <a:rPr lang="en-US" smtClean="0"/>
              <a:t>, PD-US)</a:t>
            </a:r>
            <a:endParaRPr lang="en-US" dirty="0"/>
          </a:p>
          <a:p>
            <a:endParaRPr lang="en-US" dirty="0"/>
          </a:p>
        </p:txBody>
      </p:sp>
      <p:sp>
        <p:nvSpPr>
          <p:cNvPr id="14" name="Slide Number Placeholder 13"/>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extLst>
      <p:ext uri="{BB962C8B-B14F-4D97-AF65-F5344CB8AC3E}">
        <p14:creationId xmlns:p14="http://schemas.microsoft.com/office/powerpoint/2010/main" val="14151087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Personal Information Attacks - 1</a:t>
            </a:r>
          </a:p>
        </p:txBody>
      </p:sp>
      <p:sp>
        <p:nvSpPr>
          <p:cNvPr id="24579" name="Content Placeholder 5"/>
          <p:cNvSpPr>
            <a:spLocks noGrp="1"/>
          </p:cNvSpPr>
          <p:nvPr>
            <p:ph sz="quarter" idx="14"/>
          </p:nvPr>
        </p:nvSpPr>
        <p:spPr/>
        <p:txBody>
          <a:bodyPr/>
          <a:lstStyle/>
          <a:p>
            <a:r>
              <a:rPr lang="en-US" altLang="en-US" dirty="0" smtClean="0"/>
              <a:t>Phishing – fishing for sensitive information</a:t>
            </a:r>
          </a:p>
          <a:p>
            <a:pPr lvl="1"/>
            <a:r>
              <a:rPr lang="en-US" altLang="en-US" dirty="0" smtClean="0"/>
              <a:t>Attempt to trick user into revealing personal information </a:t>
            </a:r>
          </a:p>
          <a:p>
            <a:pPr lvl="1"/>
            <a:r>
              <a:rPr lang="en-US" altLang="en-US" dirty="0" smtClean="0"/>
              <a:t>Typical phishing email appears asking to login for verification purposes – do NOT respond</a:t>
            </a:r>
          </a:p>
          <a:p>
            <a:pPr lvl="1"/>
            <a:r>
              <a:rPr lang="en-US" altLang="en-US" dirty="0" smtClean="0"/>
              <a:t>Email </a:t>
            </a:r>
            <a:r>
              <a:rPr lang="en-US" altLang="en-US" dirty="0"/>
              <a:t>link brings </a:t>
            </a:r>
            <a:r>
              <a:rPr lang="en-US" altLang="en-US" dirty="0" smtClean="0"/>
              <a:t>user to site that looks like real web site of impersonated institution </a:t>
            </a:r>
          </a:p>
          <a:p>
            <a:pPr lvl="1"/>
            <a:r>
              <a:rPr lang="en-US" altLang="en-US" dirty="0" smtClean="0"/>
              <a:t>Remember: no reputable organization will ever ask you to verify your log in credentials </a:t>
            </a:r>
          </a:p>
          <a:p>
            <a:pPr lvl="2"/>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Personal </a:t>
            </a:r>
            <a:r>
              <a:rPr lang="en-US" altLang="en-US" smtClean="0"/>
              <a:t>Information Attacks - 2</a:t>
            </a:r>
            <a:endParaRPr lang="en-US" altLang="en-US" dirty="0" smtClean="0"/>
          </a:p>
        </p:txBody>
      </p:sp>
      <p:sp>
        <p:nvSpPr>
          <p:cNvPr id="24579" name="Content Placeholder 5"/>
          <p:cNvSpPr>
            <a:spLocks noGrp="1"/>
          </p:cNvSpPr>
          <p:nvPr>
            <p:ph sz="quarter" idx="14"/>
          </p:nvPr>
        </p:nvSpPr>
        <p:spPr/>
        <p:txBody>
          <a:bodyPr/>
          <a:lstStyle/>
          <a:p>
            <a:r>
              <a:rPr lang="en-US" altLang="en-US" dirty="0" smtClean="0"/>
              <a:t>Immediately report the phishing attempt to the organization being impersonated</a:t>
            </a:r>
          </a:p>
          <a:p>
            <a:r>
              <a:rPr lang="en-US" altLang="en-US" dirty="0" smtClean="0"/>
              <a:t>Some email programs move suspicious email to a quarantined Junk folder</a:t>
            </a:r>
          </a:p>
          <a:p>
            <a:pPr lvl="1"/>
            <a:r>
              <a:rPr lang="en-US" altLang="en-US" dirty="0" smtClean="0"/>
              <a:t>Removing email from the Junk folder also takes it out of quarantine</a:t>
            </a:r>
          </a:p>
        </p:txBody>
      </p:sp>
      <p:sp>
        <p:nvSpPr>
          <p:cNvPr id="4" name="Slide Number Placeholder 3"/>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extLst>
      <p:ext uri="{BB962C8B-B14F-4D97-AF65-F5344CB8AC3E}">
        <p14:creationId xmlns:p14="http://schemas.microsoft.com/office/powerpoint/2010/main" val="3877930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False Information - 1</a:t>
            </a:r>
          </a:p>
        </p:txBody>
      </p:sp>
      <p:sp>
        <p:nvSpPr>
          <p:cNvPr id="27651" name="Content Placeholder 5"/>
          <p:cNvSpPr>
            <a:spLocks noGrp="1"/>
          </p:cNvSpPr>
          <p:nvPr>
            <p:ph sz="quarter" idx="14"/>
          </p:nvPr>
        </p:nvSpPr>
        <p:spPr/>
        <p:txBody>
          <a:bodyPr/>
          <a:lstStyle/>
          <a:p>
            <a:r>
              <a:rPr lang="en-US" altLang="en-US" dirty="0" smtClean="0"/>
              <a:t>Hoax</a:t>
            </a:r>
          </a:p>
          <a:p>
            <a:pPr lvl="1"/>
            <a:r>
              <a:rPr lang="en-US" altLang="en-US" dirty="0" smtClean="0"/>
              <a:t>Attempt to convince user of something false</a:t>
            </a:r>
          </a:p>
          <a:p>
            <a:pPr lvl="1"/>
            <a:r>
              <a:rPr lang="en-US" altLang="en-US" dirty="0" smtClean="0"/>
              <a:t>Usually come in form of </a:t>
            </a:r>
            <a:r>
              <a:rPr lang="en-US" altLang="en-US" smtClean="0"/>
              <a:t>an email </a:t>
            </a:r>
            <a:endParaRPr lang="en-US" altLang="en-US" dirty="0" smtClean="0"/>
          </a:p>
          <a:p>
            <a:pPr lvl="2"/>
            <a:r>
              <a:rPr lang="en-US" altLang="en-US" dirty="0" smtClean="0"/>
              <a:t>IRS “official” notice</a:t>
            </a:r>
          </a:p>
          <a:p>
            <a:pPr lvl="2"/>
            <a:r>
              <a:rPr lang="en-US" altLang="en-US" dirty="0" smtClean="0"/>
              <a:t>Request to send money to facilitate inheritance processing </a:t>
            </a:r>
          </a:p>
          <a:p>
            <a:pPr lvl="2"/>
            <a:r>
              <a:rPr lang="en-US" altLang="en-US" dirty="0" smtClean="0"/>
              <a:t>Request contributions</a:t>
            </a:r>
          </a:p>
          <a:p>
            <a:r>
              <a:rPr lang="en-US" altLang="en-US" dirty="0" smtClean="0"/>
              <a:t>Exercise common sense</a:t>
            </a:r>
          </a:p>
          <a:p>
            <a:pPr lvl="1"/>
            <a:r>
              <a:rPr lang="en-US" altLang="en-US" dirty="0" smtClean="0"/>
              <a:t>Search for email’s text, include the word hoax</a:t>
            </a:r>
          </a:p>
        </p:txBody>
      </p:sp>
      <p:sp>
        <p:nvSpPr>
          <p:cNvPr id="4" name="Slide Number Placeholder 3"/>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- 2</a:t>
            </a:r>
          </a:p>
        </p:txBody>
      </p:sp>
      <p:sp>
        <p:nvSpPr>
          <p:cNvPr id="18435" name="Text Placeholder 3"/>
          <p:cNvSpPr>
            <a:spLocks noGrp="1"/>
          </p:cNvSpPr>
          <p:nvPr>
            <p:ph sz="quarter" idx="14"/>
          </p:nvPr>
        </p:nvSpPr>
        <p:spPr/>
        <p:txBody>
          <a:bodyPr/>
          <a:lstStyle/>
          <a:p>
            <a:r>
              <a:rPr lang="en-US" dirty="0">
                <a:ea typeface="Verdana" panose="020B0604030504040204" pitchFamily="34" charset="0"/>
                <a:cs typeface="Verdana" panose="020B0604030504040204" pitchFamily="34" charset="0"/>
              </a:rPr>
              <a:t>Describe common types of malware (Lecture </a:t>
            </a:r>
            <a:r>
              <a:rPr lang="en-US" dirty="0" smtClean="0">
                <a:ea typeface="Verdana" panose="020B0604030504040204" pitchFamily="34" charset="0"/>
                <a:cs typeface="Verdana" panose="020B0604030504040204" pitchFamily="34" charset="0"/>
              </a:rPr>
              <a:t>b)</a:t>
            </a:r>
            <a:endParaRPr lang="en-US" dirty="0">
              <a:ea typeface="Verdana" panose="020B0604030504040204" pitchFamily="34" charset="0"/>
              <a:cs typeface="Verdana" panose="020B0604030504040204" pitchFamily="34" charset="0"/>
            </a:endParaRPr>
          </a:p>
          <a:p>
            <a:pPr lvl="0"/>
            <a:r>
              <a:rPr lang="en-US" dirty="0" smtClean="0">
                <a:ea typeface="Verdana" panose="020B0604030504040204" pitchFamily="34" charset="0"/>
                <a:cs typeface="Verdana" panose="020B0604030504040204" pitchFamily="34" charset="0"/>
              </a:rPr>
              <a:t>Explain </a:t>
            </a:r>
            <a:r>
              <a:rPr lang="en-US" dirty="0">
                <a:ea typeface="Verdana" panose="020B0604030504040204" pitchFamily="34" charset="0"/>
                <a:cs typeface="Verdana" panose="020B0604030504040204" pitchFamily="34" charset="0"/>
              </a:rPr>
              <a:t>social engineering methods used by cybercriminals (</a:t>
            </a:r>
            <a:r>
              <a:rPr lang="en-US">
                <a:ea typeface="Verdana" panose="020B0604030504040204" pitchFamily="34" charset="0"/>
                <a:cs typeface="Verdana" panose="020B0604030504040204" pitchFamily="34" charset="0"/>
              </a:rPr>
              <a:t>Lecture b</a:t>
            </a:r>
            <a:r>
              <a:rPr lang="en-US" smtClean="0">
                <a:ea typeface="Verdana" panose="020B0604030504040204" pitchFamily="34" charset="0"/>
                <a:cs typeface="Verdana" panose="020B0604030504040204" pitchFamily="34" charset="0"/>
              </a:rPr>
              <a:t>)</a:t>
            </a:r>
            <a:endParaRPr lang="en-US" dirty="0">
              <a:ea typeface="Verdana" panose="020B0604030504040204" pitchFamily="34" charset="0"/>
              <a:cs typeface="Verdana" panose="020B0604030504040204" pitchFamily="34" charset="0"/>
            </a:endParaRPr>
          </a:p>
          <a:p>
            <a:pPr lvl="0"/>
            <a:r>
              <a:rPr lang="en-US" dirty="0">
                <a:ea typeface="Verdana" panose="020B0604030504040204" pitchFamily="34" charset="0"/>
                <a:cs typeface="Verdana" panose="020B0604030504040204" pitchFamily="34" charset="0"/>
              </a:rPr>
              <a:t>Describe methods and tools available for protection against cyberattacks (Lecture </a:t>
            </a:r>
            <a:r>
              <a:rPr lang="en-US" dirty="0" smtClean="0">
                <a:ea typeface="Verdana" panose="020B0604030504040204" pitchFamily="34" charset="0"/>
                <a:cs typeface="Verdana" panose="020B0604030504040204" pitchFamily="34" charset="0"/>
              </a:rPr>
              <a:t>c)</a:t>
            </a:r>
            <a:endParaRPr lang="en-US" dirty="0">
              <a:ea typeface="Verdana" panose="020B0604030504040204" pitchFamily="34" charset="0"/>
              <a:cs typeface="Verdana" panose="020B0604030504040204" pitchFamily="34" charset="0"/>
            </a:endParaRPr>
          </a:p>
          <a:p>
            <a:pPr lvl="0"/>
            <a:r>
              <a:rPr lang="en-US" dirty="0" smtClean="0"/>
              <a:t>Describe practices designed to minimize the risk of successful cyberattack (Lecture d)</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31159512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False Information</a:t>
            </a:r>
            <a:r>
              <a:rPr lang="en-US" altLang="en-US" dirty="0"/>
              <a:t> </a:t>
            </a:r>
            <a:r>
              <a:rPr lang="en-US" altLang="en-US" dirty="0" smtClean="0"/>
              <a:t>- 2</a:t>
            </a:r>
          </a:p>
        </p:txBody>
      </p:sp>
      <p:sp>
        <p:nvSpPr>
          <p:cNvPr id="15366" name="Content Placeholder 5"/>
          <p:cNvSpPr>
            <a:spLocks noGrp="1"/>
          </p:cNvSpPr>
          <p:nvPr>
            <p:ph sz="quarter" idx="14"/>
          </p:nvPr>
        </p:nvSpPr>
        <p:spPr/>
        <p:txBody>
          <a:bodyPr/>
          <a:lstStyle/>
          <a:p>
            <a:r>
              <a:rPr lang="en-US" dirty="0" smtClean="0"/>
              <a:t>Uncloak a hoax</a:t>
            </a:r>
          </a:p>
          <a:p>
            <a:pPr lvl="1"/>
            <a:r>
              <a:rPr lang="en-US" dirty="0" smtClean="0"/>
              <a:t>Use trusted Internet sites to detect hoaxes</a:t>
            </a:r>
          </a:p>
          <a:p>
            <a:pPr lvl="2"/>
            <a:r>
              <a:rPr lang="en-US" dirty="0" smtClean="0"/>
              <a:t>Snopes.com - </a:t>
            </a:r>
            <a:r>
              <a:rPr lang="en-US" dirty="0" smtClean="0">
                <a:hlinkClick r:id="rId4" tooltip="URL for referenced source"/>
              </a:rPr>
              <a:t>http://www.snopes.com/</a:t>
            </a:r>
            <a:r>
              <a:rPr lang="en-US" dirty="0" smtClean="0"/>
              <a:t> </a:t>
            </a:r>
          </a:p>
          <a:p>
            <a:pPr lvl="2"/>
            <a:r>
              <a:rPr lang="en-US" dirty="0" smtClean="0"/>
              <a:t>Urban Legends Online - </a:t>
            </a:r>
            <a:r>
              <a:rPr lang="en-US" dirty="0" smtClean="0">
                <a:hlinkClick r:id="rId5" tooltip="URL for referenced source"/>
              </a:rPr>
              <a:t>http://urbanlegendsonline.com/</a:t>
            </a:r>
            <a:r>
              <a:rPr lang="en-US" dirty="0" smtClean="0"/>
              <a:t> </a:t>
            </a:r>
          </a:p>
          <a:p>
            <a:r>
              <a:rPr lang="en-US" dirty="0" smtClean="0"/>
              <a:t>Never forward email chains without verifying their source</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30</a:t>
            </a:fld>
            <a:endParaRPr lang="en-US" dirty="0"/>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Summary – Lecture b</a:t>
            </a:r>
          </a:p>
        </p:txBody>
      </p:sp>
      <p:sp>
        <p:nvSpPr>
          <p:cNvPr id="37891" name="Text Placeholder 3"/>
          <p:cNvSpPr>
            <a:spLocks noGrp="1"/>
          </p:cNvSpPr>
          <p:nvPr>
            <p:ph type="body" sz="quarter" idx="11"/>
          </p:nvPr>
        </p:nvSpPr>
        <p:spPr>
          <a:xfrm>
            <a:off x="457200" y="1577039"/>
            <a:ext cx="8229600" cy="4572000"/>
          </a:xfrm>
        </p:spPr>
        <p:txBody>
          <a:bodyPr/>
          <a:lstStyle/>
          <a:p>
            <a:r>
              <a:rPr lang="en-US" dirty="0" smtClean="0">
                <a:ea typeface="Verdana" panose="020B0604030504040204" pitchFamily="34" charset="0"/>
                <a:cs typeface="Verdana" panose="020B0604030504040204" pitchFamily="34" charset="0"/>
              </a:rPr>
              <a:t>Explored some </a:t>
            </a:r>
            <a:r>
              <a:rPr lang="en-US" dirty="0">
                <a:ea typeface="Verdana" panose="020B0604030504040204" pitchFamily="34" charset="0"/>
                <a:cs typeface="Verdana" panose="020B0604030504040204" pitchFamily="34" charset="0"/>
              </a:rPr>
              <a:t>of the common methods of attack used by computer hackers</a:t>
            </a:r>
            <a:endParaRPr lang="en-US" dirty="0"/>
          </a:p>
          <a:p>
            <a:pPr lvl="0"/>
            <a:r>
              <a:rPr lang="en-US" dirty="0" smtClean="0">
                <a:ea typeface="Verdana" panose="020B0604030504040204" pitchFamily="34" charset="0"/>
                <a:cs typeface="Verdana" panose="020B0604030504040204" pitchFamily="34" charset="0"/>
              </a:rPr>
              <a:t>Described common types of malware</a:t>
            </a:r>
          </a:p>
          <a:p>
            <a:pPr lvl="0"/>
            <a:r>
              <a:rPr lang="en-US" dirty="0" smtClean="0">
                <a:ea typeface="Verdana" panose="020B0604030504040204" pitchFamily="34" charset="0"/>
                <a:cs typeface="Verdana" panose="020B0604030504040204" pitchFamily="34" charset="0"/>
              </a:rPr>
              <a:t>Explained some of the social engineering methods used by cybercriminals</a:t>
            </a:r>
          </a:p>
          <a:p>
            <a:pPr lvl="0"/>
            <a:endParaRPr lang="en-US" dirty="0" smtClean="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31</a:t>
            </a:fld>
            <a:endParaRPr lang="en-US" dirty="0"/>
          </a:p>
        </p:txBody>
      </p:sp>
    </p:spTree>
    <p:custDataLst>
      <p:tags r:id="rId1"/>
    </p:custDataLst>
    <p:extLst>
      <p:ext uri="{BB962C8B-B14F-4D97-AF65-F5344CB8AC3E}">
        <p14:creationId xmlns:p14="http://schemas.microsoft.com/office/powerpoint/2010/main" val="33978257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References – Lecture b</a:t>
            </a:r>
          </a:p>
        </p:txBody>
      </p:sp>
      <p:sp>
        <p:nvSpPr>
          <p:cNvPr id="38915" name="Text Placeholder 2"/>
          <p:cNvSpPr>
            <a:spLocks noGrp="1"/>
          </p:cNvSpPr>
          <p:nvPr>
            <p:ph type="body" sz="quarter" idx="16"/>
          </p:nvPr>
        </p:nvSpPr>
        <p:spPr/>
        <p:txBody>
          <a:bodyPr/>
          <a:lstStyle/>
          <a:p>
            <a:r>
              <a:rPr lang="en-US" altLang="en-US" dirty="0" smtClean="0"/>
              <a:t>References</a:t>
            </a:r>
            <a:endParaRPr lang="en-US" altLang="en-US" b="0" dirty="0" smtClean="0"/>
          </a:p>
          <a:p>
            <a:r>
              <a:rPr lang="en-US" b="0" dirty="0"/>
              <a:t>Macro language - computer definition. (</a:t>
            </a:r>
            <a:r>
              <a:rPr lang="en-US" b="0" dirty="0" err="1"/>
              <a:t>n.d.</a:t>
            </a:r>
            <a:r>
              <a:rPr lang="en-US" b="0" dirty="0"/>
              <a:t>). Retrieved July 10, 2016, from http://www.yourdictionary.com/macro-language </a:t>
            </a:r>
          </a:p>
          <a:p>
            <a:r>
              <a:rPr lang="en-US" b="0" dirty="0" smtClean="0"/>
              <a:t>Malware</a:t>
            </a:r>
            <a:r>
              <a:rPr lang="en-US" b="0" dirty="0"/>
              <a:t>. (</a:t>
            </a:r>
            <a:r>
              <a:rPr lang="en-US" b="0" dirty="0" err="1"/>
              <a:t>n.d.</a:t>
            </a:r>
            <a:r>
              <a:rPr lang="en-US" b="0" dirty="0"/>
              <a:t>). </a:t>
            </a:r>
            <a:r>
              <a:rPr lang="en-US" b="0" dirty="0" smtClean="0"/>
              <a:t>In </a:t>
            </a:r>
            <a:r>
              <a:rPr lang="en-US" b="0" i="1" dirty="0" smtClean="0"/>
              <a:t>Wikipedia</a:t>
            </a:r>
            <a:r>
              <a:rPr lang="en-US" b="0" dirty="0" smtClean="0"/>
              <a:t>. Retrieved </a:t>
            </a:r>
            <a:r>
              <a:rPr lang="en-US" b="0" dirty="0"/>
              <a:t>July 10, 2016, from </a:t>
            </a:r>
            <a:r>
              <a:rPr lang="en-US" b="0" dirty="0">
                <a:hlinkClick r:id="rId4" tooltip="URL for referenced source"/>
              </a:rPr>
              <a:t>https://</a:t>
            </a:r>
            <a:r>
              <a:rPr lang="en-US" b="0" dirty="0" smtClean="0">
                <a:hlinkClick r:id="rId4" tooltip="URL for referenced source"/>
              </a:rPr>
              <a:t>en.wikipedia.org/wiki/Malware</a:t>
            </a:r>
            <a:endParaRPr lang="en-US" b="0" dirty="0" smtClean="0"/>
          </a:p>
          <a:p>
            <a:endParaRPr lang="en-US" altLang="en-US" b="0" dirty="0" smtClean="0"/>
          </a:p>
        </p:txBody>
      </p:sp>
      <p:sp>
        <p:nvSpPr>
          <p:cNvPr id="6" name="Text Placeholder 5"/>
          <p:cNvSpPr>
            <a:spLocks noGrp="1"/>
          </p:cNvSpPr>
          <p:nvPr>
            <p:ph type="body" sz="quarter" idx="21"/>
          </p:nvPr>
        </p:nvSpPr>
        <p:spPr>
          <a:xfrm>
            <a:off x="457200" y="3113140"/>
            <a:ext cx="8229600" cy="1983516"/>
          </a:xfrm>
        </p:spPr>
        <p:txBody>
          <a:bodyPr/>
          <a:lstStyle/>
          <a:p>
            <a:r>
              <a:rPr lang="en-US" altLang="en-US" dirty="0"/>
              <a:t>Images </a:t>
            </a:r>
          </a:p>
          <a:p>
            <a:pPr lvl="1"/>
            <a:r>
              <a:rPr lang="en-US" altLang="en-US" sz="1600" dirty="0"/>
              <a:t>Slide 17: </a:t>
            </a:r>
            <a:r>
              <a:rPr lang="en-US" altLang="en-US" sz="1600" dirty="0" smtClean="0"/>
              <a:t>Screenshot of Beast 2.07 malware. (</a:t>
            </a:r>
            <a:r>
              <a:rPr lang="en-US" altLang="en-US" sz="1600" dirty="0" err="1" smtClean="0"/>
              <a:t>n.d.</a:t>
            </a:r>
            <a:r>
              <a:rPr lang="en-US" altLang="en-US" sz="1600" dirty="0" smtClean="0"/>
              <a:t>). </a:t>
            </a:r>
            <a:r>
              <a:rPr lang="en-US" sz="1600" dirty="0" err="1" smtClean="0"/>
              <a:t>Turkcebilgi</a:t>
            </a:r>
            <a:r>
              <a:rPr lang="en-US" sz="1600" dirty="0" smtClean="0"/>
              <a:t>. Retrieved </a:t>
            </a:r>
            <a:r>
              <a:rPr lang="en-US" sz="1600" dirty="0"/>
              <a:t>from </a:t>
            </a:r>
            <a:r>
              <a:rPr lang="en-US" sz="1600" dirty="0" smtClean="0">
                <a:hlinkClick r:id="rId5" tooltip="URL for referenced image"/>
              </a:rPr>
              <a:t>https://www.turkcebilgi.com/kötücül_yazılım_(malware)</a:t>
            </a:r>
            <a:r>
              <a:rPr lang="en-US" sz="1600" dirty="0" smtClean="0"/>
              <a:t> [Turkish]. This file is licensed through the </a:t>
            </a:r>
            <a:r>
              <a:rPr lang="en-US" sz="1600" dirty="0">
                <a:hlinkClick r:id="rId6" tooltip="URL for GNU Free Documentation License"/>
              </a:rPr>
              <a:t>GNU Free Documentation </a:t>
            </a:r>
            <a:r>
              <a:rPr lang="en-US" sz="1600" dirty="0" smtClean="0">
                <a:hlinkClick r:id="rId6" tooltip="URL for GNU Free Documentation License"/>
              </a:rPr>
              <a:t>License</a:t>
            </a:r>
            <a:r>
              <a:rPr lang="en-US" sz="1600" dirty="0" smtClean="0"/>
              <a:t>.</a:t>
            </a:r>
            <a:endParaRPr lang="en-US" altLang="en-US" sz="1600" dirty="0"/>
          </a:p>
          <a:p>
            <a:pPr lvl="1"/>
            <a:r>
              <a:rPr lang="en-US" altLang="en-US" sz="1600" dirty="0"/>
              <a:t>Slide 26: </a:t>
            </a:r>
            <a:r>
              <a:rPr lang="en-US" altLang="en-US" sz="1600" dirty="0" smtClean="0"/>
              <a:t>Scareware image. </a:t>
            </a:r>
            <a:r>
              <a:rPr lang="en-US" sz="1600" dirty="0"/>
              <a:t>(2011, June 22</a:t>
            </a:r>
            <a:r>
              <a:rPr lang="en-US" sz="1600" dirty="0" smtClean="0"/>
              <a:t>). In </a:t>
            </a:r>
            <a:r>
              <a:rPr lang="en-US" sz="1600" i="1" dirty="0" smtClean="0"/>
              <a:t>‘Scareware</a:t>
            </a:r>
            <a:r>
              <a:rPr lang="en-US" sz="1600" i="1" dirty="0"/>
              <a:t>’ Distributors </a:t>
            </a:r>
            <a:r>
              <a:rPr lang="en-US" sz="1600" i="1" dirty="0" smtClean="0"/>
              <a:t>Targeted</a:t>
            </a:r>
            <a:r>
              <a:rPr lang="en-US" sz="1600" dirty="0" smtClean="0"/>
              <a:t>. </a:t>
            </a:r>
            <a:r>
              <a:rPr lang="en-US" altLang="en-US" sz="1600" dirty="0" smtClean="0"/>
              <a:t>Federal Bureau of Investigation.</a:t>
            </a:r>
            <a:r>
              <a:rPr lang="en-US" sz="1600" dirty="0" smtClean="0"/>
              <a:t> </a:t>
            </a:r>
            <a:r>
              <a:rPr lang="en-US" sz="1600" dirty="0"/>
              <a:t>Retrieved April 18, 2016, from </a:t>
            </a:r>
            <a:r>
              <a:rPr lang="en-US" sz="1600" dirty="0">
                <a:hlinkClick r:id="rId7" tooltip="URL for referenced image"/>
              </a:rPr>
              <a:t>https://</a:t>
            </a:r>
            <a:r>
              <a:rPr lang="en-US" sz="1600" dirty="0" smtClean="0">
                <a:hlinkClick r:id="rId7" tooltip="URL for referenced image"/>
              </a:rPr>
              <a:t>www.fbi.gov/news/stories/scareware-distributors-targeted</a:t>
            </a:r>
            <a:r>
              <a:rPr lang="en-US" sz="1600" dirty="0" smtClean="0"/>
              <a:t>. </a:t>
            </a:r>
            <a:endParaRPr lang="en-US" altLang="en-US" sz="1600"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32</a:t>
            </a:fld>
            <a:endParaRPr lang="en-US" dirty="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 </a:t>
            </a:r>
            <a:br>
              <a:rPr lang="en-US" dirty="0" smtClean="0"/>
            </a:br>
            <a:r>
              <a:rPr lang="en-US" dirty="0" smtClean="0"/>
              <a:t>Security and Privacy</a:t>
            </a:r>
            <a:br>
              <a:rPr lang="en-US" dirty="0" smtClean="0"/>
            </a:br>
            <a:r>
              <a:rPr lang="en-US" dirty="0" smtClean="0"/>
              <a:t>Lecture b</a:t>
            </a:r>
            <a:endParaRPr lang="en-US" dirty="0"/>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33</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- 3</a:t>
            </a:r>
          </a:p>
        </p:txBody>
      </p:sp>
      <p:sp>
        <p:nvSpPr>
          <p:cNvPr id="18435" name="Text Placeholder 3"/>
          <p:cNvSpPr>
            <a:spLocks noGrp="1"/>
          </p:cNvSpPr>
          <p:nvPr>
            <p:ph sz="quarter" idx="14"/>
          </p:nvPr>
        </p:nvSpPr>
        <p:spPr/>
        <p:txBody>
          <a:bodyPr/>
          <a:lstStyle/>
          <a:p>
            <a:pPr lvl="0"/>
            <a:r>
              <a:rPr lang="en-US" dirty="0" smtClean="0"/>
              <a:t>Address specifics of wireless device security (Lecture d) </a:t>
            </a:r>
          </a:p>
          <a:p>
            <a:pPr lvl="0"/>
            <a:r>
              <a:rPr lang="en-US" dirty="0" smtClean="0"/>
              <a:t>Explain </a:t>
            </a:r>
            <a:r>
              <a:rPr lang="en-US" dirty="0"/>
              <a:t>security and privacy concerns associated </a:t>
            </a:r>
            <a:r>
              <a:rPr lang="en-US" dirty="0" smtClean="0"/>
              <a:t>with EHRs (Lecture e)</a:t>
            </a:r>
          </a:p>
          <a:p>
            <a:pPr lvl="0"/>
            <a:r>
              <a:rPr lang="en-US" dirty="0" smtClean="0"/>
              <a:t>Describe security safeguards used for health care applications (Lecture e)</a:t>
            </a:r>
          </a:p>
          <a:p>
            <a:pPr lvl="0"/>
            <a:r>
              <a:rPr lang="en-US" dirty="0" smtClean="0"/>
              <a:t>Provide the basics of ethical behavior online (Lecture e)</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1299861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Some of the Hackers’ Methods</a:t>
            </a:r>
          </a:p>
        </p:txBody>
      </p:sp>
      <p:sp>
        <p:nvSpPr>
          <p:cNvPr id="23555" name="Content Placeholder 2"/>
          <p:cNvSpPr>
            <a:spLocks noGrp="1"/>
          </p:cNvSpPr>
          <p:nvPr>
            <p:ph sz="quarter" idx="14"/>
          </p:nvPr>
        </p:nvSpPr>
        <p:spPr>
          <a:xfrm>
            <a:off x="457200" y="1487606"/>
            <a:ext cx="8229600" cy="4684594"/>
          </a:xfrm>
        </p:spPr>
        <p:txBody>
          <a:bodyPr/>
          <a:lstStyle/>
          <a:p>
            <a:r>
              <a:rPr lang="en-US" altLang="en-US" dirty="0" smtClean="0"/>
              <a:t>Packet sniffers can intercept Internet traffic</a:t>
            </a:r>
          </a:p>
          <a:p>
            <a:pPr lvl="1"/>
            <a:r>
              <a:rPr lang="en-US" dirty="0" smtClean="0"/>
              <a:t>Internet traffic consists of data “packets”, which can be “sniffed”</a:t>
            </a:r>
          </a:p>
          <a:p>
            <a:pPr lvl="1"/>
            <a:r>
              <a:rPr lang="en-US" dirty="0" smtClean="0"/>
              <a:t>Usernames, passwords, sensitive information </a:t>
            </a:r>
            <a:endParaRPr lang="en-US" altLang="en-US" dirty="0" smtClean="0"/>
          </a:p>
          <a:p>
            <a:r>
              <a:rPr lang="en-US" altLang="en-US" dirty="0" smtClean="0"/>
              <a:t>Software attacks</a:t>
            </a:r>
          </a:p>
          <a:p>
            <a:pPr lvl="1"/>
            <a:r>
              <a:rPr lang="en-US" dirty="0" smtClean="0"/>
              <a:t>e.g. Trojans, Viruses, Worms, Rootkits</a:t>
            </a:r>
            <a:endParaRPr lang="en-US" altLang="en-US" dirty="0" smtClean="0"/>
          </a:p>
          <a:p>
            <a:r>
              <a:rPr lang="en-US" altLang="en-US" dirty="0" smtClean="0"/>
              <a:t>Guess at usernames and passwords</a:t>
            </a:r>
          </a:p>
          <a:p>
            <a:r>
              <a:rPr lang="en-US" dirty="0" smtClean="0"/>
              <a:t>Social Engineering</a:t>
            </a:r>
          </a:p>
          <a:p>
            <a:pPr lvl="1"/>
            <a:r>
              <a:rPr lang="en-US" altLang="en-US" dirty="0" smtClean="0"/>
              <a:t>Phishing, hoaxes</a:t>
            </a:r>
            <a:endParaRPr lang="en-US" dirty="0" smtClean="0"/>
          </a:p>
          <a:p>
            <a:pPr lvl="1"/>
            <a:endParaRPr lang="en-US" dirty="0" smtClean="0"/>
          </a:p>
          <a:p>
            <a:pPr lvl="1"/>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Malware - 1</a:t>
            </a:r>
          </a:p>
        </p:txBody>
      </p:sp>
      <p:sp>
        <p:nvSpPr>
          <p:cNvPr id="20483" name="Content Placeholder 5"/>
          <p:cNvSpPr>
            <a:spLocks noGrp="1"/>
          </p:cNvSpPr>
          <p:nvPr>
            <p:ph sz="quarter" idx="14"/>
          </p:nvPr>
        </p:nvSpPr>
        <p:spPr/>
        <p:txBody>
          <a:bodyPr/>
          <a:lstStyle/>
          <a:p>
            <a:r>
              <a:rPr lang="en-US" altLang="en-US" dirty="0" smtClean="0"/>
              <a:t>“Malware, short for malicious software, is </a:t>
            </a:r>
            <a:r>
              <a:rPr lang="en-US" dirty="0" smtClean="0"/>
              <a:t>any software</a:t>
            </a:r>
            <a:r>
              <a:rPr lang="en-US" altLang="en-US" dirty="0" smtClean="0"/>
              <a:t> used to </a:t>
            </a:r>
            <a:r>
              <a:rPr lang="en-US" dirty="0" smtClean="0"/>
              <a:t>disrupt computer operations, gather sensitive information, gain access to private computer systems, or display unwanted advertising” </a:t>
            </a:r>
          </a:p>
          <a:p>
            <a:pPr marL="400050" lvl="1" indent="0">
              <a:buNone/>
            </a:pPr>
            <a:r>
              <a:rPr lang="en-US" altLang="en-US" sz="2400" dirty="0" smtClean="0"/>
              <a:t>(Wikipedia, 2016)</a:t>
            </a:r>
          </a:p>
        </p:txBody>
      </p:sp>
      <p:sp>
        <p:nvSpPr>
          <p:cNvPr id="6" name="Slide Number Placeholder 5"/>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Malware - 2</a:t>
            </a:r>
          </a:p>
        </p:txBody>
      </p:sp>
      <p:sp>
        <p:nvSpPr>
          <p:cNvPr id="20483" name="Content Placeholder 5"/>
          <p:cNvSpPr>
            <a:spLocks noGrp="1"/>
          </p:cNvSpPr>
          <p:nvPr>
            <p:ph sz="quarter" idx="14"/>
          </p:nvPr>
        </p:nvSpPr>
        <p:spPr/>
        <p:txBody>
          <a:bodyPr numCol="1"/>
          <a:lstStyle/>
          <a:p>
            <a:r>
              <a:rPr lang="en-US" altLang="en-US" dirty="0" smtClean="0"/>
              <a:t>Types of malware include:</a:t>
            </a:r>
          </a:p>
        </p:txBody>
      </p:sp>
      <p:sp>
        <p:nvSpPr>
          <p:cNvPr id="6" name="Slide Number Placeholder 5"/>
          <p:cNvSpPr>
            <a:spLocks noGrp="1"/>
          </p:cNvSpPr>
          <p:nvPr>
            <p:ph type="sldNum" sz="quarter" idx="4"/>
          </p:nvPr>
        </p:nvSpPr>
        <p:spPr/>
        <p:txBody>
          <a:bodyPr/>
          <a:lstStyle/>
          <a:p>
            <a:fld id="{F3BF8891-5E06-46C2-89A4-6DB85D39BA35}" type="slidenum">
              <a:rPr lang="en-US" smtClean="0"/>
              <a:pPr/>
              <a:t>7</a:t>
            </a:fld>
            <a:endParaRPr lang="en-US" dirty="0"/>
          </a:p>
        </p:txBody>
      </p:sp>
      <p:sp>
        <p:nvSpPr>
          <p:cNvPr id="2" name="Content Placeholder 1"/>
          <p:cNvSpPr>
            <a:spLocks noGrp="1"/>
          </p:cNvSpPr>
          <p:nvPr>
            <p:ph sz="quarter" idx="15"/>
          </p:nvPr>
        </p:nvSpPr>
        <p:spPr/>
        <p:txBody>
          <a:bodyPr/>
          <a:lstStyle/>
          <a:p>
            <a:pPr lvl="1"/>
            <a:r>
              <a:rPr lang="en-US" altLang="en-US" dirty="0"/>
              <a:t>Trojan </a:t>
            </a:r>
            <a:r>
              <a:rPr lang="en-US" altLang="en-US" dirty="0" smtClean="0"/>
              <a:t>Horses</a:t>
            </a:r>
            <a:endParaRPr lang="en-US" altLang="en-US" dirty="0"/>
          </a:p>
          <a:p>
            <a:pPr lvl="1"/>
            <a:r>
              <a:rPr lang="en-US" altLang="en-US" dirty="0"/>
              <a:t>Viruses</a:t>
            </a:r>
          </a:p>
          <a:p>
            <a:pPr marL="566738" indent="-457200">
              <a:buFont typeface="Arial" panose="020B0604020202020204" pitchFamily="34" charset="0"/>
              <a:buChar char="–"/>
            </a:pPr>
            <a:r>
              <a:rPr lang="en-US" altLang="en-US" sz="2800" dirty="0"/>
              <a:t>Macro Viruses</a:t>
            </a:r>
          </a:p>
        </p:txBody>
      </p:sp>
      <p:sp>
        <p:nvSpPr>
          <p:cNvPr id="3" name="Content Placeholder 2"/>
          <p:cNvSpPr>
            <a:spLocks noGrp="1"/>
          </p:cNvSpPr>
          <p:nvPr>
            <p:ph sz="quarter" idx="16"/>
          </p:nvPr>
        </p:nvSpPr>
        <p:spPr>
          <a:xfrm>
            <a:off x="2639966" y="2487352"/>
            <a:ext cx="3045240" cy="3684848"/>
          </a:xfrm>
        </p:spPr>
        <p:txBody>
          <a:bodyPr/>
          <a:lstStyle/>
          <a:p>
            <a:pPr lvl="1"/>
            <a:r>
              <a:rPr lang="en-US" altLang="en-US" dirty="0" smtClean="0"/>
              <a:t>Worms</a:t>
            </a:r>
          </a:p>
          <a:p>
            <a:pPr lvl="1"/>
            <a:r>
              <a:rPr lang="en-US" altLang="en-US" dirty="0" smtClean="0"/>
              <a:t>Rootkits</a:t>
            </a:r>
            <a:endParaRPr lang="en-US" altLang="en-US" dirty="0"/>
          </a:p>
          <a:p>
            <a:pPr lvl="1"/>
            <a:r>
              <a:rPr lang="en-US" altLang="en-US" dirty="0" smtClean="0"/>
              <a:t>Adware</a:t>
            </a:r>
            <a:endParaRPr lang="en-US" altLang="en-US" dirty="0"/>
          </a:p>
          <a:p>
            <a:pPr marL="0" indent="0">
              <a:buNone/>
            </a:pPr>
            <a:endParaRPr lang="en-US" dirty="0"/>
          </a:p>
        </p:txBody>
      </p:sp>
      <p:sp>
        <p:nvSpPr>
          <p:cNvPr id="4" name="Content Placeholder 3"/>
          <p:cNvSpPr>
            <a:spLocks noGrp="1"/>
          </p:cNvSpPr>
          <p:nvPr>
            <p:ph sz="quarter" idx="17"/>
          </p:nvPr>
        </p:nvSpPr>
        <p:spPr>
          <a:xfrm>
            <a:off x="5560142" y="2487352"/>
            <a:ext cx="3032713" cy="3684848"/>
          </a:xfrm>
        </p:spPr>
        <p:txBody>
          <a:bodyPr/>
          <a:lstStyle/>
          <a:p>
            <a:pPr lvl="1"/>
            <a:r>
              <a:rPr lang="en-US" altLang="en-US" dirty="0"/>
              <a:t>Spyware</a:t>
            </a:r>
          </a:p>
          <a:p>
            <a:pPr lvl="1"/>
            <a:r>
              <a:rPr lang="en-US" altLang="en-US" dirty="0" smtClean="0"/>
              <a:t>Ransomware</a:t>
            </a:r>
            <a:endParaRPr lang="en-US" altLang="en-US" dirty="0"/>
          </a:p>
          <a:p>
            <a:pPr lvl="1"/>
            <a:r>
              <a:rPr lang="en-US" altLang="en-US" dirty="0"/>
              <a:t>Scareware</a:t>
            </a:r>
          </a:p>
        </p:txBody>
      </p:sp>
    </p:spTree>
    <p:custDataLst>
      <p:tags r:id="rId1"/>
    </p:custDataLst>
    <p:extLst>
      <p:ext uri="{BB962C8B-B14F-4D97-AF65-F5344CB8AC3E}">
        <p14:creationId xmlns:p14="http://schemas.microsoft.com/office/powerpoint/2010/main" val="2816913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Trojan Horse - 1</a:t>
            </a:r>
          </a:p>
        </p:txBody>
      </p:sp>
      <p:sp>
        <p:nvSpPr>
          <p:cNvPr id="21507" name="Content Placeholder 5"/>
          <p:cNvSpPr>
            <a:spLocks noGrp="1"/>
          </p:cNvSpPr>
          <p:nvPr>
            <p:ph sz="quarter" idx="14"/>
          </p:nvPr>
        </p:nvSpPr>
        <p:spPr/>
        <p:txBody>
          <a:bodyPr/>
          <a:lstStyle/>
          <a:p>
            <a:r>
              <a:rPr lang="en-US" altLang="en-US" dirty="0"/>
              <a:t>Name comes from the analogy with the Trojan Horse from </a:t>
            </a:r>
            <a:r>
              <a:rPr lang="en-US" altLang="en-US" dirty="0" smtClean="0"/>
              <a:t>Greek </a:t>
            </a:r>
            <a:r>
              <a:rPr lang="en-US" altLang="en-US" dirty="0"/>
              <a:t>mythology</a:t>
            </a:r>
          </a:p>
          <a:p>
            <a:r>
              <a:rPr lang="en-US" altLang="en-US" dirty="0" smtClean="0"/>
              <a:t>Malware program that is usually </a:t>
            </a:r>
            <a:r>
              <a:rPr lang="en-US" dirty="0" smtClean="0"/>
              <a:t>disguised as useful and harmless</a:t>
            </a:r>
            <a:r>
              <a:rPr lang="en-US" altLang="en-US" dirty="0" smtClean="0"/>
              <a:t> software </a:t>
            </a:r>
          </a:p>
          <a:p>
            <a:r>
              <a:rPr lang="en-US" altLang="en-US" dirty="0" smtClean="0"/>
              <a:t>User tricked into installing it </a:t>
            </a:r>
          </a:p>
          <a:p>
            <a:pPr lvl="1"/>
            <a:r>
              <a:rPr lang="en-US" altLang="en-US" dirty="0" smtClean="0"/>
              <a:t>Misleading description or ad</a:t>
            </a:r>
          </a:p>
          <a:p>
            <a:pPr lvl="1"/>
            <a:r>
              <a:rPr lang="en-US" altLang="en-US" dirty="0" smtClean="0"/>
              <a:t>Trojan is injected into otherwise legitimate software</a:t>
            </a: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Trojan Horse - 2</a:t>
            </a:r>
          </a:p>
        </p:txBody>
      </p:sp>
      <p:sp>
        <p:nvSpPr>
          <p:cNvPr id="21507" name="Content Placeholder 5"/>
          <p:cNvSpPr>
            <a:spLocks noGrp="1"/>
          </p:cNvSpPr>
          <p:nvPr>
            <p:ph sz="quarter" idx="14"/>
          </p:nvPr>
        </p:nvSpPr>
        <p:spPr/>
        <p:txBody>
          <a:bodyPr/>
          <a:lstStyle/>
          <a:p>
            <a:r>
              <a:rPr lang="en-US" altLang="en-US" dirty="0" smtClean="0"/>
              <a:t>Trojan Horse can</a:t>
            </a:r>
          </a:p>
          <a:p>
            <a:pPr lvl="1"/>
            <a:r>
              <a:rPr lang="en-US" altLang="en-US" dirty="0" smtClean="0"/>
              <a:t>Have an </a:t>
            </a:r>
            <a:r>
              <a:rPr lang="en-US" dirty="0" smtClean="0"/>
              <a:t>immediate or delayed effect </a:t>
            </a:r>
            <a:endParaRPr lang="en-US" altLang="en-US" dirty="0" smtClean="0"/>
          </a:p>
          <a:p>
            <a:pPr lvl="1"/>
            <a:r>
              <a:rPr lang="en-US" altLang="en-US" dirty="0" smtClean="0"/>
              <a:t>Destroy and/or steal sensitive data </a:t>
            </a:r>
          </a:p>
          <a:p>
            <a:pPr lvl="1"/>
            <a:r>
              <a:rPr lang="en-US" altLang="en-US" dirty="0" smtClean="0"/>
              <a:t>Install other unwanted software </a:t>
            </a:r>
          </a:p>
          <a:p>
            <a:pPr lvl="1"/>
            <a:r>
              <a:rPr lang="en-US" dirty="0" smtClean="0"/>
              <a:t>Display unsolicited advertisements</a:t>
            </a:r>
          </a:p>
          <a:p>
            <a:pPr lvl="1"/>
            <a:r>
              <a:rPr lang="en-US" altLang="en-US" dirty="0" smtClean="0"/>
              <a:t>Transmit passwords, key strokes, etc. back to the attacker.</a:t>
            </a: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extLst>
      <p:ext uri="{BB962C8B-B14F-4D97-AF65-F5344CB8AC3E}">
        <p14:creationId xmlns:p14="http://schemas.microsoft.com/office/powerpoint/2010/main" val="34536607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5_V3.mp3"/>
  <p:tag name="AUDIO_ID" val="277"/>
  <p:tag name="ELAPSEDTIME" val="105.744"/>
  <p:tag name="ARTICULATE_SLIDE_NAV" val="5"/>
  <p:tag name="ARTICULATE_SLIDE_GUID" val="1efb5de2-1614-4838-b118-37bb5b3e7875"/>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6_V3.mp3"/>
  <p:tag name="AUDIO_ID" val="278"/>
  <p:tag name="ELAPSEDTIME" val="80.04"/>
  <p:tag name="ARTICULATE_SLIDE_NAV" val="6"/>
  <p:tag name="ARTICULATE_SLIDE_GUID" val="aafa3f38-ef6a-4e54-a5a7-3318a9b8c117"/>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6_V3.mp3"/>
  <p:tag name="AUDIO_ID" val="278"/>
  <p:tag name="ELAPSEDTIME" val="80.04"/>
  <p:tag name="ARTICULATE_SLIDE_NAV" val="6"/>
  <p:tag name="ARTICULATE_SLIDE_GUID" val="aafa3f38-ef6a-4e54-a5a7-3318a9b8c117"/>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6_V3.mp3"/>
  <p:tag name="AUDIO_ID" val="278"/>
  <p:tag name="ELAPSEDTIME" val="80.04"/>
  <p:tag name="ARTICULATE_SLIDE_NAV" val="6"/>
  <p:tag name="ARTICULATE_SLIDE_GUID" val="aafa3f38-ef6a-4e54-a5a7-3318a9b8c117"/>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6_V3.mp3"/>
  <p:tag name="AUDIO_ID" val="278"/>
  <p:tag name="ELAPSEDTIME" val="80.04"/>
  <p:tag name="ARTICULATE_SLIDE_NAV" val="6"/>
  <p:tag name="ARTICULATE_SLIDE_GUID" val="aafa3f38-ef6a-4e54-a5a7-3318a9b8c117"/>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10_V3.mp3"/>
  <p:tag name="AUDIO_ID" val="282"/>
  <p:tag name="ELAPSEDTIME" val="62.015"/>
  <p:tag name="ARTICULATE_SLIDE_NAV" val="10"/>
  <p:tag name="ARTICULATE_SLIDE_GUID" val="ef494d49-6614-42be-b97a-d71d8a81c936"/>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10_V3.mp3"/>
  <p:tag name="AUDIO_ID" val="282"/>
  <p:tag name="ELAPSEDTIME" val="62.015"/>
  <p:tag name="ARTICULATE_SLIDE_NAV" val="10"/>
  <p:tag name="ARTICULATE_SLIDE_GUID" val="ef494d49-6614-42be-b97a-d71d8a81c936"/>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7_V3.mp3"/>
  <p:tag name="AUDIO_ID" val="279"/>
  <p:tag name="ELAPSEDTIME" val="92.265"/>
  <p:tag name="ARTICULATE_SLIDE_NAV" val="7"/>
  <p:tag name="ARTICULATE_SLIDE_GUID" val="70c167df-4905-46ec-a792-627441f83cda"/>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8_V3.mp3"/>
  <p:tag name="AUDIO_ID" val="280"/>
  <p:tag name="ELAPSEDTIME" val="60.082"/>
  <p:tag name="ARTICULATE_SLIDE_NAV" val="8"/>
  <p:tag name="ARTICULATE_SLIDE_GUID" val="769b8f90-e546-4014-9ab0-9a18aa4a6e33"/>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8_V3.mp3"/>
  <p:tag name="AUDIO_ID" val="280"/>
  <p:tag name="ELAPSEDTIME" val="60.082"/>
  <p:tag name="ARTICULATE_SLIDE_NAV" val="8"/>
  <p:tag name="ARTICULATE_SLIDE_GUID" val="769b8f90-e546-4014-9ab0-9a18aa4a6e33"/>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11_V3.mp3"/>
  <p:tag name="AUDIO_ID" val="283"/>
  <p:tag name="ELAPSEDTIME" val="88.294"/>
  <p:tag name="ARTICULATE_SLIDE_NAV" val="11"/>
  <p:tag name="ARTICULATE_SLIDE_GUID" val="2d41c57c-27a0-40bd-b2a2-2122fce27321"/>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12_V3.mp3"/>
  <p:tag name="AUDIO_ID" val="284"/>
  <p:tag name="ELAPSEDTIME" val="34.195"/>
  <p:tag name="ARTICULATE_SLIDE_NAV" val="12"/>
  <p:tag name="ARTICULATE_SLIDE_GUID" val="888834c5-1b3c-4b14-90c9-89c5a050d6ac"/>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1_V3.mp3"/>
  <p:tag name="AUDIO_ID" val="293"/>
  <p:tag name="ELAPSEDTIME" val="9.64"/>
  <p:tag name="ARTICULATE_SLIDE_NAV" val="21"/>
  <p:tag name="ARTICULATE_SLIDE_GUID" val="9a42c0ee-ac01-4b4d-9e94-57d2bb3562c3"/>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py (2) of 30_sec_silence.mp3"/>
  <p:tag name="AUDIO_ID" val="294"/>
  <p:tag name="ELAPSEDTIME" val="7.515"/>
  <p:tag name="ARTICULATE_SLIDE_NAV" val="22"/>
  <p:tag name="ARTICULATE_SLIDE_GUID" val="60e4527d-d689-4df0-ac17-da1c73ce7884"/>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2\PPT Production\FINALIZED\comp4_unit2\comp4_unit2\comp4_unit2c\comp4_unit2c_S-7_V3.mp3"/>
  <p:tag name="AUDIO_ID" val="267"/>
  <p:tag name="ELAPSEDTIME" val="86.884"/>
  <p:tag name="ARTICULATE_SLIDE_NAV" val="7"/>
  <p:tag name="ARTICULATE_SLIDE_GUID" val="a0fce4c6-2a12-4f81-b00c-e28827737135"/>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4_V3.mp3"/>
  <p:tag name="AUDIO_ID" val="276"/>
  <p:tag name="ELAPSEDTIME" val="73.613"/>
  <p:tag name="ARTICULATE_SLIDE_NAV" val="4"/>
  <p:tag name="ARTICULATE_SLIDE_GUID" val="545d8382-9f70-4413-891b-fee74c5650d1"/>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4_V3.mp3"/>
  <p:tag name="AUDIO_ID" val="276"/>
  <p:tag name="ELAPSEDTIME" val="73.613"/>
  <p:tag name="ARTICULATE_SLIDE_NAV" val="4"/>
  <p:tag name="ARTICULATE_SLIDE_GUID" val="545d8382-9f70-4413-891b-fee74c5650d1"/>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5_V3.mp3"/>
  <p:tag name="AUDIO_ID" val="277"/>
  <p:tag name="ELAPSEDTIME" val="105.744"/>
  <p:tag name="ARTICULATE_SLIDE_NAV" val="5"/>
  <p:tag name="ARTICULATE_SLIDE_GUID" val="1efb5de2-1614-4838-b118-37bb5b3e7875"/>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1778</TotalTime>
  <Words>3815</Words>
  <Application>Microsoft Office PowerPoint</Application>
  <PresentationFormat>On-screen Show (4:3)</PresentationFormat>
  <Paragraphs>375</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ONC-Template-FINAL DRAFT</vt:lpstr>
      <vt:lpstr>Introduction to Computer Science</vt:lpstr>
      <vt:lpstr>Security and Privacy Learning Objectives - 1</vt:lpstr>
      <vt:lpstr>Security and Privacy Learning Objectives - 2</vt:lpstr>
      <vt:lpstr>Security and Privacy Learning Objectives - 3</vt:lpstr>
      <vt:lpstr>Some of the Hackers’ Methods</vt:lpstr>
      <vt:lpstr>Malware - 1</vt:lpstr>
      <vt:lpstr>Malware - 2</vt:lpstr>
      <vt:lpstr>Trojan Horse - 1</vt:lpstr>
      <vt:lpstr>Trojan Horse - 2</vt:lpstr>
      <vt:lpstr>Viruses - 1</vt:lpstr>
      <vt:lpstr>Viruses - 2</vt:lpstr>
      <vt:lpstr>Viruses - 3</vt:lpstr>
      <vt:lpstr>Viruses - 4</vt:lpstr>
      <vt:lpstr>Macro Viruses - 1</vt:lpstr>
      <vt:lpstr>Macro Viruses - 2</vt:lpstr>
      <vt:lpstr>Worms</vt:lpstr>
      <vt:lpstr>Backdoor Example</vt:lpstr>
      <vt:lpstr>Rootkits - 1</vt:lpstr>
      <vt:lpstr>Rootkits - 2</vt:lpstr>
      <vt:lpstr>Adware - 1</vt:lpstr>
      <vt:lpstr>Adware - 2</vt:lpstr>
      <vt:lpstr>Spyware - 1</vt:lpstr>
      <vt:lpstr>Spyware - 2</vt:lpstr>
      <vt:lpstr>Ransomware - 1</vt:lpstr>
      <vt:lpstr>Ransomware - 2</vt:lpstr>
      <vt:lpstr>Scareware</vt:lpstr>
      <vt:lpstr>Personal Information Attacks - 1</vt:lpstr>
      <vt:lpstr>Personal Information Attacks - 2</vt:lpstr>
      <vt:lpstr>False Information - 1</vt:lpstr>
      <vt:lpstr>False Information - 2</vt:lpstr>
      <vt:lpstr>Security and Privacy Summary – Lecture b</vt:lpstr>
      <vt:lpstr>Security and Privacy References – Lecture b</vt:lpstr>
      <vt:lpstr>Introduction to Computer Science  Security and Privacy Lecture b</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Security and Privacy, Lecture b</dc:subject>
  <dc:creator>U.S. Department of Health and Human Services Office of the National Coordinator for Health Information Technology</dc:creator>
  <cp:keywords>Health IT, Health IT Curriculum, Health Care, Introduction to Computer Science, Security and Privacy</cp:keywords>
  <dc:description/>
  <cp:lastModifiedBy>admin</cp:lastModifiedBy>
  <cp:revision>233</cp:revision>
  <dcterms:created xsi:type="dcterms:W3CDTF">2016-02-10T15:30:00Z</dcterms:created>
  <dcterms:modified xsi:type="dcterms:W3CDTF">2017-06-20T20:03:06Z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23ED2564-ACD5-4C6B-B6A2-9DD9EC20E168</vt:lpwstr>
  </property>
  <property fmtid="{D5CDD505-2E9C-101B-9397-08002B2CF9AE}" pid="3" name="ArticulatePath">
    <vt:lpwstr>Comp4_unit7b_Lecture_Slides</vt:lpwstr>
  </property>
  <property fmtid="{D5CDD505-2E9C-101B-9397-08002B2CF9AE}" pid="4" name="Language">
    <vt:lpwstr>English</vt:lpwstr>
  </property>
</Properties>
</file>