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56" r:id="rId2"/>
    <p:sldId id="258" r:id="rId3"/>
    <p:sldId id="259" r:id="rId4"/>
    <p:sldId id="285" r:id="rId5"/>
    <p:sldId id="260" r:id="rId6"/>
    <p:sldId id="286" r:id="rId7"/>
    <p:sldId id="261" r:id="rId8"/>
    <p:sldId id="297" r:id="rId9"/>
    <p:sldId id="262" r:id="rId10"/>
    <p:sldId id="287" r:id="rId11"/>
    <p:sldId id="263" r:id="rId12"/>
    <p:sldId id="288" r:id="rId13"/>
    <p:sldId id="300" r:id="rId14"/>
    <p:sldId id="281" r:id="rId15"/>
    <p:sldId id="282" r:id="rId16"/>
  </p:sldIdLst>
  <p:sldSz cx="9144000" cy="6858000" type="screen4x3"/>
  <p:notesSz cx="6858000" cy="9144000"/>
  <p:custDataLst>
    <p:tags r:id="rId19"/>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9892" autoAdjust="0"/>
  </p:normalViewPr>
  <p:slideViewPr>
    <p:cSldViewPr snapToGrid="0">
      <p:cViewPr varScale="1">
        <p:scale>
          <a:sx n="43" d="100"/>
          <a:sy n="43" d="100"/>
        </p:scale>
        <p:origin x="-758" y="-77"/>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747"/>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6/20/2017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6/20/2017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t>Welcome to the </a:t>
            </a:r>
            <a:r>
              <a:rPr lang="en-US" altLang="en-US" b="0" i="0" dirty="0" smtClean="0"/>
              <a:t>Introduction to Computer Science: Security and Privacy</a:t>
            </a:r>
            <a:r>
              <a:rPr lang="en-US" altLang="en-US" dirty="0" smtClean="0"/>
              <a:t>. This is Lecture a.</a:t>
            </a:r>
          </a:p>
          <a:p>
            <a:pPr eaLnBrk="1" hangingPunct="1">
              <a:spcBef>
                <a:spcPct val="0"/>
              </a:spcBef>
            </a:pPr>
            <a:endParaRPr lang="en-US" altLang="en-US" dirty="0" smtClean="0"/>
          </a:p>
          <a:p>
            <a:pPr eaLnBrk="1" hangingPunct="1">
              <a:spcBef>
                <a:spcPct val="0"/>
              </a:spcBef>
            </a:pPr>
            <a:r>
              <a:rPr lang="en-US" altLang="en-US" dirty="0" smtClean="0"/>
              <a:t>The component, </a:t>
            </a:r>
            <a:r>
              <a:rPr lang="en-US" altLang="en-US" b="0" i="0" dirty="0" smtClean="0"/>
              <a:t>Introduction to Computer Science</a:t>
            </a:r>
            <a:r>
              <a:rPr lang="en-US" altLang="en-US" dirty="0" smtClean="0"/>
              <a:t>, provides a basic overview of computer architecture; data organization, representation and structure; the structure of programming languages; and networking and data communication. It also includes the basic terminology of computing.</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39989861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Last,</a:t>
            </a:r>
            <a:r>
              <a:rPr lang="en-US" altLang="en-US" baseline="0" dirty="0" smtClean="0"/>
              <a:t> but not least, a compromised computer system may lose some or all of its functionality. </a:t>
            </a:r>
          </a:p>
          <a:p>
            <a:endParaRPr lang="en-US" altLang="en-US" dirty="0" smtClean="0"/>
          </a:p>
          <a:p>
            <a:r>
              <a:rPr lang="en-US" altLang="en-US" dirty="0" smtClean="0"/>
              <a:t>Network security and data security breaches can cause business downtime. If a company such as Google, Amazon, or eBay, were not secure, think of the ramifications of a shutdown of their websites for part or all of a business day. Consider the financial repercussions for those businesses, their employees, and their customers. </a:t>
            </a:r>
          </a:p>
          <a:p>
            <a:endParaRPr lang="en-US" altLang="en-US" dirty="0" smtClean="0"/>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9B1B51C-5A99-48D5-824B-999DB1B5F376}" type="slidenum">
              <a:rPr lang="en-US" altLang="en-US"/>
              <a:pPr eaLnBrk="1" hangingPunct="1"/>
              <a:t>10</a:t>
            </a:fld>
            <a:endParaRPr lang="en-US" altLang="en-US" dirty="0"/>
          </a:p>
        </p:txBody>
      </p:sp>
    </p:spTree>
    <p:extLst>
      <p:ext uri="{BB962C8B-B14F-4D97-AF65-F5344CB8AC3E}">
        <p14:creationId xmlns:p14="http://schemas.microsoft.com/office/powerpoint/2010/main" val="6527929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considering security, it is important to ask: Which devices are usually attacked? </a:t>
            </a:r>
          </a:p>
          <a:p>
            <a:endParaRPr lang="en-US" altLang="en-US" dirty="0" smtClean="0"/>
          </a:p>
          <a:p>
            <a:r>
              <a:rPr lang="en-US" altLang="en-US" dirty="0" smtClean="0"/>
              <a:t>Routers are particularly vulnerable, and routers are everywhere. Routers send traffic from private networks to the Internet and from the Internet to private networks. Individuals have routers in their home networks, most businesses use routers, and internet service providers, </a:t>
            </a:r>
            <a:r>
              <a:rPr lang="en-US" altLang="en-US" smtClean="0"/>
              <a:t>or ISPs, </a:t>
            </a:r>
            <a:r>
              <a:rPr lang="en-US" altLang="en-US" dirty="0" smtClean="0"/>
              <a:t>use routers. </a:t>
            </a:r>
          </a:p>
          <a:p>
            <a:r>
              <a:rPr lang="en-US" altLang="en-US" dirty="0" smtClean="0"/>
              <a:t>If a hacker can successfully attack a router, all network traffic going through that router</a:t>
            </a:r>
            <a:r>
              <a:rPr lang="en-US" altLang="en-US" baseline="0" dirty="0" smtClean="0"/>
              <a:t> </a:t>
            </a:r>
            <a:r>
              <a:rPr lang="en-US" altLang="en-US" dirty="0" smtClean="0"/>
              <a:t>can be intercepted and viewed. </a:t>
            </a:r>
          </a:p>
          <a:p>
            <a:r>
              <a:rPr lang="en-US" altLang="en-US" dirty="0" smtClean="0"/>
              <a:t>Another device that is commonly attacked is the web server, which is a device that hosts websites. A website is made up of all of the web pages, images, and files that are stored on</a:t>
            </a:r>
            <a:r>
              <a:rPr lang="en-US" altLang="en-US" baseline="0" dirty="0" smtClean="0"/>
              <a:t> or </a:t>
            </a:r>
            <a:r>
              <a:rPr lang="en-US" altLang="en-US" dirty="0" smtClean="0"/>
              <a:t>can be downloaded from that site. If a hacker can successfully attack a web server, the server may lose</a:t>
            </a:r>
            <a:r>
              <a:rPr lang="en-US" altLang="en-US" baseline="0" dirty="0" smtClean="0"/>
              <a:t> some or all of its</a:t>
            </a:r>
            <a:r>
              <a:rPr lang="en-US" altLang="en-US" dirty="0" smtClean="0"/>
              <a:t> functionality</a:t>
            </a:r>
            <a:r>
              <a:rPr lang="en-US" altLang="en-US" baseline="0" dirty="0" smtClean="0"/>
              <a:t> and sensitive information can be stolen.</a:t>
            </a:r>
            <a:endParaRPr lang="en-US" altLang="en-US" dirty="0" smtClean="0"/>
          </a:p>
          <a:p>
            <a:endParaRPr lang="en-US" altLang="en-US" dirty="0" smtClean="0"/>
          </a:p>
          <a:p>
            <a:endParaRPr lang="en-US" altLang="en-US" dirty="0" smtClean="0"/>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dirty="0"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CCC2C300-62D5-4F35-A925-63F68BBE7495}" type="slidenum">
              <a:rPr lang="en-US" altLang="en-US"/>
              <a:pPr eaLnBrk="1" hangingPunct="1"/>
              <a:t>11</a:t>
            </a:fld>
            <a:endParaRPr lang="en-US" altLang="en-US" dirty="0"/>
          </a:p>
        </p:txBody>
      </p:sp>
    </p:spTree>
    <p:extLst>
      <p:ext uri="{BB962C8B-B14F-4D97-AF65-F5344CB8AC3E}">
        <p14:creationId xmlns:p14="http://schemas.microsoft.com/office/powerpoint/2010/main" val="608695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Attacks are also made on computers, which, of course, store confidential personal and corporate data. As we already discussed, if a hacker can gain access to this type of information, they may use it for personal gain.</a:t>
            </a:r>
            <a:r>
              <a:rPr lang="en-US" altLang="en-US" baseline="0" dirty="0" smtClean="0"/>
              <a:t> Alternatively, t</a:t>
            </a:r>
            <a:r>
              <a:rPr lang="en-US" altLang="en-US" dirty="0" smtClean="0"/>
              <a:t>hrough</a:t>
            </a:r>
            <a:r>
              <a:rPr lang="en-US" altLang="en-US" baseline="0" dirty="0" smtClean="0"/>
              <a:t> a successful attack, </a:t>
            </a:r>
            <a:r>
              <a:rPr lang="en-US" altLang="en-US" baseline="0" dirty="0" smtClean="0">
                <a:solidFill>
                  <a:srgbClr val="000000"/>
                </a:solidFill>
                <a:ea typeface="ＭＳ Ｐゴシック" panose="020B0600070205080204" pitchFamily="34" charset="-128"/>
                <a:cs typeface="Arial" panose="020B0604020202020204" pitchFamily="34" charset="0"/>
              </a:rPr>
              <a:t>a</a:t>
            </a:r>
            <a:r>
              <a:rPr lang="en-US" altLang="en-US" dirty="0" smtClean="0">
                <a:solidFill>
                  <a:srgbClr val="000000"/>
                </a:solidFill>
                <a:ea typeface="ＭＳ Ｐゴシック" panose="020B0600070205080204" pitchFamily="34" charset="-128"/>
                <a:cs typeface="Arial" panose="020B0604020202020204" pitchFamily="34" charset="0"/>
              </a:rPr>
              <a:t> hacker may acquire total control of the computer and use it for illegal activity such as staging attacks on other computers. </a:t>
            </a:r>
          </a:p>
          <a:p>
            <a:endParaRPr lang="en-US" altLang="en-US" dirty="0" smtClean="0"/>
          </a:p>
          <a:p>
            <a:endParaRPr lang="en-US" altLang="en-US" dirty="0" smtClean="0"/>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en-US" altLang="en-US" dirty="0"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CCC2C300-62D5-4F35-A925-63F68BBE7495}" type="slidenum">
              <a:rPr lang="en-US" altLang="en-US"/>
              <a:pPr eaLnBrk="1" hangingPunct="1"/>
              <a:t>12</a:t>
            </a:fld>
            <a:endParaRPr lang="en-US" altLang="en-US" dirty="0"/>
          </a:p>
        </p:txBody>
      </p:sp>
    </p:spTree>
    <p:extLst>
      <p:ext uri="{BB962C8B-B14F-4D97-AF65-F5344CB8AC3E}">
        <p14:creationId xmlns:p14="http://schemas.microsoft.com/office/powerpoint/2010/main" val="608695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concludes lecture a of </a:t>
            </a:r>
            <a:r>
              <a:rPr lang="en-US" altLang="en-US" b="0" i="0" dirty="0" smtClean="0"/>
              <a:t>Security and Privacy</a:t>
            </a:r>
            <a:r>
              <a:rPr lang="en-US" altLang="en-US" dirty="0" smtClean="0"/>
              <a:t>.  In summary, this lecture</a:t>
            </a:r>
          </a:p>
          <a:p>
            <a:pPr marL="171450" lvl="0" indent="-171450">
              <a:buFont typeface="Arial" panose="020B0604020202020204" pitchFamily="34" charset="0"/>
              <a:buChar char="•"/>
            </a:pPr>
            <a:r>
              <a:rPr lang="en-US" dirty="0" smtClean="0"/>
              <a:t>Defined cybercrime and cybersecurity</a:t>
            </a:r>
          </a:p>
          <a:p>
            <a:pPr marL="171450" lvl="0" indent="-171450">
              <a:buFont typeface="Arial" panose="020B0604020202020204" pitchFamily="34" charset="0"/>
              <a:buChar char="•"/>
            </a:pPr>
            <a:r>
              <a:rPr lang="en-US" dirty="0" smtClean="0"/>
              <a:t>Listed common IT security and privacy concerns </a:t>
            </a:r>
          </a:p>
          <a:p>
            <a:pPr marL="171450" lvl="0" indent="-171450">
              <a:buFont typeface="Arial" panose="020B0604020202020204" pitchFamily="34" charset="0"/>
              <a:buChar char="•"/>
            </a:pPr>
            <a:r>
              <a:rPr lang="en-US" dirty="0" smtClean="0"/>
              <a:t>And listed hardware components that are usually attacked by hackers</a:t>
            </a:r>
          </a:p>
          <a:p>
            <a:pPr eaLnBrk="1" hangingPunct="1">
              <a:spcBef>
                <a:spcPct val="0"/>
              </a:spcBef>
            </a:pPr>
            <a:endParaRPr lang="en-US" altLang="en-US" dirty="0" smtClean="0"/>
          </a:p>
          <a:p>
            <a:pPr eaLnBrk="1" hangingPunct="1">
              <a:spcBef>
                <a:spcPct val="0"/>
              </a:spcBef>
            </a:pPr>
            <a:endParaRPr lang="en-US" altLang="en-US" dirty="0" smtClean="0"/>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31A6B0-5035-47CB-B750-02F7C3BE1B17}" type="slidenum">
              <a:rPr lang="en-US" altLang="en-US"/>
              <a:pPr eaLnBrk="1" hangingPunct="1"/>
              <a:t>13</a:t>
            </a:fld>
            <a:endParaRPr lang="en-US" altLang="en-US" dirty="0"/>
          </a:p>
        </p:txBody>
      </p:sp>
    </p:spTree>
    <p:extLst>
      <p:ext uri="{BB962C8B-B14F-4D97-AF65-F5344CB8AC3E}">
        <p14:creationId xmlns:p14="http://schemas.microsoft.com/office/powerpoint/2010/main" val="31649563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p:txBody>
      </p:sp>
      <p:sp>
        <p:nvSpPr>
          <p:cNvPr id="624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624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6BF43C0-9B47-48AF-BB1A-5F6A04241563}" type="slidenum">
              <a:rPr lang="en-US" altLang="en-US"/>
              <a:pPr eaLnBrk="1" hangingPunct="1"/>
              <a:t>14</a:t>
            </a:fld>
            <a:endParaRPr lang="en-US" altLang="en-US" dirty="0"/>
          </a:p>
        </p:txBody>
      </p:sp>
    </p:spTree>
    <p:extLst>
      <p:ext uri="{BB962C8B-B14F-4D97-AF65-F5344CB8AC3E}">
        <p14:creationId xmlns:p14="http://schemas.microsoft.com/office/powerpoint/2010/main" val="17486075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15</a:t>
            </a:fld>
            <a:endParaRPr lang="en-US" altLang="en-US" dirty="0"/>
          </a:p>
        </p:txBody>
      </p:sp>
    </p:spTree>
    <p:extLst>
      <p:ext uri="{BB962C8B-B14F-4D97-AF65-F5344CB8AC3E}">
        <p14:creationId xmlns:p14="http://schemas.microsoft.com/office/powerpoint/2010/main" val="191969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  The objectives for this unit,</a:t>
            </a:r>
            <a:r>
              <a:rPr lang="en-US" altLang="en-US" b="0" dirty="0" smtClean="0"/>
              <a:t> </a:t>
            </a:r>
            <a:r>
              <a:rPr lang="en-US" altLang="en-US" b="0" i="0" dirty="0" smtClean="0"/>
              <a:t>Security and Privacy</a:t>
            </a:r>
            <a:r>
              <a:rPr lang="en-US" altLang="en-US" dirty="0" smtClean="0"/>
              <a:t>, are to:</a:t>
            </a:r>
          </a:p>
          <a:p>
            <a:pPr marL="171450" lvl="0" indent="-171450">
              <a:buFont typeface="Arial" panose="020B0604020202020204" pitchFamily="34" charset="0"/>
              <a:buChar char="•"/>
            </a:pPr>
            <a:r>
              <a:rPr lang="en-US" dirty="0" smtClean="0"/>
              <a:t>Define cybercrime and cybersecurity</a:t>
            </a:r>
          </a:p>
          <a:p>
            <a:pPr marL="171450" lvl="0" indent="-171450">
              <a:buFont typeface="Arial" panose="020B0604020202020204" pitchFamily="34" charset="0"/>
              <a:buChar char="•"/>
            </a:pPr>
            <a:r>
              <a:rPr lang="en-US" dirty="0" smtClean="0"/>
              <a:t>List common information technology,</a:t>
            </a:r>
            <a:r>
              <a:rPr lang="en-US" baseline="0" dirty="0" smtClean="0"/>
              <a:t> or </a:t>
            </a:r>
            <a:r>
              <a:rPr lang="en-US" dirty="0" smtClean="0"/>
              <a:t>IT</a:t>
            </a:r>
            <a:r>
              <a:rPr lang="en-US" baseline="0" dirty="0" smtClean="0"/>
              <a:t>,</a:t>
            </a:r>
            <a:r>
              <a:rPr lang="en-US" dirty="0" smtClean="0"/>
              <a:t> security and privacy concerns</a:t>
            </a:r>
          </a:p>
          <a:p>
            <a:pPr marL="171450" lvl="0" indent="-171450">
              <a:buFont typeface="Arial" panose="020B0604020202020204" pitchFamily="34" charset="0"/>
              <a:buChar char="•"/>
            </a:pPr>
            <a:r>
              <a:rPr lang="en-US" dirty="0" smtClean="0"/>
              <a:t>List the</a:t>
            </a:r>
            <a:r>
              <a:rPr lang="en-US" baseline="0" dirty="0" smtClean="0"/>
              <a:t> </a:t>
            </a:r>
            <a:r>
              <a:rPr lang="en-US" dirty="0" smtClean="0"/>
              <a:t>hardware components that are usually attacked by hackers </a:t>
            </a:r>
          </a:p>
          <a:p>
            <a:pPr marL="171450" lvl="0" indent="-171450">
              <a:buFont typeface="Arial" panose="020B0604020202020204" pitchFamily="34" charset="0"/>
              <a:buChar char="•"/>
            </a:pPr>
            <a:r>
              <a:rPr lang="en-US" dirty="0" smtClean="0"/>
              <a:t>Explain some of the common methods of attack</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BFA563-D4B0-45E7-A96F-A4DB34D4C0A4}" type="slidenum">
              <a:rPr lang="en-US" altLang="en-US"/>
              <a:pPr eaLnBrk="1" hangingPunct="1"/>
              <a:t>2</a:t>
            </a:fld>
            <a:endParaRPr lang="en-US" altLang="en-US" dirty="0"/>
          </a:p>
        </p:txBody>
      </p:sp>
    </p:spTree>
    <p:extLst>
      <p:ext uri="{BB962C8B-B14F-4D97-AF65-F5344CB8AC3E}">
        <p14:creationId xmlns:p14="http://schemas.microsoft.com/office/powerpoint/2010/main" val="4134868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smtClean="0"/>
              <a:t>Describe common types of malware</a:t>
            </a:r>
          </a:p>
          <a:p>
            <a:pPr marL="171450" lvl="0" indent="-171450">
              <a:buFont typeface="Arial" panose="020B0604020202020204" pitchFamily="34" charset="0"/>
              <a:buChar char="•"/>
            </a:pPr>
            <a:r>
              <a:rPr lang="en-US" dirty="0" smtClean="0"/>
              <a:t>Explain social engineering methods used by cybercriminals</a:t>
            </a:r>
          </a:p>
          <a:p>
            <a:pPr marL="171450" lvl="0" indent="-171450">
              <a:buFont typeface="Arial" panose="020B0604020202020204" pitchFamily="34" charset="0"/>
              <a:buChar char="•"/>
            </a:pPr>
            <a:r>
              <a:rPr lang="en-US" dirty="0" smtClean="0"/>
              <a:t>Describe methods and tools available for protection against cyberattacks</a:t>
            </a:r>
          </a:p>
          <a:p>
            <a:pPr marL="171450" lvl="0" indent="-171450">
              <a:buFont typeface="Arial" panose="020B0604020202020204" pitchFamily="34" charset="0"/>
              <a:buChar char="•"/>
            </a:pPr>
            <a:r>
              <a:rPr lang="en-US" dirty="0" smtClean="0"/>
              <a:t>Describe practices designed to minimize the risk of successful cyberattack</a:t>
            </a:r>
          </a:p>
          <a:p>
            <a:pPr eaLnBrk="1" hangingPunct="1">
              <a:spcBef>
                <a:spcPct val="0"/>
              </a:spcBef>
            </a:pPr>
            <a:endParaRPr lang="en-US" altLang="en-US" dirty="0" smtClean="0"/>
          </a:p>
          <a:p>
            <a:pPr eaLnBrk="1" hangingPunct="1">
              <a:spcBef>
                <a:spcPct val="0"/>
              </a:spcBef>
            </a:pPr>
            <a:endParaRPr lang="en-US" altLang="en-US" dirty="0" smtClean="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BFA563-D4B0-45E7-A96F-A4DB34D4C0A4}" type="slidenum">
              <a:rPr lang="en-US" altLang="en-US"/>
              <a:pPr eaLnBrk="1" hangingPunct="1"/>
              <a:t>3</a:t>
            </a:fld>
            <a:endParaRPr lang="en-US" altLang="en-US" dirty="0"/>
          </a:p>
        </p:txBody>
      </p:sp>
    </p:spTree>
    <p:extLst>
      <p:ext uri="{BB962C8B-B14F-4D97-AF65-F5344CB8AC3E}">
        <p14:creationId xmlns:p14="http://schemas.microsoft.com/office/powerpoint/2010/main" val="4134868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lvl="0" indent="-171450">
              <a:buFont typeface="Arial" panose="020B0604020202020204" pitchFamily="34" charset="0"/>
              <a:buChar char="•"/>
            </a:pPr>
            <a:r>
              <a:rPr lang="en-US" dirty="0" smtClean="0"/>
              <a:t>Address specifics of wireless device security</a:t>
            </a:r>
          </a:p>
          <a:p>
            <a:pPr marL="171450" lvl="0" indent="-171450">
              <a:buFont typeface="Arial" panose="020B0604020202020204" pitchFamily="34" charset="0"/>
              <a:buChar char="•"/>
            </a:pPr>
            <a:r>
              <a:rPr lang="en-US" dirty="0" smtClean="0"/>
              <a:t>Explain security and privacy concerns associated with Electronic Health Records, or EHRs</a:t>
            </a:r>
          </a:p>
          <a:p>
            <a:pPr marL="171450" lvl="0" indent="-171450">
              <a:buFont typeface="Arial" panose="020B0604020202020204" pitchFamily="34" charset="0"/>
              <a:buChar char="•"/>
            </a:pPr>
            <a:r>
              <a:rPr lang="en-US" dirty="0" smtClean="0"/>
              <a:t>Describe security safeguards used for health care applications</a:t>
            </a:r>
          </a:p>
          <a:p>
            <a:pPr marL="171450" lvl="0" indent="-171450">
              <a:buFont typeface="Arial" panose="020B0604020202020204" pitchFamily="34" charset="0"/>
              <a:buChar char="•"/>
            </a:pPr>
            <a:r>
              <a:rPr lang="en-US" dirty="0" smtClean="0"/>
              <a:t>And,</a:t>
            </a:r>
            <a:r>
              <a:rPr lang="en-US" baseline="0" dirty="0" smtClean="0"/>
              <a:t> p</a:t>
            </a:r>
            <a:r>
              <a:rPr lang="en-US" dirty="0" smtClean="0"/>
              <a:t>rovide the basics of ethical behavior online</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BFA563-D4B0-45E7-A96F-A4DB34D4C0A4}" type="slidenum">
              <a:rPr lang="en-US" altLang="en-US"/>
              <a:pPr eaLnBrk="1" hangingPunct="1"/>
              <a:t>4</a:t>
            </a:fld>
            <a:endParaRPr lang="en-US" altLang="en-US" dirty="0"/>
          </a:p>
        </p:txBody>
      </p:sp>
    </p:spTree>
    <p:extLst>
      <p:ext uri="{BB962C8B-B14F-4D97-AF65-F5344CB8AC3E}">
        <p14:creationId xmlns:p14="http://schemas.microsoft.com/office/powerpoint/2010/main" val="4134868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a:t>
            </a:r>
            <a:r>
              <a:rPr lang="en-US" altLang="en-US" baseline="0" dirty="0" smtClean="0"/>
              <a:t> this lecture we’ll define </a:t>
            </a:r>
            <a:r>
              <a:rPr lang="en-US" altLang="en-US" b="0" baseline="0" dirty="0" smtClean="0"/>
              <a:t>c</a:t>
            </a:r>
            <a:r>
              <a:rPr lang="en-US" b="0" dirty="0" smtClean="0"/>
              <a:t>omputer crime, or cybercrime, and</a:t>
            </a:r>
            <a:r>
              <a:rPr lang="en-US" b="0" baseline="0" dirty="0" smtClean="0"/>
              <a:t> its nemesis, </a:t>
            </a:r>
            <a:r>
              <a:rPr lang="en-US" sz="1000" b="0" dirty="0" smtClean="0"/>
              <a:t>computer security, also known as cybersecurity or IT security</a:t>
            </a:r>
            <a:r>
              <a:rPr lang="en-US" sz="1000" b="0" baseline="0" dirty="0" smtClean="0"/>
              <a:t>. We will</a:t>
            </a:r>
            <a:r>
              <a:rPr lang="en-US" altLang="en-US" b="0" baseline="0" dirty="0" smtClean="0"/>
              <a:t> identify common security and privacy threats and concerns, and describe which devices are commonly attacked by hackers.</a:t>
            </a:r>
          </a:p>
          <a:p>
            <a:endParaRPr lang="en-US" altLang="en-US" b="0" baseline="0" dirty="0" smtClean="0"/>
          </a:p>
          <a:p>
            <a:r>
              <a:rPr lang="en-US" altLang="en-US" b="0" dirty="0" smtClean="0"/>
              <a:t>According to Wikipedia, “</a:t>
            </a:r>
            <a:r>
              <a:rPr lang="en-US" b="0" dirty="0" smtClean="0"/>
              <a:t>cybercrime is crime that involves a computer and a network. The computer may have been u</a:t>
            </a:r>
            <a:r>
              <a:rPr lang="en-US" dirty="0" smtClean="0"/>
              <a:t>sed in the commission of a crime, or it may be the target.</a:t>
            </a:r>
            <a:r>
              <a:rPr lang="en-US" baseline="30000" dirty="0" smtClean="0"/>
              <a:t> “</a:t>
            </a:r>
            <a:endParaRPr lang="en-US" altLang="en-US" dirty="0" smtClean="0"/>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9A5EE7E-6CCA-4F8E-AB14-0EB18FC8B918}" type="slidenum">
              <a:rPr lang="en-US" altLang="en-US"/>
              <a:pPr eaLnBrk="1" hangingPunct="1"/>
              <a:t>5</a:t>
            </a:fld>
            <a:endParaRPr lang="en-US" altLang="en-US" dirty="0"/>
          </a:p>
        </p:txBody>
      </p:sp>
    </p:spTree>
    <p:extLst>
      <p:ext uri="{BB962C8B-B14F-4D97-AF65-F5344CB8AC3E}">
        <p14:creationId xmlns:p14="http://schemas.microsoft.com/office/powerpoint/2010/main" val="3011393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According to Dr. </a:t>
            </a:r>
            <a:r>
              <a:rPr lang="en-US" dirty="0" err="1" smtClean="0"/>
              <a:t>Halder</a:t>
            </a:r>
            <a:r>
              <a:rPr lang="en-US" dirty="0" smtClean="0"/>
              <a:t> and Dr. </a:t>
            </a:r>
            <a:r>
              <a:rPr lang="en-US" dirty="0" err="1" smtClean="0"/>
              <a:t>Jaishankar</a:t>
            </a:r>
            <a:r>
              <a:rPr lang="en-US" dirty="0" smtClean="0"/>
              <a:t> cybercrimes are: "Offences that are committed against individuals or groups of individuals with a criminal motive to intentionally harm the reputation of the victim or cause physical or mental harm, or loss, to the victim directly or indirectly, using modern telecommunication networks such as Internet - chat rooms, emails, notice boards, and groups - and mobile phones". </a:t>
            </a:r>
            <a:endParaRPr lang="en-US" altLang="en-US" dirty="0" smtClean="0"/>
          </a:p>
          <a:p>
            <a:endParaRPr lang="en-US" altLang="en-US" dirty="0" smtClean="0"/>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9A5EE7E-6CCA-4F8E-AB14-0EB18FC8B918}" type="slidenum">
              <a:rPr lang="en-US" altLang="en-US"/>
              <a:pPr eaLnBrk="1" hangingPunct="1"/>
              <a:t>6</a:t>
            </a:fld>
            <a:endParaRPr lang="en-US" altLang="en-US" dirty="0"/>
          </a:p>
        </p:txBody>
      </p:sp>
    </p:spTree>
    <p:extLst>
      <p:ext uri="{BB962C8B-B14F-4D97-AF65-F5344CB8AC3E}">
        <p14:creationId xmlns:p14="http://schemas.microsoft.com/office/powerpoint/2010/main" val="3011393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Again,</a:t>
            </a:r>
            <a:r>
              <a:rPr lang="en-US" altLang="en-US" baseline="0" dirty="0" smtClean="0"/>
              <a:t> a</a:t>
            </a:r>
            <a:r>
              <a:rPr lang="en-US" altLang="en-US" dirty="0" smtClean="0"/>
              <a:t>ccording to Wikipedia, “</a:t>
            </a:r>
            <a:r>
              <a:rPr lang="en-US" sz="1000" b="0" dirty="0" smtClean="0"/>
              <a:t>Computer security, also known as cybersecurity or IT security, is th</a:t>
            </a:r>
            <a:r>
              <a:rPr lang="en-US" sz="1000" dirty="0" smtClean="0"/>
              <a:t>e protection of information systems from theft or damage to the hardware, the software, and to the information on them, as well as from disruption or misdirection of the services they provide</a:t>
            </a:r>
            <a:r>
              <a:rPr lang="en-US" altLang="en-US" dirty="0" smtClean="0"/>
              <a:t>”. </a:t>
            </a:r>
          </a:p>
          <a:p>
            <a:endParaRPr lang="en-US" altLang="en-US" dirty="0" smtClean="0"/>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9A5EE7E-6CCA-4F8E-AB14-0EB18FC8B918}" type="slidenum">
              <a:rPr lang="en-US" altLang="en-US"/>
              <a:pPr eaLnBrk="1" hangingPunct="1"/>
              <a:t>7</a:t>
            </a:fld>
            <a:endParaRPr lang="en-US" altLang="en-US" dirty="0"/>
          </a:p>
        </p:txBody>
      </p:sp>
    </p:spTree>
    <p:extLst>
      <p:ext uri="{BB962C8B-B14F-4D97-AF65-F5344CB8AC3E}">
        <p14:creationId xmlns:p14="http://schemas.microsoft.com/office/powerpoint/2010/main" val="3011393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It goes on to clarify: “It includes controlling physical access to the hardware, as well as protecting against harm that may come via network access, data and code injection, and due to malpractice by operators, whether intentional, accidental, or due to them being tricked into deviating from secure procedures.”</a:t>
            </a:r>
          </a:p>
          <a:p>
            <a:endParaRPr lang="en-US" altLang="en-US" dirty="0" smtClean="0"/>
          </a:p>
          <a:p>
            <a:endParaRPr lang="en-US" altLang="en-US" dirty="0" smtClean="0"/>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9A5EE7E-6CCA-4F8E-AB14-0EB18FC8B918}" type="slidenum">
              <a:rPr lang="en-US" altLang="en-US"/>
              <a:pPr eaLnBrk="1" hangingPunct="1"/>
              <a:t>8</a:t>
            </a:fld>
            <a:endParaRPr lang="en-US" altLang="en-US" dirty="0"/>
          </a:p>
        </p:txBody>
      </p:sp>
    </p:spTree>
    <p:extLst>
      <p:ext uri="{BB962C8B-B14F-4D97-AF65-F5344CB8AC3E}">
        <p14:creationId xmlns:p14="http://schemas.microsoft.com/office/powerpoint/2010/main" val="27896226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So what are common</a:t>
            </a:r>
            <a:r>
              <a:rPr lang="en-US" altLang="en-US" baseline="0" dirty="0" smtClean="0"/>
              <a:t> cybercrimes and how do they hurt us?</a:t>
            </a:r>
          </a:p>
          <a:p>
            <a:endParaRPr lang="en-US" altLang="en-US" dirty="0" smtClean="0"/>
          </a:p>
          <a:p>
            <a:pPr marL="0" marR="0" lvl="2"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The potential for lost, stolen, or compromised data is a real concern. It could be personal data, such as </a:t>
            </a:r>
            <a:r>
              <a:rPr lang="en-US" altLang="en-US" sz="2600" dirty="0" smtClean="0">
                <a:solidFill>
                  <a:prstClr val="black"/>
                </a:solidFill>
                <a:ea typeface="ＭＳ Ｐゴシック" panose="020B0600070205080204" pitchFamily="34" charset="-128"/>
                <a:cs typeface="Arial" panose="020B0604020202020204" pitchFamily="34" charset="0"/>
              </a:rPr>
              <a:t>checking and credit card account numbers, or corporate data, such as specifications</a:t>
            </a:r>
            <a:r>
              <a:rPr lang="en-US" altLang="en-US" sz="2600" baseline="0" dirty="0" smtClean="0">
                <a:solidFill>
                  <a:prstClr val="black"/>
                </a:solidFill>
                <a:ea typeface="ＭＳ Ｐゴシック" panose="020B0600070205080204" pitchFamily="34" charset="-128"/>
                <a:cs typeface="Arial" panose="020B0604020202020204" pitchFamily="34" charset="0"/>
              </a:rPr>
              <a:t> for a new high tech product.</a:t>
            </a:r>
            <a:r>
              <a:rPr lang="en-US" altLang="en-US" sz="2800" dirty="0" smtClean="0"/>
              <a:t> Corporate secrets may be stolen and sold to competitors, putting a company out of business and causing the loss of jobs. </a:t>
            </a:r>
            <a:endParaRPr lang="en-US" altLang="en-US" sz="2600" baseline="0" dirty="0" smtClean="0">
              <a:solidFill>
                <a:prstClr val="black"/>
              </a:solidFill>
              <a:ea typeface="ＭＳ Ｐゴシック" panose="020B0600070205080204" pitchFamily="34" charset="-128"/>
              <a:cs typeface="Arial" panose="020B0604020202020204" pitchFamily="34" charset="0"/>
            </a:endParaRPr>
          </a:p>
          <a:p>
            <a:pPr marL="0" marR="0" lvl="2" indent="0" algn="l" defTabSz="914400" rtl="0" eaLnBrk="0" fontAlgn="base" latinLnBrk="0" hangingPunct="0">
              <a:lnSpc>
                <a:spcPct val="100000"/>
              </a:lnSpc>
              <a:spcBef>
                <a:spcPct val="30000"/>
              </a:spcBef>
              <a:spcAft>
                <a:spcPct val="0"/>
              </a:spcAft>
              <a:buClrTx/>
              <a:buSzTx/>
              <a:buFontTx/>
              <a:buNone/>
              <a:tabLst/>
              <a:defRPr/>
            </a:pPr>
            <a:endParaRPr lang="en-US" altLang="en-US" sz="2600" dirty="0" smtClean="0">
              <a:solidFill>
                <a:prstClr val="black"/>
              </a:solidFill>
              <a:ea typeface="ＭＳ Ｐゴシック" panose="020B0600070205080204" pitchFamily="34" charset="-128"/>
              <a:cs typeface="Arial" panose="020B0604020202020204" pitchFamily="34" charset="0"/>
            </a:endParaRPr>
          </a:p>
          <a:p>
            <a:r>
              <a:rPr lang="en-US" altLang="en-US" dirty="0" smtClean="0"/>
              <a:t>When your name, social security number,</a:t>
            </a:r>
            <a:r>
              <a:rPr lang="en-US" altLang="en-US" baseline="0" dirty="0" smtClean="0"/>
              <a:t> and</a:t>
            </a:r>
            <a:r>
              <a:rPr lang="en-US" altLang="en-US" dirty="0" smtClean="0"/>
              <a:t> date</a:t>
            </a:r>
            <a:r>
              <a:rPr lang="en-US" altLang="en-US" baseline="0" dirty="0" smtClean="0"/>
              <a:t> of birth are compromised, it can lead to i</a:t>
            </a:r>
            <a:r>
              <a:rPr lang="en-US" altLang="en-US" dirty="0" smtClean="0"/>
              <a:t>dentity theft and impersonation. Usually this type of theft</a:t>
            </a:r>
            <a:r>
              <a:rPr lang="en-US" altLang="en-US" baseline="0" dirty="0" smtClean="0"/>
              <a:t> </a:t>
            </a:r>
            <a:r>
              <a:rPr lang="en-US" altLang="en-US" dirty="0" smtClean="0"/>
              <a:t>results in opening</a:t>
            </a:r>
            <a:r>
              <a:rPr lang="en-US" altLang="en-US" baseline="0" dirty="0" smtClean="0"/>
              <a:t> multiple credit lines in the victim’s name, with subsequent money withdrawal by a criminal.</a:t>
            </a:r>
          </a:p>
          <a:p>
            <a:endParaRPr lang="en-US" altLang="en-US" baseline="0" dirty="0" smtClean="0"/>
          </a:p>
          <a:p>
            <a:r>
              <a:rPr lang="en-US" altLang="en-US" baseline="0" dirty="0" smtClean="0"/>
              <a:t>Another common consequence of personal data being compromised is blackmail</a:t>
            </a:r>
            <a:r>
              <a:rPr lang="en-US" altLang="en-US" dirty="0" smtClean="0"/>
              <a:t>. For example, a </a:t>
            </a:r>
            <a:r>
              <a:rPr lang="en-US" altLang="en-US" sz="1000" dirty="0" smtClean="0">
                <a:cs typeface="Arial" panose="020B0604020202020204" pitchFamily="34" charset="0"/>
              </a:rPr>
              <a:t>threat to disclose medical information </a:t>
            </a:r>
            <a:r>
              <a:rPr lang="en-US" altLang="en-US" dirty="0" smtClean="0"/>
              <a:t>unless certain actions are taken, such as paying large sums of money to the person who wrongly accessed the data. </a:t>
            </a:r>
          </a:p>
          <a:p>
            <a:endParaRPr lang="en-US" altLang="en-US" dirty="0" smtClean="0"/>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9B1B51C-5A99-48D5-824B-999DB1B5F376}" type="slidenum">
              <a:rPr lang="en-US" altLang="en-US"/>
              <a:pPr eaLnBrk="1" hangingPunct="1"/>
              <a:t>9</a:t>
            </a:fld>
            <a:endParaRPr lang="en-US" altLang="en-US" dirty="0"/>
          </a:p>
        </p:txBody>
      </p:sp>
    </p:spTree>
    <p:extLst>
      <p:ext uri="{BB962C8B-B14F-4D97-AF65-F5344CB8AC3E}">
        <p14:creationId xmlns:p14="http://schemas.microsoft.com/office/powerpoint/2010/main" val="6527929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One on top Three acros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17" name="Content Placeholder 1"/>
          <p:cNvSpPr>
            <a:spLocks noGrp="1"/>
          </p:cNvSpPr>
          <p:nvPr>
            <p:ph sz="quarter" idx="14"/>
          </p:nvPr>
        </p:nvSpPr>
        <p:spPr>
          <a:xfrm>
            <a:off x="457200" y="1600200"/>
            <a:ext cx="7719954" cy="704589"/>
          </a:xfrm>
          <a:prstGeom prst="rect">
            <a:avLst/>
          </a:prstGeom>
        </p:spPr>
        <p:txBody>
          <a:bodyPr/>
          <a:lstStyle>
            <a:lvl1pPr>
              <a:defRPr>
                <a:latin typeface="+mn-lt"/>
              </a:defRPr>
            </a:lvl1pPr>
            <a:lvl2pPr marL="457200" indent="0">
              <a:buSzPct val="85000"/>
              <a:buNone/>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15" hasCustomPrompt="1"/>
          </p:nvPr>
        </p:nvSpPr>
        <p:spPr>
          <a:xfrm>
            <a:off x="524006" y="2487352"/>
            <a:ext cx="2607502" cy="3684848"/>
          </a:xfrm>
          <a:prstGeom prst="rect">
            <a:avLst/>
          </a:prstGeom>
        </p:spPr>
        <p:txBody>
          <a:bodyPr/>
          <a:lstStyle>
            <a:lvl1pPr>
              <a:defRPr>
                <a:latin typeface="+mn-lt"/>
              </a:defRPr>
            </a:lvl1pPr>
            <a:lvl2pPr marL="514350" indent="-285750">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1"/>
            <a:r>
              <a:rPr lang="en-US" dirty="0" smtClean="0"/>
              <a:t>Second level</a:t>
            </a:r>
          </a:p>
        </p:txBody>
      </p:sp>
      <p:sp>
        <p:nvSpPr>
          <p:cNvPr id="11" name="Content Placeholder 1"/>
          <p:cNvSpPr>
            <a:spLocks noGrp="1"/>
          </p:cNvSpPr>
          <p:nvPr>
            <p:ph sz="quarter" idx="16" hasCustomPrompt="1"/>
          </p:nvPr>
        </p:nvSpPr>
        <p:spPr>
          <a:xfrm>
            <a:off x="3256768" y="2487352"/>
            <a:ext cx="2605414" cy="3684848"/>
          </a:xfrm>
          <a:prstGeom prst="rect">
            <a:avLst/>
          </a:prstGeom>
        </p:spPr>
        <p:txBody>
          <a:bodyPr/>
          <a:lstStyle>
            <a:lvl1pPr>
              <a:defRPr>
                <a:latin typeface="+mn-lt"/>
              </a:defRPr>
            </a:lvl1pPr>
            <a:lvl2pPr marL="514350" indent="-285750">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1"/>
            <a:r>
              <a:rPr lang="en-US" dirty="0" smtClean="0"/>
              <a:t>Second level</a:t>
            </a:r>
          </a:p>
        </p:txBody>
      </p:sp>
      <p:sp>
        <p:nvSpPr>
          <p:cNvPr id="12" name="Content Placeholder 1"/>
          <p:cNvSpPr>
            <a:spLocks noGrp="1"/>
          </p:cNvSpPr>
          <p:nvPr>
            <p:ph sz="quarter" idx="17" hasCustomPrompt="1"/>
          </p:nvPr>
        </p:nvSpPr>
        <p:spPr>
          <a:xfrm>
            <a:off x="5986468" y="2487352"/>
            <a:ext cx="2606387" cy="3684848"/>
          </a:xfrm>
          <a:prstGeom prst="rect">
            <a:avLst/>
          </a:prstGeom>
        </p:spPr>
        <p:txBody>
          <a:bodyPr/>
          <a:lstStyle>
            <a:lvl1pPr>
              <a:defRPr>
                <a:latin typeface="+mn-lt"/>
              </a:defRPr>
            </a:lvl1pPr>
            <a:lvl2pPr marL="514350" indent="-285750">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1"/>
            <a:r>
              <a:rPr lang="en-US" dirty="0" smtClean="0"/>
              <a:t>Second level</a:t>
            </a:r>
          </a:p>
        </p:txBody>
      </p:sp>
    </p:spTree>
    <p:extLst>
      <p:ext uri="{BB962C8B-B14F-4D97-AF65-F5344CB8AC3E}">
        <p14:creationId xmlns:p14="http://schemas.microsoft.com/office/powerpoint/2010/main" val="153831742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Side by Side with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2259419"/>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4" name="Picture Placeholder 3"/>
          <p:cNvSpPr>
            <a:spLocks noGrp="1"/>
          </p:cNvSpPr>
          <p:nvPr>
            <p:ph type="pic" sz="quarter" idx="34"/>
          </p:nvPr>
        </p:nvSpPr>
        <p:spPr>
          <a:xfrm>
            <a:off x="4657725" y="4167188"/>
            <a:ext cx="4029075" cy="1946275"/>
          </a:xfrm>
        </p:spPr>
        <p:txBody>
          <a:bodyPr/>
          <a:lstStyle/>
          <a:p>
            <a:endParaRPr lang="en-US" dirty="0"/>
          </a:p>
        </p:txBody>
      </p:sp>
    </p:spTree>
    <p:extLst>
      <p:ext uri="{BB962C8B-B14F-4D97-AF65-F5344CB8AC3E}">
        <p14:creationId xmlns:p14="http://schemas.microsoft.com/office/powerpoint/2010/main" val="32838781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74" r:id="rId4"/>
    <p:sldLayoutId id="2147484273" r:id="rId5"/>
    <p:sldLayoutId id="2147484262" r:id="rId6"/>
    <p:sldLayoutId id="2147484263" r:id="rId7"/>
    <p:sldLayoutId id="2147484264" r:id="rId8"/>
    <p:sldLayoutId id="2147484265" r:id="rId9"/>
    <p:sldLayoutId id="2147484266" r:id="rId10"/>
    <p:sldLayoutId id="2147484267" r:id="rId11"/>
    <p:sldLayoutId id="2147484271" r:id="rId12"/>
    <p:sldLayoutId id="2147484272"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0.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1.xml"/><Relationship Id="rId1" Type="http://schemas.openxmlformats.org/officeDocument/2006/relationships/tags" Target="../tags/tag15.xml"/><Relationship Id="rId4" Type="http://schemas.openxmlformats.org/officeDocument/2006/relationships/hyperlink" Target="https://en.wikipedia.org/wiki/Cybercrime"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Computer Science</a:t>
            </a:r>
            <a:endParaRPr lang="en-US" dirty="0"/>
          </a:p>
        </p:txBody>
      </p:sp>
      <p:sp>
        <p:nvSpPr>
          <p:cNvPr id="3" name="Text Placeholder 2"/>
          <p:cNvSpPr>
            <a:spLocks noGrp="1"/>
          </p:cNvSpPr>
          <p:nvPr>
            <p:ph type="body" sz="half" idx="2"/>
          </p:nvPr>
        </p:nvSpPr>
        <p:spPr/>
        <p:txBody>
          <a:bodyPr/>
          <a:lstStyle/>
          <a:p>
            <a:r>
              <a:rPr lang="en-US" dirty="0" smtClean="0"/>
              <a:t>Security and Privacy</a:t>
            </a:r>
            <a:endParaRPr lang="en-US" dirty="0"/>
          </a:p>
        </p:txBody>
      </p:sp>
      <p:sp>
        <p:nvSpPr>
          <p:cNvPr id="4" name="Text Placeholder 3"/>
          <p:cNvSpPr>
            <a:spLocks noGrp="1"/>
          </p:cNvSpPr>
          <p:nvPr>
            <p:ph type="body" sz="quarter" idx="11"/>
          </p:nvPr>
        </p:nvSpPr>
        <p:spPr/>
        <p:txBody>
          <a:bodyPr/>
          <a:lstStyle/>
          <a:p>
            <a:r>
              <a:rPr lang="en-US" dirty="0" smtClean="0"/>
              <a:t>Lecture a</a:t>
            </a:r>
            <a:endParaRPr lang="en-US" dirty="0"/>
          </a:p>
        </p:txBody>
      </p:sp>
      <p:sp>
        <p:nvSpPr>
          <p:cNvPr id="5" name="Text Placeholder 4"/>
          <p:cNvSpPr>
            <a:spLocks noGrp="1"/>
          </p:cNvSpPr>
          <p:nvPr>
            <p:ph type="body" sz="quarter" idx="12"/>
          </p:nvPr>
        </p:nvSpPr>
        <p:spPr/>
        <p:txBody>
          <a:bodyPr/>
          <a:lstStyle/>
          <a:p>
            <a:r>
              <a:rPr lang="en-US" dirty="0" smtClean="0"/>
              <a:t>This material (Comp 4 Unit 7)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endParaRPr lang="en-US" dirty="0"/>
          </a:p>
        </p:txBody>
      </p:sp>
    </p:spTree>
    <p:custDataLst>
      <p:tags r:id="rId1"/>
    </p:custDataLst>
    <p:extLst>
      <p:ext uri="{BB962C8B-B14F-4D97-AF65-F5344CB8AC3E}">
        <p14:creationId xmlns:p14="http://schemas.microsoft.com/office/powerpoint/2010/main" val="19810664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Common Cybercrimes - 2</a:t>
            </a:r>
          </a:p>
        </p:txBody>
      </p:sp>
      <p:sp>
        <p:nvSpPr>
          <p:cNvPr id="19459" name="Content Placeholder 2"/>
          <p:cNvSpPr>
            <a:spLocks noGrp="1"/>
          </p:cNvSpPr>
          <p:nvPr>
            <p:ph sz="quarter" idx="14"/>
          </p:nvPr>
        </p:nvSpPr>
        <p:spPr/>
        <p:txBody>
          <a:bodyPr/>
          <a:lstStyle/>
          <a:p>
            <a:r>
              <a:rPr lang="en-US" altLang="en-US" dirty="0" smtClean="0"/>
              <a:t>Loss of computer functionality</a:t>
            </a:r>
          </a:p>
          <a:p>
            <a:pPr lvl="1"/>
            <a:r>
              <a:rPr lang="en-US" dirty="0" smtClean="0"/>
              <a:t>Downtime for website or network</a:t>
            </a:r>
          </a:p>
          <a:p>
            <a:pPr lvl="1"/>
            <a:r>
              <a:rPr lang="en-US" dirty="0" smtClean="0"/>
              <a:t>Computer may become too slow or not functional at all</a:t>
            </a:r>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extLst>
      <p:ext uri="{BB962C8B-B14F-4D97-AF65-F5344CB8AC3E}">
        <p14:creationId xmlns:p14="http://schemas.microsoft.com/office/powerpoint/2010/main" val="461117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Which Devices are </a:t>
            </a:r>
            <a:br>
              <a:rPr lang="en-US" altLang="en-US" dirty="0" smtClean="0"/>
            </a:br>
            <a:r>
              <a:rPr lang="en-US" altLang="en-US" dirty="0" smtClean="0"/>
              <a:t>Usually Attacked? - 1</a:t>
            </a:r>
          </a:p>
        </p:txBody>
      </p:sp>
      <p:sp>
        <p:nvSpPr>
          <p:cNvPr id="20483" name="Content Placeholder 2"/>
          <p:cNvSpPr>
            <a:spLocks noGrp="1"/>
          </p:cNvSpPr>
          <p:nvPr>
            <p:ph sz="quarter" idx="14"/>
          </p:nvPr>
        </p:nvSpPr>
        <p:spPr/>
        <p:txBody>
          <a:bodyPr/>
          <a:lstStyle/>
          <a:p>
            <a:r>
              <a:rPr lang="en-US" altLang="en-US" dirty="0" smtClean="0"/>
              <a:t>Routers</a:t>
            </a:r>
          </a:p>
          <a:p>
            <a:pPr lvl="1"/>
            <a:r>
              <a:rPr lang="en-US" altLang="en-US" dirty="0" smtClean="0"/>
              <a:t>Network traffic can be intercepted and viewed</a:t>
            </a:r>
          </a:p>
          <a:p>
            <a:r>
              <a:rPr lang="en-US" altLang="en-US" dirty="0" smtClean="0"/>
              <a:t>Web Servers</a:t>
            </a:r>
          </a:p>
          <a:p>
            <a:pPr lvl="1"/>
            <a:r>
              <a:rPr lang="en-US" altLang="en-US" dirty="0" smtClean="0"/>
              <a:t>If attacked successfully, the web server may lose its functionality </a:t>
            </a:r>
          </a:p>
          <a:p>
            <a:pPr lvl="1"/>
            <a:r>
              <a:rPr lang="en-US" altLang="en-US" dirty="0" smtClean="0"/>
              <a:t>Sensitive information can be stolen </a:t>
            </a:r>
          </a:p>
          <a:p>
            <a:pPr marL="457200" lvl="1" indent="0">
              <a:buNone/>
            </a:pPr>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Which Devices are </a:t>
            </a:r>
            <a:br>
              <a:rPr lang="en-US" altLang="en-US" dirty="0" smtClean="0"/>
            </a:br>
            <a:r>
              <a:rPr lang="en-US" altLang="en-US" dirty="0" smtClean="0"/>
              <a:t>Usually Attacked? - 2</a:t>
            </a:r>
          </a:p>
        </p:txBody>
      </p:sp>
      <p:sp>
        <p:nvSpPr>
          <p:cNvPr id="20483" name="Content Placeholder 2"/>
          <p:cNvSpPr>
            <a:spLocks noGrp="1"/>
          </p:cNvSpPr>
          <p:nvPr>
            <p:ph sz="quarter" idx="14"/>
          </p:nvPr>
        </p:nvSpPr>
        <p:spPr/>
        <p:txBody>
          <a:bodyPr/>
          <a:lstStyle/>
          <a:p>
            <a:r>
              <a:rPr lang="en-US" altLang="en-US" dirty="0" smtClean="0"/>
              <a:t>Computers</a:t>
            </a:r>
          </a:p>
          <a:p>
            <a:pPr lvl="1"/>
            <a:r>
              <a:rPr lang="en-US" altLang="en-US" dirty="0" smtClean="0"/>
              <a:t>Confidential personal and corporate data can be stolen</a:t>
            </a:r>
          </a:p>
          <a:p>
            <a:pPr lvl="1"/>
            <a:r>
              <a:rPr lang="en-US" altLang="en-US" dirty="0" smtClean="0"/>
              <a:t>A hacker may acquire total control of the computer and use it other illegal activity </a:t>
            </a:r>
          </a:p>
          <a:p>
            <a:pPr lvl="1"/>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extLst>
      <p:ext uri="{BB962C8B-B14F-4D97-AF65-F5344CB8AC3E}">
        <p14:creationId xmlns:p14="http://schemas.microsoft.com/office/powerpoint/2010/main" val="1998055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Summary – Lecture a</a:t>
            </a:r>
          </a:p>
        </p:txBody>
      </p:sp>
      <p:sp>
        <p:nvSpPr>
          <p:cNvPr id="37891" name="Text Placeholder 3"/>
          <p:cNvSpPr>
            <a:spLocks noGrp="1"/>
          </p:cNvSpPr>
          <p:nvPr>
            <p:ph type="body" sz="quarter" idx="11"/>
          </p:nvPr>
        </p:nvSpPr>
        <p:spPr>
          <a:xfrm>
            <a:off x="457200" y="1577039"/>
            <a:ext cx="8229600" cy="4572000"/>
          </a:xfrm>
        </p:spPr>
        <p:txBody>
          <a:bodyPr/>
          <a:lstStyle/>
          <a:p>
            <a:pPr lvl="0"/>
            <a:r>
              <a:rPr lang="en-US" dirty="0" smtClean="0"/>
              <a:t>Defined cybercrime and cybersecurity</a:t>
            </a:r>
          </a:p>
          <a:p>
            <a:pPr lvl="0"/>
            <a:r>
              <a:rPr lang="en-US" dirty="0" smtClean="0"/>
              <a:t>Listed common IT security and privacy concerns </a:t>
            </a:r>
          </a:p>
          <a:p>
            <a:pPr lvl="0"/>
            <a:r>
              <a:rPr lang="en-US" dirty="0" smtClean="0"/>
              <a:t>Listed hardware components attacked by the hackers</a:t>
            </a:r>
          </a:p>
        </p:txBody>
      </p:sp>
      <p:sp>
        <p:nvSpPr>
          <p:cNvPr id="4" name="Slide Number Placeholder 3"/>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extLst>
      <p:ext uri="{BB962C8B-B14F-4D97-AF65-F5344CB8AC3E}">
        <p14:creationId xmlns:p14="http://schemas.microsoft.com/office/powerpoint/2010/main" val="3397825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References – Lecture a</a:t>
            </a:r>
          </a:p>
        </p:txBody>
      </p:sp>
      <p:sp>
        <p:nvSpPr>
          <p:cNvPr id="38915" name="Text Placeholder 2"/>
          <p:cNvSpPr>
            <a:spLocks noGrp="1"/>
          </p:cNvSpPr>
          <p:nvPr>
            <p:ph type="body" sz="quarter" idx="16"/>
          </p:nvPr>
        </p:nvSpPr>
        <p:spPr>
          <a:xfrm>
            <a:off x="457200" y="1600200"/>
            <a:ext cx="8229600" cy="2214154"/>
          </a:xfrm>
        </p:spPr>
        <p:txBody>
          <a:bodyPr/>
          <a:lstStyle/>
          <a:p>
            <a:r>
              <a:rPr lang="en-US" altLang="en-US" dirty="0" smtClean="0"/>
              <a:t>References</a:t>
            </a:r>
          </a:p>
          <a:p>
            <a:r>
              <a:rPr lang="en-US" b="0" dirty="0" smtClean="0"/>
              <a:t>Cybercrime</a:t>
            </a:r>
            <a:r>
              <a:rPr lang="en-US" b="0" dirty="0"/>
              <a:t>. (</a:t>
            </a:r>
            <a:r>
              <a:rPr lang="en-US" b="0" dirty="0" err="1"/>
              <a:t>n.d.</a:t>
            </a:r>
            <a:r>
              <a:rPr lang="en-US" b="0" dirty="0"/>
              <a:t>). Retrieved July 10, 2016, from https://</a:t>
            </a:r>
            <a:r>
              <a:rPr lang="en-US" b="0" dirty="0">
                <a:hlinkClick r:id="rId4" tooltip="URL for referenced source"/>
              </a:rPr>
              <a:t>en.wikipedia.org/wiki/Cybercrime</a:t>
            </a:r>
            <a:r>
              <a:rPr lang="en-US" b="0" dirty="0"/>
              <a:t> </a:t>
            </a:r>
          </a:p>
          <a:p>
            <a:endParaRPr lang="en-US" altLang="en-US" b="0" dirty="0" smtClean="0"/>
          </a:p>
        </p:txBody>
      </p:sp>
      <p:sp>
        <p:nvSpPr>
          <p:cNvPr id="7" name="Slide Number Placeholder 6"/>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Computer Science </a:t>
            </a:r>
            <a:br>
              <a:rPr lang="en-US" dirty="0" smtClean="0"/>
            </a:br>
            <a:r>
              <a:rPr lang="en-US" dirty="0" smtClean="0"/>
              <a:t>Security and Privacy</a:t>
            </a:r>
            <a:br>
              <a:rPr lang="en-US" dirty="0" smtClean="0"/>
            </a:br>
            <a:r>
              <a:rPr lang="en-US" dirty="0" smtClean="0"/>
              <a:t>Lecture a</a:t>
            </a:r>
            <a:endParaRPr lang="en-US" dirty="0"/>
          </a:p>
        </p:txBody>
      </p:sp>
      <p:sp>
        <p:nvSpPr>
          <p:cNvPr id="3" name="Content Placeholder 2"/>
          <p:cNvSpPr>
            <a:spLocks noGrp="1"/>
          </p:cNvSpPr>
          <p:nvPr>
            <p:ph sz="quarter" idx="14"/>
          </p:nvPr>
        </p:nvSpPr>
        <p:spPr/>
        <p:txBody>
          <a:bodyPr/>
          <a:lstStyle/>
          <a:p>
            <a:r>
              <a:rPr lang="en-US" alt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extLst>
      <p:ext uri="{BB962C8B-B14F-4D97-AF65-F5344CB8AC3E}">
        <p14:creationId xmlns:p14="http://schemas.microsoft.com/office/powerpoint/2010/main" val="2219397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Learning Objectives - 1</a:t>
            </a:r>
          </a:p>
        </p:txBody>
      </p:sp>
      <p:sp>
        <p:nvSpPr>
          <p:cNvPr id="18435" name="Text Placeholder 3"/>
          <p:cNvSpPr>
            <a:spLocks noGrp="1"/>
          </p:cNvSpPr>
          <p:nvPr>
            <p:ph sz="quarter" idx="14"/>
          </p:nvPr>
        </p:nvSpPr>
        <p:spPr/>
        <p:txBody>
          <a:bodyPr/>
          <a:lstStyle/>
          <a:p>
            <a:pPr lvl="0"/>
            <a:r>
              <a:rPr lang="en-US" dirty="0" smtClean="0">
                <a:ea typeface="Verdana" panose="020B0604030504040204" pitchFamily="34" charset="0"/>
                <a:cs typeface="Verdana" panose="020B0604030504040204" pitchFamily="34" charset="0"/>
              </a:rPr>
              <a:t>Define cybercrime and </a:t>
            </a:r>
            <a:r>
              <a:rPr lang="en-US" dirty="0">
                <a:ea typeface="Verdana" panose="020B0604030504040204" pitchFamily="34" charset="0"/>
                <a:cs typeface="Verdana" panose="020B0604030504040204" pitchFamily="34" charset="0"/>
              </a:rPr>
              <a:t>cybersecurity (Lecture a)</a:t>
            </a:r>
            <a:endParaRPr lang="en-US" dirty="0" smtClean="0">
              <a:ea typeface="Verdana" panose="020B0604030504040204" pitchFamily="34" charset="0"/>
              <a:cs typeface="Verdana" panose="020B0604030504040204" pitchFamily="34" charset="0"/>
            </a:endParaRPr>
          </a:p>
          <a:p>
            <a:pPr lvl="0"/>
            <a:r>
              <a:rPr lang="en-US" dirty="0" smtClean="0">
                <a:ea typeface="Verdana" panose="020B0604030504040204" pitchFamily="34" charset="0"/>
                <a:cs typeface="Verdana" panose="020B0604030504040204" pitchFamily="34" charset="0"/>
              </a:rPr>
              <a:t>List common information technology (IT) security and privacy concerns (Lecture a)</a:t>
            </a:r>
          </a:p>
          <a:p>
            <a:pPr lvl="0"/>
            <a:r>
              <a:rPr lang="en-US" dirty="0" smtClean="0">
                <a:ea typeface="Verdana" panose="020B0604030504040204" pitchFamily="34" charset="0"/>
                <a:cs typeface="Verdana" panose="020B0604030504040204" pitchFamily="34" charset="0"/>
              </a:rPr>
              <a:t>List hardware components that are usually attacked by the hackers (Lecture a)</a:t>
            </a:r>
          </a:p>
          <a:p>
            <a:pPr lvl="0"/>
            <a:r>
              <a:rPr lang="en-US" dirty="0" smtClean="0">
                <a:ea typeface="Verdana" panose="020B0604030504040204" pitchFamily="34" charset="0"/>
                <a:cs typeface="Verdana" panose="020B0604030504040204" pitchFamily="34" charset="0"/>
              </a:rPr>
              <a:t>Explain some of the common methods of attack (Lecture b)</a:t>
            </a:r>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Learning Objectives - 2</a:t>
            </a:r>
          </a:p>
        </p:txBody>
      </p:sp>
      <p:sp>
        <p:nvSpPr>
          <p:cNvPr id="18435" name="Text Placeholder 3"/>
          <p:cNvSpPr>
            <a:spLocks noGrp="1"/>
          </p:cNvSpPr>
          <p:nvPr>
            <p:ph sz="quarter" idx="14"/>
          </p:nvPr>
        </p:nvSpPr>
        <p:spPr/>
        <p:txBody>
          <a:bodyPr/>
          <a:lstStyle/>
          <a:p>
            <a:r>
              <a:rPr lang="en-US" dirty="0">
                <a:ea typeface="Verdana" panose="020B0604030504040204" pitchFamily="34" charset="0"/>
                <a:cs typeface="Verdana" panose="020B0604030504040204" pitchFamily="34" charset="0"/>
              </a:rPr>
              <a:t>Describe common types of malware (Lecture </a:t>
            </a:r>
            <a:r>
              <a:rPr lang="en-US" dirty="0" smtClean="0">
                <a:ea typeface="Verdana" panose="020B0604030504040204" pitchFamily="34" charset="0"/>
                <a:cs typeface="Verdana" panose="020B0604030504040204" pitchFamily="34" charset="0"/>
              </a:rPr>
              <a:t>b)</a:t>
            </a:r>
            <a:endParaRPr lang="en-US" dirty="0">
              <a:ea typeface="Verdana" panose="020B0604030504040204" pitchFamily="34" charset="0"/>
              <a:cs typeface="Verdana" panose="020B0604030504040204" pitchFamily="34" charset="0"/>
            </a:endParaRPr>
          </a:p>
          <a:p>
            <a:pPr lvl="0"/>
            <a:r>
              <a:rPr lang="en-US" dirty="0" smtClean="0">
                <a:ea typeface="Verdana" panose="020B0604030504040204" pitchFamily="34" charset="0"/>
                <a:cs typeface="Verdana" panose="020B0604030504040204" pitchFamily="34" charset="0"/>
              </a:rPr>
              <a:t>Explain </a:t>
            </a:r>
            <a:r>
              <a:rPr lang="en-US" dirty="0">
                <a:ea typeface="Verdana" panose="020B0604030504040204" pitchFamily="34" charset="0"/>
                <a:cs typeface="Verdana" panose="020B0604030504040204" pitchFamily="34" charset="0"/>
              </a:rPr>
              <a:t>social engineering methods used by cybercriminals (Lecture </a:t>
            </a:r>
            <a:r>
              <a:rPr lang="en-US" dirty="0" smtClean="0">
                <a:ea typeface="Verdana" panose="020B0604030504040204" pitchFamily="34" charset="0"/>
                <a:cs typeface="Verdana" panose="020B0604030504040204" pitchFamily="34" charset="0"/>
              </a:rPr>
              <a:t>b)</a:t>
            </a:r>
            <a:endParaRPr lang="en-US" dirty="0">
              <a:ea typeface="Verdana" panose="020B0604030504040204" pitchFamily="34" charset="0"/>
              <a:cs typeface="Verdana" panose="020B0604030504040204" pitchFamily="34" charset="0"/>
            </a:endParaRPr>
          </a:p>
          <a:p>
            <a:pPr lvl="0"/>
            <a:r>
              <a:rPr lang="en-US" dirty="0">
                <a:ea typeface="Verdana" panose="020B0604030504040204" pitchFamily="34" charset="0"/>
                <a:cs typeface="Verdana" panose="020B0604030504040204" pitchFamily="34" charset="0"/>
              </a:rPr>
              <a:t>Describe methods and tools available for protection against cyberattacks (Lecture </a:t>
            </a:r>
            <a:r>
              <a:rPr lang="en-US" dirty="0" smtClean="0">
                <a:ea typeface="Verdana" panose="020B0604030504040204" pitchFamily="34" charset="0"/>
                <a:cs typeface="Verdana" panose="020B0604030504040204" pitchFamily="34" charset="0"/>
              </a:rPr>
              <a:t>c)</a:t>
            </a:r>
            <a:endParaRPr lang="en-US" dirty="0">
              <a:ea typeface="Verdana" panose="020B0604030504040204" pitchFamily="34" charset="0"/>
              <a:cs typeface="Verdana" panose="020B0604030504040204" pitchFamily="34" charset="0"/>
            </a:endParaRPr>
          </a:p>
          <a:p>
            <a:pPr lvl="0"/>
            <a:r>
              <a:rPr lang="en-US" dirty="0" smtClean="0"/>
              <a:t>Describe practices designed to minimize the risk of successful cyberattack </a:t>
            </a:r>
            <a:br>
              <a:rPr lang="en-US" dirty="0" smtClean="0"/>
            </a:br>
            <a:r>
              <a:rPr lang="en-US" dirty="0" smtClean="0"/>
              <a:t>(Lecture d)</a:t>
            </a:r>
          </a:p>
        </p:txBody>
      </p:sp>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1418287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Security and Privacy</a:t>
            </a:r>
            <a:br>
              <a:rPr lang="en-US" altLang="en-US" dirty="0" smtClean="0"/>
            </a:br>
            <a:r>
              <a:rPr lang="en-US" altLang="en-US" dirty="0" smtClean="0"/>
              <a:t>Learning Objectives - 3</a:t>
            </a:r>
          </a:p>
        </p:txBody>
      </p:sp>
      <p:sp>
        <p:nvSpPr>
          <p:cNvPr id="18435" name="Text Placeholder 3"/>
          <p:cNvSpPr>
            <a:spLocks noGrp="1"/>
          </p:cNvSpPr>
          <p:nvPr>
            <p:ph sz="quarter" idx="14"/>
          </p:nvPr>
        </p:nvSpPr>
        <p:spPr/>
        <p:txBody>
          <a:bodyPr/>
          <a:lstStyle/>
          <a:p>
            <a:pPr lvl="0"/>
            <a:r>
              <a:rPr lang="en-US" dirty="0" smtClean="0"/>
              <a:t>Address specifics of wireless device security (Lecture d) </a:t>
            </a:r>
          </a:p>
          <a:p>
            <a:pPr lvl="0"/>
            <a:r>
              <a:rPr lang="en-US" dirty="0" smtClean="0"/>
              <a:t>Explain </a:t>
            </a:r>
            <a:r>
              <a:rPr lang="en-US" dirty="0"/>
              <a:t>security and privacy concerns associated </a:t>
            </a:r>
            <a:r>
              <a:rPr lang="en-US" dirty="0" smtClean="0"/>
              <a:t>with EHRs (Lecture e)</a:t>
            </a:r>
          </a:p>
          <a:p>
            <a:pPr lvl="0"/>
            <a:r>
              <a:rPr lang="en-US" dirty="0" smtClean="0"/>
              <a:t>Describe security safeguards used for health care applications (Lecture e)</a:t>
            </a:r>
          </a:p>
          <a:p>
            <a:pPr lvl="0"/>
            <a:r>
              <a:rPr lang="en-US" dirty="0" smtClean="0"/>
              <a:t>Provide the basics of ethical behavior online (Lecture e)</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extLst>
      <p:ext uri="{BB962C8B-B14F-4D97-AF65-F5344CB8AC3E}">
        <p14:creationId xmlns:p14="http://schemas.microsoft.com/office/powerpoint/2010/main" val="13634177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Cybercrime - 1 </a:t>
            </a:r>
          </a:p>
        </p:txBody>
      </p:sp>
      <p:sp>
        <p:nvSpPr>
          <p:cNvPr id="2" name="Content Placeholder 1"/>
          <p:cNvSpPr>
            <a:spLocks noGrp="1"/>
          </p:cNvSpPr>
          <p:nvPr>
            <p:ph sz="quarter" idx="14"/>
          </p:nvPr>
        </p:nvSpPr>
        <p:spPr/>
        <p:txBody>
          <a:bodyPr/>
          <a:lstStyle/>
          <a:p>
            <a:r>
              <a:rPr lang="en-US" dirty="0" smtClean="0"/>
              <a:t>“Crime that involves a computer and a network. The computer may have been used in the commission of a crime, or it may be the target.”</a:t>
            </a:r>
          </a:p>
          <a:p>
            <a:pPr marL="347663" lvl="1" indent="0">
              <a:buNone/>
            </a:pPr>
            <a:r>
              <a:rPr lang="en-US" sz="2400" dirty="0" smtClean="0"/>
              <a:t>Wikipedia, 2016</a:t>
            </a:r>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extLst>
      <p:ext uri="{BB962C8B-B14F-4D97-AF65-F5344CB8AC3E}">
        <p14:creationId xmlns:p14="http://schemas.microsoft.com/office/powerpoint/2010/main" val="28649611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Cybercrime - 2</a:t>
            </a:r>
          </a:p>
        </p:txBody>
      </p:sp>
      <p:sp>
        <p:nvSpPr>
          <p:cNvPr id="2" name="Content Placeholder 1"/>
          <p:cNvSpPr>
            <a:spLocks noGrp="1"/>
          </p:cNvSpPr>
          <p:nvPr>
            <p:ph sz="quarter" idx="14"/>
          </p:nvPr>
        </p:nvSpPr>
        <p:spPr/>
        <p:txBody>
          <a:bodyPr/>
          <a:lstStyle/>
          <a:p>
            <a:r>
              <a:rPr lang="en-US" dirty="0" smtClean="0"/>
              <a:t>Dr. Halder and Dr. Jaishankar (2011)</a:t>
            </a:r>
          </a:p>
          <a:p>
            <a:pPr lvl="1"/>
            <a:r>
              <a:rPr lang="en-US" dirty="0" smtClean="0"/>
              <a:t> "Offences that are committed against individuals or groups of individuals with a criminal motive to intentionally harm the reputation of the victim or cause physical or mental harm, or loss, to the victim directly or indirectly, using modern telecommunication networks such as Internet (Chat rooms, emails, notice boards and groups) and mobile phones (SMS/MMS)". </a:t>
            </a:r>
            <a:br>
              <a:rPr lang="en-US" dirty="0" smtClean="0"/>
            </a:br>
            <a:r>
              <a:rPr lang="en-US" sz="2400" dirty="0" smtClean="0"/>
              <a:t>Wikipedia, 2016</a:t>
            </a:r>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extLst>
      <p:ext uri="{BB962C8B-B14F-4D97-AF65-F5344CB8AC3E}">
        <p14:creationId xmlns:p14="http://schemas.microsoft.com/office/powerpoint/2010/main" val="1494221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Cybersecurity - 1 </a:t>
            </a:r>
          </a:p>
        </p:txBody>
      </p:sp>
      <p:sp>
        <p:nvSpPr>
          <p:cNvPr id="2" name="Content Placeholder 1"/>
          <p:cNvSpPr>
            <a:spLocks noGrp="1"/>
          </p:cNvSpPr>
          <p:nvPr>
            <p:ph sz="quarter" idx="14"/>
          </p:nvPr>
        </p:nvSpPr>
        <p:spPr/>
        <p:txBody>
          <a:bodyPr/>
          <a:lstStyle/>
          <a:p>
            <a:pPr marL="457200" indent="-457200"/>
            <a:r>
              <a:rPr lang="en-US" dirty="0" smtClean="0"/>
              <a:t>“Computer </a:t>
            </a:r>
            <a:r>
              <a:rPr lang="en-US" dirty="0"/>
              <a:t>security, also known as cybersecurity or IT security, is the protection of information systems from theft or damage to the hardware, the software, and to the information on them, as well as from disruption or misdirection of the services they </a:t>
            </a:r>
            <a:r>
              <a:rPr lang="en-US" dirty="0" smtClean="0"/>
              <a:t>provide.”</a:t>
            </a:r>
            <a:r>
              <a:rPr lang="en-US" dirty="0"/>
              <a:t/>
            </a:r>
            <a:br>
              <a:rPr lang="en-US" dirty="0"/>
            </a:br>
            <a:r>
              <a:rPr lang="en-US" sz="2400" dirty="0"/>
              <a:t>Wikipedia, </a:t>
            </a:r>
            <a:r>
              <a:rPr lang="en-US" sz="2400" dirty="0" smtClean="0"/>
              <a:t>2016</a:t>
            </a:r>
            <a:endParaRPr lang="en-US" sz="240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extLst>
      <p:ext uri="{BB962C8B-B14F-4D97-AF65-F5344CB8AC3E}">
        <p14:creationId xmlns:p14="http://schemas.microsoft.com/office/powerpoint/2010/main" val="39979192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Cybersecurity - 2 </a:t>
            </a:r>
          </a:p>
        </p:txBody>
      </p:sp>
      <p:sp>
        <p:nvSpPr>
          <p:cNvPr id="2" name="Content Placeholder 1"/>
          <p:cNvSpPr>
            <a:spLocks noGrp="1"/>
          </p:cNvSpPr>
          <p:nvPr>
            <p:ph sz="quarter" idx="14"/>
          </p:nvPr>
        </p:nvSpPr>
        <p:spPr/>
        <p:txBody>
          <a:bodyPr/>
          <a:lstStyle/>
          <a:p>
            <a:r>
              <a:rPr lang="en-US" sz="3100" dirty="0" smtClean="0"/>
              <a:t>Cybersecurity “</a:t>
            </a:r>
            <a:r>
              <a:rPr lang="en-US" altLang="en-US" sz="3100" dirty="0" smtClean="0"/>
              <a:t>includes </a:t>
            </a:r>
            <a:r>
              <a:rPr lang="en-US" altLang="en-US" sz="3100" dirty="0"/>
              <a:t>controlling physical access to the hardware, as well as protecting against harm that may come via network access, data and code injection, and due to malpractice by operators, whether intentional, accidental, or due to them being tricked into deviating from secure procedures</a:t>
            </a:r>
            <a:r>
              <a:rPr lang="en-US" altLang="en-US" sz="3100" dirty="0" smtClean="0"/>
              <a:t>.”</a:t>
            </a:r>
          </a:p>
          <a:p>
            <a:pPr marL="400050" lvl="1" indent="0">
              <a:buNone/>
            </a:pPr>
            <a:r>
              <a:rPr lang="en-US" sz="2400" dirty="0" smtClean="0"/>
              <a:t>Wikipedia, 2016</a:t>
            </a:r>
          </a:p>
        </p:txBody>
      </p:sp>
      <p:sp>
        <p:nvSpPr>
          <p:cNvPr id="5" name="Slide Number Placeholder 4"/>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extLst>
      <p:ext uri="{BB962C8B-B14F-4D97-AF65-F5344CB8AC3E}">
        <p14:creationId xmlns:p14="http://schemas.microsoft.com/office/powerpoint/2010/main" val="19957510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Common Cybercrimes - 1</a:t>
            </a:r>
          </a:p>
        </p:txBody>
      </p:sp>
      <p:sp>
        <p:nvSpPr>
          <p:cNvPr id="19459" name="Content Placeholder 2"/>
          <p:cNvSpPr>
            <a:spLocks noGrp="1"/>
          </p:cNvSpPr>
          <p:nvPr>
            <p:ph sz="quarter" idx="14"/>
          </p:nvPr>
        </p:nvSpPr>
        <p:spPr/>
        <p:txBody>
          <a:bodyPr/>
          <a:lstStyle/>
          <a:p>
            <a:r>
              <a:rPr lang="en-US" altLang="en-US" dirty="0" smtClean="0"/>
              <a:t>Compromised sensitive information</a:t>
            </a:r>
          </a:p>
          <a:p>
            <a:pPr lvl="1"/>
            <a:r>
              <a:rPr lang="en-US" altLang="en-US" dirty="0" smtClean="0"/>
              <a:t>Checking and credit card account numbers, etc.</a:t>
            </a:r>
          </a:p>
          <a:p>
            <a:pPr lvl="1"/>
            <a:r>
              <a:rPr lang="en-US" altLang="en-US" dirty="0" smtClean="0"/>
              <a:t>Corporate secrets may be stolen and sold to competitors</a:t>
            </a:r>
          </a:p>
          <a:p>
            <a:r>
              <a:rPr lang="en-US" altLang="en-US" dirty="0" smtClean="0"/>
              <a:t>Identity theft and impersonation</a:t>
            </a:r>
          </a:p>
          <a:p>
            <a:pPr lvl="1"/>
            <a:r>
              <a:rPr lang="en-US" altLang="en-US" dirty="0" smtClean="0"/>
              <a:t>Social security number, date of birth, etc.</a:t>
            </a:r>
          </a:p>
          <a:p>
            <a:r>
              <a:rPr lang="en-US" altLang="en-US" dirty="0" smtClean="0"/>
              <a:t>Blackmail</a:t>
            </a:r>
          </a:p>
          <a:p>
            <a:pPr lvl="1"/>
            <a:r>
              <a:rPr lang="en-US" altLang="en-US" dirty="0" smtClean="0"/>
              <a:t>Threat to disclose medical information, etc.</a:t>
            </a:r>
          </a:p>
        </p:txBody>
      </p:sp>
      <p:sp>
        <p:nvSpPr>
          <p:cNvPr id="4" name="Slide Number Placeholder 3"/>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5"/>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3_V3.mp3"/>
  <p:tag name="AUDIO_ID" val="275"/>
  <p:tag name="ELAPSEDTIME" val="81.894"/>
  <p:tag name="ARTICULATE_SLIDE_NAV" val="3"/>
  <p:tag name="ARTICULATE_SLIDE_GUID" val="98d6dfe7-0480-486b-8973-ffa89e6b67e1"/>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3_V3.mp3"/>
  <p:tag name="AUDIO_ID" val="275"/>
  <p:tag name="ELAPSEDTIME" val="81.894"/>
  <p:tag name="ARTICULATE_SLIDE_NAV" val="3"/>
  <p:tag name="ARTICULATE_SLIDE_GUID" val="98d6dfe7-0480-486b-8973-ffa89e6b67e1"/>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2\PPT Production\FINALIZED\comp4_unit2\comp4_unit2\comp4_unit2c\comp4_unit2c_S-4_V3.mp3"/>
  <p:tag name="AUDIO_ID" val="264"/>
  <p:tag name="ELAPSEDTIME" val="48.588"/>
  <p:tag name="ARTICULATE_SLIDE_NAV" val="4"/>
  <p:tag name="ARTICULATE_SLIDE_GUID" val="3afe6883-bf6d-4fd8-baca-38e71fe412b0"/>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2\PPT Production\FINALIZED\comp4_unit2\comp4_unit2\comp4_unit2c\comp4_unit2c_S-4_V3.mp3"/>
  <p:tag name="AUDIO_ID" val="264"/>
  <p:tag name="ELAPSEDTIME" val="48.588"/>
  <p:tag name="ARTICULATE_SLIDE_NAV" val="4"/>
  <p:tag name="ARTICULATE_SLIDE_GUID" val="3afe6883-bf6d-4fd8-baca-38e71fe412b0"/>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21_V3.mp3"/>
  <p:tag name="AUDIO_ID" val="293"/>
  <p:tag name="ELAPSEDTIME" val="9.64"/>
  <p:tag name="ARTICULATE_SLIDE_NAV" val="21"/>
  <p:tag name="ARTICULATE_SLIDE_GUID" val="9a42c0ee-ac01-4b4d-9e94-57d2bb3562c3"/>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py (2) of 30_sec_silence.mp3"/>
  <p:tag name="AUDIO_ID" val="294"/>
  <p:tag name="ELAPSEDTIME" val="7.515"/>
  <p:tag name="ARTICULATE_SLIDE_NAV" val="22"/>
  <p:tag name="ARTICULATE_SLIDE_GUID" val="60e4527d-d689-4df0-ac17-da1c73ce7884"/>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2_V3-REVISED.wav"/>
  <p:tag name="AUDIO_ID" val="274"/>
  <p:tag name="ELAPSEDTIME" val="28.552"/>
  <p:tag name="ARTICULATE_SLIDE_NAV" val="2"/>
  <p:tag name="ARTICULATE_SLIDE_GUID" val="b691822e-c369-40e1-a5be-0335468d1209"/>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2_V3-REVISED.wav"/>
  <p:tag name="AUDIO_ID" val="274"/>
  <p:tag name="ELAPSEDTIME" val="28.552"/>
  <p:tag name="ARTICULATE_SLIDE_NAV" val="2"/>
  <p:tag name="ARTICULATE_SLIDE_GUID" val="b691822e-c369-40e1-a5be-0335468d1209"/>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2_V3-REVISED.wav"/>
  <p:tag name="AUDIO_ID" val="274"/>
  <p:tag name="ELAPSEDTIME" val="28.552"/>
  <p:tag name="ARTICULATE_SLIDE_NAV" val="2"/>
  <p:tag name="ARTICULATE_SLIDE_GUID" val="b691822e-c369-40e1-a5be-0335468d1209"/>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14_V3.mp3"/>
  <p:tag name="AUDIO_ID" val="286"/>
  <p:tag name="ELAPSEDTIME" val="65.15"/>
  <p:tag name="ARTICULATE_SLIDE_NAV" val="14"/>
  <p:tag name="ARTICULATE_SLIDE_GUID" val="d3481c20-3c04-4393-b2ab-e6c5624badb1"/>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14_V3.mp3"/>
  <p:tag name="AUDIO_ID" val="286"/>
  <p:tag name="ELAPSEDTIME" val="65.15"/>
  <p:tag name="ARTICULATE_SLIDE_NAV" val="14"/>
  <p:tag name="ARTICULATE_SLIDE_GUID" val="d3481c20-3c04-4393-b2ab-e6c5624badb1"/>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14_V3.mp3"/>
  <p:tag name="AUDIO_ID" val="286"/>
  <p:tag name="ELAPSEDTIME" val="65.15"/>
  <p:tag name="ARTICULATE_SLIDE_NAV" val="14"/>
  <p:tag name="ARTICULATE_SLIDE_GUID" val="d3481c20-3c04-4393-b2ab-e6c5624badb1"/>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8\FINALIZED\comp4_unit8-REVISED\comp4_unit8\comp4_unit8a\comp4_unit8a_S-14_V3.mp3"/>
  <p:tag name="AUDIO_ID" val="286"/>
  <p:tag name="ELAPSEDTIME" val="65.15"/>
  <p:tag name="ARTICULATE_SLIDE_NAV" val="14"/>
  <p:tag name="ARTICULATE_SLIDE_GUID" val="d3481c20-3c04-4393-b2ab-e6c5624badb1"/>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1719</TotalTime>
  <Words>1539</Words>
  <Application>Microsoft Office PowerPoint</Application>
  <PresentationFormat>On-screen Show (4:3)</PresentationFormat>
  <Paragraphs>136</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ONC-Template-FINAL DRAFT</vt:lpstr>
      <vt:lpstr>Introduction to Computer Science</vt:lpstr>
      <vt:lpstr>Security and Privacy Learning Objectives - 1</vt:lpstr>
      <vt:lpstr>Security and Privacy Learning Objectives - 2</vt:lpstr>
      <vt:lpstr>Security and Privacy Learning Objectives - 3</vt:lpstr>
      <vt:lpstr>Cybercrime - 1 </vt:lpstr>
      <vt:lpstr>Cybercrime - 2</vt:lpstr>
      <vt:lpstr>Cybersecurity - 1 </vt:lpstr>
      <vt:lpstr>Cybersecurity - 2 </vt:lpstr>
      <vt:lpstr>Common Cybercrimes - 1</vt:lpstr>
      <vt:lpstr>Common Cybercrimes - 2</vt:lpstr>
      <vt:lpstr>Which Devices are  Usually Attacked? - 1</vt:lpstr>
      <vt:lpstr>Which Devices are  Usually Attacked? - 2</vt:lpstr>
      <vt:lpstr>Security and Privacy Summary – Lecture a</vt:lpstr>
      <vt:lpstr>Security and Privacy References – Lecture a</vt:lpstr>
      <vt:lpstr>Introduction to Computer Science  Security and Privacy Lecture a</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Science</dc:title>
  <dc:subject>Security and Privacy, Lecture a</dc:subject>
  <dc:creator>U.S. Department of Health and Human Services Office of the National Coordinator for Health Information Technology</dc:creator>
  <cp:keywords>Health IT, Health IT Curriculum, Health Care, Introduction to Computer Science, Security and Privacy</cp:keywords>
  <dc:description/>
  <cp:lastModifiedBy>admin</cp:lastModifiedBy>
  <cp:revision>206</cp:revision>
  <dcterms:created xsi:type="dcterms:W3CDTF">2016-02-10T15:30:00Z</dcterms:created>
  <dcterms:modified xsi:type="dcterms:W3CDTF">2017-06-20T20:30:39Z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56393AFF-D281-4DD1-8A27-61DF7E7DA014</vt:lpwstr>
  </property>
  <property fmtid="{D5CDD505-2E9C-101B-9397-08002B2CF9AE}" pid="3" name="ArticulatePath">
    <vt:lpwstr>Comp4_unit7a_Lecture_Slides</vt:lpwstr>
  </property>
  <property fmtid="{D5CDD505-2E9C-101B-9397-08002B2CF9AE}" pid="4" name="Language">
    <vt:lpwstr>English</vt:lpwstr>
  </property>
</Properties>
</file>