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tags/tag24.xml" ContentType="application/vnd.openxmlformats-officedocument.presentationml.tags+xml"/>
  <Override PartName="/ppt/notesSlides/notesSlide22.xml" ContentType="application/vnd.openxmlformats-officedocument.presentationml.notesSlide+xml"/>
  <Override PartName="/ppt/tags/tag25.xml" ContentType="application/vnd.openxmlformats-officedocument.presentationml.tags+xml"/>
  <Override PartName="/ppt/notesSlides/notesSlide23.xml" ContentType="application/vnd.openxmlformats-officedocument.presentationml.notesSlide+xml"/>
  <Override PartName="/ppt/tags/tag26.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280" r:id="rId3"/>
    <p:sldId id="281"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2" r:id="rId24"/>
    <p:sldId id="278" r:id="rId25"/>
  </p:sldIdLst>
  <p:sldSz cx="9144000" cy="6858000" type="screen4x3"/>
  <p:notesSz cx="6858000" cy="9144000"/>
  <p:custDataLst>
    <p:tags r:id="rId2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2" autoAdjust="0"/>
    <p:restoredTop sz="77321" autoAdjust="0"/>
  </p:normalViewPr>
  <p:slideViewPr>
    <p:cSldViewPr snapToGrid="0">
      <p:cViewPr varScale="1">
        <p:scale>
          <a:sx n="49" d="100"/>
          <a:sy n="49" d="100"/>
        </p:scale>
        <p:origin x="-1123" y="-6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8208"/>
    </p:cViewPr>
  </p:sorterViewPr>
  <p:notesViewPr>
    <p:cSldViewPr>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kern="1200" dirty="0" smtClean="0">
                <a:solidFill>
                  <a:schemeClr val="tx1"/>
                </a:solidFill>
                <a:effectLst/>
                <a:latin typeface="Arial" pitchFamily="34" charset="0"/>
                <a:ea typeface="+mn-ea"/>
                <a:cs typeface="Arial" pitchFamily="34" charset="0"/>
              </a:rPr>
              <a:t>Welcome to the Introduction to Computer Science: Computer Hardware. This is lecture c.</a:t>
            </a:r>
          </a:p>
          <a:p>
            <a:r>
              <a:rPr lang="en-US" sz="1000" kern="1200" dirty="0" smtClean="0">
                <a:solidFill>
                  <a:schemeClr val="tx1"/>
                </a:solidFill>
                <a:effectLst/>
                <a:latin typeface="Arial" pitchFamily="34" charset="0"/>
                <a:ea typeface="+mn-ea"/>
                <a:cs typeface="Arial" pitchFamily="34" charset="0"/>
              </a:rPr>
              <a:t> </a:t>
            </a:r>
          </a:p>
          <a:p>
            <a:r>
              <a:rPr lang="en-US" sz="1000" kern="1200" dirty="0" smtClean="0">
                <a:solidFill>
                  <a:schemeClr val="tx1"/>
                </a:solidFill>
                <a:effectLst/>
                <a:latin typeface="Arial" pitchFamily="34" charset="0"/>
                <a:ea typeface="+mn-ea"/>
                <a:cs typeface="Arial" pitchFamily="34" charset="0"/>
              </a:rPr>
              <a:t>The component, Introduction to Computer Science, provides a basic overview of computer architecture; data organization, representation and structure; structure of programming languages; networking and data communication. It also includes the basic terminology of computing.</a:t>
            </a:r>
          </a:p>
          <a:p>
            <a:endParaRPr lang="en-US" dirty="0" smtClean="0"/>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1056931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main function of the CPU is to execute instructions. These instructions are very simple, such as basic arithmetic operations like addition, subtraction, and multiplication. </a:t>
            </a:r>
          </a:p>
          <a:p>
            <a:r>
              <a:rPr lang="en-US" altLang="en-US" dirty="0" smtClean="0"/>
              <a:t>Other instructions include load and store instructions, which retrieve values </a:t>
            </a:r>
            <a:r>
              <a:rPr lang="en-US" altLang="en-US" i="1" dirty="0" smtClean="0"/>
              <a:t>from</a:t>
            </a:r>
            <a:r>
              <a:rPr lang="en-US" altLang="en-US" dirty="0" smtClean="0"/>
              <a:t> memory </a:t>
            </a:r>
            <a:r>
              <a:rPr lang="en-US" altLang="en-US" smtClean="0"/>
              <a:t>or store</a:t>
            </a:r>
            <a:r>
              <a:rPr lang="en-US" altLang="en-US" baseline="0" smtClean="0"/>
              <a:t> </a:t>
            </a:r>
            <a:r>
              <a:rPr lang="en-US" altLang="en-US" smtClean="0"/>
              <a:t>values </a:t>
            </a:r>
            <a:r>
              <a:rPr lang="en-US" altLang="en-US" i="1" dirty="0" smtClean="0"/>
              <a:t>in</a:t>
            </a:r>
            <a:r>
              <a:rPr lang="en-US" altLang="en-US" dirty="0" smtClean="0"/>
              <a:t> memory. </a:t>
            </a:r>
          </a:p>
          <a:p>
            <a:r>
              <a:rPr lang="en-US" altLang="en-US" dirty="0" smtClean="0"/>
              <a:t>The CPU also executes branch instructions, used to move from one part of a program to another part of a program.	</a:t>
            </a:r>
          </a:p>
          <a:p>
            <a:endParaRPr lang="en-US" altLang="en-US"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B28854-0178-47B2-A9AF-EFA4E48393BC}" type="slidenum">
              <a:rPr lang="en-US" altLang="en-US"/>
              <a:pPr eaLnBrk="1" hangingPunct="1"/>
              <a:t>10</a:t>
            </a:fld>
            <a:endParaRPr lang="en-US" altLang="en-US" dirty="0"/>
          </a:p>
        </p:txBody>
      </p:sp>
    </p:spTree>
    <p:extLst>
      <p:ext uri="{BB962C8B-B14F-4D97-AF65-F5344CB8AC3E}">
        <p14:creationId xmlns:p14="http://schemas.microsoft.com/office/powerpoint/2010/main" val="157945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b="0" i="0" kern="1200" dirty="0" smtClean="0">
                <a:solidFill>
                  <a:schemeClr val="tx1"/>
                </a:solidFill>
                <a:effectLst/>
                <a:latin typeface="Arial" pitchFamily="34" charset="0"/>
                <a:ea typeface="+mn-ea"/>
                <a:cs typeface="Arial" pitchFamily="34" charset="0"/>
              </a:rPr>
              <a:t>The CPU is made up of two parts: the arithmetical logical unit, or </a:t>
            </a:r>
            <a:r>
              <a:rPr lang="en-US" altLang="en-US" dirty="0" smtClean="0"/>
              <a:t>ALU, and the control unit. The ALU performs arithmetic and logical operations. Some CPUs contain more than one ALU so that more than one math operation can be performed at a time.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control unit manages all the things the processor does. It fetches the next instruction and then decodes it so that the CPU can operate on that instruction. </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C804C9-AB93-42CB-AACC-10ABEA60C57D}" type="slidenum">
              <a:rPr lang="en-US" altLang="en-US"/>
              <a:pPr eaLnBrk="1" hangingPunct="1"/>
              <a:t>11</a:t>
            </a:fld>
            <a:endParaRPr lang="en-US" altLang="en-US" dirty="0"/>
          </a:p>
        </p:txBody>
      </p:sp>
    </p:spTree>
    <p:extLst>
      <p:ext uri="{BB962C8B-B14F-4D97-AF65-F5344CB8AC3E}">
        <p14:creationId xmlns:p14="http://schemas.microsoft.com/office/powerpoint/2010/main" val="2541954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smtClean="0">
                <a:solidFill>
                  <a:schemeClr val="tx1"/>
                </a:solidFill>
                <a:effectLst/>
                <a:latin typeface="Arial" pitchFamily="34" charset="0"/>
                <a:ea typeface="+mn-ea"/>
                <a:cs typeface="Arial" pitchFamily="34" charset="0"/>
              </a:rPr>
              <a:t>Registers store the operands used by the ALU. Registers are fast, temporary storage connected to the ALU and to CPU memory. Computer programmers, specifically those who study assembly language programming, learn how to store values in these registers, how to retrieve them, and how to operate on them using values in other registers.</a:t>
            </a:r>
            <a:endParaRPr lang="en-US" altLang="en-US" dirty="0" smtClean="0"/>
          </a:p>
          <a:p>
            <a:r>
              <a:rPr lang="en-US" altLang="en-US" dirty="0" smtClean="0"/>
              <a:t>Another CPU component is its</a:t>
            </a:r>
            <a:r>
              <a:rPr lang="en-US" altLang="en-US" baseline="0" dirty="0" smtClean="0"/>
              <a:t> memory, called cache</a:t>
            </a:r>
            <a:r>
              <a:rPr lang="en-US" altLang="en-US" dirty="0" smtClean="0"/>
              <a:t>. </a:t>
            </a:r>
          </a:p>
          <a:p>
            <a:r>
              <a:rPr lang="en-US" altLang="en-US" dirty="0" smtClean="0"/>
              <a:t>Finally, the CPU contains buses.</a:t>
            </a:r>
            <a:r>
              <a:rPr lang="en-US" altLang="en-US" baseline="0" dirty="0" smtClean="0"/>
              <a:t> Buses </a:t>
            </a:r>
            <a:r>
              <a:rPr lang="en-US" altLang="en-US" dirty="0" smtClean="0"/>
              <a:t>are used to carry data between CPU components. 	</a:t>
            </a:r>
          </a:p>
          <a:p>
            <a:endParaRPr lang="en-US" altLang="en-US" dirty="0"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5AD0DD-81FB-4932-A0CA-0D769490F43F}" type="slidenum">
              <a:rPr lang="en-US" altLang="en-US"/>
              <a:pPr eaLnBrk="1" hangingPunct="1"/>
              <a:t>12</a:t>
            </a:fld>
            <a:endParaRPr lang="en-US" altLang="en-US" dirty="0"/>
          </a:p>
        </p:txBody>
      </p:sp>
    </p:spTree>
    <p:extLst>
      <p:ext uri="{BB962C8B-B14F-4D97-AF65-F5344CB8AC3E}">
        <p14:creationId xmlns:p14="http://schemas.microsoft.com/office/powerpoint/2010/main" val="3238343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CPU operates in</a:t>
            </a:r>
            <a:r>
              <a:rPr lang="en-US" altLang="en-US" baseline="0" dirty="0" smtClean="0"/>
              <a:t> cycles. The operating cycle is known as the CPU instruction cycle or </a:t>
            </a:r>
            <a:r>
              <a:rPr lang="en-US" dirty="0" smtClean="0"/>
              <a:t>fetch-decode-execute cycle. It consists of four steps:</a:t>
            </a:r>
          </a:p>
          <a:p>
            <a:r>
              <a:rPr lang="en-US" altLang="en-US" dirty="0" smtClean="0"/>
              <a:t>Step one: The CPU, through the use of its control unit, retrieves an instruction or data from memory – this step</a:t>
            </a:r>
            <a:r>
              <a:rPr lang="en-US" altLang="en-US" baseline="0" dirty="0" smtClean="0"/>
              <a:t> is known as fetch. The CPU </a:t>
            </a:r>
            <a:r>
              <a:rPr lang="en-US" altLang="en-US" dirty="0" smtClean="0"/>
              <a:t>keeps track of the location of the current instruction in memory through the use of something called a program counter. The CPU needs to know which instruction it is executing and the memory address of the next instruction.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Step two: The CPU, through the use of its control unit, </a:t>
            </a:r>
            <a:r>
              <a:rPr lang="en-US" sz="1000" dirty="0" smtClean="0"/>
              <a:t>determines the actions needed to execute the instruction. This</a:t>
            </a:r>
            <a:r>
              <a:rPr lang="en-US" sz="1000" baseline="0" dirty="0" smtClean="0"/>
              <a:t> is called decoding.</a:t>
            </a:r>
            <a:r>
              <a:rPr lang="en-US" altLang="en-US" dirty="0" smtClean="0"/>
              <a:t> As the CPU finishes decoding the instruction, any values contained within the instruction are placed into registers. </a:t>
            </a:r>
          </a:p>
          <a:p>
            <a:r>
              <a:rPr lang="en-US" altLang="en-US" dirty="0" smtClean="0"/>
              <a:t>Step three: The CPU executes the instruction.</a:t>
            </a:r>
          </a:p>
          <a:p>
            <a:r>
              <a:rPr lang="en-US" altLang="en-US" dirty="0" smtClean="0"/>
              <a:t>Step four: The ALU stores any computed</a:t>
            </a:r>
            <a:r>
              <a:rPr lang="en-US" altLang="en-US" baseline="0" dirty="0" smtClean="0"/>
              <a:t> </a:t>
            </a:r>
            <a:r>
              <a:rPr lang="en-US" altLang="en-US" dirty="0" smtClean="0"/>
              <a:t>result in a register.</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0DEC1A-3916-4BA4-BFD5-379D50A8E825}" type="slidenum">
              <a:rPr lang="en-US" altLang="en-US"/>
              <a:pPr eaLnBrk="1" hangingPunct="1"/>
              <a:t>13</a:t>
            </a:fld>
            <a:endParaRPr lang="en-US" altLang="en-US" dirty="0"/>
          </a:p>
        </p:txBody>
      </p:sp>
    </p:spTree>
    <p:extLst>
      <p:ext uri="{BB962C8B-B14F-4D97-AF65-F5344CB8AC3E}">
        <p14:creationId xmlns:p14="http://schemas.microsoft.com/office/powerpoint/2010/main" val="3232926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image on this slide provides a logical view of how the CPU operates. The instruction fetcher is at the top. The instruction is then decoded and placed in registers. The </a:t>
            </a:r>
            <a:r>
              <a:rPr lang="en-US" altLang="en-US" dirty="0" err="1" smtClean="0"/>
              <a:t>ALU</a:t>
            </a:r>
            <a:r>
              <a:rPr lang="en-US" altLang="en-US" dirty="0" smtClean="0"/>
              <a:t> performs some type of an operation and writes the result to the registers.	</a:t>
            </a:r>
          </a:p>
          <a:p>
            <a:endParaRPr lang="en-US" altLang="en-US" dirty="0"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38A268-4585-46AE-82FC-C872E8F814A5}" type="slidenum">
              <a:rPr lang="en-US" altLang="en-US"/>
              <a:pPr eaLnBrk="1" hangingPunct="1"/>
              <a:t>14</a:t>
            </a:fld>
            <a:endParaRPr lang="en-US" altLang="en-US" dirty="0"/>
          </a:p>
        </p:txBody>
      </p:sp>
    </p:spTree>
    <p:extLst>
      <p:ext uri="{BB962C8B-B14F-4D97-AF65-F5344CB8AC3E}">
        <p14:creationId xmlns:p14="http://schemas.microsoft.com/office/powerpoint/2010/main" val="23503732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dirty="0" smtClean="0"/>
              <a:t>Now that all elements - the motherboard, input and output devices, RAM , hard disks, the CPU, motherboard buses, and CPU buses - have been discussed, let’s look at them logically, in a diagram. </a:t>
            </a:r>
          </a:p>
          <a:p>
            <a:r>
              <a:rPr lang="en-US" altLang="en-US" i="1" dirty="0" smtClean="0"/>
              <a:t>The diagram on this slide depicts the CPU, which has access to the motherboard's data and address bus, which gives the CPU access to the memory and to input and output devices. </a:t>
            </a:r>
            <a:r>
              <a:rPr lang="en-US" altLang="en-US" dirty="0" smtClean="0"/>
              <a:t>	</a:t>
            </a:r>
          </a:p>
          <a:p>
            <a:endParaRPr lang="en-US" alt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B15D54-0EA6-495A-B0A4-A12CB9F20D85}" type="slidenum">
              <a:rPr lang="en-US" altLang="en-US"/>
              <a:pPr eaLnBrk="1" hangingPunct="1"/>
              <a:t>15</a:t>
            </a:fld>
            <a:endParaRPr lang="en-US" altLang="en-US" dirty="0"/>
          </a:p>
        </p:txBody>
      </p:sp>
    </p:spTree>
    <p:extLst>
      <p:ext uri="{BB962C8B-B14F-4D97-AF65-F5344CB8AC3E}">
        <p14:creationId xmlns:p14="http://schemas.microsoft.com/office/powerpoint/2010/main" val="351884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CPU </a:t>
            </a:r>
            <a:r>
              <a:rPr lang="en-US" altLang="en-US" sz="1000" dirty="0" smtClean="0">
                <a:cs typeface="Arial" panose="020B0604020202020204" pitchFamily="34" charset="0"/>
              </a:rPr>
              <a:t>optimizes </a:t>
            </a:r>
            <a:r>
              <a:rPr lang="en-US" altLang="en-US" dirty="0" smtClean="0"/>
              <a:t>its performance through the creation of processes and threads. A process is a running program, such as Microsoft Word. A thread is a specific task running within a process. </a:t>
            </a:r>
          </a:p>
          <a:p>
            <a:r>
              <a:rPr lang="en-US" altLang="en-US" dirty="0" smtClean="0"/>
              <a:t>For example, Word may save changes to a file and then subsequently print that file. Each of these operations represents a thread within Word's process. </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ECCCE8-BBAE-4D65-865B-36FB4D0550FF}" type="slidenum">
              <a:rPr lang="en-US" altLang="en-US"/>
              <a:pPr eaLnBrk="1" hangingPunct="1"/>
              <a:t>16</a:t>
            </a:fld>
            <a:endParaRPr lang="en-US" altLang="en-US" dirty="0"/>
          </a:p>
        </p:txBody>
      </p:sp>
    </p:spTree>
    <p:extLst>
      <p:ext uri="{BB962C8B-B14F-4D97-AF65-F5344CB8AC3E}">
        <p14:creationId xmlns:p14="http://schemas.microsoft.com/office/powerpoint/2010/main" val="664771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Threads can exist in a number of states at any given time. For example, a thread may be running, waiting, stopped, or blocked. </a:t>
            </a:r>
          </a:p>
          <a:p>
            <a:r>
              <a:rPr lang="en-US" altLang="en-US" dirty="0" smtClean="0"/>
              <a:t>Why would a thread be in</a:t>
            </a:r>
            <a:r>
              <a:rPr lang="en-US" altLang="en-US" baseline="0" dirty="0" smtClean="0"/>
              <a:t> </a:t>
            </a:r>
            <a:r>
              <a:rPr lang="en-US" altLang="en-US" dirty="0" smtClean="0"/>
              <a:t>a blocked state?</a:t>
            </a:r>
            <a:r>
              <a:rPr lang="en-US" altLang="en-US" baseline="0" dirty="0" smtClean="0"/>
              <a:t> </a:t>
            </a:r>
            <a:r>
              <a:rPr lang="en-US" altLang="en-US" dirty="0" smtClean="0"/>
              <a:t>A thread might be blocked, for example, if it presents a request to print something while the printer is currently in</a:t>
            </a:r>
            <a:r>
              <a:rPr lang="en-US" altLang="en-US" baseline="0" dirty="0" smtClean="0"/>
              <a:t> use</a:t>
            </a:r>
            <a:r>
              <a:rPr lang="en-US" altLang="en-US" dirty="0" smtClean="0"/>
              <a:t>. In the interim, while the given thread is blocked, the CPU moves</a:t>
            </a:r>
            <a:r>
              <a:rPr lang="en-US" altLang="en-US" baseline="0" dirty="0" smtClean="0"/>
              <a:t> on</a:t>
            </a:r>
            <a:r>
              <a:rPr lang="en-US" altLang="en-US" dirty="0" smtClean="0"/>
              <a:t> to another process or thread, and waits for the blocked thread to resume. In this case, the blocked thread enters the resume state so that it can print. This process makes it appear that the CPU is performing more than one operation at a time when in fact, it never does so. </a:t>
            </a:r>
          </a:p>
          <a:p>
            <a:r>
              <a:rPr lang="en-US" altLang="en-US" dirty="0" smtClean="0"/>
              <a:t>	</a:t>
            </a:r>
          </a:p>
          <a:p>
            <a:endParaRPr lang="en-US" altLang="en-US"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FD38F43-4626-44E6-9A92-625A1109365D}" type="slidenum">
              <a:rPr lang="en-US" altLang="en-US"/>
              <a:pPr eaLnBrk="1" hangingPunct="1"/>
              <a:t>17</a:t>
            </a:fld>
            <a:endParaRPr lang="en-US" altLang="en-US" dirty="0"/>
          </a:p>
        </p:txBody>
      </p:sp>
    </p:spTree>
    <p:extLst>
      <p:ext uri="{BB962C8B-B14F-4D97-AF65-F5344CB8AC3E}">
        <p14:creationId xmlns:p14="http://schemas.microsoft.com/office/powerpoint/2010/main" val="2925191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For a number of years, it seemed that the functionality of CPUs grew at an exponential rate and so many of us were hesitant to purchase a computer for fear that it would be obsolete within a few months.</a:t>
            </a:r>
          </a:p>
          <a:p>
            <a:r>
              <a:rPr lang="en-US" altLang="en-US" dirty="0" smtClean="0"/>
              <a:t>Today's motherboards support </a:t>
            </a:r>
            <a:r>
              <a:rPr lang="en-US" altLang="en-US" dirty="0" smtClean="0">
                <a:cs typeface="Arial" panose="020B0604020202020204" pitchFamily="34" charset="0"/>
              </a:rPr>
              <a:t>installation of multiple CPUs on a single motherboard. Each of those </a:t>
            </a:r>
            <a:r>
              <a:rPr lang="en-US" altLang="en-US" dirty="0" smtClean="0"/>
              <a:t>CPUs may contain multiple cores. </a:t>
            </a:r>
          </a:p>
          <a:p>
            <a:r>
              <a:rPr lang="en-US" altLang="en-US" dirty="0" smtClean="0"/>
              <a:t>In this case, the computer is capable</a:t>
            </a:r>
            <a:r>
              <a:rPr lang="en-US" altLang="en-US" baseline="0" dirty="0" smtClean="0"/>
              <a:t> of</a:t>
            </a:r>
            <a:r>
              <a:rPr lang="en-US" altLang="en-US" dirty="0" smtClean="0"/>
              <a:t> performing more than one thing at a time. This is an evolving technology as CPU vendors such as Intel and AMD work to produce more efficient CPUs without significantly changing motherboard architecture. </a:t>
            </a:r>
          </a:p>
          <a:p>
            <a:endParaRPr lang="en-US" altLang="en-US"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2E4D31-AFEB-41D8-BAED-E698FE4AEC6D}" type="slidenum">
              <a:rPr lang="en-US" altLang="en-US"/>
              <a:pPr eaLnBrk="1" hangingPunct="1"/>
              <a:t>18</a:t>
            </a:fld>
            <a:endParaRPr lang="en-US" altLang="en-US" dirty="0"/>
          </a:p>
        </p:txBody>
      </p:sp>
    </p:spTree>
    <p:extLst>
      <p:ext uri="{BB962C8B-B14F-4D97-AF65-F5344CB8AC3E}">
        <p14:creationId xmlns:p14="http://schemas.microsoft.com/office/powerpoint/2010/main" val="24291016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Medical imaging done in CT and MRI scans requires specialized CPU architectures. For example, the GE Healthcare CT750 HD Computed Tomography Scanner scans and stores hundreds of terabytes of data at a time. This type of equipment, which features Intel's Xeon-based CPU, must discern the soft tissue and organs at almost a molecular level </a:t>
            </a:r>
            <a:r>
              <a:rPr lang="en-US" altLang="en-US" i="1" dirty="0" smtClean="0"/>
              <a:t>in real time</a:t>
            </a:r>
            <a:r>
              <a:rPr lang="en-US" altLang="en-US" dirty="0" smtClean="0"/>
              <a:t>. For that type of functionality, the CPU has to be optimized for speed and performance. Desktop and server CPUs cannot provide this type of performance.	</a:t>
            </a:r>
          </a:p>
          <a:p>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FA4432-4337-4C3D-BACC-4DC63B586617}" type="slidenum">
              <a:rPr lang="en-US" altLang="en-US"/>
              <a:pPr eaLnBrk="1" hangingPunct="1"/>
              <a:t>19</a:t>
            </a:fld>
            <a:endParaRPr lang="en-US" altLang="en-US" dirty="0"/>
          </a:p>
        </p:txBody>
      </p:sp>
    </p:spTree>
    <p:extLst>
      <p:ext uri="{BB962C8B-B14F-4D97-AF65-F5344CB8AC3E}">
        <p14:creationId xmlns:p14="http://schemas.microsoft.com/office/powerpoint/2010/main" val="2636592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 objectives for this unit, </a:t>
            </a:r>
            <a:r>
              <a:rPr lang="en-US" altLang="en-US" b="0" i="0" dirty="0" smtClean="0"/>
              <a:t>Computer Hardware,</a:t>
            </a:r>
            <a:r>
              <a:rPr lang="en-US" altLang="en-US" b="1" i="1" dirty="0" smtClean="0"/>
              <a:t> </a:t>
            </a:r>
            <a:r>
              <a:rPr lang="en-US" altLang="en-US" dirty="0" smtClean="0"/>
              <a:t>are to:</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1000" b="0" i="0" u="none" strike="noStrike" kern="1200" cap="none" spc="0" normalizeH="0" baseline="0" noProof="0" dirty="0" smtClean="0">
                <a:ln>
                  <a:noFill/>
                </a:ln>
                <a:solidFill>
                  <a:prstClr val="black"/>
                </a:solidFill>
                <a:effectLst/>
                <a:uLnTx/>
                <a:uFillTx/>
                <a:latin typeface="Arial"/>
                <a:ea typeface="+mn-ea"/>
                <a:cs typeface="Arial" pitchFamily="34" charset="0"/>
              </a:rPr>
              <a:t>Describe the major components of a computer system</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1000" b="0" i="0" u="none" strike="noStrike" kern="1200" cap="none" spc="0" normalizeH="0" baseline="0" noProof="0" dirty="0" smtClean="0">
                <a:ln>
                  <a:noFill/>
                </a:ln>
                <a:solidFill>
                  <a:prstClr val="black"/>
                </a:solidFill>
                <a:effectLst/>
                <a:uLnTx/>
                <a:uFillTx/>
                <a:latin typeface="Arial"/>
                <a:ea typeface="+mn-ea"/>
                <a:cs typeface="Arial" pitchFamily="34" charset="0"/>
              </a:rPr>
              <a:t>Provide examples of input and output devices used in health care</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1000" b="0" i="0" u="none" strike="noStrike" kern="1200" cap="none" spc="0" normalizeH="0" baseline="0" noProof="0" dirty="0" smtClean="0">
                <a:ln>
                  <a:noFill/>
                </a:ln>
                <a:solidFill>
                  <a:prstClr val="black"/>
                </a:solidFill>
                <a:effectLst/>
                <a:uLnTx/>
                <a:uFillTx/>
                <a:latin typeface="Arial"/>
                <a:ea typeface="+mn-ea"/>
                <a:cs typeface="Arial" pitchFamily="34" charset="0"/>
              </a:rPr>
              <a:t>Discuss primary and secondary storage devices</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a:ea typeface="+mn-ea"/>
                <a:cs typeface="Arial" pitchFamily="34" charset="0"/>
              </a:rPr>
              <a:t>Introduce binary notation and describe data representation, storage, and manipulation in binary format</a:t>
            </a:r>
            <a:endParaRPr kumimoji="0" lang="en-US" altLang="en-US" sz="1000" b="0" i="0" u="none" strike="noStrike" kern="1200" cap="none" spc="0" normalizeH="0" baseline="0" noProof="0" dirty="0" smtClean="0">
              <a:ln>
                <a:noFill/>
              </a:ln>
              <a:solidFill>
                <a:prstClr val="black"/>
              </a:solidFill>
              <a:effectLst/>
              <a:uLnTx/>
              <a:uFillTx/>
              <a:latin typeface="Arial"/>
              <a:ea typeface="+mn-ea"/>
              <a:cs typeface="Arial" pitchFamily="34" charset="0"/>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85CF0F-31B9-416D-9469-849F62446C97}" type="slidenum">
              <a:rPr lang="en-US" altLang="en-US"/>
              <a:pPr eaLnBrk="1" hangingPunct="1"/>
              <a:t>2</a:t>
            </a:fld>
            <a:endParaRPr lang="en-US" altLang="en-US" dirty="0"/>
          </a:p>
        </p:txBody>
      </p:sp>
    </p:spTree>
    <p:extLst>
      <p:ext uri="{BB962C8B-B14F-4D97-AF65-F5344CB8AC3E}">
        <p14:creationId xmlns:p14="http://schemas.microsoft.com/office/powerpoint/2010/main" val="2506146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c of </a:t>
            </a:r>
            <a:r>
              <a:rPr lang="en-US" altLang="en-US" b="0" i="0" dirty="0" smtClean="0"/>
              <a:t>Computer Hardware</a:t>
            </a:r>
            <a:r>
              <a:rPr lang="en-US" altLang="en-US" dirty="0" smtClean="0"/>
              <a:t>. In summary, this lecture discussed:</a:t>
            </a:r>
            <a:r>
              <a:rPr lang="en-US" altLang="en-US" baseline="0" dirty="0" smtClean="0"/>
              <a:t> </a:t>
            </a:r>
          </a:p>
          <a:p>
            <a:pPr marL="171450" lvl="0" indent="-171450">
              <a:buSzPct val="125000"/>
              <a:buFont typeface="Arial" pitchFamily="34" charset="0"/>
              <a:buChar char="•"/>
            </a:pPr>
            <a:r>
              <a:rPr lang="en-US" altLang="en-US" dirty="0" smtClean="0"/>
              <a:t>Different types of data</a:t>
            </a:r>
            <a:r>
              <a:rPr lang="en-US" altLang="en-US" baseline="0" dirty="0" smtClean="0"/>
              <a:t> –</a:t>
            </a:r>
            <a:r>
              <a:rPr lang="en-US" altLang="en-US" dirty="0" smtClean="0"/>
              <a:t> their representation, storage, and addressing within</a:t>
            </a:r>
            <a:r>
              <a:rPr lang="en-US" altLang="en-US" baseline="0" dirty="0" smtClean="0"/>
              <a:t> a computer</a:t>
            </a:r>
          </a:p>
          <a:p>
            <a:pPr marL="171450" lvl="0" indent="-171450">
              <a:buSzPct val="125000"/>
              <a:buFont typeface="Arial" pitchFamily="34" charset="0"/>
              <a:buChar char="•"/>
            </a:pPr>
            <a:r>
              <a:rPr lang="en-US" altLang="en-US" baseline="0" dirty="0" smtClean="0"/>
              <a:t>How data type determines the way in which data is stored in memory and processed by software</a:t>
            </a:r>
          </a:p>
          <a:p>
            <a:pPr marL="171450" marR="0" lvl="0" indent="-171450" algn="l" defTabSz="914400" rtl="0" eaLnBrk="0" fontAlgn="base" latinLnBrk="0" hangingPunct="0">
              <a:lnSpc>
                <a:spcPct val="100000"/>
              </a:lnSpc>
              <a:spcBef>
                <a:spcPct val="30000"/>
              </a:spcBef>
              <a:spcAft>
                <a:spcPct val="0"/>
              </a:spcAft>
              <a:buClrTx/>
              <a:buSzPct val="125000"/>
              <a:buFont typeface="Arial" pitchFamily="34" charset="0"/>
              <a:buChar char="•"/>
              <a:tabLst/>
              <a:defRPr/>
            </a:pPr>
            <a:r>
              <a:rPr lang="en-US" altLang="en-US" baseline="0" dirty="0" smtClean="0"/>
              <a:t>Data </a:t>
            </a:r>
            <a:r>
              <a:rPr lang="en-US" altLang="en-US" dirty="0" smtClean="0"/>
              <a:t>addressing, which is used to store and retrieve data</a:t>
            </a:r>
            <a:endParaRPr lang="en-US" altLang="en-US" baseline="0" dirty="0" smtClean="0"/>
          </a:p>
          <a:p>
            <a:pPr marL="171450" lvl="0" indent="-171450">
              <a:buSzPct val="125000"/>
              <a:buFont typeface="Arial" pitchFamily="34" charset="0"/>
              <a:buChar char="•"/>
            </a:pPr>
            <a:r>
              <a:rPr lang="en-US" altLang="en-US" dirty="0" smtClean="0">
                <a:cs typeface="Arial" pitchFamily="34" charset="0"/>
              </a:rPr>
              <a:t>The Central Processing Unit, or CPU, and its functionality</a:t>
            </a:r>
          </a:p>
          <a:p>
            <a:pPr marL="171450" lvl="0" indent="-171450">
              <a:buSzPct val="125000"/>
              <a:buFont typeface="Arial" pitchFamily="34" charset="0"/>
              <a:buChar char="•"/>
            </a:pPr>
            <a:r>
              <a:rPr lang="en-US" altLang="en-US" dirty="0" smtClean="0"/>
              <a:t>CPUs designed specifically for the health care applications</a:t>
            </a:r>
            <a:r>
              <a:rPr lang="en-US" altLang="en-US" baseline="0" dirty="0" smtClean="0"/>
              <a:t> </a:t>
            </a:r>
            <a:endParaRPr lang="en-US" altLang="en-US" dirty="0" smtClean="0"/>
          </a:p>
          <a:p>
            <a:endParaRPr lang="en-US" altLang="en-US" dirty="0"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ECD923-B414-4397-B852-AFA1CC0E0220}" type="slidenum">
              <a:rPr lang="en-US" altLang="en-US"/>
              <a:pPr eaLnBrk="1" hangingPunct="1"/>
              <a:t>20</a:t>
            </a:fld>
            <a:endParaRPr lang="en-US" altLang="en-US" dirty="0"/>
          </a:p>
        </p:txBody>
      </p:sp>
    </p:spTree>
    <p:extLst>
      <p:ext uri="{BB962C8B-B14F-4D97-AF65-F5344CB8AC3E}">
        <p14:creationId xmlns:p14="http://schemas.microsoft.com/office/powerpoint/2010/main" val="14265251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also concludes </a:t>
            </a:r>
            <a:r>
              <a:rPr lang="en-US" altLang="en-US" smtClean="0"/>
              <a:t>the unit,</a:t>
            </a:r>
            <a:r>
              <a:rPr lang="en-US" altLang="en-US" b="0" i="0" smtClean="0"/>
              <a:t> </a:t>
            </a:r>
            <a:r>
              <a:rPr lang="en-US" altLang="en-US" b="0" i="0" dirty="0" smtClean="0"/>
              <a:t>Computer Hardware. </a:t>
            </a:r>
            <a:r>
              <a:rPr lang="en-US" altLang="en-US" dirty="0" smtClean="0"/>
              <a:t> In summary, this unit covered</a:t>
            </a:r>
          </a:p>
          <a:p>
            <a:pPr marL="171450" lvl="0" indent="-171450">
              <a:buSzPct val="125000"/>
              <a:buFont typeface="Arial" pitchFamily="34" charset="0"/>
              <a:buChar char="•"/>
            </a:pPr>
            <a:r>
              <a:rPr lang="en-US" altLang="en-US" dirty="0" smtClean="0"/>
              <a:t>Major</a:t>
            </a:r>
            <a:r>
              <a:rPr lang="en-US" altLang="en-US" baseline="0" dirty="0" smtClean="0"/>
              <a:t> components of a computer system</a:t>
            </a:r>
          </a:p>
          <a:p>
            <a:pPr marL="171450" lvl="0" indent="-171450">
              <a:buSzPct val="125000"/>
              <a:buFont typeface="Arial" pitchFamily="34" charset="0"/>
              <a:buChar char="•"/>
            </a:pPr>
            <a:r>
              <a:rPr lang="en-US" altLang="en-US" baseline="0" dirty="0" smtClean="0"/>
              <a:t>CPUs and input and output devices designed specifically for health care applications</a:t>
            </a:r>
          </a:p>
          <a:p>
            <a:pPr marL="171450" lvl="0" indent="-171450">
              <a:buSzPct val="125000"/>
              <a:buFont typeface="Arial" pitchFamily="34" charset="0"/>
              <a:buChar char="•"/>
            </a:pPr>
            <a:r>
              <a:rPr lang="en-US" altLang="en-US" dirty="0" smtClean="0"/>
              <a:t>How data</a:t>
            </a:r>
            <a:r>
              <a:rPr lang="en-US" altLang="en-US" baseline="0" dirty="0" smtClean="0"/>
              <a:t> is represented, stored, and manipulated in binary format</a:t>
            </a:r>
            <a:r>
              <a:rPr lang="en-US" altLang="en-US" dirty="0" smtClean="0"/>
              <a:t> </a:t>
            </a:r>
          </a:p>
          <a:p>
            <a:pPr marL="171450" lvl="0" indent="-171450">
              <a:buSzPct val="125000"/>
              <a:buFont typeface="Arial" pitchFamily="34" charset="0"/>
              <a:buChar char="•"/>
            </a:pPr>
            <a:r>
              <a:rPr lang="en-US" altLang="en-US" dirty="0" smtClean="0"/>
              <a:t>Data types</a:t>
            </a:r>
          </a:p>
          <a:p>
            <a:pPr marL="171450" lvl="0" indent="-171450">
              <a:buSzPct val="125000"/>
              <a:buFont typeface="Arial" pitchFamily="34" charset="0"/>
              <a:buChar char="•"/>
            </a:pPr>
            <a:r>
              <a:rPr lang="en-US" altLang="en-US" dirty="0" smtClean="0"/>
              <a:t>Data representation and addressing </a:t>
            </a:r>
          </a:p>
          <a:p>
            <a:pPr marL="171450" lvl="0" indent="-171450">
              <a:buSzPct val="125000"/>
              <a:buFont typeface="Arial" pitchFamily="34" charset="0"/>
              <a:buChar char="•"/>
            </a:pPr>
            <a:r>
              <a:rPr lang="en-US" altLang="en-US" dirty="0" smtClean="0"/>
              <a:t>And, CPU functionality and</a:t>
            </a:r>
            <a:r>
              <a:rPr lang="en-US" altLang="en-US" baseline="0" dirty="0" smtClean="0"/>
              <a:t> its interaction with other components of a computer</a:t>
            </a:r>
            <a:endParaRPr lang="en-US" altLang="en-US" dirty="0"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D05925-758D-4483-B239-AB89EF6CD84A}" type="slidenum">
              <a:rPr lang="en-US" altLang="en-US"/>
              <a:pPr eaLnBrk="1" hangingPunct="1"/>
              <a:t>21</a:t>
            </a:fld>
            <a:endParaRPr lang="en-US" altLang="en-US" dirty="0"/>
          </a:p>
        </p:txBody>
      </p:sp>
    </p:spTree>
    <p:extLst>
      <p:ext uri="{BB962C8B-B14F-4D97-AF65-F5344CB8AC3E}">
        <p14:creationId xmlns:p14="http://schemas.microsoft.com/office/powerpoint/2010/main" val="26577937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0D7143-25C4-47D4-BE17-C25E841AC0C9}" type="slidenum">
              <a:rPr lang="en-US" altLang="en-US"/>
              <a:pPr eaLnBrk="1" hangingPunct="1"/>
              <a:t>22</a:t>
            </a:fld>
            <a:endParaRPr lang="en-US" altLang="en-US" dirty="0"/>
          </a:p>
        </p:txBody>
      </p:sp>
    </p:spTree>
    <p:extLst>
      <p:ext uri="{BB962C8B-B14F-4D97-AF65-F5344CB8AC3E}">
        <p14:creationId xmlns:p14="http://schemas.microsoft.com/office/powerpoint/2010/main" val="31986109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60D7143-25C4-47D4-BE17-C25E841AC0C9}" type="slidenum">
              <a:rPr lang="en-US" altLang="en-US"/>
              <a:pPr eaLnBrk="1" hangingPunct="1"/>
              <a:t>23</a:t>
            </a:fld>
            <a:endParaRPr lang="en-US" altLang="en-US" dirty="0"/>
          </a:p>
        </p:txBody>
      </p:sp>
    </p:spTree>
    <p:extLst>
      <p:ext uri="{BB962C8B-B14F-4D97-AF65-F5344CB8AC3E}">
        <p14:creationId xmlns:p14="http://schemas.microsoft.com/office/powerpoint/2010/main" val="34400463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24</a:t>
            </a:fld>
            <a:endParaRPr lang="en-US" altLang="en-US" dirty="0"/>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1000" b="0" i="0" u="none" strike="noStrike" kern="1200" cap="none" spc="0" normalizeH="0" baseline="0" noProof="0" dirty="0" smtClean="0">
                <a:ln>
                  <a:noFill/>
                </a:ln>
                <a:solidFill>
                  <a:prstClr val="black"/>
                </a:solidFill>
                <a:effectLst/>
                <a:uLnTx/>
                <a:uFillTx/>
                <a:latin typeface="Arial"/>
                <a:ea typeface="+mn-ea"/>
                <a:cs typeface="Arial" pitchFamily="34" charset="0"/>
              </a:rPr>
              <a:t>Introduce data types and explain how different data types are stored and addressed</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a:ea typeface="+mn-ea"/>
                <a:cs typeface="Arial" pitchFamily="34" charset="0"/>
              </a:rPr>
              <a:t>Describe the functionality of the central processing unit, or </a:t>
            </a:r>
            <a:r>
              <a:rPr kumimoji="0" lang="en-US" altLang="en-US" sz="1000" b="0" i="0" u="none" strike="noStrike" kern="1200" cap="none" spc="0" normalizeH="0" baseline="0" noProof="0" dirty="0" smtClean="0">
                <a:ln>
                  <a:noFill/>
                </a:ln>
                <a:solidFill>
                  <a:prstClr val="black"/>
                </a:solidFill>
                <a:effectLst/>
                <a:uLnTx/>
                <a:uFillTx/>
                <a:latin typeface="Arial"/>
                <a:ea typeface="+mn-ea"/>
                <a:cs typeface="Arial" pitchFamily="34" charset="0"/>
              </a:rPr>
              <a:t>CPU</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sz="1000" b="0" i="0" u="none" strike="noStrike" kern="1200" cap="none" spc="0" normalizeH="0" baseline="0" noProof="0" dirty="0" smtClean="0">
                <a:ln>
                  <a:noFill/>
                </a:ln>
                <a:solidFill>
                  <a:prstClr val="black"/>
                </a:solidFill>
                <a:effectLst/>
                <a:uLnTx/>
                <a:uFillTx/>
                <a:latin typeface="Arial"/>
                <a:ea typeface="+mn-ea"/>
                <a:cs typeface="Arial" pitchFamily="34" charset="0"/>
              </a:rPr>
              <a:t>And, provide examples of CPUs designed for health care applications </a:t>
            </a:r>
            <a:endParaRPr kumimoji="0" lang="en-US" altLang="en-US" sz="1000" b="0" i="0" u="none" strike="noStrike" kern="1200" cap="none" spc="0" normalizeH="0" baseline="0" noProof="0" dirty="0" smtClean="0">
              <a:ln>
                <a:noFill/>
              </a:ln>
              <a:solidFill>
                <a:prstClr val="black"/>
              </a:solidFill>
              <a:effectLst/>
              <a:uLnTx/>
              <a:uFillTx/>
              <a:latin typeface="Arial"/>
              <a:ea typeface="+mn-ea"/>
              <a:cs typeface="Arial" pitchFamily="34" charset="0"/>
            </a:endParaRP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85CF0F-31B9-416D-9469-849F62446C97}" type="slidenum">
              <a:rPr lang="en-US" altLang="en-US"/>
              <a:pPr eaLnBrk="1" hangingPunct="1"/>
              <a:t>3</a:t>
            </a:fld>
            <a:endParaRPr lang="en-US" altLang="en-US" dirty="0"/>
          </a:p>
        </p:txBody>
      </p:sp>
    </p:spTree>
    <p:extLst>
      <p:ext uri="{BB962C8B-B14F-4D97-AF65-F5344CB8AC3E}">
        <p14:creationId xmlns:p14="http://schemas.microsoft.com/office/powerpoint/2010/main" val="2124800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In this lecture, we’ll be discussing</a:t>
            </a:r>
            <a:r>
              <a:rPr lang="en-US" altLang="en-US" baseline="0" dirty="0" smtClean="0"/>
              <a:t> various data types and how each is stored and addressed, and describing the functionality of the CPU in detail.</a:t>
            </a:r>
            <a:endParaRPr lang="en-US"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Data types are predefined data characteristics. They include </a:t>
            </a:r>
            <a:r>
              <a:rPr lang="en-US" sz="1000" b="0" i="0" kern="1200" dirty="0" smtClean="0">
                <a:solidFill>
                  <a:schemeClr val="tx1"/>
                </a:solidFill>
                <a:effectLst/>
                <a:latin typeface="Arial" pitchFamily="34" charset="0"/>
                <a:ea typeface="+mn-ea"/>
                <a:cs typeface="Arial" pitchFamily="34" charset="0"/>
              </a:rPr>
              <a:t>the range of values data</a:t>
            </a:r>
            <a:r>
              <a:rPr lang="en-US" sz="1000" b="0" i="0" kern="1200" baseline="0" dirty="0" smtClean="0">
                <a:solidFill>
                  <a:schemeClr val="tx1"/>
                </a:solidFill>
                <a:effectLst/>
                <a:latin typeface="Arial" pitchFamily="34" charset="0"/>
                <a:ea typeface="+mn-ea"/>
                <a:cs typeface="Arial" pitchFamily="34" charset="0"/>
              </a:rPr>
              <a:t> can assume</a:t>
            </a:r>
            <a:r>
              <a:rPr lang="en-US" sz="1000" b="0" i="0" kern="1200" dirty="0" smtClean="0">
                <a:solidFill>
                  <a:schemeClr val="tx1"/>
                </a:solidFill>
                <a:effectLst/>
                <a:latin typeface="Arial" pitchFamily="34" charset="0"/>
                <a:ea typeface="+mn-ea"/>
                <a:cs typeface="Arial" pitchFamily="34" charset="0"/>
              </a:rPr>
              <a:t>, the programming language used for its processing, and the operations that can be performed on it.</a:t>
            </a:r>
            <a:r>
              <a:rPr lang="en-US" altLang="en-US"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Data types determine how data is stored in memory.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Data is processed by software based on its type. </a:t>
            </a:r>
          </a:p>
          <a:p>
            <a:r>
              <a:rPr lang="en-US" altLang="en-US" dirty="0" smtClean="0"/>
              <a:t>Some common data types include integers, for example, the whole number 12; floating point numbers, for example, 3.14159265; and characters, for example, the letter a.</a:t>
            </a:r>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F4FAB1C-F362-4BA8-A8A0-29702A829C78}" type="slidenum">
              <a:rPr lang="en-US" altLang="en-US"/>
              <a:pPr eaLnBrk="1" hangingPunct="1"/>
              <a:t>4</a:t>
            </a:fld>
            <a:endParaRPr lang="en-US" altLang="en-US" dirty="0"/>
          </a:p>
        </p:txBody>
      </p:sp>
    </p:spTree>
    <p:extLst>
      <p:ext uri="{BB962C8B-B14F-4D97-AF65-F5344CB8AC3E}">
        <p14:creationId xmlns:p14="http://schemas.microsoft.com/office/powerpoint/2010/main" val="3818432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Let's look at how those three data types are</a:t>
            </a:r>
            <a:r>
              <a:rPr lang="en-US" altLang="en-US" baseline="0" dirty="0" smtClean="0"/>
              <a:t> stored in a computer’s memory</a:t>
            </a:r>
            <a:r>
              <a:rPr lang="en-US" altLang="en-US" dirty="0" smtClean="0"/>
              <a:t>. </a:t>
            </a:r>
          </a:p>
          <a:p>
            <a:r>
              <a:rPr lang="en-US" altLang="en-US" i="1" dirty="0" smtClean="0"/>
              <a:t>Integers</a:t>
            </a:r>
            <a:r>
              <a:rPr lang="en-US" altLang="en-US" dirty="0" smtClean="0"/>
              <a:t> are stored as binary numbers, and they use something referred to as </a:t>
            </a:r>
            <a:r>
              <a:rPr lang="en-US" altLang="en-US" i="0" dirty="0" smtClean="0"/>
              <a:t>two's complement</a:t>
            </a:r>
            <a:r>
              <a:rPr lang="en-US" altLang="en-US" dirty="0" smtClean="0"/>
              <a:t>, which allows for the storage of negative and positive integers. </a:t>
            </a:r>
          </a:p>
          <a:p>
            <a:r>
              <a:rPr lang="en-US" altLang="en-US" i="1" dirty="0" smtClean="0"/>
              <a:t>Floating-point numbers</a:t>
            </a:r>
            <a:r>
              <a:rPr lang="en-US" altLang="en-US" dirty="0" smtClean="0"/>
              <a:t> are stored as floating point notation, which is similar to scientific notation, with the exponent and mantissa stored in binary format. </a:t>
            </a:r>
          </a:p>
          <a:p>
            <a:r>
              <a:rPr lang="en-US" altLang="en-US" i="1" dirty="0" smtClean="0"/>
              <a:t>Characters</a:t>
            </a:r>
            <a:r>
              <a:rPr lang="en-US" altLang="en-US" dirty="0" smtClean="0"/>
              <a:t> are stored in the American Standard Code for Information Exchange or ASCII</a:t>
            </a:r>
            <a:r>
              <a:rPr lang="en-US" altLang="en-US" i="1" dirty="0" smtClean="0"/>
              <a:t> </a:t>
            </a:r>
            <a:r>
              <a:rPr lang="en-US" altLang="en-US" i="0" dirty="0" smtClean="0"/>
              <a:t>format </a:t>
            </a:r>
            <a:r>
              <a:rPr lang="en-US" altLang="en-US" dirty="0" smtClean="0"/>
              <a:t>or Unicode format. Each character, again, is represented by a binary value. </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0A39A2-E84D-4B09-A3A7-0DCC3DA06422}" type="slidenum">
              <a:rPr lang="en-US" altLang="en-US"/>
              <a:pPr eaLnBrk="1" hangingPunct="1"/>
              <a:t>5</a:t>
            </a:fld>
            <a:endParaRPr lang="en-US" altLang="en-US" dirty="0"/>
          </a:p>
        </p:txBody>
      </p:sp>
    </p:spTree>
    <p:extLst>
      <p:ext uri="{BB962C8B-B14F-4D97-AF65-F5344CB8AC3E}">
        <p14:creationId xmlns:p14="http://schemas.microsoft.com/office/powerpoint/2010/main" val="2784052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ASCII </a:t>
            </a:r>
            <a:r>
              <a:rPr lang="en-US" altLang="en-US" dirty="0" smtClean="0">
                <a:cs typeface="Arial" panose="020B0604020202020204" pitchFamily="34" charset="0"/>
              </a:rPr>
              <a:t>encodes every character by an 8-bit binary integer</a:t>
            </a:r>
            <a:r>
              <a:rPr lang="en-US" altLang="en-US"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eight-bit word 0100 0001, is mapped to the English language alphabet character capital A. Notice that this is a capital “A,” not the lowercase “a” that is mapped to the eight-bit binary word 0110 0001.</a:t>
            </a:r>
          </a:p>
          <a:p>
            <a:r>
              <a:rPr lang="en-US" altLang="en-US" dirty="0" smtClean="0"/>
              <a:t>Each keyboard character is assigned its own distinct eight-bit word by ASCII.	</a:t>
            </a:r>
          </a:p>
          <a:p>
            <a:endParaRPr lang="en-US" altLang="en-US" dirty="0" smtClean="0"/>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947BCE-39B2-4323-BC65-4A57EF90A852}" type="slidenum">
              <a:rPr lang="en-US" altLang="en-US"/>
              <a:pPr eaLnBrk="1" hangingPunct="1"/>
              <a:t>6</a:t>
            </a:fld>
            <a:endParaRPr lang="en-US" altLang="en-US" dirty="0"/>
          </a:p>
        </p:txBody>
      </p:sp>
    </p:spTree>
    <p:extLst>
      <p:ext uri="{BB962C8B-B14F-4D97-AF65-F5344CB8AC3E}">
        <p14:creationId xmlns:p14="http://schemas.microsoft.com/office/powerpoint/2010/main" val="4052550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 operating system can locate data that is stored in primary or secondary storage. </a:t>
            </a:r>
          </a:p>
          <a:p>
            <a:r>
              <a:rPr lang="en-US" altLang="en-US" dirty="0" smtClean="0"/>
              <a:t>When data is stored in primary or secondary storage, each piece of data is provided a physical memory address by the CPU. Whenever data is subsequently used by a program -</a:t>
            </a:r>
            <a:r>
              <a:rPr lang="en-US" altLang="en-US" baseline="0" dirty="0" smtClean="0"/>
              <a:t> </a:t>
            </a:r>
            <a:r>
              <a:rPr lang="en-US" altLang="en-US" dirty="0" smtClean="0"/>
              <a:t>for example, to open or save a file -</a:t>
            </a:r>
            <a:r>
              <a:rPr lang="en-US" altLang="en-US" baseline="0" dirty="0" smtClean="0"/>
              <a:t> </a:t>
            </a:r>
            <a:r>
              <a:rPr lang="en-US" altLang="en-US" sz="1000" dirty="0" smtClean="0">
                <a:cs typeface="Arial" panose="020B0604020202020204" pitchFamily="34" charset="0"/>
              </a:rPr>
              <a:t>or device - for example, a print request from the user - </a:t>
            </a:r>
            <a:r>
              <a:rPr lang="en-US" altLang="en-US" dirty="0" smtClean="0"/>
              <a:t>then this physical address is used as its reference. </a:t>
            </a:r>
          </a:p>
          <a:p>
            <a:r>
              <a:rPr lang="en-US" altLang="en-US" dirty="0" smtClean="0"/>
              <a:t>File addresses start with the first character of the file and end with the file's last character. Characters in the file are strung together like railroad cars that make up a train, where each car knows its head and its tail. </a:t>
            </a:r>
          </a:p>
          <a:p>
            <a:r>
              <a:rPr lang="en-US" altLang="en-US" dirty="0" smtClean="0"/>
              <a:t>The physical address is represented in hexadecimal</a:t>
            </a:r>
            <a:r>
              <a:rPr lang="en-US" altLang="en-US" i="1" dirty="0" smtClean="0"/>
              <a:t>,</a:t>
            </a:r>
            <a:r>
              <a:rPr lang="en-US" altLang="en-US" dirty="0" smtClean="0"/>
              <a:t> which allows the address to be represented in fewer digits than in binary; however, a full discussion of hexadecimal representation is beyond the scope of this lecture.</a:t>
            </a:r>
          </a:p>
          <a:p>
            <a:endParaRPr lang="en-US" altLang="en-US" dirty="0" smtClean="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7802D93-BA75-4430-B767-5504B11C6E68}" type="slidenum">
              <a:rPr lang="en-US" altLang="en-US"/>
              <a:pPr eaLnBrk="1" hangingPunct="1"/>
              <a:t>7</a:t>
            </a:fld>
            <a:endParaRPr lang="en-US" altLang="en-US" dirty="0"/>
          </a:p>
        </p:txBody>
      </p:sp>
    </p:spTree>
    <p:extLst>
      <p:ext uri="{BB962C8B-B14F-4D97-AF65-F5344CB8AC3E}">
        <p14:creationId xmlns:p14="http://schemas.microsoft.com/office/powerpoint/2010/main" val="3837026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Consider this example of data-addressing. The memory address 000 has the contents in binary of 1001. </a:t>
            </a:r>
          </a:p>
          <a:p>
            <a:r>
              <a:rPr lang="en-US" altLang="en-US" dirty="0" smtClean="0"/>
              <a:t>In memory address 101</a:t>
            </a:r>
            <a:r>
              <a:rPr lang="en-US" altLang="en-US" i="1" dirty="0" smtClean="0"/>
              <a:t>, </a:t>
            </a:r>
            <a:r>
              <a:rPr lang="en-US" altLang="en-US" dirty="0" smtClean="0"/>
              <a:t>we have memory content in binary of 0100. 	</a:t>
            </a:r>
          </a:p>
          <a:p>
            <a:endParaRPr lang="en-US" altLang="en-US" dirty="0" smtClean="0"/>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CB374F-C0BF-40C6-8A16-7E5D6E428FA9}" type="slidenum">
              <a:rPr lang="en-US" altLang="en-US"/>
              <a:pPr eaLnBrk="1" hangingPunct="1"/>
              <a:t>8</a:t>
            </a:fld>
            <a:endParaRPr lang="en-US" altLang="en-US" dirty="0"/>
          </a:p>
        </p:txBody>
      </p:sp>
    </p:spTree>
    <p:extLst>
      <p:ext uri="{BB962C8B-B14F-4D97-AF65-F5344CB8AC3E}">
        <p14:creationId xmlns:p14="http://schemas.microsoft.com/office/powerpoint/2010/main" val="1122139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Moving on to</a:t>
            </a:r>
            <a:r>
              <a:rPr lang="en-US" altLang="en-US" baseline="0" dirty="0" smtClean="0"/>
              <a:t> the second topic in this lecture, we will now discuss the </a:t>
            </a:r>
            <a:r>
              <a:rPr lang="en-US" altLang="en-US" dirty="0" smtClean="0"/>
              <a:t>central processing unit, or CPU. The CPU is the most important computer component. It </a:t>
            </a:r>
            <a:r>
              <a:rPr lang="en-US" altLang="en-US" dirty="0" smtClean="0">
                <a:cs typeface="Arial" panose="020B0604020202020204" pitchFamily="34" charset="0"/>
              </a:rPr>
              <a:t>interprets and executes instructions given by programs.</a:t>
            </a:r>
            <a:r>
              <a:rPr lang="en-US" altLang="en-US" baseline="0" dirty="0" smtClean="0">
                <a:cs typeface="Arial" panose="020B0604020202020204" pitchFamily="34" charset="0"/>
              </a:rPr>
              <a:t> </a:t>
            </a:r>
            <a:r>
              <a:rPr lang="en-US" altLang="en-US" dirty="0" smtClean="0"/>
              <a:t>The CPU is the brain of the computer and is responsible for the main operations of the entire computer system.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While all of the devices connected to a computer can typically send and receive information, they still need the CPU to process the information.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CPU has its own small, very fast memory called the cache, which is usually implemented with synchronous dynamic RAM, or SD-RAM</a:t>
            </a:r>
            <a:r>
              <a:rPr lang="en-US" altLang="en-US" i="1" dirty="0" smtClean="0"/>
              <a:t>.</a:t>
            </a:r>
            <a:r>
              <a:rPr lang="en-US" altLang="en-US"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cs typeface="Arial" panose="020B0604020202020204" pitchFamily="34" charset="0"/>
              </a:rPr>
              <a:t>A multi-core processor is a CPU with two or more processing units, known as cores, that act independently.</a:t>
            </a:r>
            <a:r>
              <a:rPr lang="en-US" altLang="en-US" baseline="0" dirty="0" smtClean="0">
                <a:cs typeface="Arial" panose="020B0604020202020204" pitchFamily="34" charset="0"/>
              </a:rPr>
              <a:t> Also, multiple processors can be installed on modern motherboards.</a:t>
            </a:r>
            <a:endParaRPr lang="en-US" altLang="en-US" dirty="0" smtClean="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400413-8999-4937-8F71-2B2177609904}" type="slidenum">
              <a:rPr lang="en-US" altLang="en-US"/>
              <a:pPr eaLnBrk="1" hangingPunct="1"/>
              <a:t>9</a:t>
            </a:fld>
            <a:endParaRPr lang="en-US" altLang="en-US" dirty="0"/>
          </a:p>
        </p:txBody>
      </p:sp>
    </p:spTree>
    <p:extLst>
      <p:ext uri="{BB962C8B-B14F-4D97-AF65-F5344CB8AC3E}">
        <p14:creationId xmlns:p14="http://schemas.microsoft.com/office/powerpoint/2010/main" val="31031028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6.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17.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8.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9.xml"/><Relationship Id="rId1" Type="http://schemas.openxmlformats.org/officeDocument/2006/relationships/tags" Target="../tags/tag24.xml"/><Relationship Id="rId4" Type="http://schemas.openxmlformats.org/officeDocument/2006/relationships/hyperlink" Target="http://www.microsoft.com/windowsembedded/en-us/default.mspx"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9.xml"/><Relationship Id="rId1" Type="http://schemas.openxmlformats.org/officeDocument/2006/relationships/tags" Target="../tags/tag25.xml"/><Relationship Id="rId5" Type="http://schemas.openxmlformats.org/officeDocument/2006/relationships/hyperlink" Target="http://www.lions-wing.net/lessons/hardware/hard.html" TargetMode="External"/><Relationship Id="rId4" Type="http://schemas.openxmlformats.org/officeDocument/2006/relationships/hyperlink" Target="http://creativecommons.org/licenses/by-nc-sa/3.0/deed.en_US"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0.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smtClean="0"/>
              <a:t>Computer Hardware</a:t>
            </a:r>
            <a:endParaRPr lang="en-US" altLang="en-US" dirty="0"/>
          </a:p>
        </p:txBody>
      </p:sp>
      <p:sp>
        <p:nvSpPr>
          <p:cNvPr id="4" name="Text Placeholder 3"/>
          <p:cNvSpPr>
            <a:spLocks noGrp="1"/>
          </p:cNvSpPr>
          <p:nvPr>
            <p:ph type="body" sz="quarter" idx="11"/>
          </p:nvPr>
        </p:nvSpPr>
        <p:spPr/>
        <p:txBody>
          <a:bodyPr/>
          <a:lstStyle/>
          <a:p>
            <a:r>
              <a:rPr lang="en-US" altLang="en-US" dirty="0" smtClean="0"/>
              <a:t>Lecture c</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4 Unit 2)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p:txBody>
      </p:sp>
    </p:spTree>
    <p:custDataLst>
      <p:tags r:id="rId1"/>
    </p:custDataLst>
    <p:extLst>
      <p:ext uri="{BB962C8B-B14F-4D97-AF65-F5344CB8AC3E}">
        <p14:creationId xmlns:p14="http://schemas.microsoft.com/office/powerpoint/2010/main" val="1326395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CPU Functionality</a:t>
            </a:r>
          </a:p>
        </p:txBody>
      </p:sp>
      <p:sp>
        <p:nvSpPr>
          <p:cNvPr id="13315" name="Content Placeholder 5"/>
          <p:cNvSpPr>
            <a:spLocks noGrp="1"/>
          </p:cNvSpPr>
          <p:nvPr>
            <p:ph sz="quarter" idx="14"/>
          </p:nvPr>
        </p:nvSpPr>
        <p:spPr/>
        <p:txBody>
          <a:bodyPr/>
          <a:lstStyle/>
          <a:p>
            <a:r>
              <a:rPr lang="en-US" altLang="en-US" dirty="0" smtClean="0"/>
              <a:t>Main function is to execute instructions</a:t>
            </a:r>
          </a:p>
          <a:p>
            <a:pPr lvl="1"/>
            <a:r>
              <a:rPr lang="en-US" altLang="en-US" dirty="0" smtClean="0"/>
              <a:t>Arithmetic instructions (addition, subtraction, multiplication, division, etc.)</a:t>
            </a:r>
          </a:p>
          <a:p>
            <a:pPr lvl="1"/>
            <a:r>
              <a:rPr lang="en-US" altLang="en-US" dirty="0" smtClean="0"/>
              <a:t>Load/store instructions (get values from memory/store values in memory)</a:t>
            </a:r>
          </a:p>
          <a:p>
            <a:pPr lvl="1"/>
            <a:r>
              <a:rPr lang="en-US" altLang="en-US" dirty="0" smtClean="0"/>
              <a:t>Branch instructions (move to another part of a program)</a:t>
            </a:r>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CPU Components - 1</a:t>
            </a:r>
          </a:p>
        </p:txBody>
      </p:sp>
      <p:sp>
        <p:nvSpPr>
          <p:cNvPr id="14339" name="Content Placeholder 5"/>
          <p:cNvSpPr>
            <a:spLocks noGrp="1"/>
          </p:cNvSpPr>
          <p:nvPr>
            <p:ph sz="quarter" idx="14"/>
          </p:nvPr>
        </p:nvSpPr>
        <p:spPr/>
        <p:txBody>
          <a:bodyPr>
            <a:normAutofit lnSpcReduction="10000"/>
          </a:bodyPr>
          <a:lstStyle/>
          <a:p>
            <a:r>
              <a:rPr lang="en-US" altLang="en-US" dirty="0" smtClean="0"/>
              <a:t>Arithmetic/Logic Unit (ALU)</a:t>
            </a:r>
          </a:p>
          <a:p>
            <a:pPr lvl="1"/>
            <a:r>
              <a:rPr lang="en-US" altLang="en-US" dirty="0" smtClean="0"/>
              <a:t>Performs arithmetic and logical operations </a:t>
            </a:r>
          </a:p>
          <a:p>
            <a:pPr lvl="1"/>
            <a:r>
              <a:rPr lang="en-US" altLang="en-US" dirty="0" smtClean="0"/>
              <a:t>Operands are stored in registers</a:t>
            </a:r>
          </a:p>
          <a:p>
            <a:pPr lvl="1"/>
            <a:r>
              <a:rPr lang="en-US" altLang="en-US" dirty="0" smtClean="0"/>
              <a:t>Some CPUs contain more than one ALU so that more than one math operation can be done at a time</a:t>
            </a:r>
          </a:p>
          <a:p>
            <a:r>
              <a:rPr lang="en-US" altLang="en-US" dirty="0" smtClean="0"/>
              <a:t>Control Unit</a:t>
            </a:r>
          </a:p>
          <a:p>
            <a:pPr lvl="1"/>
            <a:r>
              <a:rPr lang="en-US" altLang="en-US" dirty="0" smtClean="0"/>
              <a:t>Manages all things being done by processor</a:t>
            </a:r>
          </a:p>
          <a:p>
            <a:pPr lvl="1"/>
            <a:r>
              <a:rPr lang="en-US" altLang="en-US" dirty="0" smtClean="0"/>
              <a:t>Fetches next instruction and decodes it</a:t>
            </a:r>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CPU Components - 2</a:t>
            </a:r>
          </a:p>
        </p:txBody>
      </p:sp>
      <p:sp>
        <p:nvSpPr>
          <p:cNvPr id="15363" name="Content Placeholder 5"/>
          <p:cNvSpPr>
            <a:spLocks noGrp="1"/>
          </p:cNvSpPr>
          <p:nvPr>
            <p:ph sz="quarter" idx="14"/>
          </p:nvPr>
        </p:nvSpPr>
        <p:spPr/>
        <p:txBody>
          <a:bodyPr/>
          <a:lstStyle/>
          <a:p>
            <a:r>
              <a:rPr lang="en-US" altLang="en-US" dirty="0" smtClean="0"/>
              <a:t>Registers</a:t>
            </a:r>
          </a:p>
          <a:p>
            <a:pPr lvl="1"/>
            <a:r>
              <a:rPr lang="en-US" altLang="en-US" dirty="0" smtClean="0"/>
              <a:t>Fast, temporary storage</a:t>
            </a:r>
          </a:p>
          <a:p>
            <a:pPr lvl="1"/>
            <a:r>
              <a:rPr lang="en-US" altLang="en-US" dirty="0" smtClean="0"/>
              <a:t>Connected to ALU and memory</a:t>
            </a:r>
          </a:p>
          <a:p>
            <a:r>
              <a:rPr lang="en-US" altLang="en-US" dirty="0" smtClean="0"/>
              <a:t>Memory</a:t>
            </a:r>
          </a:p>
          <a:p>
            <a:pPr lvl="1"/>
            <a:r>
              <a:rPr lang="en-US" altLang="en-US" dirty="0" smtClean="0"/>
              <a:t>Cache SD-RAM reserved for use by processor</a:t>
            </a:r>
          </a:p>
          <a:p>
            <a:r>
              <a:rPr lang="en-US" altLang="en-US" dirty="0" smtClean="0"/>
              <a:t>Buses</a:t>
            </a:r>
          </a:p>
          <a:p>
            <a:pPr lvl="1"/>
            <a:r>
              <a:rPr lang="en-US" altLang="en-US" dirty="0" smtClean="0"/>
              <a:t>Carry data between CPU components</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CPU Operating Cycle</a:t>
            </a:r>
          </a:p>
        </p:txBody>
      </p:sp>
      <p:sp>
        <p:nvSpPr>
          <p:cNvPr id="2" name="Content Placeholder 1"/>
          <p:cNvSpPr>
            <a:spLocks noGrp="1"/>
          </p:cNvSpPr>
          <p:nvPr>
            <p:ph sz="quarter" idx="14"/>
          </p:nvPr>
        </p:nvSpPr>
        <p:spPr/>
        <p:txBody>
          <a:bodyPr/>
          <a:lstStyle/>
          <a:p>
            <a:r>
              <a:rPr lang="en-US" dirty="0" smtClean="0"/>
              <a:t>CPU instruction cycle or fetch-decode-execute cycle</a:t>
            </a:r>
          </a:p>
          <a:p>
            <a:r>
              <a:rPr lang="en-US" dirty="0" smtClean="0"/>
              <a:t>Consists of four steps</a:t>
            </a:r>
          </a:p>
          <a:p>
            <a:pPr marL="971550" lvl="1" indent="-514350">
              <a:buFont typeface="+mj-lt"/>
              <a:buAutoNum type="arabicPeriod"/>
            </a:pPr>
            <a:r>
              <a:rPr lang="en-US" dirty="0" smtClean="0"/>
              <a:t>Fetch: Retrieve an instruction or data from memory </a:t>
            </a:r>
          </a:p>
          <a:p>
            <a:pPr marL="971550" lvl="1" indent="-514350">
              <a:buFont typeface="+mj-lt"/>
              <a:buAutoNum type="arabicPeriod"/>
            </a:pPr>
            <a:r>
              <a:rPr lang="en-US" dirty="0" smtClean="0"/>
              <a:t>Decode: Determine actions needed to execute the instruction</a:t>
            </a:r>
          </a:p>
          <a:p>
            <a:pPr marL="971550" lvl="1" indent="-514350">
              <a:buFont typeface="+mj-lt"/>
              <a:buAutoNum type="arabicPeriod"/>
            </a:pPr>
            <a:r>
              <a:rPr lang="en-US" dirty="0" smtClean="0"/>
              <a:t>Execute: Carry out the instruction</a:t>
            </a:r>
          </a:p>
          <a:p>
            <a:pPr marL="971550" lvl="1" indent="-514350">
              <a:buFont typeface="+mj-lt"/>
              <a:buAutoNum type="arabicPeriod"/>
            </a:pPr>
            <a:r>
              <a:rPr lang="en-US" dirty="0" smtClean="0"/>
              <a:t>Store: Write a result to the memory </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CPU Block Diagram</a:t>
            </a:r>
          </a:p>
        </p:txBody>
      </p:sp>
      <p:pic>
        <p:nvPicPr>
          <p:cNvPr id="4" name="Picture Placeholder 3" descr="Diagram of how the CPU operates. The instruction fetcher is at the top. The instruction is then decoded and placed in registers. The ALU performs some type of an operation and writes the result to the registers. &#10;"/>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2889504" y="1600200"/>
            <a:ext cx="3364992" cy="4572000"/>
          </a:xfrm>
        </p:spPr>
      </p:pic>
      <p:sp>
        <p:nvSpPr>
          <p:cNvPr id="17411" name="Content Placeholder 13"/>
          <p:cNvSpPr>
            <a:spLocks noGrp="1"/>
          </p:cNvSpPr>
          <p:nvPr>
            <p:ph type="body" sz="quarter" idx="32"/>
          </p:nvPr>
        </p:nvSpPr>
        <p:spPr>
          <a:xfrm>
            <a:off x="2889504" y="6176356"/>
            <a:ext cx="2815391" cy="492008"/>
          </a:xfrm>
        </p:spPr>
        <p:txBody>
          <a:bodyPr/>
          <a:lstStyle/>
          <a:p>
            <a:r>
              <a:rPr lang="en-US" altLang="en-US" sz="1400" dirty="0" smtClean="0"/>
              <a:t>Figure 4.2</a:t>
            </a:r>
            <a:r>
              <a:rPr lang="en-US" altLang="en-US" dirty="0" smtClean="0"/>
              <a:t/>
            </a:r>
            <a:br>
              <a:rPr lang="en-US" altLang="en-US" dirty="0" smtClean="0"/>
            </a:br>
            <a:r>
              <a:rPr lang="en-US" altLang="en-US" dirty="0" smtClean="0"/>
              <a:t>(J. Moore, 2005, CC BY-NC-SA 2.5)</a:t>
            </a:r>
          </a:p>
        </p:txBody>
      </p:sp>
      <p:sp>
        <p:nvSpPr>
          <p:cNvPr id="8" name="Slide Number Placeholder 7"/>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Computer Diagram</a:t>
            </a:r>
          </a:p>
        </p:txBody>
      </p:sp>
      <p:pic>
        <p:nvPicPr>
          <p:cNvPr id="4" name="Picture Placeholder 3" descr="The diagram on this slide depicts the CPU, which has access to the motherboard's data and address bus, which gives the CPU access to the memory and to input and output devices."/>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l="295" r="295"/>
          <a:stretch/>
        </p:blipFill>
        <p:spPr/>
      </p:pic>
      <p:sp>
        <p:nvSpPr>
          <p:cNvPr id="18435" name="Content Placeholder 27"/>
          <p:cNvSpPr>
            <a:spLocks noGrp="1"/>
          </p:cNvSpPr>
          <p:nvPr>
            <p:ph type="body" sz="quarter" idx="32"/>
          </p:nvPr>
        </p:nvSpPr>
        <p:spPr>
          <a:xfrm>
            <a:off x="457200" y="6172200"/>
            <a:ext cx="2934393" cy="511233"/>
          </a:xfrm>
        </p:spPr>
        <p:txBody>
          <a:bodyPr/>
          <a:lstStyle/>
          <a:p>
            <a:r>
              <a:rPr lang="en-US" altLang="en-US" sz="1400" dirty="0" smtClean="0"/>
              <a:t>Figure 4.3</a:t>
            </a:r>
            <a:r>
              <a:rPr lang="en-US" altLang="en-US" dirty="0" smtClean="0"/>
              <a:t/>
            </a:r>
            <a:br>
              <a:rPr lang="en-US" altLang="en-US" dirty="0" smtClean="0"/>
            </a:br>
            <a:r>
              <a:rPr lang="en-US" altLang="en-US" dirty="0" smtClean="0"/>
              <a:t>(J. Blackwood, 2011, CC BY-NC-SA 3.0)</a:t>
            </a:r>
          </a:p>
        </p:txBody>
      </p:sp>
      <p:sp>
        <p:nvSpPr>
          <p:cNvPr id="8" name="Slide Number Placeholder 7"/>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CPU Performance - 1</a:t>
            </a:r>
          </a:p>
        </p:txBody>
      </p:sp>
      <p:sp>
        <p:nvSpPr>
          <p:cNvPr id="19459" name="Content Placeholder 5"/>
          <p:cNvSpPr>
            <a:spLocks noGrp="1"/>
          </p:cNvSpPr>
          <p:nvPr>
            <p:ph sz="quarter" idx="14"/>
          </p:nvPr>
        </p:nvSpPr>
        <p:spPr/>
        <p:txBody>
          <a:bodyPr/>
          <a:lstStyle/>
          <a:p>
            <a:r>
              <a:rPr lang="en-US" altLang="en-US" dirty="0" smtClean="0"/>
              <a:t>Optimizes its performance through creation of processes and threads</a:t>
            </a:r>
          </a:p>
          <a:p>
            <a:r>
              <a:rPr lang="en-US" altLang="en-US" dirty="0" smtClean="0"/>
              <a:t>A process is a running program</a:t>
            </a:r>
          </a:p>
          <a:p>
            <a:r>
              <a:rPr lang="en-US" altLang="en-US" dirty="0" smtClean="0"/>
              <a:t>A thread is a specific task running within a process </a:t>
            </a:r>
          </a:p>
          <a:p>
            <a:pPr lvl="1"/>
            <a:r>
              <a:rPr lang="en-US" altLang="en-US" dirty="0" smtClean="0"/>
              <a:t>Example: Word may save changes to a file and subsequently print that file </a:t>
            </a:r>
          </a:p>
          <a:p>
            <a:pPr lvl="1"/>
            <a:r>
              <a:rPr lang="en-US" altLang="en-US" dirty="0" smtClean="0"/>
              <a:t>Each operation represents a thread within Word’s process</a:t>
            </a:r>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CPU Performance - 2</a:t>
            </a:r>
          </a:p>
        </p:txBody>
      </p:sp>
      <p:sp>
        <p:nvSpPr>
          <p:cNvPr id="20483" name="Content Placeholder 5"/>
          <p:cNvSpPr>
            <a:spLocks noGrp="1"/>
          </p:cNvSpPr>
          <p:nvPr>
            <p:ph sz="quarter" idx="14"/>
          </p:nvPr>
        </p:nvSpPr>
        <p:spPr/>
        <p:txBody>
          <a:bodyPr>
            <a:normAutofit lnSpcReduction="10000"/>
          </a:bodyPr>
          <a:lstStyle/>
          <a:p>
            <a:r>
              <a:rPr lang="en-US" altLang="en-US" sz="2600" dirty="0" smtClean="0"/>
              <a:t>Number of possible states of a thread </a:t>
            </a:r>
          </a:p>
          <a:p>
            <a:pPr lvl="1"/>
            <a:r>
              <a:rPr lang="en-US" altLang="en-US" sz="2400" dirty="0" smtClean="0"/>
              <a:t>Examples: running, waiting, stopped</a:t>
            </a:r>
          </a:p>
          <a:p>
            <a:r>
              <a:rPr lang="en-US" altLang="en-US" sz="2600" dirty="0" smtClean="0"/>
              <a:t>Example – Blocked Thread</a:t>
            </a:r>
          </a:p>
          <a:p>
            <a:pPr lvl="1"/>
            <a:r>
              <a:rPr lang="en-US" altLang="en-US" sz="2400" dirty="0" smtClean="0"/>
              <a:t>Requests to print something but the printer is currently in use</a:t>
            </a:r>
          </a:p>
          <a:p>
            <a:pPr lvl="1"/>
            <a:r>
              <a:rPr lang="en-US" altLang="en-US" sz="2400" dirty="0" smtClean="0"/>
              <a:t>CPU moves on to another process/thread and waits for the blocked thread to resume (in which case the blocked thread enters the resume state)</a:t>
            </a:r>
          </a:p>
          <a:p>
            <a:r>
              <a:rPr lang="en-US" altLang="en-US" sz="2600" dirty="0" smtClean="0"/>
              <a:t>Gives the appearance that the CPU is performing more than one operation at a time, when in fact, </a:t>
            </a:r>
            <a:br>
              <a:rPr lang="en-US" altLang="en-US" sz="2600" dirty="0" smtClean="0"/>
            </a:br>
            <a:r>
              <a:rPr lang="en-US" altLang="en-US" sz="2600" dirty="0" smtClean="0"/>
              <a:t>it is not</a:t>
            </a:r>
            <a:endParaRPr lang="en-US" altLang="en-US" sz="26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The Evolving CPU</a:t>
            </a:r>
          </a:p>
        </p:txBody>
      </p:sp>
      <p:sp>
        <p:nvSpPr>
          <p:cNvPr id="21507" name="Content Placeholder 5"/>
          <p:cNvSpPr>
            <a:spLocks noGrp="1"/>
          </p:cNvSpPr>
          <p:nvPr>
            <p:ph sz="quarter" idx="14"/>
          </p:nvPr>
        </p:nvSpPr>
        <p:spPr/>
        <p:txBody>
          <a:bodyPr/>
          <a:lstStyle/>
          <a:p>
            <a:r>
              <a:rPr lang="en-US" altLang="en-US" dirty="0" smtClean="0"/>
              <a:t>Today's motherboards support installation of multiple CPUs, each containing multiple cores</a:t>
            </a:r>
          </a:p>
          <a:p>
            <a:r>
              <a:rPr lang="en-US" altLang="en-US" dirty="0" smtClean="0"/>
              <a:t>This is an evolving technology as CPU vendors such as Intel and AMD produce increasingly efficient CPUs without significantly changing motherboard architecture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Specialized Health Care CPUs</a:t>
            </a:r>
          </a:p>
        </p:txBody>
      </p:sp>
      <p:sp>
        <p:nvSpPr>
          <p:cNvPr id="22531" name="Content Placeholder 5"/>
          <p:cNvSpPr>
            <a:spLocks noGrp="1"/>
          </p:cNvSpPr>
          <p:nvPr>
            <p:ph sz="quarter" idx="14"/>
          </p:nvPr>
        </p:nvSpPr>
        <p:spPr/>
        <p:txBody>
          <a:bodyPr/>
          <a:lstStyle/>
          <a:p>
            <a:r>
              <a:rPr lang="en-US" altLang="en-US" sz="3000" dirty="0" smtClean="0"/>
              <a:t>Medical imaging done in CT and MRI scans require specialized architectures</a:t>
            </a:r>
          </a:p>
          <a:p>
            <a:pPr lvl="1"/>
            <a:r>
              <a:rPr lang="en-US" altLang="en-US" sz="2600" dirty="0" smtClean="0"/>
              <a:t>GE Healthcare Discovery™ CT750 HD computed tomography scanner scans and stores hundreds of terabytes of data </a:t>
            </a:r>
          </a:p>
          <a:p>
            <a:pPr lvl="1"/>
            <a:r>
              <a:rPr lang="en-US" altLang="en-US" sz="2600" dirty="0" smtClean="0"/>
              <a:t>Features Intel’s Xeon®-based SGI Altix® UV CPU - must discern “the soft tissue and organs at almost a molecular level” and do so in real time</a:t>
            </a:r>
          </a:p>
          <a:p>
            <a:r>
              <a:rPr lang="en-US" altLang="en-US" sz="3000" dirty="0" smtClean="0"/>
              <a:t>Desktop and server CPUs cannot provide this type of performance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Learning Objectives - 1</a:t>
            </a:r>
          </a:p>
        </p:txBody>
      </p:sp>
      <p:sp>
        <p:nvSpPr>
          <p:cNvPr id="18435" name="Text Placeholder 3"/>
          <p:cNvSpPr>
            <a:spLocks noGrp="1"/>
          </p:cNvSpPr>
          <p:nvPr>
            <p:ph sz="quarter" idx="14"/>
          </p:nvPr>
        </p:nvSpPr>
        <p:spPr/>
        <p:txBody>
          <a:bodyPr>
            <a:normAutofit lnSpcReduction="10000"/>
          </a:bodyPr>
          <a:lstStyle/>
          <a:p>
            <a:r>
              <a:rPr lang="en-US" altLang="en-US" sz="3100" dirty="0" smtClean="0"/>
              <a:t>Describe the major components of a computer system (Lectures a, b)</a:t>
            </a:r>
          </a:p>
          <a:p>
            <a:r>
              <a:rPr lang="en-US" altLang="en-US" sz="3100" dirty="0" smtClean="0"/>
              <a:t>Provide examples of input and output devices used in health care (Lecture a)</a:t>
            </a:r>
          </a:p>
          <a:p>
            <a:r>
              <a:rPr lang="en-US" altLang="en-US" sz="3100" dirty="0" smtClean="0"/>
              <a:t>Discuss primary and secondary storage devices (Lecture b)</a:t>
            </a:r>
          </a:p>
          <a:p>
            <a:r>
              <a:rPr lang="en-US" sz="3100" dirty="0" smtClean="0"/>
              <a:t>Introduce binary notation and describe data representation, storage, and manipulation in binary format </a:t>
            </a:r>
            <a:r>
              <a:rPr lang="en-US" altLang="en-US" sz="3100" dirty="0" smtClean="0"/>
              <a:t>(Lecture b)</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1350445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Summary - Lecture c</a:t>
            </a:r>
          </a:p>
        </p:txBody>
      </p:sp>
      <p:sp>
        <p:nvSpPr>
          <p:cNvPr id="24579" name="Content Placeholder 2"/>
          <p:cNvSpPr>
            <a:spLocks noGrp="1"/>
          </p:cNvSpPr>
          <p:nvPr>
            <p:ph type="body" sz="quarter" idx="11"/>
          </p:nvPr>
        </p:nvSpPr>
        <p:spPr/>
        <p:txBody>
          <a:bodyPr/>
          <a:lstStyle/>
          <a:p>
            <a:r>
              <a:rPr lang="en-US" altLang="en-US" sz="3000" dirty="0" smtClean="0"/>
              <a:t>There different types of data</a:t>
            </a:r>
          </a:p>
          <a:p>
            <a:r>
              <a:rPr lang="en-US" altLang="en-US" sz="3000" dirty="0" smtClean="0"/>
              <a:t>Data type determines how data is stored in memory and processed by software </a:t>
            </a:r>
          </a:p>
          <a:p>
            <a:r>
              <a:rPr lang="en-US" altLang="en-US" sz="3000" dirty="0" smtClean="0"/>
              <a:t>Data addressing is used to store and retrieve data</a:t>
            </a:r>
          </a:p>
          <a:p>
            <a:r>
              <a:rPr lang="en-US" altLang="en-US" sz="3000" dirty="0" smtClean="0"/>
              <a:t>Central Processing Unit (CPU) is the most important component of a computer system</a:t>
            </a:r>
          </a:p>
          <a:p>
            <a:r>
              <a:rPr lang="en-US" altLang="en-US" sz="3000" dirty="0" smtClean="0"/>
              <a:t>There are CPUs designed specifically for the health care applications</a:t>
            </a:r>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Summary</a:t>
            </a:r>
          </a:p>
        </p:txBody>
      </p:sp>
      <p:sp>
        <p:nvSpPr>
          <p:cNvPr id="25603" name="Content Placeholder 5"/>
          <p:cNvSpPr>
            <a:spLocks noGrp="1"/>
          </p:cNvSpPr>
          <p:nvPr>
            <p:ph type="body" sz="quarter" idx="11"/>
          </p:nvPr>
        </p:nvSpPr>
        <p:spPr/>
        <p:txBody>
          <a:bodyPr/>
          <a:lstStyle/>
          <a:p>
            <a:r>
              <a:rPr lang="en-US" altLang="en-US" sz="3000" dirty="0" smtClean="0"/>
              <a:t>The major components of a computer system </a:t>
            </a:r>
          </a:p>
          <a:p>
            <a:r>
              <a:rPr lang="en-US" altLang="en-US" sz="3000" dirty="0" smtClean="0"/>
              <a:t>There are input and output devices designed for health care applications</a:t>
            </a:r>
          </a:p>
          <a:p>
            <a:r>
              <a:rPr lang="en-US" altLang="en-US" sz="3000" dirty="0" smtClean="0"/>
              <a:t>All data is represented, stored and manipulated in binary format</a:t>
            </a:r>
          </a:p>
          <a:p>
            <a:r>
              <a:rPr lang="en-US" altLang="en-US" sz="3000" dirty="0" smtClean="0"/>
              <a:t>There are data types</a:t>
            </a:r>
          </a:p>
          <a:p>
            <a:r>
              <a:rPr lang="en-US" altLang="en-US" sz="3000" dirty="0" smtClean="0"/>
              <a:t>CPU functionality and its interaction with other components of a computer</a:t>
            </a:r>
          </a:p>
        </p:txBody>
      </p:sp>
      <p:sp>
        <p:nvSpPr>
          <p:cNvPr id="4" name="Slide Number Placeholder 3"/>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References </a:t>
            </a:r>
            <a:r>
              <a:rPr lang="en-US" altLang="en-US" dirty="0"/>
              <a:t>– 1 – </a:t>
            </a:r>
            <a:r>
              <a:rPr lang="en-US" altLang="en-US" dirty="0" smtClean="0"/>
              <a:t>Lecture c</a:t>
            </a:r>
          </a:p>
        </p:txBody>
      </p:sp>
      <p:sp>
        <p:nvSpPr>
          <p:cNvPr id="26627" name="Text Placeholder 2"/>
          <p:cNvSpPr>
            <a:spLocks noGrp="1"/>
          </p:cNvSpPr>
          <p:nvPr>
            <p:ph type="body" sz="quarter" idx="16"/>
          </p:nvPr>
        </p:nvSpPr>
        <p:spPr>
          <a:xfrm>
            <a:off x="457200" y="1600200"/>
            <a:ext cx="8229600" cy="2907632"/>
          </a:xfrm>
        </p:spPr>
        <p:txBody>
          <a:bodyPr/>
          <a:lstStyle/>
          <a:p>
            <a:r>
              <a:rPr lang="en-US" altLang="en-US" dirty="0" smtClean="0"/>
              <a:t>References</a:t>
            </a:r>
          </a:p>
          <a:p>
            <a:r>
              <a:rPr lang="en-US" altLang="en-US" b="0" dirty="0" smtClean="0"/>
              <a:t>Microsoft [homepage on the Internet]. Windows Embedded; cited March 2011. Available from: </a:t>
            </a:r>
            <a:r>
              <a:rPr lang="en-US" altLang="en-US" b="0" dirty="0" smtClean="0">
                <a:hlinkClick r:id="rId4" tooltip="URL for referenced source."/>
              </a:rPr>
              <a:t>http://www.microsoft.com/windowsembedded/en-us/default.mspx</a:t>
            </a:r>
            <a:r>
              <a:rPr lang="en-US" altLang="en-US" b="0" dirty="0" smtClean="0"/>
              <a:t>.</a:t>
            </a:r>
          </a:p>
          <a:p>
            <a:r>
              <a:rPr lang="en-US" altLang="en-US" b="0" dirty="0" err="1" smtClean="0"/>
              <a:t>Shortliffe</a:t>
            </a:r>
            <a:r>
              <a:rPr lang="en-US" altLang="en-US" b="0" dirty="0" smtClean="0"/>
              <a:t>, EH., &amp; </a:t>
            </a:r>
            <a:r>
              <a:rPr lang="en-US" altLang="en-US" b="0" dirty="0" err="1" smtClean="0"/>
              <a:t>Cimino</a:t>
            </a:r>
            <a:r>
              <a:rPr lang="en-US" altLang="en-US" b="0" dirty="0" smtClean="0"/>
              <a:t>, JC. (2006). Imaging Systems in Radiology. In: Hannah JH, Ball MJ, editors. </a:t>
            </a:r>
            <a:r>
              <a:rPr lang="en-US" altLang="en-US" b="0" i="1" dirty="0" smtClean="0"/>
              <a:t>Biomedical Informatics</a:t>
            </a:r>
            <a:r>
              <a:rPr lang="en-US" altLang="en-US" b="0" dirty="0" smtClean="0"/>
              <a:t> (2nd ed.). (pp. 634-635). New York: Springer Press.</a:t>
            </a:r>
            <a:endParaRPr lang="en-US" altLang="en-US" dirty="0" smtClean="0"/>
          </a:p>
        </p:txBody>
      </p:sp>
      <p:sp>
        <p:nvSpPr>
          <p:cNvPr id="8" name="Slide Number Placeholder 7"/>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Computer Hardware</a:t>
            </a:r>
            <a:r>
              <a:rPr lang="en-US" altLang="en-US" dirty="0"/>
              <a:t/>
            </a:r>
            <a:br>
              <a:rPr lang="en-US" altLang="en-US" dirty="0"/>
            </a:br>
            <a:r>
              <a:rPr lang="en-US" altLang="en-US" dirty="0"/>
              <a:t>References – </a:t>
            </a:r>
            <a:r>
              <a:rPr lang="en-US" altLang="en-US" dirty="0" smtClean="0"/>
              <a:t>2 </a:t>
            </a:r>
            <a:r>
              <a:rPr lang="en-US" altLang="en-US" dirty="0"/>
              <a:t>– Lecture </a:t>
            </a:r>
            <a:r>
              <a:rPr lang="en-US" altLang="en-US" dirty="0" smtClean="0"/>
              <a:t>c</a:t>
            </a:r>
          </a:p>
        </p:txBody>
      </p:sp>
      <p:sp>
        <p:nvSpPr>
          <p:cNvPr id="7" name="Text Placeholder 6"/>
          <p:cNvSpPr>
            <a:spLocks noGrp="1"/>
          </p:cNvSpPr>
          <p:nvPr>
            <p:ph type="body" sz="quarter" idx="21"/>
          </p:nvPr>
        </p:nvSpPr>
        <p:spPr>
          <a:xfrm>
            <a:off x="456227" y="1748590"/>
            <a:ext cx="8229600" cy="2920392"/>
          </a:xfrm>
        </p:spPr>
        <p:txBody>
          <a:bodyPr/>
          <a:lstStyle/>
          <a:p>
            <a:r>
              <a:rPr lang="en-US" altLang="en-US" dirty="0" smtClean="0"/>
              <a:t>Charts, Tables, Figures</a:t>
            </a:r>
          </a:p>
          <a:p>
            <a:pPr lvl="1"/>
            <a:r>
              <a:rPr lang="en-US" altLang="en-US" sz="1600" b="0" dirty="0" smtClean="0"/>
              <a:t>4.1  Figure: Example of data-addressing. </a:t>
            </a:r>
            <a:r>
              <a:rPr lang="en-US" altLang="en-US" sz="1600" dirty="0"/>
              <a:t>Blackwood, J. (2011). This content is licensed under the </a:t>
            </a:r>
            <a:r>
              <a:rPr lang="en-US" sz="1600" u="sng" dirty="0">
                <a:hlinkClick r:id="rId4" tooltip="URL for Creative Commons Attribution-NonCommercial-ShareAlike 3.0 Unported License"/>
              </a:rPr>
              <a:t>Creative Commons Attribution-NonCommercial-ShareAlike 3.0 Unported License</a:t>
            </a:r>
            <a:r>
              <a:rPr lang="en-US" altLang="en-US" sz="1600" dirty="0"/>
              <a:t>.</a:t>
            </a:r>
          </a:p>
          <a:p>
            <a:pPr lvl="1"/>
            <a:r>
              <a:rPr lang="en-US" altLang="en-US" sz="1600" dirty="0" smtClean="0"/>
              <a:t>4.2  Figure: CPU Block Diagram. Moore, J. Retrieved November 7, 2011 from </a:t>
            </a:r>
            <a:r>
              <a:rPr lang="en-US" altLang="en-US" sz="1600" dirty="0" smtClean="0">
                <a:hlinkClick r:id="rId5" tooltip="URL for referenced image source."/>
              </a:rPr>
              <a:t>http://www.lions-wing.net/lessons/hardware/hard.html</a:t>
            </a:r>
            <a:r>
              <a:rPr lang="en-US" altLang="en-US" sz="1600" dirty="0" smtClean="0"/>
              <a:t>. This content is licensed under the </a:t>
            </a:r>
            <a:r>
              <a:rPr lang="en-US" sz="1600" u="sng" dirty="0">
                <a:hlinkClick r:id="rId4" tooltip="URL for Creative Commons Attribution-NonCommercial-ShareAlike 3.0 Unported License"/>
              </a:rPr>
              <a:t>Creative Commons Attribution-NonCommercial-ShareAlike 3.0 Unported </a:t>
            </a:r>
            <a:r>
              <a:rPr lang="en-US" sz="1600" u="sng" dirty="0" smtClean="0">
                <a:hlinkClick r:id="rId4" tooltip="URL for Creative Commons Attribution-NonCommercial-ShareAlike 3.0 Unported License"/>
              </a:rPr>
              <a:t>License</a:t>
            </a:r>
            <a:r>
              <a:rPr lang="en-US" altLang="en-US" sz="1600" dirty="0" smtClean="0"/>
              <a:t>.</a:t>
            </a:r>
          </a:p>
          <a:p>
            <a:pPr lvl="1"/>
            <a:r>
              <a:rPr lang="en-US" altLang="en-US" sz="1600" dirty="0" smtClean="0"/>
              <a:t>4.3  Figure: CPU with access to the motherboard's data and address bus; Connections to External Devices (monitor, keyboard, Mouse, etc.). Blackwood, J. (2010</a:t>
            </a:r>
            <a:r>
              <a:rPr lang="en-US" altLang="en-US" sz="1600" dirty="0"/>
              <a:t>). This content is licensed under the </a:t>
            </a:r>
            <a:r>
              <a:rPr lang="en-US" sz="1600" u="sng" dirty="0">
                <a:hlinkClick r:id="rId4" tooltip="URL for Creative Commons Attribution-NonCommercial-ShareAlike 3.0 Unported License"/>
              </a:rPr>
              <a:t>Creative Commons Attribution-NonCommercial-ShareAlike 3.0 Unported License</a:t>
            </a:r>
            <a:r>
              <a:rPr lang="en-US" altLang="en-US" sz="1600" dirty="0" smtClean="0"/>
              <a:t>.</a:t>
            </a:r>
            <a:endParaRPr lang="en-US" sz="1600" dirty="0"/>
          </a:p>
        </p:txBody>
      </p:sp>
      <p:sp>
        <p:nvSpPr>
          <p:cNvPr id="8" name="Slide Number Placeholder 7"/>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extLst>
      <p:ext uri="{BB962C8B-B14F-4D97-AF65-F5344CB8AC3E}">
        <p14:creationId xmlns:p14="http://schemas.microsoft.com/office/powerpoint/2010/main" val="29612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 </a:t>
            </a:r>
            <a:br>
              <a:rPr lang="en-US" dirty="0" smtClean="0"/>
            </a:br>
            <a:r>
              <a:rPr lang="en-US" dirty="0" smtClean="0"/>
              <a:t>Computer Hardware</a:t>
            </a:r>
            <a:br>
              <a:rPr lang="en-US" dirty="0" smtClean="0"/>
            </a:br>
            <a:r>
              <a:rPr lang="en-US" dirty="0" smtClean="0"/>
              <a:t>Lecture c</a:t>
            </a:r>
            <a:endParaRPr lang="en-US" dirty="0"/>
          </a:p>
        </p:txBody>
      </p:sp>
      <p:sp>
        <p:nvSpPr>
          <p:cNvPr id="3" name="Content Placeholder 2"/>
          <p:cNvSpPr>
            <a:spLocks noGrp="1"/>
          </p:cNvSpPr>
          <p:nvPr>
            <p:ph sz="quarter" idx="14"/>
          </p:nvPr>
        </p:nvSpPr>
        <p:spPr/>
        <p:txBody>
          <a:bodyPr/>
          <a:lstStyle/>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Computer Hardware</a:t>
            </a:r>
            <a:br>
              <a:rPr lang="en-US" altLang="en-US" dirty="0" smtClean="0"/>
            </a:br>
            <a:r>
              <a:rPr lang="en-US" altLang="en-US" dirty="0" smtClean="0"/>
              <a:t>Learning Objectives - 2</a:t>
            </a:r>
          </a:p>
        </p:txBody>
      </p:sp>
      <p:sp>
        <p:nvSpPr>
          <p:cNvPr id="18435" name="Text Placeholder 3"/>
          <p:cNvSpPr>
            <a:spLocks noGrp="1"/>
          </p:cNvSpPr>
          <p:nvPr>
            <p:ph sz="quarter" idx="14"/>
          </p:nvPr>
        </p:nvSpPr>
        <p:spPr/>
        <p:txBody>
          <a:bodyPr/>
          <a:lstStyle/>
          <a:p>
            <a:r>
              <a:rPr lang="en-US" altLang="en-US" dirty="0" smtClean="0"/>
              <a:t>Introduce data types and explain how different data types are stored and addressed (Lecture c)</a:t>
            </a:r>
          </a:p>
          <a:p>
            <a:r>
              <a:rPr lang="en-US" dirty="0" smtClean="0"/>
              <a:t>Describe the functionality of the central processing unit </a:t>
            </a:r>
            <a:r>
              <a:rPr lang="en-US" altLang="en-US" dirty="0" smtClean="0"/>
              <a:t>(CPU) (Lecture c)</a:t>
            </a:r>
          </a:p>
          <a:p>
            <a:r>
              <a:rPr lang="en-US" dirty="0" smtClean="0"/>
              <a:t>Provide examples of CPUs designed for health care applications </a:t>
            </a:r>
            <a:r>
              <a:rPr lang="en-US" altLang="en-US" dirty="0" smtClean="0"/>
              <a:t>(Lecture c)</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4140461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smtClean="0"/>
              <a:t>Data Types</a:t>
            </a:r>
          </a:p>
        </p:txBody>
      </p:sp>
      <p:sp>
        <p:nvSpPr>
          <p:cNvPr id="7171" name="Content Placeholder 2"/>
          <p:cNvSpPr>
            <a:spLocks noGrp="1"/>
          </p:cNvSpPr>
          <p:nvPr>
            <p:ph sz="quarter" idx="14"/>
          </p:nvPr>
        </p:nvSpPr>
        <p:spPr/>
        <p:txBody>
          <a:bodyPr>
            <a:normAutofit lnSpcReduction="10000"/>
          </a:bodyPr>
          <a:lstStyle/>
          <a:p>
            <a:r>
              <a:rPr lang="en-US" altLang="en-US" sz="2800" dirty="0" smtClean="0"/>
              <a:t>Predefined data characteristics </a:t>
            </a:r>
          </a:p>
          <a:p>
            <a:pPr lvl="1"/>
            <a:r>
              <a:rPr lang="en-US" altLang="en-US" sz="2400" dirty="0" smtClean="0"/>
              <a:t>Range of values that data can assume </a:t>
            </a:r>
          </a:p>
          <a:p>
            <a:pPr lvl="1"/>
            <a:r>
              <a:rPr lang="en-US" altLang="en-US" sz="2400" dirty="0" smtClean="0"/>
              <a:t>Programming language used for processing</a:t>
            </a:r>
          </a:p>
          <a:p>
            <a:pPr lvl="1"/>
            <a:r>
              <a:rPr lang="en-US" altLang="en-US" sz="2400" dirty="0" smtClean="0"/>
              <a:t>Operations that can be performed on the data</a:t>
            </a:r>
          </a:p>
          <a:p>
            <a:r>
              <a:rPr lang="en-US" altLang="en-US" sz="2800" dirty="0" smtClean="0"/>
              <a:t>Determine how data is stored in memory</a:t>
            </a:r>
          </a:p>
          <a:p>
            <a:r>
              <a:rPr lang="en-US" altLang="en-US" sz="2800" dirty="0" smtClean="0"/>
              <a:t>Processed by software based on its type </a:t>
            </a:r>
          </a:p>
          <a:p>
            <a:r>
              <a:rPr lang="en-US" altLang="en-US" sz="2800" dirty="0" smtClean="0"/>
              <a:t>Common types of data:</a:t>
            </a:r>
          </a:p>
          <a:p>
            <a:pPr lvl="1"/>
            <a:r>
              <a:rPr lang="en-US" altLang="en-US" sz="2400" dirty="0" smtClean="0"/>
              <a:t>Integers: 12</a:t>
            </a:r>
          </a:p>
          <a:p>
            <a:pPr lvl="1"/>
            <a:r>
              <a:rPr lang="en-US" altLang="en-US" sz="2400" dirty="0" smtClean="0"/>
              <a:t>Floating point numbers: 3.14159265</a:t>
            </a:r>
          </a:p>
          <a:p>
            <a:pPr lvl="1"/>
            <a:r>
              <a:rPr lang="en-US" altLang="en-US" sz="2400" dirty="0" smtClean="0"/>
              <a:t>Characters: “a”</a:t>
            </a:r>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t>Storage of Different Data Types</a:t>
            </a:r>
          </a:p>
        </p:txBody>
      </p:sp>
      <p:sp>
        <p:nvSpPr>
          <p:cNvPr id="8195" name="Content Placeholder 5"/>
          <p:cNvSpPr>
            <a:spLocks noGrp="1"/>
          </p:cNvSpPr>
          <p:nvPr>
            <p:ph sz="quarter" idx="14"/>
          </p:nvPr>
        </p:nvSpPr>
        <p:spPr/>
        <p:txBody>
          <a:bodyPr>
            <a:normAutofit lnSpcReduction="10000"/>
          </a:bodyPr>
          <a:lstStyle/>
          <a:p>
            <a:r>
              <a:rPr lang="en-US" altLang="en-US" sz="3000" dirty="0" smtClean="0"/>
              <a:t>Integers stored as binary numbers</a:t>
            </a:r>
          </a:p>
          <a:p>
            <a:pPr lvl="1"/>
            <a:r>
              <a:rPr lang="en-US" altLang="en-US" sz="2600" dirty="0" smtClean="0"/>
              <a:t>Use "two's complement" that allows for the storage of negative and positive integers</a:t>
            </a:r>
          </a:p>
          <a:p>
            <a:r>
              <a:rPr lang="en-US" altLang="en-US" sz="3000" dirty="0" smtClean="0"/>
              <a:t>Floating point numbers stored as floating point notation, similar to scientific notation</a:t>
            </a:r>
          </a:p>
          <a:p>
            <a:pPr lvl="1"/>
            <a:r>
              <a:rPr lang="en-US" altLang="en-US" sz="2600" dirty="0" smtClean="0"/>
              <a:t>Still stored in binary</a:t>
            </a:r>
          </a:p>
          <a:p>
            <a:pPr lvl="1"/>
            <a:r>
              <a:rPr lang="en-US" altLang="en-US" sz="2600" dirty="0" smtClean="0"/>
              <a:t>Exponent and mantissa stored in binary</a:t>
            </a:r>
          </a:p>
          <a:p>
            <a:r>
              <a:rPr lang="en-US" altLang="en-US" sz="3000" dirty="0" smtClean="0"/>
              <a:t>Characters stored in ASCII or Unicode</a:t>
            </a:r>
          </a:p>
          <a:p>
            <a:pPr lvl="1"/>
            <a:r>
              <a:rPr lang="en-US" altLang="en-US" sz="2600" dirty="0" smtClean="0"/>
              <a:t>Each character represented by a binary value (code)</a:t>
            </a:r>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dirty="0" smtClean="0"/>
              <a:t>Storage of the Characters</a:t>
            </a:r>
          </a:p>
        </p:txBody>
      </p:sp>
      <p:sp>
        <p:nvSpPr>
          <p:cNvPr id="9219" name="Content Placeholder 5"/>
          <p:cNvSpPr>
            <a:spLocks noGrp="1"/>
          </p:cNvSpPr>
          <p:nvPr>
            <p:ph sz="quarter" idx="14"/>
          </p:nvPr>
        </p:nvSpPr>
        <p:spPr/>
        <p:txBody>
          <a:bodyPr/>
          <a:lstStyle/>
          <a:p>
            <a:r>
              <a:rPr lang="en-US" altLang="en-US" dirty="0" smtClean="0"/>
              <a:t>ASCII encodes every character by an 8-bit binary integer</a:t>
            </a:r>
          </a:p>
          <a:p>
            <a:pPr lvl="1"/>
            <a:r>
              <a:rPr lang="en-US" altLang="en-US" dirty="0" smtClean="0"/>
              <a:t>8-bit word “01000001” is mapped to character capital “A” </a:t>
            </a:r>
          </a:p>
          <a:p>
            <a:pPr lvl="1"/>
            <a:r>
              <a:rPr lang="en-US" altLang="en-US" dirty="0" smtClean="0"/>
              <a:t>8-bit word “01100001” is mapped to character lower case “a”</a:t>
            </a: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Data Addressing</a:t>
            </a:r>
          </a:p>
        </p:txBody>
      </p:sp>
      <p:sp>
        <p:nvSpPr>
          <p:cNvPr id="10243" name="Content Placeholder 5"/>
          <p:cNvSpPr>
            <a:spLocks noGrp="1"/>
          </p:cNvSpPr>
          <p:nvPr>
            <p:ph sz="quarter" idx="14"/>
          </p:nvPr>
        </p:nvSpPr>
        <p:spPr/>
        <p:txBody>
          <a:bodyPr/>
          <a:lstStyle/>
          <a:p>
            <a:r>
              <a:rPr lang="en-US" altLang="en-US" sz="3100" dirty="0" smtClean="0"/>
              <a:t>Each piece of data is provided a physical memory address by the CPU</a:t>
            </a:r>
          </a:p>
          <a:p>
            <a:r>
              <a:rPr lang="en-US" altLang="en-US" sz="3100" dirty="0" smtClean="0"/>
              <a:t>When data is used by a program or device, this physical address is used as its reference</a:t>
            </a:r>
          </a:p>
          <a:p>
            <a:r>
              <a:rPr lang="en-US" altLang="en-US" sz="3100" dirty="0" smtClean="0"/>
              <a:t>Addresses start with the first character of the file and end with the file’s last character </a:t>
            </a:r>
          </a:p>
          <a:p>
            <a:r>
              <a:rPr lang="en-US" altLang="en-US" sz="3100" dirty="0" smtClean="0"/>
              <a:t>Characters are strung together</a:t>
            </a: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dirty="0" smtClean="0"/>
              <a:t>Data Addressing Example</a:t>
            </a:r>
          </a:p>
        </p:txBody>
      </p:sp>
      <p:pic>
        <p:nvPicPr>
          <p:cNvPr id="3" name="Picture Placeholder 2" descr="Chart showing an example of memory address and memory contents. Memory address 000 = Memory Contents 1001 &#10;Memory address 001 = Memory contents blank&#10;Memory address 010 = Memory contents blank&#10;Memory address011 = Memory contents blank&#10;Memory address 100 = Memory contents blank&#10;Memory address 101 = Memory contents 0100&#10;Memory address 010 = Memory contents blank&#10;Memory address 111 = Memory contents blank"/>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t="3047" b="3047"/>
          <a:stretch/>
        </p:blipFill>
        <p:spPr>
          <a:ln w="15875">
            <a:solidFill>
              <a:schemeClr val="tx1"/>
            </a:solidFill>
          </a:ln>
        </p:spPr>
      </p:pic>
      <p:sp>
        <p:nvSpPr>
          <p:cNvPr id="11267" name="Text Placeholder 13"/>
          <p:cNvSpPr>
            <a:spLocks noGrp="1"/>
          </p:cNvSpPr>
          <p:nvPr>
            <p:ph type="body" sz="quarter" idx="32"/>
          </p:nvPr>
        </p:nvSpPr>
        <p:spPr>
          <a:xfrm>
            <a:off x="457200" y="6172200"/>
            <a:ext cx="5380413" cy="533400"/>
          </a:xfrm>
        </p:spPr>
        <p:txBody>
          <a:bodyPr/>
          <a:lstStyle/>
          <a:p>
            <a:r>
              <a:rPr lang="en-US" altLang="en-US" sz="1600" dirty="0" smtClean="0"/>
              <a:t>Figure 4.1</a:t>
            </a:r>
            <a:r>
              <a:rPr lang="en-US" altLang="en-US" dirty="0" smtClean="0"/>
              <a:t/>
            </a:r>
            <a:br>
              <a:rPr lang="en-US" altLang="en-US" dirty="0" smtClean="0"/>
            </a:br>
            <a:r>
              <a:rPr lang="en-US" altLang="en-US" dirty="0" smtClean="0"/>
              <a:t>(J. Blackwood, 2011, CC BY-NC-SA 3.0)</a:t>
            </a:r>
          </a:p>
        </p:txBody>
      </p:sp>
      <p:sp>
        <p:nvSpPr>
          <p:cNvPr id="7" name="Slide Number Placeholder 6"/>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What is the CPU?</a:t>
            </a:r>
          </a:p>
        </p:txBody>
      </p:sp>
      <p:sp>
        <p:nvSpPr>
          <p:cNvPr id="12291" name="Content Placeholder 5"/>
          <p:cNvSpPr>
            <a:spLocks noGrp="1"/>
          </p:cNvSpPr>
          <p:nvPr>
            <p:ph sz="quarter" idx="14"/>
          </p:nvPr>
        </p:nvSpPr>
        <p:spPr/>
        <p:txBody>
          <a:bodyPr>
            <a:normAutofit lnSpcReduction="10000"/>
          </a:bodyPr>
          <a:lstStyle/>
          <a:p>
            <a:r>
              <a:rPr lang="en-US" altLang="en-US" sz="3000" dirty="0" smtClean="0"/>
              <a:t>The most important computer component</a:t>
            </a:r>
          </a:p>
          <a:p>
            <a:pPr lvl="1"/>
            <a:r>
              <a:rPr lang="en-US" altLang="en-US" sz="2600" dirty="0" smtClean="0"/>
              <a:t>Interprets and executes instructions given by programs</a:t>
            </a:r>
          </a:p>
          <a:p>
            <a:pPr lvl="1"/>
            <a:r>
              <a:rPr lang="en-US" altLang="en-US" sz="2600" dirty="0" smtClean="0"/>
              <a:t>Computer’s “brain,” responsible for all operations</a:t>
            </a:r>
          </a:p>
          <a:p>
            <a:pPr lvl="1"/>
            <a:r>
              <a:rPr lang="en-US" altLang="en-US" sz="2600" dirty="0" smtClean="0"/>
              <a:t>Has its own memory called cache</a:t>
            </a:r>
          </a:p>
          <a:p>
            <a:r>
              <a:rPr lang="en-US" altLang="en-US" sz="3000" dirty="0" smtClean="0"/>
              <a:t>Multi-core processor </a:t>
            </a:r>
          </a:p>
          <a:p>
            <a:pPr lvl="1"/>
            <a:r>
              <a:rPr lang="en-US" altLang="en-US" sz="2600" dirty="0" smtClean="0"/>
              <a:t>CPU with two or more actual processing units (known as “cores”) that act independently</a:t>
            </a:r>
          </a:p>
          <a:p>
            <a:pPr lvl="1"/>
            <a:r>
              <a:rPr lang="en-US" altLang="en-US" sz="2600" dirty="0" smtClean="0"/>
              <a:t>Modern motherboards support multiple processors </a:t>
            </a: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721aaad0-d972-42fc-89d4-63cd1732675a"/>
  <p:tag name="AUDIO_IMPORT" val="C:\Documents and Settings\skidmorn\My Documents\Dropbox\NTDC\OHSU CDC\Comp4\Unit3\PPT Production\FINALIZED\comp4_unit3\comp4_unit3\comp4_unit3c\comp4_unit3c_S-7_V3.mp3"/>
  <p:tag name="AUDIO_ID" val="279"/>
  <p:tag name="ELAPSEDTIME" val="18.965"/>
  <p:tag name="ARTICULATE_SLIDE_NAV" val="7"/>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7d4bce8f-932d-42d6-8df6-f6f0690a30d0"/>
  <p:tag name="AUDIO_IMPORT" val="C:\Documents and Settings\skidmorn\My Documents\Dropbox\NTDC\OHSU CDC\Comp4\Unit3\PPT Production\FINALIZED\comp4_unit3\comp4_unit3\comp4_unit3c\comp4_unit3c_S-8_V3.mp3"/>
  <p:tag name="AUDIO_ID" val="280"/>
  <p:tag name="ELAPSEDTIME" val="69.878"/>
  <p:tag name="ARTICULATE_SLIDE_NAV" val="8"/>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7b7e8b27-a89a-4f0e-a450-0efe2de0fb66"/>
  <p:tag name="AUDIO_IMPORT" val="C:\Documents and Settings\skidmorn\My Documents\Dropbox\NTDC\OHSU CDC\Comp4\Unit3\PPT Production\FINALIZED\comp4_unit3\comp4_unit3\comp4_unit3c\comp4_unit3c_S-9_V3.mp3"/>
  <p:tag name="AUDIO_ID" val="281"/>
  <p:tag name="ELAPSEDTIME" val="29.179"/>
  <p:tag name="ARTICULATE_SLIDE_NAV" val="9"/>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e4c8a9fe-13f7-4d23-8059-b09c0bf05041"/>
  <p:tag name="AUDIO_IMPORT" val="C:\Documents and Settings\skidmorn\My Documents\Dropbox\NTDC\OHSU CDC\Comp4\Unit3\PPT Production\FINALIZED\comp4_unit3\comp4_unit3\comp4_unit3c\comp4_unit3c_S-10_V3.mp3"/>
  <p:tag name="AUDIO_ID" val="282"/>
  <p:tag name="ELAPSEDTIME" val="50.678"/>
  <p:tag name="ARTICULATE_SLIDE_NAV" val="10"/>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e1c5a3bc-0d55-4c47-98a2-d3921cc31a78"/>
  <p:tag name="AUDIO_IMPORT" val="C:\Documents and Settings\skidmorn\My Documents\Dropbox\NTDC\OHSU CDC\Comp4\Unit3\PPT Production\FINALIZED\comp4_unit3\comp4_unit3\comp4_unit3c\comp4_unit3c_S-11_V3.mp3"/>
  <p:tag name="AUDIO_ID" val="283"/>
  <p:tag name="ELAPSEDTIME" val="16.562"/>
  <p:tag name="ARTICULATE_SLIDE_NAV" val="11"/>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825586c1-cda9-4121-907b-6a8e98726a4c"/>
  <p:tag name="AUDIO_IMPORT" val="C:\Documents and Settings\skidmorn\My Documents\Dropbox\NTDC\OHSU CDC\Comp4\Unit3\PPT Production\FINALIZED\comp4_unit3\comp4_unit3\comp4_unit3c\comp4_unit3c_S-12_V3.mp3"/>
  <p:tag name="AUDIO_ID" val="284"/>
  <p:tag name="ELAPSEDTIME" val="61.179"/>
  <p:tag name="ARTICULATE_SLIDE_NAV" val="12"/>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53ab56bf-3ab0-4367-a1f5-ef459d8e90bb"/>
  <p:tag name="AUDIO_IMPORT" val="C:\Documents and Settings\skidmorn\My Documents\Dropbox\NTDC\OHSU CDC\Comp4\Unit3\PPT Production\FINALIZED\comp4_unit3\comp4_unit3\comp4_unit3c\comp4_unit3c_S-13_V3.mp3"/>
  <p:tag name="AUDIO_ID" val="285"/>
  <p:tag name="ELAPSEDTIME" val="18.809"/>
  <p:tag name="ARTICULATE_SLIDE_NAV" val="13"/>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1f07e295-43c8-4293-81a4-a63d389812cb"/>
  <p:tag name="AUDIO_IMPORT" val="C:\Documents and Settings\skidmorn\My Documents\Dropbox\NTDC\OHSU CDC\Comp4\Unit3\PPT Production\FINALIZED\comp4_unit3\comp4_unit3\comp4_unit3c\comp4_unit3c_S-14_V3.mp3"/>
  <p:tag name="AUDIO_ID" val="296"/>
  <p:tag name="ELAPSEDTIME" val="27.951"/>
  <p:tag name="ARTICULATE_SLIDE_NAV" val="14"/>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0f8647a7-de37-4999-b94f-d234347c8fe6"/>
  <p:tag name="AUDIO_IMPORT" val="C:\Documents and Settings\skidmorn\My Documents\Dropbox\NTDC\OHSU CDC\Comp4\Unit3\PPT Production\FINALIZED\comp4_unit3\comp4_unit3\comp4_unit3c\comp4_unit3c_S-15_V3.mp3"/>
  <p:tag name="AUDIO_ID" val="287"/>
  <p:tag name="ELAPSEDTIME" val="77.506"/>
  <p:tag name="ARTICULATE_SLIDE_NAV" val="15"/>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c6488d7b-6c00-418f-9a4d-f72a4b8a8f3f"/>
  <p:tag name="AUDIO_IMPORT" val="C:\Documents and Settings\skidmorn\My Documents\Dropbox\NTDC\OHSU CDC\Comp4\Unit3\PPT Production\FINALIZED\comp4_unit3\comp4_unit3\comp4_unit3c\comp4_unit3c_S-16_V3.mp3"/>
  <p:tag name="AUDIO_ID" val="288"/>
  <p:tag name="ELAPSEDTIME" val="53.342"/>
  <p:tag name="ARTICULATE_SLIDE_NAV" val="16"/>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82c10313-9b48-4b1d-a8fd-eea9ba1b8872"/>
  <p:tag name="AUDIO_IMPORT" val="C:\Documents and Settings\skidmorn\My Documents\Dropbox\NTDC\OHSU CDC\Comp4\Unit3\PPT Production\FINALIZED\comp4_unit3\comp4_unit3\comp4_unit3c\comp4_unit3c_S-17_V3.mp3"/>
  <p:tag name="AUDIO_ID" val="289"/>
  <p:tag name="ELAPSEDTIME" val="51.096"/>
  <p:tag name="ARTICULATE_SLIDE_NAV" val="17"/>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a77eb197-100d-4469-ab29-c3840c5c4b98"/>
  <p:tag name="AUDIO_IMPORT" val="C:\Documents and Settings\skidmorn\My Documents\Dropbox\NTDC\OHSU CDC\Comp4\Unit3\PPT Production\FINALIZED\comp4_unit3\comp4_unit3\comp4_unit3c\comp4_unit3c_S-18_V3.mp3"/>
  <p:tag name="AUDIO_ID" val="290"/>
  <p:tag name="ELAPSEDTIME" val="42.92"/>
  <p:tag name="ARTICULATE_SLIDE_NAV" val="18"/>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c707a4a9-5b52-4d0d-a635-51eca5fcc194"/>
  <p:tag name="AUDIO_IMPORT" val="C:\Documents and Settings\skidmorn\My Documents\Dropbox\NTDC\OHSU CDC\Comp4\Unit3\PPT Production\FINALIZED\comp4_unit3\comp4_unit3\comp4_unit3c\comp4_unit3c_S-20_V3.mp3"/>
  <p:tag name="AUDIO_ID" val="297"/>
  <p:tag name="ELAPSEDTIME" val="29.742"/>
  <p:tag name="ARTICULATE_SLIDE_NAV" val="20"/>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0e17720e-d7fc-4ce7-ae7c-470b77d12e9d"/>
  <p:tag name="AUDIO_IMPORT" val="C:\Documents and Settings\skidmorn\My Documents\Dropbox\NTDC\OHSU CDC\Comp4\Unit3\PPT Production\FINALIZED\comp4_unit3\comp4_unit3\comp4_unit3c\comp4_unit3c_S-22_V3.mp3"/>
  <p:tag name="AUDIO_ID" val="292"/>
  <p:tag name="ELAPSEDTIME" val="82.469"/>
  <p:tag name="ARTICULATE_SLIDE_NAV" val="21"/>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GUID" val="db1fa9c7-bc63-4f2f-b251-d9f82592dfd5"/>
  <p:tag name="AUDIO_IMPORT" val="C:\Documents and Settings\skidmorn\My Documents\Dropbox\NTDC\OHSU CDC\Comp4\Unit3\PPT Production\FINALIZED\comp4_unit3\comp4_unit3\30_sec_silence.mp3"/>
  <p:tag name="AUDIO_ID" val="294"/>
  <p:tag name="ELAPSEDTIME" val="7.515"/>
  <p:tag name="ARTICULATE_SLIDE_NAV" val="22"/>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db1fa9c7-bc63-4f2f-b251-d9f82592dfd5"/>
  <p:tag name="AUDIO_IMPORT" val="C:\Documents and Settings\skidmorn\My Documents\Dropbox\NTDC\OHSU CDC\Comp4\Unit3\PPT Production\FINALIZED\comp4_unit3\comp4_unit3\30_sec_silence.mp3"/>
  <p:tag name="AUDIO_ID" val="294"/>
  <p:tag name="ELAPSEDTIME" val="7.515"/>
  <p:tag name="ARTICULATE_SLIDE_NAV" val="22"/>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a\comp4_unit3a_S-2_V3.mp3"/>
  <p:tag name="AUDIO_ID" val="259"/>
  <p:tag name="ELAPSEDTIME" val="39.027"/>
  <p:tag name="ARTICULATE_SLIDE_NAV" val="2"/>
  <p:tag name="ARTICULATE_SLIDE_GUID" val="cd0766ae-4d83-40b0-b250-75aa645a3bb3"/>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3\PPT Production\FINALIZED\comp4_unit3\comp4_unit3\comp4_unit3a\comp4_unit3a_S-2_V3.mp3"/>
  <p:tag name="AUDIO_ID" val="259"/>
  <p:tag name="ELAPSEDTIME" val="39.027"/>
  <p:tag name="ARTICULATE_SLIDE_NAV" val="2"/>
  <p:tag name="ARTICULATE_SLIDE_GUID" val="cd0766ae-4d83-40b0-b250-75aa645a3bb3"/>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fd24fd6f-4ca8-42b6-a7aa-63b3205f7a7c"/>
  <p:tag name="AUDIO_IMPORT" val="C:\Documents and Settings\skidmorn\My Documents\Dropbox\NTDC\OHSU CDC\Comp4\Unit3\PPT Production\FINALIZED\comp4_unit3\comp4_unit3\comp4_unit3c\comp4_unit3c_S-3_V3.mp3"/>
  <p:tag name="AUDIO_ID" val="275"/>
  <p:tag name="ELAPSEDTIME" val="36.885"/>
  <p:tag name="ARTICULATE_SLIDE_NAV" val="3"/>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d3624b96-e87d-415e-8eed-b73bc953e969"/>
  <p:tag name="AUDIO_IMPORT" val="C:\Documents and Settings\skidmorn\My Documents\Dropbox\NTDC\OHSU CDC\Comp4\Unit3\PPT Production\FINALIZED\comp4_unit3\comp4_unit3\comp4_unit3c\comp4_unit3c_S-4_V3.mp3"/>
  <p:tag name="AUDIO_ID" val="276"/>
  <p:tag name="ELAPSEDTIME" val="68.102"/>
  <p:tag name="ARTICULATE_SLIDE_NAV" val="4"/>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8b3e8658-c972-41ca-a0aa-0c215c5c3091"/>
  <p:tag name="AUDIO_IMPORT" val="C:\Documents and Settings\skidmorn\My Documents\Dropbox\NTDC\OHSU CDC\Comp4\Unit3\PPT Production\FINALIZED\comp4_unit3\comp4_unit3\comp4_unit3c\comp4_unit3c_S-5_V3.mp3"/>
  <p:tag name="AUDIO_ID" val="277"/>
  <p:tag name="ELAPSEDTIME" val="39.811"/>
  <p:tag name="ARTICULATE_SLIDE_NAV" val="5"/>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e3a7ef7e-78c7-420b-b2c9-37d30e974542"/>
  <p:tag name="AUDIO_IMPORT" val="C:\Documents and Settings\skidmorn\My Documents\Dropbox\NTDC\OHSU CDC\Comp4\Unit3\PPT Production\FINALIZED\comp4_unit3\comp4_unit3\comp4_unit3c\comp4_unit3c_S-6_V3.mp3"/>
  <p:tag name="AUDIO_ID" val="278"/>
  <p:tag name="ELAPSEDTIME" val="56.294"/>
  <p:tag name="ARTICULATE_SLIDE_NAV" val="6"/>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126E8A49-6BE5-4387-8BF3-09B641D22305}" vid="{149C2361-268F-4DB6-A443-26FC9A9A84C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TotalTime>
  <Words>3040</Words>
  <Application>Microsoft Office PowerPoint</Application>
  <PresentationFormat>On-screen Show (4:3)</PresentationFormat>
  <Paragraphs>251</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ONC-Template-FINAL DRAFT</vt:lpstr>
      <vt:lpstr>Introduction to Computer Science</vt:lpstr>
      <vt:lpstr>Computer Hardware Learning Objectives - 1</vt:lpstr>
      <vt:lpstr>Computer Hardware Learning Objectives - 2</vt:lpstr>
      <vt:lpstr>Data Types</vt:lpstr>
      <vt:lpstr>Storage of Different Data Types</vt:lpstr>
      <vt:lpstr>Storage of the Characters</vt:lpstr>
      <vt:lpstr>Data Addressing</vt:lpstr>
      <vt:lpstr>Data Addressing Example</vt:lpstr>
      <vt:lpstr>What is the CPU?</vt:lpstr>
      <vt:lpstr>CPU Functionality</vt:lpstr>
      <vt:lpstr>CPU Components - 1</vt:lpstr>
      <vt:lpstr>CPU Components - 2</vt:lpstr>
      <vt:lpstr>CPU Operating Cycle</vt:lpstr>
      <vt:lpstr>CPU Block Diagram</vt:lpstr>
      <vt:lpstr>Computer Diagram</vt:lpstr>
      <vt:lpstr>CPU Performance - 1</vt:lpstr>
      <vt:lpstr>CPU Performance - 2</vt:lpstr>
      <vt:lpstr>The Evolving CPU</vt:lpstr>
      <vt:lpstr>Specialized Health Care CPUs</vt:lpstr>
      <vt:lpstr>Computer Hardware Summary - Lecture c</vt:lpstr>
      <vt:lpstr>Computer Hardware Summary</vt:lpstr>
      <vt:lpstr>Computer Hardware References – 1 – Lecture c</vt:lpstr>
      <vt:lpstr>Computer Hardware References – 2 – Lecture c</vt:lpstr>
      <vt:lpstr>Introduction to Computer Science  Computer Hardware Lecture c</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Computer Hardware, Lecture c</dc:subject>
  <dc:creator>U.S. Department of Health and Human Services, Office of the National Coordinator for Health Information Technology</dc:creator>
  <cp:keywords>Health IT, Health IT Curriculum, Health Care, Introduction to Computer Science, Computer Hardware</cp:keywords>
  <cp:lastModifiedBy>admin</cp:lastModifiedBy>
  <cp:revision>62</cp:revision>
  <cp:lastPrinted>2017-02-18T02:40:17Z</cp:lastPrinted>
  <dcterms:created xsi:type="dcterms:W3CDTF">2016-03-22T16:45:35Z</dcterms:created>
  <dcterms:modified xsi:type="dcterms:W3CDTF">2017-06-20T17:12:47Z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8500345C-0892-43AA-9101-2C752EBB5EA9</vt:lpwstr>
  </property>
  <property fmtid="{D5CDD505-2E9C-101B-9397-08002B2CF9AE}" pid="3" name="ArticulatePath">
    <vt:lpwstr>compX_unitY_Lecture_Slides_Template</vt:lpwstr>
  </property>
  <property fmtid="{D5CDD505-2E9C-101B-9397-08002B2CF9AE}" pid="4" name="Language">
    <vt:lpwstr>English</vt:lpwstr>
  </property>
</Properties>
</file>