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10.xml" ContentType="application/vnd.openxmlformats-officedocument.presentationml.tags+xml"/>
  <Override PartName="/ppt/notesSlides/notesSlide1.xml" ContentType="application/vnd.openxmlformats-officedocument.presentationml.notesSlide+xml"/>
  <Override PartName="/ppt/tags/tag11.xml" ContentType="application/vnd.openxmlformats-officedocument.presentationml.tags+xml"/>
  <Override PartName="/ppt/notesSlides/notesSlide2.xml" ContentType="application/vnd.openxmlformats-officedocument.presentationml.notesSlide+xml"/>
  <Override PartName="/ppt/tags/tag12.xml" ContentType="application/vnd.openxmlformats-officedocument.presentationml.tags+xml"/>
  <Override PartName="/ppt/notesSlides/notesSlide3.xml" ContentType="application/vnd.openxmlformats-officedocument.presentationml.notesSlide+xml"/>
  <Override PartName="/ppt/tags/tag13.xml" ContentType="application/vnd.openxmlformats-officedocument.presentationml.tags+xml"/>
  <Override PartName="/ppt/notesSlides/notesSlide4.xml" ContentType="application/vnd.openxmlformats-officedocument.presentationml.notesSlide+xml"/>
  <Override PartName="/ppt/tags/tag14.xml" ContentType="application/vnd.openxmlformats-officedocument.presentationml.tags+xml"/>
  <Override PartName="/ppt/notesSlides/notesSlide5.xml" ContentType="application/vnd.openxmlformats-officedocument.presentationml.notesSlide+xml"/>
  <Override PartName="/ppt/tags/tag15.xml" ContentType="application/vnd.openxmlformats-officedocument.presentationml.tags+xml"/>
  <Override PartName="/ppt/notesSlides/notesSlide6.xml" ContentType="application/vnd.openxmlformats-officedocument.presentationml.notesSlide+xml"/>
  <Override PartName="/ppt/tags/tag16.xml" ContentType="application/vnd.openxmlformats-officedocument.presentationml.tags+xml"/>
  <Override PartName="/ppt/notesSlides/notesSlide7.xml" ContentType="application/vnd.openxmlformats-officedocument.presentationml.notesSlide+xml"/>
  <Override PartName="/ppt/tags/tag17.xml" ContentType="application/vnd.openxmlformats-officedocument.presentationml.tags+xml"/>
  <Override PartName="/ppt/notesSlides/notesSlide8.xml" ContentType="application/vnd.openxmlformats-officedocument.presentationml.notesSlide+xml"/>
  <Override PartName="/ppt/tags/tag18.xml" ContentType="application/vnd.openxmlformats-officedocument.presentationml.tags+xml"/>
  <Override PartName="/ppt/notesSlides/notesSlide9.xml" ContentType="application/vnd.openxmlformats-officedocument.presentationml.notesSlide+xml"/>
  <Override PartName="/ppt/tags/tag19.xml" ContentType="application/vnd.openxmlformats-officedocument.presentationml.tags+xml"/>
  <Override PartName="/ppt/notesSlides/notesSlide10.xml" ContentType="application/vnd.openxmlformats-officedocument.presentationml.notesSlide+xml"/>
  <Override PartName="/ppt/tags/tag20.xml" ContentType="application/vnd.openxmlformats-officedocument.presentationml.tags+xml"/>
  <Override PartName="/ppt/notesSlides/notesSlide11.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notesSlides/notesSlide12.xml" ContentType="application/vnd.openxmlformats-officedocument.presentationml.notesSlide+xml"/>
  <Override PartName="/ppt/tags/tag23.xml" ContentType="application/vnd.openxmlformats-officedocument.presentationml.tags+xml"/>
  <Override PartName="/ppt/notesSlides/notesSlide13.xml" ContentType="application/vnd.openxmlformats-officedocument.presentationml.notesSlide+xml"/>
  <Override PartName="/ppt/tags/tag24.xml" ContentType="application/vnd.openxmlformats-officedocument.presentationml.tags+xml"/>
  <Override PartName="/ppt/notesSlides/notesSlide14.xml" ContentType="application/vnd.openxmlformats-officedocument.presentationml.notesSlide+xml"/>
  <Override PartName="/ppt/tags/tag25.xml" ContentType="application/vnd.openxmlformats-officedocument.presentationml.tags+xml"/>
  <Override PartName="/ppt/notesSlides/notesSlide15.xml" ContentType="application/vnd.openxmlformats-officedocument.presentationml.notesSlide+xml"/>
  <Override PartName="/ppt/tags/tag26.xml" ContentType="application/vnd.openxmlformats-officedocument.presentationml.tags+xml"/>
  <Override PartName="/ppt/notesSlides/notesSlide16.xml" ContentType="application/vnd.openxmlformats-officedocument.presentationml.notesSlide+xml"/>
  <Override PartName="/ppt/tags/tag27.xml" ContentType="application/vnd.openxmlformats-officedocument.presentationml.tags+xml"/>
  <Override PartName="/ppt/notesSlides/notesSlide17.xml" ContentType="application/vnd.openxmlformats-officedocument.presentationml.notesSlide+xml"/>
  <Override PartName="/ppt/tags/tag28.xml" ContentType="application/vnd.openxmlformats-officedocument.presentationml.tags+xml"/>
  <Override PartName="/ppt/notesSlides/notesSlide18.xml" ContentType="application/vnd.openxmlformats-officedocument.presentationml.notesSlide+xml"/>
  <Override PartName="/ppt/tags/tag29.xml" ContentType="application/vnd.openxmlformats-officedocument.presentationml.tags+xml"/>
  <Override PartName="/ppt/notesSlides/notesSlide19.xml" ContentType="application/vnd.openxmlformats-officedocument.presentationml.notesSlide+xml"/>
  <Override PartName="/ppt/tags/tag30.xml" ContentType="application/vnd.openxmlformats-officedocument.presentationml.tags+xml"/>
  <Override PartName="/ppt/notesSlides/notesSlide20.xml" ContentType="application/vnd.openxmlformats-officedocument.presentationml.notesSlide+xml"/>
  <Override PartName="/ppt/tags/tag31.xml" ContentType="application/vnd.openxmlformats-officedocument.presentationml.tags+xml"/>
  <Override PartName="/ppt/notesSlides/notesSlide21.xml" ContentType="application/vnd.openxmlformats-officedocument.presentationml.notesSlide+xml"/>
  <Override PartName="/ppt/tags/tag32.xml" ContentType="application/vnd.openxmlformats-officedocument.presentationml.tags+xml"/>
  <Override PartName="/ppt/notesSlides/notesSlide22.xml" ContentType="application/vnd.openxmlformats-officedocument.presentationml.notesSlide+xml"/>
  <Override PartName="/ppt/tags/tag33.xml" ContentType="application/vnd.openxmlformats-officedocument.presentationml.tags+xml"/>
  <Override PartName="/ppt/notesSlides/notesSlide23.xml" ContentType="application/vnd.openxmlformats-officedocument.presentationml.notesSlide+xml"/>
  <Override PartName="/ppt/tags/tag34.xml" ContentType="application/vnd.openxmlformats-officedocument.presentationml.tags+xml"/>
  <Override PartName="/ppt/notesSlides/notesSlide24.xml" ContentType="application/vnd.openxmlformats-officedocument.presentationml.notesSlide+xml"/>
  <Override PartName="/ppt/tags/tag35.xml" ContentType="application/vnd.openxmlformats-officedocument.presentationml.tags+xml"/>
  <Override PartName="/ppt/notesSlides/notesSlide25.xml" ContentType="application/vnd.openxmlformats-officedocument.presentationml.notesSlide+xml"/>
  <Override PartName="/ppt/tags/tag36.xml" ContentType="application/vnd.openxmlformats-officedocument.presentationml.tags+xml"/>
  <Override PartName="/ppt/notesSlides/notesSlide26.xml" ContentType="application/vnd.openxmlformats-officedocument.presentationml.notesSlide+xml"/>
  <Override PartName="/ppt/tags/tag37.xml" ContentType="application/vnd.openxmlformats-officedocument.presentationml.tags+xml"/>
  <Override PartName="/ppt/notesSlides/notesSlide27.xml" ContentType="application/vnd.openxmlformats-officedocument.presentationml.notesSlide+xml"/>
  <Override PartName="/ppt/tags/tag38.xml" ContentType="application/vnd.openxmlformats-officedocument.presentationml.tags+xml"/>
  <Override PartName="/ppt/notesSlides/notesSlide28.xml" ContentType="application/vnd.openxmlformats-officedocument.presentationml.notesSlide+xml"/>
  <Override PartName="/ppt/tags/tag39.xml" ContentType="application/vnd.openxmlformats-officedocument.presentationml.tags+xml"/>
  <Override PartName="/ppt/notesSlides/notesSlide29.xml" ContentType="application/vnd.openxmlformats-officedocument.presentationml.notesSlide+xml"/>
  <Override PartName="/ppt/tags/tag40.xml" ContentType="application/vnd.openxmlformats-officedocument.presentationml.tags+xml"/>
  <Override PartName="/ppt/notesSlides/notesSlide30.xml" ContentType="application/vnd.openxmlformats-officedocument.presentationml.notesSlide+xml"/>
  <Override PartName="/ppt/tags/tag41.xml" ContentType="application/vnd.openxmlformats-officedocument.presentationml.tags+xml"/>
  <Override PartName="/ppt/notesSlides/notesSlide31.xml" ContentType="application/vnd.openxmlformats-officedocument.presentationml.notesSlide+xml"/>
  <Override PartName="/ppt/tags/tag42.xml" ContentType="application/vnd.openxmlformats-officedocument.presentationml.tags+xml"/>
  <Override PartName="/ppt/notesSlides/notesSlide32.xml" ContentType="application/vnd.openxmlformats-officedocument.presentationml.notesSlide+xml"/>
  <Override PartName="/ppt/tags/tag43.xml" ContentType="application/vnd.openxmlformats-officedocument.presentationml.tags+xml"/>
  <Override PartName="/ppt/notesSlides/notesSlide33.xml" ContentType="application/vnd.openxmlformats-officedocument.presentationml.notesSlide+xml"/>
  <Override PartName="/ppt/tags/tag44.xml" ContentType="application/vnd.openxmlformats-officedocument.presentationml.tags+xml"/>
  <Override PartName="/ppt/notesSlides/notesSlide34.xml" ContentType="application/vnd.openxmlformats-officedocument.presentationml.notesSlide+xml"/>
  <Override PartName="/ppt/tags/tag45.xml" ContentType="application/vnd.openxmlformats-officedocument.presentationml.tags+xml"/>
  <Override PartName="/ppt/notesSlides/notesSlide35.xml" ContentType="application/vnd.openxmlformats-officedocument.presentationml.notesSlide+xml"/>
  <Override PartName="/ppt/tags/tag46.xml" ContentType="application/vnd.openxmlformats-officedocument.presentationml.tags+xml"/>
  <Override PartName="/ppt/notesSlides/notesSlide36.xml" ContentType="application/vnd.openxmlformats-officedocument.presentationml.notesSlide+xml"/>
  <Override PartName="/ppt/tags/tag47.xml" ContentType="application/vnd.openxmlformats-officedocument.presentationml.tags+xml"/>
  <Override PartName="/ppt/notesSlides/notesSlide37.xml" ContentType="application/vnd.openxmlformats-officedocument.presentationml.notesSlide+xml"/>
  <Override PartName="/ppt/tags/tag48.xml" ContentType="application/vnd.openxmlformats-officedocument.presentationml.tags+xml"/>
  <Override PartName="/ppt/notesSlides/notesSlide38.xml" ContentType="application/vnd.openxmlformats-officedocument.presentationml.notesSlide+xml"/>
  <Override PartName="/ppt/tags/tag49.xml" ContentType="application/vnd.openxmlformats-officedocument.presentationml.tags+xml"/>
  <Override PartName="/ppt/notesSlides/notesSlide39.xml" ContentType="application/vnd.openxmlformats-officedocument.presentationml.notesSlide+xml"/>
  <Override PartName="/ppt/tags/tag50.xml" ContentType="application/vnd.openxmlformats-officedocument.presentationml.tags+xml"/>
  <Override PartName="/ppt/notesSlides/notesSlide40.xml" ContentType="application/vnd.openxmlformats-officedocument.presentationml.notesSlide+xml"/>
  <Override PartName="/ppt/tags/tag51.xml" ContentType="application/vnd.openxmlformats-officedocument.presentationml.tags+xml"/>
  <Override PartName="/ppt/notesSlides/notesSlide41.xml" ContentType="application/vnd.openxmlformats-officedocument.presentationml.notesSlide+xml"/>
  <Override PartName="/ppt/tags/tag52.xml" ContentType="application/vnd.openxmlformats-officedocument.presentationml.tags+xml"/>
  <Override PartName="/ppt/notesSlides/notesSlide42.xml" ContentType="application/vnd.openxmlformats-officedocument.presentationml.notesSlide+xml"/>
  <Override PartName="/ppt/tags/tag53.xml" ContentType="application/vnd.openxmlformats-officedocument.presentationml.tags+xml"/>
  <Override PartName="/ppt/notesSlides/notesSlide43.xml" ContentType="application/vnd.openxmlformats-officedocument.presentationml.notesSlide+xml"/>
  <Override PartName="/ppt/tags/tag54.xml" ContentType="application/vnd.openxmlformats-officedocument.presentationml.tags+xml"/>
  <Override PartName="/ppt/notesSlides/notesSlide44.xml" ContentType="application/vnd.openxmlformats-officedocument.presentationml.notesSlide+xml"/>
  <Override PartName="/ppt/tags/tag55.xml" ContentType="application/vnd.openxmlformats-officedocument.presentationml.tags+xml"/>
  <Override PartName="/ppt/notesSlides/notesSlide45.xml" ContentType="application/vnd.openxmlformats-officedocument.presentationml.notesSlide+xml"/>
  <Override PartName="/ppt/tags/tag56.xml" ContentType="application/vnd.openxmlformats-officedocument.presentationml.tags+xml"/>
  <Override PartName="/ppt/notesSlides/notesSlide46.xml" ContentType="application/vnd.openxmlformats-officedocument.presentationml.notesSlide+xml"/>
  <Override PartName="/ppt/tags/tag57.xml" ContentType="application/vnd.openxmlformats-officedocument.presentationml.tags+xml"/>
  <Override PartName="/ppt/notesSlides/notesSlide47.xml" ContentType="application/vnd.openxmlformats-officedocument.presentationml.notesSlide+xml"/>
  <Override PartName="/ppt/tags/tag58.xml" ContentType="application/vnd.openxmlformats-officedocument.presentationml.tags+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0"/>
  </p:notesMasterIdLst>
  <p:handoutMasterIdLst>
    <p:handoutMasterId r:id="rId51"/>
  </p:handoutMasterIdLst>
  <p:sldIdLst>
    <p:sldId id="256" r:id="rId2"/>
    <p:sldId id="258" r:id="rId3"/>
    <p:sldId id="282" r:id="rId4"/>
    <p:sldId id="285" r:id="rId5"/>
    <p:sldId id="259" r:id="rId6"/>
    <p:sldId id="260" r:id="rId7"/>
    <p:sldId id="288" r:id="rId8"/>
    <p:sldId id="261" r:id="rId9"/>
    <p:sldId id="263" r:id="rId10"/>
    <p:sldId id="290" r:id="rId11"/>
    <p:sldId id="265" r:id="rId12"/>
    <p:sldId id="266" r:id="rId13"/>
    <p:sldId id="267" r:id="rId14"/>
    <p:sldId id="268" r:id="rId15"/>
    <p:sldId id="269" r:id="rId16"/>
    <p:sldId id="270" r:id="rId17"/>
    <p:sldId id="291" r:id="rId18"/>
    <p:sldId id="272" r:id="rId19"/>
    <p:sldId id="273" r:id="rId20"/>
    <p:sldId id="274" r:id="rId21"/>
    <p:sldId id="292" r:id="rId22"/>
    <p:sldId id="275" r:id="rId23"/>
    <p:sldId id="293" r:id="rId24"/>
    <p:sldId id="295" r:id="rId25"/>
    <p:sldId id="316" r:id="rId26"/>
    <p:sldId id="313" r:id="rId27"/>
    <p:sldId id="302" r:id="rId28"/>
    <p:sldId id="301" r:id="rId29"/>
    <p:sldId id="300" r:id="rId30"/>
    <p:sldId id="315" r:id="rId31"/>
    <p:sldId id="314" r:id="rId32"/>
    <p:sldId id="303" r:id="rId33"/>
    <p:sldId id="304" r:id="rId34"/>
    <p:sldId id="306" r:id="rId35"/>
    <p:sldId id="305" r:id="rId36"/>
    <p:sldId id="294" r:id="rId37"/>
    <p:sldId id="307" r:id="rId38"/>
    <p:sldId id="308" r:id="rId39"/>
    <p:sldId id="310" r:id="rId40"/>
    <p:sldId id="311" r:id="rId41"/>
    <p:sldId id="312" r:id="rId42"/>
    <p:sldId id="276" r:id="rId43"/>
    <p:sldId id="277" r:id="rId44"/>
    <p:sldId id="278" r:id="rId45"/>
    <p:sldId id="279" r:id="rId46"/>
    <p:sldId id="280" r:id="rId47"/>
    <p:sldId id="283" r:id="rId48"/>
    <p:sldId id="281" r:id="rId49"/>
  </p:sldIdLst>
  <p:sldSz cx="9144000" cy="6858000" type="screen4x3"/>
  <p:notesSz cx="7010400" cy="9296400"/>
  <p:custDataLst>
    <p:tags r:id="rId52"/>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279" autoAdjust="0"/>
    <p:restoredTop sz="75031" autoAdjust="0"/>
  </p:normalViewPr>
  <p:slideViewPr>
    <p:cSldViewPr snapToGrid="0">
      <p:cViewPr>
        <p:scale>
          <a:sx n="50" d="100"/>
          <a:sy n="50" d="100"/>
        </p:scale>
        <p:origin x="-307" y="-58"/>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8275"/>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sz="quarter" idx="1"/>
          </p:nvPr>
        </p:nvSpPr>
        <p:spPr>
          <a:xfrm>
            <a:off x="3971344" y="0"/>
            <a:ext cx="3037840" cy="464820"/>
          </a:xfrm>
          <a:prstGeom prst="rect">
            <a:avLst/>
          </a:prstGeom>
        </p:spPr>
        <p:txBody>
          <a:bodyPr vert="horz" lIns="93177" tIns="46589" rIns="93177" bIns="46589"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6/20/2017</a:t>
            </a:fld>
            <a:endParaRPr lang="en-US" dirty="0"/>
          </a:p>
        </p:txBody>
      </p:sp>
      <p:sp>
        <p:nvSpPr>
          <p:cNvPr id="4" name="Footer Placeholder 3"/>
          <p:cNvSpPr>
            <a:spLocks noGrp="1"/>
          </p:cNvSpPr>
          <p:nvPr>
            <p:ph type="ftr" sz="quarter" idx="2"/>
          </p:nvPr>
        </p:nvSpPr>
        <p:spPr>
          <a:xfrm>
            <a:off x="0" y="8829429"/>
            <a:ext cx="3037840" cy="464820"/>
          </a:xfrm>
          <a:prstGeom prst="rect">
            <a:avLst/>
          </a:prstGeom>
        </p:spPr>
        <p:txBody>
          <a:bodyPr vert="horz" lIns="93177" tIns="46589" rIns="93177" bIns="46589"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971344" y="8829429"/>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dirty="0"/>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idx="1"/>
          </p:nvPr>
        </p:nvSpPr>
        <p:spPr>
          <a:xfrm>
            <a:off x="3971344" y="0"/>
            <a:ext cx="3037840" cy="464820"/>
          </a:xfrm>
          <a:prstGeom prst="rect">
            <a:avLst/>
          </a:prstGeom>
        </p:spPr>
        <p:txBody>
          <a:bodyPr vert="horz" lIns="93177" tIns="46589" rIns="93177" bIns="46589"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6/20/2017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829429"/>
            <a:ext cx="3037840" cy="464820"/>
          </a:xfrm>
          <a:prstGeom prst="rect">
            <a:avLst/>
          </a:prstGeom>
        </p:spPr>
        <p:txBody>
          <a:bodyPr vert="horz" lIns="93177" tIns="46589" rIns="93177" bIns="46589"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971344" y="8829429"/>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dirty="0"/>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 the Introduction to Computer Science: Computer Hardware. This is lecture b.</a:t>
            </a:r>
          </a:p>
          <a:p>
            <a:r>
              <a:rPr lang="en-US" dirty="0"/>
              <a:t>The component, Introduction to Computer Science, provides a basic overview of computer architecture; data organization, representation and structure; structure of programming languages; networking and data communication. It also includes the basic terminology of computing.</a:t>
            </a:r>
          </a:p>
          <a:p>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dirty="0"/>
          </a:p>
        </p:txBody>
      </p:sp>
    </p:spTree>
    <p:extLst>
      <p:ext uri="{BB962C8B-B14F-4D97-AF65-F5344CB8AC3E}">
        <p14:creationId xmlns:p14="http://schemas.microsoft.com/office/powerpoint/2010/main" val="9634252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31774">
              <a:defRPr/>
            </a:pPr>
            <a:r>
              <a:rPr lang="en-US" altLang="en-US" dirty="0" smtClean="0"/>
              <a:t>Our next topic is storage devices.</a:t>
            </a:r>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A2ED63D-3B6E-44F9-818D-3C767D7A531D}" type="slidenum">
              <a:rPr lang="en-US" altLang="en-US"/>
              <a:pPr eaLnBrk="1" hangingPunct="1"/>
              <a:t>10</a:t>
            </a:fld>
            <a:endParaRPr lang="en-US" altLang="en-US" dirty="0"/>
          </a:p>
        </p:txBody>
      </p:sp>
    </p:spTree>
    <p:extLst>
      <p:ext uri="{BB962C8B-B14F-4D97-AF65-F5344CB8AC3E}">
        <p14:creationId xmlns:p14="http://schemas.microsoft.com/office/powerpoint/2010/main" val="7627839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t>A storage device is any hardware </a:t>
            </a:r>
            <a:r>
              <a:rPr lang="en-US" dirty="0" smtClean="0"/>
              <a:t>capable of recording, storing, and retrieving data.</a:t>
            </a:r>
            <a:r>
              <a:rPr lang="en-US" dirty="0"/>
              <a:t> It can store information temporarily or permanently, and can be internal or external to a computing device.</a:t>
            </a:r>
            <a:endParaRPr lang="en-US" altLang="en-US" dirty="0" smtClean="0"/>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3288A33-3F3F-4821-B2C1-E91CD1558E38}" type="slidenum">
              <a:rPr lang="en-US" altLang="en-US"/>
              <a:pPr eaLnBrk="1" hangingPunct="1"/>
              <a:t>11</a:t>
            </a:fld>
            <a:endParaRPr lang="en-US" altLang="en-US" dirty="0"/>
          </a:p>
        </p:txBody>
      </p:sp>
    </p:spTree>
    <p:extLst>
      <p:ext uri="{BB962C8B-B14F-4D97-AF65-F5344CB8AC3E}">
        <p14:creationId xmlns:p14="http://schemas.microsoft.com/office/powerpoint/2010/main" val="27186490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defTabSz="931774">
              <a:defRPr/>
            </a:pPr>
            <a:r>
              <a:rPr lang="en-US" altLang="en-US" dirty="0" smtClean="0">
                <a:solidFill>
                  <a:srgbClr val="000000"/>
                </a:solidFill>
                <a:cs typeface="Arial" panose="020B0604020202020204" pitchFamily="34" charset="0"/>
              </a:rPr>
              <a:t>Pr</a:t>
            </a:r>
            <a:r>
              <a:rPr lang="en-US" altLang="en-US" dirty="0">
                <a:solidFill>
                  <a:srgbClr val="000000"/>
                </a:solidFill>
              </a:rPr>
              <a:t>imary storage devices, also known as primary memory, </a:t>
            </a:r>
            <a:r>
              <a:rPr lang="en-US" dirty="0"/>
              <a:t>is a medium that holds data for short periods of time. It is </a:t>
            </a:r>
            <a:r>
              <a:rPr lang="en-US" dirty="0">
                <a:solidFill>
                  <a:srgbClr val="000000"/>
                </a:solidFill>
              </a:rPr>
              <a:t>c</a:t>
            </a:r>
            <a:r>
              <a:rPr lang="en-US" altLang="en-US" dirty="0">
                <a:solidFill>
                  <a:srgbClr val="000000"/>
                </a:solidFill>
              </a:rPr>
              <a:t>haracterized by fast performance and fast access time. The most common primary storage is </a:t>
            </a:r>
            <a:r>
              <a:rPr lang="en-US" altLang="en-US" dirty="0"/>
              <a:t>RAM</a:t>
            </a:r>
            <a:r>
              <a:rPr lang="en-US" altLang="en-US" i="1" dirty="0"/>
              <a:t>,</a:t>
            </a:r>
            <a:r>
              <a:rPr lang="en-US" altLang="en-US" dirty="0"/>
              <a:t> or random access memory. </a:t>
            </a:r>
          </a:p>
          <a:p>
            <a:r>
              <a:rPr lang="en-US" altLang="en-US" dirty="0"/>
              <a:t>RAM is the primary storage area used by programs running on a computer. The operating system and running programs load directly into RAM. Anything stored in RAM is erased when power is lost, which may be a painful experience. Therefore, RAM is known as volatile memory. RAM modules install directly on the motherboard. The image shown on the right of this slide shows two dynamic RAM, or DRAM modules.</a:t>
            </a:r>
          </a:p>
          <a:p>
            <a:endParaRPr lang="en-US" altLang="en-US" dirty="0" smtClean="0"/>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CEFC36A-88A3-45CA-AF68-F89116B70BF3}" type="slidenum">
              <a:rPr lang="en-US" altLang="en-US"/>
              <a:pPr eaLnBrk="1" hangingPunct="1"/>
              <a:t>12</a:t>
            </a:fld>
            <a:endParaRPr lang="en-US" altLang="en-US" dirty="0"/>
          </a:p>
        </p:txBody>
      </p:sp>
    </p:spTree>
    <p:extLst>
      <p:ext uri="{BB962C8B-B14F-4D97-AF65-F5344CB8AC3E}">
        <p14:creationId xmlns:p14="http://schemas.microsoft.com/office/powerpoint/2010/main" val="26583356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31774">
              <a:defRPr/>
            </a:pPr>
            <a:r>
              <a:rPr lang="en-US" altLang="en-US" dirty="0">
                <a:solidFill>
                  <a:srgbClr val="000000"/>
                </a:solidFill>
              </a:rPr>
              <a:t>Secondary storage devices, also known as non-volatile memory, are capable of storing data indefinitely. </a:t>
            </a:r>
            <a:r>
              <a:rPr lang="en-US" altLang="en-US" dirty="0" smtClean="0"/>
              <a:t>Secondary storage devices can be classified as internal or external. An internal storage device is installed inside the computer's case on the motherboard. An external storage device is connected to the computer via a port.</a:t>
            </a:r>
          </a:p>
          <a:p>
            <a:endParaRPr lang="en-US" altLang="en-US" dirty="0" smtClean="0"/>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3288A33-3F3F-4821-B2C1-E91CD1558E38}" type="slidenum">
              <a:rPr lang="en-US" altLang="en-US"/>
              <a:pPr eaLnBrk="1" hangingPunct="1"/>
              <a:t>13</a:t>
            </a:fld>
            <a:endParaRPr lang="en-US" altLang="en-US" dirty="0"/>
          </a:p>
        </p:txBody>
      </p:sp>
    </p:spTree>
    <p:extLst>
      <p:ext uri="{BB962C8B-B14F-4D97-AF65-F5344CB8AC3E}">
        <p14:creationId xmlns:p14="http://schemas.microsoft.com/office/powerpoint/2010/main" val="27186490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most</a:t>
            </a:r>
            <a:r>
              <a:rPr lang="en-US" altLang="en-US" baseline="0" dirty="0" smtClean="0"/>
              <a:t> </a:t>
            </a:r>
            <a:r>
              <a:rPr lang="en-US" altLang="en-US" dirty="0" smtClean="0"/>
              <a:t>common secondary storage</a:t>
            </a:r>
            <a:r>
              <a:rPr lang="en-US" altLang="en-US" baseline="0" dirty="0" smtClean="0"/>
              <a:t> is</a:t>
            </a:r>
            <a:r>
              <a:rPr lang="en-US" altLang="en-US" dirty="0" smtClean="0"/>
              <a:t> a hard disk drive, or simply hard drive. The two acronyms, HDD and</a:t>
            </a:r>
            <a:r>
              <a:rPr lang="en-US" altLang="en-US" baseline="0" dirty="0" smtClean="0"/>
              <a:t> </a:t>
            </a:r>
            <a:r>
              <a:rPr lang="en-US" altLang="en-US" dirty="0" smtClean="0"/>
              <a:t>HD, mean the same thing. </a:t>
            </a:r>
          </a:p>
          <a:p>
            <a:pPr marL="0" lvl="1" defTabSz="931774">
              <a:defRPr/>
            </a:pPr>
            <a:r>
              <a:rPr lang="en-US" altLang="en-US" dirty="0">
                <a:solidFill>
                  <a:srgbClr val="000000"/>
                </a:solidFill>
              </a:rPr>
              <a:t>There are both internal and external hard drives. </a:t>
            </a:r>
          </a:p>
          <a:p>
            <a:pPr marL="0" lvl="1" defTabSz="931774">
              <a:defRPr/>
            </a:pPr>
            <a:r>
              <a:rPr lang="en-US" altLang="en-US" dirty="0" smtClean="0"/>
              <a:t>The hard disk of a computer system is made up of magnetic platters that hold an electric charge even when the computer’s power is turned off. The operating system, programs, and any data</a:t>
            </a:r>
            <a:r>
              <a:rPr lang="en-US" altLang="en-US" baseline="0" dirty="0" smtClean="0"/>
              <a:t> – for</a:t>
            </a:r>
            <a:r>
              <a:rPr lang="en-US" altLang="en-US" dirty="0" smtClean="0"/>
              <a:t> example, files that a user may have created and saved</a:t>
            </a:r>
            <a:r>
              <a:rPr lang="en-US" altLang="en-US" baseline="0" dirty="0" smtClean="0"/>
              <a:t> – </a:t>
            </a:r>
            <a:r>
              <a:rPr lang="en-US" altLang="en-US" dirty="0" smtClean="0"/>
              <a:t>are stored directly on the hard disk. </a:t>
            </a:r>
          </a:p>
          <a:p>
            <a:r>
              <a:rPr lang="en-US" altLang="en-US" dirty="0" smtClean="0"/>
              <a:t>The image on the right shows a hard disk drive with its top cover removed. A magnetic head moves across the platter as it reads and writes data to and from the disk. The platter is manufactured from a special metallic alloy with a magnetic surface.</a:t>
            </a:r>
          </a:p>
          <a:p>
            <a:endParaRPr lang="en-US" altLang="en-US" dirty="0" smtClean="0"/>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DB33F25-F1ED-423A-A927-55E2333EA4BD}" type="slidenum">
              <a:rPr lang="en-US" altLang="en-US"/>
              <a:pPr eaLnBrk="1" hangingPunct="1"/>
              <a:t>14</a:t>
            </a:fld>
            <a:endParaRPr lang="en-US" altLang="en-US" dirty="0"/>
          </a:p>
        </p:txBody>
      </p:sp>
    </p:spTree>
    <p:extLst>
      <p:ext uri="{BB962C8B-B14F-4D97-AF65-F5344CB8AC3E}">
        <p14:creationId xmlns:p14="http://schemas.microsoft.com/office/powerpoint/2010/main" val="14388542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Each platter on the hard disk is divided into tracks, which are circular paths around the platter. Each track is made up of a number of sectors, which are 512-byte blocks of storage space. </a:t>
            </a:r>
          </a:p>
          <a:p>
            <a:r>
              <a:rPr lang="en-US" altLang="en-US" dirty="0" smtClean="0"/>
              <a:t>Disk drives connect to the motherboard through a variety of cable types, such as integrated drive electronics, or IDEs</a:t>
            </a:r>
            <a:r>
              <a:rPr lang="en-US" altLang="en-US" i="0" dirty="0" smtClean="0"/>
              <a:t>, and serial advanced technology attachments, or</a:t>
            </a:r>
            <a:r>
              <a:rPr lang="en-US" altLang="en-US" dirty="0" smtClean="0"/>
              <a:t> SATAs. Other types of drives exist, and as you continue your education, you will likely become familiar with them. </a:t>
            </a:r>
          </a:p>
          <a:p>
            <a:r>
              <a:rPr lang="en-US" altLang="en-US" dirty="0" smtClean="0"/>
              <a:t>IDEs use a forty- or eighty-pin cable to connect the hard drive to the motherboard. The eighty-pin cables provide better functionality. SATA drives were designed to replace IDE drives. Internal SATA drives connect to the motherboard by a seven-pin wire and operate much faster than IDE drives.</a:t>
            </a:r>
          </a:p>
          <a:p>
            <a:endParaRPr lang="en-US" altLang="en-US" dirty="0" smtClean="0"/>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0ADC50E-2448-4E1E-8C47-4BD4EE8D840A}" type="slidenum">
              <a:rPr lang="en-US" altLang="en-US"/>
              <a:pPr eaLnBrk="1" hangingPunct="1"/>
              <a:t>15</a:t>
            </a:fld>
            <a:endParaRPr lang="en-US" altLang="en-US" dirty="0"/>
          </a:p>
        </p:txBody>
      </p:sp>
    </p:spTree>
    <p:extLst>
      <p:ext uri="{BB962C8B-B14F-4D97-AF65-F5344CB8AC3E}">
        <p14:creationId xmlns:p14="http://schemas.microsoft.com/office/powerpoint/2010/main" val="36335180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31774">
              <a:defRPr/>
            </a:pPr>
            <a:r>
              <a:rPr lang="en-US" altLang="en-US" dirty="0" smtClean="0"/>
              <a:t>Other secondary storage devices include USB flash drives, SCSI</a:t>
            </a:r>
            <a:r>
              <a:rPr lang="en-US" altLang="en-US" baseline="0" dirty="0" smtClean="0"/>
              <a:t> </a:t>
            </a:r>
            <a:r>
              <a:rPr lang="en-US" altLang="en-US" dirty="0" smtClean="0"/>
              <a:t>drives, SATA drives, and optical or DVD drives. </a:t>
            </a:r>
          </a:p>
          <a:p>
            <a:pPr defTabSz="931774">
              <a:defRPr/>
            </a:pPr>
            <a:r>
              <a:rPr lang="en-US" altLang="en-US" dirty="0" smtClean="0">
                <a:solidFill>
                  <a:srgbClr val="000000"/>
                </a:solidFill>
                <a:cs typeface="Arial" panose="020B0604020202020204" pitchFamily="34" charset="0"/>
              </a:rPr>
              <a:t>Flash memory is a solid-state drive, or SSD. It is a non-volatile</a:t>
            </a:r>
            <a:r>
              <a:rPr lang="en-US" altLang="en-US" baseline="0" dirty="0" smtClean="0">
                <a:solidFill>
                  <a:srgbClr val="000000"/>
                </a:solidFill>
                <a:cs typeface="Arial" panose="020B0604020202020204" pitchFamily="34" charset="0"/>
              </a:rPr>
              <a:t> computer storage medium, and is </a:t>
            </a:r>
            <a:r>
              <a:rPr lang="en-US" altLang="en-US" dirty="0" smtClean="0">
                <a:solidFill>
                  <a:srgbClr val="000000"/>
                </a:solidFill>
                <a:cs typeface="Arial" panose="020B0604020202020204" pitchFamily="34" charset="0"/>
              </a:rPr>
              <a:t>the primary competing technology for secondary storage.</a:t>
            </a:r>
            <a:r>
              <a:rPr lang="en-US" altLang="en-US" baseline="0" dirty="0" smtClean="0">
                <a:solidFill>
                  <a:srgbClr val="000000"/>
                </a:solidFill>
                <a:cs typeface="Arial" panose="020B0604020202020204" pitchFamily="34" charset="0"/>
              </a:rPr>
              <a:t> Compared to HDD, SSDs are more reliable, have higher data transfer rates, lower latency and access times. However, they are still considerably more expensive than HDDs. </a:t>
            </a:r>
            <a:r>
              <a:rPr lang="en-US" altLang="en-US" dirty="0" smtClean="0"/>
              <a:t>The image on this slide shows OCZ </a:t>
            </a:r>
            <a:r>
              <a:rPr lang="en-US" dirty="0"/>
              <a:t>Vertex 2 Solid State Drive.</a:t>
            </a:r>
          </a:p>
          <a:p>
            <a:endParaRPr lang="en-US" altLang="en-US" dirty="0" smtClean="0"/>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A7241BD-6A2C-4D10-A55B-00384B1C821E}" type="slidenum">
              <a:rPr lang="en-US" altLang="en-US"/>
              <a:pPr eaLnBrk="1" hangingPunct="1"/>
              <a:t>16</a:t>
            </a:fld>
            <a:endParaRPr lang="en-US" altLang="en-US" dirty="0"/>
          </a:p>
        </p:txBody>
      </p:sp>
    </p:spTree>
    <p:extLst>
      <p:ext uri="{BB962C8B-B14F-4D97-AF65-F5344CB8AC3E}">
        <p14:creationId xmlns:p14="http://schemas.microsoft.com/office/powerpoint/2010/main" val="22571310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31774">
              <a:defRPr/>
            </a:pPr>
            <a:r>
              <a:rPr lang="en-US" altLang="en-US" dirty="0" smtClean="0"/>
              <a:t>Our next hardware</a:t>
            </a:r>
            <a:r>
              <a:rPr lang="en-US" altLang="en-US" baseline="0" dirty="0" smtClean="0"/>
              <a:t> component </a:t>
            </a:r>
            <a:r>
              <a:rPr lang="en-US" altLang="en-US" dirty="0" smtClean="0"/>
              <a:t>topic is data storage in</a:t>
            </a:r>
            <a:r>
              <a:rPr lang="en-US" altLang="en-US" baseline="0" dirty="0" smtClean="0"/>
              <a:t> binary format where we’ll discuss the binary system of data representation</a:t>
            </a:r>
            <a:r>
              <a:rPr lang="en-US" altLang="en-US" dirty="0" smtClean="0"/>
              <a:t>.</a:t>
            </a:r>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A2ED63D-3B6E-44F9-818D-3C767D7A531D}" type="slidenum">
              <a:rPr lang="en-US" altLang="en-US"/>
              <a:pPr eaLnBrk="1" hangingPunct="1"/>
              <a:t>17</a:t>
            </a:fld>
            <a:endParaRPr lang="en-US" altLang="en-US" dirty="0"/>
          </a:p>
        </p:txBody>
      </p:sp>
    </p:spTree>
    <p:extLst>
      <p:ext uri="{BB962C8B-B14F-4D97-AF65-F5344CB8AC3E}">
        <p14:creationId xmlns:p14="http://schemas.microsoft.com/office/powerpoint/2010/main" val="18303338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31774">
              <a:defRPr/>
            </a:pPr>
            <a:r>
              <a:rPr lang="en-US" altLang="en-US" dirty="0" smtClean="0">
                <a:solidFill>
                  <a:srgbClr val="000000"/>
                </a:solidFill>
                <a:cs typeface="Arial" panose="020B0604020202020204" pitchFamily="34" charset="0"/>
              </a:rPr>
              <a:t>Every circuit</a:t>
            </a:r>
            <a:r>
              <a:rPr lang="en-US" altLang="en-US" baseline="0" dirty="0" smtClean="0">
                <a:solidFill>
                  <a:srgbClr val="000000"/>
                </a:solidFill>
                <a:cs typeface="Arial" panose="020B0604020202020204" pitchFamily="34" charset="0"/>
              </a:rPr>
              <a:t> in a computer, regardless of its function, can be in only one of two states: it can be carrying an electrical charge and therefore be on, or it can not be carrying an electrical charge and therefore be off.</a:t>
            </a:r>
          </a:p>
          <a:p>
            <a:pPr defTabSz="931774">
              <a:defRPr/>
            </a:pPr>
            <a:r>
              <a:rPr lang="en-US" altLang="en-US" baseline="0" dirty="0" smtClean="0">
                <a:solidFill>
                  <a:srgbClr val="000000"/>
                </a:solidFill>
                <a:cs typeface="Arial" panose="020B0604020202020204" pitchFamily="34" charset="0"/>
              </a:rPr>
              <a:t>For this reason, the binary </a:t>
            </a:r>
            <a:r>
              <a:rPr lang="en-US" altLang="en-US" dirty="0" smtClean="0">
                <a:solidFill>
                  <a:srgbClr val="000000"/>
                </a:solidFill>
                <a:cs typeface="Arial" panose="020B0604020202020204" pitchFamily="34" charset="0"/>
              </a:rPr>
              <a:t>number system is a natural choice for data representation and processing by a computer. In the binary system any integer is represented </a:t>
            </a:r>
            <a:r>
              <a:rPr lang="en-US" dirty="0" smtClean="0"/>
              <a:t>by a sequence of zeros and ones. </a:t>
            </a:r>
          </a:p>
          <a:p>
            <a:pPr defTabSz="931774">
              <a:defRPr/>
            </a:pPr>
            <a:r>
              <a:rPr lang="en-US" altLang="en-US" dirty="0" smtClean="0">
                <a:solidFill>
                  <a:srgbClr val="000000"/>
                </a:solidFill>
                <a:cs typeface="Arial" panose="020B0604020202020204" pitchFamily="34" charset="0"/>
              </a:rPr>
              <a:t>The term bit is a short for binary digit. A bit is the smallest unit of data represented in a computer. A bit has a single binary value, either 0 or 1.</a:t>
            </a:r>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CAF5BF8-118B-4510-B9BE-002D566C333B}" type="slidenum">
              <a:rPr lang="en-US" altLang="en-US"/>
              <a:pPr eaLnBrk="1" hangingPunct="1"/>
              <a:t>18</a:t>
            </a:fld>
            <a:endParaRPr lang="en-US" altLang="en-US" dirty="0"/>
          </a:p>
        </p:txBody>
      </p:sp>
    </p:spTree>
    <p:extLst>
      <p:ext uri="{BB962C8B-B14F-4D97-AF65-F5344CB8AC3E}">
        <p14:creationId xmlns:p14="http://schemas.microsoft.com/office/powerpoint/2010/main" val="30045464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31774">
              <a:defRPr/>
            </a:pPr>
            <a:r>
              <a:rPr lang="en-US" altLang="en-US" dirty="0" smtClean="0"/>
              <a:t>Bits are generally grouped together to form what is referred to as a word. A word is a unit of data of a fixed bit length that can be addressed and moved between storage devices and the CPU.</a:t>
            </a:r>
            <a:r>
              <a:rPr lang="en-US" altLang="en-US" baseline="0" dirty="0" smtClean="0"/>
              <a:t> </a:t>
            </a:r>
          </a:p>
          <a:p>
            <a:pPr defTabSz="931774">
              <a:defRPr/>
            </a:pPr>
            <a:r>
              <a:rPr lang="en-US" altLang="en-US" dirty="0" smtClean="0"/>
              <a:t>A word can be 4, 8, 16, 32, or 64 bits long or more, following that incremental pattern. </a:t>
            </a:r>
          </a:p>
          <a:p>
            <a:pPr defTabSz="931774">
              <a:defRPr/>
            </a:pPr>
            <a:r>
              <a:rPr lang="en-US" altLang="en-US" dirty="0" smtClean="0"/>
              <a:t>Binary words can be translated into decimal equivalents. </a:t>
            </a:r>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BBC1C1D-F647-418E-A622-FAECF8A5A7F6}" type="slidenum">
              <a:rPr lang="en-US" altLang="en-US"/>
              <a:pPr eaLnBrk="1" hangingPunct="1"/>
              <a:t>19</a:t>
            </a:fld>
            <a:endParaRPr lang="en-US" altLang="en-US" dirty="0"/>
          </a:p>
        </p:txBody>
      </p:sp>
    </p:spTree>
    <p:extLst>
      <p:ext uri="{BB962C8B-B14F-4D97-AF65-F5344CB8AC3E}">
        <p14:creationId xmlns:p14="http://schemas.microsoft.com/office/powerpoint/2010/main" val="1815335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learning objectives for this unit, </a:t>
            </a:r>
            <a:r>
              <a:rPr lang="en-US" altLang="en-US" b="0" i="0" dirty="0" smtClean="0"/>
              <a:t>Computer Hardware,</a:t>
            </a:r>
            <a:r>
              <a:rPr lang="en-US" altLang="en-US" b="1" i="1" dirty="0" smtClean="0"/>
              <a:t> </a:t>
            </a:r>
            <a:r>
              <a:rPr lang="en-US" altLang="en-US" dirty="0" smtClean="0"/>
              <a:t>are to:</a:t>
            </a:r>
          </a:p>
          <a:p>
            <a:pPr marL="174708" indent="-174708" defTabSz="931774" eaLnBrk="1" hangingPunct="1">
              <a:spcBef>
                <a:spcPct val="20000"/>
              </a:spcBef>
              <a:buFont typeface="Arial" panose="020B0604020202020204" pitchFamily="34" charset="0"/>
              <a:buChar char="•"/>
              <a:defRPr/>
            </a:pPr>
            <a:r>
              <a:rPr lang="en-US" altLang="en-US" dirty="0">
                <a:solidFill>
                  <a:prstClr val="black"/>
                </a:solidFill>
                <a:latin typeface="Arial"/>
              </a:rPr>
              <a:t>Describe the major components of a computer system</a:t>
            </a:r>
          </a:p>
          <a:p>
            <a:pPr marL="174708" indent="-174708" defTabSz="931774" eaLnBrk="1" hangingPunct="1">
              <a:spcBef>
                <a:spcPct val="20000"/>
              </a:spcBef>
              <a:buFont typeface="Arial" panose="020B0604020202020204" pitchFamily="34" charset="0"/>
              <a:buChar char="•"/>
              <a:defRPr/>
            </a:pPr>
            <a:r>
              <a:rPr lang="en-US" altLang="en-US" dirty="0">
                <a:solidFill>
                  <a:prstClr val="black"/>
                </a:solidFill>
                <a:latin typeface="Arial"/>
              </a:rPr>
              <a:t>Provide examples of input and output devices used in health care</a:t>
            </a:r>
          </a:p>
          <a:p>
            <a:pPr marL="174708" indent="-174708" defTabSz="931774" eaLnBrk="1" hangingPunct="1">
              <a:spcBef>
                <a:spcPct val="20000"/>
              </a:spcBef>
              <a:buFont typeface="Arial" panose="020B0604020202020204" pitchFamily="34" charset="0"/>
              <a:buChar char="•"/>
              <a:defRPr/>
            </a:pPr>
            <a:r>
              <a:rPr lang="en-US" altLang="en-US" dirty="0">
                <a:solidFill>
                  <a:prstClr val="black"/>
                </a:solidFill>
                <a:latin typeface="Arial"/>
              </a:rPr>
              <a:t>Discuss primary and secondary storage devices</a:t>
            </a:r>
          </a:p>
          <a:p>
            <a:pPr marL="174708" indent="-174708" defTabSz="931774" eaLnBrk="1" hangingPunct="1">
              <a:spcBef>
                <a:spcPct val="20000"/>
              </a:spcBef>
              <a:buFont typeface="Arial" panose="020B0604020202020204" pitchFamily="34" charset="0"/>
              <a:buChar char="•"/>
              <a:defRPr/>
            </a:pPr>
            <a:r>
              <a:rPr lang="en-US" dirty="0">
                <a:solidFill>
                  <a:prstClr val="black"/>
                </a:solidFill>
                <a:latin typeface="Arial"/>
              </a:rPr>
              <a:t>Introduce binary notation and describe data representation, storage, and manipulation in binary format</a:t>
            </a:r>
            <a:endParaRPr lang="en-US" altLang="en-US" dirty="0">
              <a:solidFill>
                <a:prstClr val="black"/>
              </a:solidFill>
              <a:latin typeface="Arial"/>
            </a:endParaRP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385CF0F-31B9-416D-9469-849F62446C97}" type="slidenum">
              <a:rPr lang="en-US" altLang="en-US"/>
              <a:pPr eaLnBrk="1" hangingPunct="1"/>
              <a:t>2</a:t>
            </a:fld>
            <a:endParaRPr lang="en-US" altLang="en-US" dirty="0"/>
          </a:p>
        </p:txBody>
      </p:sp>
    </p:spTree>
    <p:extLst>
      <p:ext uri="{BB962C8B-B14F-4D97-AF65-F5344CB8AC3E}">
        <p14:creationId xmlns:p14="http://schemas.microsoft.com/office/powerpoint/2010/main" val="31444988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Each bit in a binary word represents a placeholder for a binary exponent starting from the right and moving to the left. In an 8-bit word, placeholder values are, starting from the left, </a:t>
            </a:r>
          </a:p>
          <a:p>
            <a:r>
              <a:rPr lang="en-US" altLang="en-US" dirty="0" smtClean="0"/>
              <a:t>2</a:t>
            </a:r>
            <a:r>
              <a:rPr lang="en-US" altLang="en-US" baseline="30000" dirty="0" smtClean="0"/>
              <a:t>7</a:t>
            </a:r>
            <a:r>
              <a:rPr lang="en-US" altLang="en-US" dirty="0" smtClean="0"/>
              <a:t>, which is 128; </a:t>
            </a:r>
          </a:p>
          <a:p>
            <a:r>
              <a:rPr lang="en-US" altLang="en-US" dirty="0" smtClean="0"/>
              <a:t>2</a:t>
            </a:r>
            <a:r>
              <a:rPr lang="en-US" altLang="en-US" baseline="30000" dirty="0" smtClean="0"/>
              <a:t>6</a:t>
            </a:r>
            <a:r>
              <a:rPr lang="en-US" altLang="en-US" dirty="0" smtClean="0"/>
              <a:t>, which is 64; </a:t>
            </a:r>
          </a:p>
          <a:p>
            <a:r>
              <a:rPr lang="en-US" altLang="en-US" dirty="0" smtClean="0"/>
              <a:t>2</a:t>
            </a:r>
            <a:r>
              <a:rPr lang="en-US" altLang="en-US" baseline="30000" dirty="0" smtClean="0"/>
              <a:t>5</a:t>
            </a:r>
            <a:r>
              <a:rPr lang="en-US" altLang="en-US" dirty="0" smtClean="0"/>
              <a:t>, which is the decimal equivalent of 32, and so on, all the way to 2 raised to the zero power. Any number raised to the zero power is always the decimal value of one. </a:t>
            </a:r>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69E0EEB-067C-4010-8255-D2A569921C03}" type="slidenum">
              <a:rPr lang="en-US" altLang="en-US"/>
              <a:pPr eaLnBrk="1" hangingPunct="1"/>
              <a:t>20</a:t>
            </a:fld>
            <a:endParaRPr lang="en-US" altLang="en-US" dirty="0"/>
          </a:p>
        </p:txBody>
      </p:sp>
    </p:spTree>
    <p:extLst>
      <p:ext uri="{BB962C8B-B14F-4D97-AF65-F5344CB8AC3E}">
        <p14:creationId xmlns:p14="http://schemas.microsoft.com/office/powerpoint/2010/main" val="31603766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If a bit's value is “on,” or set to the binary state of one, then its placeholder value is added to the decimal equivalent calculation. If a bit's value is “off,” or set to the binary state of zero, then its placeholder value is ignored as the decimal equivalent is calculated. </a:t>
            </a:r>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69E0EEB-067C-4010-8255-D2A569921C03}" type="slidenum">
              <a:rPr lang="en-US" altLang="en-US"/>
              <a:pPr eaLnBrk="1" hangingPunct="1"/>
              <a:t>21</a:t>
            </a:fld>
            <a:endParaRPr lang="en-US" altLang="en-US" dirty="0"/>
          </a:p>
        </p:txBody>
      </p:sp>
    </p:spTree>
    <p:extLst>
      <p:ext uri="{BB962C8B-B14F-4D97-AF65-F5344CB8AC3E}">
        <p14:creationId xmlns:p14="http://schemas.microsoft.com/office/powerpoint/2010/main" val="9230946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Let’s talk in a bit more detail</a:t>
            </a:r>
            <a:r>
              <a:rPr lang="en-US" altLang="en-US" baseline="0" dirty="0" smtClean="0"/>
              <a:t> </a:t>
            </a:r>
            <a:r>
              <a:rPr lang="en-US" altLang="en-US" dirty="0" smtClean="0"/>
              <a:t>about binary storage. As an example, consider a 4-bit word with the binary value of 1001. </a:t>
            </a:r>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F6F3FC-977E-46B4-85F4-C7D9A7D5D42F}" type="slidenum">
              <a:rPr lang="en-US" altLang="en-US"/>
              <a:pPr eaLnBrk="1" hangingPunct="1"/>
              <a:t>22</a:t>
            </a:fld>
            <a:endParaRPr lang="en-US" altLang="en-US" dirty="0"/>
          </a:p>
        </p:txBody>
      </p:sp>
    </p:spTree>
    <p:extLst>
      <p:ext uri="{BB962C8B-B14F-4D97-AF65-F5344CB8AC3E}">
        <p14:creationId xmlns:p14="http://schemas.microsoft.com/office/powerpoint/2010/main" val="34009691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Recall from the previous slide that when examining binary placeholders, start from the right and move to the left. </a:t>
            </a:r>
          </a:p>
          <a:p>
            <a:endParaRPr lang="en-US" altLang="en-US" dirty="0" smtClean="0"/>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F6F3FC-977E-46B4-85F4-C7D9A7D5D42F}" type="slidenum">
              <a:rPr lang="en-US" altLang="en-US"/>
              <a:pPr eaLnBrk="1" hangingPunct="1"/>
              <a:t>23</a:t>
            </a:fld>
            <a:endParaRPr lang="en-US" altLang="en-US" dirty="0"/>
          </a:p>
        </p:txBody>
      </p:sp>
    </p:spTree>
    <p:extLst>
      <p:ext uri="{BB962C8B-B14F-4D97-AF65-F5344CB8AC3E}">
        <p14:creationId xmlns:p14="http://schemas.microsoft.com/office/powerpoint/2010/main" val="12358328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Starting from the right…</a:t>
            </a:r>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F6F3FC-977E-46B4-85F4-C7D9A7D5D42F}" type="slidenum">
              <a:rPr lang="en-US" altLang="en-US"/>
              <a:pPr eaLnBrk="1" hangingPunct="1"/>
              <a:t>24</a:t>
            </a:fld>
            <a:endParaRPr lang="en-US" altLang="en-US" dirty="0"/>
          </a:p>
        </p:txBody>
      </p:sp>
    </p:spTree>
    <p:extLst>
      <p:ext uri="{BB962C8B-B14F-4D97-AF65-F5344CB8AC3E}">
        <p14:creationId xmlns:p14="http://schemas.microsoft.com/office/powerpoint/2010/main" val="1160617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…with the number 2</a:t>
            </a:r>
            <a:r>
              <a:rPr lang="en-US" altLang="en-US" baseline="30000" dirty="0" smtClean="0"/>
              <a:t>0</a:t>
            </a:r>
            <a:r>
              <a:rPr lang="en-US" altLang="en-US" dirty="0" smtClean="0"/>
              <a:t>… </a:t>
            </a:r>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F6F3FC-977E-46B4-85F4-C7D9A7D5D42F}" type="slidenum">
              <a:rPr lang="en-US" altLang="en-US"/>
              <a:pPr eaLnBrk="1" hangingPunct="1"/>
              <a:t>25</a:t>
            </a:fld>
            <a:endParaRPr lang="en-US" altLang="en-US" dirty="0"/>
          </a:p>
        </p:txBody>
      </p:sp>
    </p:spTree>
    <p:extLst>
      <p:ext uri="{BB962C8B-B14F-4D97-AF65-F5344CB8AC3E}">
        <p14:creationId xmlns:p14="http://schemas.microsoft.com/office/powerpoint/2010/main" val="25637785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…which produces a decimal number of 1, the same value as the last bit in the four-bit</a:t>
            </a:r>
            <a:r>
              <a:rPr lang="en-US" altLang="en-US" baseline="0" dirty="0" smtClean="0"/>
              <a:t> word</a:t>
            </a:r>
            <a:r>
              <a:rPr lang="en-US" altLang="en-US" dirty="0" smtClean="0"/>
              <a:t>. Additionally, that bit is “on” since it has a value of one. </a:t>
            </a:r>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F6F3FC-977E-46B4-85F4-C7D9A7D5D42F}" type="slidenum">
              <a:rPr lang="en-US" altLang="en-US"/>
              <a:pPr eaLnBrk="1" hangingPunct="1"/>
              <a:t>26</a:t>
            </a:fld>
            <a:endParaRPr lang="en-US" altLang="en-US" dirty="0"/>
          </a:p>
        </p:txBody>
      </p:sp>
    </p:spTree>
    <p:extLst>
      <p:ext uri="{BB962C8B-B14F-4D97-AF65-F5344CB8AC3E}">
        <p14:creationId xmlns:p14="http://schemas.microsoft.com/office/powerpoint/2010/main" val="8720036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Now let’s add that to the calculation to get the decimal value. </a:t>
            </a:r>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F6F3FC-977E-46B4-85F4-C7D9A7D5D42F}" type="slidenum">
              <a:rPr lang="en-US" altLang="en-US"/>
              <a:pPr eaLnBrk="1" hangingPunct="1"/>
              <a:t>27</a:t>
            </a:fld>
            <a:endParaRPr lang="en-US" altLang="en-US" dirty="0"/>
          </a:p>
        </p:txBody>
      </p:sp>
    </p:spTree>
    <p:extLst>
      <p:ext uri="{BB962C8B-B14F-4D97-AF65-F5344CB8AC3E}">
        <p14:creationId xmlns:p14="http://schemas.microsoft.com/office/powerpoint/2010/main" val="34936876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Notice that the two middle values are set to zero. That indicates there is a lack of electricity during that particular moment in time…</a:t>
            </a:r>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F6F3FC-977E-46B4-85F4-C7D9A7D5D42F}" type="slidenum">
              <a:rPr lang="en-US" altLang="en-US"/>
              <a:pPr eaLnBrk="1" hangingPunct="1"/>
              <a:t>28</a:t>
            </a:fld>
            <a:endParaRPr lang="en-US" altLang="en-US" dirty="0"/>
          </a:p>
        </p:txBody>
      </p:sp>
    </p:spTree>
    <p:extLst>
      <p:ext uri="{BB962C8B-B14F-4D97-AF65-F5344CB8AC3E}">
        <p14:creationId xmlns:p14="http://schemas.microsoft.com/office/powerpoint/2010/main" val="35526874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…so do not add their placeholders to the running calculation. </a:t>
            </a:r>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F6F3FC-977E-46B4-85F4-C7D9A7D5D42F}" type="slidenum">
              <a:rPr lang="en-US" altLang="en-US"/>
              <a:pPr eaLnBrk="1" hangingPunct="1"/>
              <a:t>29</a:t>
            </a:fld>
            <a:endParaRPr lang="en-US" altLang="en-US" dirty="0"/>
          </a:p>
        </p:txBody>
      </p:sp>
    </p:spTree>
    <p:extLst>
      <p:ext uri="{BB962C8B-B14F-4D97-AF65-F5344CB8AC3E}">
        <p14:creationId xmlns:p14="http://schemas.microsoft.com/office/powerpoint/2010/main" val="1847335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4708" indent="-174708" defTabSz="931774" eaLnBrk="1" hangingPunct="1">
              <a:spcBef>
                <a:spcPct val="20000"/>
              </a:spcBef>
              <a:buFont typeface="Arial" panose="020B0604020202020204" pitchFamily="34" charset="0"/>
              <a:buChar char="•"/>
              <a:defRPr/>
            </a:pPr>
            <a:r>
              <a:rPr lang="en-US" altLang="en-US" dirty="0">
                <a:solidFill>
                  <a:prstClr val="black"/>
                </a:solidFill>
                <a:latin typeface="Arial"/>
              </a:rPr>
              <a:t>Introduce data types and explain how different data types are stored and addressed</a:t>
            </a:r>
          </a:p>
          <a:p>
            <a:pPr marL="174708" indent="-174708" defTabSz="931774" eaLnBrk="1" hangingPunct="1">
              <a:spcBef>
                <a:spcPct val="20000"/>
              </a:spcBef>
              <a:buFont typeface="Arial" panose="020B0604020202020204" pitchFamily="34" charset="0"/>
              <a:buChar char="•"/>
              <a:defRPr/>
            </a:pPr>
            <a:r>
              <a:rPr lang="en-US" dirty="0">
                <a:solidFill>
                  <a:prstClr val="black"/>
                </a:solidFill>
                <a:latin typeface="Arial"/>
              </a:rPr>
              <a:t>Describe the functionality of the central processing unit, or </a:t>
            </a:r>
            <a:r>
              <a:rPr lang="en-US" altLang="en-US" dirty="0">
                <a:solidFill>
                  <a:prstClr val="black"/>
                </a:solidFill>
                <a:latin typeface="Arial"/>
              </a:rPr>
              <a:t>CPU</a:t>
            </a:r>
          </a:p>
          <a:p>
            <a:pPr marL="174708" indent="-174708" defTabSz="931774" eaLnBrk="1" hangingPunct="1">
              <a:spcBef>
                <a:spcPct val="20000"/>
              </a:spcBef>
              <a:buFont typeface="Arial" panose="020B0604020202020204" pitchFamily="34" charset="0"/>
              <a:buChar char="•"/>
              <a:defRPr/>
            </a:pPr>
            <a:r>
              <a:rPr lang="en-US" dirty="0">
                <a:solidFill>
                  <a:prstClr val="black"/>
                </a:solidFill>
                <a:latin typeface="Arial"/>
              </a:rPr>
              <a:t>And, provide examples of CPUs designed for health care applications </a:t>
            </a:r>
            <a:endParaRPr lang="en-US" altLang="en-US" dirty="0">
              <a:solidFill>
                <a:prstClr val="black"/>
              </a:solidFill>
              <a:latin typeface="Arial"/>
            </a:endParaRP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385CF0F-31B9-416D-9469-849F62446C97}" type="slidenum">
              <a:rPr lang="en-US" altLang="en-US"/>
              <a:pPr eaLnBrk="1" hangingPunct="1"/>
              <a:t>3</a:t>
            </a:fld>
            <a:endParaRPr lang="en-US" altLang="en-US" dirty="0"/>
          </a:p>
        </p:txBody>
      </p:sp>
    </p:spTree>
    <p:extLst>
      <p:ext uri="{BB962C8B-B14F-4D97-AF65-F5344CB8AC3E}">
        <p14:creationId xmlns:p14="http://schemas.microsoft.com/office/powerpoint/2010/main" val="6902668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Now our equation</a:t>
            </a:r>
            <a:r>
              <a:rPr lang="en-US" altLang="en-US" baseline="0" dirty="0" smtClean="0"/>
              <a:t> looks like this.</a:t>
            </a:r>
            <a:endParaRPr lang="en-US" altLang="en-US" dirty="0" smtClean="0"/>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F6F3FC-977E-46B4-85F4-C7D9A7D5D42F}" type="slidenum">
              <a:rPr lang="en-US" altLang="en-US"/>
              <a:pPr eaLnBrk="1" hangingPunct="1"/>
              <a:t>30</a:t>
            </a:fld>
            <a:endParaRPr lang="en-US" altLang="en-US" dirty="0"/>
          </a:p>
        </p:txBody>
      </p:sp>
    </p:spTree>
    <p:extLst>
      <p:ext uri="{BB962C8B-B14F-4D97-AF65-F5344CB8AC3E}">
        <p14:creationId xmlns:p14="http://schemas.microsoft.com/office/powerpoint/2010/main" val="40842054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31774">
              <a:defRPr/>
            </a:pPr>
            <a:r>
              <a:rPr lang="en-US" altLang="en-US" dirty="0" smtClean="0"/>
              <a:t>Finally, move to the left where the very last bit is set to “on”.</a:t>
            </a:r>
          </a:p>
          <a:p>
            <a:endParaRPr lang="en-US" altLang="en-US" dirty="0" smtClean="0"/>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F6F3FC-977E-46B4-85F4-C7D9A7D5D42F}" type="slidenum">
              <a:rPr lang="en-US" altLang="en-US"/>
              <a:pPr eaLnBrk="1" hangingPunct="1"/>
              <a:t>31</a:t>
            </a:fld>
            <a:endParaRPr lang="en-US" altLang="en-US" dirty="0"/>
          </a:p>
        </p:txBody>
      </p:sp>
    </p:spTree>
    <p:extLst>
      <p:ext uri="{BB962C8B-B14F-4D97-AF65-F5344CB8AC3E}">
        <p14:creationId xmlns:p14="http://schemas.microsoft.com/office/powerpoint/2010/main" val="268301885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Add the value of 2</a:t>
            </a:r>
            <a:r>
              <a:rPr lang="en-US" altLang="en-US" baseline="30000" dirty="0" smtClean="0"/>
              <a:t>3</a:t>
            </a:r>
            <a:r>
              <a:rPr lang="en-US" altLang="en-US" i="1" dirty="0" smtClean="0"/>
              <a:t>…</a:t>
            </a:r>
            <a:endParaRPr lang="en-US" altLang="en-US" dirty="0" smtClean="0"/>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F6F3FC-977E-46B4-85F4-C7D9A7D5D42F}" type="slidenum">
              <a:rPr lang="en-US" altLang="en-US"/>
              <a:pPr eaLnBrk="1" hangingPunct="1"/>
              <a:t>32</a:t>
            </a:fld>
            <a:endParaRPr lang="en-US" altLang="en-US" dirty="0"/>
          </a:p>
        </p:txBody>
      </p:sp>
    </p:spTree>
    <p:extLst>
      <p:ext uri="{BB962C8B-B14F-4D97-AF65-F5344CB8AC3E}">
        <p14:creationId xmlns:p14="http://schemas.microsoft.com/office/powerpoint/2010/main" val="127667024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decimal number 8, to the running calculation. </a:t>
            </a:r>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F6F3FC-977E-46B4-85F4-C7D9A7D5D42F}" type="slidenum">
              <a:rPr lang="en-US" altLang="en-US"/>
              <a:pPr eaLnBrk="1" hangingPunct="1"/>
              <a:t>33</a:t>
            </a:fld>
            <a:endParaRPr lang="en-US" altLang="en-US" dirty="0"/>
          </a:p>
        </p:txBody>
      </p:sp>
    </p:spTree>
    <p:extLst>
      <p:ext uri="{BB962C8B-B14F-4D97-AF65-F5344CB8AC3E}">
        <p14:creationId xmlns:p14="http://schemas.microsoft.com/office/powerpoint/2010/main" val="283615563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Therefore, the binary value 1001</a:t>
            </a:r>
            <a:r>
              <a:rPr lang="en-US" altLang="en-US" baseline="-25000" dirty="0" smtClean="0"/>
              <a:t>b</a:t>
            </a:r>
            <a:r>
              <a:rPr lang="en-US" altLang="en-US" dirty="0" smtClean="0"/>
              <a:t>―notice the subscript of B to indicate a binary number―has a decimal equivalent of 9. </a:t>
            </a:r>
          </a:p>
          <a:p>
            <a:r>
              <a:rPr lang="en-US" altLang="en-US" dirty="0" smtClean="0"/>
              <a:t>The formula to calculate the decimal equivalent of the binary number 1001 is: </a:t>
            </a:r>
          </a:p>
          <a:p>
            <a:r>
              <a:rPr lang="en-US" altLang="en-US" dirty="0" smtClean="0"/>
              <a:t>1 times 2</a:t>
            </a:r>
            <a:r>
              <a:rPr lang="en-US" altLang="en-US" baseline="30000" dirty="0" smtClean="0"/>
              <a:t>3</a:t>
            </a:r>
            <a:r>
              <a:rPr lang="en-US" altLang="en-US" i="1" dirty="0" smtClean="0"/>
              <a:t> </a:t>
            </a:r>
          </a:p>
          <a:p>
            <a:r>
              <a:rPr lang="en-US" altLang="en-US" dirty="0" smtClean="0"/>
              <a:t>plus 0 times 2</a:t>
            </a:r>
            <a:r>
              <a:rPr lang="en-US" altLang="en-US" baseline="30000" dirty="0" smtClean="0"/>
              <a:t>2</a:t>
            </a:r>
            <a:r>
              <a:rPr lang="en-US" altLang="en-US" i="1" dirty="0" smtClean="0"/>
              <a:t> </a:t>
            </a:r>
          </a:p>
          <a:p>
            <a:r>
              <a:rPr lang="en-US" altLang="en-US" dirty="0" smtClean="0"/>
              <a:t>plus 0 times 2</a:t>
            </a:r>
            <a:r>
              <a:rPr lang="en-US" altLang="en-US" baseline="30000" dirty="0" smtClean="0"/>
              <a:t>1</a:t>
            </a:r>
            <a:r>
              <a:rPr lang="en-US" altLang="en-US" i="1" dirty="0" smtClean="0"/>
              <a:t> </a:t>
            </a:r>
          </a:p>
          <a:p>
            <a:r>
              <a:rPr lang="en-US" altLang="en-US" dirty="0" smtClean="0"/>
              <a:t>plus 1 times 2</a:t>
            </a:r>
            <a:r>
              <a:rPr lang="en-US" altLang="en-US" baseline="30000" dirty="0" smtClean="0"/>
              <a:t>0</a:t>
            </a:r>
            <a:endParaRPr lang="en-US" altLang="en-US" i="1" dirty="0" smtClean="0"/>
          </a:p>
          <a:p>
            <a:r>
              <a:rPr lang="en-US" altLang="en-US" dirty="0" smtClean="0"/>
              <a:t>which is equivalent to 8 + 0 + 0 + 1, which is equal</a:t>
            </a:r>
            <a:r>
              <a:rPr lang="en-US" altLang="en-US" baseline="0" dirty="0" smtClean="0"/>
              <a:t> to </a:t>
            </a:r>
            <a:r>
              <a:rPr lang="en-US" altLang="en-US" dirty="0" smtClean="0"/>
              <a:t>9.</a:t>
            </a:r>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F6F3FC-977E-46B4-85F4-C7D9A7D5D42F}" type="slidenum">
              <a:rPr lang="en-US" altLang="en-US"/>
              <a:pPr eaLnBrk="1" hangingPunct="1"/>
              <a:t>34</a:t>
            </a:fld>
            <a:endParaRPr lang="en-US" altLang="en-US" dirty="0"/>
          </a:p>
        </p:txBody>
      </p:sp>
    </p:spTree>
    <p:extLst>
      <p:ext uri="{BB962C8B-B14F-4D97-AF65-F5344CB8AC3E}">
        <p14:creationId xmlns:p14="http://schemas.microsoft.com/office/powerpoint/2010/main" val="226594784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Eight-bit words range in value from all zeroes, the value 0, to all eight bits being “on,” or 1, which is the decimal equivalent of 255.</a:t>
            </a:r>
          </a:p>
          <a:p>
            <a:r>
              <a:rPr lang="en-US" altLang="en-US" dirty="0" smtClean="0"/>
              <a:t>This can be proven by doing the math…</a:t>
            </a:r>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F6F3FC-977E-46B4-85F4-C7D9A7D5D42F}" type="slidenum">
              <a:rPr lang="en-US" altLang="en-US"/>
              <a:pPr eaLnBrk="1" hangingPunct="1"/>
              <a:t>35</a:t>
            </a:fld>
            <a:endParaRPr lang="en-US" altLang="en-US" dirty="0"/>
          </a:p>
        </p:txBody>
      </p:sp>
    </p:spTree>
    <p:extLst>
      <p:ext uri="{BB962C8B-B14F-4D97-AF65-F5344CB8AC3E}">
        <p14:creationId xmlns:p14="http://schemas.microsoft.com/office/powerpoint/2010/main" val="267462393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i="0" dirty="0" smtClean="0"/>
              <a:t>2</a:t>
            </a:r>
            <a:r>
              <a:rPr lang="en-US" altLang="en-US" i="0" baseline="30000" dirty="0" smtClean="0"/>
              <a:t>7</a:t>
            </a:r>
            <a:r>
              <a:rPr lang="en-US" altLang="en-US" i="0" dirty="0" smtClean="0"/>
              <a:t>, which equals 128 </a:t>
            </a:r>
          </a:p>
          <a:p>
            <a:r>
              <a:rPr lang="en-US" altLang="en-US" i="0" dirty="0" smtClean="0"/>
              <a:t>plus 2</a:t>
            </a:r>
            <a:r>
              <a:rPr lang="en-US" altLang="en-US" i="0" baseline="30000" dirty="0" smtClean="0"/>
              <a:t>6</a:t>
            </a:r>
            <a:r>
              <a:rPr lang="en-US" altLang="en-US" i="0" dirty="0" smtClean="0"/>
              <a:t>, which equals 64 </a:t>
            </a:r>
          </a:p>
          <a:p>
            <a:r>
              <a:rPr lang="en-US" altLang="en-US" i="0" dirty="0" smtClean="0"/>
              <a:t>plus 2</a:t>
            </a:r>
            <a:r>
              <a:rPr lang="en-US" altLang="en-US" i="0" baseline="30000" dirty="0" smtClean="0"/>
              <a:t>5</a:t>
            </a:r>
            <a:r>
              <a:rPr lang="en-US" altLang="en-US" i="0" dirty="0" smtClean="0"/>
              <a:t>,</a:t>
            </a:r>
            <a:r>
              <a:rPr lang="en-US" altLang="en-US" i="0" baseline="0" dirty="0" smtClean="0"/>
              <a:t> which equals 32</a:t>
            </a:r>
            <a:endParaRPr lang="en-US" altLang="en-US" i="0" dirty="0" smtClean="0"/>
          </a:p>
          <a:p>
            <a:r>
              <a:rPr lang="en-US" altLang="en-US" i="0" dirty="0" smtClean="0"/>
              <a:t>plus 2</a:t>
            </a:r>
            <a:r>
              <a:rPr lang="en-US" altLang="en-US" i="0" baseline="30000" dirty="0" smtClean="0"/>
              <a:t>4</a:t>
            </a:r>
            <a:r>
              <a:rPr lang="en-US" altLang="en-US" i="0" dirty="0" smtClean="0"/>
              <a:t>,</a:t>
            </a:r>
            <a:r>
              <a:rPr lang="en-US" altLang="en-US" i="0" baseline="0" dirty="0" smtClean="0"/>
              <a:t> which equals 16</a:t>
            </a:r>
            <a:endParaRPr lang="en-US" altLang="en-US" i="0" dirty="0" smtClean="0"/>
          </a:p>
          <a:p>
            <a:r>
              <a:rPr lang="en-US" altLang="en-US" i="0" dirty="0" smtClean="0"/>
              <a:t>plus 2</a:t>
            </a:r>
            <a:r>
              <a:rPr lang="en-US" altLang="en-US" i="0" baseline="30000" dirty="0" smtClean="0"/>
              <a:t>3</a:t>
            </a:r>
            <a:r>
              <a:rPr lang="en-US" altLang="en-US" i="0" baseline="0" dirty="0" smtClean="0"/>
              <a:t>, which equals 8</a:t>
            </a:r>
            <a:endParaRPr lang="en-US" altLang="en-US" i="0" dirty="0" smtClean="0"/>
          </a:p>
          <a:p>
            <a:r>
              <a:rPr lang="en-US" altLang="en-US" i="0" dirty="0" smtClean="0"/>
              <a:t>plus 2</a:t>
            </a:r>
            <a:r>
              <a:rPr lang="en-US" altLang="en-US" i="0" baseline="30000" dirty="0" smtClean="0"/>
              <a:t>2</a:t>
            </a:r>
            <a:r>
              <a:rPr lang="en-US" altLang="en-US" i="0" dirty="0" smtClean="0"/>
              <a:t>,</a:t>
            </a:r>
            <a:r>
              <a:rPr lang="en-US" altLang="en-US" i="0" baseline="0" dirty="0" smtClean="0"/>
              <a:t> which equals 4</a:t>
            </a:r>
            <a:endParaRPr lang="en-US" altLang="en-US" i="0" dirty="0" smtClean="0"/>
          </a:p>
          <a:p>
            <a:r>
              <a:rPr lang="en-US" altLang="en-US" i="0" dirty="0" smtClean="0"/>
              <a:t>plus 2</a:t>
            </a:r>
            <a:r>
              <a:rPr lang="en-US" altLang="en-US" i="0" baseline="30000" dirty="0" smtClean="0"/>
              <a:t>1</a:t>
            </a:r>
            <a:r>
              <a:rPr lang="en-US" altLang="en-US" i="0" dirty="0" smtClean="0"/>
              <a:t>,</a:t>
            </a:r>
            <a:r>
              <a:rPr lang="en-US" altLang="en-US" i="0" baseline="0" dirty="0" smtClean="0"/>
              <a:t> which equals 2</a:t>
            </a:r>
          </a:p>
          <a:p>
            <a:r>
              <a:rPr lang="en-US" altLang="en-US" i="0" dirty="0" smtClean="0"/>
              <a:t>plus 2</a:t>
            </a:r>
            <a:r>
              <a:rPr lang="en-US" altLang="en-US" i="0" baseline="30000" dirty="0" smtClean="0"/>
              <a:t>0</a:t>
            </a:r>
            <a:r>
              <a:rPr lang="en-US" altLang="en-US" i="0" dirty="0" smtClean="0"/>
              <a:t>, which equals 0</a:t>
            </a:r>
          </a:p>
          <a:p>
            <a:r>
              <a:rPr lang="en-US" altLang="en-US" i="0" dirty="0" smtClean="0"/>
              <a:t>adds up to the decimal equivalent of 255.</a:t>
            </a:r>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F6F3FC-977E-46B4-85F4-C7D9A7D5D42F}" type="slidenum">
              <a:rPr lang="en-US" altLang="en-US"/>
              <a:pPr eaLnBrk="1" hangingPunct="1"/>
              <a:t>36</a:t>
            </a:fld>
            <a:endParaRPr lang="en-US" altLang="en-US" dirty="0"/>
          </a:p>
        </p:txBody>
      </p:sp>
    </p:spTree>
    <p:extLst>
      <p:ext uri="{BB962C8B-B14F-4D97-AF65-F5344CB8AC3E}">
        <p14:creationId xmlns:p14="http://schemas.microsoft.com/office/powerpoint/2010/main" val="277848995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Consider another example in which the binary value is 1100 1001</a:t>
            </a:r>
            <a:r>
              <a:rPr lang="en-US" baseline="-25000" dirty="0"/>
              <a:t>b</a:t>
            </a:r>
            <a:r>
              <a:rPr lang="en-US" altLang="en-US" dirty="0" smtClean="0"/>
              <a:t>, an 8-bit word. Pause the presentation and calculate its decimal equivalent.</a:t>
            </a:r>
          </a:p>
          <a:p>
            <a:pPr defTabSz="931774">
              <a:defRPr/>
            </a:pPr>
            <a:r>
              <a:rPr lang="en-US" altLang="en-US" dirty="0" smtClean="0"/>
              <a:t>It is worthwhile to take a moment to calculate the result. </a:t>
            </a:r>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F6F3FC-977E-46B4-85F4-C7D9A7D5D42F}" type="slidenum">
              <a:rPr lang="en-US" altLang="en-US"/>
              <a:pPr eaLnBrk="1" hangingPunct="1"/>
              <a:t>37</a:t>
            </a:fld>
            <a:endParaRPr lang="en-US" altLang="en-US" dirty="0"/>
          </a:p>
        </p:txBody>
      </p:sp>
    </p:spTree>
    <p:extLst>
      <p:ext uri="{BB962C8B-B14F-4D97-AF65-F5344CB8AC3E}">
        <p14:creationId xmlns:p14="http://schemas.microsoft.com/office/powerpoint/2010/main" val="75115955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Did you come up with the decimal number 201?</a:t>
            </a:r>
          </a:p>
          <a:p>
            <a:r>
              <a:rPr lang="en-US" altLang="en-US" dirty="0" smtClean="0"/>
              <a:t>The formula answer is…</a:t>
            </a:r>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F6F3FC-977E-46B4-85F4-C7D9A7D5D42F}" type="slidenum">
              <a:rPr lang="en-US" altLang="en-US"/>
              <a:pPr eaLnBrk="1" hangingPunct="1"/>
              <a:t>38</a:t>
            </a:fld>
            <a:endParaRPr lang="en-US" altLang="en-US" dirty="0"/>
          </a:p>
        </p:txBody>
      </p:sp>
    </p:spTree>
    <p:extLst>
      <p:ext uri="{BB962C8B-B14F-4D97-AF65-F5344CB8AC3E}">
        <p14:creationId xmlns:p14="http://schemas.microsoft.com/office/powerpoint/2010/main" val="25585395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1 times 2</a:t>
            </a:r>
            <a:r>
              <a:rPr lang="en-US" altLang="en-US" baseline="30000" dirty="0" smtClean="0"/>
              <a:t>7 </a:t>
            </a:r>
          </a:p>
          <a:p>
            <a:r>
              <a:rPr lang="en-US" altLang="en-US" dirty="0" smtClean="0"/>
              <a:t>plus 1 times 2</a:t>
            </a:r>
            <a:r>
              <a:rPr lang="en-US" altLang="en-US" baseline="30000" dirty="0" smtClean="0"/>
              <a:t>6</a:t>
            </a:r>
            <a:endParaRPr lang="en-US" altLang="en-US" i="1" dirty="0" smtClean="0"/>
          </a:p>
          <a:p>
            <a:r>
              <a:rPr lang="en-US" altLang="en-US" dirty="0" smtClean="0"/>
              <a:t>plus 0 times 2</a:t>
            </a:r>
            <a:r>
              <a:rPr lang="en-US" altLang="en-US" baseline="30000" dirty="0" smtClean="0"/>
              <a:t>5</a:t>
            </a:r>
            <a:endParaRPr lang="en-US" altLang="en-US" i="1" dirty="0" smtClean="0"/>
          </a:p>
          <a:p>
            <a:r>
              <a:rPr lang="en-US" altLang="en-US" dirty="0" smtClean="0"/>
              <a:t>plus 0 times 2</a:t>
            </a:r>
            <a:r>
              <a:rPr lang="en-US" altLang="en-US" baseline="30000" dirty="0" smtClean="0"/>
              <a:t>4</a:t>
            </a:r>
          </a:p>
          <a:p>
            <a:r>
              <a:rPr lang="en-US" altLang="en-US" dirty="0" smtClean="0"/>
              <a:t>plus 1 times 2</a:t>
            </a:r>
            <a:r>
              <a:rPr lang="en-US" altLang="en-US" baseline="30000" dirty="0" smtClean="0"/>
              <a:t>3</a:t>
            </a:r>
          </a:p>
          <a:p>
            <a:r>
              <a:rPr lang="en-US" altLang="en-US" dirty="0" smtClean="0"/>
              <a:t>plus 0 times 2</a:t>
            </a:r>
            <a:r>
              <a:rPr lang="en-US" altLang="en-US" baseline="30000" dirty="0" smtClean="0"/>
              <a:t>2 </a:t>
            </a:r>
            <a:endParaRPr lang="en-US" altLang="en-US" i="1" dirty="0" smtClean="0"/>
          </a:p>
          <a:p>
            <a:r>
              <a:rPr lang="en-US" altLang="en-US" dirty="0" smtClean="0"/>
              <a:t>plus 0 times 2</a:t>
            </a:r>
            <a:r>
              <a:rPr lang="en-US" altLang="en-US" baseline="30000" dirty="0" smtClean="0"/>
              <a:t>1</a:t>
            </a:r>
          </a:p>
          <a:p>
            <a:r>
              <a:rPr lang="en-US" altLang="en-US" dirty="0" smtClean="0"/>
              <a:t>plus 1 times 2</a:t>
            </a:r>
            <a:r>
              <a:rPr lang="en-US" altLang="en-US" baseline="30000" dirty="0" smtClean="0"/>
              <a:t>0</a:t>
            </a:r>
            <a:r>
              <a:rPr lang="en-US" altLang="en-US" dirty="0" smtClean="0"/>
              <a:t> </a:t>
            </a:r>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F6F3FC-977E-46B4-85F4-C7D9A7D5D42F}" type="slidenum">
              <a:rPr lang="en-US" altLang="en-US"/>
              <a:pPr eaLnBrk="1" hangingPunct="1"/>
              <a:t>39</a:t>
            </a:fld>
            <a:endParaRPr lang="en-US" altLang="en-US" dirty="0"/>
          </a:p>
        </p:txBody>
      </p:sp>
    </p:spTree>
    <p:extLst>
      <p:ext uri="{BB962C8B-B14F-4D97-AF65-F5344CB8AC3E}">
        <p14:creationId xmlns:p14="http://schemas.microsoft.com/office/powerpoint/2010/main" val="1388577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31774">
              <a:defRPr/>
            </a:pPr>
            <a:r>
              <a:rPr lang="en-US" dirty="0" smtClean="0"/>
              <a:t>In this lecture, we will continue our discussion</a:t>
            </a:r>
            <a:r>
              <a:rPr lang="en-US" baseline="0" dirty="0" smtClean="0"/>
              <a:t> of computer hardware components. We will…</a:t>
            </a:r>
          </a:p>
          <a:p>
            <a:pPr marL="174708" indent="-174708" defTabSz="931774">
              <a:buFont typeface="Arial" panose="020B0604020202020204" pitchFamily="34" charset="0"/>
              <a:buChar char="•"/>
              <a:defRPr/>
            </a:pPr>
            <a:r>
              <a:rPr lang="en-US" baseline="0" dirty="0" smtClean="0"/>
              <a:t>Examine various types of input and output ports</a:t>
            </a:r>
          </a:p>
          <a:p>
            <a:pPr marL="174708" indent="-174708" defTabSz="931774">
              <a:buFont typeface="Arial" panose="020B0604020202020204" pitchFamily="34" charset="0"/>
              <a:buChar char="•"/>
              <a:defRPr/>
            </a:pPr>
            <a:r>
              <a:rPr lang="en-US" baseline="0" dirty="0" smtClean="0"/>
              <a:t>Discuss several types of storage devices</a:t>
            </a:r>
          </a:p>
          <a:p>
            <a:pPr marL="174708" indent="-174708" defTabSz="931774">
              <a:buFont typeface="Arial" panose="020B0604020202020204" pitchFamily="34" charset="0"/>
              <a:buChar char="•"/>
              <a:defRPr/>
            </a:pPr>
            <a:r>
              <a:rPr lang="en-US" baseline="0" dirty="0" smtClean="0"/>
              <a:t>Differentiate between primary and secondary storage</a:t>
            </a:r>
          </a:p>
          <a:p>
            <a:pPr marL="174708" indent="-174708" defTabSz="931774">
              <a:buFont typeface="Arial" panose="020B0604020202020204" pitchFamily="34" charset="0"/>
              <a:buChar char="•"/>
              <a:defRPr/>
            </a:pPr>
            <a:r>
              <a:rPr lang="en-US" baseline="0" dirty="0" smtClean="0"/>
              <a:t>And, explain how data is stored in binary format </a:t>
            </a:r>
            <a:endParaRPr lang="en-US" dirty="0" smtClean="0"/>
          </a:p>
          <a:p>
            <a:pPr defTabSz="931774">
              <a:defRPr/>
            </a:pPr>
            <a:endParaRPr lang="en-US" altLang="en-US" dirty="0" smtClean="0"/>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A2ED63D-3B6E-44F9-818D-3C767D7A531D}" type="slidenum">
              <a:rPr lang="en-US" altLang="en-US"/>
              <a:pPr eaLnBrk="1" hangingPunct="1"/>
              <a:t>4</a:t>
            </a:fld>
            <a:endParaRPr lang="en-US" altLang="en-US" dirty="0"/>
          </a:p>
        </p:txBody>
      </p:sp>
    </p:spTree>
    <p:extLst>
      <p:ext uri="{BB962C8B-B14F-4D97-AF65-F5344CB8AC3E}">
        <p14:creationId xmlns:p14="http://schemas.microsoft.com/office/powerpoint/2010/main" val="154393019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Calculating all those powers of 2, the result is 128 plus 64 plus 0 plus 0 plus 8 plus 0 plus 0 plus 1 for a decimal equivalent of 201</a:t>
            </a:r>
            <a:r>
              <a:rPr lang="en-US" altLang="en-US" i="1" dirty="0" smtClean="0"/>
              <a:t>.</a:t>
            </a:r>
            <a:r>
              <a:rPr lang="en-US" altLang="en-US" dirty="0" smtClean="0"/>
              <a:t> </a:t>
            </a:r>
          </a:p>
          <a:p>
            <a:r>
              <a:rPr lang="en-US" altLang="en-US" dirty="0" smtClean="0"/>
              <a:t>If the answer did not match the solution, please pause the presentation and work until the answer matches the solution in the presentation.</a:t>
            </a:r>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F6F3FC-977E-46B4-85F4-C7D9A7D5D42F}" type="slidenum">
              <a:rPr lang="en-US" altLang="en-US"/>
              <a:pPr eaLnBrk="1" hangingPunct="1"/>
              <a:t>40</a:t>
            </a:fld>
            <a:endParaRPr lang="en-US" altLang="en-US" dirty="0"/>
          </a:p>
        </p:txBody>
      </p:sp>
    </p:spTree>
    <p:extLst>
      <p:ext uri="{BB962C8B-B14F-4D97-AF65-F5344CB8AC3E}">
        <p14:creationId xmlns:p14="http://schemas.microsoft.com/office/powerpoint/2010/main" val="45302422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31774">
              <a:defRPr/>
            </a:pPr>
            <a:r>
              <a:rPr lang="en-US" altLang="en-US" dirty="0" smtClean="0"/>
              <a:t>It is important to understand data storage acronyms since they are commonly used to indicate storage capacity. </a:t>
            </a:r>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A2ED63D-3B6E-44F9-818D-3C767D7A531D}" type="slidenum">
              <a:rPr lang="en-US" altLang="en-US"/>
              <a:pPr eaLnBrk="1" hangingPunct="1"/>
              <a:t>41</a:t>
            </a:fld>
            <a:endParaRPr lang="en-US" altLang="en-US" dirty="0"/>
          </a:p>
        </p:txBody>
      </p:sp>
    </p:spTree>
    <p:extLst>
      <p:ext uri="{BB962C8B-B14F-4D97-AF65-F5344CB8AC3E}">
        <p14:creationId xmlns:p14="http://schemas.microsoft.com/office/powerpoint/2010/main" val="237715804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Storage of data is measured in bytes; kilobytes; megabytes; gigabytes; and terabytes. </a:t>
            </a:r>
          </a:p>
          <a:p>
            <a:r>
              <a:rPr lang="en-US" altLang="en-US" dirty="0" smtClean="0"/>
              <a:t>1,024</a:t>
            </a:r>
            <a:r>
              <a:rPr lang="en-US" altLang="en-US" i="1" dirty="0" smtClean="0"/>
              <a:t> </a:t>
            </a:r>
            <a:r>
              <a:rPr lang="en-US" altLang="en-US" dirty="0" smtClean="0"/>
              <a:t>bytes is 1</a:t>
            </a:r>
            <a:r>
              <a:rPr lang="en-US" altLang="en-US" baseline="0" dirty="0" smtClean="0"/>
              <a:t> kilobyte</a:t>
            </a:r>
            <a:r>
              <a:rPr lang="en-US" altLang="en-US" dirty="0" smtClean="0"/>
              <a:t>. The abbreviation KB represents the word “kilobyte.” Notice that the K and the B are capitalized. </a:t>
            </a:r>
          </a:p>
          <a:p>
            <a:endParaRPr lang="en-US" altLang="en-US" dirty="0" smtClean="0"/>
          </a:p>
          <a:p>
            <a:r>
              <a:rPr lang="en-US" altLang="en-US" dirty="0" smtClean="0"/>
              <a:t>1,024 kilobytes represents one megabyte. 1,024 megabytes is equal to one gigabyte. Lastly, 1,024 gigabytes is referred to as one terabyte. This is the pure storage numbering system, which will be discussed in more detail on the next slide. </a:t>
            </a:r>
          </a:p>
          <a:p>
            <a:endParaRPr lang="en-US" altLang="en-US" dirty="0" smtClean="0"/>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B9A3F9E-6FED-4A1B-ABBE-51B92AC583EE}" type="slidenum">
              <a:rPr lang="en-US" altLang="en-US"/>
              <a:pPr eaLnBrk="1" hangingPunct="1"/>
              <a:t>42</a:t>
            </a:fld>
            <a:endParaRPr lang="en-US" altLang="en-US" dirty="0"/>
          </a:p>
        </p:txBody>
      </p:sp>
    </p:spTree>
    <p:extLst>
      <p:ext uri="{BB962C8B-B14F-4D97-AF65-F5344CB8AC3E}">
        <p14:creationId xmlns:p14="http://schemas.microsoft.com/office/powerpoint/2010/main" val="142583668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As of March 2014, the Library of Congress holds an estimated 525 terabytes of data. A typical song or an image stored on a hard disk might consume about three megabytes of space. Some files are larger, obviously. A chest X-ray typically consumes about 20 megabytes of storage space. </a:t>
            </a:r>
          </a:p>
          <a:p>
            <a:r>
              <a:rPr lang="en-US" altLang="en-US" dirty="0" smtClean="0"/>
              <a:t>Hard disk manufacturers</a:t>
            </a:r>
            <a:r>
              <a:rPr lang="en-US" altLang="en-US" baseline="0" dirty="0" smtClean="0"/>
              <a:t>, however,</a:t>
            </a:r>
            <a:r>
              <a:rPr lang="en-US" altLang="en-US" dirty="0" smtClean="0"/>
              <a:t> do not comply with the pure storage numbering system. In their world, one gigabyte equals one-thousand megabytes.</a:t>
            </a:r>
          </a:p>
          <a:p>
            <a:endParaRPr lang="en-US" altLang="en-US" dirty="0" smtClean="0"/>
          </a:p>
          <a:p>
            <a:r>
              <a:rPr lang="en-US" altLang="en-US" dirty="0" smtClean="0"/>
              <a:t>Therefore, when purchasing a five-hundred-gigabyte hard drive, it might appear that there would be 1024 megabytes times 500, but that is not the case because the manufacturers use 1000 instead of 1024 in their math calculations.</a:t>
            </a:r>
          </a:p>
          <a:p>
            <a:endParaRPr lang="en-US" altLang="en-US" dirty="0" smtClean="0"/>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A333253-06D6-4EDF-B9E8-4C022D476DCE}" type="slidenum">
              <a:rPr lang="en-US" altLang="en-US"/>
              <a:pPr eaLnBrk="1" hangingPunct="1"/>
              <a:t>43</a:t>
            </a:fld>
            <a:endParaRPr lang="en-US" altLang="en-US" dirty="0"/>
          </a:p>
        </p:txBody>
      </p:sp>
    </p:spTree>
    <p:extLst>
      <p:ext uri="{BB962C8B-B14F-4D97-AF65-F5344CB8AC3E}">
        <p14:creationId xmlns:p14="http://schemas.microsoft.com/office/powerpoint/2010/main" val="56716477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concludes lecture b of </a:t>
            </a:r>
            <a:r>
              <a:rPr lang="en-US" altLang="en-US" b="0" i="0" dirty="0" smtClean="0"/>
              <a:t>Computer Hardware.</a:t>
            </a:r>
          </a:p>
          <a:p>
            <a:r>
              <a:rPr lang="en-US" altLang="en-US" dirty="0" smtClean="0"/>
              <a:t>In summary, this lecture discussed: </a:t>
            </a:r>
          </a:p>
          <a:p>
            <a:pPr lvl="0">
              <a:buSzPct val="125000"/>
              <a:buFont typeface="Arial" pitchFamily="34" charset="0"/>
              <a:buChar char="•"/>
            </a:pPr>
            <a:r>
              <a:rPr lang="en-US" altLang="en-US" dirty="0" smtClean="0"/>
              <a:t> Input and output ports; </a:t>
            </a:r>
          </a:p>
          <a:p>
            <a:pPr lvl="0">
              <a:buSzPct val="125000"/>
              <a:buFont typeface="Arial" pitchFamily="34" charset="0"/>
              <a:buChar char="•"/>
            </a:pPr>
            <a:r>
              <a:rPr lang="en-US" altLang="en-US" dirty="0" smtClean="0"/>
              <a:t> Primary and secondary storage devices; </a:t>
            </a:r>
          </a:p>
          <a:p>
            <a:pPr lvl="0">
              <a:buSzPct val="125000"/>
              <a:buFont typeface="Arial" pitchFamily="34" charset="0"/>
              <a:buChar char="•"/>
            </a:pPr>
            <a:r>
              <a:rPr lang="en-US" altLang="en-US" dirty="0" smtClean="0"/>
              <a:t> And data representation and manipulation in binary format.</a:t>
            </a:r>
          </a:p>
        </p:txBody>
      </p:sp>
      <p:sp>
        <p:nvSpPr>
          <p:cNvPr id="563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63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665BBA7-47FC-44B2-A7F4-DA6D45C5656C}" type="slidenum">
              <a:rPr lang="en-US" altLang="en-US"/>
              <a:pPr eaLnBrk="1" hangingPunct="1"/>
              <a:t>44</a:t>
            </a:fld>
            <a:endParaRPr lang="en-US" altLang="en-US" dirty="0"/>
          </a:p>
        </p:txBody>
      </p:sp>
    </p:spTree>
    <p:extLst>
      <p:ext uri="{BB962C8B-B14F-4D97-AF65-F5344CB8AC3E}">
        <p14:creationId xmlns:p14="http://schemas.microsoft.com/office/powerpoint/2010/main" val="87597743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a:p>
            <a:endParaRPr lang="en-US" altLang="en-US" dirty="0" smtClean="0"/>
          </a:p>
        </p:txBody>
      </p:sp>
      <p:sp>
        <p:nvSpPr>
          <p:cNvPr id="573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73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4AEC2E2-2538-4584-9E89-218FEF76BBCD}" type="slidenum">
              <a:rPr lang="en-US" altLang="en-US"/>
              <a:pPr eaLnBrk="1" hangingPunct="1"/>
              <a:t>45</a:t>
            </a:fld>
            <a:endParaRPr lang="en-US" altLang="en-US" dirty="0"/>
          </a:p>
        </p:txBody>
      </p:sp>
    </p:spTree>
    <p:extLst>
      <p:ext uri="{BB962C8B-B14F-4D97-AF65-F5344CB8AC3E}">
        <p14:creationId xmlns:p14="http://schemas.microsoft.com/office/powerpoint/2010/main" val="123381134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p:txBody>
      </p:sp>
      <p:sp>
        <p:nvSpPr>
          <p:cNvPr id="583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9CD29AB-4B46-4986-ABBE-804186B6C517}" type="slidenum">
              <a:rPr lang="en-US" altLang="en-US"/>
              <a:pPr eaLnBrk="1" hangingPunct="1"/>
              <a:t>46</a:t>
            </a:fld>
            <a:endParaRPr lang="en-US" altLang="en-US" dirty="0"/>
          </a:p>
        </p:txBody>
      </p:sp>
    </p:spTree>
    <p:extLst>
      <p:ext uri="{BB962C8B-B14F-4D97-AF65-F5344CB8AC3E}">
        <p14:creationId xmlns:p14="http://schemas.microsoft.com/office/powerpoint/2010/main" val="93527581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p:txBody>
      </p:sp>
      <p:sp>
        <p:nvSpPr>
          <p:cNvPr id="583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9CD29AB-4B46-4986-ABBE-804186B6C517}" type="slidenum">
              <a:rPr lang="en-US" altLang="en-US"/>
              <a:pPr eaLnBrk="1" hangingPunct="1"/>
              <a:t>47</a:t>
            </a:fld>
            <a:endParaRPr lang="en-US" altLang="en-US" dirty="0"/>
          </a:p>
        </p:txBody>
      </p:sp>
    </p:spTree>
    <p:extLst>
      <p:ext uri="{BB962C8B-B14F-4D97-AF65-F5344CB8AC3E}">
        <p14:creationId xmlns:p14="http://schemas.microsoft.com/office/powerpoint/2010/main" val="45825423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48</a:t>
            </a:fld>
            <a:endParaRPr lang="en-US" altLang="en-US" dirty="0"/>
          </a:p>
        </p:txBody>
      </p:sp>
    </p:spTree>
    <p:extLst>
      <p:ext uri="{BB962C8B-B14F-4D97-AF65-F5344CB8AC3E}">
        <p14:creationId xmlns:p14="http://schemas.microsoft.com/office/powerpoint/2010/main" val="1919699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When you look at the back,</a:t>
            </a:r>
            <a:r>
              <a:rPr lang="en-US" altLang="en-US" baseline="0" dirty="0" smtClean="0"/>
              <a:t> and sometimes the sides, of a computer, you will see ports of all sizes and shapes – small ones, large ones, square ones, round ones. </a:t>
            </a:r>
          </a:p>
          <a:p>
            <a:r>
              <a:rPr lang="en-US" altLang="en-US" baseline="0" dirty="0" smtClean="0"/>
              <a:t>Why are there so many different kinds of ports? Because there are so many different kinds of peripherals that attach to computers.</a:t>
            </a:r>
            <a:endParaRPr lang="en-US" altLang="en-US" dirty="0" smtClean="0"/>
          </a:p>
          <a:p>
            <a:r>
              <a:rPr lang="en-US" altLang="en-US" dirty="0" smtClean="0"/>
              <a:t>The video graphics array, or VGA, port is a three-row, fifteen-pin connector used to connect a monitor to a computer. It provides basic resolution and is still in use today. </a:t>
            </a:r>
          </a:p>
          <a:p>
            <a:r>
              <a:rPr lang="en-US" altLang="en-US" dirty="0" smtClean="0"/>
              <a:t>The digital visual interface port, or DVI port, provides high-quality output to flat-panel monitors. </a:t>
            </a:r>
          </a:p>
          <a:p>
            <a:r>
              <a:rPr lang="en-US" altLang="en-US" dirty="0" smtClean="0"/>
              <a:t>The high-definition multimedia interface, or HDMI, port is a small rectangular monitor port that provides high definition video output. </a:t>
            </a:r>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A624AEA-2DF8-48EB-8E5B-DB5778A80292}" type="slidenum">
              <a:rPr lang="en-US" altLang="en-US"/>
              <a:pPr eaLnBrk="1" hangingPunct="1"/>
              <a:t>5</a:t>
            </a:fld>
            <a:endParaRPr lang="en-US" altLang="en-US" dirty="0"/>
          </a:p>
        </p:txBody>
      </p:sp>
    </p:spTree>
    <p:extLst>
      <p:ext uri="{BB962C8B-B14F-4D97-AF65-F5344CB8AC3E}">
        <p14:creationId xmlns:p14="http://schemas.microsoft.com/office/powerpoint/2010/main" val="1735031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universal serial bus, or USB, port is rectangular in shape and created to replace most parallel and serial port connection requirements through a common interface type. </a:t>
            </a:r>
          </a:p>
          <a:p>
            <a:r>
              <a:rPr lang="en-US" altLang="en-US" dirty="0" smtClean="0"/>
              <a:t>USB version 2.0, released in the year 2000, provides approximately 480 megabits per second throughput. It supports both low-bandwidth devices, such as keyboards</a:t>
            </a:r>
            <a:r>
              <a:rPr lang="en-US" altLang="en-US" baseline="0" dirty="0" smtClean="0"/>
              <a:t> and mice, and high-bandwidth devices, such as webcams. If you look into the port, you will see a black tab near the top of the port.</a:t>
            </a:r>
            <a:endParaRPr lang="en-US" altLang="en-US" dirty="0" smtClean="0"/>
          </a:p>
          <a:p>
            <a:r>
              <a:rPr lang="en-US" altLang="en-US" dirty="0" smtClean="0"/>
              <a:t>USB version 3.0, released in 2008, provides approximately five gigabits per second throughput and is meant for doing things like transferring high-definition video footage and backing up an entire hard drive to an external drive. If you look into the port,</a:t>
            </a:r>
            <a:r>
              <a:rPr lang="en-US" altLang="en-US" baseline="0" dirty="0" smtClean="0"/>
              <a:t> you will see a blue tab near the top of the port.</a:t>
            </a:r>
            <a:endParaRPr lang="en-US" altLang="en-US" dirty="0" smtClean="0"/>
          </a:p>
        </p:txBody>
      </p:sp>
      <p:sp>
        <p:nvSpPr>
          <p:cNvPr id="368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68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E4D7347-4850-4D86-9A0F-362D58792942}" type="slidenum">
              <a:rPr lang="en-US" altLang="en-US"/>
              <a:pPr eaLnBrk="1" hangingPunct="1"/>
              <a:t>6</a:t>
            </a:fld>
            <a:endParaRPr lang="en-US" altLang="en-US" dirty="0"/>
          </a:p>
        </p:txBody>
      </p:sp>
    </p:spTree>
    <p:extLst>
      <p:ext uri="{BB962C8B-B14F-4D97-AF65-F5344CB8AC3E}">
        <p14:creationId xmlns:p14="http://schemas.microsoft.com/office/powerpoint/2010/main" val="2454824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Another type of input/output port is the microphone and speaker port, which is an analog audio connector invented almost a hundred years ago and used today in basically the same physical format. It looks like a headphone jack.</a:t>
            </a:r>
          </a:p>
        </p:txBody>
      </p:sp>
      <p:sp>
        <p:nvSpPr>
          <p:cNvPr id="368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68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E4D7347-4850-4D86-9A0F-362D58792942}" type="slidenum">
              <a:rPr lang="en-US" altLang="en-US"/>
              <a:pPr eaLnBrk="1" hangingPunct="1"/>
              <a:t>7</a:t>
            </a:fld>
            <a:endParaRPr lang="en-US" altLang="en-US" dirty="0"/>
          </a:p>
        </p:txBody>
      </p:sp>
    </p:spTree>
    <p:extLst>
      <p:ext uri="{BB962C8B-B14F-4D97-AF65-F5344CB8AC3E}">
        <p14:creationId xmlns:p14="http://schemas.microsoft.com/office/powerpoint/2010/main" val="33430610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serial advanced technology attachment, or SATA</a:t>
            </a:r>
            <a:r>
              <a:rPr lang="en-US" dirty="0"/>
              <a:t>, </a:t>
            </a:r>
            <a:r>
              <a:rPr lang="en-US" altLang="en-US" dirty="0" smtClean="0"/>
              <a:t> connects internal or external storage devices to the computer. The image shown to the right of this slide illustrates two motherboard SATA ports. Third generation SATA achieves </a:t>
            </a:r>
            <a:r>
              <a:rPr lang="en-US" dirty="0"/>
              <a:t>throughput </a:t>
            </a:r>
            <a:r>
              <a:rPr lang="en-US" altLang="en-US" dirty="0" smtClean="0"/>
              <a:t>of six gigabits per second.	</a:t>
            </a:r>
          </a:p>
          <a:p>
            <a:endParaRPr lang="en-US" altLang="en-US" dirty="0" smtClean="0"/>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19BBB0B-D091-4631-9CD3-64561C88E508}" type="slidenum">
              <a:rPr lang="en-US" altLang="en-US"/>
              <a:pPr eaLnBrk="1" hangingPunct="1"/>
              <a:t>8</a:t>
            </a:fld>
            <a:endParaRPr lang="en-US" altLang="en-US" dirty="0"/>
          </a:p>
        </p:txBody>
      </p:sp>
    </p:spTree>
    <p:extLst>
      <p:ext uri="{BB962C8B-B14F-4D97-AF65-F5344CB8AC3E}">
        <p14:creationId xmlns:p14="http://schemas.microsoft.com/office/powerpoint/2010/main" val="1959521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 networking port, also known as an RJ-45 jack, is still found on today's computers. The square RJ-45 jack allows a networking cable to connect the computer to another device such as a switch or a router. </a:t>
            </a: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F1673E6-B779-4543-95B0-27C42C8CD272}" type="slidenum">
              <a:rPr lang="en-US" altLang="en-US"/>
              <a:pPr eaLnBrk="1" hangingPunct="1"/>
              <a:t>9</a:t>
            </a:fld>
            <a:endParaRPr lang="en-US" altLang="en-US" dirty="0"/>
          </a:p>
        </p:txBody>
      </p:sp>
    </p:spTree>
    <p:extLst>
      <p:ext uri="{BB962C8B-B14F-4D97-AF65-F5344CB8AC3E}">
        <p14:creationId xmlns:p14="http://schemas.microsoft.com/office/powerpoint/2010/main" val="41251289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hyperlink" Target="http://accessibility.psu.edu/microsoftoffice/powerpoint/" TargetMode="External"/><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Side by side_three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2047240"/>
          </a:xfrm>
          <a:prstGeom prst="rect">
            <a:avLst/>
          </a:prstGeom>
        </p:spPr>
        <p:txBody>
          <a:bodyPr/>
          <a:lstStyle>
            <a:lvl1pPr>
              <a:defRPr sz="2400">
                <a:latin typeface="+mn-lt"/>
              </a:defRPr>
            </a:lvl1pPr>
            <a:lvl2pPr>
              <a:defRPr sz="2000">
                <a:latin typeface="+mn-lt"/>
              </a:defRPr>
            </a:lvl2pPr>
          </a:lstStyle>
          <a:p>
            <a:pPr lvl="0"/>
            <a:r>
              <a:rPr lang="en-US" dirty="0" smtClean="0"/>
              <a:t>Click to edit Master text styles</a:t>
            </a:r>
          </a:p>
          <a:p>
            <a:pPr lvl="1"/>
            <a:r>
              <a:rPr lang="en-US" dirty="0" smtClean="0"/>
              <a:t>Second level</a:t>
            </a:r>
          </a:p>
        </p:txBody>
      </p:sp>
      <p:sp>
        <p:nvSpPr>
          <p:cNvPr id="28" name="Text Placeholder 16"/>
          <p:cNvSpPr>
            <a:spLocks noGrp="1"/>
          </p:cNvSpPr>
          <p:nvPr>
            <p:ph type="body" sz="quarter" idx="42" hasCustomPrompt="1"/>
          </p:nvPr>
        </p:nvSpPr>
        <p:spPr>
          <a:xfrm>
            <a:off x="457200" y="36474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907575" y="4363720"/>
            <a:ext cx="6926239" cy="1752600"/>
          </a:xfrm>
          <a:prstGeom prst="rect">
            <a:avLst/>
          </a:prstGeom>
        </p:spPr>
        <p:txBody>
          <a:bodyPr/>
          <a:lstStyle>
            <a:lvl1pPr>
              <a:defRPr sz="2400">
                <a:latin typeface="+mn-lt"/>
              </a:defRPr>
            </a:lvl1pPr>
            <a:lvl2pPr>
              <a:defRPr sz="2000">
                <a:latin typeface="+mn-lt"/>
              </a:defRPr>
            </a:lvl2pPr>
          </a:lstStyle>
          <a:p>
            <a:pPr lvl="0"/>
            <a:r>
              <a:rPr lang="en-US" dirty="0" smtClean="0"/>
              <a:t>Click to edit Master text styles</a:t>
            </a:r>
          </a:p>
          <a:p>
            <a:pPr lvl="1"/>
            <a:r>
              <a:rPr lang="en-US" dirty="0" smtClean="0"/>
              <a:t>Second level</a:t>
            </a:r>
          </a:p>
        </p:txBody>
      </p:sp>
      <p:sp>
        <p:nvSpPr>
          <p:cNvPr id="24" name="Text Placeholder 16"/>
          <p:cNvSpPr>
            <a:spLocks noGrp="1"/>
          </p:cNvSpPr>
          <p:nvPr>
            <p:ph type="body" sz="quarter" idx="39" hasCustomPrompt="1"/>
          </p:nvPr>
        </p:nvSpPr>
        <p:spPr>
          <a:xfrm>
            <a:off x="907575" y="611632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31987" y="1600201"/>
            <a:ext cx="4053840" cy="2047240"/>
          </a:xfrm>
          <a:prstGeom prst="rect">
            <a:avLst/>
          </a:prstGeom>
        </p:spPr>
        <p:txBody>
          <a:bodyPr/>
          <a:lstStyle>
            <a:lvl1pPr>
              <a:defRPr sz="2400">
                <a:latin typeface="+mn-lt"/>
              </a:defRPr>
            </a:lvl1pPr>
            <a:lvl2pPr>
              <a:defRPr sz="2000">
                <a:latin typeface="+mn-lt"/>
              </a:defRPr>
            </a:lvl2pPr>
          </a:lstStyle>
          <a:p>
            <a:pPr lvl="0"/>
            <a:r>
              <a:rPr lang="en-US" dirty="0" smtClean="0"/>
              <a:t>Click to edit Master text styles</a:t>
            </a:r>
          </a:p>
          <a:p>
            <a:pPr lvl="1"/>
            <a:r>
              <a:rPr lang="en-US" dirty="0" smtClean="0"/>
              <a:t>Second level</a:t>
            </a:r>
          </a:p>
        </p:txBody>
      </p:sp>
      <p:sp>
        <p:nvSpPr>
          <p:cNvPr id="27" name="Text Placeholder 16"/>
          <p:cNvSpPr>
            <a:spLocks noGrp="1"/>
          </p:cNvSpPr>
          <p:nvPr>
            <p:ph type="body" sz="quarter" idx="41" hasCustomPrompt="1"/>
          </p:nvPr>
        </p:nvSpPr>
        <p:spPr>
          <a:xfrm>
            <a:off x="4631987" y="3696016"/>
            <a:ext cx="4053840" cy="373064"/>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419993147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Side by side_Six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160337"/>
            <a:ext cx="8229600" cy="887413"/>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37197" y="1170940"/>
            <a:ext cx="4053840" cy="138176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8" name="Text Placeholder 16"/>
          <p:cNvSpPr>
            <a:spLocks noGrp="1"/>
          </p:cNvSpPr>
          <p:nvPr>
            <p:ph type="body" sz="quarter" idx="42" hasCustomPrompt="1"/>
          </p:nvPr>
        </p:nvSpPr>
        <p:spPr>
          <a:xfrm>
            <a:off x="430529" y="2552700"/>
            <a:ext cx="4060507" cy="295275"/>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30530" y="2998470"/>
            <a:ext cx="4053840" cy="1358265"/>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4" name="Text Placeholder 16"/>
          <p:cNvSpPr>
            <a:spLocks noGrp="1"/>
          </p:cNvSpPr>
          <p:nvPr>
            <p:ph type="body" sz="quarter" idx="39" hasCustomPrompt="1"/>
          </p:nvPr>
        </p:nvSpPr>
        <p:spPr>
          <a:xfrm>
            <a:off x="443865" y="4379595"/>
            <a:ext cx="4040505"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22461" y="1170940"/>
            <a:ext cx="4053840" cy="138176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22461" y="2571432"/>
            <a:ext cx="4053840" cy="294005"/>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31987" y="2988309"/>
            <a:ext cx="4053840" cy="1391285"/>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31987" y="438912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3" name="Content Placeholder 2"/>
          <p:cNvSpPr>
            <a:spLocks noGrp="1"/>
          </p:cNvSpPr>
          <p:nvPr>
            <p:ph sz="quarter" idx="43"/>
          </p:nvPr>
        </p:nvSpPr>
        <p:spPr>
          <a:xfrm>
            <a:off x="430530" y="4900930"/>
            <a:ext cx="4055745" cy="1358265"/>
          </a:xfrm>
        </p:spPr>
        <p:txBody>
          <a:bodyPr/>
          <a:lstStyle>
            <a:lvl1pPr>
              <a:defRPr sz="2000"/>
            </a:lvl1pPr>
            <a:lvl2pPr>
              <a:defRPr sz="1600"/>
            </a:lvl2pPr>
            <a:lvl3pPr marL="914400" indent="0">
              <a:buNone/>
              <a:defRPr/>
            </a:lvl3pPr>
          </a:lstStyle>
          <a:p>
            <a:pPr lvl="0"/>
            <a:r>
              <a:rPr lang="en-US" dirty="0" smtClean="0"/>
              <a:t>Click to edit Master text styles</a:t>
            </a:r>
          </a:p>
          <a:p>
            <a:pPr lvl="1"/>
            <a:r>
              <a:rPr lang="en-US" dirty="0" smtClean="0"/>
              <a:t>Second level</a:t>
            </a:r>
          </a:p>
          <a:p>
            <a:pPr lvl="2"/>
            <a:endParaRPr lang="en-US" dirty="0"/>
          </a:p>
        </p:txBody>
      </p:sp>
      <p:sp>
        <p:nvSpPr>
          <p:cNvPr id="17" name="Content Placeholder 2"/>
          <p:cNvSpPr>
            <a:spLocks noGrp="1"/>
          </p:cNvSpPr>
          <p:nvPr>
            <p:ph sz="quarter" idx="44"/>
          </p:nvPr>
        </p:nvSpPr>
        <p:spPr>
          <a:xfrm>
            <a:off x="4631987" y="4900930"/>
            <a:ext cx="4045287" cy="1358265"/>
          </a:xfrm>
        </p:spPr>
        <p:txBody>
          <a:bodyPr/>
          <a:lstStyle>
            <a:lvl1pPr>
              <a:defRPr sz="2000"/>
            </a:lvl1pPr>
            <a:lvl2pPr>
              <a:defRPr sz="1600"/>
            </a:lvl2pPr>
            <a:lvl3pPr marL="914400" indent="0">
              <a:buNone/>
              <a:defRPr/>
            </a:lvl3pPr>
          </a:lstStyle>
          <a:p>
            <a:pPr lvl="0"/>
            <a:r>
              <a:rPr lang="en-US" dirty="0" smtClean="0"/>
              <a:t>Click to edit Master text styles</a:t>
            </a:r>
          </a:p>
          <a:p>
            <a:pPr lvl="1"/>
            <a:r>
              <a:rPr lang="en-US" dirty="0" smtClean="0"/>
              <a:t>Second level</a:t>
            </a:r>
          </a:p>
          <a:p>
            <a:pPr lvl="2"/>
            <a:endParaRPr lang="en-US" dirty="0"/>
          </a:p>
        </p:txBody>
      </p:sp>
      <p:sp>
        <p:nvSpPr>
          <p:cNvPr id="19" name="Text Placeholder 16"/>
          <p:cNvSpPr>
            <a:spLocks noGrp="1"/>
          </p:cNvSpPr>
          <p:nvPr>
            <p:ph type="body" sz="quarter" idx="45" hasCustomPrompt="1"/>
          </p:nvPr>
        </p:nvSpPr>
        <p:spPr>
          <a:xfrm>
            <a:off x="430530" y="6259195"/>
            <a:ext cx="4053840" cy="295275"/>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0" name="Text Placeholder 16"/>
          <p:cNvSpPr>
            <a:spLocks noGrp="1"/>
          </p:cNvSpPr>
          <p:nvPr>
            <p:ph type="body" sz="quarter" idx="46" hasCustomPrompt="1"/>
          </p:nvPr>
        </p:nvSpPr>
        <p:spPr>
          <a:xfrm>
            <a:off x="4622461" y="6266179"/>
            <a:ext cx="4054813" cy="295275"/>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Tree>
    <p:extLst>
      <p:ext uri="{BB962C8B-B14F-4D97-AF65-F5344CB8AC3E}">
        <p14:creationId xmlns:p14="http://schemas.microsoft.com/office/powerpoint/2010/main" val="196167917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3"/>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custDataLst>
      <p:tags r:id="rId1"/>
    </p:custDataLst>
    <p:extLst>
      <p:ext uri="{BB962C8B-B14F-4D97-AF65-F5344CB8AC3E}">
        <p14:creationId xmlns:p14="http://schemas.microsoft.com/office/powerpoint/2010/main" val="14041514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ustDataLst>
      <p:tags r:id="rId1"/>
    </p:custDataLst>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ONC Lecture with equation">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1498600" y="2705100"/>
            <a:ext cx="6489700" cy="1079500"/>
          </a:xfrm>
          <a:prstGeom prst="rect">
            <a:avLst/>
          </a:prstGeom>
        </p:spPr>
        <p:txBody>
          <a:bodyPr/>
          <a:lstStyle>
            <a:lvl1pPr marL="0" indent="0">
              <a:buNone/>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4" name="Content Placeholder 3"/>
          <p:cNvSpPr>
            <a:spLocks noGrp="1"/>
          </p:cNvSpPr>
          <p:nvPr>
            <p:ph sz="quarter" idx="15"/>
          </p:nvPr>
        </p:nvSpPr>
        <p:spPr>
          <a:xfrm>
            <a:off x="457814" y="3784600"/>
            <a:ext cx="8228013" cy="1104900"/>
          </a:xfrm>
        </p:spPr>
        <p:txBody>
          <a:bodyPr/>
          <a:lstStyle>
            <a:lvl1pPr marL="0" indent="0">
              <a:buNone/>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ustDataLst>
      <p:tags r:id="rId1"/>
    </p:custDataLst>
    <p:extLst>
      <p:ext uri="{BB962C8B-B14F-4D97-AF65-F5344CB8AC3E}">
        <p14:creationId xmlns:p14="http://schemas.microsoft.com/office/powerpoint/2010/main" val="93727226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ONC Lecture with equation and mo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3340100" y="2705100"/>
            <a:ext cx="4648200" cy="1079500"/>
          </a:xfrm>
          <a:prstGeom prst="rect">
            <a:avLst/>
          </a:prstGeom>
        </p:spPr>
        <p:txBody>
          <a:bodyPr/>
          <a:lstStyle>
            <a:lvl1pPr marL="0" indent="0">
              <a:buNone/>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4" name="Content Placeholder 3"/>
          <p:cNvSpPr>
            <a:spLocks noGrp="1"/>
          </p:cNvSpPr>
          <p:nvPr>
            <p:ph sz="quarter" idx="15"/>
          </p:nvPr>
        </p:nvSpPr>
        <p:spPr>
          <a:xfrm>
            <a:off x="457814" y="3784600"/>
            <a:ext cx="8228013" cy="1104900"/>
          </a:xfrm>
        </p:spPr>
        <p:txBody>
          <a:bodyPr/>
          <a:lstStyle>
            <a:lvl1pPr marL="0" indent="0">
              <a:buNone/>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ustDataLst>
      <p:tags r:id="rId1"/>
    </p:custDataLst>
    <p:extLst>
      <p:ext uri="{BB962C8B-B14F-4D97-AF65-F5344CB8AC3E}">
        <p14:creationId xmlns:p14="http://schemas.microsoft.com/office/powerpoint/2010/main" val="282133018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ONC Lecture with equation plus">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3340100" y="2705100"/>
            <a:ext cx="4648200" cy="1079500"/>
          </a:xfrm>
          <a:prstGeom prst="rect">
            <a:avLst/>
          </a:prstGeom>
        </p:spPr>
        <p:txBody>
          <a:bodyPr/>
          <a:lstStyle>
            <a:lvl1pPr marL="0" indent="0">
              <a:buNone/>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4" name="Content Placeholder 3"/>
          <p:cNvSpPr>
            <a:spLocks noGrp="1"/>
          </p:cNvSpPr>
          <p:nvPr>
            <p:ph sz="quarter" idx="15"/>
          </p:nvPr>
        </p:nvSpPr>
        <p:spPr>
          <a:xfrm>
            <a:off x="457814" y="3784600"/>
            <a:ext cx="8228013" cy="1104900"/>
          </a:xfrm>
        </p:spPr>
        <p:txBody>
          <a:bodyPr/>
          <a:lstStyle>
            <a:lvl1pPr marL="0" indent="0">
              <a:buNone/>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3"/>
          <p:cNvSpPr>
            <a:spLocks noGrp="1"/>
          </p:cNvSpPr>
          <p:nvPr>
            <p:ph sz="quarter" idx="16"/>
          </p:nvPr>
        </p:nvSpPr>
        <p:spPr>
          <a:xfrm>
            <a:off x="457200" y="4519612"/>
            <a:ext cx="8228013" cy="1104900"/>
          </a:xfrm>
        </p:spPr>
        <p:txBody>
          <a:bodyPr/>
          <a:lstStyle>
            <a:lvl1pPr marL="0" indent="0">
              <a:buNone/>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ustDataLst>
      <p:tags r:id="rId1"/>
    </p:custDataLst>
    <p:extLst>
      <p:ext uri="{BB962C8B-B14F-4D97-AF65-F5344CB8AC3E}">
        <p14:creationId xmlns:p14="http://schemas.microsoft.com/office/powerpoint/2010/main" val="377546421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ONC Lecture_Twiste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153924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4" name="Content Placeholder 3"/>
          <p:cNvSpPr>
            <a:spLocks noGrp="1"/>
          </p:cNvSpPr>
          <p:nvPr>
            <p:ph sz="quarter" idx="15"/>
          </p:nvPr>
        </p:nvSpPr>
        <p:spPr>
          <a:xfrm>
            <a:off x="457200" y="3230563"/>
            <a:ext cx="8228013" cy="18446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ustDataLst>
      <p:tags r:id="rId1"/>
    </p:custDataLst>
    <p:extLst>
      <p:ext uri="{BB962C8B-B14F-4D97-AF65-F5344CB8AC3E}">
        <p14:creationId xmlns:p14="http://schemas.microsoft.com/office/powerpoint/2010/main" val="31263450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ustDataLst>
      <p:tags r:id="rId1"/>
    </p:custDataLst>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ONC 2 sides, 3 lon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199"/>
            <a:ext cx="4041648" cy="2608385"/>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3861703"/>
            <a:ext cx="2506117" cy="346881"/>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457199" y="4391146"/>
            <a:ext cx="8228013" cy="2026383"/>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Picture Placeholder 3"/>
          <p:cNvSpPr>
            <a:spLocks noGrp="1"/>
          </p:cNvSpPr>
          <p:nvPr>
            <p:ph type="pic" sz="quarter" idx="35"/>
          </p:nvPr>
        </p:nvSpPr>
        <p:spPr>
          <a:xfrm>
            <a:off x="4648200" y="1600201"/>
            <a:ext cx="4037013" cy="2213632"/>
          </a:xfrm>
        </p:spPr>
        <p:txBody>
          <a:bodyPr/>
          <a:lstStyle>
            <a:lvl1pPr marL="0" indent="0">
              <a:buNone/>
              <a:defRPr/>
            </a:lvl1pPr>
          </a:lstStyle>
          <a:p>
            <a:endParaRPr lang="en-US" dirty="0"/>
          </a:p>
        </p:txBody>
      </p:sp>
    </p:spTree>
    <p:custDataLst>
      <p:tags r:id="rId1"/>
    </p:custDataLst>
    <p:extLst>
      <p:ext uri="{BB962C8B-B14F-4D97-AF65-F5344CB8AC3E}">
        <p14:creationId xmlns:p14="http://schemas.microsoft.com/office/powerpoint/2010/main" val="418132799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89" r:id="rId3"/>
    <p:sldLayoutId id="2147484290" r:id="rId4"/>
    <p:sldLayoutId id="2147484291" r:id="rId5"/>
    <p:sldLayoutId id="2147484288" r:id="rId6"/>
    <p:sldLayoutId id="2147484260" r:id="rId7"/>
    <p:sldLayoutId id="2147484287" r:id="rId8"/>
    <p:sldLayoutId id="2147484262" r:id="rId9"/>
    <p:sldLayoutId id="2147484286" r:id="rId10"/>
    <p:sldLayoutId id="2147484285" r:id="rId11"/>
    <p:sldLayoutId id="2147484263" r:id="rId12"/>
    <p:sldLayoutId id="2147484264" r:id="rId13"/>
    <p:sldLayoutId id="2147484265" r:id="rId14"/>
    <p:sldLayoutId id="2147484266" r:id="rId15"/>
    <p:sldLayoutId id="2147484267" r:id="rId16"/>
    <p:sldLayoutId id="2147484271" r:id="rId17"/>
    <p:sldLayoutId id="2147484272" r:id="rId18"/>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0.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tags" Target="../tags/tag22.xml"/><Relationship Id="rId1" Type="http://schemas.openxmlformats.org/officeDocument/2006/relationships/tags" Target="../tags/tag21.xml"/><Relationship Id="rId5" Type="http://schemas.openxmlformats.org/officeDocument/2006/relationships/image" Target="../media/image9.jpeg"/><Relationship Id="rId4"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tags" Target="../tags/tag24.xml"/><Relationship Id="rId4" Type="http://schemas.openxmlformats.org/officeDocument/2006/relationships/image" Target="../media/image10.jp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0.xml"/><Relationship Id="rId1" Type="http://schemas.openxmlformats.org/officeDocument/2006/relationships/tags" Target="../tags/tag26.xml"/><Relationship Id="rId4" Type="http://schemas.openxmlformats.org/officeDocument/2006/relationships/image" Target="../media/image11.jp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32.xml"/><Relationship Id="rId4" Type="http://schemas.openxmlformats.org/officeDocument/2006/relationships/image" Target="../media/image12.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6.xml"/><Relationship Id="rId1" Type="http://schemas.openxmlformats.org/officeDocument/2006/relationships/tags" Target="../tags/tag33.xml"/><Relationship Id="rId4" Type="http://schemas.openxmlformats.org/officeDocument/2006/relationships/image" Target="../media/image13.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34.xml"/><Relationship Id="rId5" Type="http://schemas.openxmlformats.org/officeDocument/2006/relationships/image" Target="../media/image15.png"/><Relationship Id="rId4" Type="http://schemas.openxmlformats.org/officeDocument/2006/relationships/image" Target="../media/image14.pn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35.xml"/><Relationship Id="rId5" Type="http://schemas.openxmlformats.org/officeDocument/2006/relationships/image" Target="../media/image16.png"/><Relationship Id="rId4" Type="http://schemas.openxmlformats.org/officeDocument/2006/relationships/image" Target="../media/image14.pn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36.xml"/><Relationship Id="rId5" Type="http://schemas.openxmlformats.org/officeDocument/2006/relationships/image" Target="../media/image17.png"/><Relationship Id="rId4" Type="http://schemas.openxmlformats.org/officeDocument/2006/relationships/image" Target="../media/image14.pn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37.xml"/><Relationship Id="rId5" Type="http://schemas.openxmlformats.org/officeDocument/2006/relationships/image" Target="../media/image18.png"/><Relationship Id="rId4" Type="http://schemas.openxmlformats.org/officeDocument/2006/relationships/image" Target="../media/image14.pn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38.xml"/><Relationship Id="rId5" Type="http://schemas.openxmlformats.org/officeDocument/2006/relationships/image" Target="../media/image20.png"/><Relationship Id="rId4" Type="http://schemas.openxmlformats.org/officeDocument/2006/relationships/image" Target="../media/image19.pn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39.xml"/><Relationship Id="rId5" Type="http://schemas.openxmlformats.org/officeDocument/2006/relationships/image" Target="../media/image22.png"/><Relationship Id="rId4" Type="http://schemas.openxmlformats.org/officeDocument/2006/relationships/image" Target="../media/image21.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40.xml"/><Relationship Id="rId5" Type="http://schemas.openxmlformats.org/officeDocument/2006/relationships/image" Target="../media/image23.png"/><Relationship Id="rId4" Type="http://schemas.openxmlformats.org/officeDocument/2006/relationships/image" Target="../media/image21.png"/></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41.xml"/><Relationship Id="rId5" Type="http://schemas.openxmlformats.org/officeDocument/2006/relationships/image" Target="../media/image25.png"/><Relationship Id="rId4" Type="http://schemas.openxmlformats.org/officeDocument/2006/relationships/image" Target="../media/image24.png"/></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42.xml"/><Relationship Id="rId5" Type="http://schemas.openxmlformats.org/officeDocument/2006/relationships/image" Target="../media/image26.png"/><Relationship Id="rId4" Type="http://schemas.openxmlformats.org/officeDocument/2006/relationships/image" Target="../media/image24.png"/></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tags" Target="../tags/tag43.xml"/><Relationship Id="rId5" Type="http://schemas.openxmlformats.org/officeDocument/2006/relationships/image" Target="../media/image27.png"/><Relationship Id="rId4" Type="http://schemas.openxmlformats.org/officeDocument/2006/relationships/image" Target="../media/image24.png"/></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ags" Target="../tags/tag44.xml"/><Relationship Id="rId5" Type="http://schemas.openxmlformats.org/officeDocument/2006/relationships/image" Target="../media/image29.png"/><Relationship Id="rId4" Type="http://schemas.openxmlformats.org/officeDocument/2006/relationships/image" Target="../media/image28.png"/></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tags" Target="../tags/tag45.xml"/><Relationship Id="rId4" Type="http://schemas.openxmlformats.org/officeDocument/2006/relationships/image" Target="../media/image30.png"/></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3.xml"/><Relationship Id="rId1" Type="http://schemas.openxmlformats.org/officeDocument/2006/relationships/tags" Target="../tags/tag46.xml"/><Relationship Id="rId4" Type="http://schemas.openxmlformats.org/officeDocument/2006/relationships/image" Target="../media/image31.png"/></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4.xml"/><Relationship Id="rId1" Type="http://schemas.openxmlformats.org/officeDocument/2006/relationships/tags" Target="../tags/tag47.xml"/><Relationship Id="rId4" Type="http://schemas.openxmlformats.org/officeDocument/2006/relationships/image" Target="../media/image32.png"/></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4.xml"/><Relationship Id="rId1" Type="http://schemas.openxmlformats.org/officeDocument/2006/relationships/tags" Target="../tags/tag48.xml"/><Relationship Id="rId4" Type="http://schemas.openxmlformats.org/officeDocument/2006/relationships/image" Target="../media/image33.png"/></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4.xml"/><Relationship Id="rId1" Type="http://schemas.openxmlformats.org/officeDocument/2006/relationships/tags" Target="../tags/tag49.xml"/><Relationship Id="rId5" Type="http://schemas.openxmlformats.org/officeDocument/2006/relationships/image" Target="../media/image34.png"/><Relationship Id="rId4" Type="http://schemas.openxmlformats.org/officeDocument/2006/relationships/image" Target="../media/image33.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5.xml"/><Relationship Id="rId1" Type="http://schemas.openxmlformats.org/officeDocument/2006/relationships/tags" Target="../tags/tag50.xml"/><Relationship Id="rId5" Type="http://schemas.openxmlformats.org/officeDocument/2006/relationships/image" Target="../media/image34.png"/><Relationship Id="rId4" Type="http://schemas.openxmlformats.org/officeDocument/2006/relationships/image" Target="../media/image33.png"/></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tags" Target="../tags/tag53.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15.xml"/><Relationship Id="rId1" Type="http://schemas.openxmlformats.org/officeDocument/2006/relationships/tags" Target="../tags/tag54.xml"/></Relationships>
</file>

<file path=ppt/slides/_rels/slide45.xml.rels><?xml version="1.0" encoding="UTF-8" standalone="yes"?>
<Relationships xmlns="http://schemas.openxmlformats.org/package/2006/relationships"><Relationship Id="rId8" Type="http://schemas.openxmlformats.org/officeDocument/2006/relationships/hyperlink" Target="https://commons.wikimedia.org/wiki/File:SVGA_port.jpg" TargetMode="External"/><Relationship Id="rId3" Type="http://schemas.openxmlformats.org/officeDocument/2006/relationships/notesSlide" Target="../notesSlides/notesSlide45.xml"/><Relationship Id="rId7" Type="http://schemas.openxmlformats.org/officeDocument/2006/relationships/hyperlink" Target="http://en.wikipedia.org/wiki/Terabyte" TargetMode="External"/><Relationship Id="rId2" Type="http://schemas.openxmlformats.org/officeDocument/2006/relationships/slideLayout" Target="../slideLayouts/slideLayout16.xml"/><Relationship Id="rId1" Type="http://schemas.openxmlformats.org/officeDocument/2006/relationships/tags" Target="../tags/tag55.xml"/><Relationship Id="rId6" Type="http://schemas.openxmlformats.org/officeDocument/2006/relationships/hyperlink" Target="http://en.wikipedia.org/wiki/George_Boole" TargetMode="External"/><Relationship Id="rId5" Type="http://schemas.openxmlformats.org/officeDocument/2006/relationships/hyperlink" Target="http://en.wikipedia.org/wiki/Atanasoff-Berry_Computer" TargetMode="External"/><Relationship Id="rId4" Type="http://schemas.openxmlformats.org/officeDocument/2006/relationships/hyperlink" Target="http://en.wikipedia.org/wiki/ASCII" TargetMode="External"/><Relationship Id="rId9" Type="http://schemas.openxmlformats.org/officeDocument/2006/relationships/hyperlink" Target="https://commons.wikimedia.org/wiki/File:DVI_D.jpg"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www.flickr.com/photos/dereck/4337939537" TargetMode="External"/><Relationship Id="rId3" Type="http://schemas.openxmlformats.org/officeDocument/2006/relationships/notesSlide" Target="../notesSlides/notesSlide46.xml"/><Relationship Id="rId7" Type="http://schemas.openxmlformats.org/officeDocument/2006/relationships/hyperlink" Target="http://commons.wikimedia.org/wiki/File:SATA_ports.jpg" TargetMode="External"/><Relationship Id="rId2" Type="http://schemas.openxmlformats.org/officeDocument/2006/relationships/slideLayout" Target="../slideLayouts/slideLayout16.xml"/><Relationship Id="rId1" Type="http://schemas.openxmlformats.org/officeDocument/2006/relationships/tags" Target="../tags/tag56.xml"/><Relationship Id="rId6" Type="http://schemas.openxmlformats.org/officeDocument/2006/relationships/hyperlink" Target="https://commons.wikimedia.org/wiki/File:USB_2_&amp;_3.jpg" TargetMode="External"/><Relationship Id="rId5" Type="http://schemas.openxmlformats.org/officeDocument/2006/relationships/hyperlink" Target="https://creativecommons.org/licenses/by-sa/3.0/deed.en" TargetMode="External"/><Relationship Id="rId4" Type="http://schemas.openxmlformats.org/officeDocument/2006/relationships/hyperlink" Target="https://commons.wikimedia.org/wiki/File:HDMI.jpg" TargetMode="External"/><Relationship Id="rId9" Type="http://schemas.openxmlformats.org/officeDocument/2006/relationships/hyperlink" Target="https://creativecommons.org/licenses/by-nc/2.0/"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creativecommons.org/licenses/by-sa/3.0/at/deed.en" TargetMode="External"/><Relationship Id="rId3" Type="http://schemas.openxmlformats.org/officeDocument/2006/relationships/notesSlide" Target="../notesSlides/notesSlide47.xml"/><Relationship Id="rId7" Type="http://schemas.openxmlformats.org/officeDocument/2006/relationships/hyperlink" Target="https://commons.wikimedia.org/wiki/File:Vertex_2_Solid_State_Drive_by_OCZ-top_oblique_PNr%C2%B00307.jpg" TargetMode="External"/><Relationship Id="rId2" Type="http://schemas.openxmlformats.org/officeDocument/2006/relationships/slideLayout" Target="../slideLayouts/slideLayout16.xml"/><Relationship Id="rId1" Type="http://schemas.openxmlformats.org/officeDocument/2006/relationships/tags" Target="../tags/tag57.xml"/><Relationship Id="rId6" Type="http://schemas.openxmlformats.org/officeDocument/2006/relationships/hyperlink" Target="https://creativecommons.org/licenses/by-sa/3.0/deed.en" TargetMode="External"/><Relationship Id="rId5" Type="http://schemas.openxmlformats.org/officeDocument/2006/relationships/hyperlink" Target="https://commons.wikimedia.org/wiki/File:Seagate_ST33232A_hard_disk_inner_view.jpg" TargetMode="External"/><Relationship Id="rId4" Type="http://schemas.openxmlformats.org/officeDocument/2006/relationships/hyperlink" Target="http://commons.wikimedia.org/wiki/File:Memory_module_DDRAM_20-03-2006.jpg" TargetMode="Externa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17.xml"/><Relationship Id="rId1" Type="http://schemas.openxmlformats.org/officeDocument/2006/relationships/tags" Target="../tags/tag58.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1.xml"/><Relationship Id="rId1" Type="http://schemas.openxmlformats.org/officeDocument/2006/relationships/tags" Target="../tags/tag14.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8.xml"/><Relationship Id="rId1" Type="http://schemas.openxmlformats.org/officeDocument/2006/relationships/tags" Target="../tags/tag15.xml"/><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8.xml"/><Relationship Id="rId1" Type="http://schemas.openxmlformats.org/officeDocument/2006/relationships/tags" Target="../tags/tag16.xml"/><Relationship Id="rId4" Type="http://schemas.openxmlformats.org/officeDocument/2006/relationships/image" Target="../media/image6.jp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ags" Target="../tags/tag17.xml"/><Relationship Id="rId4" Type="http://schemas.openxmlformats.org/officeDocument/2006/relationships/image" Target="../media/image7.jp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tags" Target="../tags/tag18.xml"/><Relationship Id="rId4"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Introduction to Computer Science</a:t>
            </a:r>
            <a:endParaRPr lang="en-US" dirty="0"/>
          </a:p>
        </p:txBody>
      </p:sp>
      <p:sp>
        <p:nvSpPr>
          <p:cNvPr id="3" name="Text Placeholder 2"/>
          <p:cNvSpPr>
            <a:spLocks noGrp="1"/>
          </p:cNvSpPr>
          <p:nvPr>
            <p:ph type="body" sz="half" idx="2"/>
          </p:nvPr>
        </p:nvSpPr>
        <p:spPr/>
        <p:txBody>
          <a:bodyPr/>
          <a:lstStyle/>
          <a:p>
            <a:r>
              <a:rPr lang="en-US" altLang="en-US" dirty="0" smtClean="0"/>
              <a:t>Computer Hardware</a:t>
            </a:r>
            <a:endParaRPr lang="en-US" altLang="en-US" dirty="0"/>
          </a:p>
        </p:txBody>
      </p:sp>
      <p:sp>
        <p:nvSpPr>
          <p:cNvPr id="4" name="Text Placeholder 3"/>
          <p:cNvSpPr>
            <a:spLocks noGrp="1"/>
          </p:cNvSpPr>
          <p:nvPr>
            <p:ph type="body" sz="quarter" idx="11"/>
          </p:nvPr>
        </p:nvSpPr>
        <p:spPr/>
        <p:txBody>
          <a:bodyPr/>
          <a:lstStyle/>
          <a:p>
            <a:r>
              <a:rPr lang="en-US" altLang="en-US" dirty="0" smtClean="0"/>
              <a:t>Lecture b</a:t>
            </a:r>
            <a:endParaRPr lang="en-US" altLang="en-US" dirty="0"/>
          </a:p>
        </p:txBody>
      </p:sp>
      <p:sp>
        <p:nvSpPr>
          <p:cNvPr id="5" name="Text Placeholder 4"/>
          <p:cNvSpPr>
            <a:spLocks noGrp="1"/>
          </p:cNvSpPr>
          <p:nvPr>
            <p:ph type="body" sz="quarter" idx="12"/>
          </p:nvPr>
        </p:nvSpPr>
        <p:spPr/>
        <p:txBody>
          <a:bodyPr/>
          <a:lstStyle/>
          <a:p>
            <a:r>
              <a:rPr lang="en-US" dirty="0" smtClean="0"/>
              <a:t>This material (Comp 4 Unit 2) was developed by Oregon Health &amp; Science University, funded by the Department of Health and Human Services, Office of the National Coordinator for Health Information Technology under Award Number 90WT0001. </a:t>
            </a:r>
          </a:p>
          <a:p>
            <a:r>
              <a:rPr lang="en-US" dirty="0" smtClean="0"/>
              <a:t>This work is licensed under the Creative Commons Attribution-NonCommercial-ShareAlike 4.0 International License. To view a copy of this license, visit </a:t>
            </a:r>
            <a:r>
              <a:rPr lang="en-US" dirty="0" smtClean="0">
                <a:hlinkClick r:id="rId4" tooltip="URL for Creative Commons Attribution-NonCommercial-ShareAlike 4.0 International License"/>
              </a:rPr>
              <a:t>http://creativecommons.org/licenses/by-nc-sa/4.0/</a:t>
            </a:r>
            <a:r>
              <a:rPr lang="en-US" dirty="0" smtClean="0"/>
              <a:t>.</a:t>
            </a:r>
            <a:endParaRPr lang="en-US" dirty="0"/>
          </a:p>
        </p:txBody>
      </p:sp>
    </p:spTree>
    <p:custDataLst>
      <p:tags r:id="rId1"/>
    </p:custDataLst>
    <p:extLst>
      <p:ext uri="{BB962C8B-B14F-4D97-AF65-F5344CB8AC3E}">
        <p14:creationId xmlns:p14="http://schemas.microsoft.com/office/powerpoint/2010/main" val="13263955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Computer Hardware Components</a:t>
            </a:r>
            <a:br>
              <a:rPr lang="en-US" altLang="en-US" dirty="0" smtClean="0"/>
            </a:br>
            <a:r>
              <a:rPr lang="en-US" altLang="en-US" dirty="0" smtClean="0"/>
              <a:t>Storage Devices</a:t>
            </a:r>
          </a:p>
        </p:txBody>
      </p:sp>
      <p:sp>
        <p:nvSpPr>
          <p:cNvPr id="21507" name="Content Placeholder 2"/>
          <p:cNvSpPr>
            <a:spLocks noGrp="1"/>
          </p:cNvSpPr>
          <p:nvPr>
            <p:ph sz="quarter" idx="14"/>
          </p:nvPr>
        </p:nvSpPr>
        <p:spPr>
          <a:xfrm>
            <a:off x="457200" y="1621436"/>
            <a:ext cx="8229600" cy="4572000"/>
          </a:xfrm>
        </p:spPr>
        <p:txBody>
          <a:bodyPr/>
          <a:lstStyle/>
          <a:p>
            <a:r>
              <a:rPr lang="en-US" altLang="en-US" sz="3000" dirty="0" smtClean="0"/>
              <a:t>Input/Output Ports</a:t>
            </a:r>
          </a:p>
          <a:p>
            <a:r>
              <a:rPr lang="en-US" altLang="en-US" sz="3000" dirty="0" smtClean="0">
                <a:solidFill>
                  <a:srgbClr val="00B050"/>
                </a:solidFill>
              </a:rPr>
              <a:t>Storage Devices</a:t>
            </a:r>
          </a:p>
          <a:p>
            <a:pPr lvl="1"/>
            <a:r>
              <a:rPr lang="en-US" altLang="en-US" sz="2600" dirty="0" smtClean="0"/>
              <a:t>Primary</a:t>
            </a:r>
          </a:p>
          <a:p>
            <a:pPr lvl="1"/>
            <a:r>
              <a:rPr lang="en-US" altLang="en-US" sz="2600" dirty="0" smtClean="0"/>
              <a:t>Secondary</a:t>
            </a:r>
          </a:p>
          <a:p>
            <a:r>
              <a:rPr lang="en-US" altLang="en-US" sz="3000" dirty="0" smtClean="0"/>
              <a:t>Data Storage </a:t>
            </a:r>
          </a:p>
          <a:p>
            <a:pPr lvl="1"/>
            <a:r>
              <a:rPr lang="en-US" altLang="en-US" sz="2600" dirty="0" smtClean="0"/>
              <a:t>Binary format</a:t>
            </a:r>
          </a:p>
          <a:p>
            <a:pPr lvl="1"/>
            <a:r>
              <a:rPr lang="en-US" altLang="en-US" sz="2600" dirty="0" smtClean="0"/>
              <a:t>Acronyms</a:t>
            </a:r>
            <a:endParaRPr lang="en-US" altLang="en-US" sz="3000" dirty="0" smtClean="0"/>
          </a:p>
        </p:txBody>
      </p:sp>
      <p:sp>
        <p:nvSpPr>
          <p:cNvPr id="4" name="Slide Number Placeholder 3"/>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extLst>
      <p:ext uri="{BB962C8B-B14F-4D97-AF65-F5344CB8AC3E}">
        <p14:creationId xmlns:p14="http://schemas.microsoft.com/office/powerpoint/2010/main" val="16388591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Storage Devices</a:t>
            </a:r>
          </a:p>
        </p:txBody>
      </p:sp>
      <p:sp>
        <p:nvSpPr>
          <p:cNvPr id="15363" name="Content Placeholder 5"/>
          <p:cNvSpPr>
            <a:spLocks noGrp="1"/>
          </p:cNvSpPr>
          <p:nvPr>
            <p:ph sz="quarter" idx="14"/>
          </p:nvPr>
        </p:nvSpPr>
        <p:spPr/>
        <p:txBody>
          <a:bodyPr/>
          <a:lstStyle/>
          <a:p>
            <a:r>
              <a:rPr lang="en-US" dirty="0" smtClean="0"/>
              <a:t>Any hardware capable of</a:t>
            </a:r>
          </a:p>
          <a:p>
            <a:pPr lvl="1"/>
            <a:r>
              <a:rPr lang="en-US" dirty="0" smtClean="0"/>
              <a:t>Recording</a:t>
            </a:r>
          </a:p>
          <a:p>
            <a:pPr lvl="1"/>
            <a:r>
              <a:rPr lang="en-US" dirty="0" smtClean="0"/>
              <a:t>Storing</a:t>
            </a:r>
          </a:p>
          <a:p>
            <a:pPr lvl="1"/>
            <a:r>
              <a:rPr lang="en-US" dirty="0" smtClean="0"/>
              <a:t>Retrieving data </a:t>
            </a:r>
          </a:p>
          <a:p>
            <a:r>
              <a:rPr lang="en-US" dirty="0" smtClean="0"/>
              <a:t>Store information temporarily or permanently </a:t>
            </a:r>
          </a:p>
          <a:p>
            <a:r>
              <a:rPr lang="en-US" dirty="0" smtClean="0"/>
              <a:t>Be internal or external to a computing device</a:t>
            </a:r>
            <a:endParaRPr lang="en-US" altLang="en-US" dirty="0" smtClean="0"/>
          </a:p>
        </p:txBody>
      </p:sp>
      <p:sp>
        <p:nvSpPr>
          <p:cNvPr id="4" name="Slide Number Placeholder 3"/>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Primary Storage</a:t>
            </a:r>
          </a:p>
        </p:txBody>
      </p:sp>
      <p:sp>
        <p:nvSpPr>
          <p:cNvPr id="16387" name="Content Placeholder 5"/>
          <p:cNvSpPr>
            <a:spLocks noGrp="1"/>
          </p:cNvSpPr>
          <p:nvPr>
            <p:ph sz="quarter" idx="14"/>
          </p:nvPr>
        </p:nvSpPr>
        <p:spPr>
          <a:xfrm>
            <a:off x="457200" y="1600200"/>
            <a:ext cx="4053840" cy="2468880"/>
          </a:xfrm>
        </p:spPr>
        <p:txBody>
          <a:bodyPr/>
          <a:lstStyle/>
          <a:p>
            <a:r>
              <a:rPr lang="en-US" sz="3000" dirty="0" smtClean="0"/>
              <a:t>Medium that holds data for short periods of time</a:t>
            </a:r>
          </a:p>
          <a:p>
            <a:pPr lvl="1"/>
            <a:r>
              <a:rPr lang="en-US" altLang="en-US" dirty="0" smtClean="0"/>
              <a:t>Characterized by fast performance and small access time</a:t>
            </a:r>
          </a:p>
        </p:txBody>
      </p:sp>
      <p:sp>
        <p:nvSpPr>
          <p:cNvPr id="18" name="Content Placeholder 17"/>
          <p:cNvSpPr>
            <a:spLocks noGrp="1"/>
          </p:cNvSpPr>
          <p:nvPr>
            <p:ph sz="quarter" idx="37"/>
          </p:nvPr>
        </p:nvSpPr>
        <p:spPr>
          <a:xfrm>
            <a:off x="457200" y="4124513"/>
            <a:ext cx="8229600" cy="2009001"/>
          </a:xfrm>
        </p:spPr>
        <p:txBody>
          <a:bodyPr/>
          <a:lstStyle/>
          <a:p>
            <a:r>
              <a:rPr lang="en-US" altLang="en-US" dirty="0"/>
              <a:t>Random Access Memory (RAM) is the most common</a:t>
            </a:r>
          </a:p>
          <a:p>
            <a:pPr lvl="1"/>
            <a:r>
              <a:rPr lang="en-US" altLang="en-US" dirty="0"/>
              <a:t>Operating system and running programs load into RAM</a:t>
            </a:r>
          </a:p>
          <a:p>
            <a:pPr lvl="1"/>
            <a:r>
              <a:rPr lang="en-US" altLang="en-US" dirty="0"/>
              <a:t>Anything stored in RAM is erased when power is lost.</a:t>
            </a:r>
          </a:p>
          <a:p>
            <a:pPr lvl="1"/>
            <a:r>
              <a:rPr lang="en-US" altLang="en-US" dirty="0"/>
              <a:t>Also known as “volatile memory</a:t>
            </a:r>
            <a:r>
              <a:rPr lang="en-US" altLang="en-US" dirty="0" smtClean="0"/>
              <a:t>”</a:t>
            </a:r>
          </a:p>
          <a:p>
            <a:pPr lvl="1"/>
            <a:r>
              <a:rPr lang="en-US" altLang="en-US" dirty="0" smtClean="0"/>
              <a:t>Modules are installed directly on the motherboard</a:t>
            </a:r>
          </a:p>
        </p:txBody>
      </p:sp>
      <p:pic>
        <p:nvPicPr>
          <p:cNvPr id="16389" name="Content Placeholder 10" descr="The image shows two DRAM (Dynamic RAM) modules, which are installed in RAM slots on the motherboard."/>
          <p:cNvPicPr>
            <a:picLocks noGrp="1" noChangeAspect="1" noChangeArrowheads="1"/>
          </p:cNvPicPr>
          <p:nvPr>
            <p:ph sz="quarter" idx="35"/>
            <p:custDataLst>
              <p:tags r:id="rId2"/>
            </p:custDataLst>
          </p:nvPr>
        </p:nvPicPr>
        <p:blipFill>
          <a:blip r:embed="rId5" cstate="print">
            <a:extLst>
              <a:ext uri="{28A0092B-C50C-407E-A947-70E740481C1C}">
                <a14:useLocalDpi xmlns:a14="http://schemas.microsoft.com/office/drawing/2010/main" val="0"/>
              </a:ext>
            </a:extLst>
          </a:blip>
          <a:stretch>
            <a:fillRect/>
          </a:stretch>
        </p:blipFill>
        <p:spPr>
          <a:xfrm>
            <a:off x="5254541" y="1605206"/>
            <a:ext cx="2922613" cy="2194560"/>
          </a:xfrm>
        </p:spPr>
      </p:pic>
      <p:sp>
        <p:nvSpPr>
          <p:cNvPr id="19" name="Text Placeholder 18"/>
          <p:cNvSpPr>
            <a:spLocks noGrp="1"/>
          </p:cNvSpPr>
          <p:nvPr>
            <p:ph type="body" sz="quarter" idx="41"/>
          </p:nvPr>
        </p:nvSpPr>
        <p:spPr>
          <a:xfrm>
            <a:off x="5254541" y="3787187"/>
            <a:ext cx="2042160" cy="407760"/>
          </a:xfrm>
        </p:spPr>
        <p:txBody>
          <a:bodyPr/>
          <a:lstStyle/>
          <a:p>
            <a:r>
              <a:rPr lang="en-US" altLang="en-US" dirty="0"/>
              <a:t>(Cyberdex, 2006, PD-US</a:t>
            </a:r>
            <a:r>
              <a:rPr lang="en-US" altLang="en-US" dirty="0" smtClean="0"/>
              <a:t>)</a:t>
            </a:r>
            <a:endParaRPr lang="en-US" altLang="en-US" dirty="0"/>
          </a:p>
        </p:txBody>
      </p:sp>
      <p:sp>
        <p:nvSpPr>
          <p:cNvPr id="16" name="Slide Number Placeholder 15"/>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Secondary Storage Devices</a:t>
            </a:r>
          </a:p>
        </p:txBody>
      </p:sp>
      <p:sp>
        <p:nvSpPr>
          <p:cNvPr id="15363" name="Content Placeholder 5"/>
          <p:cNvSpPr>
            <a:spLocks noGrp="1"/>
          </p:cNvSpPr>
          <p:nvPr>
            <p:ph sz="quarter" idx="14"/>
          </p:nvPr>
        </p:nvSpPr>
        <p:spPr/>
        <p:txBody>
          <a:bodyPr/>
          <a:lstStyle/>
          <a:p>
            <a:r>
              <a:rPr lang="en-US" altLang="en-US" dirty="0" smtClean="0"/>
              <a:t>Secondary storage (non-volatile) devices are capable of storing data indefinitely </a:t>
            </a:r>
          </a:p>
          <a:p>
            <a:r>
              <a:rPr lang="en-US" altLang="en-US" dirty="0" smtClean="0"/>
              <a:t>Classified as internal or external</a:t>
            </a:r>
          </a:p>
          <a:p>
            <a:pPr lvl="1"/>
            <a:r>
              <a:rPr lang="en-US" altLang="en-US" dirty="0" smtClean="0"/>
              <a:t>Internal storage device installed inside computer’s case, on motherboard</a:t>
            </a:r>
          </a:p>
          <a:p>
            <a:pPr lvl="1"/>
            <a:r>
              <a:rPr lang="en-US" altLang="en-US" dirty="0" smtClean="0"/>
              <a:t>External storage device connected to computer via a port</a:t>
            </a:r>
          </a:p>
        </p:txBody>
      </p:sp>
      <p:sp>
        <p:nvSpPr>
          <p:cNvPr id="4" name="Slide Number Placeholder 3"/>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extLst>
      <p:ext uri="{BB962C8B-B14F-4D97-AF65-F5344CB8AC3E}">
        <p14:creationId xmlns:p14="http://schemas.microsoft.com/office/powerpoint/2010/main" val="31399600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Secondary Storage - 1</a:t>
            </a:r>
          </a:p>
        </p:txBody>
      </p:sp>
      <p:sp>
        <p:nvSpPr>
          <p:cNvPr id="17411" name="Content Placeholder 5"/>
          <p:cNvSpPr>
            <a:spLocks noGrp="1"/>
          </p:cNvSpPr>
          <p:nvPr>
            <p:ph sz="quarter" idx="14"/>
          </p:nvPr>
        </p:nvSpPr>
        <p:spPr>
          <a:xfrm>
            <a:off x="457200" y="1612900"/>
            <a:ext cx="4041648" cy="4663440"/>
          </a:xfrm>
        </p:spPr>
        <p:txBody>
          <a:bodyPr/>
          <a:lstStyle/>
          <a:p>
            <a:r>
              <a:rPr lang="en-US" altLang="en-US" sz="3000" dirty="0" smtClean="0"/>
              <a:t>Hard Disk Drive (HDD or HD)</a:t>
            </a:r>
          </a:p>
          <a:p>
            <a:pPr lvl="1"/>
            <a:r>
              <a:rPr lang="en-US" altLang="en-US" sz="2400" dirty="0" smtClean="0"/>
              <a:t>Can be internal or external</a:t>
            </a:r>
          </a:p>
          <a:p>
            <a:pPr lvl="1"/>
            <a:r>
              <a:rPr lang="en-US" altLang="en-US" sz="2400" dirty="0" smtClean="0"/>
              <a:t>Uses magnetic platters that hold an electric charge, even without power</a:t>
            </a:r>
          </a:p>
          <a:p>
            <a:pPr lvl="1"/>
            <a:r>
              <a:rPr lang="en-US" altLang="en-US" sz="2400" dirty="0" smtClean="0"/>
              <a:t>Stores operating system, programs, and data</a:t>
            </a:r>
          </a:p>
        </p:txBody>
      </p:sp>
      <p:pic>
        <p:nvPicPr>
          <p:cNvPr id="5" name="Content Placeholder 4" descr="Image show the inner view of a Seagate 3.5 inches hard disk drive."/>
          <p:cNvPicPr>
            <a:picLocks noGrp="1" noChangeAspect="1"/>
          </p:cNvPicPr>
          <p:nvPr>
            <p:ph sz="quarter" idx="18"/>
          </p:nvPr>
        </p:nvPicPr>
        <p:blipFill>
          <a:blip r:embed="rId4">
            <a:extLst>
              <a:ext uri="{28A0092B-C50C-407E-A947-70E740481C1C}">
                <a14:useLocalDpi xmlns:a14="http://schemas.microsoft.com/office/drawing/2010/main" val="0"/>
              </a:ext>
            </a:extLst>
          </a:blip>
          <a:stretch>
            <a:fillRect/>
          </a:stretch>
        </p:blipFill>
        <p:spPr>
          <a:xfrm>
            <a:off x="4648200" y="2900468"/>
            <a:ext cx="4041775" cy="1971463"/>
          </a:xfrm>
        </p:spPr>
      </p:pic>
      <p:sp>
        <p:nvSpPr>
          <p:cNvPr id="7" name="Text Placeholder 6"/>
          <p:cNvSpPr>
            <a:spLocks noGrp="1"/>
          </p:cNvSpPr>
          <p:nvPr>
            <p:ph type="body" sz="quarter" idx="33"/>
          </p:nvPr>
        </p:nvSpPr>
        <p:spPr>
          <a:xfrm>
            <a:off x="4611390" y="4871931"/>
            <a:ext cx="2171700" cy="312420"/>
          </a:xfrm>
        </p:spPr>
        <p:txBody>
          <a:bodyPr/>
          <a:lstStyle/>
          <a:p>
            <a:r>
              <a:rPr lang="en-US" altLang="en-US" dirty="0" smtClean="0"/>
              <a:t>(Gaba, 2010, CC BY-SA 3.0)</a:t>
            </a:r>
          </a:p>
        </p:txBody>
      </p:sp>
      <p:sp>
        <p:nvSpPr>
          <p:cNvPr id="8" name="Slide Number Placeholder 7"/>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Secondary Storage - 2</a:t>
            </a:r>
          </a:p>
        </p:txBody>
      </p:sp>
      <p:sp>
        <p:nvSpPr>
          <p:cNvPr id="18435" name="Content Placeholder 5"/>
          <p:cNvSpPr>
            <a:spLocks noGrp="1"/>
          </p:cNvSpPr>
          <p:nvPr>
            <p:ph sz="quarter" idx="14"/>
          </p:nvPr>
        </p:nvSpPr>
        <p:spPr>
          <a:xfrm>
            <a:off x="469900" y="1625600"/>
            <a:ext cx="8229600" cy="4572000"/>
          </a:xfrm>
        </p:spPr>
        <p:txBody>
          <a:bodyPr/>
          <a:lstStyle/>
          <a:p>
            <a:r>
              <a:rPr lang="en-US" altLang="en-US" sz="2800" dirty="0" smtClean="0"/>
              <a:t>Hard disk’s platters are divided into tracks </a:t>
            </a:r>
          </a:p>
          <a:p>
            <a:pPr lvl="1"/>
            <a:r>
              <a:rPr lang="en-US" altLang="en-US" sz="2400" dirty="0" smtClean="0"/>
              <a:t>Tracks are made up of sectors, with 512 byte blocks of storage space in each</a:t>
            </a:r>
          </a:p>
          <a:p>
            <a:r>
              <a:rPr lang="en-US" altLang="en-US" sz="2800" dirty="0" smtClean="0"/>
              <a:t>Disk drives connect to the motherboard through variety of cable types </a:t>
            </a:r>
          </a:p>
          <a:p>
            <a:r>
              <a:rPr lang="en-US" altLang="en-US" sz="2800" dirty="0" smtClean="0"/>
              <a:t>Integrated Drive Electronics (IDE) drives use 40- or 80-pin cable to connect to motherboard</a:t>
            </a:r>
          </a:p>
          <a:p>
            <a:r>
              <a:rPr lang="en-US" altLang="en-US" sz="2800" dirty="0" smtClean="0"/>
              <a:t>SATA designed to replace IDE</a:t>
            </a:r>
          </a:p>
          <a:p>
            <a:pPr lvl="1"/>
            <a:r>
              <a:rPr lang="en-US" altLang="en-US" sz="2400" dirty="0" smtClean="0"/>
              <a:t>Internal SATA drives connect to motherboard by 7-pin wire and operate much faster than IDE</a:t>
            </a:r>
          </a:p>
        </p:txBody>
      </p:sp>
      <p:sp>
        <p:nvSpPr>
          <p:cNvPr id="4" name="Slide Number Placeholder 3"/>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Secondary Storage - 3</a:t>
            </a:r>
          </a:p>
        </p:txBody>
      </p:sp>
      <p:sp>
        <p:nvSpPr>
          <p:cNvPr id="19459" name="Content Placeholder 5"/>
          <p:cNvSpPr>
            <a:spLocks noGrp="1"/>
          </p:cNvSpPr>
          <p:nvPr>
            <p:ph sz="quarter" idx="14"/>
          </p:nvPr>
        </p:nvSpPr>
        <p:spPr>
          <a:xfrm>
            <a:off x="469900" y="1638300"/>
            <a:ext cx="4053840" cy="2468880"/>
          </a:xfrm>
        </p:spPr>
        <p:txBody>
          <a:bodyPr/>
          <a:lstStyle/>
          <a:p>
            <a:r>
              <a:rPr lang="en-US" altLang="en-US" sz="2600" dirty="0" smtClean="0"/>
              <a:t>Other secondary storage devices: USB flash drives, SCSI drives, SATA disk drives, and optical or DVD drives</a:t>
            </a:r>
          </a:p>
        </p:txBody>
      </p:sp>
      <p:sp>
        <p:nvSpPr>
          <p:cNvPr id="15" name="Content Placeholder 14"/>
          <p:cNvSpPr>
            <a:spLocks noGrp="1"/>
          </p:cNvSpPr>
          <p:nvPr>
            <p:ph sz="quarter" idx="37"/>
          </p:nvPr>
        </p:nvSpPr>
        <p:spPr>
          <a:xfrm>
            <a:off x="457200" y="4173854"/>
            <a:ext cx="8483600" cy="2315846"/>
          </a:xfrm>
        </p:spPr>
        <p:txBody>
          <a:bodyPr/>
          <a:lstStyle/>
          <a:p>
            <a:r>
              <a:rPr lang="en-US" altLang="en-US" sz="2600" dirty="0" smtClean="0"/>
              <a:t>Solid state drive (SSD) Flash memory is the primary competing technology for secondary storage</a:t>
            </a:r>
          </a:p>
          <a:p>
            <a:pPr lvl="1"/>
            <a:r>
              <a:rPr lang="en-US" altLang="en-US" dirty="0" smtClean="0"/>
              <a:t>Better reliability</a:t>
            </a:r>
          </a:p>
          <a:p>
            <a:pPr lvl="1"/>
            <a:r>
              <a:rPr lang="en-US" altLang="en-US" dirty="0" smtClean="0"/>
              <a:t>Higher data transfer rates</a:t>
            </a:r>
          </a:p>
          <a:p>
            <a:pPr lvl="1"/>
            <a:r>
              <a:rPr lang="en-US" altLang="en-US" dirty="0" smtClean="0"/>
              <a:t>Lower latency and access times</a:t>
            </a:r>
          </a:p>
          <a:p>
            <a:pPr lvl="1"/>
            <a:r>
              <a:rPr lang="en-US" altLang="en-US" dirty="0" smtClean="0"/>
              <a:t>Considerably more expensive than HDD</a:t>
            </a:r>
          </a:p>
        </p:txBody>
      </p:sp>
      <p:pic>
        <p:nvPicPr>
          <p:cNvPr id="20" name="Content Placeholder 19" descr="Image of an OCZ Vertex 2 Solid State Drive (SSD)."/>
          <p:cNvPicPr>
            <a:picLocks noGrp="1" noChangeAspect="1"/>
          </p:cNvPicPr>
          <p:nvPr>
            <p:ph sz="quarter" idx="35"/>
          </p:nvPr>
        </p:nvPicPr>
        <p:blipFill>
          <a:blip r:embed="rId4">
            <a:extLst>
              <a:ext uri="{28A0092B-C50C-407E-A947-70E740481C1C}">
                <a14:useLocalDpi xmlns:a14="http://schemas.microsoft.com/office/drawing/2010/main" val="0"/>
              </a:ext>
            </a:extLst>
          </a:blip>
          <a:stretch>
            <a:fillRect/>
          </a:stretch>
        </p:blipFill>
        <p:spPr>
          <a:xfrm>
            <a:off x="4708391" y="1432560"/>
            <a:ext cx="3356585" cy="2444115"/>
          </a:xfrm>
        </p:spPr>
      </p:pic>
      <p:sp>
        <p:nvSpPr>
          <p:cNvPr id="22" name="Text Placeholder 21"/>
          <p:cNvSpPr>
            <a:spLocks noGrp="1"/>
          </p:cNvSpPr>
          <p:nvPr>
            <p:ph type="body" sz="quarter" idx="41"/>
          </p:nvPr>
        </p:nvSpPr>
        <p:spPr>
          <a:xfrm>
            <a:off x="4631987" y="3876675"/>
            <a:ext cx="2317453" cy="373064"/>
          </a:xfrm>
        </p:spPr>
        <p:txBody>
          <a:bodyPr/>
          <a:lstStyle/>
          <a:p>
            <a:r>
              <a:rPr lang="en-US" dirty="0" smtClean="0"/>
              <a:t>(D-Kuru, 2010, CC BY-SA 3.0)</a:t>
            </a:r>
          </a:p>
        </p:txBody>
      </p:sp>
      <p:sp>
        <p:nvSpPr>
          <p:cNvPr id="21" name="Slide Number Placeholder 20"/>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extLst>
      <p:ext uri="{BB962C8B-B14F-4D97-AF65-F5344CB8AC3E}">
        <p14:creationId xmlns:p14="http://schemas.microsoft.com/office/powerpoint/2010/main" val="29364574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Computer Hardware Components</a:t>
            </a:r>
            <a:br>
              <a:rPr lang="en-US" altLang="en-US" dirty="0" smtClean="0"/>
            </a:br>
            <a:r>
              <a:rPr lang="en-US" altLang="en-US" dirty="0" smtClean="0"/>
              <a:t>Data Storage</a:t>
            </a:r>
          </a:p>
        </p:txBody>
      </p:sp>
      <p:sp>
        <p:nvSpPr>
          <p:cNvPr id="21507" name="Content Placeholder 2"/>
          <p:cNvSpPr>
            <a:spLocks noGrp="1"/>
          </p:cNvSpPr>
          <p:nvPr>
            <p:ph sz="quarter" idx="14"/>
          </p:nvPr>
        </p:nvSpPr>
        <p:spPr>
          <a:xfrm>
            <a:off x="457200" y="1621436"/>
            <a:ext cx="8229600" cy="4572000"/>
          </a:xfrm>
        </p:spPr>
        <p:txBody>
          <a:bodyPr/>
          <a:lstStyle/>
          <a:p>
            <a:r>
              <a:rPr lang="en-US" altLang="en-US" sz="3000" dirty="0" smtClean="0"/>
              <a:t>Input/Output Ports</a:t>
            </a:r>
          </a:p>
          <a:p>
            <a:r>
              <a:rPr lang="en-US" altLang="en-US" sz="3000" dirty="0" smtClean="0"/>
              <a:t>Storage Devices</a:t>
            </a:r>
          </a:p>
          <a:p>
            <a:pPr lvl="1"/>
            <a:r>
              <a:rPr lang="en-US" altLang="en-US" sz="2600" dirty="0" smtClean="0"/>
              <a:t>Primary</a:t>
            </a:r>
          </a:p>
          <a:p>
            <a:pPr lvl="1"/>
            <a:r>
              <a:rPr lang="en-US" altLang="en-US" sz="2600" dirty="0" smtClean="0"/>
              <a:t>Secondary</a:t>
            </a:r>
          </a:p>
          <a:p>
            <a:r>
              <a:rPr lang="en-US" altLang="en-US" sz="3000" dirty="0" smtClean="0">
                <a:solidFill>
                  <a:srgbClr val="00B050"/>
                </a:solidFill>
              </a:rPr>
              <a:t>Data Storage </a:t>
            </a:r>
          </a:p>
          <a:p>
            <a:pPr lvl="1"/>
            <a:r>
              <a:rPr lang="en-US" altLang="en-US" sz="2600" dirty="0" smtClean="0">
                <a:solidFill>
                  <a:srgbClr val="00B050"/>
                </a:solidFill>
              </a:rPr>
              <a:t>Binary format</a:t>
            </a:r>
          </a:p>
          <a:p>
            <a:pPr lvl="1"/>
            <a:r>
              <a:rPr lang="en-US" altLang="en-US" sz="2600" dirty="0" smtClean="0"/>
              <a:t>Acronyms</a:t>
            </a:r>
            <a:endParaRPr lang="en-US" altLang="en-US" sz="3000" dirty="0" smtClean="0"/>
          </a:p>
        </p:txBody>
      </p:sp>
      <p:sp>
        <p:nvSpPr>
          <p:cNvPr id="4" name="Slide Number Placeholder 3"/>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extLst>
      <p:ext uri="{BB962C8B-B14F-4D97-AF65-F5344CB8AC3E}">
        <p14:creationId xmlns:p14="http://schemas.microsoft.com/office/powerpoint/2010/main" val="13119458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On or Off</a:t>
            </a:r>
          </a:p>
        </p:txBody>
      </p:sp>
      <p:sp>
        <p:nvSpPr>
          <p:cNvPr id="21507" name="Content Placeholder 5"/>
          <p:cNvSpPr>
            <a:spLocks noGrp="1"/>
          </p:cNvSpPr>
          <p:nvPr>
            <p:ph sz="quarter" idx="14"/>
          </p:nvPr>
        </p:nvSpPr>
        <p:spPr/>
        <p:txBody>
          <a:bodyPr/>
          <a:lstStyle/>
          <a:p>
            <a:r>
              <a:rPr lang="en-US" altLang="en-US" dirty="0" smtClean="0"/>
              <a:t>Computer circuits can be either on or off </a:t>
            </a:r>
          </a:p>
          <a:p>
            <a:r>
              <a:rPr lang="en-US" altLang="en-US" dirty="0" smtClean="0"/>
              <a:t>Binary number system is a natural choice for data representation and processing</a:t>
            </a:r>
          </a:p>
          <a:p>
            <a:r>
              <a:rPr lang="en-US" altLang="en-US" dirty="0" smtClean="0"/>
              <a:t>Integers are represented </a:t>
            </a:r>
            <a:r>
              <a:rPr lang="en-US" dirty="0" smtClean="0"/>
              <a:t>by a sequence of 0s and 1s</a:t>
            </a:r>
            <a:endParaRPr lang="en-US" altLang="en-US" dirty="0" smtClean="0"/>
          </a:p>
          <a:p>
            <a:r>
              <a:rPr lang="en-US" altLang="en-US" dirty="0" smtClean="0"/>
              <a:t>“Bit” is a short for </a:t>
            </a:r>
            <a:r>
              <a:rPr lang="en-US" altLang="en-US" b="1" dirty="0" smtClean="0">
                <a:solidFill>
                  <a:srgbClr val="00B050"/>
                </a:solidFill>
              </a:rPr>
              <a:t>B</a:t>
            </a:r>
            <a:r>
              <a:rPr lang="en-US" altLang="en-US" dirty="0" smtClean="0"/>
              <a:t>inary dig</a:t>
            </a:r>
            <a:r>
              <a:rPr lang="en-US" altLang="en-US" b="1" dirty="0" smtClean="0">
                <a:solidFill>
                  <a:srgbClr val="00B050"/>
                </a:solidFill>
              </a:rPr>
              <a:t>IT</a:t>
            </a:r>
            <a:r>
              <a:rPr lang="en-US" altLang="en-US" dirty="0" smtClean="0"/>
              <a:t>. </a:t>
            </a:r>
          </a:p>
          <a:p>
            <a:pPr lvl="1"/>
            <a:r>
              <a:rPr lang="en-US" altLang="en-US" dirty="0" smtClean="0"/>
              <a:t>Smallest unit of data</a:t>
            </a:r>
          </a:p>
          <a:p>
            <a:pPr lvl="1"/>
            <a:r>
              <a:rPr lang="en-US" altLang="en-US" dirty="0" smtClean="0"/>
              <a:t>Single binary value is either 0 or 1</a:t>
            </a:r>
            <a:endParaRPr lang="en-US" alt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Bits in a Word - 1</a:t>
            </a:r>
          </a:p>
        </p:txBody>
      </p:sp>
      <p:sp>
        <p:nvSpPr>
          <p:cNvPr id="23555" name="Content Placeholder 5"/>
          <p:cNvSpPr>
            <a:spLocks noGrp="1"/>
          </p:cNvSpPr>
          <p:nvPr>
            <p:ph sz="quarter" idx="14"/>
          </p:nvPr>
        </p:nvSpPr>
        <p:spPr/>
        <p:txBody>
          <a:bodyPr/>
          <a:lstStyle/>
          <a:p>
            <a:r>
              <a:rPr lang="en-US" altLang="en-US" dirty="0" smtClean="0"/>
              <a:t>Bits are grouped together to form a “word”</a:t>
            </a:r>
          </a:p>
          <a:p>
            <a:r>
              <a:rPr lang="en-US" altLang="en-US" dirty="0" smtClean="0"/>
              <a:t>A “word”:</a:t>
            </a:r>
          </a:p>
          <a:p>
            <a:pPr lvl="1"/>
            <a:r>
              <a:rPr lang="en-US" altLang="en-US" dirty="0" smtClean="0"/>
              <a:t>Is a unit of data of a fixed bit length that can be addressed and moved between storage devices and the CPU</a:t>
            </a:r>
            <a:endParaRPr lang="en-US" dirty="0" smtClean="0"/>
          </a:p>
          <a:p>
            <a:pPr lvl="1"/>
            <a:r>
              <a:rPr lang="en-US" altLang="en-US" dirty="0" smtClean="0"/>
              <a:t>Can be 4, 8, 16, 32, 64, (and so on) bits long </a:t>
            </a:r>
          </a:p>
          <a:p>
            <a:pPr lvl="1"/>
            <a:r>
              <a:rPr lang="en-US" dirty="0" smtClean="0"/>
              <a:t>Can </a:t>
            </a:r>
            <a:r>
              <a:rPr lang="en-US" dirty="0"/>
              <a:t>be translated into decimal </a:t>
            </a:r>
            <a:r>
              <a:rPr lang="en-US" dirty="0" smtClean="0"/>
              <a:t>equivalent</a:t>
            </a:r>
            <a:endParaRPr lang="en-US" alt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Computer Hardware</a:t>
            </a:r>
            <a:br>
              <a:rPr lang="en-US" altLang="en-US" dirty="0" smtClean="0"/>
            </a:br>
            <a:r>
              <a:rPr lang="en-US" altLang="en-US" dirty="0" smtClean="0"/>
              <a:t>Learning Objectives - 1</a:t>
            </a:r>
          </a:p>
        </p:txBody>
      </p:sp>
      <p:sp>
        <p:nvSpPr>
          <p:cNvPr id="18435" name="Text Placeholder 3"/>
          <p:cNvSpPr>
            <a:spLocks noGrp="1"/>
          </p:cNvSpPr>
          <p:nvPr>
            <p:ph sz="quarter" idx="14"/>
          </p:nvPr>
        </p:nvSpPr>
        <p:spPr>
          <a:xfrm>
            <a:off x="457200" y="1600200"/>
            <a:ext cx="8229600" cy="4663440"/>
          </a:xfrm>
        </p:spPr>
        <p:txBody>
          <a:bodyPr/>
          <a:lstStyle/>
          <a:p>
            <a:r>
              <a:rPr lang="en-US" altLang="en-US" sz="3100" dirty="0" smtClean="0"/>
              <a:t>Describe the major components of a computer system (Lectures a, b)</a:t>
            </a:r>
          </a:p>
          <a:p>
            <a:r>
              <a:rPr lang="en-US" altLang="en-US" sz="3100" dirty="0" smtClean="0"/>
              <a:t>Provide examples of input and output devices used in health care (Lecture a)</a:t>
            </a:r>
          </a:p>
          <a:p>
            <a:r>
              <a:rPr lang="en-US" altLang="en-US" sz="3100" dirty="0" smtClean="0"/>
              <a:t>Discuss primary and secondary storage devices (Lecture b)</a:t>
            </a:r>
          </a:p>
          <a:p>
            <a:r>
              <a:rPr lang="en-US" sz="3100" dirty="0" smtClean="0"/>
              <a:t>Introduce binary notation and describe data representation, storage, and manipulation in binary format </a:t>
            </a:r>
            <a:r>
              <a:rPr lang="en-US" altLang="en-US" sz="3100" dirty="0" smtClean="0"/>
              <a:t>(Lecture b)</a:t>
            </a:r>
          </a:p>
        </p:txBody>
      </p:sp>
      <p:sp>
        <p:nvSpPr>
          <p:cNvPr id="4" name="Slide Number Placeholder 3"/>
          <p:cNvSpPr>
            <a:spLocks noGrp="1"/>
          </p:cNvSpPr>
          <p:nvPr>
            <p:ph type="sldNum" sz="quarter" idx="4"/>
          </p:nvPr>
        </p:nvSpPr>
        <p:spPr/>
        <p:txBody>
          <a:bodyPr/>
          <a:lstStyle/>
          <a:p>
            <a:fld id="{F3BF8891-5E06-46C2-89A4-6DB85D39BA35}" type="slidenum">
              <a:rPr lang="en-US" smtClean="0"/>
              <a:pPr/>
              <a:t>2</a:t>
            </a:fld>
            <a:endParaRPr lang="en-US" dirty="0"/>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Bits in a Word - 2</a:t>
            </a:r>
          </a:p>
        </p:txBody>
      </p:sp>
      <p:sp>
        <p:nvSpPr>
          <p:cNvPr id="16390" name="Content Placeholder 5"/>
          <p:cNvSpPr>
            <a:spLocks noGrp="1"/>
          </p:cNvSpPr>
          <p:nvPr>
            <p:ph sz="quarter" idx="14"/>
          </p:nvPr>
        </p:nvSpPr>
        <p:spPr/>
        <p:txBody>
          <a:bodyPr/>
          <a:lstStyle/>
          <a:p>
            <a:r>
              <a:rPr lang="en-US" dirty="0" smtClean="0"/>
              <a:t>Each bit represents a placeholder for a binary exponent, starting from right and moving to left</a:t>
            </a:r>
          </a:p>
          <a:p>
            <a:r>
              <a:rPr lang="en-US" dirty="0" smtClean="0"/>
              <a:t>Example - 8-bit word:</a:t>
            </a:r>
          </a:p>
          <a:p>
            <a:pPr lvl="1"/>
            <a:r>
              <a:rPr lang="en-US" dirty="0" smtClean="0"/>
              <a:t>2</a:t>
            </a:r>
            <a:r>
              <a:rPr lang="en-US" baseline="30000" dirty="0" smtClean="0"/>
              <a:t>7</a:t>
            </a:r>
            <a:r>
              <a:rPr lang="en-US" dirty="0" smtClean="0"/>
              <a:t> 2</a:t>
            </a:r>
            <a:r>
              <a:rPr lang="en-US" baseline="30000" dirty="0" smtClean="0"/>
              <a:t>6</a:t>
            </a:r>
            <a:r>
              <a:rPr lang="en-US" dirty="0" smtClean="0"/>
              <a:t> 2</a:t>
            </a:r>
            <a:r>
              <a:rPr lang="en-US" baseline="30000" dirty="0" smtClean="0"/>
              <a:t>5</a:t>
            </a:r>
            <a:r>
              <a:rPr lang="en-US" dirty="0" smtClean="0"/>
              <a:t> 2</a:t>
            </a:r>
            <a:r>
              <a:rPr lang="en-US" baseline="30000" dirty="0" smtClean="0"/>
              <a:t>4</a:t>
            </a:r>
            <a:r>
              <a:rPr lang="en-US" dirty="0" smtClean="0"/>
              <a:t> 2</a:t>
            </a:r>
            <a:r>
              <a:rPr lang="en-US" baseline="30000" dirty="0" smtClean="0"/>
              <a:t>3</a:t>
            </a:r>
            <a:r>
              <a:rPr lang="en-US" dirty="0" smtClean="0"/>
              <a:t> 2</a:t>
            </a:r>
            <a:r>
              <a:rPr lang="en-US" baseline="30000" dirty="0" smtClean="0"/>
              <a:t>2</a:t>
            </a:r>
            <a:r>
              <a:rPr lang="en-US" dirty="0" smtClean="0"/>
              <a:t> 2</a:t>
            </a:r>
            <a:r>
              <a:rPr lang="en-US" baseline="30000" dirty="0" smtClean="0"/>
              <a:t>1</a:t>
            </a:r>
            <a:r>
              <a:rPr lang="en-US" dirty="0" smtClean="0"/>
              <a:t> 2</a:t>
            </a:r>
            <a:r>
              <a:rPr lang="en-US" baseline="30000" dirty="0" smtClean="0"/>
              <a:t>0</a:t>
            </a:r>
          </a:p>
          <a:p>
            <a:pPr lvl="2"/>
            <a:r>
              <a:rPr lang="en-US" dirty="0" smtClean="0"/>
              <a:t>Any number raised to zero power is always 1</a:t>
            </a:r>
          </a:p>
        </p:txBody>
      </p:sp>
      <p:sp>
        <p:nvSpPr>
          <p:cNvPr id="4" name="Slide Number Placeholder 3"/>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Bit’s Value On/Bit’s Value Off</a:t>
            </a:r>
          </a:p>
        </p:txBody>
      </p:sp>
      <p:sp>
        <p:nvSpPr>
          <p:cNvPr id="16390" name="Content Placeholder 5"/>
          <p:cNvSpPr>
            <a:spLocks noGrp="1"/>
          </p:cNvSpPr>
          <p:nvPr>
            <p:ph sz="quarter" idx="14"/>
          </p:nvPr>
        </p:nvSpPr>
        <p:spPr/>
        <p:txBody>
          <a:bodyPr/>
          <a:lstStyle/>
          <a:p>
            <a:r>
              <a:rPr lang="en-US" dirty="0" smtClean="0"/>
              <a:t>If a bit’s value is “on”, then its placeholder value is added to decimal equivalent calculation</a:t>
            </a:r>
          </a:p>
          <a:p>
            <a:r>
              <a:rPr lang="en-US" dirty="0" smtClean="0"/>
              <a:t>If a bit’s value is “off”, then its placeholder value is ignored as decimal equivalent is calculated</a:t>
            </a:r>
          </a:p>
        </p:txBody>
      </p:sp>
      <p:sp>
        <p:nvSpPr>
          <p:cNvPr id="4" name="Slide Number Placeholder 3"/>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extLst>
      <p:ext uri="{BB962C8B-B14F-4D97-AF65-F5344CB8AC3E}">
        <p14:creationId xmlns:p14="http://schemas.microsoft.com/office/powerpoint/2010/main" val="33580446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Do the Math - 1</a:t>
            </a:r>
          </a:p>
        </p:txBody>
      </p:sp>
      <p:sp>
        <p:nvSpPr>
          <p:cNvPr id="16390" name="Content Placeholder 5"/>
          <p:cNvSpPr>
            <a:spLocks noGrp="1"/>
          </p:cNvSpPr>
          <p:nvPr>
            <p:ph sz="quarter" idx="14"/>
          </p:nvPr>
        </p:nvSpPr>
        <p:spPr>
          <a:xfrm>
            <a:off x="457200" y="1600200"/>
            <a:ext cx="8229600" cy="1661160"/>
          </a:xfrm>
        </p:spPr>
        <p:txBody>
          <a:bodyPr/>
          <a:lstStyle/>
          <a:p>
            <a:r>
              <a:rPr lang="en-US" dirty="0" smtClean="0"/>
              <a:t>Example of a 4-bit word translated from binary to decimal: </a:t>
            </a:r>
          </a:p>
          <a:p>
            <a:pPr lvl="1"/>
            <a:r>
              <a:rPr lang="en-US" dirty="0" smtClean="0"/>
              <a:t>Binary value</a:t>
            </a:r>
            <a:r>
              <a:rPr lang="en-US" dirty="0" smtClean="0"/>
              <a:t>:</a:t>
            </a:r>
            <a:endParaRPr lang="en-US" baseline="-25000" dirty="0" smtClean="0"/>
          </a:p>
        </p:txBody>
      </p:sp>
      <p:pic>
        <p:nvPicPr>
          <p:cNvPr id="7170" name="Picture 2" descr="1 0 0 1 sub 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00152" y="2506979"/>
            <a:ext cx="1256608" cy="7679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4"/>
          </p:nvPr>
        </p:nvSpPr>
        <p:spPr/>
        <p:txBody>
          <a:bodyPr/>
          <a:lstStyle/>
          <a:p>
            <a:fld id="{F3BF8891-5E06-46C2-89A4-6DB85D39BA35}" type="slidenum">
              <a:rPr lang="en-US" smtClean="0"/>
              <a:pPr/>
              <a:t>22</a:t>
            </a:fld>
            <a:endParaRPr lang="en-US" dirty="0"/>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Do the Math - 2</a:t>
            </a:r>
          </a:p>
        </p:txBody>
      </p:sp>
      <p:sp>
        <p:nvSpPr>
          <p:cNvPr id="16390" name="Content Placeholder 5"/>
          <p:cNvSpPr>
            <a:spLocks noGrp="1"/>
          </p:cNvSpPr>
          <p:nvPr>
            <p:ph sz="quarter" idx="14"/>
          </p:nvPr>
        </p:nvSpPr>
        <p:spPr/>
        <p:txBody>
          <a:bodyPr/>
          <a:lstStyle/>
          <a:p>
            <a:r>
              <a:rPr lang="en-US" dirty="0" smtClean="0"/>
              <a:t>Example of a 4-bit word translated from binary to decimal: </a:t>
            </a:r>
          </a:p>
          <a:p>
            <a:pPr lvl="1"/>
            <a:r>
              <a:rPr lang="en-US" dirty="0" smtClean="0"/>
              <a:t>Binary value: 1001</a:t>
            </a:r>
            <a:r>
              <a:rPr lang="en-US" baseline="-25000" dirty="0" smtClean="0"/>
              <a:t>b</a:t>
            </a:r>
          </a:p>
        </p:txBody>
      </p:sp>
      <p:pic>
        <p:nvPicPr>
          <p:cNvPr id="7" name="Content Placeholder 6" descr="Yellow arrow pointing to the left positioned underneath the binary value 1 0 0 1 sub b to indicate order of binary placeholders."/>
          <p:cNvPicPr>
            <a:picLocks noGrp="1" noChangeAspect="1"/>
          </p:cNvPicPr>
          <p:nvPr>
            <p:ph sz="quarter" idx="15"/>
          </p:nvPr>
        </p:nvPicPr>
        <p:blipFill>
          <a:blip r:embed="rId4">
            <a:extLst>
              <a:ext uri="{28A0092B-C50C-407E-A947-70E740481C1C}">
                <a14:useLocalDpi xmlns:a14="http://schemas.microsoft.com/office/drawing/2010/main" val="0"/>
              </a:ext>
            </a:extLst>
          </a:blip>
          <a:stretch>
            <a:fillRect/>
          </a:stretch>
        </p:blipFill>
        <p:spPr>
          <a:xfrm rot="10800000">
            <a:off x="3443348" y="3139440"/>
            <a:ext cx="813535" cy="304775"/>
          </a:xfrm>
        </p:spPr>
      </p:pic>
      <p:sp>
        <p:nvSpPr>
          <p:cNvPr id="4" name="Slide Number Placeholder 3"/>
          <p:cNvSpPr>
            <a:spLocks noGrp="1"/>
          </p:cNvSpPr>
          <p:nvPr>
            <p:ph type="sldNum" sz="quarter" idx="4"/>
          </p:nvPr>
        </p:nvSpPr>
        <p:spPr/>
        <p:txBody>
          <a:bodyPr/>
          <a:lstStyle/>
          <a:p>
            <a:fld id="{F3BF8891-5E06-46C2-89A4-6DB85D39BA35}" type="slidenum">
              <a:rPr lang="en-US" smtClean="0"/>
              <a:pPr/>
              <a:t>23</a:t>
            </a:fld>
            <a:endParaRPr lang="en-US" dirty="0"/>
          </a:p>
        </p:txBody>
      </p:sp>
    </p:spTree>
    <p:custDataLst>
      <p:tags r:id="rId1"/>
    </p:custDataLst>
    <p:extLst>
      <p:ext uri="{BB962C8B-B14F-4D97-AF65-F5344CB8AC3E}">
        <p14:creationId xmlns:p14="http://schemas.microsoft.com/office/powerpoint/2010/main" val="8289450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Do the Math - 3</a:t>
            </a:r>
          </a:p>
        </p:txBody>
      </p:sp>
      <p:sp>
        <p:nvSpPr>
          <p:cNvPr id="16390" name="Content Placeholder 5"/>
          <p:cNvSpPr>
            <a:spLocks noGrp="1"/>
          </p:cNvSpPr>
          <p:nvPr>
            <p:ph sz="quarter" idx="14"/>
          </p:nvPr>
        </p:nvSpPr>
        <p:spPr>
          <a:xfrm>
            <a:off x="457200" y="1600200"/>
            <a:ext cx="8229600" cy="1564902"/>
          </a:xfrm>
        </p:spPr>
        <p:txBody>
          <a:bodyPr/>
          <a:lstStyle/>
          <a:p>
            <a:r>
              <a:rPr lang="en-US" dirty="0" smtClean="0"/>
              <a:t>Example of a 4-bit word translated from binary to decimal: </a:t>
            </a:r>
          </a:p>
          <a:p>
            <a:pPr lvl="1"/>
            <a:r>
              <a:rPr lang="en-US" dirty="0" smtClean="0"/>
              <a:t>Binary value: </a:t>
            </a:r>
            <a:endParaRPr lang="en-US" dirty="0" smtClean="0"/>
          </a:p>
          <a:p>
            <a:pPr lvl="1"/>
            <a:r>
              <a:rPr lang="en-US" dirty="0" smtClean="0">
                <a:solidFill>
                  <a:schemeClr val="bg1"/>
                </a:solidFill>
              </a:rPr>
              <a:t>+ </a:t>
            </a:r>
            <a:r>
              <a:rPr lang="en-US" dirty="0">
                <a:solidFill>
                  <a:schemeClr val="bg1"/>
                </a:solidFill>
              </a:rPr>
              <a:t>0x2</a:t>
            </a:r>
            <a:r>
              <a:rPr lang="en-US" baseline="30000" dirty="0">
                <a:solidFill>
                  <a:schemeClr val="bg1"/>
                </a:solidFill>
              </a:rPr>
              <a:t>2 </a:t>
            </a:r>
            <a:r>
              <a:rPr lang="en-US" dirty="0">
                <a:solidFill>
                  <a:schemeClr val="bg1"/>
                </a:solidFill>
              </a:rPr>
              <a:t>+ 0x2</a:t>
            </a:r>
            <a:r>
              <a:rPr lang="en-US" baseline="30000" dirty="0">
                <a:solidFill>
                  <a:schemeClr val="bg1"/>
                </a:solidFill>
              </a:rPr>
              <a:t>1 </a:t>
            </a:r>
            <a:r>
              <a:rPr lang="en-US" dirty="0">
                <a:solidFill>
                  <a:schemeClr val="bg1"/>
                </a:solidFill>
              </a:rPr>
              <a:t>+</a:t>
            </a:r>
            <a:r>
              <a:rPr lang="en-US" dirty="0"/>
              <a:t> </a:t>
            </a:r>
            <a:r>
              <a:rPr lang="en-US" dirty="0">
                <a:solidFill>
                  <a:schemeClr val="bg1"/>
                </a:solidFill>
              </a:rPr>
              <a:t>1x2</a:t>
            </a:r>
            <a:r>
              <a:rPr lang="en-US" baseline="30000" dirty="0">
                <a:solidFill>
                  <a:schemeClr val="bg1"/>
                </a:solidFill>
              </a:rPr>
              <a:t>0</a:t>
            </a:r>
          </a:p>
          <a:p>
            <a:pPr marL="914400" lvl="2" indent="0">
              <a:buNone/>
            </a:pPr>
            <a:r>
              <a:rPr lang="en-US" b="1" dirty="0">
                <a:solidFill>
                  <a:srgbClr val="00B050"/>
                </a:solidFill>
              </a:rPr>
              <a:t>                </a:t>
            </a:r>
            <a:r>
              <a:rPr lang="en-US" dirty="0">
                <a:solidFill>
                  <a:schemeClr val="bg1"/>
                </a:solidFill>
              </a:rPr>
              <a:t>8   +   </a:t>
            </a:r>
            <a:r>
              <a:rPr lang="en-US" b="1" dirty="0">
                <a:solidFill>
                  <a:schemeClr val="bg1"/>
                </a:solidFill>
              </a:rPr>
              <a:t> </a:t>
            </a:r>
            <a:r>
              <a:rPr lang="en-US" dirty="0">
                <a:solidFill>
                  <a:schemeClr val="bg1"/>
                </a:solidFill>
              </a:rPr>
              <a:t>0</a:t>
            </a:r>
            <a:r>
              <a:rPr lang="en-US" b="1" dirty="0">
                <a:solidFill>
                  <a:schemeClr val="bg1"/>
                </a:solidFill>
              </a:rPr>
              <a:t>    </a:t>
            </a:r>
            <a:r>
              <a:rPr lang="en-US" dirty="0">
                <a:solidFill>
                  <a:schemeClr val="bg1"/>
                </a:solidFill>
              </a:rPr>
              <a:t>+   0</a:t>
            </a:r>
            <a:r>
              <a:rPr lang="en-US" b="1" dirty="0">
                <a:solidFill>
                  <a:schemeClr val="bg1"/>
                </a:solidFill>
              </a:rPr>
              <a:t>  </a:t>
            </a:r>
            <a:r>
              <a:rPr lang="en-US" dirty="0">
                <a:solidFill>
                  <a:schemeClr val="bg1"/>
                </a:solidFill>
              </a:rPr>
              <a:t> +</a:t>
            </a:r>
            <a:r>
              <a:rPr lang="en-US" dirty="0"/>
              <a:t>    </a:t>
            </a:r>
            <a:r>
              <a:rPr lang="en-US" dirty="0">
                <a:solidFill>
                  <a:schemeClr val="bg1"/>
                </a:solidFill>
              </a:rPr>
              <a:t>1</a:t>
            </a:r>
            <a:r>
              <a:rPr lang="en-US" dirty="0"/>
              <a:t>  </a:t>
            </a:r>
            <a:r>
              <a:rPr lang="en-US" dirty="0">
                <a:solidFill>
                  <a:schemeClr val="bg1"/>
                </a:solidFill>
              </a:rPr>
              <a:t>=  </a:t>
            </a:r>
            <a:r>
              <a:rPr lang="en-US" b="1" dirty="0">
                <a:solidFill>
                  <a:schemeClr val="bg1"/>
                </a:solidFill>
              </a:rPr>
              <a:t>9</a:t>
            </a:r>
          </a:p>
        </p:txBody>
      </p:sp>
      <p:pic>
        <p:nvPicPr>
          <p:cNvPr id="5" name="Picture 2" descr="1 0 0 1 sub 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98066" y="2543118"/>
            <a:ext cx="998447" cy="6219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ontent Placeholder 5"/>
          <p:cNvSpPr txBox="1">
            <a:spLocks/>
          </p:cNvSpPr>
          <p:nvPr/>
        </p:nvSpPr>
        <p:spPr bwMode="auto">
          <a:xfrm>
            <a:off x="411026" y="3241302"/>
            <a:ext cx="8229600" cy="568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r>
              <a:rPr lang="en-US" dirty="0" smtClean="0"/>
              <a:t>Formula:</a:t>
            </a:r>
            <a:r>
              <a:rPr lang="en-US" baseline="30000" dirty="0" smtClean="0">
                <a:solidFill>
                  <a:schemeClr val="bg1"/>
                </a:solidFill>
              </a:rPr>
              <a:t>3 </a:t>
            </a:r>
            <a:r>
              <a:rPr lang="en-US" dirty="0" smtClean="0">
                <a:solidFill>
                  <a:schemeClr val="bg1"/>
                </a:solidFill>
              </a:rPr>
              <a:t>+ 0x2</a:t>
            </a:r>
            <a:r>
              <a:rPr lang="en-US" baseline="30000" dirty="0" smtClean="0">
                <a:solidFill>
                  <a:schemeClr val="bg1"/>
                </a:solidFill>
              </a:rPr>
              <a:t>2 </a:t>
            </a:r>
            <a:r>
              <a:rPr lang="en-US" dirty="0" smtClean="0">
                <a:solidFill>
                  <a:schemeClr val="bg1"/>
                </a:solidFill>
              </a:rPr>
              <a:t>+ 0x2</a:t>
            </a:r>
            <a:r>
              <a:rPr lang="en-US" baseline="30000" dirty="0" smtClean="0">
                <a:solidFill>
                  <a:schemeClr val="bg1"/>
                </a:solidFill>
              </a:rPr>
              <a:t>1 </a:t>
            </a:r>
            <a:r>
              <a:rPr lang="en-US" dirty="0" smtClean="0">
                <a:solidFill>
                  <a:schemeClr val="bg1"/>
                </a:solidFill>
              </a:rPr>
              <a:t>+</a:t>
            </a:r>
            <a:r>
              <a:rPr lang="en-US" dirty="0" smtClean="0"/>
              <a:t> </a:t>
            </a:r>
            <a:r>
              <a:rPr lang="en-US" dirty="0" smtClean="0">
                <a:solidFill>
                  <a:schemeClr val="bg1"/>
                </a:solidFill>
              </a:rPr>
              <a:t>1x2</a:t>
            </a:r>
            <a:r>
              <a:rPr lang="en-US" baseline="30000" dirty="0" smtClean="0">
                <a:solidFill>
                  <a:schemeClr val="bg1"/>
                </a:solidFill>
              </a:rPr>
              <a:t>0</a:t>
            </a:r>
          </a:p>
          <a:p>
            <a:pPr marL="914400" lvl="2" indent="0">
              <a:buFont typeface="Courier New" panose="02070309020205020404" pitchFamily="49" charset="0"/>
              <a:buNone/>
            </a:pPr>
            <a:r>
              <a:rPr lang="en-US" b="1" dirty="0" smtClean="0">
                <a:solidFill>
                  <a:srgbClr val="00B050"/>
                </a:solidFill>
              </a:rPr>
              <a:t>                </a:t>
            </a:r>
            <a:r>
              <a:rPr lang="en-US" dirty="0" smtClean="0">
                <a:solidFill>
                  <a:schemeClr val="bg1"/>
                </a:solidFill>
              </a:rPr>
              <a:t>8   +   </a:t>
            </a:r>
            <a:r>
              <a:rPr lang="en-US" b="1" dirty="0" smtClean="0">
                <a:solidFill>
                  <a:schemeClr val="bg1"/>
                </a:solidFill>
              </a:rPr>
              <a:t> </a:t>
            </a:r>
            <a:r>
              <a:rPr lang="en-US" dirty="0" smtClean="0">
                <a:solidFill>
                  <a:schemeClr val="bg1"/>
                </a:solidFill>
              </a:rPr>
              <a:t>0</a:t>
            </a:r>
            <a:r>
              <a:rPr lang="en-US" b="1" dirty="0" smtClean="0">
                <a:solidFill>
                  <a:schemeClr val="bg1"/>
                </a:solidFill>
              </a:rPr>
              <a:t>    </a:t>
            </a:r>
            <a:r>
              <a:rPr lang="en-US" dirty="0" smtClean="0">
                <a:solidFill>
                  <a:schemeClr val="bg1"/>
                </a:solidFill>
              </a:rPr>
              <a:t>+   0</a:t>
            </a:r>
            <a:r>
              <a:rPr lang="en-US" b="1" dirty="0" smtClean="0">
                <a:solidFill>
                  <a:schemeClr val="bg1"/>
                </a:solidFill>
              </a:rPr>
              <a:t>  </a:t>
            </a:r>
            <a:r>
              <a:rPr lang="en-US" dirty="0" smtClean="0">
                <a:solidFill>
                  <a:schemeClr val="bg1"/>
                </a:solidFill>
              </a:rPr>
              <a:t> +</a:t>
            </a:r>
            <a:r>
              <a:rPr lang="en-US" dirty="0" smtClean="0"/>
              <a:t>    </a:t>
            </a:r>
            <a:r>
              <a:rPr lang="en-US" dirty="0" smtClean="0">
                <a:solidFill>
                  <a:schemeClr val="bg1"/>
                </a:solidFill>
              </a:rPr>
              <a:t>1</a:t>
            </a:r>
            <a:r>
              <a:rPr lang="en-US" dirty="0" smtClean="0"/>
              <a:t>  </a:t>
            </a:r>
            <a:r>
              <a:rPr lang="en-US" dirty="0" smtClean="0">
                <a:solidFill>
                  <a:schemeClr val="bg1"/>
                </a:solidFill>
              </a:rPr>
              <a:t>=  </a:t>
            </a:r>
            <a:r>
              <a:rPr lang="en-US" b="1" dirty="0" smtClean="0">
                <a:solidFill>
                  <a:schemeClr val="bg1"/>
                </a:solidFill>
              </a:rPr>
              <a:t>9</a:t>
            </a:r>
            <a:endParaRPr lang="en-US" b="1" dirty="0">
              <a:solidFill>
                <a:schemeClr val="bg1"/>
              </a:solidFill>
            </a:endParaRPr>
          </a:p>
        </p:txBody>
      </p:sp>
      <p:pic>
        <p:nvPicPr>
          <p:cNvPr id="6146" name="Picture 2" descr="1 0 0 1 sub b equals "/>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81113" y="3821430"/>
            <a:ext cx="1726883"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4"/>
          </p:nvPr>
        </p:nvSpPr>
        <p:spPr/>
        <p:txBody>
          <a:bodyPr/>
          <a:lstStyle/>
          <a:p>
            <a:fld id="{F3BF8891-5E06-46C2-89A4-6DB85D39BA35}" type="slidenum">
              <a:rPr lang="en-US" smtClean="0"/>
              <a:pPr/>
              <a:t>24</a:t>
            </a:fld>
            <a:endParaRPr lang="en-US" dirty="0"/>
          </a:p>
        </p:txBody>
      </p:sp>
    </p:spTree>
    <p:custDataLst>
      <p:tags r:id="rId1"/>
    </p:custDataLst>
    <p:extLst>
      <p:ext uri="{BB962C8B-B14F-4D97-AF65-F5344CB8AC3E}">
        <p14:creationId xmlns:p14="http://schemas.microsoft.com/office/powerpoint/2010/main" val="31303884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Do the Math - 4</a:t>
            </a:r>
          </a:p>
        </p:txBody>
      </p:sp>
      <p:sp>
        <p:nvSpPr>
          <p:cNvPr id="16390" name="Content Placeholder 5"/>
          <p:cNvSpPr>
            <a:spLocks noGrp="1"/>
          </p:cNvSpPr>
          <p:nvPr>
            <p:ph sz="quarter" idx="14"/>
          </p:nvPr>
        </p:nvSpPr>
        <p:spPr>
          <a:xfrm>
            <a:off x="457200" y="1600200"/>
            <a:ext cx="8229600" cy="1783080"/>
          </a:xfrm>
        </p:spPr>
        <p:txBody>
          <a:bodyPr/>
          <a:lstStyle/>
          <a:p>
            <a:r>
              <a:rPr lang="en-US" dirty="0" smtClean="0"/>
              <a:t>Example of a 4-bit word translated from binary to decimal: </a:t>
            </a:r>
          </a:p>
          <a:p>
            <a:pPr lvl="1"/>
            <a:r>
              <a:rPr lang="en-US" dirty="0" smtClean="0"/>
              <a:t>Binary value: </a:t>
            </a:r>
            <a:endParaRPr lang="en-US" dirty="0" smtClean="0"/>
          </a:p>
          <a:p>
            <a:pPr lvl="1"/>
            <a:endParaRPr lang="en-US" baseline="30000" dirty="0">
              <a:solidFill>
                <a:srgbClr val="00B050"/>
              </a:solidFill>
            </a:endParaRPr>
          </a:p>
          <a:p>
            <a:pPr marL="914400" lvl="2" indent="0">
              <a:buNone/>
            </a:pPr>
            <a:r>
              <a:rPr lang="en-US" b="1" dirty="0">
                <a:solidFill>
                  <a:srgbClr val="00B050"/>
                </a:solidFill>
              </a:rPr>
              <a:t>                </a:t>
            </a:r>
            <a:r>
              <a:rPr lang="en-US" dirty="0">
                <a:solidFill>
                  <a:schemeClr val="bg1"/>
                </a:solidFill>
              </a:rPr>
              <a:t>8   +   </a:t>
            </a:r>
            <a:r>
              <a:rPr lang="en-US" b="1" dirty="0">
                <a:solidFill>
                  <a:schemeClr val="bg1"/>
                </a:solidFill>
              </a:rPr>
              <a:t> </a:t>
            </a:r>
            <a:r>
              <a:rPr lang="en-US" dirty="0">
                <a:solidFill>
                  <a:schemeClr val="bg1"/>
                </a:solidFill>
              </a:rPr>
              <a:t>0</a:t>
            </a:r>
            <a:r>
              <a:rPr lang="en-US" b="1" dirty="0">
                <a:solidFill>
                  <a:schemeClr val="bg1"/>
                </a:solidFill>
              </a:rPr>
              <a:t>    </a:t>
            </a:r>
            <a:r>
              <a:rPr lang="en-US" dirty="0">
                <a:solidFill>
                  <a:schemeClr val="bg1"/>
                </a:solidFill>
              </a:rPr>
              <a:t>+   0</a:t>
            </a:r>
            <a:r>
              <a:rPr lang="en-US" b="1" dirty="0">
                <a:solidFill>
                  <a:schemeClr val="bg1"/>
                </a:solidFill>
              </a:rPr>
              <a:t>  </a:t>
            </a:r>
            <a:r>
              <a:rPr lang="en-US" dirty="0">
                <a:solidFill>
                  <a:schemeClr val="bg1"/>
                </a:solidFill>
              </a:rPr>
              <a:t> +</a:t>
            </a:r>
            <a:r>
              <a:rPr lang="en-US" dirty="0"/>
              <a:t>    </a:t>
            </a:r>
            <a:r>
              <a:rPr lang="en-US" dirty="0">
                <a:solidFill>
                  <a:schemeClr val="bg1"/>
                </a:solidFill>
              </a:rPr>
              <a:t>1</a:t>
            </a:r>
            <a:r>
              <a:rPr lang="en-US" dirty="0"/>
              <a:t>  </a:t>
            </a:r>
            <a:r>
              <a:rPr lang="en-US" dirty="0">
                <a:solidFill>
                  <a:schemeClr val="bg1"/>
                </a:solidFill>
              </a:rPr>
              <a:t>=  </a:t>
            </a:r>
            <a:r>
              <a:rPr lang="en-US" b="1" dirty="0">
                <a:solidFill>
                  <a:schemeClr val="bg1"/>
                </a:solidFill>
              </a:rPr>
              <a:t>9</a:t>
            </a:r>
          </a:p>
        </p:txBody>
      </p:sp>
      <p:pic>
        <p:nvPicPr>
          <p:cNvPr id="4098" name="Picture 2" descr="1 0 0 1 sub 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98066" y="2543118"/>
            <a:ext cx="998447" cy="6219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Content Placeholder 5"/>
          <p:cNvSpPr txBox="1">
            <a:spLocks/>
          </p:cNvSpPr>
          <p:nvPr/>
        </p:nvSpPr>
        <p:spPr bwMode="auto">
          <a:xfrm>
            <a:off x="457200" y="3322320"/>
            <a:ext cx="8382000" cy="564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r>
              <a:rPr lang="en-US" dirty="0" smtClean="0"/>
              <a:t>Formula:</a:t>
            </a:r>
          </a:p>
          <a:p>
            <a:pPr marL="914400" lvl="2" indent="0">
              <a:buFont typeface="Courier New" panose="02070309020205020404" pitchFamily="49" charset="0"/>
              <a:buNone/>
            </a:pPr>
            <a:r>
              <a:rPr lang="en-US" dirty="0" smtClean="0">
                <a:solidFill>
                  <a:schemeClr val="bg1"/>
                </a:solidFill>
              </a:rPr>
              <a:t>8   +   </a:t>
            </a:r>
            <a:r>
              <a:rPr lang="en-US" b="1" dirty="0" smtClean="0">
                <a:solidFill>
                  <a:schemeClr val="bg1"/>
                </a:solidFill>
              </a:rPr>
              <a:t> </a:t>
            </a:r>
            <a:r>
              <a:rPr lang="en-US" dirty="0" smtClean="0">
                <a:solidFill>
                  <a:schemeClr val="bg1"/>
                </a:solidFill>
              </a:rPr>
              <a:t>0</a:t>
            </a:r>
            <a:r>
              <a:rPr lang="en-US" b="1" dirty="0" smtClean="0">
                <a:solidFill>
                  <a:schemeClr val="bg1"/>
                </a:solidFill>
              </a:rPr>
              <a:t>    </a:t>
            </a:r>
            <a:r>
              <a:rPr lang="en-US" dirty="0" smtClean="0">
                <a:solidFill>
                  <a:schemeClr val="bg1"/>
                </a:solidFill>
              </a:rPr>
              <a:t>+   0</a:t>
            </a:r>
            <a:r>
              <a:rPr lang="en-US" b="1" dirty="0" smtClean="0">
                <a:solidFill>
                  <a:schemeClr val="bg1"/>
                </a:solidFill>
              </a:rPr>
              <a:t>  </a:t>
            </a:r>
            <a:r>
              <a:rPr lang="en-US" dirty="0" smtClean="0">
                <a:solidFill>
                  <a:schemeClr val="bg1"/>
                </a:solidFill>
              </a:rPr>
              <a:t> +</a:t>
            </a:r>
            <a:r>
              <a:rPr lang="en-US" dirty="0" smtClean="0"/>
              <a:t>    </a:t>
            </a:r>
            <a:r>
              <a:rPr lang="en-US" dirty="0" smtClean="0">
                <a:solidFill>
                  <a:schemeClr val="bg1"/>
                </a:solidFill>
              </a:rPr>
              <a:t>1</a:t>
            </a:r>
            <a:r>
              <a:rPr lang="en-US" dirty="0" smtClean="0"/>
              <a:t>  </a:t>
            </a:r>
            <a:r>
              <a:rPr lang="en-US" dirty="0" smtClean="0">
                <a:solidFill>
                  <a:schemeClr val="bg1"/>
                </a:solidFill>
              </a:rPr>
              <a:t>=  </a:t>
            </a:r>
            <a:r>
              <a:rPr lang="en-US" b="1" dirty="0" smtClean="0">
                <a:solidFill>
                  <a:schemeClr val="bg1"/>
                </a:solidFill>
              </a:rPr>
              <a:t>9</a:t>
            </a:r>
            <a:endParaRPr lang="en-US" b="1" dirty="0">
              <a:solidFill>
                <a:schemeClr val="bg1"/>
              </a:solidFill>
            </a:endParaRPr>
          </a:p>
        </p:txBody>
      </p:sp>
      <p:pic>
        <p:nvPicPr>
          <p:cNvPr id="4099" name="Picture 3" descr="1 0 0 1 sub b, equals 2 to-the-power-of 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37298" y="3887153"/>
            <a:ext cx="4630102" cy="5456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4"/>
          </p:nvPr>
        </p:nvSpPr>
        <p:spPr/>
        <p:txBody>
          <a:bodyPr/>
          <a:lstStyle/>
          <a:p>
            <a:fld id="{F3BF8891-5E06-46C2-89A4-6DB85D39BA35}" type="slidenum">
              <a:rPr lang="en-US" smtClean="0"/>
              <a:pPr/>
              <a:t>25</a:t>
            </a:fld>
            <a:endParaRPr lang="en-US" dirty="0"/>
          </a:p>
        </p:txBody>
      </p:sp>
    </p:spTree>
    <p:custDataLst>
      <p:tags r:id="rId1"/>
    </p:custDataLst>
    <p:extLst>
      <p:ext uri="{BB962C8B-B14F-4D97-AF65-F5344CB8AC3E}">
        <p14:creationId xmlns:p14="http://schemas.microsoft.com/office/powerpoint/2010/main" val="8195057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Do the Math - 5</a:t>
            </a:r>
          </a:p>
        </p:txBody>
      </p:sp>
      <p:sp>
        <p:nvSpPr>
          <p:cNvPr id="6" name="Content Placeholder 5"/>
          <p:cNvSpPr>
            <a:spLocks noGrp="1"/>
          </p:cNvSpPr>
          <p:nvPr>
            <p:ph sz="quarter" idx="14"/>
          </p:nvPr>
        </p:nvSpPr>
        <p:spPr>
          <a:xfrm>
            <a:off x="457200" y="1600200"/>
            <a:ext cx="8229600" cy="1783080"/>
          </a:xfrm>
        </p:spPr>
        <p:txBody>
          <a:bodyPr/>
          <a:lstStyle/>
          <a:p>
            <a:r>
              <a:rPr lang="en-US" dirty="0" smtClean="0"/>
              <a:t>Example of a 4-bit word translated from binary to decimal: </a:t>
            </a:r>
          </a:p>
          <a:p>
            <a:pPr lvl="1"/>
            <a:r>
              <a:rPr lang="en-US" dirty="0" smtClean="0"/>
              <a:t>Binary value: </a:t>
            </a:r>
            <a:endParaRPr lang="en-US" dirty="0" smtClean="0"/>
          </a:p>
          <a:p>
            <a:pPr lvl="1"/>
            <a:endParaRPr lang="en-US" baseline="30000" dirty="0">
              <a:solidFill>
                <a:srgbClr val="00B050"/>
              </a:solidFill>
            </a:endParaRPr>
          </a:p>
          <a:p>
            <a:pPr marL="914400" lvl="2" indent="0">
              <a:buNone/>
            </a:pPr>
            <a:r>
              <a:rPr lang="en-US" b="1" dirty="0">
                <a:solidFill>
                  <a:srgbClr val="00B050"/>
                </a:solidFill>
              </a:rPr>
              <a:t>                </a:t>
            </a:r>
            <a:r>
              <a:rPr lang="en-US" dirty="0">
                <a:solidFill>
                  <a:schemeClr val="bg1"/>
                </a:solidFill>
              </a:rPr>
              <a:t>8   +   </a:t>
            </a:r>
            <a:r>
              <a:rPr lang="en-US" b="1" dirty="0">
                <a:solidFill>
                  <a:schemeClr val="bg1"/>
                </a:solidFill>
              </a:rPr>
              <a:t> </a:t>
            </a:r>
            <a:r>
              <a:rPr lang="en-US" dirty="0">
                <a:solidFill>
                  <a:schemeClr val="bg1"/>
                </a:solidFill>
              </a:rPr>
              <a:t>0</a:t>
            </a:r>
            <a:r>
              <a:rPr lang="en-US" b="1" dirty="0">
                <a:solidFill>
                  <a:schemeClr val="bg1"/>
                </a:solidFill>
              </a:rPr>
              <a:t>    </a:t>
            </a:r>
            <a:r>
              <a:rPr lang="en-US" dirty="0">
                <a:solidFill>
                  <a:schemeClr val="bg1"/>
                </a:solidFill>
              </a:rPr>
              <a:t>+   0</a:t>
            </a:r>
            <a:r>
              <a:rPr lang="en-US" b="1" dirty="0">
                <a:solidFill>
                  <a:schemeClr val="bg1"/>
                </a:solidFill>
              </a:rPr>
              <a:t>  </a:t>
            </a:r>
            <a:r>
              <a:rPr lang="en-US" dirty="0">
                <a:solidFill>
                  <a:schemeClr val="bg1"/>
                </a:solidFill>
              </a:rPr>
              <a:t> +</a:t>
            </a:r>
            <a:r>
              <a:rPr lang="en-US" dirty="0"/>
              <a:t>    </a:t>
            </a:r>
            <a:r>
              <a:rPr lang="en-US" dirty="0">
                <a:solidFill>
                  <a:schemeClr val="bg1"/>
                </a:solidFill>
              </a:rPr>
              <a:t>1</a:t>
            </a:r>
            <a:r>
              <a:rPr lang="en-US" dirty="0"/>
              <a:t>  </a:t>
            </a:r>
            <a:r>
              <a:rPr lang="en-US" dirty="0">
                <a:solidFill>
                  <a:schemeClr val="bg1"/>
                </a:solidFill>
              </a:rPr>
              <a:t>=  </a:t>
            </a:r>
            <a:r>
              <a:rPr lang="en-US" b="1" dirty="0">
                <a:solidFill>
                  <a:schemeClr val="bg1"/>
                </a:solidFill>
              </a:rPr>
              <a:t>9</a:t>
            </a:r>
          </a:p>
        </p:txBody>
      </p:sp>
      <p:pic>
        <p:nvPicPr>
          <p:cNvPr id="7" name="Picture 2" descr="1 0 0 1 sub 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98065" y="2512638"/>
            <a:ext cx="998447" cy="6219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Content Placeholder 5"/>
          <p:cNvSpPr txBox="1">
            <a:spLocks/>
          </p:cNvSpPr>
          <p:nvPr/>
        </p:nvSpPr>
        <p:spPr bwMode="auto">
          <a:xfrm>
            <a:off x="457200" y="3322320"/>
            <a:ext cx="8382000" cy="564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r>
              <a:rPr lang="en-US" dirty="0" smtClean="0"/>
              <a:t>Formula:</a:t>
            </a:r>
          </a:p>
          <a:p>
            <a:pPr marL="914400" lvl="2" indent="0">
              <a:buFont typeface="Courier New" panose="02070309020205020404" pitchFamily="49" charset="0"/>
              <a:buNone/>
            </a:pPr>
            <a:r>
              <a:rPr lang="en-US" dirty="0" smtClean="0">
                <a:solidFill>
                  <a:schemeClr val="bg1"/>
                </a:solidFill>
              </a:rPr>
              <a:t>8   +   </a:t>
            </a:r>
            <a:r>
              <a:rPr lang="en-US" b="1" dirty="0" smtClean="0">
                <a:solidFill>
                  <a:schemeClr val="bg1"/>
                </a:solidFill>
              </a:rPr>
              <a:t> </a:t>
            </a:r>
            <a:r>
              <a:rPr lang="en-US" dirty="0" smtClean="0">
                <a:solidFill>
                  <a:schemeClr val="bg1"/>
                </a:solidFill>
              </a:rPr>
              <a:t>0</a:t>
            </a:r>
            <a:r>
              <a:rPr lang="en-US" b="1" dirty="0" smtClean="0">
                <a:solidFill>
                  <a:schemeClr val="bg1"/>
                </a:solidFill>
              </a:rPr>
              <a:t>    </a:t>
            </a:r>
            <a:r>
              <a:rPr lang="en-US" dirty="0" smtClean="0">
                <a:solidFill>
                  <a:schemeClr val="bg1"/>
                </a:solidFill>
              </a:rPr>
              <a:t>+   0</a:t>
            </a:r>
            <a:r>
              <a:rPr lang="en-US" b="1" dirty="0" smtClean="0">
                <a:solidFill>
                  <a:schemeClr val="bg1"/>
                </a:solidFill>
              </a:rPr>
              <a:t>  </a:t>
            </a:r>
            <a:r>
              <a:rPr lang="en-US" dirty="0" smtClean="0">
                <a:solidFill>
                  <a:schemeClr val="bg1"/>
                </a:solidFill>
              </a:rPr>
              <a:t> +</a:t>
            </a:r>
            <a:r>
              <a:rPr lang="en-US" dirty="0" smtClean="0"/>
              <a:t>    </a:t>
            </a:r>
            <a:r>
              <a:rPr lang="en-US" dirty="0" smtClean="0">
                <a:solidFill>
                  <a:schemeClr val="bg1"/>
                </a:solidFill>
              </a:rPr>
              <a:t>1</a:t>
            </a:r>
            <a:r>
              <a:rPr lang="en-US" dirty="0" smtClean="0"/>
              <a:t>  </a:t>
            </a:r>
            <a:r>
              <a:rPr lang="en-US" dirty="0" smtClean="0">
                <a:solidFill>
                  <a:schemeClr val="bg1"/>
                </a:solidFill>
              </a:rPr>
              <a:t>=  </a:t>
            </a:r>
            <a:r>
              <a:rPr lang="en-US" b="1" dirty="0" smtClean="0">
                <a:solidFill>
                  <a:schemeClr val="bg1"/>
                </a:solidFill>
              </a:rPr>
              <a:t>9</a:t>
            </a:r>
            <a:endParaRPr lang="en-US" b="1" dirty="0">
              <a:solidFill>
                <a:schemeClr val="bg1"/>
              </a:solidFill>
            </a:endParaRPr>
          </a:p>
        </p:txBody>
      </p:sp>
      <p:pic>
        <p:nvPicPr>
          <p:cNvPr id="12" name="Picture 2" descr="1 0 0 1 sub b, equals 2 to-the-power-of 0, &#10;newline &#10;equals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23963" y="3981450"/>
            <a:ext cx="4675442" cy="9258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4"/>
          </p:nvPr>
        </p:nvSpPr>
        <p:spPr/>
        <p:txBody>
          <a:bodyPr/>
          <a:lstStyle/>
          <a:p>
            <a:fld id="{F3BF8891-5E06-46C2-89A4-6DB85D39BA35}" type="slidenum">
              <a:rPr lang="en-US" smtClean="0"/>
              <a:pPr/>
              <a:t>26</a:t>
            </a:fld>
            <a:endParaRPr lang="en-US" dirty="0"/>
          </a:p>
        </p:txBody>
      </p:sp>
    </p:spTree>
    <p:custDataLst>
      <p:tags r:id="rId1"/>
    </p:custDataLst>
    <p:extLst>
      <p:ext uri="{BB962C8B-B14F-4D97-AF65-F5344CB8AC3E}">
        <p14:creationId xmlns:p14="http://schemas.microsoft.com/office/powerpoint/2010/main" val="17578655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Do the Math - 6</a:t>
            </a:r>
          </a:p>
        </p:txBody>
      </p:sp>
      <p:sp>
        <p:nvSpPr>
          <p:cNvPr id="6" name="Content Placeholder 5"/>
          <p:cNvSpPr>
            <a:spLocks noGrp="1"/>
          </p:cNvSpPr>
          <p:nvPr>
            <p:ph sz="quarter" idx="14"/>
          </p:nvPr>
        </p:nvSpPr>
        <p:spPr>
          <a:xfrm>
            <a:off x="457200" y="1600200"/>
            <a:ext cx="8229600" cy="1783080"/>
          </a:xfrm>
        </p:spPr>
        <p:txBody>
          <a:bodyPr/>
          <a:lstStyle/>
          <a:p>
            <a:r>
              <a:rPr lang="en-US" dirty="0" smtClean="0"/>
              <a:t>Example of a 4-bit word translated from binary to decimal: </a:t>
            </a:r>
          </a:p>
          <a:p>
            <a:pPr lvl="1"/>
            <a:r>
              <a:rPr lang="en-US" dirty="0" smtClean="0"/>
              <a:t>Binary value: </a:t>
            </a:r>
            <a:endParaRPr lang="en-US" dirty="0" smtClean="0"/>
          </a:p>
          <a:p>
            <a:pPr lvl="1"/>
            <a:endParaRPr lang="en-US" baseline="30000" dirty="0">
              <a:solidFill>
                <a:srgbClr val="00B050"/>
              </a:solidFill>
            </a:endParaRPr>
          </a:p>
          <a:p>
            <a:pPr marL="914400" lvl="2" indent="0">
              <a:buNone/>
            </a:pPr>
            <a:r>
              <a:rPr lang="en-US" b="1" dirty="0">
                <a:solidFill>
                  <a:srgbClr val="00B050"/>
                </a:solidFill>
              </a:rPr>
              <a:t>                </a:t>
            </a:r>
            <a:r>
              <a:rPr lang="en-US" dirty="0">
                <a:solidFill>
                  <a:schemeClr val="bg1"/>
                </a:solidFill>
              </a:rPr>
              <a:t>8   +   </a:t>
            </a:r>
            <a:r>
              <a:rPr lang="en-US" b="1" dirty="0">
                <a:solidFill>
                  <a:schemeClr val="bg1"/>
                </a:solidFill>
              </a:rPr>
              <a:t> </a:t>
            </a:r>
            <a:r>
              <a:rPr lang="en-US" dirty="0">
                <a:solidFill>
                  <a:schemeClr val="bg1"/>
                </a:solidFill>
              </a:rPr>
              <a:t>0</a:t>
            </a:r>
            <a:r>
              <a:rPr lang="en-US" b="1" dirty="0">
                <a:solidFill>
                  <a:schemeClr val="bg1"/>
                </a:solidFill>
              </a:rPr>
              <a:t>    </a:t>
            </a:r>
            <a:r>
              <a:rPr lang="en-US" dirty="0">
                <a:solidFill>
                  <a:schemeClr val="bg1"/>
                </a:solidFill>
              </a:rPr>
              <a:t>+   0</a:t>
            </a:r>
            <a:r>
              <a:rPr lang="en-US" b="1" dirty="0">
                <a:solidFill>
                  <a:schemeClr val="bg1"/>
                </a:solidFill>
              </a:rPr>
              <a:t>  </a:t>
            </a:r>
            <a:r>
              <a:rPr lang="en-US" dirty="0">
                <a:solidFill>
                  <a:schemeClr val="bg1"/>
                </a:solidFill>
              </a:rPr>
              <a:t> +</a:t>
            </a:r>
            <a:r>
              <a:rPr lang="en-US" dirty="0"/>
              <a:t>    </a:t>
            </a:r>
            <a:r>
              <a:rPr lang="en-US" dirty="0">
                <a:solidFill>
                  <a:schemeClr val="bg1"/>
                </a:solidFill>
              </a:rPr>
              <a:t>1</a:t>
            </a:r>
            <a:r>
              <a:rPr lang="en-US" dirty="0"/>
              <a:t>  </a:t>
            </a:r>
            <a:r>
              <a:rPr lang="en-US" dirty="0">
                <a:solidFill>
                  <a:schemeClr val="bg1"/>
                </a:solidFill>
              </a:rPr>
              <a:t>=  </a:t>
            </a:r>
            <a:r>
              <a:rPr lang="en-US" b="1" dirty="0">
                <a:solidFill>
                  <a:schemeClr val="bg1"/>
                </a:solidFill>
              </a:rPr>
              <a:t>9</a:t>
            </a:r>
          </a:p>
        </p:txBody>
      </p:sp>
      <p:pic>
        <p:nvPicPr>
          <p:cNvPr id="10" name="Picture 2" descr="1 0 0 1 sub 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98065" y="2512638"/>
            <a:ext cx="998447" cy="6219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Content Placeholder 5"/>
          <p:cNvSpPr txBox="1">
            <a:spLocks/>
          </p:cNvSpPr>
          <p:nvPr/>
        </p:nvSpPr>
        <p:spPr bwMode="auto">
          <a:xfrm>
            <a:off x="457200" y="3322320"/>
            <a:ext cx="8382000" cy="564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r>
              <a:rPr lang="en-US" dirty="0" smtClean="0"/>
              <a:t>Formula:</a:t>
            </a:r>
          </a:p>
          <a:p>
            <a:pPr marL="914400" lvl="2" indent="0">
              <a:buFont typeface="Courier New" panose="02070309020205020404" pitchFamily="49" charset="0"/>
              <a:buNone/>
            </a:pPr>
            <a:r>
              <a:rPr lang="en-US" dirty="0" smtClean="0">
                <a:solidFill>
                  <a:schemeClr val="bg1"/>
                </a:solidFill>
              </a:rPr>
              <a:t>8   +   </a:t>
            </a:r>
            <a:r>
              <a:rPr lang="en-US" b="1" dirty="0" smtClean="0">
                <a:solidFill>
                  <a:schemeClr val="bg1"/>
                </a:solidFill>
              </a:rPr>
              <a:t> </a:t>
            </a:r>
            <a:r>
              <a:rPr lang="en-US" dirty="0" smtClean="0">
                <a:solidFill>
                  <a:schemeClr val="bg1"/>
                </a:solidFill>
              </a:rPr>
              <a:t>0</a:t>
            </a:r>
            <a:r>
              <a:rPr lang="en-US" b="1" dirty="0" smtClean="0">
                <a:solidFill>
                  <a:schemeClr val="bg1"/>
                </a:solidFill>
              </a:rPr>
              <a:t>    </a:t>
            </a:r>
            <a:r>
              <a:rPr lang="en-US" dirty="0" smtClean="0">
                <a:solidFill>
                  <a:schemeClr val="bg1"/>
                </a:solidFill>
              </a:rPr>
              <a:t>+   0</a:t>
            </a:r>
            <a:r>
              <a:rPr lang="en-US" b="1" dirty="0" smtClean="0">
                <a:solidFill>
                  <a:schemeClr val="bg1"/>
                </a:solidFill>
              </a:rPr>
              <a:t>  </a:t>
            </a:r>
            <a:r>
              <a:rPr lang="en-US" dirty="0" smtClean="0">
                <a:solidFill>
                  <a:schemeClr val="bg1"/>
                </a:solidFill>
              </a:rPr>
              <a:t> +</a:t>
            </a:r>
            <a:r>
              <a:rPr lang="en-US" dirty="0" smtClean="0"/>
              <a:t>    </a:t>
            </a:r>
            <a:r>
              <a:rPr lang="en-US" dirty="0" smtClean="0">
                <a:solidFill>
                  <a:schemeClr val="bg1"/>
                </a:solidFill>
              </a:rPr>
              <a:t>1</a:t>
            </a:r>
            <a:r>
              <a:rPr lang="en-US" dirty="0" smtClean="0"/>
              <a:t>  </a:t>
            </a:r>
            <a:r>
              <a:rPr lang="en-US" dirty="0" smtClean="0">
                <a:solidFill>
                  <a:schemeClr val="bg1"/>
                </a:solidFill>
              </a:rPr>
              <a:t>=  </a:t>
            </a:r>
            <a:r>
              <a:rPr lang="en-US" b="1" dirty="0" smtClean="0">
                <a:solidFill>
                  <a:schemeClr val="bg1"/>
                </a:solidFill>
              </a:rPr>
              <a:t>9</a:t>
            </a:r>
            <a:endParaRPr lang="en-US" b="1" dirty="0">
              <a:solidFill>
                <a:schemeClr val="bg1"/>
              </a:solidFill>
            </a:endParaRPr>
          </a:p>
        </p:txBody>
      </p:sp>
      <p:pic>
        <p:nvPicPr>
          <p:cNvPr id="9" name="Picture 3" descr="1 0 0 1 sub b, equals 1 times 2 to-the-power-of 0, &#10;newline &#10;equals 1&#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8753" y="3950972"/>
            <a:ext cx="4955006" cy="11715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4"/>
          </p:nvPr>
        </p:nvSpPr>
        <p:spPr/>
        <p:txBody>
          <a:bodyPr/>
          <a:lstStyle/>
          <a:p>
            <a:fld id="{F3BF8891-5E06-46C2-89A4-6DB85D39BA35}" type="slidenum">
              <a:rPr lang="en-US" smtClean="0"/>
              <a:pPr/>
              <a:t>27</a:t>
            </a:fld>
            <a:endParaRPr lang="en-US" dirty="0"/>
          </a:p>
        </p:txBody>
      </p:sp>
    </p:spTree>
    <p:custDataLst>
      <p:tags r:id="rId1"/>
    </p:custDataLst>
    <p:extLst>
      <p:ext uri="{BB962C8B-B14F-4D97-AF65-F5344CB8AC3E}">
        <p14:creationId xmlns:p14="http://schemas.microsoft.com/office/powerpoint/2010/main" val="42717386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Do the Math - 7</a:t>
            </a:r>
          </a:p>
        </p:txBody>
      </p:sp>
      <p:sp>
        <p:nvSpPr>
          <p:cNvPr id="16390" name="Content Placeholder 5"/>
          <p:cNvSpPr>
            <a:spLocks noGrp="1"/>
          </p:cNvSpPr>
          <p:nvPr>
            <p:ph sz="quarter" idx="14"/>
          </p:nvPr>
        </p:nvSpPr>
        <p:spPr>
          <a:xfrm>
            <a:off x="457200" y="1600200"/>
            <a:ext cx="8229600" cy="1645504"/>
          </a:xfrm>
        </p:spPr>
        <p:txBody>
          <a:bodyPr/>
          <a:lstStyle/>
          <a:p>
            <a:r>
              <a:rPr lang="en-US" dirty="0" smtClean="0"/>
              <a:t>Example of a 4-bit word translated from binary to decimal: </a:t>
            </a:r>
          </a:p>
          <a:p>
            <a:pPr lvl="1"/>
            <a:r>
              <a:rPr lang="en-US" dirty="0" smtClean="0"/>
              <a:t>Binary value: </a:t>
            </a:r>
            <a:endParaRPr lang="en-US" dirty="0" smtClean="0"/>
          </a:p>
        </p:txBody>
      </p:sp>
      <p:pic>
        <p:nvPicPr>
          <p:cNvPr id="1031" name="Picture 7" descr="1 0 0 1 sub 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3954" y="2492142"/>
            <a:ext cx="1249813" cy="772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Content Placeholder 5"/>
          <p:cNvSpPr txBox="1">
            <a:spLocks/>
          </p:cNvSpPr>
          <p:nvPr/>
        </p:nvSpPr>
        <p:spPr bwMode="auto">
          <a:xfrm>
            <a:off x="478968" y="3245704"/>
            <a:ext cx="82296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r>
              <a:rPr lang="en-US" dirty="0" smtClean="0"/>
              <a:t>Formula:</a:t>
            </a:r>
          </a:p>
          <a:p>
            <a:pPr lvl="1"/>
            <a:endParaRPr lang="en-US" b="1" dirty="0">
              <a:solidFill>
                <a:schemeClr val="bg1"/>
              </a:solidFill>
            </a:endParaRPr>
          </a:p>
        </p:txBody>
      </p:sp>
      <p:pic>
        <p:nvPicPr>
          <p:cNvPr id="1030" name="Picture 6" descr="1 0 0 1 sub b equals 1 times 2 to-the-power-of 0, newline&#10;equals 1 "/>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63670" y="3893404"/>
            <a:ext cx="5008320" cy="11357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4"/>
          </p:nvPr>
        </p:nvSpPr>
        <p:spPr/>
        <p:txBody>
          <a:bodyPr/>
          <a:lstStyle/>
          <a:p>
            <a:fld id="{F3BF8891-5E06-46C2-89A4-6DB85D39BA35}" type="slidenum">
              <a:rPr lang="en-US" smtClean="0"/>
              <a:pPr/>
              <a:t>28</a:t>
            </a:fld>
            <a:endParaRPr lang="en-US" dirty="0"/>
          </a:p>
        </p:txBody>
      </p:sp>
    </p:spTree>
    <p:custDataLst>
      <p:tags r:id="rId1"/>
    </p:custDataLst>
    <p:extLst>
      <p:ext uri="{BB962C8B-B14F-4D97-AF65-F5344CB8AC3E}">
        <p14:creationId xmlns:p14="http://schemas.microsoft.com/office/powerpoint/2010/main" val="12131313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Do the Math - 8</a:t>
            </a:r>
          </a:p>
        </p:txBody>
      </p:sp>
      <p:sp>
        <p:nvSpPr>
          <p:cNvPr id="12" name="Content Placeholder 5"/>
          <p:cNvSpPr txBox="1">
            <a:spLocks/>
          </p:cNvSpPr>
          <p:nvPr/>
        </p:nvSpPr>
        <p:spPr bwMode="auto">
          <a:xfrm>
            <a:off x="457200" y="1600200"/>
            <a:ext cx="8229600" cy="1645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Example of a 4-bit word translated from binary to decimal: </a:t>
            </a:r>
          </a:p>
          <a:p>
            <a:pPr lvl="1"/>
            <a:r>
              <a:rPr lang="en-US" dirty="0" smtClean="0"/>
              <a:t>Binary value: </a:t>
            </a:r>
            <a:endParaRPr lang="en-US" dirty="0" smtClean="0"/>
          </a:p>
        </p:txBody>
      </p:sp>
      <p:pic>
        <p:nvPicPr>
          <p:cNvPr id="14" name="Picture 3" descr="1 0 0 1 sub b"/>
          <p:cNvPicPr>
            <a:picLocks noChangeAspect="1" noChangeArrowheads="1"/>
          </p:cNvPicPr>
          <p:nvPr/>
        </p:nvPicPr>
        <p:blipFill rotWithShape="1">
          <a:blip r:embed="rId4">
            <a:extLst>
              <a:ext uri="{28A0092B-C50C-407E-A947-70E740481C1C}">
                <a14:useLocalDpi xmlns:a14="http://schemas.microsoft.com/office/drawing/2010/main" val="0"/>
              </a:ext>
            </a:extLst>
          </a:blip>
          <a:srcRect t="28415"/>
          <a:stretch/>
        </p:blipFill>
        <p:spPr bwMode="auto">
          <a:xfrm>
            <a:off x="3453493" y="2710542"/>
            <a:ext cx="1270907" cy="5351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Content Placeholder 5"/>
          <p:cNvSpPr txBox="1">
            <a:spLocks/>
          </p:cNvSpPr>
          <p:nvPr/>
        </p:nvSpPr>
        <p:spPr bwMode="auto">
          <a:xfrm>
            <a:off x="478968" y="3245704"/>
            <a:ext cx="82296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r>
              <a:rPr lang="en-US" dirty="0" smtClean="0"/>
              <a:t>Formula:</a:t>
            </a:r>
          </a:p>
          <a:p>
            <a:pPr lvl="1"/>
            <a:endParaRPr lang="en-US" b="1" dirty="0">
              <a:solidFill>
                <a:schemeClr val="bg1"/>
              </a:solidFill>
            </a:endParaRPr>
          </a:p>
        </p:txBody>
      </p:sp>
      <p:pic>
        <p:nvPicPr>
          <p:cNvPr id="2050" name="Picture 2" descr="1 0 0 1 sub b, equals 0 times 2 squared &#10;plus 0 times 2 to-the-power-of 1, &#10;plus 1 times 2 to-the-power-of 0, newline &#10;equals 1&#10;"/>
          <p:cNvPicPr>
            <a:picLocks noGrp="1" noChangeAspect="1" noChangeArrowheads="1"/>
          </p:cNvPicPr>
          <p:nvPr>
            <p:ph sz="quarter" idx="14"/>
          </p:nvPr>
        </p:nvPicPr>
        <p:blipFill>
          <a:blip r:embed="rId5">
            <a:extLst>
              <a:ext uri="{28A0092B-C50C-407E-A947-70E740481C1C}">
                <a14:useLocalDpi xmlns:a14="http://schemas.microsoft.com/office/drawing/2010/main" val="0"/>
              </a:ext>
            </a:extLst>
          </a:blip>
          <a:srcRect/>
          <a:stretch>
            <a:fillRect/>
          </a:stretch>
        </p:blipFill>
        <p:spPr bwMode="auto">
          <a:xfrm>
            <a:off x="1344645" y="3646169"/>
            <a:ext cx="4598983" cy="10238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4"/>
          </p:nvPr>
        </p:nvSpPr>
        <p:spPr/>
        <p:txBody>
          <a:bodyPr/>
          <a:lstStyle/>
          <a:p>
            <a:fld id="{F3BF8891-5E06-46C2-89A4-6DB85D39BA35}" type="slidenum">
              <a:rPr lang="en-US" smtClean="0"/>
              <a:pPr/>
              <a:t>29</a:t>
            </a:fld>
            <a:endParaRPr lang="en-US" dirty="0"/>
          </a:p>
        </p:txBody>
      </p:sp>
    </p:spTree>
    <p:custDataLst>
      <p:tags r:id="rId1"/>
    </p:custDataLst>
    <p:extLst>
      <p:ext uri="{BB962C8B-B14F-4D97-AF65-F5344CB8AC3E}">
        <p14:creationId xmlns:p14="http://schemas.microsoft.com/office/powerpoint/2010/main" val="36236692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Computer Hardware</a:t>
            </a:r>
            <a:br>
              <a:rPr lang="en-US" altLang="en-US" dirty="0" smtClean="0"/>
            </a:br>
            <a:r>
              <a:rPr lang="en-US" altLang="en-US" dirty="0" smtClean="0"/>
              <a:t>Learning Objectives - 2</a:t>
            </a:r>
          </a:p>
        </p:txBody>
      </p:sp>
      <p:sp>
        <p:nvSpPr>
          <p:cNvPr id="18435" name="Text Placeholder 3"/>
          <p:cNvSpPr>
            <a:spLocks noGrp="1"/>
          </p:cNvSpPr>
          <p:nvPr>
            <p:ph sz="quarter" idx="14"/>
          </p:nvPr>
        </p:nvSpPr>
        <p:spPr/>
        <p:txBody>
          <a:bodyPr/>
          <a:lstStyle/>
          <a:p>
            <a:r>
              <a:rPr lang="en-US" altLang="en-US" dirty="0" smtClean="0"/>
              <a:t>Introduce data types and explain how different data types are stored and addressed (Lecture c)</a:t>
            </a:r>
          </a:p>
          <a:p>
            <a:r>
              <a:rPr lang="en-US" dirty="0" smtClean="0"/>
              <a:t>Describe the functionality of the central processing unit </a:t>
            </a:r>
            <a:r>
              <a:rPr lang="en-US" altLang="en-US" dirty="0" smtClean="0"/>
              <a:t>(CPU) (Lecture c)</a:t>
            </a:r>
          </a:p>
          <a:p>
            <a:r>
              <a:rPr lang="en-US" dirty="0" smtClean="0"/>
              <a:t>Provide examples of CPUs designed for health care applications </a:t>
            </a:r>
            <a:r>
              <a:rPr lang="en-US" altLang="en-US" dirty="0" smtClean="0"/>
              <a:t>(Lecture c)</a:t>
            </a:r>
          </a:p>
        </p:txBody>
      </p:sp>
      <p:sp>
        <p:nvSpPr>
          <p:cNvPr id="4" name="Slide Number Placeholder 3"/>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extLst>
      <p:ext uri="{BB962C8B-B14F-4D97-AF65-F5344CB8AC3E}">
        <p14:creationId xmlns:p14="http://schemas.microsoft.com/office/powerpoint/2010/main" val="6635895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Do the Math - 9</a:t>
            </a:r>
          </a:p>
        </p:txBody>
      </p:sp>
      <p:sp>
        <p:nvSpPr>
          <p:cNvPr id="6" name="Content Placeholder 5"/>
          <p:cNvSpPr txBox="1">
            <a:spLocks/>
          </p:cNvSpPr>
          <p:nvPr/>
        </p:nvSpPr>
        <p:spPr bwMode="auto">
          <a:xfrm>
            <a:off x="457200" y="1600200"/>
            <a:ext cx="8229600" cy="1645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Example of a 4-bit word translated from binary to decimal: </a:t>
            </a:r>
          </a:p>
          <a:p>
            <a:pPr lvl="1"/>
            <a:r>
              <a:rPr lang="en-US" dirty="0" smtClean="0"/>
              <a:t>Binary value: </a:t>
            </a:r>
            <a:endParaRPr lang="en-US" dirty="0" smtClean="0"/>
          </a:p>
        </p:txBody>
      </p:sp>
      <p:pic>
        <p:nvPicPr>
          <p:cNvPr id="8" name="Picture 3" descr="1 0 0 1 sub b"/>
          <p:cNvPicPr>
            <a:picLocks noChangeAspect="1" noChangeArrowheads="1"/>
          </p:cNvPicPr>
          <p:nvPr/>
        </p:nvPicPr>
        <p:blipFill rotWithShape="1">
          <a:blip r:embed="rId4">
            <a:extLst>
              <a:ext uri="{28A0092B-C50C-407E-A947-70E740481C1C}">
                <a14:useLocalDpi xmlns:a14="http://schemas.microsoft.com/office/drawing/2010/main" val="0"/>
              </a:ext>
            </a:extLst>
          </a:blip>
          <a:srcRect t="28415"/>
          <a:stretch/>
        </p:blipFill>
        <p:spPr bwMode="auto">
          <a:xfrm>
            <a:off x="3453493" y="2710542"/>
            <a:ext cx="1270907" cy="5351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Content Placeholder 5"/>
          <p:cNvSpPr txBox="1">
            <a:spLocks/>
          </p:cNvSpPr>
          <p:nvPr/>
        </p:nvSpPr>
        <p:spPr bwMode="auto">
          <a:xfrm>
            <a:off x="478968" y="3245704"/>
            <a:ext cx="82296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r>
              <a:rPr lang="en-US" dirty="0" smtClean="0"/>
              <a:t>Formula:</a:t>
            </a:r>
          </a:p>
          <a:p>
            <a:pPr lvl="1"/>
            <a:endParaRPr lang="en-US" b="1" dirty="0">
              <a:solidFill>
                <a:schemeClr val="bg1"/>
              </a:solidFill>
            </a:endParaRPr>
          </a:p>
        </p:txBody>
      </p:sp>
      <p:pic>
        <p:nvPicPr>
          <p:cNvPr id="3074" name="Picture 2" descr="1 0 0 1 sub b, equals 0 x 2 squared &#10;plus 0 x 2 to-the-power-of 1, &#10;plus 1 x 2 to-the-power-of 0, &#10;newline &#10;= 0 plus 0 plus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34859" y="3761013"/>
            <a:ext cx="5229227" cy="11784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4"/>
          </p:nvPr>
        </p:nvSpPr>
        <p:spPr/>
        <p:txBody>
          <a:bodyPr/>
          <a:lstStyle/>
          <a:p>
            <a:fld id="{F3BF8891-5E06-46C2-89A4-6DB85D39BA35}" type="slidenum">
              <a:rPr lang="en-US" smtClean="0"/>
              <a:pPr/>
              <a:t>30</a:t>
            </a:fld>
            <a:endParaRPr lang="en-US" dirty="0"/>
          </a:p>
        </p:txBody>
      </p:sp>
    </p:spTree>
    <p:custDataLst>
      <p:tags r:id="rId1"/>
    </p:custDataLst>
    <p:extLst>
      <p:ext uri="{BB962C8B-B14F-4D97-AF65-F5344CB8AC3E}">
        <p14:creationId xmlns:p14="http://schemas.microsoft.com/office/powerpoint/2010/main" val="36596993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Do the Math - 10</a:t>
            </a:r>
          </a:p>
        </p:txBody>
      </p:sp>
      <p:sp>
        <p:nvSpPr>
          <p:cNvPr id="6" name="Content Placeholder 5"/>
          <p:cNvSpPr txBox="1">
            <a:spLocks/>
          </p:cNvSpPr>
          <p:nvPr/>
        </p:nvSpPr>
        <p:spPr bwMode="auto">
          <a:xfrm>
            <a:off x="457200" y="1600200"/>
            <a:ext cx="8229600" cy="1645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Example of a 4-bit word translated from binary to decimal: </a:t>
            </a:r>
          </a:p>
          <a:p>
            <a:pPr lvl="1"/>
            <a:r>
              <a:rPr lang="en-US" dirty="0" smtClean="0"/>
              <a:t>Binary value: </a:t>
            </a:r>
            <a:endParaRPr lang="en-US" dirty="0" smtClean="0"/>
          </a:p>
        </p:txBody>
      </p:sp>
      <p:pic>
        <p:nvPicPr>
          <p:cNvPr id="8195" name="Picture 3" descr="1 0 0 1 sub 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55386" y="2559904"/>
            <a:ext cx="1327809" cy="8386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Content Placeholder 5"/>
          <p:cNvSpPr txBox="1">
            <a:spLocks/>
          </p:cNvSpPr>
          <p:nvPr/>
        </p:nvSpPr>
        <p:spPr bwMode="auto">
          <a:xfrm>
            <a:off x="478968" y="3245704"/>
            <a:ext cx="82296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r>
              <a:rPr lang="en-US" dirty="0" smtClean="0"/>
              <a:t>Formula:</a:t>
            </a:r>
          </a:p>
          <a:p>
            <a:pPr lvl="1"/>
            <a:endParaRPr lang="en-US" b="1" dirty="0">
              <a:solidFill>
                <a:schemeClr val="bg1"/>
              </a:solidFill>
            </a:endParaRPr>
          </a:p>
        </p:txBody>
      </p:sp>
      <p:pic>
        <p:nvPicPr>
          <p:cNvPr id="8194" name="Picture 2" descr="1 0 0 1 sub b, equals 0 x 2 squared &#10;plus 0 x 2 to-the-power-of 1, &#10;plus 1 x 2 to-the-power-of 0, &#10;newline &#10;= 0 plus 0 plus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67218" y="3893404"/>
            <a:ext cx="5262189" cy="12293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4"/>
          </p:nvPr>
        </p:nvSpPr>
        <p:spPr/>
        <p:txBody>
          <a:bodyPr/>
          <a:lstStyle/>
          <a:p>
            <a:fld id="{F3BF8891-5E06-46C2-89A4-6DB85D39BA35}" type="slidenum">
              <a:rPr lang="en-US" smtClean="0"/>
              <a:pPr/>
              <a:t>31</a:t>
            </a:fld>
            <a:endParaRPr lang="en-US" dirty="0"/>
          </a:p>
        </p:txBody>
      </p:sp>
    </p:spTree>
    <p:custDataLst>
      <p:tags r:id="rId1"/>
    </p:custDataLst>
    <p:extLst>
      <p:ext uri="{BB962C8B-B14F-4D97-AF65-F5344CB8AC3E}">
        <p14:creationId xmlns:p14="http://schemas.microsoft.com/office/powerpoint/2010/main" val="34382565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Do the Math - 11</a:t>
            </a:r>
          </a:p>
        </p:txBody>
      </p:sp>
      <p:sp>
        <p:nvSpPr>
          <p:cNvPr id="6" name="Content Placeholder 5"/>
          <p:cNvSpPr txBox="1">
            <a:spLocks/>
          </p:cNvSpPr>
          <p:nvPr/>
        </p:nvSpPr>
        <p:spPr bwMode="auto">
          <a:xfrm>
            <a:off x="457200" y="1600200"/>
            <a:ext cx="8229600" cy="1645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Example of a 4-bit word translated from binary to decimal: </a:t>
            </a:r>
          </a:p>
          <a:p>
            <a:pPr lvl="1"/>
            <a:r>
              <a:rPr lang="en-US" dirty="0" smtClean="0"/>
              <a:t>Binary value: </a:t>
            </a:r>
            <a:endParaRPr lang="en-US" dirty="0" smtClean="0"/>
          </a:p>
        </p:txBody>
      </p:sp>
      <p:pic>
        <p:nvPicPr>
          <p:cNvPr id="7" name="Picture 3" descr="1 0 0 1 sub 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55386" y="2559904"/>
            <a:ext cx="1327809" cy="8386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Content Placeholder 5"/>
          <p:cNvSpPr txBox="1">
            <a:spLocks/>
          </p:cNvSpPr>
          <p:nvPr/>
        </p:nvSpPr>
        <p:spPr bwMode="auto">
          <a:xfrm>
            <a:off x="478968" y="3245704"/>
            <a:ext cx="82296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r>
              <a:rPr lang="en-US" dirty="0" smtClean="0"/>
              <a:t>Formula:</a:t>
            </a:r>
          </a:p>
          <a:p>
            <a:pPr lvl="1"/>
            <a:endParaRPr lang="en-US" b="1" dirty="0">
              <a:solidFill>
                <a:schemeClr val="bg1"/>
              </a:solidFill>
            </a:endParaRPr>
          </a:p>
        </p:txBody>
      </p:sp>
      <p:pic>
        <p:nvPicPr>
          <p:cNvPr id="9218" name="Picture 2" descr="1 0 0 1 sub b, equals 1 x 2 cubed plus 0 times 2 squared  plus 0 times 2 to-the-power-of 1, plus 1 times 2 to-the-power-of 0, &#10;newline 0 plus 0 plus 0 plus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94093" y="3782378"/>
            <a:ext cx="5450393" cy="12468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4"/>
          </p:nvPr>
        </p:nvSpPr>
        <p:spPr/>
        <p:txBody>
          <a:bodyPr/>
          <a:lstStyle/>
          <a:p>
            <a:fld id="{F3BF8891-5E06-46C2-89A4-6DB85D39BA35}" type="slidenum">
              <a:rPr lang="en-US" smtClean="0"/>
              <a:pPr/>
              <a:t>32</a:t>
            </a:fld>
            <a:endParaRPr lang="en-US" dirty="0"/>
          </a:p>
        </p:txBody>
      </p:sp>
    </p:spTree>
    <p:custDataLst>
      <p:tags r:id="rId1"/>
    </p:custDataLst>
    <p:extLst>
      <p:ext uri="{BB962C8B-B14F-4D97-AF65-F5344CB8AC3E}">
        <p14:creationId xmlns:p14="http://schemas.microsoft.com/office/powerpoint/2010/main" val="17974379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Do the Math - 12</a:t>
            </a:r>
          </a:p>
        </p:txBody>
      </p:sp>
      <p:sp>
        <p:nvSpPr>
          <p:cNvPr id="6" name="Content Placeholder 5"/>
          <p:cNvSpPr txBox="1">
            <a:spLocks/>
          </p:cNvSpPr>
          <p:nvPr/>
        </p:nvSpPr>
        <p:spPr bwMode="auto">
          <a:xfrm>
            <a:off x="457200" y="1600200"/>
            <a:ext cx="8229600" cy="1645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Example of a 4-bit word translated from binary to decimal: </a:t>
            </a:r>
          </a:p>
          <a:p>
            <a:pPr lvl="1"/>
            <a:r>
              <a:rPr lang="en-US" dirty="0" smtClean="0"/>
              <a:t>Binary value: </a:t>
            </a:r>
            <a:endParaRPr lang="en-US" dirty="0" smtClean="0"/>
          </a:p>
        </p:txBody>
      </p:sp>
      <p:pic>
        <p:nvPicPr>
          <p:cNvPr id="7" name="Picture 3" descr="1 0 0 1 sub 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55386" y="2559904"/>
            <a:ext cx="1327809" cy="8386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Content Placeholder 5"/>
          <p:cNvSpPr txBox="1">
            <a:spLocks/>
          </p:cNvSpPr>
          <p:nvPr/>
        </p:nvSpPr>
        <p:spPr bwMode="auto">
          <a:xfrm>
            <a:off x="478968" y="3245704"/>
            <a:ext cx="82296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r>
              <a:rPr lang="en-US" dirty="0" smtClean="0"/>
              <a:t>Formula:</a:t>
            </a:r>
          </a:p>
          <a:p>
            <a:pPr lvl="1"/>
            <a:endParaRPr lang="en-US" b="1" dirty="0">
              <a:solidFill>
                <a:schemeClr val="bg1"/>
              </a:solidFill>
            </a:endParaRPr>
          </a:p>
        </p:txBody>
      </p:sp>
      <p:pic>
        <p:nvPicPr>
          <p:cNvPr id="10242" name="Picture 2" descr="1 0 0 1 sub b, equals 1 x 2 cubed plus 0 times 2 squared  plus 0 times 2 to-the-power-of 1, plus 1 times 2 to-the-power-of 0, &#10;newline 8 plus 0 plus 0 plus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0531" y="3840064"/>
            <a:ext cx="5337517" cy="11963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4"/>
          </p:nvPr>
        </p:nvSpPr>
        <p:spPr/>
        <p:txBody>
          <a:bodyPr/>
          <a:lstStyle/>
          <a:p>
            <a:fld id="{F3BF8891-5E06-46C2-89A4-6DB85D39BA35}" type="slidenum">
              <a:rPr lang="en-US" smtClean="0"/>
              <a:pPr/>
              <a:t>33</a:t>
            </a:fld>
            <a:endParaRPr lang="en-US" dirty="0"/>
          </a:p>
        </p:txBody>
      </p:sp>
    </p:spTree>
    <p:custDataLst>
      <p:tags r:id="rId1"/>
    </p:custDataLst>
    <p:extLst>
      <p:ext uri="{BB962C8B-B14F-4D97-AF65-F5344CB8AC3E}">
        <p14:creationId xmlns:p14="http://schemas.microsoft.com/office/powerpoint/2010/main" val="15162930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Do </a:t>
            </a:r>
            <a:r>
              <a:rPr lang="en-US" altLang="en-US" dirty="0" smtClean="0"/>
              <a:t>the Math - 13</a:t>
            </a:r>
          </a:p>
        </p:txBody>
      </p:sp>
      <p:sp>
        <p:nvSpPr>
          <p:cNvPr id="6" name="Content Placeholder 5"/>
          <p:cNvSpPr txBox="1">
            <a:spLocks/>
          </p:cNvSpPr>
          <p:nvPr/>
        </p:nvSpPr>
        <p:spPr bwMode="auto">
          <a:xfrm>
            <a:off x="457200" y="1600200"/>
            <a:ext cx="8229600" cy="1645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Example of a 4-bit word translated from binary to decimal: </a:t>
            </a:r>
          </a:p>
          <a:p>
            <a:pPr lvl="1"/>
            <a:r>
              <a:rPr lang="en-US" dirty="0" smtClean="0"/>
              <a:t>Binary value: </a:t>
            </a:r>
            <a:endParaRPr lang="en-US" dirty="0" smtClean="0"/>
          </a:p>
        </p:txBody>
      </p:sp>
      <p:pic>
        <p:nvPicPr>
          <p:cNvPr id="11266" name="Picture 2" descr="1 0 0 1 sub 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97616" y="2553653"/>
            <a:ext cx="1243346" cy="6920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Content Placeholder 5"/>
          <p:cNvSpPr txBox="1">
            <a:spLocks/>
          </p:cNvSpPr>
          <p:nvPr/>
        </p:nvSpPr>
        <p:spPr bwMode="auto">
          <a:xfrm>
            <a:off x="478968" y="3245704"/>
            <a:ext cx="8229600" cy="762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r>
              <a:rPr lang="en-US" dirty="0" smtClean="0"/>
              <a:t>Formula:</a:t>
            </a:r>
          </a:p>
          <a:p>
            <a:pPr lvl="1"/>
            <a:endParaRPr lang="en-US" b="1" dirty="0">
              <a:solidFill>
                <a:schemeClr val="bg1"/>
              </a:solidFill>
            </a:endParaRPr>
          </a:p>
        </p:txBody>
      </p:sp>
      <p:pic>
        <p:nvPicPr>
          <p:cNvPr id="11267" name="Picture 3" descr="1 0 0 1 sub b, equals 1 x 2 cubed plus 0 times 2 squared  plus 0 times 2 to-the-power-of 1, plus 1 times 2 to-the-power-of 0, &#10;newline 8 plus 0 plus 0 plus 1 =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3484" y="3864293"/>
            <a:ext cx="6176061" cy="12563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4"/>
          </p:nvPr>
        </p:nvSpPr>
        <p:spPr/>
        <p:txBody>
          <a:bodyPr/>
          <a:lstStyle/>
          <a:p>
            <a:fld id="{F3BF8891-5E06-46C2-89A4-6DB85D39BA35}" type="slidenum">
              <a:rPr lang="en-US" smtClean="0"/>
              <a:pPr/>
              <a:t>34</a:t>
            </a:fld>
            <a:endParaRPr lang="en-US" dirty="0"/>
          </a:p>
        </p:txBody>
      </p:sp>
    </p:spTree>
    <p:custDataLst>
      <p:tags r:id="rId1"/>
    </p:custDataLst>
    <p:extLst>
      <p:ext uri="{BB962C8B-B14F-4D97-AF65-F5344CB8AC3E}">
        <p14:creationId xmlns:p14="http://schemas.microsoft.com/office/powerpoint/2010/main" val="26112222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8-Bit Word Math - 1</a:t>
            </a:r>
          </a:p>
        </p:txBody>
      </p:sp>
      <p:pic>
        <p:nvPicPr>
          <p:cNvPr id="13314" name="Picture 2" descr="8-bit words range in value from 0 0 0 0 0 0 0 0 sub b to 1 1 1 1 1 1 1 1 sub b which is equivalent to decimal values 0 to 25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2523" y="1853565"/>
            <a:ext cx="7153275" cy="1809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4"/>
          </p:nvPr>
        </p:nvSpPr>
        <p:spPr/>
        <p:txBody>
          <a:bodyPr/>
          <a:lstStyle/>
          <a:p>
            <a:fld id="{F3BF8891-5E06-46C2-89A4-6DB85D39BA35}" type="slidenum">
              <a:rPr lang="en-US" smtClean="0"/>
              <a:pPr/>
              <a:t>35</a:t>
            </a:fld>
            <a:endParaRPr lang="en-US" dirty="0"/>
          </a:p>
        </p:txBody>
      </p:sp>
    </p:spTree>
    <p:custDataLst>
      <p:tags r:id="rId1"/>
    </p:custDataLst>
    <p:extLst>
      <p:ext uri="{BB962C8B-B14F-4D97-AF65-F5344CB8AC3E}">
        <p14:creationId xmlns:p14="http://schemas.microsoft.com/office/powerpoint/2010/main" val="425302079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t>8-Bit Word Math </a:t>
            </a:r>
            <a:r>
              <a:rPr lang="en-US" altLang="en-US" dirty="0" smtClean="0"/>
              <a:t>- 2</a:t>
            </a:r>
          </a:p>
        </p:txBody>
      </p:sp>
      <p:pic>
        <p:nvPicPr>
          <p:cNvPr id="12290" name="Picture 2" descr="2 to-the-power-of 7, plus 2 to-the-power-of 6, plus 2 to-the-power-of 5, plus 2 to-the-power-of 4, plus 2 cubed plus 2 squared  plus 2 to-the-power-of 1, plus 2 to-the-power-of 0, equals 255 newline &#10;128   64   32   16   8   4   2   0 equals 255&#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8182" y="2204085"/>
            <a:ext cx="7991475" cy="1504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4"/>
          </p:nvPr>
        </p:nvSpPr>
        <p:spPr/>
        <p:txBody>
          <a:bodyPr/>
          <a:lstStyle/>
          <a:p>
            <a:fld id="{F3BF8891-5E06-46C2-89A4-6DB85D39BA35}" type="slidenum">
              <a:rPr lang="en-US" smtClean="0"/>
              <a:pPr/>
              <a:t>36</a:t>
            </a:fld>
            <a:endParaRPr lang="en-US" dirty="0"/>
          </a:p>
        </p:txBody>
      </p:sp>
    </p:spTree>
    <p:custDataLst>
      <p:tags r:id="rId1"/>
    </p:custDataLst>
    <p:extLst>
      <p:ext uri="{BB962C8B-B14F-4D97-AF65-F5344CB8AC3E}">
        <p14:creationId xmlns:p14="http://schemas.microsoft.com/office/powerpoint/2010/main" val="309530801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8-Bit </a:t>
            </a:r>
            <a:r>
              <a:rPr lang="en-US" altLang="en-US" dirty="0"/>
              <a:t>Word Math </a:t>
            </a:r>
            <a:r>
              <a:rPr lang="en-US" altLang="en-US" dirty="0" smtClean="0"/>
              <a:t>- 3</a:t>
            </a:r>
          </a:p>
        </p:txBody>
      </p:sp>
      <p:pic>
        <p:nvPicPr>
          <p:cNvPr id="14338" name="Picture 2" descr=" 1 1 0 0 1 0 0 1 sub b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93703" y="2756534"/>
            <a:ext cx="2797535" cy="10534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4"/>
          </p:nvPr>
        </p:nvSpPr>
        <p:spPr/>
        <p:txBody>
          <a:bodyPr/>
          <a:lstStyle/>
          <a:p>
            <a:fld id="{F3BF8891-5E06-46C2-89A4-6DB85D39BA35}" type="slidenum">
              <a:rPr lang="en-US" smtClean="0"/>
              <a:pPr/>
              <a:t>37</a:t>
            </a:fld>
            <a:endParaRPr lang="en-US" dirty="0"/>
          </a:p>
        </p:txBody>
      </p:sp>
    </p:spTree>
    <p:custDataLst>
      <p:tags r:id="rId1"/>
    </p:custDataLst>
    <p:extLst>
      <p:ext uri="{BB962C8B-B14F-4D97-AF65-F5344CB8AC3E}">
        <p14:creationId xmlns:p14="http://schemas.microsoft.com/office/powerpoint/2010/main" val="244863786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t>8-Bit Word Math </a:t>
            </a:r>
            <a:r>
              <a:rPr lang="en-US" altLang="en-US" dirty="0" smtClean="0"/>
              <a:t>- 4</a:t>
            </a:r>
          </a:p>
        </p:txBody>
      </p:sp>
      <p:pic>
        <p:nvPicPr>
          <p:cNvPr id="15362" name="Picture 2" descr=" 1 1 0 0 1 0 0 1 sub b  = 2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1324" y="2924174"/>
            <a:ext cx="3847633" cy="12211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4"/>
          </p:nvPr>
        </p:nvSpPr>
        <p:spPr/>
        <p:txBody>
          <a:bodyPr/>
          <a:lstStyle/>
          <a:p>
            <a:fld id="{F3BF8891-5E06-46C2-89A4-6DB85D39BA35}" type="slidenum">
              <a:rPr lang="en-US" smtClean="0"/>
              <a:pPr/>
              <a:t>38</a:t>
            </a:fld>
            <a:endParaRPr lang="en-US" dirty="0"/>
          </a:p>
        </p:txBody>
      </p:sp>
    </p:spTree>
    <p:custDataLst>
      <p:tags r:id="rId1"/>
    </p:custDataLst>
    <p:extLst>
      <p:ext uri="{BB962C8B-B14F-4D97-AF65-F5344CB8AC3E}">
        <p14:creationId xmlns:p14="http://schemas.microsoft.com/office/powerpoint/2010/main" val="108676688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t>8-Bit Word Math </a:t>
            </a:r>
            <a:r>
              <a:rPr lang="en-US" altLang="en-US" dirty="0" smtClean="0"/>
              <a:t>- 5</a:t>
            </a:r>
          </a:p>
        </p:txBody>
      </p:sp>
      <p:pic>
        <p:nvPicPr>
          <p:cNvPr id="8" name="Picture 2" descr=" 1 1 0 0 1 0 0 1 sub b  = 2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50844" y="2009774"/>
            <a:ext cx="3847633" cy="12211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6" name="Picture 2" descr="1 x 2 to-the-power-of 7, plus 1 x 2 to-the-power-of 6, plus 0 x 25 plus 0 x 2 to-the-power-of 4, plus 1 x 2 cubed plus 0 x 2 squared  plus 0 x 2 to-the-power-of 1, plus 1 x 2 to-the-power-of 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557" y="3554730"/>
            <a:ext cx="8923443" cy="8153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4"/>
          </p:nvPr>
        </p:nvSpPr>
        <p:spPr/>
        <p:txBody>
          <a:bodyPr/>
          <a:lstStyle/>
          <a:p>
            <a:fld id="{F3BF8891-5E06-46C2-89A4-6DB85D39BA35}" type="slidenum">
              <a:rPr lang="en-US" smtClean="0"/>
              <a:pPr/>
              <a:t>39</a:t>
            </a:fld>
            <a:endParaRPr lang="en-US" dirty="0"/>
          </a:p>
        </p:txBody>
      </p:sp>
    </p:spTree>
    <p:custDataLst>
      <p:tags r:id="rId1"/>
    </p:custDataLst>
    <p:extLst>
      <p:ext uri="{BB962C8B-B14F-4D97-AF65-F5344CB8AC3E}">
        <p14:creationId xmlns:p14="http://schemas.microsoft.com/office/powerpoint/2010/main" val="7856416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Computer Hardware Components</a:t>
            </a:r>
          </a:p>
        </p:txBody>
      </p:sp>
      <p:sp>
        <p:nvSpPr>
          <p:cNvPr id="21507" name="Content Placeholder 2"/>
          <p:cNvSpPr>
            <a:spLocks noGrp="1"/>
          </p:cNvSpPr>
          <p:nvPr>
            <p:ph sz="quarter" idx="14"/>
          </p:nvPr>
        </p:nvSpPr>
        <p:spPr>
          <a:xfrm>
            <a:off x="469900" y="1621436"/>
            <a:ext cx="8229600" cy="4572000"/>
          </a:xfrm>
        </p:spPr>
        <p:txBody>
          <a:bodyPr/>
          <a:lstStyle/>
          <a:p>
            <a:r>
              <a:rPr lang="en-US" altLang="en-US" sz="3000" dirty="0" smtClean="0"/>
              <a:t>Input/Output Ports</a:t>
            </a:r>
          </a:p>
          <a:p>
            <a:r>
              <a:rPr lang="en-US" altLang="en-US" sz="3000" dirty="0" smtClean="0"/>
              <a:t>Storage Devices</a:t>
            </a:r>
          </a:p>
          <a:p>
            <a:pPr lvl="1"/>
            <a:r>
              <a:rPr lang="en-US" altLang="en-US" sz="2600" dirty="0" smtClean="0"/>
              <a:t>Primary</a:t>
            </a:r>
          </a:p>
          <a:p>
            <a:pPr lvl="1"/>
            <a:r>
              <a:rPr lang="en-US" altLang="en-US" sz="2600" dirty="0" smtClean="0"/>
              <a:t>Secondary</a:t>
            </a:r>
          </a:p>
          <a:p>
            <a:r>
              <a:rPr lang="en-US" altLang="en-US" sz="3000" dirty="0" smtClean="0"/>
              <a:t>Data Storage </a:t>
            </a:r>
          </a:p>
          <a:p>
            <a:pPr lvl="1"/>
            <a:r>
              <a:rPr lang="en-US" altLang="en-US" sz="2600" dirty="0" smtClean="0"/>
              <a:t>Binary format</a:t>
            </a:r>
          </a:p>
          <a:p>
            <a:pPr lvl="1"/>
            <a:r>
              <a:rPr lang="en-US" altLang="en-US" sz="2600" dirty="0" smtClean="0"/>
              <a:t>Acronyms</a:t>
            </a:r>
            <a:endParaRPr lang="en-US" altLang="en-US" sz="3000" dirty="0" smtClean="0"/>
          </a:p>
        </p:txBody>
      </p:sp>
      <p:sp>
        <p:nvSpPr>
          <p:cNvPr id="4" name="Slide Number Placeholder 3"/>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extLst>
      <p:ext uri="{BB962C8B-B14F-4D97-AF65-F5344CB8AC3E}">
        <p14:creationId xmlns:p14="http://schemas.microsoft.com/office/powerpoint/2010/main" val="124952020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t>8-Bit Word Math </a:t>
            </a:r>
            <a:r>
              <a:rPr lang="en-US" altLang="en-US" dirty="0" smtClean="0"/>
              <a:t>- 6</a:t>
            </a:r>
          </a:p>
        </p:txBody>
      </p:sp>
      <p:pic>
        <p:nvPicPr>
          <p:cNvPr id="9" name="Picture 2" descr=" 1 1 0 0 1 0 0 1 sub b  = 2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50843" y="1602104"/>
            <a:ext cx="3847633" cy="12211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descr="1 x 2 to-the-power-of 7, plus 1 x 2 to-the-power-of 6, plus 0 x 25 plus 0 x 2 to-the-power-of 4, plus 1 x 2 cubed plus 0 x 2 squared  plus 0 x 2 to-the-power-of 1, plus 1 x 2 to-the-power-of 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556" y="3147060"/>
            <a:ext cx="8923443" cy="8153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ontent Placeholder 2"/>
          <p:cNvSpPr>
            <a:spLocks noGrp="1"/>
          </p:cNvSpPr>
          <p:nvPr>
            <p:ph sz="quarter" idx="16"/>
          </p:nvPr>
        </p:nvSpPr>
        <p:spPr>
          <a:xfrm>
            <a:off x="220556" y="3962400"/>
            <a:ext cx="8686800" cy="746284"/>
          </a:xfrm>
        </p:spPr>
        <p:txBody>
          <a:bodyPr/>
          <a:lstStyle/>
          <a:p>
            <a:r>
              <a:rPr lang="en-US" sz="3000" dirty="0" smtClean="0"/>
              <a:t>128 + 64  +   0  +  0   +   8   +  0   +   0  +  1 = 201</a:t>
            </a:r>
            <a:endParaRPr lang="en-US" sz="3000"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40</a:t>
            </a:fld>
            <a:endParaRPr lang="en-US" dirty="0"/>
          </a:p>
        </p:txBody>
      </p:sp>
    </p:spTree>
    <p:custDataLst>
      <p:tags r:id="rId1"/>
    </p:custDataLst>
    <p:extLst>
      <p:ext uri="{BB962C8B-B14F-4D97-AF65-F5344CB8AC3E}">
        <p14:creationId xmlns:p14="http://schemas.microsoft.com/office/powerpoint/2010/main" val="11287151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Computer Hardware </a:t>
            </a:r>
            <a:br>
              <a:rPr lang="en-US" altLang="en-US" dirty="0" smtClean="0"/>
            </a:br>
            <a:r>
              <a:rPr lang="en-US" altLang="en-US" dirty="0" smtClean="0"/>
              <a:t>Components Acronyms</a:t>
            </a:r>
          </a:p>
        </p:txBody>
      </p:sp>
      <p:sp>
        <p:nvSpPr>
          <p:cNvPr id="21507" name="Content Placeholder 2"/>
          <p:cNvSpPr>
            <a:spLocks noGrp="1"/>
          </p:cNvSpPr>
          <p:nvPr>
            <p:ph sz="quarter" idx="14"/>
          </p:nvPr>
        </p:nvSpPr>
        <p:spPr>
          <a:xfrm>
            <a:off x="457200" y="1621436"/>
            <a:ext cx="8229600" cy="4572000"/>
          </a:xfrm>
        </p:spPr>
        <p:txBody>
          <a:bodyPr/>
          <a:lstStyle/>
          <a:p>
            <a:r>
              <a:rPr lang="en-US" altLang="en-US" sz="3000" dirty="0" smtClean="0"/>
              <a:t>Input/Output Ports</a:t>
            </a:r>
          </a:p>
          <a:p>
            <a:r>
              <a:rPr lang="en-US" altLang="en-US" sz="3000" dirty="0" smtClean="0"/>
              <a:t>Storage Devices</a:t>
            </a:r>
          </a:p>
          <a:p>
            <a:pPr lvl="1"/>
            <a:r>
              <a:rPr lang="en-US" altLang="en-US" sz="2600" dirty="0" smtClean="0"/>
              <a:t>Primary</a:t>
            </a:r>
          </a:p>
          <a:p>
            <a:pPr lvl="1"/>
            <a:r>
              <a:rPr lang="en-US" altLang="en-US" sz="2600" dirty="0" smtClean="0"/>
              <a:t>Secondary</a:t>
            </a:r>
          </a:p>
          <a:p>
            <a:r>
              <a:rPr lang="en-US" altLang="en-US" sz="3000" dirty="0" smtClean="0"/>
              <a:t>Data Storage </a:t>
            </a:r>
          </a:p>
          <a:p>
            <a:pPr lvl="1"/>
            <a:r>
              <a:rPr lang="en-US" altLang="en-US" sz="2600" dirty="0" smtClean="0"/>
              <a:t>Binary format</a:t>
            </a:r>
          </a:p>
          <a:p>
            <a:pPr lvl="1"/>
            <a:r>
              <a:rPr lang="en-US" altLang="en-US" sz="2600" dirty="0" smtClean="0">
                <a:solidFill>
                  <a:srgbClr val="00B050"/>
                </a:solidFill>
              </a:rPr>
              <a:t>Acronyms</a:t>
            </a:r>
            <a:endParaRPr lang="en-US" altLang="en-US" sz="3000" dirty="0" smtClean="0">
              <a:solidFill>
                <a:srgbClr val="00B050"/>
              </a:solidFill>
            </a:endParaRPr>
          </a:p>
        </p:txBody>
      </p:sp>
      <p:sp>
        <p:nvSpPr>
          <p:cNvPr id="4" name="Slide Number Placeholder 3"/>
          <p:cNvSpPr>
            <a:spLocks noGrp="1"/>
          </p:cNvSpPr>
          <p:nvPr>
            <p:ph type="sldNum" sz="quarter" idx="4"/>
          </p:nvPr>
        </p:nvSpPr>
        <p:spPr/>
        <p:txBody>
          <a:bodyPr/>
          <a:lstStyle/>
          <a:p>
            <a:fld id="{F3BF8891-5E06-46C2-89A4-6DB85D39BA35}" type="slidenum">
              <a:rPr lang="en-US" smtClean="0"/>
              <a:pPr/>
              <a:t>41</a:t>
            </a:fld>
            <a:endParaRPr lang="en-US" dirty="0"/>
          </a:p>
        </p:txBody>
      </p:sp>
    </p:spTree>
    <p:custDataLst>
      <p:tags r:id="rId1"/>
    </p:custDataLst>
    <p:extLst>
      <p:ext uri="{BB962C8B-B14F-4D97-AF65-F5344CB8AC3E}">
        <p14:creationId xmlns:p14="http://schemas.microsoft.com/office/powerpoint/2010/main" val="39240640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Data Storage Acronyms</a:t>
            </a:r>
          </a:p>
        </p:txBody>
      </p:sp>
      <p:sp>
        <p:nvSpPr>
          <p:cNvPr id="26627" name="Content Placeholder 5"/>
          <p:cNvSpPr>
            <a:spLocks noGrp="1"/>
          </p:cNvSpPr>
          <p:nvPr>
            <p:ph sz="quarter" idx="14"/>
          </p:nvPr>
        </p:nvSpPr>
        <p:spPr/>
        <p:txBody>
          <a:bodyPr/>
          <a:lstStyle/>
          <a:p>
            <a:r>
              <a:rPr lang="en-US" altLang="en-US" dirty="0" smtClean="0"/>
              <a:t>Quantity of data is measured in bytes, kilobytes, megabytes, gigabytes, and terabytes</a:t>
            </a:r>
          </a:p>
          <a:p>
            <a:pPr lvl="1"/>
            <a:r>
              <a:rPr lang="en-US" altLang="en-US" dirty="0" smtClean="0"/>
              <a:t>1024 bytes = 1 kilobyte (KB)</a:t>
            </a:r>
          </a:p>
          <a:p>
            <a:pPr lvl="1"/>
            <a:r>
              <a:rPr lang="en-US" altLang="en-US" dirty="0" smtClean="0"/>
              <a:t>1024 KB = 1 megabyte (MB)</a:t>
            </a:r>
          </a:p>
          <a:p>
            <a:pPr lvl="1"/>
            <a:r>
              <a:rPr lang="en-US" altLang="en-US" dirty="0" smtClean="0"/>
              <a:t>1024 MB = 1 gigabyte (GB)</a:t>
            </a:r>
          </a:p>
          <a:p>
            <a:pPr lvl="1"/>
            <a:r>
              <a:rPr lang="en-US" altLang="en-US" dirty="0" smtClean="0"/>
              <a:t>1024 GB = 1 terabyte (TB) </a:t>
            </a:r>
          </a:p>
        </p:txBody>
      </p:sp>
      <p:sp>
        <p:nvSpPr>
          <p:cNvPr id="4" name="Slide Number Placeholder 3"/>
          <p:cNvSpPr>
            <a:spLocks noGrp="1"/>
          </p:cNvSpPr>
          <p:nvPr>
            <p:ph type="sldNum" sz="quarter" idx="4"/>
          </p:nvPr>
        </p:nvSpPr>
        <p:spPr/>
        <p:txBody>
          <a:bodyPr/>
          <a:lstStyle/>
          <a:p>
            <a:fld id="{F3BF8891-5E06-46C2-89A4-6DB85D39BA35}" type="slidenum">
              <a:rPr lang="en-US" smtClean="0"/>
              <a:pPr/>
              <a:t>42</a:t>
            </a:fld>
            <a:endParaRPr lang="en-US" dirty="0"/>
          </a:p>
        </p:txBody>
      </p:sp>
    </p:spTree>
    <p:custDataLst>
      <p:tags r:id="rId1"/>
    </p:custData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dirty="0" smtClean="0"/>
              <a:t>Data Storage by Examples</a:t>
            </a:r>
          </a:p>
        </p:txBody>
      </p:sp>
      <p:sp>
        <p:nvSpPr>
          <p:cNvPr id="27651" name="Content Placeholder 5"/>
          <p:cNvSpPr>
            <a:spLocks noGrp="1"/>
          </p:cNvSpPr>
          <p:nvPr>
            <p:ph sz="quarter" idx="14"/>
          </p:nvPr>
        </p:nvSpPr>
        <p:spPr/>
        <p:txBody>
          <a:bodyPr>
            <a:normAutofit lnSpcReduction="10000"/>
          </a:bodyPr>
          <a:lstStyle/>
          <a:p>
            <a:r>
              <a:rPr lang="en-US" altLang="en-US" dirty="0" smtClean="0"/>
              <a:t>As of March 2014, Library of Congress holds an estimated 525 TB of data</a:t>
            </a:r>
          </a:p>
          <a:p>
            <a:r>
              <a:rPr lang="en-US" altLang="en-US" dirty="0" smtClean="0"/>
              <a:t>Typical song or image stored might use 3 MB of space</a:t>
            </a:r>
          </a:p>
          <a:p>
            <a:r>
              <a:rPr lang="en-US" altLang="en-US" dirty="0" smtClean="0"/>
              <a:t>Chest X-ray typically uses 20 MB storage space</a:t>
            </a:r>
          </a:p>
          <a:p>
            <a:r>
              <a:rPr lang="en-US" altLang="en-US" dirty="0" smtClean="0"/>
              <a:t>Hard disk manufacturers deviate from “pure” binary outcome of 1024 and round down to 1000 for each item</a:t>
            </a:r>
          </a:p>
        </p:txBody>
      </p:sp>
      <p:sp>
        <p:nvSpPr>
          <p:cNvPr id="4" name="Slide Number Placeholder 3"/>
          <p:cNvSpPr>
            <a:spLocks noGrp="1"/>
          </p:cNvSpPr>
          <p:nvPr>
            <p:ph type="sldNum" sz="quarter" idx="4"/>
          </p:nvPr>
        </p:nvSpPr>
        <p:spPr/>
        <p:txBody>
          <a:bodyPr/>
          <a:lstStyle/>
          <a:p>
            <a:fld id="{F3BF8891-5E06-46C2-89A4-6DB85D39BA35}" type="slidenum">
              <a:rPr lang="en-US" smtClean="0"/>
              <a:pPr/>
              <a:t>43</a:t>
            </a:fld>
            <a:endParaRPr lang="en-US" dirty="0"/>
          </a:p>
        </p:txBody>
      </p:sp>
    </p:spTree>
    <p:custDataLst>
      <p:tags r:id="rId1"/>
    </p:custData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smtClean="0"/>
              <a:t>Computer Hardware</a:t>
            </a:r>
            <a:br>
              <a:rPr lang="en-US" altLang="en-US" dirty="0" smtClean="0"/>
            </a:br>
            <a:r>
              <a:rPr lang="en-US" altLang="en-US" dirty="0" smtClean="0"/>
              <a:t>Summary – Lecture b</a:t>
            </a:r>
          </a:p>
        </p:txBody>
      </p:sp>
      <p:sp>
        <p:nvSpPr>
          <p:cNvPr id="28675" name="Text Placeholder 3"/>
          <p:cNvSpPr>
            <a:spLocks noGrp="1"/>
          </p:cNvSpPr>
          <p:nvPr>
            <p:ph type="body" sz="quarter" idx="11"/>
          </p:nvPr>
        </p:nvSpPr>
        <p:spPr/>
        <p:txBody>
          <a:bodyPr/>
          <a:lstStyle/>
          <a:p>
            <a:r>
              <a:rPr lang="en-US" altLang="en-US" sz="2800" dirty="0" smtClean="0"/>
              <a:t>There are variety of input and output ports in a modern computing system.</a:t>
            </a:r>
          </a:p>
          <a:p>
            <a:r>
              <a:rPr lang="en-US" altLang="en-US" sz="2800" dirty="0" smtClean="0"/>
              <a:t>Data can be stored in primary and secondary storage</a:t>
            </a:r>
          </a:p>
          <a:p>
            <a:r>
              <a:rPr lang="en-US" altLang="en-US" sz="2800" dirty="0" smtClean="0"/>
              <a:t>Data is stored and manipulated in binary representation</a:t>
            </a:r>
          </a:p>
        </p:txBody>
      </p:sp>
      <p:sp>
        <p:nvSpPr>
          <p:cNvPr id="4" name="Slide Number Placeholder 3"/>
          <p:cNvSpPr>
            <a:spLocks noGrp="1"/>
          </p:cNvSpPr>
          <p:nvPr>
            <p:ph type="sldNum" sz="quarter" idx="4"/>
          </p:nvPr>
        </p:nvSpPr>
        <p:spPr/>
        <p:txBody>
          <a:bodyPr/>
          <a:lstStyle/>
          <a:p>
            <a:fld id="{F3BF8891-5E06-46C2-89A4-6DB85D39BA35}" type="slidenum">
              <a:rPr lang="en-US" smtClean="0"/>
              <a:pPr/>
              <a:t>44</a:t>
            </a:fld>
            <a:endParaRPr lang="en-US" dirty="0"/>
          </a:p>
        </p:txBody>
      </p:sp>
    </p:spTree>
    <p:custDataLst>
      <p:tags r:id="rId1"/>
    </p:custData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dirty="0" smtClean="0"/>
              <a:t>Computer Hardware</a:t>
            </a:r>
            <a:br>
              <a:rPr lang="en-US" altLang="en-US" dirty="0" smtClean="0"/>
            </a:br>
            <a:r>
              <a:rPr lang="en-US" altLang="en-US" dirty="0" smtClean="0"/>
              <a:t>References – Lecture b - 1</a:t>
            </a:r>
          </a:p>
        </p:txBody>
      </p:sp>
      <p:sp>
        <p:nvSpPr>
          <p:cNvPr id="29699" name="Text Placeholder 2"/>
          <p:cNvSpPr>
            <a:spLocks noGrp="1"/>
          </p:cNvSpPr>
          <p:nvPr>
            <p:ph type="body" sz="quarter" idx="16"/>
          </p:nvPr>
        </p:nvSpPr>
        <p:spPr>
          <a:xfrm>
            <a:off x="457200" y="1600200"/>
            <a:ext cx="8229600" cy="4572000"/>
          </a:xfrm>
        </p:spPr>
        <p:txBody>
          <a:bodyPr/>
          <a:lstStyle/>
          <a:p>
            <a:r>
              <a:rPr lang="en-US" altLang="en-US" dirty="0" smtClean="0"/>
              <a:t>References</a:t>
            </a:r>
          </a:p>
          <a:p>
            <a:r>
              <a:rPr lang="en-US" altLang="en-US" b="0" dirty="0" smtClean="0"/>
              <a:t>ASCII. (</a:t>
            </a:r>
            <a:r>
              <a:rPr lang="en-US" altLang="en-US" b="0" dirty="0" err="1" smtClean="0"/>
              <a:t>n.d.</a:t>
            </a:r>
            <a:r>
              <a:rPr lang="en-US" altLang="en-US" b="0" dirty="0"/>
              <a:t>). </a:t>
            </a:r>
            <a:r>
              <a:rPr lang="en-US" altLang="en-US" b="0" dirty="0" smtClean="0"/>
              <a:t>In </a:t>
            </a:r>
            <a:r>
              <a:rPr lang="en-US" altLang="en-US" b="0" i="1" dirty="0" smtClean="0"/>
              <a:t>Wikipedia</a:t>
            </a:r>
            <a:r>
              <a:rPr lang="en-US" altLang="en-US" b="0" dirty="0" smtClean="0"/>
              <a:t>. Retrieved March 2011 from </a:t>
            </a:r>
            <a:r>
              <a:rPr lang="en-US" altLang="en-US" b="0" dirty="0" smtClean="0">
                <a:hlinkClick r:id="rId4" tooltip="URL for referenced article."/>
              </a:rPr>
              <a:t>http://en.wikipedia.org/wiki/ASCII</a:t>
            </a:r>
            <a:r>
              <a:rPr lang="en-US" altLang="en-US" b="0" dirty="0"/>
              <a:t>.</a:t>
            </a:r>
            <a:endParaRPr lang="en-US" altLang="en-US" b="0" dirty="0" smtClean="0"/>
          </a:p>
          <a:p>
            <a:r>
              <a:rPr lang="en-US" b="0" dirty="0" err="1"/>
              <a:t>Atanasoff</a:t>
            </a:r>
            <a:r>
              <a:rPr lang="en-US" b="0" dirty="0"/>
              <a:t>–Berry </a:t>
            </a:r>
            <a:r>
              <a:rPr lang="en-US" b="0" dirty="0" smtClean="0"/>
              <a:t>computer. (</a:t>
            </a:r>
            <a:r>
              <a:rPr lang="en-US" b="0" dirty="0" err="1" smtClean="0"/>
              <a:t>n.d.</a:t>
            </a:r>
            <a:r>
              <a:rPr lang="en-US" b="0" dirty="0" smtClean="0"/>
              <a:t>). </a:t>
            </a:r>
            <a:r>
              <a:rPr lang="en-US" altLang="en-US" b="0" dirty="0"/>
              <a:t>In </a:t>
            </a:r>
            <a:r>
              <a:rPr lang="en-US" altLang="en-US" b="0" i="1" dirty="0"/>
              <a:t>Wikipedia</a:t>
            </a:r>
            <a:r>
              <a:rPr lang="en-US" altLang="en-US" b="0" dirty="0"/>
              <a:t>. Retrieved March 2011 </a:t>
            </a:r>
            <a:r>
              <a:rPr lang="en-US" altLang="en-US" b="0" dirty="0" smtClean="0"/>
              <a:t>from </a:t>
            </a:r>
            <a:r>
              <a:rPr lang="en-US" altLang="en-US" b="0" dirty="0" smtClean="0">
                <a:hlinkClick r:id="rId5" tooltip="URL for referenced article."/>
              </a:rPr>
              <a:t>http://en.wikipedia.org/wiki/Atanasoff-Berry_Computer</a:t>
            </a:r>
            <a:r>
              <a:rPr lang="en-US" altLang="en-US" b="0" dirty="0"/>
              <a:t>.</a:t>
            </a:r>
            <a:endParaRPr lang="en-US" altLang="en-US" b="0" dirty="0" smtClean="0"/>
          </a:p>
          <a:p>
            <a:r>
              <a:rPr lang="en-US" altLang="en-US" b="0" dirty="0"/>
              <a:t>George </a:t>
            </a:r>
            <a:r>
              <a:rPr lang="en-US" altLang="en-US" b="0" dirty="0" smtClean="0"/>
              <a:t>Boole. </a:t>
            </a:r>
            <a:r>
              <a:rPr lang="en-US" b="0" dirty="0"/>
              <a:t>(</a:t>
            </a:r>
            <a:r>
              <a:rPr lang="en-US" b="0" dirty="0" err="1"/>
              <a:t>n.d.</a:t>
            </a:r>
            <a:r>
              <a:rPr lang="en-US" b="0" dirty="0"/>
              <a:t>). </a:t>
            </a:r>
            <a:r>
              <a:rPr lang="en-US" altLang="en-US" b="0" dirty="0"/>
              <a:t>In </a:t>
            </a:r>
            <a:r>
              <a:rPr lang="en-US" altLang="en-US" b="0" i="1" dirty="0"/>
              <a:t>Wikipedia</a:t>
            </a:r>
            <a:r>
              <a:rPr lang="en-US" altLang="en-US" b="0" dirty="0"/>
              <a:t>. Retrieved March 2011 </a:t>
            </a:r>
            <a:r>
              <a:rPr lang="en-US" altLang="en-US" b="0" dirty="0" smtClean="0"/>
              <a:t>from </a:t>
            </a:r>
            <a:r>
              <a:rPr lang="en-US" altLang="en-US" b="0" dirty="0" smtClean="0">
                <a:hlinkClick r:id="rId6" tooltip="URL for referenced article."/>
              </a:rPr>
              <a:t>http://en.wikipedia.org/wiki/George_Boole</a:t>
            </a:r>
            <a:r>
              <a:rPr lang="en-US" altLang="en-US" b="0" dirty="0"/>
              <a:t>.</a:t>
            </a:r>
            <a:endParaRPr lang="en-US" altLang="en-US" b="0" dirty="0" smtClean="0"/>
          </a:p>
          <a:p>
            <a:r>
              <a:rPr lang="en-US" altLang="en-US" b="0" dirty="0" smtClean="0"/>
              <a:t>Terabyte. </a:t>
            </a:r>
            <a:r>
              <a:rPr lang="en-US" b="0" dirty="0"/>
              <a:t>(</a:t>
            </a:r>
            <a:r>
              <a:rPr lang="en-US" b="0" dirty="0" err="1"/>
              <a:t>n.d.</a:t>
            </a:r>
            <a:r>
              <a:rPr lang="en-US" b="0" dirty="0"/>
              <a:t>). </a:t>
            </a:r>
            <a:r>
              <a:rPr lang="en-US" altLang="en-US" b="0" dirty="0"/>
              <a:t>In </a:t>
            </a:r>
            <a:r>
              <a:rPr lang="en-US" altLang="en-US" b="0" i="1" dirty="0"/>
              <a:t>Wikipedia</a:t>
            </a:r>
            <a:r>
              <a:rPr lang="en-US" altLang="en-US" b="0" dirty="0"/>
              <a:t>. Retrieved March 2011 </a:t>
            </a:r>
            <a:r>
              <a:rPr lang="en-US" altLang="en-US" b="0" dirty="0" smtClean="0"/>
              <a:t>from </a:t>
            </a:r>
            <a:r>
              <a:rPr lang="en-US" altLang="en-US" b="0" dirty="0" smtClean="0">
                <a:hlinkClick r:id="rId7" tooltip="URL for referenced article."/>
              </a:rPr>
              <a:t>http://en.wikipedia.org/wiki/Terabyte</a:t>
            </a:r>
            <a:r>
              <a:rPr lang="en-US" altLang="en-US" b="0" dirty="0" smtClean="0"/>
              <a:t>.</a:t>
            </a:r>
            <a:endParaRPr lang="en-US" altLang="en-US" b="0" dirty="0"/>
          </a:p>
          <a:p>
            <a:r>
              <a:rPr lang="en-US" altLang="en-US" dirty="0"/>
              <a:t>Images</a:t>
            </a:r>
          </a:p>
          <a:p>
            <a:r>
              <a:rPr lang="en-US" altLang="en-US" b="0" dirty="0"/>
              <a:t>Slide 5: VGA </a:t>
            </a:r>
            <a:r>
              <a:rPr lang="en-US" altLang="en-US" b="0" dirty="0" smtClean="0"/>
              <a:t>port. Lithgow, D. (</a:t>
            </a:r>
            <a:r>
              <a:rPr lang="en-US" b="0" dirty="0" smtClean="0"/>
              <a:t>24 </a:t>
            </a:r>
            <a:r>
              <a:rPr lang="en-US" b="0" dirty="0"/>
              <a:t>May </a:t>
            </a:r>
            <a:r>
              <a:rPr lang="en-US" b="0" dirty="0" smtClean="0"/>
              <a:t>2006).</a:t>
            </a:r>
            <a:r>
              <a:rPr lang="en-US" altLang="en-US" b="0" dirty="0" smtClean="0"/>
              <a:t> Retrieved January </a:t>
            </a:r>
            <a:r>
              <a:rPr lang="en-US" altLang="en-US" b="0" dirty="0"/>
              <a:t>28, 2016 from </a:t>
            </a:r>
            <a:r>
              <a:rPr lang="en-US" altLang="en-US" b="0" dirty="0">
                <a:hlinkClick r:id="rId8" tooltip="URL for referenced image."/>
              </a:rPr>
              <a:t>https://commons.wikimedia.org/wiki/File:SVGA_port.jpg</a:t>
            </a:r>
            <a:r>
              <a:rPr lang="en-US" altLang="en-US" b="0" dirty="0"/>
              <a:t>. </a:t>
            </a:r>
            <a:r>
              <a:rPr lang="en-US" altLang="en-US" b="0" dirty="0" smtClean="0"/>
              <a:t>This file is in the Public Domain.</a:t>
            </a:r>
          </a:p>
          <a:p>
            <a:r>
              <a:rPr lang="en-US" altLang="en-US" b="0" dirty="0"/>
              <a:t>Slide 5: </a:t>
            </a:r>
            <a:r>
              <a:rPr lang="en-US" altLang="en-US" b="0" dirty="0" smtClean="0"/>
              <a:t>DVI port. </a:t>
            </a:r>
            <a:r>
              <a:rPr lang="en-US" altLang="en-US" b="0" dirty="0" err="1"/>
              <a:t>Rumczeis</a:t>
            </a:r>
            <a:r>
              <a:rPr lang="en-US" altLang="en-US" b="0" dirty="0"/>
              <a:t>. (2007, January 13). Retrieved January </a:t>
            </a:r>
            <a:r>
              <a:rPr lang="en-US" altLang="en-US" b="0" dirty="0" smtClean="0"/>
              <a:t>2012 </a:t>
            </a:r>
            <a:r>
              <a:rPr lang="en-US" altLang="en-US" b="0" dirty="0"/>
              <a:t>from </a:t>
            </a:r>
            <a:r>
              <a:rPr lang="en-US" altLang="en-US" b="0" dirty="0">
                <a:hlinkClick r:id="rId9" tooltip="URL for referenced image."/>
              </a:rPr>
              <a:t>https://commons.wikimedia.org/wiki/File:DVI_D.jpg</a:t>
            </a:r>
            <a:r>
              <a:rPr lang="en-US" altLang="en-US" b="0" dirty="0"/>
              <a:t>. This file is in the Public </a:t>
            </a:r>
            <a:r>
              <a:rPr lang="en-US" altLang="en-US" b="0" dirty="0" smtClean="0"/>
              <a:t>Domain.</a:t>
            </a:r>
            <a:endParaRPr lang="en-US" b="0" dirty="0"/>
          </a:p>
        </p:txBody>
      </p:sp>
      <p:sp>
        <p:nvSpPr>
          <p:cNvPr id="8" name="Slide Number Placeholder 7"/>
          <p:cNvSpPr>
            <a:spLocks noGrp="1"/>
          </p:cNvSpPr>
          <p:nvPr>
            <p:ph type="sldNum" sz="quarter" idx="4"/>
          </p:nvPr>
        </p:nvSpPr>
        <p:spPr/>
        <p:txBody>
          <a:bodyPr/>
          <a:lstStyle/>
          <a:p>
            <a:fld id="{F3BF8891-5E06-46C2-89A4-6DB85D39BA35}" type="slidenum">
              <a:rPr lang="en-US" smtClean="0"/>
              <a:pPr/>
              <a:t>45</a:t>
            </a:fld>
            <a:endParaRPr lang="en-US" dirty="0"/>
          </a:p>
        </p:txBody>
      </p:sp>
    </p:spTree>
    <p:custDataLst>
      <p:tags r:id="rId1"/>
    </p:custData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smtClean="0"/>
              <a:t>Computer Hardware</a:t>
            </a:r>
            <a:br>
              <a:rPr lang="en-US" altLang="en-US" dirty="0" smtClean="0"/>
            </a:br>
            <a:r>
              <a:rPr lang="en-US" altLang="en-US" dirty="0" smtClean="0"/>
              <a:t>References – Lecture b - 2</a:t>
            </a:r>
          </a:p>
        </p:txBody>
      </p:sp>
      <p:sp>
        <p:nvSpPr>
          <p:cNvPr id="30723" name="Text Placeholder 4"/>
          <p:cNvSpPr>
            <a:spLocks noGrp="1"/>
          </p:cNvSpPr>
          <p:nvPr>
            <p:ph type="body" sz="quarter" idx="16"/>
          </p:nvPr>
        </p:nvSpPr>
        <p:spPr>
          <a:xfrm>
            <a:off x="457200" y="1600200"/>
            <a:ext cx="8229600" cy="4663440"/>
          </a:xfrm>
        </p:spPr>
        <p:txBody>
          <a:bodyPr/>
          <a:lstStyle/>
          <a:p>
            <a:r>
              <a:rPr lang="en-US" altLang="en-US" dirty="0" smtClean="0"/>
              <a:t>Images</a:t>
            </a:r>
          </a:p>
          <a:p>
            <a:r>
              <a:rPr lang="en-US" altLang="en-US" b="0" dirty="0"/>
              <a:t>Slide </a:t>
            </a:r>
            <a:r>
              <a:rPr lang="en-US" altLang="en-US" b="0" dirty="0" smtClean="0"/>
              <a:t>5: </a:t>
            </a:r>
            <a:r>
              <a:rPr lang="en-US" altLang="en-US" b="0" dirty="0"/>
              <a:t>HDMI </a:t>
            </a:r>
            <a:r>
              <a:rPr lang="en-US" altLang="en-US" b="0" dirty="0" smtClean="0"/>
              <a:t>Connector. </a:t>
            </a:r>
            <a:r>
              <a:rPr lang="en-US" altLang="en-US" b="0" dirty="0"/>
              <a:t>Goral, A. (2009, October 23). Retrieved January 2012 </a:t>
            </a:r>
            <a:r>
              <a:rPr lang="en-US" altLang="en-US" b="0" dirty="0" smtClean="0"/>
              <a:t>from </a:t>
            </a:r>
            <a:r>
              <a:rPr lang="en-US" altLang="en-US" b="0" dirty="0" smtClean="0">
                <a:hlinkClick r:id="rId4" tooltip="URL for referenced image."/>
              </a:rPr>
              <a:t>https://commons.wikimedia.org/wiki/File:HDMI.jpg</a:t>
            </a:r>
            <a:r>
              <a:rPr lang="en-US" altLang="en-US" b="0" dirty="0" smtClean="0"/>
              <a:t>. This file is licensed under </a:t>
            </a:r>
            <a:r>
              <a:rPr lang="en-US" altLang="en-US" b="0" dirty="0"/>
              <a:t>the </a:t>
            </a:r>
            <a:r>
              <a:rPr lang="en-US" altLang="en-US" b="0" dirty="0" smtClean="0">
                <a:hlinkClick r:id="rId5" tooltip="URL for the Creative Commons Attribution-Share Alike 3.0 Unported License"/>
              </a:rPr>
              <a:t>Creative Commons Attribution-Share Alike 3.0 </a:t>
            </a:r>
            <a:r>
              <a:rPr lang="en-US" altLang="en-US" b="0" dirty="0" err="1" smtClean="0">
                <a:hlinkClick r:id="rId5" tooltip="URL for the Creative Commons Attribution-Share Alike 3.0 Unported License"/>
              </a:rPr>
              <a:t>Unported</a:t>
            </a:r>
            <a:r>
              <a:rPr lang="en-US" altLang="en-US" b="0" dirty="0" smtClean="0">
                <a:hlinkClick r:id="rId5" tooltip="URL for the Creative Commons Attribution-Share Alike 3.0 Unported License"/>
              </a:rPr>
              <a:t> License</a:t>
            </a:r>
            <a:r>
              <a:rPr lang="en-US" altLang="en-US" b="0" dirty="0" smtClean="0"/>
              <a:t>.</a:t>
            </a:r>
            <a:endParaRPr lang="en-US" altLang="en-US" b="0" dirty="0"/>
          </a:p>
          <a:p>
            <a:r>
              <a:rPr lang="en-US" altLang="en-US" b="0" dirty="0" smtClean="0"/>
              <a:t>Slides 6 and 7: </a:t>
            </a:r>
            <a:r>
              <a:rPr lang="en-US" b="0" dirty="0"/>
              <a:t>USB 3.0 </a:t>
            </a:r>
            <a:r>
              <a:rPr lang="en-US" b="0" dirty="0" smtClean="0"/>
              <a:t>and 2.0 ports. </a:t>
            </a:r>
            <a:r>
              <a:rPr lang="en-US" b="0" dirty="0" err="1" smtClean="0"/>
              <a:t>McCranie</a:t>
            </a:r>
            <a:r>
              <a:rPr lang="en-US" b="0" dirty="0"/>
              <a:t>, J. (2014, June 2). </a:t>
            </a:r>
            <a:r>
              <a:rPr lang="en-US" b="0" dirty="0" smtClean="0"/>
              <a:t>Retrieved </a:t>
            </a:r>
            <a:r>
              <a:rPr lang="en-US" b="0" dirty="0"/>
              <a:t>August 20, </a:t>
            </a:r>
            <a:r>
              <a:rPr lang="en-US" b="0" dirty="0" smtClean="0"/>
              <a:t>2016 </a:t>
            </a:r>
            <a:r>
              <a:rPr lang="en-US" b="0" dirty="0"/>
              <a:t>from </a:t>
            </a:r>
            <a:r>
              <a:rPr lang="en-US" b="0" dirty="0">
                <a:hlinkClick r:id="rId6" tooltip="URL for referenced image"/>
              </a:rPr>
              <a:t>https://commons.wikimedia.org/wiki/File:USB_2_&amp;_</a:t>
            </a:r>
            <a:r>
              <a:rPr lang="en-US" b="0" dirty="0" smtClean="0">
                <a:hlinkClick r:id="rId6" tooltip="URL for referenced image"/>
              </a:rPr>
              <a:t>3.jpg</a:t>
            </a:r>
            <a:r>
              <a:rPr lang="en-US" b="0" dirty="0" smtClean="0"/>
              <a:t>. </a:t>
            </a:r>
            <a:r>
              <a:rPr lang="en-US" altLang="en-US" b="0" dirty="0"/>
              <a:t>This file is licensed under the </a:t>
            </a:r>
            <a:r>
              <a:rPr lang="en-US" altLang="en-US" b="0" dirty="0">
                <a:hlinkClick r:id="rId5" tooltip="URL for the Creative Commons Attribution-Share Alike 3.0 Unported License"/>
              </a:rPr>
              <a:t>Creative Commons Attribution-Share Alike 3.0 </a:t>
            </a:r>
            <a:r>
              <a:rPr lang="en-US" altLang="en-US" b="0" dirty="0" err="1">
                <a:hlinkClick r:id="rId5" tooltip="URL for the Creative Commons Attribution-Share Alike 3.0 Unported License"/>
              </a:rPr>
              <a:t>Unported</a:t>
            </a:r>
            <a:r>
              <a:rPr lang="en-US" altLang="en-US" b="0" dirty="0">
                <a:hlinkClick r:id="rId5" tooltip="URL for the Creative Commons Attribution-Share Alike 3.0 Unported License"/>
              </a:rPr>
              <a:t> License</a:t>
            </a:r>
            <a:r>
              <a:rPr lang="en-US" altLang="en-US" b="0" dirty="0" smtClean="0"/>
              <a:t>.</a:t>
            </a:r>
            <a:endParaRPr lang="en-US" b="0" dirty="0"/>
          </a:p>
          <a:p>
            <a:r>
              <a:rPr lang="en-US" altLang="en-US" b="0" dirty="0" smtClean="0"/>
              <a:t>Slide 8: </a:t>
            </a:r>
            <a:r>
              <a:rPr lang="en-US" b="0" dirty="0"/>
              <a:t>Photo of SATA ports on a motherboard</a:t>
            </a:r>
            <a:r>
              <a:rPr lang="en-US" altLang="en-US" b="0" dirty="0" smtClean="0"/>
              <a:t>. </a:t>
            </a:r>
            <a:r>
              <a:rPr lang="en-US" altLang="en-US" b="0" dirty="0"/>
              <a:t>Berkut. (2005, October 12). Retrieved January 2012 </a:t>
            </a:r>
            <a:r>
              <a:rPr lang="en-US" altLang="en-US" b="0" dirty="0" smtClean="0"/>
              <a:t>from </a:t>
            </a:r>
            <a:r>
              <a:rPr lang="en-US" altLang="en-US" b="0" dirty="0" smtClean="0">
                <a:hlinkClick r:id="rId7" tooltip="URL for referenced image."/>
              </a:rPr>
              <a:t>http</a:t>
            </a:r>
            <a:r>
              <a:rPr lang="en-US" altLang="en-US" b="0" dirty="0">
                <a:hlinkClick r:id="rId7" tooltip="URL for referenced image."/>
              </a:rPr>
              <a:t>://</a:t>
            </a:r>
            <a:r>
              <a:rPr lang="en-US" altLang="en-US" b="0" dirty="0" smtClean="0">
                <a:hlinkClick r:id="rId7" tooltip="URL for referenced image."/>
              </a:rPr>
              <a:t>commons.wikimedia.org/wiki/File:SATA_ports.jpg</a:t>
            </a:r>
            <a:r>
              <a:rPr lang="en-US" altLang="en-US" b="0" dirty="0"/>
              <a:t>. This file is licensed under the </a:t>
            </a:r>
            <a:r>
              <a:rPr lang="en-US" altLang="en-US" b="0" dirty="0">
                <a:hlinkClick r:id="rId5" tooltip="URL for the Creative Commons Attribution-Share Alike 3.0 Unported License"/>
              </a:rPr>
              <a:t>Creative Commons Attribution-Share Alike 3.0 </a:t>
            </a:r>
            <a:r>
              <a:rPr lang="en-US" altLang="en-US" b="0" dirty="0" err="1">
                <a:hlinkClick r:id="rId5" tooltip="URL for the Creative Commons Attribution-Share Alike 3.0 Unported License"/>
              </a:rPr>
              <a:t>Unported</a:t>
            </a:r>
            <a:r>
              <a:rPr lang="en-US" altLang="en-US" b="0" dirty="0">
                <a:hlinkClick r:id="rId5" tooltip="URL for the Creative Commons Attribution-Share Alike 3.0 Unported License"/>
              </a:rPr>
              <a:t> </a:t>
            </a:r>
            <a:r>
              <a:rPr lang="en-US" altLang="en-US" b="0" dirty="0" smtClean="0">
                <a:hlinkClick r:id="rId5" tooltip="URL for the Creative Commons Attribution-Share Alike 3.0 Unported License"/>
              </a:rPr>
              <a:t>License</a:t>
            </a:r>
            <a:r>
              <a:rPr lang="en-US" altLang="en-US" b="0" dirty="0" smtClean="0"/>
              <a:t>.</a:t>
            </a:r>
          </a:p>
          <a:p>
            <a:r>
              <a:rPr lang="en-US" altLang="en-US" b="0" dirty="0"/>
              <a:t>Slide 9: </a:t>
            </a:r>
            <a:r>
              <a:rPr lang="en-US" b="0" dirty="0" err="1"/>
              <a:t>Thinkpad</a:t>
            </a:r>
            <a:r>
              <a:rPr lang="en-US" b="0" dirty="0"/>
              <a:t> T410 left side </a:t>
            </a:r>
            <a:r>
              <a:rPr lang="en-US" b="0" dirty="0" smtClean="0"/>
              <a:t>interfaces. </a:t>
            </a:r>
            <a:r>
              <a:rPr lang="en-US" b="0" dirty="0" err="1"/>
              <a:t>Cai~Cai</a:t>
            </a:r>
            <a:r>
              <a:rPr lang="en-US" b="0" dirty="0" smtClean="0"/>
              <a:t>~. </a:t>
            </a:r>
            <a:r>
              <a:rPr lang="en-US" b="0" dirty="0"/>
              <a:t>(2010, February 7). </a:t>
            </a:r>
            <a:r>
              <a:rPr lang="en-US" b="0" dirty="0" smtClean="0"/>
              <a:t>Retrieved </a:t>
            </a:r>
            <a:r>
              <a:rPr lang="en-US" b="0" dirty="0"/>
              <a:t>August 20, </a:t>
            </a:r>
            <a:r>
              <a:rPr lang="en-US" b="0" dirty="0" smtClean="0"/>
              <a:t>2016 </a:t>
            </a:r>
            <a:r>
              <a:rPr lang="en-US" b="0" dirty="0"/>
              <a:t>from </a:t>
            </a:r>
            <a:r>
              <a:rPr lang="en-US" b="0" dirty="0">
                <a:hlinkClick r:id="rId8" tooltip="URL for referenced image"/>
              </a:rPr>
              <a:t>https://</a:t>
            </a:r>
            <a:r>
              <a:rPr lang="en-US" b="0" dirty="0" smtClean="0">
                <a:hlinkClick r:id="rId8" tooltip="URL for referenced image"/>
              </a:rPr>
              <a:t>www.flickr.com/photos/dereck/4337939537</a:t>
            </a:r>
            <a:r>
              <a:rPr lang="en-US" b="0" dirty="0" smtClean="0"/>
              <a:t>. This file </a:t>
            </a:r>
            <a:r>
              <a:rPr lang="en-US" b="0" dirty="0"/>
              <a:t>is licensed by the </a:t>
            </a:r>
            <a:r>
              <a:rPr lang="en-US" b="0" dirty="0" smtClean="0">
                <a:hlinkClick r:id="rId9" tooltip="URL for Creative Commons Attribution-NonCommercial 2.0 Generic License"/>
              </a:rPr>
              <a:t>Creative Commons Attribution-</a:t>
            </a:r>
            <a:r>
              <a:rPr lang="en-US" b="0" dirty="0" err="1" smtClean="0">
                <a:hlinkClick r:id="rId9" tooltip="URL for Creative Commons Attribution-NonCommercial 2.0 Generic License"/>
              </a:rPr>
              <a:t>NonCommercial</a:t>
            </a:r>
            <a:r>
              <a:rPr lang="en-US" b="0" dirty="0" smtClean="0">
                <a:hlinkClick r:id="rId9" tooltip="URL for Creative Commons Attribution-NonCommercial 2.0 Generic License"/>
              </a:rPr>
              <a:t> 2.0 Generic License</a:t>
            </a:r>
            <a:r>
              <a:rPr lang="en-US" b="0" dirty="0" smtClean="0"/>
              <a:t>.</a:t>
            </a:r>
          </a:p>
        </p:txBody>
      </p:sp>
      <p:sp>
        <p:nvSpPr>
          <p:cNvPr id="8" name="Slide Number Placeholder 7"/>
          <p:cNvSpPr>
            <a:spLocks noGrp="1"/>
          </p:cNvSpPr>
          <p:nvPr>
            <p:ph type="sldNum" sz="quarter" idx="4"/>
          </p:nvPr>
        </p:nvSpPr>
        <p:spPr/>
        <p:txBody>
          <a:bodyPr/>
          <a:lstStyle/>
          <a:p>
            <a:fld id="{F3BF8891-5E06-46C2-89A4-6DB85D39BA35}" type="slidenum">
              <a:rPr lang="en-US" smtClean="0"/>
              <a:pPr/>
              <a:t>46</a:t>
            </a:fld>
            <a:endParaRPr lang="en-US" dirty="0"/>
          </a:p>
        </p:txBody>
      </p:sp>
    </p:spTree>
    <p:custDataLst>
      <p:tags r:id="rId1"/>
    </p:custData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smtClean="0"/>
              <a:t>Computer Hardware</a:t>
            </a:r>
            <a:br>
              <a:rPr lang="en-US" altLang="en-US" dirty="0" smtClean="0"/>
            </a:br>
            <a:r>
              <a:rPr lang="en-US" altLang="en-US" dirty="0" smtClean="0"/>
              <a:t>References – Lecture b - 3</a:t>
            </a:r>
          </a:p>
        </p:txBody>
      </p:sp>
      <p:sp>
        <p:nvSpPr>
          <p:cNvPr id="30723" name="Text Placeholder 4"/>
          <p:cNvSpPr>
            <a:spLocks noGrp="1"/>
          </p:cNvSpPr>
          <p:nvPr>
            <p:ph type="body" sz="quarter" idx="16"/>
          </p:nvPr>
        </p:nvSpPr>
        <p:spPr>
          <a:xfrm>
            <a:off x="457200" y="1600199"/>
            <a:ext cx="8229600" cy="3968087"/>
          </a:xfrm>
        </p:spPr>
        <p:txBody>
          <a:bodyPr/>
          <a:lstStyle/>
          <a:p>
            <a:r>
              <a:rPr lang="en-US" altLang="en-US" dirty="0" smtClean="0"/>
              <a:t>Images</a:t>
            </a:r>
          </a:p>
          <a:p>
            <a:r>
              <a:rPr lang="en-US" altLang="en-US" b="0" dirty="0"/>
              <a:t>Slide 12: </a:t>
            </a:r>
            <a:r>
              <a:rPr lang="en-US" altLang="en-US" b="0" dirty="0" smtClean="0"/>
              <a:t>Elixir </a:t>
            </a:r>
            <a:r>
              <a:rPr lang="en-US" b="0" dirty="0"/>
              <a:t>512MB DDRAM </a:t>
            </a:r>
            <a:r>
              <a:rPr lang="en-US" altLang="en-US" b="0" dirty="0" smtClean="0"/>
              <a:t>Modules. </a:t>
            </a:r>
            <a:r>
              <a:rPr lang="en-US" altLang="en-US" b="0" dirty="0" err="1" smtClean="0"/>
              <a:t>Cyberdex</a:t>
            </a:r>
            <a:r>
              <a:rPr lang="en-US" altLang="en-US" b="0" dirty="0"/>
              <a:t>. (2006, March 26). Retrieved January 2012 </a:t>
            </a:r>
            <a:r>
              <a:rPr lang="en-US" altLang="en-US" b="0" dirty="0" smtClean="0"/>
              <a:t>from </a:t>
            </a:r>
            <a:r>
              <a:rPr lang="en-US" altLang="en-US" b="0" dirty="0" smtClean="0">
                <a:hlinkClick r:id="rId4" tooltip="URL for referenced image."/>
              </a:rPr>
              <a:t>http</a:t>
            </a:r>
            <a:r>
              <a:rPr lang="en-US" altLang="en-US" b="0" dirty="0">
                <a:hlinkClick r:id="rId4" tooltip="URL for referenced image."/>
              </a:rPr>
              <a:t>://</a:t>
            </a:r>
            <a:r>
              <a:rPr lang="en-US" altLang="en-US" b="0" dirty="0" smtClean="0">
                <a:hlinkClick r:id="rId4" tooltip="URL for referenced image."/>
              </a:rPr>
              <a:t>commons.wikimedia.org/wiki/File:Memory_module_DDRAM_20-03-2006.jpg</a:t>
            </a:r>
            <a:r>
              <a:rPr lang="en-US" altLang="en-US" b="0" dirty="0"/>
              <a:t>. This file is in the Public </a:t>
            </a:r>
            <a:r>
              <a:rPr lang="en-US" altLang="en-US" b="0" dirty="0" smtClean="0"/>
              <a:t>Domain.</a:t>
            </a:r>
            <a:endParaRPr lang="en-US" altLang="en-US" b="0" dirty="0"/>
          </a:p>
          <a:p>
            <a:r>
              <a:rPr lang="en-US" altLang="en-US" b="0" dirty="0" smtClean="0"/>
              <a:t>Slide 14: </a:t>
            </a:r>
            <a:r>
              <a:rPr lang="en-US" b="0" dirty="0"/>
              <a:t>Inner view of a Seagate 3.5 inch hard disk </a:t>
            </a:r>
            <a:r>
              <a:rPr lang="en-US" b="0" dirty="0" smtClean="0"/>
              <a:t>drive. </a:t>
            </a:r>
            <a:r>
              <a:rPr lang="en-US" altLang="en-US" b="0" dirty="0" err="1" smtClean="0"/>
              <a:t>Gaba</a:t>
            </a:r>
            <a:r>
              <a:rPr lang="en-US" altLang="en-US" b="0" dirty="0" smtClean="0"/>
              <a:t>, E. (Sting). (2010, August). </a:t>
            </a:r>
            <a:r>
              <a:rPr lang="en-US" altLang="en-US" b="0" dirty="0"/>
              <a:t>Retrieved January </a:t>
            </a:r>
            <a:r>
              <a:rPr lang="en-US" altLang="en-US" b="0" dirty="0" smtClean="0"/>
              <a:t>2012 from </a:t>
            </a:r>
            <a:r>
              <a:rPr lang="en-US" altLang="en-US" b="0" dirty="0" smtClean="0">
                <a:hlinkClick r:id="rId5" tooltip="URL for referenced image."/>
              </a:rPr>
              <a:t>https://commons.wikimedia.org/wiki/File:Seagate_ST33232A_hard_disk_inner_view.jpg</a:t>
            </a:r>
            <a:r>
              <a:rPr lang="en-US" altLang="en-US" b="0" dirty="0"/>
              <a:t>. This file is licensed under the </a:t>
            </a:r>
            <a:r>
              <a:rPr lang="en-US" altLang="en-US" b="0" dirty="0">
                <a:hlinkClick r:id="rId6" tooltip="URL for the Creative Commons Attribution-Share Alike 3.0 Unported License"/>
              </a:rPr>
              <a:t>Creative Commons Attribution-Share Alike 3.0 </a:t>
            </a:r>
            <a:r>
              <a:rPr lang="en-US" altLang="en-US" b="0" dirty="0" err="1">
                <a:hlinkClick r:id="rId6" tooltip="URL for the Creative Commons Attribution-Share Alike 3.0 Unported License"/>
              </a:rPr>
              <a:t>Unported</a:t>
            </a:r>
            <a:r>
              <a:rPr lang="en-US" altLang="en-US" b="0" dirty="0">
                <a:hlinkClick r:id="rId6" tooltip="URL for the Creative Commons Attribution-Share Alike 3.0 Unported License"/>
              </a:rPr>
              <a:t> License</a:t>
            </a:r>
            <a:r>
              <a:rPr lang="en-US" altLang="en-US" b="0" dirty="0"/>
              <a:t>.</a:t>
            </a:r>
            <a:endParaRPr lang="en-US" altLang="en-US" b="0" dirty="0" smtClean="0"/>
          </a:p>
          <a:p>
            <a:r>
              <a:rPr lang="en-US" altLang="en-US" b="0" dirty="0" smtClean="0"/>
              <a:t>Slide 16: </a:t>
            </a:r>
            <a:r>
              <a:rPr lang="en-US" b="0" dirty="0"/>
              <a:t>A Vertex 2 Solid State Drive (SSD) by </a:t>
            </a:r>
            <a:r>
              <a:rPr lang="en-US" b="0" dirty="0" smtClean="0"/>
              <a:t>OCZ. D-Kuru. </a:t>
            </a:r>
            <a:r>
              <a:rPr lang="en-US" b="0" dirty="0"/>
              <a:t>(2010, November 11</a:t>
            </a:r>
            <a:r>
              <a:rPr lang="en-US" b="0" dirty="0" smtClean="0"/>
              <a:t>). </a:t>
            </a:r>
            <a:r>
              <a:rPr lang="en-US" b="0" dirty="0"/>
              <a:t>Retrieved August 21, </a:t>
            </a:r>
            <a:r>
              <a:rPr lang="en-US" b="0" dirty="0" smtClean="0"/>
              <a:t>2016 </a:t>
            </a:r>
            <a:r>
              <a:rPr lang="en-US" b="0" dirty="0"/>
              <a:t>from </a:t>
            </a:r>
            <a:r>
              <a:rPr lang="en-US" b="0" dirty="0" smtClean="0">
                <a:hlinkClick r:id="rId7" tooltip="URL for referenced image"/>
              </a:rPr>
              <a:t>https://commons.wikimedia.org/wiki/File:Vertex_2_Solid_State_Drive_by_OCZ-top_oblique_PNr%C2%B00307.jpg</a:t>
            </a:r>
            <a:r>
              <a:rPr lang="en-US" b="0" dirty="0" smtClean="0"/>
              <a:t>. This file is licensed under </a:t>
            </a:r>
            <a:r>
              <a:rPr lang="en-US" b="0" dirty="0"/>
              <a:t>the </a:t>
            </a:r>
            <a:r>
              <a:rPr lang="en-US" b="0" dirty="0">
                <a:hlinkClick r:id="rId8" tooltip="URL for Creative Commons Attribution-ShareAlike 3.0 Austria License"/>
              </a:rPr>
              <a:t>Creative Commons Attribution-</a:t>
            </a:r>
            <a:r>
              <a:rPr lang="en-US" b="0" dirty="0" err="1">
                <a:hlinkClick r:id="rId8" tooltip="URL for Creative Commons Attribution-ShareAlike 3.0 Austria License"/>
              </a:rPr>
              <a:t>ShareAlike</a:t>
            </a:r>
            <a:r>
              <a:rPr lang="en-US" b="0" dirty="0">
                <a:hlinkClick r:id="rId8" tooltip="URL for Creative Commons Attribution-ShareAlike 3.0 Austria License"/>
              </a:rPr>
              <a:t> 3.0 </a:t>
            </a:r>
            <a:r>
              <a:rPr lang="en-US" b="0" dirty="0" smtClean="0">
                <a:hlinkClick r:id="rId8" tooltip="URL for Creative Commons Attribution-ShareAlike 3.0 Austria License"/>
              </a:rPr>
              <a:t>Austria License</a:t>
            </a:r>
            <a:r>
              <a:rPr lang="en-US" b="0" dirty="0" smtClean="0"/>
              <a:t>.</a:t>
            </a:r>
            <a:endParaRPr lang="en-US" b="0" dirty="0"/>
          </a:p>
        </p:txBody>
      </p:sp>
      <p:sp>
        <p:nvSpPr>
          <p:cNvPr id="8" name="Slide Number Placeholder 7"/>
          <p:cNvSpPr>
            <a:spLocks noGrp="1"/>
          </p:cNvSpPr>
          <p:nvPr>
            <p:ph type="sldNum" sz="quarter" idx="4"/>
          </p:nvPr>
        </p:nvSpPr>
        <p:spPr/>
        <p:txBody>
          <a:bodyPr/>
          <a:lstStyle/>
          <a:p>
            <a:fld id="{F3BF8891-5E06-46C2-89A4-6DB85D39BA35}" type="slidenum">
              <a:rPr lang="en-US" smtClean="0"/>
              <a:pPr/>
              <a:t>47</a:t>
            </a:fld>
            <a:endParaRPr lang="en-US" dirty="0"/>
          </a:p>
        </p:txBody>
      </p:sp>
    </p:spTree>
    <p:custDataLst>
      <p:tags r:id="rId1"/>
    </p:custDataLst>
    <p:extLst>
      <p:ext uri="{BB962C8B-B14F-4D97-AF65-F5344CB8AC3E}">
        <p14:creationId xmlns:p14="http://schemas.microsoft.com/office/powerpoint/2010/main" val="9424708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2304789"/>
          </a:xfrm>
        </p:spPr>
        <p:txBody>
          <a:bodyPr/>
          <a:lstStyle/>
          <a:p>
            <a:r>
              <a:rPr lang="en-US" dirty="0" smtClean="0"/>
              <a:t>Introduction to Computer Science </a:t>
            </a:r>
            <a:br>
              <a:rPr lang="en-US" dirty="0" smtClean="0"/>
            </a:br>
            <a:r>
              <a:rPr lang="en-US" dirty="0" smtClean="0"/>
              <a:t>Computer Hardware</a:t>
            </a:r>
            <a:br>
              <a:rPr lang="en-US" dirty="0" smtClean="0"/>
            </a:br>
            <a:r>
              <a:rPr lang="en-US" dirty="0" smtClean="0"/>
              <a:t>Lecture b</a:t>
            </a:r>
            <a:endParaRPr lang="en-US" dirty="0"/>
          </a:p>
        </p:txBody>
      </p:sp>
      <p:sp>
        <p:nvSpPr>
          <p:cNvPr id="3" name="Content Placeholder 2"/>
          <p:cNvSpPr>
            <a:spLocks noGrp="1"/>
          </p:cNvSpPr>
          <p:nvPr>
            <p:ph sz="quarter" idx="14"/>
          </p:nvPr>
        </p:nvSpPr>
        <p:spPr>
          <a:xfrm>
            <a:off x="457200" y="2797790"/>
            <a:ext cx="8229600" cy="3438553"/>
          </a:xfrm>
        </p:spPr>
        <p:txBody>
          <a:bodyPr/>
          <a:lstStyle/>
          <a:p>
            <a:r>
              <a:rPr lang="en-US" dirty="0" smtClean="0"/>
              <a:t>This material was developed by Oregon Health &amp; Science University, funded by the Department of Health and Human Services, Office of the National Coordinator for Health Information Technology under Award Number 90WT0001.</a:t>
            </a:r>
          </a:p>
        </p:txBody>
      </p:sp>
      <p:sp>
        <p:nvSpPr>
          <p:cNvPr id="10" name="Slide Number Placeholder 9"/>
          <p:cNvSpPr>
            <a:spLocks noGrp="1"/>
          </p:cNvSpPr>
          <p:nvPr>
            <p:ph type="sldNum" sz="quarter" idx="4"/>
          </p:nvPr>
        </p:nvSpPr>
        <p:spPr/>
        <p:txBody>
          <a:bodyPr/>
          <a:lstStyle/>
          <a:p>
            <a:fld id="{F3BF8891-5E06-46C2-89A4-6DB85D39BA35}" type="slidenum">
              <a:rPr lang="en-US" smtClean="0"/>
              <a:pPr/>
              <a:t>48</a:t>
            </a:fld>
            <a:endParaRPr lang="en-US" dirty="0"/>
          </a:p>
        </p:txBody>
      </p:sp>
    </p:spTree>
    <p:custDataLst>
      <p:tags r:id="rId1"/>
    </p:custDataLst>
    <p:extLst>
      <p:ext uri="{BB962C8B-B14F-4D97-AF65-F5344CB8AC3E}">
        <p14:creationId xmlns:p14="http://schemas.microsoft.com/office/powerpoint/2010/main" val="22193977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60337"/>
            <a:ext cx="8229600" cy="887413"/>
          </a:xfrm>
        </p:spPr>
        <p:txBody>
          <a:bodyPr/>
          <a:lstStyle/>
          <a:p>
            <a:r>
              <a:rPr lang="en-US" altLang="en-US" dirty="0" smtClean="0"/>
              <a:t>Input/Output Ports - 1</a:t>
            </a:r>
          </a:p>
        </p:txBody>
      </p:sp>
      <p:sp>
        <p:nvSpPr>
          <p:cNvPr id="8195" name="Content Placeholder 5"/>
          <p:cNvSpPr>
            <a:spLocks noGrp="1"/>
          </p:cNvSpPr>
          <p:nvPr>
            <p:ph sz="quarter" idx="14"/>
          </p:nvPr>
        </p:nvSpPr>
        <p:spPr>
          <a:xfrm>
            <a:off x="357804" y="1170939"/>
            <a:ext cx="4989443" cy="1882203"/>
          </a:xfrm>
        </p:spPr>
        <p:txBody>
          <a:bodyPr/>
          <a:lstStyle/>
          <a:p>
            <a:r>
              <a:rPr lang="en-US" altLang="en-US" sz="2800" dirty="0" smtClean="0"/>
              <a:t>VGA (Video Graphics Array)</a:t>
            </a:r>
          </a:p>
          <a:p>
            <a:pPr lvl="1"/>
            <a:r>
              <a:rPr lang="en-US" altLang="en-US" sz="2400" dirty="0" smtClean="0"/>
              <a:t>Three-row, 15-pin connector used to connect a monitor to computer</a:t>
            </a:r>
          </a:p>
        </p:txBody>
      </p:sp>
      <p:pic>
        <p:nvPicPr>
          <p:cNvPr id="12" name="Content Placeholder 11" descr="Image shows a video graphics array (VGA) port."/>
          <p:cNvPicPr>
            <a:picLocks noGrp="1" noChangeAspect="1"/>
          </p:cNvPicPr>
          <p:nvPr>
            <p:ph sz="quarter" idx="35"/>
          </p:nvPr>
        </p:nvPicPr>
        <p:blipFill>
          <a:blip r:embed="rId4">
            <a:extLst>
              <a:ext uri="{28A0092B-C50C-407E-A947-70E740481C1C}">
                <a14:useLocalDpi xmlns:a14="http://schemas.microsoft.com/office/drawing/2010/main" val="0"/>
              </a:ext>
            </a:extLst>
          </a:blip>
          <a:stretch>
            <a:fillRect/>
          </a:stretch>
        </p:blipFill>
        <p:spPr>
          <a:xfrm>
            <a:off x="5664558" y="1258917"/>
            <a:ext cx="2908178" cy="1343779"/>
          </a:xfrm>
        </p:spPr>
      </p:pic>
      <p:sp>
        <p:nvSpPr>
          <p:cNvPr id="5" name="Text Placeholder 4"/>
          <p:cNvSpPr>
            <a:spLocks noGrp="1"/>
          </p:cNvSpPr>
          <p:nvPr>
            <p:ph type="body" sz="quarter" idx="41"/>
          </p:nvPr>
        </p:nvSpPr>
        <p:spPr>
          <a:xfrm>
            <a:off x="5594738" y="2602696"/>
            <a:ext cx="2110300" cy="283232"/>
          </a:xfrm>
        </p:spPr>
        <p:txBody>
          <a:bodyPr/>
          <a:lstStyle/>
          <a:p>
            <a:r>
              <a:rPr lang="en-US" altLang="en-US" smtClean="0"/>
              <a:t>(Lithgow, D.,</a:t>
            </a:r>
            <a:r>
              <a:rPr lang="en-US" smtClean="0"/>
              <a:t> 2006, PD-US)</a:t>
            </a:r>
            <a:endParaRPr lang="en-US" altLang="en-US" dirty="0" smtClean="0"/>
          </a:p>
        </p:txBody>
      </p:sp>
      <p:sp>
        <p:nvSpPr>
          <p:cNvPr id="11" name="Content Placeholder 19"/>
          <p:cNvSpPr>
            <a:spLocks noGrp="1"/>
          </p:cNvSpPr>
          <p:nvPr>
            <p:ph sz="quarter" idx="37"/>
          </p:nvPr>
        </p:nvSpPr>
        <p:spPr>
          <a:xfrm>
            <a:off x="357803" y="3041898"/>
            <a:ext cx="5267745" cy="1512271"/>
          </a:xfrm>
        </p:spPr>
        <p:txBody>
          <a:bodyPr/>
          <a:lstStyle/>
          <a:p>
            <a:r>
              <a:rPr lang="en-US" altLang="en-US" sz="2800" dirty="0" smtClean="0"/>
              <a:t>DVI (Digital Visual Interface)</a:t>
            </a:r>
          </a:p>
          <a:p>
            <a:pPr lvl="1"/>
            <a:r>
              <a:rPr lang="en-US" altLang="en-US" sz="2400" dirty="0" smtClean="0"/>
              <a:t>Port provides high-quality output to flat panel monitors</a:t>
            </a:r>
          </a:p>
        </p:txBody>
      </p:sp>
      <p:pic>
        <p:nvPicPr>
          <p:cNvPr id="13" name="Content Placeholder 12" descr="Image of a digital visual interface (DVI) port."/>
          <p:cNvPicPr>
            <a:picLocks noGrp="1" noChangeAspect="1"/>
          </p:cNvPicPr>
          <p:nvPr>
            <p:ph sz="quarter" idx="36"/>
          </p:nvPr>
        </p:nvPicPr>
        <p:blipFill>
          <a:blip r:embed="rId5">
            <a:extLst>
              <a:ext uri="{28A0092B-C50C-407E-A947-70E740481C1C}">
                <a14:useLocalDpi xmlns:a14="http://schemas.microsoft.com/office/drawing/2010/main" val="0"/>
              </a:ext>
            </a:extLst>
          </a:blip>
          <a:stretch>
            <a:fillRect/>
          </a:stretch>
        </p:blipFill>
        <p:spPr>
          <a:xfrm>
            <a:off x="5683226" y="3053143"/>
            <a:ext cx="2888121" cy="1403948"/>
          </a:xfrm>
        </p:spPr>
      </p:pic>
      <p:sp>
        <p:nvSpPr>
          <p:cNvPr id="3" name="Text Placeholder 2"/>
          <p:cNvSpPr>
            <a:spLocks noGrp="1"/>
          </p:cNvSpPr>
          <p:nvPr>
            <p:ph type="body" sz="quarter" idx="40"/>
          </p:nvPr>
        </p:nvSpPr>
        <p:spPr>
          <a:xfrm>
            <a:off x="5594738" y="4473498"/>
            <a:ext cx="1988572" cy="296328"/>
          </a:xfrm>
        </p:spPr>
        <p:txBody>
          <a:bodyPr/>
          <a:lstStyle/>
          <a:p>
            <a:r>
              <a:rPr lang="en-US" altLang="en-US" dirty="0" smtClean="0"/>
              <a:t>(</a:t>
            </a:r>
            <a:r>
              <a:rPr lang="en-US" altLang="en-US" dirty="0" err="1" smtClean="0"/>
              <a:t>Rumczeis</a:t>
            </a:r>
            <a:r>
              <a:rPr lang="en-US" altLang="en-US" dirty="0" smtClean="0"/>
              <a:t>, 2007, PD-US)</a:t>
            </a:r>
          </a:p>
        </p:txBody>
      </p:sp>
      <p:sp>
        <p:nvSpPr>
          <p:cNvPr id="7" name="Content Placeholder 6"/>
          <p:cNvSpPr>
            <a:spLocks noGrp="1"/>
          </p:cNvSpPr>
          <p:nvPr>
            <p:ph sz="quarter" idx="43"/>
          </p:nvPr>
        </p:nvSpPr>
        <p:spPr>
          <a:xfrm>
            <a:off x="430530" y="4596112"/>
            <a:ext cx="4916717" cy="2216168"/>
          </a:xfrm>
        </p:spPr>
        <p:txBody>
          <a:bodyPr/>
          <a:lstStyle/>
          <a:p>
            <a:r>
              <a:rPr lang="en-US" altLang="en-US" sz="2800" smtClean="0"/>
              <a:t>HDMI (High-Definition Multimedia Interface)</a:t>
            </a:r>
          </a:p>
          <a:p>
            <a:pPr lvl="1"/>
            <a:r>
              <a:rPr lang="en-US" altLang="en-US" sz="2400" smtClean="0"/>
              <a:t>Small, rectangular monitor port that provides high-definition video output</a:t>
            </a:r>
            <a:endParaRPr lang="en-US" sz="2400" dirty="0"/>
          </a:p>
        </p:txBody>
      </p:sp>
      <p:pic>
        <p:nvPicPr>
          <p:cNvPr id="14" name="Content Placeholder 13" descr="Image of a high-definition multimedia interface (HDMI) port."/>
          <p:cNvPicPr>
            <a:picLocks noGrp="1" noChangeAspect="1"/>
          </p:cNvPicPr>
          <p:nvPr>
            <p:ph sz="quarter" idx="44"/>
          </p:nvPr>
        </p:nvPicPr>
        <p:blipFill>
          <a:blip r:embed="rId6">
            <a:extLst>
              <a:ext uri="{28A0092B-C50C-407E-A947-70E740481C1C}">
                <a14:useLocalDpi xmlns:a14="http://schemas.microsoft.com/office/drawing/2010/main" val="0"/>
              </a:ext>
            </a:extLst>
          </a:blip>
          <a:stretch>
            <a:fillRect/>
          </a:stretch>
        </p:blipFill>
        <p:spPr>
          <a:xfrm>
            <a:off x="5683226" y="4949411"/>
            <a:ext cx="2914863" cy="1403948"/>
          </a:xfrm>
        </p:spPr>
      </p:pic>
      <p:sp>
        <p:nvSpPr>
          <p:cNvPr id="10" name="Text Placeholder 9"/>
          <p:cNvSpPr>
            <a:spLocks noGrp="1"/>
          </p:cNvSpPr>
          <p:nvPr>
            <p:ph type="body" sz="quarter" idx="46"/>
          </p:nvPr>
        </p:nvSpPr>
        <p:spPr>
          <a:xfrm>
            <a:off x="5625548" y="6353359"/>
            <a:ext cx="2425831" cy="295274"/>
          </a:xfrm>
        </p:spPr>
        <p:txBody>
          <a:bodyPr/>
          <a:lstStyle/>
          <a:p>
            <a:r>
              <a:rPr lang="en-US" altLang="en-US" smtClean="0"/>
              <a:t>(Goral, A. 2009, CC BY-SA 3.0)</a:t>
            </a:r>
            <a:endParaRPr lang="en-US" altLang="en-US" dirty="0" smtClean="0"/>
          </a:p>
        </p:txBody>
      </p:sp>
      <p:sp>
        <p:nvSpPr>
          <p:cNvPr id="28" name="Slide Number Placeholder 27"/>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dirty="0" smtClean="0"/>
              <a:t>Input/Output Ports - 2</a:t>
            </a:r>
          </a:p>
        </p:txBody>
      </p:sp>
      <p:sp>
        <p:nvSpPr>
          <p:cNvPr id="9219" name="Content Placeholder 5"/>
          <p:cNvSpPr>
            <a:spLocks noGrp="1"/>
          </p:cNvSpPr>
          <p:nvPr>
            <p:ph sz="quarter" idx="14"/>
          </p:nvPr>
        </p:nvSpPr>
        <p:spPr>
          <a:xfrm>
            <a:off x="457200" y="1600199"/>
            <a:ext cx="4041648" cy="2790947"/>
          </a:xfrm>
        </p:spPr>
        <p:txBody>
          <a:bodyPr/>
          <a:lstStyle/>
          <a:p>
            <a:r>
              <a:rPr lang="en-US" altLang="en-US" dirty="0" smtClean="0"/>
              <a:t>USB (Universal Serial Bus) Port</a:t>
            </a:r>
          </a:p>
          <a:p>
            <a:pPr lvl="1"/>
            <a:r>
              <a:rPr lang="en-US" altLang="en-US" dirty="0" smtClean="0"/>
              <a:t>Replaces most parallel and serial port connection requirements</a:t>
            </a:r>
          </a:p>
        </p:txBody>
      </p:sp>
      <p:sp>
        <p:nvSpPr>
          <p:cNvPr id="18" name="Content Placeholder 17"/>
          <p:cNvSpPr>
            <a:spLocks noGrp="1"/>
          </p:cNvSpPr>
          <p:nvPr>
            <p:ph sz="quarter" idx="34"/>
          </p:nvPr>
        </p:nvSpPr>
        <p:spPr>
          <a:xfrm>
            <a:off x="457200" y="4469679"/>
            <a:ext cx="8228013" cy="2083533"/>
          </a:xfrm>
        </p:spPr>
        <p:txBody>
          <a:bodyPr/>
          <a:lstStyle/>
          <a:p>
            <a:pPr lvl="1"/>
            <a:r>
              <a:rPr lang="en-US" altLang="en-US" dirty="0" smtClean="0"/>
              <a:t>USB </a:t>
            </a:r>
            <a:r>
              <a:rPr lang="en-US" altLang="en-US" dirty="0"/>
              <a:t>2.0 provides approx. 480 Mbps throughput, black tab</a:t>
            </a:r>
          </a:p>
          <a:p>
            <a:pPr lvl="1"/>
            <a:r>
              <a:rPr lang="en-US" altLang="en-US" dirty="0"/>
              <a:t>USB 3.0 provides approximately 5 Gbps throughput, blue </a:t>
            </a:r>
            <a:r>
              <a:rPr lang="en-US" altLang="en-US" dirty="0" smtClean="0"/>
              <a:t>tab</a:t>
            </a:r>
            <a:endParaRPr lang="en-US" altLang="en-US" dirty="0"/>
          </a:p>
        </p:txBody>
      </p:sp>
      <p:pic>
        <p:nvPicPr>
          <p:cNvPr id="3" name="Picture Placeholder 2" descr="Picture of Universal Serial Bus (USB) ports, USB 3.0 on the left, and USB 2.0 on the right."/>
          <p:cNvPicPr>
            <a:picLocks noGrp="1" noChangeAspect="1"/>
          </p:cNvPicPr>
          <p:nvPr>
            <p:ph type="pic" sz="quarter" idx="35"/>
          </p:nvPr>
        </p:nvPicPr>
        <p:blipFill>
          <a:blip r:embed="rId4">
            <a:extLst>
              <a:ext uri="{28A0092B-C50C-407E-A947-70E740481C1C}">
                <a14:useLocalDpi xmlns:a14="http://schemas.microsoft.com/office/drawing/2010/main" val="0"/>
              </a:ext>
            </a:extLst>
          </a:blip>
          <a:stretch>
            <a:fillRect/>
          </a:stretch>
        </p:blipFill>
        <p:spPr>
          <a:xfrm>
            <a:off x="4648200" y="1780090"/>
            <a:ext cx="4037013" cy="1853854"/>
          </a:xfrm>
        </p:spPr>
      </p:pic>
      <p:sp>
        <p:nvSpPr>
          <p:cNvPr id="17" name="Text Placeholder 16"/>
          <p:cNvSpPr>
            <a:spLocks noGrp="1"/>
          </p:cNvSpPr>
          <p:nvPr>
            <p:ph type="body" sz="quarter" idx="33"/>
          </p:nvPr>
        </p:nvSpPr>
        <p:spPr>
          <a:xfrm>
            <a:off x="4571206" y="3633944"/>
            <a:ext cx="2699750" cy="359544"/>
          </a:xfrm>
        </p:spPr>
        <p:txBody>
          <a:bodyPr/>
          <a:lstStyle/>
          <a:p>
            <a:r>
              <a:rPr lang="en-US" dirty="0" smtClean="0"/>
              <a:t>(</a:t>
            </a:r>
            <a:r>
              <a:rPr lang="en-US" dirty="0" err="1" smtClean="0"/>
              <a:t>McCranie</a:t>
            </a:r>
            <a:r>
              <a:rPr lang="en-US" dirty="0" smtClean="0"/>
              <a:t>, J., 2014, CC </a:t>
            </a:r>
            <a:r>
              <a:rPr lang="en-US" dirty="0"/>
              <a:t>BY-SA </a:t>
            </a:r>
            <a:r>
              <a:rPr lang="en-US" dirty="0" smtClean="0"/>
              <a:t>3.0)</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dirty="0" smtClean="0"/>
              <a:t>Input/Output Ports - 3</a:t>
            </a:r>
          </a:p>
        </p:txBody>
      </p:sp>
      <p:sp>
        <p:nvSpPr>
          <p:cNvPr id="9219" name="Content Placeholder 5"/>
          <p:cNvSpPr>
            <a:spLocks noGrp="1"/>
          </p:cNvSpPr>
          <p:nvPr>
            <p:ph sz="quarter" idx="14"/>
          </p:nvPr>
        </p:nvSpPr>
        <p:spPr>
          <a:xfrm>
            <a:off x="457200" y="1600198"/>
            <a:ext cx="4041648" cy="4572000"/>
          </a:xfrm>
        </p:spPr>
        <p:txBody>
          <a:bodyPr/>
          <a:lstStyle/>
          <a:p>
            <a:r>
              <a:rPr lang="en-US" altLang="en-US" dirty="0"/>
              <a:t>Microphone</a:t>
            </a:r>
            <a:r>
              <a:rPr lang="en-US" altLang="en-US" dirty="0" smtClean="0"/>
              <a:t>/ Speaker Port</a:t>
            </a:r>
            <a:endParaRPr lang="en-US" altLang="en-US" dirty="0"/>
          </a:p>
          <a:p>
            <a:pPr lvl="1"/>
            <a:r>
              <a:rPr lang="en-US" altLang="en-US" dirty="0"/>
              <a:t>Analog audio connector and used today in the same physical format </a:t>
            </a:r>
          </a:p>
          <a:p>
            <a:pPr lvl="1"/>
            <a:r>
              <a:rPr lang="en-US" altLang="en-US" dirty="0"/>
              <a:t>Looks like typical headphone jack</a:t>
            </a:r>
          </a:p>
        </p:txBody>
      </p:sp>
      <p:pic>
        <p:nvPicPr>
          <p:cNvPr id="5" name="Picture Placeholder 4" descr="Picture showing a microphone port on the left, and a speaker port on the right."/>
          <p:cNvPicPr>
            <a:picLocks noGrp="1" noChangeAspect="1"/>
          </p:cNvPicPr>
          <p:nvPr>
            <p:ph type="pic" sz="quarter" idx="35"/>
          </p:nvPr>
        </p:nvPicPr>
        <p:blipFill>
          <a:blip r:embed="rId4">
            <a:extLst>
              <a:ext uri="{28A0092B-C50C-407E-A947-70E740481C1C}">
                <a14:useLocalDpi xmlns:a14="http://schemas.microsoft.com/office/drawing/2010/main" val="0"/>
              </a:ext>
            </a:extLst>
          </a:blip>
          <a:stretch>
            <a:fillRect/>
          </a:stretch>
        </p:blipFill>
        <p:spPr>
          <a:xfrm>
            <a:off x="4648200" y="1778933"/>
            <a:ext cx="4037013" cy="1856168"/>
          </a:xfrm>
        </p:spPr>
      </p:pic>
      <p:sp>
        <p:nvSpPr>
          <p:cNvPr id="17" name="Text Placeholder 16"/>
          <p:cNvSpPr>
            <a:spLocks noGrp="1"/>
          </p:cNvSpPr>
          <p:nvPr>
            <p:ph type="body" sz="quarter" idx="33"/>
          </p:nvPr>
        </p:nvSpPr>
        <p:spPr>
          <a:xfrm>
            <a:off x="4571205" y="3636854"/>
            <a:ext cx="2636419" cy="359544"/>
          </a:xfrm>
        </p:spPr>
        <p:txBody>
          <a:bodyPr/>
          <a:lstStyle/>
          <a:p>
            <a:r>
              <a:rPr lang="en-US" dirty="0"/>
              <a:t>(</a:t>
            </a:r>
            <a:r>
              <a:rPr lang="en-US" dirty="0" err="1"/>
              <a:t>McCranie</a:t>
            </a:r>
            <a:r>
              <a:rPr lang="en-US" dirty="0"/>
              <a:t>, J., 2014, CC BY-SA 3.0)</a:t>
            </a:r>
          </a:p>
        </p:txBody>
      </p:sp>
      <p:sp>
        <p:nvSpPr>
          <p:cNvPr id="4" name="Slide Number Placeholder 3"/>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extLst>
      <p:ext uri="{BB962C8B-B14F-4D97-AF65-F5344CB8AC3E}">
        <p14:creationId xmlns:p14="http://schemas.microsoft.com/office/powerpoint/2010/main" val="4459860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dirty="0" smtClean="0"/>
              <a:t>Input/Output Ports - 4</a:t>
            </a:r>
          </a:p>
        </p:txBody>
      </p:sp>
      <p:sp>
        <p:nvSpPr>
          <p:cNvPr id="10243" name="Content Placeholder 5"/>
          <p:cNvSpPr>
            <a:spLocks noGrp="1"/>
          </p:cNvSpPr>
          <p:nvPr>
            <p:ph sz="quarter" idx="14"/>
          </p:nvPr>
        </p:nvSpPr>
        <p:spPr>
          <a:xfrm>
            <a:off x="469900" y="1625600"/>
            <a:ext cx="4041648" cy="4572000"/>
          </a:xfrm>
        </p:spPr>
        <p:txBody>
          <a:bodyPr/>
          <a:lstStyle/>
          <a:p>
            <a:r>
              <a:rPr lang="en-US" altLang="en-US" sz="2800" dirty="0"/>
              <a:t>SATA (Serial Advanced Technology Attachment)</a:t>
            </a:r>
          </a:p>
          <a:p>
            <a:pPr lvl="1"/>
            <a:r>
              <a:rPr lang="en-US" altLang="en-US" sz="2400" dirty="0"/>
              <a:t>Usually used to connect storage (internal or external) devices to  computer</a:t>
            </a:r>
          </a:p>
          <a:p>
            <a:pPr lvl="1"/>
            <a:r>
              <a:rPr lang="en-US" altLang="en-US" sz="2400" dirty="0"/>
              <a:t>Latest standard achieves approximately 6 Gbps </a:t>
            </a:r>
            <a:r>
              <a:rPr lang="en-US" sz="2400" dirty="0" smtClean="0"/>
              <a:t>throughput</a:t>
            </a:r>
            <a:endParaRPr lang="en-US" altLang="en-US" sz="2400" dirty="0"/>
          </a:p>
        </p:txBody>
      </p:sp>
      <p:pic>
        <p:nvPicPr>
          <p:cNvPr id="26" name="Content Placeholder 25" descr="Picture of two serial advanced technology attachments (SATA) on a motherboard. "/>
          <p:cNvPicPr>
            <a:picLocks noGrp="1" noChangeAspect="1"/>
          </p:cNvPicPr>
          <p:nvPr>
            <p:ph sz="quarter" idx="18"/>
          </p:nvPr>
        </p:nvPicPr>
        <p:blipFill>
          <a:blip r:embed="rId4">
            <a:extLst>
              <a:ext uri="{28A0092B-C50C-407E-A947-70E740481C1C}">
                <a14:useLocalDpi xmlns:a14="http://schemas.microsoft.com/office/drawing/2010/main" val="0"/>
              </a:ext>
            </a:extLst>
          </a:blip>
          <a:stretch>
            <a:fillRect/>
          </a:stretch>
        </p:blipFill>
        <p:spPr>
          <a:xfrm>
            <a:off x="4586030" y="2190750"/>
            <a:ext cx="3845460" cy="3427476"/>
          </a:xfrm>
        </p:spPr>
      </p:pic>
      <p:sp>
        <p:nvSpPr>
          <p:cNvPr id="12" name="Text Placeholder 11"/>
          <p:cNvSpPr>
            <a:spLocks noGrp="1"/>
          </p:cNvSpPr>
          <p:nvPr>
            <p:ph type="body" sz="quarter" idx="33"/>
          </p:nvPr>
        </p:nvSpPr>
        <p:spPr>
          <a:xfrm>
            <a:off x="4511548" y="5618226"/>
            <a:ext cx="2417107" cy="327322"/>
          </a:xfrm>
        </p:spPr>
        <p:txBody>
          <a:bodyPr/>
          <a:lstStyle/>
          <a:p>
            <a:r>
              <a:rPr lang="en-US" altLang="en-US" dirty="0"/>
              <a:t>(Berkut, 2005, CC BY-SA 3.0</a:t>
            </a:r>
            <a:r>
              <a:rPr lang="en-US" altLang="en-US" dirty="0" smtClean="0"/>
              <a:t>)</a:t>
            </a:r>
            <a:endParaRPr lang="en-US" altLang="en-US" dirty="0"/>
          </a:p>
        </p:txBody>
      </p:sp>
      <p:sp>
        <p:nvSpPr>
          <p:cNvPr id="27" name="Slide Number Placeholder 26"/>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dirty="0" smtClean="0"/>
              <a:t>Input/Output Ports - 5</a:t>
            </a:r>
          </a:p>
        </p:txBody>
      </p:sp>
      <p:sp>
        <p:nvSpPr>
          <p:cNvPr id="12291" name="Content Placeholder 5"/>
          <p:cNvSpPr>
            <a:spLocks noGrp="1"/>
          </p:cNvSpPr>
          <p:nvPr>
            <p:ph sz="quarter" idx="14"/>
          </p:nvPr>
        </p:nvSpPr>
        <p:spPr/>
        <p:txBody>
          <a:bodyPr/>
          <a:lstStyle/>
          <a:p>
            <a:r>
              <a:rPr lang="en-US" altLang="en-US" dirty="0" smtClean="0"/>
              <a:t>Networking (RJ-45)</a:t>
            </a:r>
          </a:p>
          <a:p>
            <a:pPr lvl="1"/>
            <a:r>
              <a:rPr lang="en-US" altLang="en-US" dirty="0" smtClean="0"/>
              <a:t>Allows a networking cable to connect the computer to another device, such as a switch or home router</a:t>
            </a:r>
          </a:p>
        </p:txBody>
      </p:sp>
      <p:pic>
        <p:nvPicPr>
          <p:cNvPr id="8" name="Content Placeholder 7" descr="Picture of an RJ-45 networking port on a laptop."/>
          <p:cNvPicPr>
            <a:picLocks noGrp="1" noChangeAspect="1"/>
          </p:cNvPicPr>
          <p:nvPr>
            <p:ph sz="quarter" idx="18"/>
          </p:nvPr>
        </p:nvPicPr>
        <p:blipFill rotWithShape="1">
          <a:blip r:embed="rId4" cstate="print">
            <a:extLst>
              <a:ext uri="{28A0092B-C50C-407E-A947-70E740481C1C}">
                <a14:useLocalDpi xmlns:a14="http://schemas.microsoft.com/office/drawing/2010/main" val="0"/>
              </a:ext>
            </a:extLst>
          </a:blip>
          <a:srcRect/>
          <a:stretch/>
        </p:blipFill>
        <p:spPr>
          <a:xfrm>
            <a:off x="4718367" y="2423160"/>
            <a:ext cx="3901440" cy="2926080"/>
          </a:xfrm>
        </p:spPr>
      </p:pic>
      <p:sp>
        <p:nvSpPr>
          <p:cNvPr id="5" name="Text Placeholder 4"/>
          <p:cNvSpPr>
            <a:spLocks noGrp="1"/>
          </p:cNvSpPr>
          <p:nvPr>
            <p:ph type="body" sz="quarter" idx="33"/>
          </p:nvPr>
        </p:nvSpPr>
        <p:spPr>
          <a:xfrm>
            <a:off x="4640240" y="5362205"/>
            <a:ext cx="2555890" cy="355524"/>
          </a:xfrm>
        </p:spPr>
        <p:txBody>
          <a:bodyPr/>
          <a:lstStyle/>
          <a:p>
            <a:r>
              <a:rPr lang="en-US" dirty="0" smtClean="0"/>
              <a:t>(Cai~ </a:t>
            </a:r>
            <a:r>
              <a:rPr lang="en-US" dirty="0" err="1" smtClean="0"/>
              <a:t>Cai</a:t>
            </a:r>
            <a:r>
              <a:rPr lang="en-US" dirty="0" smtClean="0"/>
              <a:t>~, 2010, CC BY-NC 2.0)</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48"/>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a\comp4_unit3a_S-2_V3.mp3"/>
  <p:tag name="AUDIO_ID" val="259"/>
  <p:tag name="ELAPSEDTIME" val="39.027"/>
  <p:tag name="ARTICULATE_SLIDE_NAV" val="2"/>
  <p:tag name="ARTICULATE_SLIDE_GUID" val="cd0766ae-4d83-40b0-b250-75aa645a3bb3"/>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a\comp4_unit3a_S-2_V3.mp3"/>
  <p:tag name="AUDIO_ID" val="259"/>
  <p:tag name="ELAPSEDTIME" val="39.027"/>
  <p:tag name="ARTICULATE_SLIDE_NAV" val="2"/>
  <p:tag name="ARTICULATE_SLIDE_GUID" val="cd0766ae-4d83-40b0-b250-75aa645a3bb3"/>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a\comp4_unit3a_S-5_V3.mp3"/>
  <p:tag name="AUDIO_ID" val="262"/>
  <p:tag name="ELAPSEDTIME" val="14.028"/>
  <p:tag name="ARTICULATE_SLIDE_NAV" val="5"/>
  <p:tag name="ARTICULATE_SLIDE_GUID" val="47851ab4-23f5-4538-a3bd-3ee375371d09"/>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4_V3.mp3"/>
  <p:tag name="AUDIO_ID" val="260"/>
  <p:tag name="ELAPSEDTIME" val="53.316"/>
  <p:tag name="ARTICULATE_SLIDE_NAV" val="4"/>
  <p:tag name="ARTICULATE_SLIDE_GUID" val="b7f33a59-2654-4c76-a340-6302be9c819e"/>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5_V3.mp3"/>
  <p:tag name="AUDIO_ID" val="261"/>
  <p:tag name="ELAPSEDTIME" val="65.907"/>
  <p:tag name="ARTICULATE_SLIDE_NAV" val="5"/>
  <p:tag name="ARTICULATE_SLIDE_GUID" val="2d1cf16c-ab75-4619-a551-e4f261aa58e9"/>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5_V3.mp3"/>
  <p:tag name="AUDIO_ID" val="261"/>
  <p:tag name="ELAPSEDTIME" val="65.907"/>
  <p:tag name="ARTICULATE_SLIDE_NAV" val="5"/>
  <p:tag name="ARTICULATE_SLIDE_GUID" val="2d1cf16c-ab75-4619-a551-e4f261aa58e9"/>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6_V3.mp3"/>
  <p:tag name="AUDIO_ID" val="262"/>
  <p:tag name="ELAPSEDTIME" val="32.314"/>
  <p:tag name="ARTICULATE_SLIDE_NAV" val="6"/>
  <p:tag name="ARTICULATE_SLIDE_GUID" val="86c79aef-c800-4d83-a28d-63eead6fbe0b"/>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8_V3.mp3"/>
  <p:tag name="AUDIO_ID" val="264"/>
  <p:tag name="ELAPSEDTIME" val="48.458"/>
  <p:tag name="ARTICULATE_SLIDE_NAV" val="8"/>
  <p:tag name="ARTICULATE_SLIDE_GUID" val="9f852e3c-fa09-4f1b-aab6-9c676ff2cb6e"/>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a\comp4_unit3a_S-5_V3.mp3"/>
  <p:tag name="AUDIO_ID" val="262"/>
  <p:tag name="ELAPSEDTIME" val="14.028"/>
  <p:tag name="ARTICULATE_SLIDE_NAV" val="5"/>
  <p:tag name="ARTICULATE_SLIDE_GUID" val="47851ab4-23f5-4538-a3bd-3ee375371d09"/>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11_V3.mp3"/>
  <p:tag name="AUDIO_ID" val="267"/>
  <p:tag name="ELAPSEDTIME" val="15.778"/>
  <p:tag name="ARTICULATE_SLIDE_NAV" val="11"/>
  <p:tag name="ARTICULATE_SLIDE_GUID" val="09bed2fc-3fee-414b-8c4e-679ccf470963"/>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12_V3.mp3"/>
  <p:tag name="AUDIO_ID" val="268"/>
  <p:tag name="ELAPSEDTIME" val="38.714"/>
  <p:tag name="ARTICULATE_SLIDE_NAV" val="12"/>
  <p:tag name="ARTICULATE_SLIDE_GUID" val="ab1e48e7-76d8-4278-8d7b-702534941b37"/>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kidmorn\LOCALS~1\Temp\articulate\presenter\imgtemp\CMevMLi4_files\slide0001_image001.jpg"/>
</p:tagLst>
</file>

<file path=ppt/tags/tag2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11_V3.mp3"/>
  <p:tag name="AUDIO_ID" val="267"/>
  <p:tag name="ELAPSEDTIME" val="15.778"/>
  <p:tag name="ARTICULATE_SLIDE_NAV" val="11"/>
  <p:tag name="ARTICULATE_SLIDE_GUID" val="09bed2fc-3fee-414b-8c4e-679ccf470963"/>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13_V3.mp3"/>
  <p:tag name="AUDIO_ID" val="269"/>
  <p:tag name="ELAPSEDTIME" val="59.742"/>
  <p:tag name="ARTICULATE_SLIDE_NAV" val="13"/>
  <p:tag name="ARTICULATE_SLIDE_GUID" val="40081d71-cefa-4755-9267-39322ebf9166"/>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14_V3.mp3"/>
  <p:tag name="AUDIO_ID" val="270"/>
  <p:tag name="ELAPSEDTIME" val="53.264"/>
  <p:tag name="ARTICULATE_SLIDE_NAV" val="14"/>
  <p:tag name="ARTICULATE_SLIDE_GUID" val="5b21a6a0-9b32-4786-a525-2c38c585f0f0"/>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15_V3.mp3"/>
  <p:tag name="AUDIO_ID" val="271"/>
  <p:tag name="ELAPSEDTIME" val="18.443"/>
  <p:tag name="ARTICULATE_SLIDE_NAV" val="15"/>
  <p:tag name="ARTICULATE_SLIDE_GUID" val="3f848519-7625-4867-b555-2dc617a05138"/>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a\comp4_unit3a_S-5_V3.mp3"/>
  <p:tag name="AUDIO_ID" val="262"/>
  <p:tag name="ELAPSEDTIME" val="14.028"/>
  <p:tag name="ARTICULATE_SLIDE_NAV" val="5"/>
  <p:tag name="ARTICULATE_SLIDE_GUID" val="47851ab4-23f5-4538-a3bd-3ee375371d09"/>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17_V3.mp3"/>
  <p:tag name="AUDIO_ID" val="273"/>
  <p:tag name="ELAPSEDTIME" val="71.759"/>
  <p:tag name="ARTICULATE_SLIDE_NAV" val="17"/>
  <p:tag name="ARTICULATE_SLIDE_GUID" val="be0ea501-9add-4e1d-b6ed-d545566e31fe"/>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19_V3.mp3"/>
  <p:tag name="AUDIO_ID" val="275"/>
  <p:tag name="ELAPSEDTIME" val="45.192"/>
  <p:tag name="ARTICULATE_SLIDE_NAV" val="19"/>
  <p:tag name="ARTICULATE_SLIDE_GUID" val="060b263e-cc26-442a-9c4f-d8af3e6a972b"/>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20_V3.mp3"/>
  <p:tag name="AUDIO_ID" val="276"/>
  <p:tag name="ELAPSEDTIME" val="56.791"/>
  <p:tag name="ARTICULATE_SLIDE_NAV" val="20"/>
  <p:tag name="ARTICULATE_SLIDE_GUID" val="44823190-c05b-4c65-87ab-66d9fccd92a4"/>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20_V3.mp3"/>
  <p:tag name="AUDIO_ID" val="276"/>
  <p:tag name="ELAPSEDTIME" val="56.791"/>
  <p:tag name="ARTICULATE_SLIDE_NAV" val="20"/>
  <p:tag name="ARTICULATE_SLIDE_GUID" val="44823190-c05b-4c65-87ab-66d9fccd92a4"/>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21_V3.mp3"/>
  <p:tag name="AUDIO_ID" val="277"/>
  <p:tag name="ELAPSEDTIME" val="207.674"/>
  <p:tag name="ARTICULATE_SLIDE_NAV" val="21"/>
  <p:tag name="ARTICULATE_SLIDE_GUID" val="6a7db66c-517e-491d-a3ce-fb5572a38838"/>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21_V3.mp3"/>
  <p:tag name="AUDIO_ID" val="277"/>
  <p:tag name="ELAPSEDTIME" val="207.674"/>
  <p:tag name="ARTICULATE_SLIDE_NAV" val="21"/>
  <p:tag name="ARTICULATE_SLIDE_GUID" val="6a7db66c-517e-491d-a3ce-fb5572a38838"/>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21_V3.mp3"/>
  <p:tag name="AUDIO_ID" val="277"/>
  <p:tag name="ELAPSEDTIME" val="207.674"/>
  <p:tag name="ARTICULATE_SLIDE_NAV" val="21"/>
  <p:tag name="ARTICULATE_SLIDE_GUID" val="6a7db66c-517e-491d-a3ce-fb5572a38838"/>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21_V3.mp3"/>
  <p:tag name="AUDIO_ID" val="277"/>
  <p:tag name="ELAPSEDTIME" val="207.674"/>
  <p:tag name="ARTICULATE_SLIDE_NAV" val="21"/>
  <p:tag name="ARTICULATE_SLIDE_GUID" val="6a7db66c-517e-491d-a3ce-fb5572a38838"/>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21_V3.mp3"/>
  <p:tag name="AUDIO_ID" val="277"/>
  <p:tag name="ELAPSEDTIME" val="207.674"/>
  <p:tag name="ARTICULATE_SLIDE_NAV" val="21"/>
  <p:tag name="ARTICULATE_SLIDE_GUID" val="6a7db66c-517e-491d-a3ce-fb5572a38838"/>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21_V3.mp3"/>
  <p:tag name="AUDIO_ID" val="277"/>
  <p:tag name="ELAPSEDTIME" val="207.674"/>
  <p:tag name="ARTICULATE_SLIDE_NAV" val="21"/>
  <p:tag name="ARTICULATE_SLIDE_GUID" val="6a7db66c-517e-491d-a3ce-fb5572a38838"/>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21_V3.mp3"/>
  <p:tag name="AUDIO_ID" val="277"/>
  <p:tag name="ELAPSEDTIME" val="207.674"/>
  <p:tag name="ARTICULATE_SLIDE_NAV" val="21"/>
  <p:tag name="ARTICULATE_SLIDE_GUID" val="6a7db66c-517e-491d-a3ce-fb5572a38838"/>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21_V3.mp3"/>
  <p:tag name="AUDIO_ID" val="277"/>
  <p:tag name="ELAPSEDTIME" val="207.674"/>
  <p:tag name="ARTICULATE_SLIDE_NAV" val="21"/>
  <p:tag name="ARTICULATE_SLIDE_GUID" val="6a7db66c-517e-491d-a3ce-fb5572a38838"/>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21_V3.mp3"/>
  <p:tag name="AUDIO_ID" val="277"/>
  <p:tag name="ELAPSEDTIME" val="207.674"/>
  <p:tag name="ARTICULATE_SLIDE_NAV" val="21"/>
  <p:tag name="ARTICULATE_SLIDE_GUID" val="6a7db66c-517e-491d-a3ce-fb5572a38838"/>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21_V3.mp3"/>
  <p:tag name="AUDIO_ID" val="277"/>
  <p:tag name="ELAPSEDTIME" val="207.674"/>
  <p:tag name="ARTICULATE_SLIDE_NAV" val="21"/>
  <p:tag name="ARTICULATE_SLIDE_GUID" val="6a7db66c-517e-491d-a3ce-fb5572a38838"/>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21_V3.mp3"/>
  <p:tag name="AUDIO_ID" val="277"/>
  <p:tag name="ELAPSEDTIME" val="207.674"/>
  <p:tag name="ARTICULATE_SLIDE_NAV" val="21"/>
  <p:tag name="ARTICULATE_SLIDE_GUID" val="6a7db66c-517e-491d-a3ce-fb5572a38838"/>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21_V3.mp3"/>
  <p:tag name="AUDIO_ID" val="277"/>
  <p:tag name="ELAPSEDTIME" val="207.674"/>
  <p:tag name="ARTICULATE_SLIDE_NAV" val="21"/>
  <p:tag name="ARTICULATE_SLIDE_GUID" val="6a7db66c-517e-491d-a3ce-fb5572a38838"/>
  <p:tag name="ARTICULATE_SLIDE_THUMBNAIL_REFRESH" val="1"/>
</p:tagLst>
</file>

<file path=ppt/tags/tag4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21_V3.mp3"/>
  <p:tag name="AUDIO_ID" val="277"/>
  <p:tag name="ELAPSEDTIME" val="207.674"/>
  <p:tag name="ARTICULATE_SLIDE_NAV" val="21"/>
  <p:tag name="ARTICULATE_SLIDE_GUID" val="6a7db66c-517e-491d-a3ce-fb5572a38838"/>
  <p:tag name="ARTICULATE_SLIDE_THUMBNAIL_REFRESH" val="1"/>
</p:tagLst>
</file>

<file path=ppt/tags/tag4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21_V3.mp3"/>
  <p:tag name="AUDIO_ID" val="277"/>
  <p:tag name="ELAPSEDTIME" val="207.674"/>
  <p:tag name="ARTICULATE_SLIDE_NAV" val="21"/>
  <p:tag name="ARTICULATE_SLIDE_GUID" val="6a7db66c-517e-491d-a3ce-fb5572a38838"/>
  <p:tag name="ARTICULATE_SLIDE_THUMBNAIL_REFRESH" val="1"/>
</p:tagLst>
</file>

<file path=ppt/tags/tag4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21_V3.mp3"/>
  <p:tag name="AUDIO_ID" val="277"/>
  <p:tag name="ELAPSEDTIME" val="207.674"/>
  <p:tag name="ARTICULATE_SLIDE_NAV" val="21"/>
  <p:tag name="ARTICULATE_SLIDE_GUID" val="6a7db66c-517e-491d-a3ce-fb5572a38838"/>
  <p:tag name="ARTICULATE_SLIDE_THUMBNAIL_REFRESH" val="1"/>
</p:tagLst>
</file>

<file path=ppt/tags/tag4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21_V3.mp3"/>
  <p:tag name="AUDIO_ID" val="277"/>
  <p:tag name="ELAPSEDTIME" val="207.674"/>
  <p:tag name="ARTICULATE_SLIDE_NAV" val="21"/>
  <p:tag name="ARTICULATE_SLIDE_GUID" val="6a7db66c-517e-491d-a3ce-fb5572a38838"/>
  <p:tag name="ARTICULATE_SLIDE_THUMBNAIL_REFRESH" val="1"/>
</p:tagLst>
</file>

<file path=ppt/tags/tag4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21_V3.mp3"/>
  <p:tag name="AUDIO_ID" val="277"/>
  <p:tag name="ELAPSEDTIME" val="207.674"/>
  <p:tag name="ARTICULATE_SLIDE_NAV" val="21"/>
  <p:tag name="ARTICULATE_SLIDE_GUID" val="6a7db66c-517e-491d-a3ce-fb5572a38838"/>
  <p:tag name="ARTICULATE_SLIDE_THUMBNAIL_REFRESH" val="1"/>
</p:tagLst>
</file>

<file path=ppt/tags/tag4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21_V3.mp3"/>
  <p:tag name="AUDIO_ID" val="277"/>
  <p:tag name="ELAPSEDTIME" val="207.674"/>
  <p:tag name="ARTICULATE_SLIDE_NAV" val="21"/>
  <p:tag name="ARTICULATE_SLIDE_GUID" val="6a7db66c-517e-491d-a3ce-fb5572a38838"/>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21_V3.mp3"/>
  <p:tag name="AUDIO_ID" val="277"/>
  <p:tag name="ELAPSEDTIME" val="207.674"/>
  <p:tag name="ARTICULATE_SLIDE_NAV" val="21"/>
  <p:tag name="ARTICULATE_SLIDE_GUID" val="6a7db66c-517e-491d-a3ce-fb5572a38838"/>
  <p:tag name="ARTICULATE_SLIDE_THUMBNAIL_REFRESH" val="1"/>
</p:tagLst>
</file>

<file path=ppt/tags/tag5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a\comp4_unit3a_S-5_V3.mp3"/>
  <p:tag name="AUDIO_ID" val="262"/>
  <p:tag name="ELAPSEDTIME" val="14.028"/>
  <p:tag name="ARTICULATE_SLIDE_NAV" val="5"/>
  <p:tag name="ARTICULATE_SLIDE_GUID" val="47851ab4-23f5-4538-a3bd-3ee375371d09"/>
  <p:tag name="ARTICULATE_SLIDE_THUMBNAIL_REFRESH" val="1"/>
</p:tagLst>
</file>

<file path=ppt/tags/tag5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22_V3.mp3"/>
  <p:tag name="AUDIO_ID" val="278"/>
  <p:tag name="ELAPSEDTIME" val="48.405"/>
  <p:tag name="ARTICULATE_SLIDE_NAV" val="22"/>
  <p:tag name="ARTICULATE_SLIDE_GUID" val="cdebf4bc-a041-45ad-b1e8-5cb32f0cd820"/>
  <p:tag name="ARTICULATE_SLIDE_THUMBNAIL_REFRESH" val="1"/>
</p:tagLst>
</file>

<file path=ppt/tags/tag5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23_V3.mp3"/>
  <p:tag name="AUDIO_ID" val="279"/>
  <p:tag name="ELAPSEDTIME" val="51.096"/>
  <p:tag name="ARTICULATE_SLIDE_NAV" val="23"/>
  <p:tag name="ARTICULATE_SLIDE_GUID" val="7aa392ca-e8da-4a93-a25a-c1f1e7f63216"/>
  <p:tag name="ARTICULATE_SLIDE_THUMBNAIL_REFRESH" val="1"/>
</p:tagLst>
</file>

<file path=ppt/tags/tag5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b\comp4_unit3b_S-24_V3.mp3"/>
  <p:tag name="AUDIO_ID" val="280"/>
  <p:tag name="ELAPSEDTIME" val="18.678"/>
  <p:tag name="ARTICULATE_SLIDE_NAV" val="24"/>
  <p:tag name="ARTICULATE_SLIDE_GUID" val="699e6d39-95d6-4aae-b344-ed6be9717481"/>
  <p:tag name="ARTICULATE_SLIDE_THUMBNAIL_REFRESH" val="1"/>
</p:tagLst>
</file>

<file path=ppt/tags/tag5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30_sec_silence.mp3"/>
  <p:tag name="AUDIO_ID" val="281"/>
  <p:tag name="ELAPSEDTIME" val="7.515"/>
  <p:tag name="ARTICULATE_SLIDE_NAV" val="25"/>
  <p:tag name="ARTICULATE_SLIDE_GUID" val="06d423f8-9023-45a5-b681-863366dd1229"/>
  <p:tag name="ARTICULATE_SLIDE_THUMBNAIL_REFRESH" val="1"/>
</p:tagLst>
</file>

<file path=ppt/tags/tag5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30_sec_silence.mp3"/>
  <p:tag name="AUDIO_ID" val="282"/>
  <p:tag name="ELAPSEDTIME" val="7.515"/>
  <p:tag name="ARTICULATE_SLIDE_NAV" val="26"/>
  <p:tag name="ARTICULATE_SLIDE_GUID" val="e3878c70-5281-4d53-8605-2e3c9b16175e"/>
  <p:tag name="ARTICULATE_SLIDE_THUMBNAIL_REFRESH" val="1"/>
</p:tagLst>
</file>

<file path=ppt/tags/tag5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30_sec_silence.mp3"/>
  <p:tag name="AUDIO_ID" val="282"/>
  <p:tag name="ELAPSEDTIME" val="7.515"/>
  <p:tag name="ARTICULATE_SLIDE_NAV" val="26"/>
  <p:tag name="ARTICULATE_SLIDE_GUID" val="e3878c70-5281-4d53-8605-2e3c9b16175e"/>
  <p:tag name="ARTICULATE_SLIDE_THUMBNAIL_REFRESH" val="1"/>
</p:tagLst>
</file>

<file path=ppt/tags/tag5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 id="{5D134348-1863-46F8-8BDA-AB8D70471F81}" vid="{AF2944DB-1D40-4D31-82E0-1AAB9AEC54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2864</TotalTime>
  <Words>4349</Words>
  <Application>Microsoft Office PowerPoint</Application>
  <PresentationFormat>On-screen Show (4:3)</PresentationFormat>
  <Paragraphs>455</Paragraphs>
  <Slides>48</Slides>
  <Notes>48</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ONC-Template-FINAL DRAFT</vt:lpstr>
      <vt:lpstr>Introduction to Computer Science</vt:lpstr>
      <vt:lpstr>Computer Hardware Learning Objectives - 1</vt:lpstr>
      <vt:lpstr>Computer Hardware Learning Objectives - 2</vt:lpstr>
      <vt:lpstr>Computer Hardware Components</vt:lpstr>
      <vt:lpstr>Input/Output Ports - 1</vt:lpstr>
      <vt:lpstr>Input/Output Ports - 2</vt:lpstr>
      <vt:lpstr>Input/Output Ports - 3</vt:lpstr>
      <vt:lpstr>Input/Output Ports - 4</vt:lpstr>
      <vt:lpstr>Input/Output Ports - 5</vt:lpstr>
      <vt:lpstr>Computer Hardware Components Storage Devices</vt:lpstr>
      <vt:lpstr>Storage Devices</vt:lpstr>
      <vt:lpstr>Primary Storage</vt:lpstr>
      <vt:lpstr>Secondary Storage Devices</vt:lpstr>
      <vt:lpstr>Secondary Storage - 1</vt:lpstr>
      <vt:lpstr>Secondary Storage - 2</vt:lpstr>
      <vt:lpstr>Secondary Storage - 3</vt:lpstr>
      <vt:lpstr>Computer Hardware Components Data Storage</vt:lpstr>
      <vt:lpstr>On or Off</vt:lpstr>
      <vt:lpstr>Bits in a Word - 1</vt:lpstr>
      <vt:lpstr>Bits in a Word - 2</vt:lpstr>
      <vt:lpstr>Bit’s Value On/Bit’s Value Off</vt:lpstr>
      <vt:lpstr>Do the Math - 1</vt:lpstr>
      <vt:lpstr>Do the Math - 2</vt:lpstr>
      <vt:lpstr>Do the Math - 3</vt:lpstr>
      <vt:lpstr>Do the Math - 4</vt:lpstr>
      <vt:lpstr>Do the Math - 5</vt:lpstr>
      <vt:lpstr>Do the Math - 6</vt:lpstr>
      <vt:lpstr>Do the Math - 7</vt:lpstr>
      <vt:lpstr>Do the Math - 8</vt:lpstr>
      <vt:lpstr>Do the Math - 9</vt:lpstr>
      <vt:lpstr>Do the Math - 10</vt:lpstr>
      <vt:lpstr>Do the Math - 11</vt:lpstr>
      <vt:lpstr>Do the Math - 12</vt:lpstr>
      <vt:lpstr>Do the Math - 13</vt:lpstr>
      <vt:lpstr>8-Bit Word Math - 1</vt:lpstr>
      <vt:lpstr>8-Bit Word Math - 2</vt:lpstr>
      <vt:lpstr>8-Bit Word Math - 3</vt:lpstr>
      <vt:lpstr>8-Bit Word Math - 4</vt:lpstr>
      <vt:lpstr>8-Bit Word Math - 5</vt:lpstr>
      <vt:lpstr>8-Bit Word Math - 6</vt:lpstr>
      <vt:lpstr>Computer Hardware  Components Acronyms</vt:lpstr>
      <vt:lpstr>Data Storage Acronyms</vt:lpstr>
      <vt:lpstr>Data Storage by Examples</vt:lpstr>
      <vt:lpstr>Computer Hardware Summary – Lecture b</vt:lpstr>
      <vt:lpstr>Computer Hardware References – Lecture b - 1</vt:lpstr>
      <vt:lpstr>Computer Hardware References – Lecture b - 2</vt:lpstr>
      <vt:lpstr>Computer Hardware References – Lecture b - 3</vt:lpstr>
      <vt:lpstr>Introduction to Computer Science  Computer Hardware Lecture b</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Science</dc:title>
  <dc:subject>Computer Hardware, Lecture b</dc:subject>
  <dc:creator>U.S. Department of Health and Human Services, Office of the National Coordinator for Health Information Technology</dc:creator>
  <cp:keywords>Health IT, Health IT Curriculum, Health Care, Introduction to Computer Science, Computer Hardware</cp:keywords>
  <cp:lastModifiedBy>admin</cp:lastModifiedBy>
  <cp:revision>191</cp:revision>
  <cp:lastPrinted>2016-11-09T18:07:24Z</cp:lastPrinted>
  <dcterms:created xsi:type="dcterms:W3CDTF">2016-03-22T16:45:35Z</dcterms:created>
  <dcterms:modified xsi:type="dcterms:W3CDTF">2017-06-20T17:11:31Z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8500345C-0892-43AA-9101-2C752EBB5EA9</vt:lpwstr>
  </property>
  <property fmtid="{D5CDD505-2E9C-101B-9397-08002B2CF9AE}" pid="3" name="ArticulatePath">
    <vt:lpwstr>compX_unitY_Lecture_Slides_Template</vt:lpwstr>
  </property>
  <property fmtid="{D5CDD505-2E9C-101B-9397-08002B2CF9AE}" pid="4" name="Language">
    <vt:lpwstr>English</vt:lpwstr>
  </property>
</Properties>
</file>