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6" r:id="rId2"/>
    <p:sldId id="258" r:id="rId3"/>
    <p:sldId id="286" r:id="rId4"/>
    <p:sldId id="259" r:id="rId5"/>
    <p:sldId id="260" r:id="rId6"/>
    <p:sldId id="261" r:id="rId7"/>
    <p:sldId id="289" r:id="rId8"/>
    <p:sldId id="290" r:id="rId9"/>
    <p:sldId id="292" r:id="rId10"/>
    <p:sldId id="291" r:id="rId11"/>
    <p:sldId id="297" r:id="rId12"/>
    <p:sldId id="294" r:id="rId13"/>
    <p:sldId id="295" r:id="rId14"/>
    <p:sldId id="306" r:id="rId15"/>
    <p:sldId id="265" r:id="rId16"/>
    <p:sldId id="298" r:id="rId17"/>
    <p:sldId id="299" r:id="rId18"/>
    <p:sldId id="300" r:id="rId19"/>
    <p:sldId id="301" r:id="rId20"/>
    <p:sldId id="266" r:id="rId21"/>
    <p:sldId id="302" r:id="rId22"/>
    <p:sldId id="303" r:id="rId23"/>
    <p:sldId id="304" r:id="rId24"/>
    <p:sldId id="267" r:id="rId25"/>
    <p:sldId id="308" r:id="rId26"/>
    <p:sldId id="269" r:id="rId27"/>
    <p:sldId id="296" r:id="rId28"/>
    <p:sldId id="272" r:id="rId29"/>
    <p:sldId id="273" r:id="rId30"/>
    <p:sldId id="274" r:id="rId31"/>
    <p:sldId id="275" r:id="rId32"/>
    <p:sldId id="276" r:id="rId33"/>
    <p:sldId id="277" r:id="rId34"/>
    <p:sldId id="287" r:id="rId35"/>
    <p:sldId id="278" r:id="rId36"/>
    <p:sldId id="281" r:id="rId37"/>
    <p:sldId id="279" r:id="rId38"/>
    <p:sldId id="280" r:id="rId39"/>
    <p:sldId id="270" r:id="rId40"/>
    <p:sldId id="271" r:id="rId41"/>
    <p:sldId id="282" r:id="rId42"/>
    <p:sldId id="288" r:id="rId43"/>
    <p:sldId id="283" r:id="rId44"/>
    <p:sldId id="284" r:id="rId45"/>
    <p:sldId id="293" r:id="rId46"/>
    <p:sldId id="285" r:id="rId47"/>
  </p:sldIdLst>
  <p:sldSz cx="9144000" cy="6858000" type="screen4x3"/>
  <p:notesSz cx="6858000" cy="9144000"/>
  <p:custDataLst>
    <p:tags r:id="rId5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88">
          <p15:clr>
            <a:srgbClr val="A4A3A4"/>
          </p15:clr>
        </p15:guide>
        <p15:guide id="4" orient="horz" pos="1008">
          <p15:clr>
            <a:srgbClr val="A4A3A4"/>
          </p15:clr>
        </p15:guide>
        <p15:guide id="5" pos="287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7" autoAdjust="0"/>
    <p:restoredTop sz="74588" autoAdjust="0"/>
  </p:normalViewPr>
  <p:slideViewPr>
    <p:cSldViewPr snapToGrid="0">
      <p:cViewPr varScale="1">
        <p:scale>
          <a:sx n="47" d="100"/>
          <a:sy n="47" d="100"/>
        </p:scale>
        <p:origin x="-768" y="-82"/>
      </p:cViewPr>
      <p:guideLst>
        <p:guide orient="horz" pos="2160"/>
        <p:guide orient="horz" pos="3888"/>
        <p:guide orient="horz" pos="1008"/>
        <p:guide pos="2880"/>
        <p:guide pos="2875"/>
      </p:guideLst>
    </p:cSldViewPr>
  </p:slideViewPr>
  <p:outlineViewPr>
    <p:cViewPr>
      <p:scale>
        <a:sx n="33" d="100"/>
        <a:sy n="33" d="100"/>
      </p:scale>
      <p:origin x="0" y="0"/>
    </p:cViewPr>
  </p:outlineViewPr>
  <p:notesTextViewPr>
    <p:cViewPr>
      <p:scale>
        <a:sx n="1" d="1"/>
        <a:sy n="1" d="1"/>
      </p:scale>
      <p:origin x="0" y="283"/>
    </p:cViewPr>
  </p:notesTextViewPr>
  <p:sorterViewPr>
    <p:cViewPr>
      <p:scale>
        <a:sx n="70" d="100"/>
        <a:sy n="70" d="100"/>
      </p:scale>
      <p:origin x="0" y="-7416"/>
    </p:cViewPr>
  </p:sorterViewPr>
  <p:notesViewPr>
    <p:cSldViewPr>
      <p:cViewPr varScale="1">
        <p:scale>
          <a:sx n="65" d="100"/>
          <a:sy n="65" d="100"/>
        </p:scale>
        <p:origin x="3082"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BCA4999-9D00-47A8-9172-7A0E836D01C0}" type="datetimeFigureOut">
              <a:rPr lang="en-US"/>
              <a:pPr>
                <a:defRPr/>
              </a:pPr>
              <a:t>6/20/2017</a:t>
            </a:fld>
            <a:endParaRPr lang="en-US" dirty="0"/>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E856E8BC-1459-4626-A984-3A50D548E39A}" type="slidenum">
              <a:rPr lang="en-US" altLang="en-US"/>
              <a:pPr/>
              <a:t>‹#›</a:t>
            </a:fld>
            <a:endParaRPr lang="en-US" altLang="en-US" dirty="0"/>
          </a:p>
        </p:txBody>
      </p:sp>
    </p:spTree>
    <p:extLst>
      <p:ext uri="{BB962C8B-B14F-4D97-AF65-F5344CB8AC3E}">
        <p14:creationId xmlns:p14="http://schemas.microsoft.com/office/powerpoint/2010/main" val="17307869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dirty="0"/>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FBFBF557-BCE6-4061-898E-5E42FC7DBA3C}" type="datetimeFigureOut">
              <a:rPr lang="en-US"/>
              <a:pPr>
                <a:defRPr/>
              </a:pPr>
              <a:t>6/20/2017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BC67021A-487C-4D8E-B66A-9A323BD1E9A7}" type="slidenum">
              <a:rPr lang="en-US" altLang="en-US"/>
              <a:pPr/>
              <a:t>‹#›</a:t>
            </a:fld>
            <a:endParaRPr lang="en-US" altLang="en-US" dirty="0"/>
          </a:p>
        </p:txBody>
      </p:sp>
    </p:spTree>
    <p:extLst>
      <p:ext uri="{BB962C8B-B14F-4D97-AF65-F5344CB8AC3E}">
        <p14:creationId xmlns:p14="http://schemas.microsoft.com/office/powerpoint/2010/main" val="19541059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Arial" pitchFamily="34" charset="0"/>
                <a:ea typeface="+mn-ea"/>
                <a:cs typeface="Arial" pitchFamily="34" charset="0"/>
              </a:rPr>
              <a:t>Welcome to the Introduction to Computer Science: Computer Hardware. This is lecture a.</a:t>
            </a:r>
          </a:p>
          <a:p>
            <a:r>
              <a:rPr lang="en-US" sz="1000" kern="1200" dirty="0" smtClean="0">
                <a:solidFill>
                  <a:schemeClr val="tx1"/>
                </a:solidFill>
                <a:effectLst/>
                <a:latin typeface="Arial" pitchFamily="34" charset="0"/>
                <a:ea typeface="+mn-ea"/>
                <a:cs typeface="Arial" pitchFamily="34" charset="0"/>
              </a:rPr>
              <a:t>The component, Introduction to Computer Science, provides a basic overview of computer architecture; data organization, representation and structure; structure of programming languages; networking and data communication. It also includes the basic terminology of computing.</a:t>
            </a:r>
          </a:p>
          <a:p>
            <a:endParaRPr lang="en-US" dirty="0"/>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a:t>
            </a:fld>
            <a:endParaRPr lang="en-US" altLang="en-US" dirty="0"/>
          </a:p>
        </p:txBody>
      </p:sp>
    </p:spTree>
    <p:extLst>
      <p:ext uri="{BB962C8B-B14F-4D97-AF65-F5344CB8AC3E}">
        <p14:creationId xmlns:p14="http://schemas.microsoft.com/office/powerpoint/2010/main" val="1547381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At the bottom center of the motherboard are two peripheral component interfaces, or PCI slots. PCI slots are where the video card, sound card, and network interface card are installed. </a:t>
            </a:r>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4B7B5C-80B7-4812-AB4F-C82E2DF5F87F}" type="slidenum">
              <a:rPr lang="en-US" altLang="en-US"/>
              <a:pPr eaLnBrk="1" hangingPunct="1"/>
              <a:t>10</a:t>
            </a:fld>
            <a:endParaRPr lang="en-US" altLang="en-US" dirty="0"/>
          </a:p>
        </p:txBody>
      </p:sp>
    </p:spTree>
    <p:extLst>
      <p:ext uri="{BB962C8B-B14F-4D97-AF65-F5344CB8AC3E}">
        <p14:creationId xmlns:p14="http://schemas.microsoft.com/office/powerpoint/2010/main" val="2813318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Finally, there are a series</a:t>
            </a:r>
            <a:r>
              <a:rPr lang="en-US" altLang="en-US" baseline="0" dirty="0" smtClean="0"/>
              <a:t> of ports for connecting a keyboard, a mouse, a monitor, a printer, HDMI and USB devices, headphones, speakers, etc.</a:t>
            </a:r>
            <a:endParaRPr lang="en-US" altLang="en-US" dirty="0" smtClean="0"/>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4B7B5C-80B7-4812-AB4F-C82E2DF5F87F}" type="slidenum">
              <a:rPr lang="en-US" altLang="en-US"/>
              <a:pPr eaLnBrk="1" hangingPunct="1"/>
              <a:t>11</a:t>
            </a:fld>
            <a:endParaRPr lang="en-US" altLang="en-US" dirty="0"/>
          </a:p>
        </p:txBody>
      </p:sp>
    </p:spTree>
    <p:extLst>
      <p:ext uri="{BB962C8B-B14F-4D97-AF65-F5344CB8AC3E}">
        <p14:creationId xmlns:p14="http://schemas.microsoft.com/office/powerpoint/2010/main" val="212140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We’re going</a:t>
            </a:r>
            <a:r>
              <a:rPr lang="en-US" altLang="en-US" baseline="0" dirty="0" smtClean="0"/>
              <a:t> to pause for a moment to discuss standards and interoperability.</a:t>
            </a:r>
          </a:p>
          <a:p>
            <a:r>
              <a:rPr lang="en-US" altLang="en-US" dirty="0" smtClean="0"/>
              <a:t>To make all of the various computer devices and operating systems function well together, the International Telecommunication Union, or </a:t>
            </a:r>
            <a:r>
              <a:rPr lang="en-US" altLang="en-US" dirty="0" err="1" smtClean="0"/>
              <a:t>ITU</a:t>
            </a:r>
            <a:r>
              <a:rPr lang="en-US" altLang="en-US" dirty="0" smtClean="0"/>
              <a:t> and the Institute of Electrical and Electronics Engineers, or IEEE provide standards to which hardware manufacturers comply. When different devices and different operating systems work together, it is referred to as interoperability.</a:t>
            </a:r>
          </a:p>
        </p:txBody>
      </p:sp>
      <p:sp>
        <p:nvSpPr>
          <p:cNvPr id="542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42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EA5A3F-F4C7-4526-855C-5FA1AF05C4D1}" type="slidenum">
              <a:rPr lang="en-US" altLang="en-US"/>
              <a:pPr eaLnBrk="1" hangingPunct="1"/>
              <a:t>12</a:t>
            </a:fld>
            <a:endParaRPr lang="en-US" altLang="en-US" dirty="0"/>
          </a:p>
        </p:txBody>
      </p:sp>
    </p:spTree>
    <p:extLst>
      <p:ext uri="{BB962C8B-B14F-4D97-AF65-F5344CB8AC3E}">
        <p14:creationId xmlns:p14="http://schemas.microsoft.com/office/powerpoint/2010/main" val="654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is an example of interoperability</a:t>
            </a:r>
            <a:r>
              <a:rPr lang="en-US" altLang="en-US" baseline="0" dirty="0" smtClean="0"/>
              <a:t> issues that can occur when there are no consistent standards</a:t>
            </a:r>
            <a:r>
              <a:rPr lang="en-US" altLang="en-US" dirty="0" smtClean="0"/>
              <a:t>. In 1996, Rockwell introduced its proprietary K56flex hardware and software standard. This standard governed how </a:t>
            </a:r>
            <a:r>
              <a:rPr lang="en-US" altLang="en-US" i="1" dirty="0" smtClean="0"/>
              <a:t>its</a:t>
            </a:r>
            <a:r>
              <a:rPr lang="en-US" altLang="en-US" dirty="0" smtClean="0"/>
              <a:t> modems connected to an ISP's modems and to modems from other manufacturers. </a:t>
            </a:r>
          </a:p>
          <a:p>
            <a:r>
              <a:rPr lang="en-US" altLang="en-US" dirty="0" smtClean="0"/>
              <a:t>At about this same time, U.S. Robotics manufactured </a:t>
            </a:r>
            <a:r>
              <a:rPr lang="en-US" altLang="en-US" i="1" dirty="0" smtClean="0"/>
              <a:t>its</a:t>
            </a:r>
            <a:r>
              <a:rPr lang="en-US" altLang="en-US" dirty="0" smtClean="0"/>
              <a:t> modems to </a:t>
            </a:r>
            <a:r>
              <a:rPr lang="en-US" altLang="en-US" i="1" dirty="0" smtClean="0"/>
              <a:t>its</a:t>
            </a:r>
            <a:r>
              <a:rPr lang="en-US" altLang="en-US" dirty="0" smtClean="0"/>
              <a:t> existing x2 standard. </a:t>
            </a:r>
          </a:p>
          <a:p>
            <a:r>
              <a:rPr lang="en-US" altLang="en-US" dirty="0" smtClean="0"/>
              <a:t>Notice that now there are two incompatible standards―K56flex and x2.</a:t>
            </a:r>
          </a:p>
          <a:p>
            <a:r>
              <a:rPr lang="en-US" altLang="en-US" dirty="0" smtClean="0"/>
              <a:t>Each manufacturer of a standard applied </a:t>
            </a:r>
            <a:r>
              <a:rPr lang="en-US" altLang="en-US" i="1" dirty="0" smtClean="0"/>
              <a:t>its</a:t>
            </a:r>
            <a:r>
              <a:rPr lang="en-US" altLang="en-US" dirty="0" smtClean="0"/>
              <a:t> standard to </a:t>
            </a:r>
            <a:r>
              <a:rPr lang="en-US" altLang="en-US" b="0" i="1" dirty="0" smtClean="0"/>
              <a:t>its</a:t>
            </a:r>
            <a:r>
              <a:rPr lang="en-US" altLang="en-US" dirty="0" smtClean="0"/>
              <a:t> own equipment. Since there was no global standard, each standard differed from the other so that if a user had a K56flex modem at home, and the ISP and/or workplace used an x2 standard-based modem, neither modem could connect to the other, which meant the modems could not communicate with each other. This forced people and organizations to buy modems from only one manufacturer if they wanted the modems to be able to communicate with each other. The effect on pricing was not favorable to consumers.</a:t>
            </a:r>
          </a:p>
          <a:p>
            <a:endParaRPr lang="en-US" altLang="en-US" dirty="0" smtClean="0"/>
          </a:p>
          <a:p>
            <a:r>
              <a:rPr lang="en-US" altLang="en-US" dirty="0" smtClean="0"/>
              <a:t>Finally, the ITU, which sets standards for telecommunications, intervened and the companies worked to create the V series of standards for modem communications. The original V.90 standard was a huge success. The manufacturers created a software upgrade for their modems to reflect the new standard, and finally modems gained the ability to communicate with each other. The current modem standard is V.92.</a:t>
            </a:r>
          </a:p>
          <a:p>
            <a:endParaRPr lang="en-US" altLang="en-US" dirty="0" smtClean="0"/>
          </a:p>
        </p:txBody>
      </p:sp>
      <p:sp>
        <p:nvSpPr>
          <p:cNvPr id="542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42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EA5A3F-F4C7-4526-855C-5FA1AF05C4D1}" type="slidenum">
              <a:rPr lang="en-US" altLang="en-US"/>
              <a:pPr eaLnBrk="1" hangingPunct="1"/>
              <a:t>13</a:t>
            </a:fld>
            <a:endParaRPr lang="en-US" altLang="en-US" dirty="0"/>
          </a:p>
        </p:txBody>
      </p:sp>
    </p:spTree>
    <p:extLst>
      <p:ext uri="{BB962C8B-B14F-4D97-AF65-F5344CB8AC3E}">
        <p14:creationId xmlns:p14="http://schemas.microsoft.com/office/powerpoint/2010/main" val="316846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Now, back to our discussion of computer system components. We had</a:t>
            </a:r>
            <a:r>
              <a:rPr lang="en-US" altLang="en-US" baseline="0" dirty="0" smtClean="0"/>
              <a:t> finished talking about motherboard ports and we’re moving on to discuss motherboard buses.</a:t>
            </a:r>
            <a:endParaRPr lang="en-US" altLang="en-US" dirty="0" smtClean="0"/>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2ED63D-3B6E-44F9-818D-3C767D7A531D}" type="slidenum">
              <a:rPr lang="en-US" altLang="en-US"/>
              <a:pPr eaLnBrk="1" hangingPunct="1"/>
              <a:t>14</a:t>
            </a:fld>
            <a:endParaRPr lang="en-US" altLang="en-US" dirty="0"/>
          </a:p>
        </p:txBody>
      </p:sp>
    </p:spTree>
    <p:extLst>
      <p:ext uri="{BB962C8B-B14F-4D97-AF65-F5344CB8AC3E}">
        <p14:creationId xmlns:p14="http://schemas.microsoft.com/office/powerpoint/2010/main" val="1372456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Motherboard buses</a:t>
            </a:r>
            <a:r>
              <a:rPr lang="en-US" altLang="en-US" baseline="0" dirty="0" smtClean="0"/>
              <a:t> </a:t>
            </a:r>
            <a:r>
              <a:rPr lang="en-US" altLang="en-US" dirty="0" smtClean="0"/>
              <a:t>are </a:t>
            </a:r>
            <a:r>
              <a:rPr lang="en-US" altLang="en-US" sz="1000" dirty="0" smtClean="0">
                <a:latin typeface="Arial" pitchFamily="34" charset="0"/>
                <a:cs typeface="Arial" pitchFamily="34" charset="0"/>
              </a:rPr>
              <a:t>w</a:t>
            </a:r>
            <a:r>
              <a:rPr lang="en-US" sz="1000" dirty="0" smtClean="0">
                <a:latin typeface="Arial" pitchFamily="34" charset="0"/>
                <a:cs typeface="Arial" pitchFamily="34" charset="0"/>
              </a:rPr>
              <a:t>iring that is imprinted or affixed</a:t>
            </a:r>
            <a:r>
              <a:rPr lang="en-US" altLang="en-US" sz="1000" dirty="0" smtClean="0">
                <a:solidFill>
                  <a:srgbClr val="000000"/>
                </a:solidFill>
              </a:rPr>
              <a:t> to a </a:t>
            </a:r>
            <a:r>
              <a:rPr lang="en-US" altLang="en-US" dirty="0" smtClean="0"/>
              <a:t>motherboard and provides communication</a:t>
            </a:r>
            <a:r>
              <a:rPr lang="en-US" altLang="en-US" baseline="0" dirty="0" smtClean="0"/>
              <a:t> between parts of a</a:t>
            </a:r>
            <a:r>
              <a:rPr lang="en-US" altLang="en-US" dirty="0" smtClean="0"/>
              <a:t> motherboard and devices connected</a:t>
            </a:r>
            <a:r>
              <a:rPr lang="en-US" altLang="en-US" baseline="0" dirty="0" smtClean="0"/>
              <a:t> to it</a:t>
            </a:r>
            <a:r>
              <a:rPr lang="en-US" altLang="en-US" dirty="0" smtClean="0"/>
              <a:t>. </a:t>
            </a:r>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185AA6-E4CA-47C5-A9F5-C8AA82C689B0}" type="slidenum">
              <a:rPr lang="en-US" altLang="en-US"/>
              <a:pPr eaLnBrk="1" hangingPunct="1"/>
              <a:t>15</a:t>
            </a:fld>
            <a:endParaRPr lang="en-US" altLang="en-US" dirty="0"/>
          </a:p>
        </p:txBody>
      </p:sp>
    </p:spTree>
    <p:extLst>
      <p:ext uri="{BB962C8B-B14F-4D97-AF65-F5344CB8AC3E}">
        <p14:creationId xmlns:p14="http://schemas.microsoft.com/office/powerpoint/2010/main" val="3999019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motherboard has a number of buses, but the most important for this discussion are its three main system buses:</a:t>
            </a:r>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185AA6-E4CA-47C5-A9F5-C8AA82C689B0}" type="slidenum">
              <a:rPr lang="en-US" altLang="en-US"/>
              <a:pPr eaLnBrk="1" hangingPunct="1"/>
              <a:t>16</a:t>
            </a:fld>
            <a:endParaRPr lang="en-US" altLang="en-US" dirty="0"/>
          </a:p>
        </p:txBody>
      </p:sp>
    </p:spTree>
    <p:extLst>
      <p:ext uri="{BB962C8B-B14F-4D97-AF65-F5344CB8AC3E}">
        <p14:creationId xmlns:p14="http://schemas.microsoft.com/office/powerpoint/2010/main" val="674682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smtClean="0"/>
              <a:t>The first is the address bus, which is where the destination address is placed for a specific electronic communication.</a:t>
            </a:r>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185AA6-E4CA-47C5-A9F5-C8AA82C689B0}" type="slidenum">
              <a:rPr lang="en-US" altLang="en-US"/>
              <a:pPr eaLnBrk="1" hangingPunct="1"/>
              <a:t>17</a:t>
            </a:fld>
            <a:endParaRPr lang="en-US" altLang="en-US" dirty="0"/>
          </a:p>
        </p:txBody>
      </p:sp>
    </p:spTree>
    <p:extLst>
      <p:ext uri="{BB962C8B-B14F-4D97-AF65-F5344CB8AC3E}">
        <p14:creationId xmlns:p14="http://schemas.microsoft.com/office/powerpoint/2010/main" val="1617396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smtClean="0"/>
              <a:t>The second is the control bus where timing and specific commands are placed.</a:t>
            </a:r>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185AA6-E4CA-47C5-A9F5-C8AA82C689B0}" type="slidenum">
              <a:rPr lang="en-US" altLang="en-US"/>
              <a:pPr eaLnBrk="1" hangingPunct="1"/>
              <a:t>18</a:t>
            </a:fld>
            <a:endParaRPr lang="en-US" altLang="en-US" dirty="0"/>
          </a:p>
        </p:txBody>
      </p:sp>
    </p:spTree>
    <p:extLst>
      <p:ext uri="{BB962C8B-B14F-4D97-AF65-F5344CB8AC3E}">
        <p14:creationId xmlns:p14="http://schemas.microsoft.com/office/powerpoint/2010/main" val="3958187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smtClean="0"/>
              <a:t>Finally, the data bus is where the actual data is placed. For example, documents sent to the printer travel along the data bus.</a:t>
            </a:r>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185AA6-E4CA-47C5-A9F5-C8AA82C689B0}" type="slidenum">
              <a:rPr lang="en-US" altLang="en-US"/>
              <a:pPr eaLnBrk="1" hangingPunct="1"/>
              <a:t>19</a:t>
            </a:fld>
            <a:endParaRPr lang="en-US" altLang="en-US" dirty="0"/>
          </a:p>
        </p:txBody>
      </p:sp>
    </p:spTree>
    <p:extLst>
      <p:ext uri="{BB962C8B-B14F-4D97-AF65-F5344CB8AC3E}">
        <p14:creationId xmlns:p14="http://schemas.microsoft.com/office/powerpoint/2010/main" val="123558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t>The learning objectives for this unit, </a:t>
            </a:r>
            <a:r>
              <a:rPr lang="en-US" altLang="en-US" sz="1000" b="0" i="0" dirty="0" smtClean="0"/>
              <a:t>Computer Hardware,</a:t>
            </a:r>
            <a:r>
              <a:rPr lang="en-US" altLang="en-US" sz="1000" b="1" i="1" dirty="0" smtClean="0"/>
              <a:t> </a:t>
            </a:r>
            <a:r>
              <a:rPr lang="en-US" altLang="en-US" sz="1000" dirty="0" smtClean="0"/>
              <a:t>are to:</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prstClr val="black"/>
                </a:solidFill>
                <a:effectLst/>
                <a:uLnTx/>
                <a:uFillTx/>
                <a:latin typeface="Arial"/>
                <a:ea typeface="+mn-ea"/>
                <a:cs typeface="+mn-cs"/>
              </a:rPr>
              <a:t>Describe the major components of a computer system</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prstClr val="black"/>
                </a:solidFill>
                <a:effectLst/>
                <a:uLnTx/>
                <a:uFillTx/>
                <a:latin typeface="Arial"/>
                <a:ea typeface="+mn-ea"/>
                <a:cs typeface="+mn-cs"/>
              </a:rPr>
              <a:t>Provide examples of input and output devices used in health care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prstClr val="black"/>
                </a:solidFill>
                <a:effectLst/>
                <a:uLnTx/>
                <a:uFillTx/>
                <a:latin typeface="Arial"/>
                <a:ea typeface="+mn-ea"/>
                <a:cs typeface="+mn-cs"/>
              </a:rPr>
              <a:t>Discuss primary and secondary storage devices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a:ea typeface="+mn-ea"/>
                <a:cs typeface="+mn-cs"/>
              </a:rPr>
              <a:t>Introduce binary notation and describe data representation, storage, and manipulation in binary format</a:t>
            </a:r>
            <a:endParaRPr kumimoji="0" lang="en-US" altLang="en-US" sz="1000" b="0" i="0" u="none" strike="noStrike" kern="1200" cap="none" spc="0" normalizeH="0" baseline="0" noProof="0" dirty="0" smtClean="0">
              <a:ln>
                <a:noFill/>
              </a:ln>
              <a:solidFill>
                <a:prstClr val="black"/>
              </a:solidFill>
              <a:effectLst/>
              <a:uLnTx/>
              <a:uFillTx/>
              <a:latin typeface="Arial"/>
              <a:ea typeface="+mn-ea"/>
              <a:cs typeface="+mn-cs"/>
            </a:endParaRPr>
          </a:p>
        </p:txBody>
      </p:sp>
      <p:sp>
        <p:nvSpPr>
          <p:cNvPr id="471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471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85CF0F-31B9-416D-9469-849F62446C97}" type="slidenum">
              <a:rPr lang="en-US" altLang="en-US"/>
              <a:pPr eaLnBrk="1" hangingPunct="1"/>
              <a:t>2</a:t>
            </a:fld>
            <a:endParaRPr lang="en-US" altLang="en-US" dirty="0"/>
          </a:p>
        </p:txBody>
      </p:sp>
    </p:spTree>
    <p:extLst>
      <p:ext uri="{BB962C8B-B14F-4D97-AF65-F5344CB8AC3E}">
        <p14:creationId xmlns:p14="http://schemas.microsoft.com/office/powerpoint/2010/main" val="3144498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 example would be helpful here. If a device requests that data be saved to the hard disk, the save command is placed on the control bus…</a:t>
            </a:r>
          </a:p>
        </p:txBody>
      </p:sp>
      <p:sp>
        <p:nvSpPr>
          <p:cNvPr id="563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63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4E6007-9EAD-448C-BE0D-FDC7A0A73F0B}" type="slidenum">
              <a:rPr lang="en-US" altLang="en-US"/>
              <a:pPr eaLnBrk="1" hangingPunct="1"/>
              <a:t>20</a:t>
            </a:fld>
            <a:endParaRPr lang="en-US" altLang="en-US" dirty="0"/>
          </a:p>
        </p:txBody>
      </p:sp>
    </p:spTree>
    <p:extLst>
      <p:ext uri="{BB962C8B-B14F-4D97-AF65-F5344CB8AC3E}">
        <p14:creationId xmlns:p14="http://schemas.microsoft.com/office/powerpoint/2010/main" val="1619619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actual data to be saved is placed on the data bus…</a:t>
            </a:r>
          </a:p>
        </p:txBody>
      </p:sp>
      <p:sp>
        <p:nvSpPr>
          <p:cNvPr id="563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63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4E6007-9EAD-448C-BE0D-FDC7A0A73F0B}" type="slidenum">
              <a:rPr lang="en-US" altLang="en-US"/>
              <a:pPr eaLnBrk="1" hangingPunct="1"/>
              <a:t>21</a:t>
            </a:fld>
            <a:endParaRPr lang="en-US" altLang="en-US" dirty="0"/>
          </a:p>
        </p:txBody>
      </p:sp>
    </p:spTree>
    <p:extLst>
      <p:ext uri="{BB962C8B-B14F-4D97-AF65-F5344CB8AC3E}">
        <p14:creationId xmlns:p14="http://schemas.microsoft.com/office/powerpoint/2010/main" val="3115828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And the physical address on the hard disk is placed on the address bus.</a:t>
            </a:r>
          </a:p>
          <a:p>
            <a:endParaRPr lang="en-US" altLang="en-US" dirty="0" smtClean="0"/>
          </a:p>
        </p:txBody>
      </p:sp>
      <p:sp>
        <p:nvSpPr>
          <p:cNvPr id="563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63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4E6007-9EAD-448C-BE0D-FDC7A0A73F0B}" type="slidenum">
              <a:rPr lang="en-US" altLang="en-US"/>
              <a:pPr eaLnBrk="1" hangingPunct="1"/>
              <a:t>22</a:t>
            </a:fld>
            <a:endParaRPr lang="en-US" altLang="en-US" dirty="0"/>
          </a:p>
        </p:txBody>
      </p:sp>
    </p:spTree>
    <p:extLst>
      <p:ext uri="{BB962C8B-B14F-4D97-AF65-F5344CB8AC3E}">
        <p14:creationId xmlns:p14="http://schemas.microsoft.com/office/powerpoint/2010/main" val="1598112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Referring back to our list of computer hardware components, our next topic of</a:t>
            </a:r>
            <a:r>
              <a:rPr lang="en-US" altLang="en-US" baseline="0" dirty="0" smtClean="0"/>
              <a:t> discussion is the central processing unit.</a:t>
            </a:r>
            <a:endParaRPr lang="en-US" altLang="en-US" dirty="0" smtClean="0"/>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2ED63D-3B6E-44F9-818D-3C767D7A531D}" type="slidenum">
              <a:rPr lang="en-US" altLang="en-US"/>
              <a:pPr eaLnBrk="1" hangingPunct="1"/>
              <a:t>23</a:t>
            </a:fld>
            <a:endParaRPr lang="en-US" altLang="en-US" dirty="0"/>
          </a:p>
        </p:txBody>
      </p:sp>
    </p:spTree>
    <p:extLst>
      <p:ext uri="{BB962C8B-B14F-4D97-AF65-F5344CB8AC3E}">
        <p14:creationId xmlns:p14="http://schemas.microsoft.com/office/powerpoint/2010/main" val="582524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central processing unit, or</a:t>
            </a:r>
            <a:r>
              <a:rPr lang="en-US" altLang="en-US" baseline="0" dirty="0" smtClean="0"/>
              <a:t> </a:t>
            </a:r>
            <a:r>
              <a:rPr lang="en-US" altLang="en-US" dirty="0" smtClean="0"/>
              <a:t>CPU, interprets and executes instructions given by a program. The CPU may</a:t>
            </a:r>
            <a:r>
              <a:rPr lang="en-US" altLang="en-US" baseline="0" dirty="0" smtClean="0"/>
              <a:t> be called a</a:t>
            </a:r>
            <a:r>
              <a:rPr lang="en-US" altLang="en-US" dirty="0" smtClean="0"/>
              <a:t> brain of the computer; it is responsible for all of the computer’s operations. The CPU has its own memory, called synchronous dynamic random access memory―also known as </a:t>
            </a:r>
            <a:r>
              <a:rPr lang="en-US" altLang="en-US" dirty="0" err="1" smtClean="0"/>
              <a:t>SDRAM</a:t>
            </a:r>
            <a:r>
              <a:rPr lang="en-US" altLang="en-US" dirty="0" smtClean="0"/>
              <a:t>. SDRAM serves as a work area for the CPU</a:t>
            </a:r>
            <a:r>
              <a:rPr lang="en-US" altLang="en-US" sz="1000" dirty="0" smtClean="0"/>
              <a:t>. </a:t>
            </a:r>
            <a:r>
              <a:rPr lang="en-US" altLang="en-US" sz="1000" dirty="0" smtClean="0">
                <a:solidFill>
                  <a:srgbClr val="000000"/>
                </a:solidFill>
              </a:rPr>
              <a:t>A multi-core processor is a CPU with two or more processing units, known as “cores”, that act independently of each other. Modern computers can have multiple processors.</a:t>
            </a:r>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4B7B5C-80B7-4812-AB4F-C82E2DF5F87F}" type="slidenum">
              <a:rPr lang="en-US" altLang="en-US"/>
              <a:pPr eaLnBrk="1" hangingPunct="1"/>
              <a:t>24</a:t>
            </a:fld>
            <a:endParaRPr lang="en-US" altLang="en-US" dirty="0"/>
          </a:p>
        </p:txBody>
      </p:sp>
    </p:spTree>
    <p:extLst>
      <p:ext uri="{BB962C8B-B14F-4D97-AF65-F5344CB8AC3E}">
        <p14:creationId xmlns:p14="http://schemas.microsoft.com/office/powerpoint/2010/main" val="801313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cs typeface="Arial" panose="020B0604020202020204" pitchFamily="34" charset="0"/>
              </a:rPr>
              <a:t>Let’s move on to our next topic, peripheral computer devices. </a:t>
            </a:r>
            <a:endParaRPr lang="en-US" altLang="en-US" dirty="0" smtClean="0"/>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2ED63D-3B6E-44F9-818D-3C767D7A531D}" type="slidenum">
              <a:rPr lang="en-US" altLang="en-US"/>
              <a:pPr eaLnBrk="1" hangingPunct="1"/>
              <a:t>25</a:t>
            </a:fld>
            <a:endParaRPr lang="en-US" altLang="en-US" dirty="0"/>
          </a:p>
        </p:txBody>
      </p:sp>
    </p:spTree>
    <p:extLst>
      <p:ext uri="{BB962C8B-B14F-4D97-AF65-F5344CB8AC3E}">
        <p14:creationId xmlns:p14="http://schemas.microsoft.com/office/powerpoint/2010/main" val="1504131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rgbClr val="000000"/>
                </a:solidFill>
                <a:cs typeface="Arial" panose="020B0604020202020204" pitchFamily="34" charset="0"/>
              </a:rPr>
              <a:t>A peripheral computer device is input or output hardware that </a:t>
            </a:r>
            <a:r>
              <a:rPr lang="en-US" altLang="en-US" i="1" dirty="0" smtClean="0">
                <a:solidFill>
                  <a:srgbClr val="000000"/>
                </a:solidFill>
                <a:cs typeface="Arial" panose="020B0604020202020204" pitchFamily="34" charset="0"/>
              </a:rPr>
              <a:t>connects</a:t>
            </a:r>
            <a:r>
              <a:rPr lang="en-US" altLang="en-US" dirty="0" smtClean="0">
                <a:solidFill>
                  <a:srgbClr val="000000"/>
                </a:solidFill>
                <a:cs typeface="Arial" panose="020B0604020202020204" pitchFamily="34" charset="0"/>
              </a:rPr>
              <a:t> to the computer, but is </a:t>
            </a:r>
            <a:r>
              <a:rPr lang="en-US" altLang="en-US" i="0" dirty="0" smtClean="0">
                <a:solidFill>
                  <a:srgbClr val="000000"/>
                </a:solidFill>
                <a:cs typeface="Arial" panose="020B0604020202020204" pitchFamily="34" charset="0"/>
              </a:rPr>
              <a:t>not </a:t>
            </a:r>
            <a:r>
              <a:rPr lang="en-US" altLang="en-US" i="1" dirty="0" smtClean="0">
                <a:solidFill>
                  <a:srgbClr val="000000"/>
                </a:solidFill>
                <a:cs typeface="Arial" panose="020B0604020202020204" pitchFamily="34" charset="0"/>
              </a:rPr>
              <a:t>part of</a:t>
            </a:r>
            <a:r>
              <a:rPr lang="en-US" altLang="en-US" dirty="0" smtClean="0">
                <a:solidFill>
                  <a:srgbClr val="000000"/>
                </a:solidFill>
                <a:cs typeface="Arial" panose="020B0604020202020204" pitchFamily="34" charset="0"/>
              </a:rPr>
              <a:t> its essential architecture </a:t>
            </a:r>
            <a:r>
              <a:rPr lang="en-US" altLang="en-US" sz="1000" dirty="0" smtClean="0">
                <a:solidFill>
                  <a:srgbClr val="000000"/>
                </a:solidFill>
                <a:cs typeface="Arial" panose="020B0604020202020204" pitchFamily="34" charset="0"/>
              </a:rPr>
              <a:t>and is not </a:t>
            </a:r>
            <a:r>
              <a:rPr lang="en-US" altLang="en-US" sz="1000" dirty="0" smtClean="0">
                <a:solidFill>
                  <a:srgbClr val="000000"/>
                </a:solidFill>
              </a:rPr>
              <a:t>installed inside the computer case.</a:t>
            </a:r>
          </a:p>
        </p:txBody>
      </p:sp>
      <p:sp>
        <p:nvSpPr>
          <p:cNvPr id="573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73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4D1AB6-1885-4754-BC25-70AEAF285CFF}" type="slidenum">
              <a:rPr lang="en-US" altLang="en-US"/>
              <a:pPr eaLnBrk="1" hangingPunct="1"/>
              <a:t>26</a:t>
            </a:fld>
            <a:endParaRPr lang="en-US" altLang="en-US" dirty="0"/>
          </a:p>
        </p:txBody>
      </p:sp>
    </p:spTree>
    <p:extLst>
      <p:ext uri="{BB962C8B-B14F-4D97-AF65-F5344CB8AC3E}">
        <p14:creationId xmlns:p14="http://schemas.microsoft.com/office/powerpoint/2010/main" val="2716979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aseline="0" dirty="0" smtClean="0">
                <a:solidFill>
                  <a:srgbClr val="000000"/>
                </a:solidFill>
              </a:rPr>
              <a:t>There are many types of computer input devices. </a:t>
            </a:r>
            <a:r>
              <a:rPr lang="en-US" altLang="en-US" sz="1000" dirty="0" smtClean="0">
                <a:solidFill>
                  <a:srgbClr val="000000"/>
                </a:solidFill>
              </a:rPr>
              <a:t>Input devices transform external information for computer processing. </a:t>
            </a:r>
            <a:endParaRPr lang="en-US" altLang="en-US" dirty="0" smtClean="0"/>
          </a:p>
          <a:p>
            <a:endParaRPr lang="en-US" altLang="en-US" dirty="0" smtClean="0"/>
          </a:p>
        </p:txBody>
      </p:sp>
      <p:sp>
        <p:nvSpPr>
          <p:cNvPr id="573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73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4D1AB6-1885-4754-BC25-70AEAF285CFF}" type="slidenum">
              <a:rPr lang="en-US" altLang="en-US"/>
              <a:pPr eaLnBrk="1" hangingPunct="1"/>
              <a:t>27</a:t>
            </a:fld>
            <a:endParaRPr lang="en-US" altLang="en-US" dirty="0"/>
          </a:p>
        </p:txBody>
      </p:sp>
    </p:spTree>
    <p:extLst>
      <p:ext uri="{BB962C8B-B14F-4D97-AF65-F5344CB8AC3E}">
        <p14:creationId xmlns:p14="http://schemas.microsoft.com/office/powerpoint/2010/main" val="2417469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keyboard is an input device. Its keystrokes are interpreted by software as some type of symbol or symbols. For example, the capital letter A, when typed into a Word processing document, is sent electronically from the keyboard in binary code to the motherboard, then output to the monitor.</a:t>
            </a:r>
          </a:p>
          <a:p>
            <a:endParaRPr lang="en-US" altLang="en-US" dirty="0" smtClean="0"/>
          </a:p>
          <a:p>
            <a:r>
              <a:rPr lang="en-US" altLang="en-US" dirty="0" smtClean="0"/>
              <a:t>A mouse </a:t>
            </a:r>
            <a:r>
              <a:rPr lang="en-US" altLang="en-US" sz="1000" dirty="0" smtClean="0">
                <a:solidFill>
                  <a:srgbClr val="000000"/>
                </a:solidFill>
              </a:rPr>
              <a:t>is used to select</a:t>
            </a:r>
            <a:r>
              <a:rPr lang="en-US" altLang="en-US" sz="1000" baseline="0" dirty="0" smtClean="0">
                <a:solidFill>
                  <a:srgbClr val="000000"/>
                </a:solidFill>
              </a:rPr>
              <a:t> and move items on the screen.</a:t>
            </a:r>
            <a:endParaRPr lang="en-US" altLang="en-US" dirty="0" smtClean="0"/>
          </a:p>
        </p:txBody>
      </p:sp>
      <p:sp>
        <p:nvSpPr>
          <p:cNvPr id="604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04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45E61B-FD7F-49A9-90C1-08BB2E00BCD0}" type="slidenum">
              <a:rPr lang="en-US" altLang="en-US"/>
              <a:pPr eaLnBrk="1" hangingPunct="1"/>
              <a:t>28</a:t>
            </a:fld>
            <a:endParaRPr lang="en-US" altLang="en-US" dirty="0"/>
          </a:p>
        </p:txBody>
      </p:sp>
    </p:spTree>
    <p:extLst>
      <p:ext uri="{BB962C8B-B14F-4D97-AF65-F5344CB8AC3E}">
        <p14:creationId xmlns:p14="http://schemas.microsoft.com/office/powerpoint/2010/main" val="1933990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solidFill>
                  <a:srgbClr val="000000"/>
                </a:solidFill>
              </a:rPr>
              <a:t>Microphones can also provide input to a computer. A microphone converts an acoustic signal into a digital signal.</a:t>
            </a:r>
          </a:p>
          <a:p>
            <a:endParaRPr lang="en-US" altLang="en-US" dirty="0" smtClean="0"/>
          </a:p>
          <a:p>
            <a:r>
              <a:rPr lang="en-US" altLang="en-US" dirty="0" smtClean="0"/>
              <a:t>Touchpads are an input device found on all modern laptops. A touchpad’s surface is pressure-sensitive; it is able to detect finger movement and then translate that </a:t>
            </a:r>
            <a:r>
              <a:rPr lang="en-US" altLang="en-US" dirty="0" smtClean="0">
                <a:solidFill>
                  <a:srgbClr val="000000"/>
                </a:solidFill>
                <a:cs typeface="Arial" panose="020B0604020202020204" pitchFamily="34" charset="0"/>
              </a:rPr>
              <a:t>into pointer movement </a:t>
            </a:r>
            <a:r>
              <a:rPr lang="en-US" altLang="en-US" dirty="0" smtClean="0">
                <a:solidFill>
                  <a:schemeClr val="tx1"/>
                </a:solidFill>
                <a:cs typeface="Arial" pitchFamily="34" charset="0"/>
              </a:rPr>
              <a:t>on</a:t>
            </a:r>
            <a:r>
              <a:rPr lang="en-US" altLang="en-US" baseline="0" dirty="0" smtClean="0">
                <a:solidFill>
                  <a:schemeClr val="tx1"/>
                </a:solidFill>
                <a:cs typeface="Arial" pitchFamily="34" charset="0"/>
              </a:rPr>
              <a:t> a laptop’s screen</a:t>
            </a:r>
            <a:r>
              <a:rPr lang="en-US" altLang="en-US" dirty="0" smtClean="0"/>
              <a:t>. Other common input devices include game joysticks, cameras, fingerprint readers, QR code readers,</a:t>
            </a:r>
            <a:r>
              <a:rPr lang="en-US" altLang="en-US" baseline="0" dirty="0" smtClean="0"/>
              <a:t> </a:t>
            </a:r>
            <a:r>
              <a:rPr lang="en-US" altLang="en-US" dirty="0" smtClean="0"/>
              <a:t>and barcode readers.</a:t>
            </a:r>
          </a:p>
          <a:p>
            <a:endParaRPr lang="en-US" altLang="en-US" dirty="0" smtClean="0"/>
          </a:p>
        </p:txBody>
      </p:sp>
      <p:sp>
        <p:nvSpPr>
          <p:cNvPr id="614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14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9DD5D6-AE9F-4B23-8685-AB9D7BCA4AB9}" type="slidenum">
              <a:rPr lang="en-US" altLang="en-US"/>
              <a:pPr eaLnBrk="1" hangingPunct="1"/>
              <a:t>29</a:t>
            </a:fld>
            <a:endParaRPr lang="en-US" altLang="en-US" dirty="0"/>
          </a:p>
        </p:txBody>
      </p:sp>
    </p:spTree>
    <p:extLst>
      <p:ext uri="{BB962C8B-B14F-4D97-AF65-F5344CB8AC3E}">
        <p14:creationId xmlns:p14="http://schemas.microsoft.com/office/powerpoint/2010/main" val="178673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prstClr val="black"/>
                </a:solidFill>
                <a:effectLst/>
                <a:uLnTx/>
                <a:uFillTx/>
                <a:latin typeface="Arial"/>
                <a:ea typeface="+mn-ea"/>
                <a:cs typeface="+mn-cs"/>
              </a:rPr>
              <a:t>Introduce data types and explain how different data types are stored and addressed</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a:ea typeface="+mn-ea"/>
                <a:cs typeface="+mn-cs"/>
              </a:rPr>
              <a:t>Describe the functionality of the central processing unit, or </a:t>
            </a:r>
            <a:r>
              <a:rPr kumimoji="0" lang="en-US" altLang="en-US" sz="1000" b="0" i="0" u="none" strike="noStrike" kern="1200" cap="none" spc="0" normalizeH="0" baseline="0" noProof="0" dirty="0" smtClean="0">
                <a:ln>
                  <a:noFill/>
                </a:ln>
                <a:solidFill>
                  <a:prstClr val="black"/>
                </a:solidFill>
                <a:effectLst/>
                <a:uLnTx/>
                <a:uFillTx/>
                <a:latin typeface="Arial"/>
                <a:ea typeface="+mn-ea"/>
                <a:cs typeface="+mn-cs"/>
              </a:rPr>
              <a:t>CPU</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Arial"/>
                <a:ea typeface="+mn-ea"/>
                <a:cs typeface="+mn-cs"/>
              </a:rPr>
              <a:t>And, provide examples of CPUs designed for health care applications </a:t>
            </a:r>
            <a:endParaRPr kumimoji="0" lang="en-US" altLang="en-US" sz="1000" b="0" i="0" u="none" strike="noStrike" kern="1200" cap="none" spc="0" normalizeH="0" baseline="0" noProof="0" dirty="0" smtClean="0">
              <a:ln>
                <a:noFill/>
              </a:ln>
              <a:solidFill>
                <a:prstClr val="black"/>
              </a:solidFill>
              <a:effectLst/>
              <a:uLnTx/>
              <a:uFillTx/>
              <a:latin typeface="Arial"/>
              <a:ea typeface="+mn-ea"/>
              <a:cs typeface="+mn-cs"/>
            </a:endParaRPr>
          </a:p>
          <a:p>
            <a:endParaRPr lang="en-US" altLang="en-US" dirty="0" smtClean="0"/>
          </a:p>
        </p:txBody>
      </p:sp>
      <p:sp>
        <p:nvSpPr>
          <p:cNvPr id="471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471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85CF0F-31B9-416D-9469-849F62446C97}" type="slidenum">
              <a:rPr lang="en-US" altLang="en-US"/>
              <a:pPr eaLnBrk="1" hangingPunct="1"/>
              <a:t>3</a:t>
            </a:fld>
            <a:endParaRPr lang="en-US" altLang="en-US" dirty="0"/>
          </a:p>
        </p:txBody>
      </p:sp>
    </p:spTree>
    <p:extLst>
      <p:ext uri="{BB962C8B-B14F-4D97-AF65-F5344CB8AC3E}">
        <p14:creationId xmlns:p14="http://schemas.microsoft.com/office/powerpoint/2010/main" val="3142082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world of health care offers many different computer input devices. One device that a health informatician may encounter is the computerized tomography, or CT, scanner. A CT scan is “a diagnostic procedure that uses special X-ray equipment, the scanner, to obtain cross-sectional pictures of the body.” </a:t>
            </a:r>
          </a:p>
          <a:p>
            <a:r>
              <a:rPr lang="en-US" altLang="en-US" dirty="0" smtClean="0"/>
              <a:t>The image shown on this slide displays a Philips 64-slice, or “Brilliance,” scanner.</a:t>
            </a:r>
          </a:p>
          <a:p>
            <a:endParaRPr lang="en-US" altLang="en-US" dirty="0" smtClean="0"/>
          </a:p>
        </p:txBody>
      </p:sp>
      <p:sp>
        <p:nvSpPr>
          <p:cNvPr id="624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24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126A9A-83D3-43AE-A729-35A3ADB57DB8}" type="slidenum">
              <a:rPr lang="en-US" altLang="en-US"/>
              <a:pPr eaLnBrk="1" hangingPunct="1"/>
              <a:t>30</a:t>
            </a:fld>
            <a:endParaRPr lang="en-US" altLang="en-US" dirty="0"/>
          </a:p>
        </p:txBody>
      </p:sp>
    </p:spTree>
    <p:extLst>
      <p:ext uri="{BB962C8B-B14F-4D97-AF65-F5344CB8AC3E}">
        <p14:creationId xmlns:p14="http://schemas.microsoft.com/office/powerpoint/2010/main" val="1108848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Another type of scanning input device is the positron emission tomography,</a:t>
            </a:r>
            <a:r>
              <a:rPr lang="en-US" altLang="en-US" baseline="0" dirty="0" smtClean="0"/>
              <a:t> or PET, </a:t>
            </a:r>
            <a:r>
              <a:rPr lang="en-US" altLang="en-US" dirty="0" smtClean="0"/>
              <a:t>scan. This type of a scan represents a nuclear medicine imaging technique, which produces a three-dimensional image, or picture, of functional processes in the body. </a:t>
            </a:r>
          </a:p>
          <a:p>
            <a:endParaRPr lang="en-US" altLang="en-US" dirty="0" smtClean="0"/>
          </a:p>
        </p:txBody>
      </p:sp>
      <p:sp>
        <p:nvSpPr>
          <p:cNvPr id="634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34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CE5B6C-1E13-4ACD-BDA4-91340CB32867}" type="slidenum">
              <a:rPr lang="en-US" altLang="en-US"/>
              <a:pPr eaLnBrk="1" hangingPunct="1"/>
              <a:t>31</a:t>
            </a:fld>
            <a:endParaRPr lang="en-US" altLang="en-US" dirty="0"/>
          </a:p>
        </p:txBody>
      </p:sp>
    </p:spTree>
    <p:extLst>
      <p:ext uri="{BB962C8B-B14F-4D97-AF65-F5344CB8AC3E}">
        <p14:creationId xmlns:p14="http://schemas.microsoft.com/office/powerpoint/2010/main" val="507973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Another health care-related</a:t>
            </a:r>
            <a:r>
              <a:rPr lang="en-US" altLang="en-US" baseline="0" dirty="0" smtClean="0"/>
              <a:t> computer input </a:t>
            </a:r>
            <a:r>
              <a:rPr lang="en-US" altLang="en-US" dirty="0" smtClean="0"/>
              <a:t>device is a sonographic instrument. This device uses sound waves to produce an image. This technology is known as ultrasonography. </a:t>
            </a:r>
          </a:p>
          <a:p>
            <a:r>
              <a:rPr lang="en-US" altLang="en-US" dirty="0" smtClean="0"/>
              <a:t>In the image on this slide, there are a number of input devices connected to a computer through device ports. The software recognizes the input and then outputs it on the screen. Echoes are received as input from a sonographic probe and then translated into image output on the screen.</a:t>
            </a:r>
          </a:p>
          <a:p>
            <a:endParaRPr lang="en-US" altLang="en-US" dirty="0" smtClean="0"/>
          </a:p>
        </p:txBody>
      </p:sp>
      <p:sp>
        <p:nvSpPr>
          <p:cNvPr id="645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45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FC3D99-675F-4167-904A-434514B3960F}" type="slidenum">
              <a:rPr lang="en-US" altLang="en-US"/>
              <a:pPr eaLnBrk="1" hangingPunct="1"/>
              <a:t>32</a:t>
            </a:fld>
            <a:endParaRPr lang="en-US" altLang="en-US" dirty="0"/>
          </a:p>
        </p:txBody>
      </p:sp>
    </p:spTree>
    <p:extLst>
      <p:ext uri="{BB962C8B-B14F-4D97-AF65-F5344CB8AC3E}">
        <p14:creationId xmlns:p14="http://schemas.microsoft.com/office/powerpoint/2010/main" val="2926596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One final health care-related computer input device is a magnetic resonance imaging, or MRI scanner. To use this type of equipment, a body is placed in a magnetic field and then flooded with a radio frequency pulse that produces an image of the body's interior structure. The image shown on this slide represents the output of an MRI scan of a human head.</a:t>
            </a:r>
          </a:p>
          <a:p>
            <a:endParaRPr lang="en-US" altLang="en-US" dirty="0" smtClean="0"/>
          </a:p>
        </p:txBody>
      </p:sp>
      <p:sp>
        <p:nvSpPr>
          <p:cNvPr id="655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55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9C5620-AC2F-446B-90E1-6B1E29DB66E3}" type="slidenum">
              <a:rPr lang="en-US" altLang="en-US"/>
              <a:pPr eaLnBrk="1" hangingPunct="1"/>
              <a:t>33</a:t>
            </a:fld>
            <a:endParaRPr lang="en-US" altLang="en-US" dirty="0"/>
          </a:p>
        </p:txBody>
      </p:sp>
    </p:spTree>
    <p:extLst>
      <p:ext uri="{BB962C8B-B14F-4D97-AF65-F5344CB8AC3E}">
        <p14:creationId xmlns:p14="http://schemas.microsoft.com/office/powerpoint/2010/main" val="2175510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let’s turn out attention to output</a:t>
            </a:r>
            <a:r>
              <a:rPr lang="en-US" altLang="en-US" baseline="0" dirty="0" smtClean="0"/>
              <a:t> devices. </a:t>
            </a:r>
            <a:r>
              <a:rPr lang="en-US" altLang="en-US" dirty="0" smtClean="0">
                <a:solidFill>
                  <a:srgbClr val="000000"/>
                </a:solidFill>
              </a:rPr>
              <a:t>Output devices communicate the results of the computer data processing in a form comprehensible to humans. </a:t>
            </a:r>
            <a:r>
              <a:rPr lang="en-US" altLang="en-US" dirty="0" smtClean="0"/>
              <a:t>Common</a:t>
            </a:r>
            <a:r>
              <a:rPr lang="en-US" altLang="en-US" baseline="0" dirty="0" smtClean="0"/>
              <a:t> output devices are</a:t>
            </a:r>
            <a:r>
              <a:rPr lang="en-US" altLang="en-US" dirty="0" smtClean="0"/>
              <a:t> monitors, printers, projectors, and speakers.</a:t>
            </a:r>
          </a:p>
          <a:p>
            <a:endParaRPr lang="en-US" altLang="en-US" dirty="0" smtClean="0"/>
          </a:p>
          <a:p>
            <a:endParaRPr lang="en-US" altLang="en-US" dirty="0" smtClean="0"/>
          </a:p>
          <a:p>
            <a:endParaRPr lang="en-US" altLang="en-US" dirty="0" smtClean="0"/>
          </a:p>
        </p:txBody>
      </p:sp>
      <p:sp>
        <p:nvSpPr>
          <p:cNvPr id="573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73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4D1AB6-1885-4754-BC25-70AEAF285CFF}" type="slidenum">
              <a:rPr lang="en-US" altLang="en-US"/>
              <a:pPr eaLnBrk="1" hangingPunct="1"/>
              <a:t>34</a:t>
            </a:fld>
            <a:endParaRPr lang="en-US" altLang="en-US" dirty="0"/>
          </a:p>
        </p:txBody>
      </p:sp>
    </p:spTree>
    <p:extLst>
      <p:ext uri="{BB962C8B-B14F-4D97-AF65-F5344CB8AC3E}">
        <p14:creationId xmlns:p14="http://schemas.microsoft.com/office/powerpoint/2010/main" val="1610549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smtClean="0"/>
              <a:t>Most computer users are familiar with many different types of output devices. A monitor is an output</a:t>
            </a:r>
            <a:r>
              <a:rPr lang="en-US" altLang="en-US" sz="1000" baseline="0" dirty="0" smtClean="0"/>
              <a:t> </a:t>
            </a:r>
            <a:r>
              <a:rPr lang="en-US" altLang="en-US" sz="1000" dirty="0" smtClean="0"/>
              <a:t>device that can display computer output on its screen.</a:t>
            </a:r>
            <a:r>
              <a:rPr lang="en-US" altLang="en-US" sz="1000" baseline="0" dirty="0" smtClean="0"/>
              <a:t> </a:t>
            </a:r>
          </a:p>
          <a:p>
            <a:r>
              <a:rPr lang="en-US" altLang="en-US" sz="1000" dirty="0" smtClean="0"/>
              <a:t>A printer is an output device that produces a paper copy based on an electronic document. </a:t>
            </a:r>
            <a:r>
              <a:rPr lang="en-US" sz="1000" kern="1200" dirty="0" smtClean="0">
                <a:solidFill>
                  <a:schemeClr val="tx1"/>
                </a:solidFill>
                <a:effectLst/>
                <a:latin typeface="Arial" pitchFamily="34" charset="0"/>
                <a:ea typeface="+mn-ea"/>
                <a:cs typeface="Arial" pitchFamily="34" charset="0"/>
              </a:rPr>
              <a:t>Some printers can also produce electronic copies by scanning and creating an electronic image of a paper document. </a:t>
            </a:r>
            <a:r>
              <a:rPr lang="en-US" altLang="en-US" sz="1000" dirty="0" smtClean="0"/>
              <a:t>A printer usually connects to the motherboard via a USB, parallel, or some other type of port, depending on the device. </a:t>
            </a:r>
          </a:p>
          <a:p>
            <a:r>
              <a:rPr lang="en-US" altLang="en-US" sz="1000" dirty="0" smtClean="0">
                <a:solidFill>
                  <a:srgbClr val="000000"/>
                </a:solidFill>
                <a:cs typeface="Arial" panose="020B0604020202020204" pitchFamily="34" charset="0"/>
              </a:rPr>
              <a:t>Speakers</a:t>
            </a:r>
            <a:r>
              <a:rPr lang="en-US" altLang="en-US" sz="1000" baseline="0" dirty="0" smtClean="0">
                <a:solidFill>
                  <a:srgbClr val="000000"/>
                </a:solidFill>
                <a:cs typeface="Arial" panose="020B0604020202020204" pitchFamily="34" charset="0"/>
              </a:rPr>
              <a:t> are a</a:t>
            </a:r>
            <a:r>
              <a:rPr lang="en-US" altLang="en-US" sz="1000" dirty="0" smtClean="0">
                <a:solidFill>
                  <a:srgbClr val="000000"/>
                </a:solidFill>
                <a:cs typeface="Arial" panose="020B0604020202020204" pitchFamily="34" charset="0"/>
              </a:rPr>
              <a:t>coustic devices </a:t>
            </a:r>
            <a:r>
              <a:rPr lang="en-US" sz="1000" dirty="0" smtClean="0"/>
              <a:t>that convert electrical impulses, generated by computer, into sound.</a:t>
            </a:r>
            <a:endParaRPr lang="en-US" altLang="en-US" sz="1000" dirty="0" smtClean="0">
              <a:solidFill>
                <a:srgbClr val="000000"/>
              </a:solidFill>
            </a:endParaRPr>
          </a:p>
          <a:p>
            <a:endParaRPr lang="en-US" altLang="en-US" sz="1000" dirty="0" smtClean="0"/>
          </a:p>
          <a:p>
            <a:endParaRPr lang="en-US" altLang="en-US" dirty="0" smtClean="0"/>
          </a:p>
        </p:txBody>
      </p:sp>
      <p:sp>
        <p:nvSpPr>
          <p:cNvPr id="665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65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8D27C3-9271-4A39-BFF0-5075ACC297B3}" type="slidenum">
              <a:rPr lang="en-US" altLang="en-US"/>
              <a:pPr eaLnBrk="1" hangingPunct="1"/>
              <a:t>35</a:t>
            </a:fld>
            <a:endParaRPr lang="en-US" altLang="en-US" dirty="0"/>
          </a:p>
        </p:txBody>
      </p:sp>
    </p:spTree>
    <p:extLst>
      <p:ext uri="{BB962C8B-B14F-4D97-AF65-F5344CB8AC3E}">
        <p14:creationId xmlns:p14="http://schemas.microsoft.com/office/powerpoint/2010/main" val="490217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final output device we will consider is a voice synthesizer, which produces sound based on text input.</a:t>
            </a:r>
          </a:p>
          <a:p>
            <a:endParaRPr lang="en-US" altLang="en-US" dirty="0" smtClean="0"/>
          </a:p>
          <a:p>
            <a:r>
              <a:rPr lang="en-US" altLang="en-US" dirty="0" smtClean="0"/>
              <a:t>Many Americans are probably familiar with Stephen Hawking's synthesized voice. His voice is known throughout the world, although he lost his ability to speak in 1985. </a:t>
            </a:r>
          </a:p>
          <a:p>
            <a:endParaRPr lang="en-US" altLang="en-US" dirty="0" smtClean="0"/>
          </a:p>
          <a:p>
            <a:r>
              <a:rPr lang="en-US" altLang="en-US" dirty="0" smtClean="0"/>
              <a:t>Other common output devices include projectors, scanners, and fax machines.</a:t>
            </a:r>
          </a:p>
          <a:p>
            <a:endParaRPr lang="en-US" altLang="en-US" dirty="0" smtClean="0"/>
          </a:p>
        </p:txBody>
      </p:sp>
      <p:sp>
        <p:nvSpPr>
          <p:cNvPr id="696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96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FC29BB-662A-43D9-8895-AD2FD368E2FA}" type="slidenum">
              <a:rPr lang="en-US" altLang="en-US"/>
              <a:pPr eaLnBrk="1" hangingPunct="1"/>
              <a:t>36</a:t>
            </a:fld>
            <a:endParaRPr lang="en-US" altLang="en-US" dirty="0"/>
          </a:p>
        </p:txBody>
      </p:sp>
    </p:spTree>
    <p:extLst>
      <p:ext uri="{BB962C8B-B14F-4D97-AF65-F5344CB8AC3E}">
        <p14:creationId xmlns:p14="http://schemas.microsoft.com/office/powerpoint/2010/main" val="3462389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 output device that also acts as an input device is sonographic equipment. These types of devices produce images based on sound waves. The image on this slide shows output from a </a:t>
            </a:r>
            <a:r>
              <a:rPr lang="en-US" altLang="en-US" dirty="0" err="1" smtClean="0"/>
              <a:t>sonograph</a:t>
            </a:r>
            <a:r>
              <a:rPr lang="en-US" altLang="en-US" dirty="0" smtClean="0"/>
              <a:t>, an ultrasound image as a 3D image on the screen.</a:t>
            </a:r>
          </a:p>
          <a:p>
            <a:endParaRPr lang="en-US" altLang="en-US" dirty="0" smtClean="0"/>
          </a:p>
        </p:txBody>
      </p:sp>
      <p:sp>
        <p:nvSpPr>
          <p:cNvPr id="675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75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6325E8-4E67-422E-9384-B01F0546EEC7}" type="slidenum">
              <a:rPr lang="en-US" altLang="en-US"/>
              <a:pPr eaLnBrk="1" hangingPunct="1"/>
              <a:t>37</a:t>
            </a:fld>
            <a:endParaRPr lang="en-US" altLang="en-US" dirty="0"/>
          </a:p>
        </p:txBody>
      </p:sp>
    </p:spTree>
    <p:extLst>
      <p:ext uri="{BB962C8B-B14F-4D97-AF65-F5344CB8AC3E}">
        <p14:creationId xmlns:p14="http://schemas.microsoft.com/office/powerpoint/2010/main" val="1861262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Another</a:t>
            </a:r>
            <a:r>
              <a:rPr lang="en-US" altLang="en-US" baseline="0" dirty="0" smtClean="0"/>
              <a:t> output</a:t>
            </a:r>
            <a:r>
              <a:rPr lang="en-US" altLang="en-US" dirty="0" smtClean="0"/>
              <a:t> device that also acts as an input device is the electrocardiography, or EKG, machine. The EKG machine provides an interpretation of the electrical activity of a heart over time, captured and externally recorded by skin electrodes. Skin electrodes are the input devices. The output of an EKG is a graph of the heart’s electrical activity, as</a:t>
            </a:r>
            <a:r>
              <a:rPr lang="en-US" altLang="en-US" baseline="0" dirty="0" smtClean="0"/>
              <a:t> seen on the slide.</a:t>
            </a:r>
            <a:endParaRPr lang="en-US" altLang="en-US" dirty="0" smtClean="0"/>
          </a:p>
        </p:txBody>
      </p:sp>
      <p:sp>
        <p:nvSpPr>
          <p:cNvPr id="686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686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49ECAA-4AB6-4324-9190-CD4042731CBC}" type="slidenum">
              <a:rPr lang="en-US" altLang="en-US"/>
              <a:pPr eaLnBrk="1" hangingPunct="1"/>
              <a:t>38</a:t>
            </a:fld>
            <a:endParaRPr lang="en-US" altLang="en-US" dirty="0"/>
          </a:p>
        </p:txBody>
      </p:sp>
    </p:spTree>
    <p:extLst>
      <p:ext uri="{BB962C8B-B14F-4D97-AF65-F5344CB8AC3E}">
        <p14:creationId xmlns:p14="http://schemas.microsoft.com/office/powerpoint/2010/main" val="3893120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solidFill>
                  <a:srgbClr val="000000"/>
                </a:solidFill>
              </a:rPr>
              <a:t>Some peripheral devices, such</a:t>
            </a:r>
            <a:r>
              <a:rPr lang="en-US" altLang="en-US" sz="1000" baseline="0" dirty="0" smtClean="0">
                <a:solidFill>
                  <a:srgbClr val="000000"/>
                </a:solidFill>
              </a:rPr>
              <a:t> as touchscreens, </a:t>
            </a:r>
            <a:r>
              <a:rPr lang="en-US" altLang="en-US" sz="1000" dirty="0" smtClean="0">
                <a:solidFill>
                  <a:srgbClr val="000000"/>
                </a:solidFill>
              </a:rPr>
              <a:t>combine input and output functionality into a single hardware component. Also, s</a:t>
            </a:r>
            <a:r>
              <a:rPr lang="en-US" altLang="en-US" sz="1000" dirty="0" smtClean="0">
                <a:solidFill>
                  <a:srgbClr val="000000"/>
                </a:solidFill>
                <a:cs typeface="Arial" panose="020B0604020202020204" pitchFamily="34" charset="0"/>
              </a:rPr>
              <a:t>ome standalone hardware can be used as computer devices.</a:t>
            </a:r>
            <a:r>
              <a:rPr lang="en-US" altLang="en-US" sz="1000" baseline="0" dirty="0" smtClean="0">
                <a:solidFill>
                  <a:srgbClr val="000000"/>
                </a:solidFill>
                <a:cs typeface="Arial" panose="020B0604020202020204" pitchFamily="34" charset="0"/>
              </a:rPr>
              <a:t> </a:t>
            </a:r>
            <a:r>
              <a:rPr lang="en-US" altLang="en-US" sz="1000" dirty="0" smtClean="0"/>
              <a:t>Examples include digital cameras,</a:t>
            </a:r>
            <a:r>
              <a:rPr lang="en-US" altLang="en-US" sz="1000" baseline="0" dirty="0" smtClean="0"/>
              <a:t> </a:t>
            </a:r>
            <a:r>
              <a:rPr lang="en-US" altLang="en-US" sz="1000" dirty="0" smtClean="0"/>
              <a:t>cell phones,</a:t>
            </a:r>
            <a:r>
              <a:rPr lang="en-US" altLang="en-US" sz="1000" baseline="0" dirty="0" smtClean="0"/>
              <a:t> </a:t>
            </a:r>
            <a:r>
              <a:rPr lang="en-US" altLang="en-US" sz="1000" dirty="0" smtClean="0"/>
              <a:t>tablets,</a:t>
            </a:r>
            <a:r>
              <a:rPr lang="en-US" altLang="en-US" sz="1000" baseline="0" dirty="0" smtClean="0"/>
              <a:t> and </a:t>
            </a:r>
            <a:r>
              <a:rPr lang="en-US" altLang="en-US" sz="1000" dirty="0" smtClean="0"/>
              <a:t>handheld equipment.</a:t>
            </a:r>
          </a:p>
        </p:txBody>
      </p:sp>
      <p:sp>
        <p:nvSpPr>
          <p:cNvPr id="583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83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52E105-BF70-43D8-8DB7-894639510359}" type="slidenum">
              <a:rPr lang="en-US" altLang="en-US"/>
              <a:pPr eaLnBrk="1" hangingPunct="1"/>
              <a:t>39</a:t>
            </a:fld>
            <a:endParaRPr lang="en-US" altLang="en-US" dirty="0"/>
          </a:p>
        </p:txBody>
      </p:sp>
    </p:spTree>
    <p:extLst>
      <p:ext uri="{BB962C8B-B14F-4D97-AF65-F5344CB8AC3E}">
        <p14:creationId xmlns:p14="http://schemas.microsoft.com/office/powerpoint/2010/main" val="90006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lecture will discuss what a computer is.</a:t>
            </a:r>
          </a:p>
          <a:p>
            <a:r>
              <a:rPr lang="en-US" altLang="en-US" dirty="0" smtClean="0"/>
              <a:t>A computer is a</a:t>
            </a:r>
            <a:r>
              <a:rPr lang="en-US" altLang="en-US" baseline="0" dirty="0" smtClean="0"/>
              <a:t> programmable</a:t>
            </a:r>
            <a:r>
              <a:rPr lang="en-US" altLang="en-US" dirty="0" smtClean="0"/>
              <a:t> electronic device that can automatically perform a sequence of arithmetic and logical operations. It</a:t>
            </a:r>
            <a:r>
              <a:rPr lang="en-US" altLang="en-US" baseline="0" dirty="0" smtClean="0"/>
              <a:t> </a:t>
            </a:r>
            <a:r>
              <a:rPr lang="en-US" altLang="en-US" dirty="0" smtClean="0"/>
              <a:t>receives input and then produces output that is useful to people or devices. For example, input can be something as simple as pressing the letter A on the keyboard, then looking at the monitor to see the output -the letter on the</a:t>
            </a:r>
            <a:r>
              <a:rPr lang="en-US" altLang="en-US" baseline="0" dirty="0" smtClean="0"/>
              <a:t> screen</a:t>
            </a:r>
            <a:r>
              <a:rPr lang="en-US" altLang="en-US"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 computer is composed of hardware and software. Hardware includes</a:t>
            </a:r>
            <a:r>
              <a:rPr lang="en-US" altLang="en-US" baseline="0" dirty="0" smtClean="0"/>
              <a:t> the physical components of the system. </a:t>
            </a:r>
            <a:r>
              <a:rPr lang="en-US" altLang="en-US" dirty="0" smtClean="0"/>
              <a:t>Software contains logical steps to perform operations. The steps are written in a language the computer understands.</a:t>
            </a:r>
          </a:p>
        </p:txBody>
      </p:sp>
      <p:sp>
        <p:nvSpPr>
          <p:cNvPr id="481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481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09256F-C4CD-476D-944C-D4792F24494E}" type="slidenum">
              <a:rPr lang="en-US" altLang="en-US"/>
              <a:pPr eaLnBrk="1" hangingPunct="1"/>
              <a:t>4</a:t>
            </a:fld>
            <a:endParaRPr lang="en-US" altLang="en-US" dirty="0"/>
          </a:p>
        </p:txBody>
      </p:sp>
    </p:spTree>
    <p:extLst>
      <p:ext uri="{BB962C8B-B14F-4D97-AF65-F5344CB8AC3E}">
        <p14:creationId xmlns:p14="http://schemas.microsoft.com/office/powerpoint/2010/main" val="1132668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Devices usually connect to the computer via a port but can also connect wirelessly. An example is a wireless printer.</a:t>
            </a:r>
          </a:p>
          <a:p>
            <a:endParaRPr lang="en-US" altLang="en-US" dirty="0" smtClean="0"/>
          </a:p>
          <a:p>
            <a:r>
              <a:rPr lang="en-US" altLang="en-US" dirty="0" smtClean="0"/>
              <a:t>Devices communicate by sending and/or receiving electronic signals.</a:t>
            </a:r>
          </a:p>
        </p:txBody>
      </p:sp>
      <p:sp>
        <p:nvSpPr>
          <p:cNvPr id="5939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93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662D5E-BB42-4B83-AE00-ABE2325C48FE}" type="slidenum">
              <a:rPr lang="en-US" altLang="en-US"/>
              <a:pPr eaLnBrk="1" hangingPunct="1"/>
              <a:t>40</a:t>
            </a:fld>
            <a:endParaRPr lang="en-US" altLang="en-US" dirty="0"/>
          </a:p>
        </p:txBody>
      </p:sp>
    </p:spTree>
    <p:extLst>
      <p:ext uri="{BB962C8B-B14F-4D97-AF65-F5344CB8AC3E}">
        <p14:creationId xmlns:p14="http://schemas.microsoft.com/office/powerpoint/2010/main" val="594279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concludes lecture a of </a:t>
            </a:r>
            <a:r>
              <a:rPr lang="en-US" altLang="en-US" b="0" i="0" dirty="0" smtClean="0"/>
              <a:t>Computer Hardware</a:t>
            </a:r>
            <a:r>
              <a:rPr lang="en-US" altLang="en-US" dirty="0" smtClean="0"/>
              <a:t>. </a:t>
            </a:r>
          </a:p>
          <a:p>
            <a:pPr eaLnBrk="1" hangingPunct="1">
              <a:spcBef>
                <a:spcPct val="0"/>
              </a:spcBef>
            </a:pPr>
            <a:endParaRPr lang="en-US" altLang="en-US" dirty="0" smtClean="0"/>
          </a:p>
          <a:p>
            <a:pPr eaLnBrk="1" hangingPunct="1">
              <a:spcBef>
                <a:spcPct val="0"/>
              </a:spcBef>
            </a:pPr>
            <a:r>
              <a:rPr lang="en-US" altLang="en-US" dirty="0" smtClean="0"/>
              <a:t>In summary, this lecture discussed the major computer elements including the motherboard, CPU, input and output devices, and peripheral devices. Peripheral devices are pieces of hardware that are not installed inside the computer; they can connect to a computer through a port or wirelessly.</a:t>
            </a:r>
          </a:p>
        </p:txBody>
      </p:sp>
      <p:sp>
        <p:nvSpPr>
          <p:cNvPr id="706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06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8A8D80-063B-4917-8EEF-A93E1C016652}" type="slidenum">
              <a:rPr lang="en-US" altLang="en-US"/>
              <a:pPr eaLnBrk="1" hangingPunct="1"/>
              <a:t>41</a:t>
            </a:fld>
            <a:endParaRPr lang="en-US" altLang="en-US" dirty="0"/>
          </a:p>
        </p:txBody>
      </p:sp>
    </p:spTree>
    <p:extLst>
      <p:ext uri="{BB962C8B-B14F-4D97-AF65-F5344CB8AC3E}">
        <p14:creationId xmlns:p14="http://schemas.microsoft.com/office/powerpoint/2010/main" val="716772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lecture also pointed out that input devices include a variety of hardware, including the keyboard, mouse, and microphones. </a:t>
            </a:r>
            <a:r>
              <a:rPr lang="en-US" altLang="en-US" i="1" dirty="0" smtClean="0"/>
              <a:t>Medical</a:t>
            </a:r>
            <a:r>
              <a:rPr lang="en-US" altLang="en-US" dirty="0" smtClean="0"/>
              <a:t> input devices </a:t>
            </a:r>
            <a:r>
              <a:rPr lang="en-US" altLang="en-US" smtClean="0"/>
              <a:t>include CT scanners, PET scanners, </a:t>
            </a:r>
            <a:r>
              <a:rPr lang="en-US" altLang="en-US" dirty="0" smtClean="0"/>
              <a:t>sonographic instruments, and MRI scanners. </a:t>
            </a:r>
          </a:p>
          <a:p>
            <a:pPr eaLnBrk="1" hangingPunct="1">
              <a:spcBef>
                <a:spcPct val="0"/>
              </a:spcBef>
            </a:pPr>
            <a:r>
              <a:rPr lang="en-US" altLang="en-US" dirty="0" smtClean="0"/>
              <a:t>Output devices include monitors, printers, and speakers. </a:t>
            </a:r>
            <a:r>
              <a:rPr lang="en-US" altLang="en-US" i="1" dirty="0" smtClean="0"/>
              <a:t>Medical</a:t>
            </a:r>
            <a:r>
              <a:rPr lang="en-US" altLang="en-US" dirty="0" smtClean="0"/>
              <a:t> output devices include sonographic image producers, EKG systems, and voice synthesizers.</a:t>
            </a:r>
          </a:p>
          <a:p>
            <a:pPr eaLnBrk="1" hangingPunct="1">
              <a:spcBef>
                <a:spcPct val="0"/>
              </a:spcBef>
            </a:pPr>
            <a:endParaRPr lang="en-US" altLang="en-US" dirty="0" smtClean="0"/>
          </a:p>
        </p:txBody>
      </p:sp>
      <p:sp>
        <p:nvSpPr>
          <p:cNvPr id="706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06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8A8D80-063B-4917-8EEF-A93E1C016652}" type="slidenum">
              <a:rPr lang="en-US" altLang="en-US"/>
              <a:pPr eaLnBrk="1" hangingPunct="1"/>
              <a:t>42</a:t>
            </a:fld>
            <a:endParaRPr lang="en-US" altLang="en-US" dirty="0"/>
          </a:p>
        </p:txBody>
      </p:sp>
    </p:spTree>
    <p:extLst>
      <p:ext uri="{BB962C8B-B14F-4D97-AF65-F5344CB8AC3E}">
        <p14:creationId xmlns:p14="http://schemas.microsoft.com/office/powerpoint/2010/main" val="988480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References slide. No audio.</a:t>
            </a:r>
          </a:p>
          <a:p>
            <a:endParaRPr lang="en-US" altLang="en-US" dirty="0" smtClean="0"/>
          </a:p>
        </p:txBody>
      </p:sp>
      <p:sp>
        <p:nvSpPr>
          <p:cNvPr id="716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16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FE7166-59E3-45A1-80E6-A6F70FD092C4}" type="slidenum">
              <a:rPr lang="en-US" altLang="en-US"/>
              <a:pPr eaLnBrk="1" hangingPunct="1"/>
              <a:t>43</a:t>
            </a:fld>
            <a:endParaRPr lang="en-US" altLang="en-US" dirty="0"/>
          </a:p>
        </p:txBody>
      </p:sp>
    </p:spTree>
    <p:extLst>
      <p:ext uri="{BB962C8B-B14F-4D97-AF65-F5344CB8AC3E}">
        <p14:creationId xmlns:p14="http://schemas.microsoft.com/office/powerpoint/2010/main" val="984124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References slide. No audio.</a:t>
            </a:r>
          </a:p>
        </p:txBody>
      </p:sp>
      <p:sp>
        <p:nvSpPr>
          <p:cNvPr id="727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27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E97B38-BD57-45B4-83AD-48AA2B3E4E36}" type="slidenum">
              <a:rPr lang="en-US" altLang="en-US"/>
              <a:pPr eaLnBrk="1" hangingPunct="1"/>
              <a:t>44</a:t>
            </a:fld>
            <a:endParaRPr lang="en-US" altLang="en-US" dirty="0"/>
          </a:p>
        </p:txBody>
      </p:sp>
    </p:spTree>
    <p:extLst>
      <p:ext uri="{BB962C8B-B14F-4D97-AF65-F5344CB8AC3E}">
        <p14:creationId xmlns:p14="http://schemas.microsoft.com/office/powerpoint/2010/main" val="877862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References slide. No audio.</a:t>
            </a:r>
          </a:p>
        </p:txBody>
      </p:sp>
      <p:sp>
        <p:nvSpPr>
          <p:cNvPr id="727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727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E97B38-BD57-45B4-83AD-48AA2B3E4E36}" type="slidenum">
              <a:rPr lang="en-US" altLang="en-US"/>
              <a:pPr eaLnBrk="1" hangingPunct="1"/>
              <a:t>45</a:t>
            </a:fld>
            <a:endParaRPr lang="en-US" altLang="en-US" dirty="0"/>
          </a:p>
        </p:txBody>
      </p:sp>
    </p:spTree>
    <p:extLst>
      <p:ext uri="{BB962C8B-B14F-4D97-AF65-F5344CB8AC3E}">
        <p14:creationId xmlns:p14="http://schemas.microsoft.com/office/powerpoint/2010/main" val="3717158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46</a:t>
            </a:fld>
            <a:endParaRPr lang="en-US" altLang="en-US" dirty="0"/>
          </a:p>
        </p:txBody>
      </p:sp>
    </p:spTree>
    <p:extLst>
      <p:ext uri="{BB962C8B-B14F-4D97-AF65-F5344CB8AC3E}">
        <p14:creationId xmlns:p14="http://schemas.microsoft.com/office/powerpoint/2010/main" val="19196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There are three main types of</a:t>
            </a:r>
            <a:r>
              <a:rPr lang="en-US" altLang="en-US" baseline="0" dirty="0" smtClean="0"/>
              <a:t> c</a:t>
            </a:r>
            <a:r>
              <a:rPr lang="en-US" altLang="en-US" dirty="0" smtClean="0"/>
              <a:t>omputer hardware components:</a:t>
            </a:r>
          </a:p>
          <a:p>
            <a:pPr marL="171450" indent="-171450">
              <a:buFont typeface="Arial" panose="020B0604020202020204" pitchFamily="34" charset="0"/>
              <a:buChar char="•"/>
            </a:pPr>
            <a:r>
              <a:rPr lang="en-US" altLang="en-US" dirty="0" smtClean="0"/>
              <a:t>System components, </a:t>
            </a:r>
            <a:r>
              <a:rPr lang="en-US" sz="1000" kern="1200" dirty="0" smtClean="0">
                <a:solidFill>
                  <a:schemeClr val="tx1"/>
                </a:solidFill>
                <a:effectLst/>
                <a:latin typeface="Arial" pitchFamily="34" charset="0"/>
                <a:ea typeface="+mn-ea"/>
                <a:cs typeface="Arial" pitchFamily="34" charset="0"/>
              </a:rPr>
              <a:t>which include the motherboard with its associated ports and buses, and the central processing unit, or CPU; </a:t>
            </a:r>
          </a:p>
          <a:p>
            <a:pPr marL="17145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Input devices and output devices, which are collectively known as peripheral devices; and </a:t>
            </a:r>
          </a:p>
          <a:p>
            <a:pPr marL="171450" indent="-171450">
              <a:buFont typeface="Arial" panose="020B0604020202020204" pitchFamily="34" charset="0"/>
              <a:buChar char="•"/>
            </a:pPr>
            <a:r>
              <a:rPr lang="en-US" sz="1000" kern="1200" dirty="0" smtClean="0">
                <a:solidFill>
                  <a:schemeClr val="tx1"/>
                </a:solidFill>
                <a:effectLst/>
                <a:latin typeface="Arial" pitchFamily="34" charset="0"/>
                <a:ea typeface="+mn-ea"/>
                <a:cs typeface="Arial" pitchFamily="34" charset="0"/>
              </a:rPr>
              <a:t>Storage devices. </a:t>
            </a:r>
          </a:p>
          <a:p>
            <a:endParaRPr lang="en-US" altLang="en-US" dirty="0" smtClean="0"/>
          </a:p>
          <a:p>
            <a:r>
              <a:rPr lang="en-US" altLang="en-US" dirty="0" smtClean="0"/>
              <a:t>We will talk about each of these in detail during the rest of </a:t>
            </a:r>
            <a:r>
              <a:rPr lang="en-US" altLang="en-US" i="1" dirty="0" smtClean="0"/>
              <a:t>this</a:t>
            </a:r>
            <a:r>
              <a:rPr lang="en-US" altLang="en-US" dirty="0" smtClean="0"/>
              <a:t> lecture </a:t>
            </a:r>
            <a:r>
              <a:rPr lang="en-US" altLang="en-US" i="1" dirty="0" smtClean="0"/>
              <a:t>and</a:t>
            </a:r>
            <a:r>
              <a:rPr lang="en-US" altLang="en-US" dirty="0" smtClean="0"/>
              <a:t> in the </a:t>
            </a:r>
            <a:r>
              <a:rPr lang="en-US" altLang="en-US" i="1" dirty="0" smtClean="0"/>
              <a:t>next</a:t>
            </a:r>
            <a:r>
              <a:rPr lang="en-US" altLang="en-US" dirty="0" smtClean="0"/>
              <a:t> lecture as well.</a:t>
            </a:r>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2ED63D-3B6E-44F9-818D-3C767D7A531D}" type="slidenum">
              <a:rPr lang="en-US" altLang="en-US"/>
              <a:pPr eaLnBrk="1" hangingPunct="1"/>
              <a:t>5</a:t>
            </a:fld>
            <a:endParaRPr lang="en-US" altLang="en-US" dirty="0"/>
          </a:p>
        </p:txBody>
      </p:sp>
    </p:spTree>
    <p:extLst>
      <p:ext uri="{BB962C8B-B14F-4D97-AF65-F5344CB8AC3E}">
        <p14:creationId xmlns:p14="http://schemas.microsoft.com/office/powerpoint/2010/main" val="50590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motherboard, also known as the mainboard, system board, baseboard, or logic board, </a:t>
            </a:r>
            <a:r>
              <a:rPr lang="en-US" altLang="en-US" dirty="0" smtClean="0">
                <a:solidFill>
                  <a:srgbClr val="000000"/>
                </a:solidFill>
                <a:cs typeface="Arial" panose="020B0604020202020204" pitchFamily="34" charset="0"/>
              </a:rPr>
              <a:t>is a computer’s main printed circuit board, or PCB, with </a:t>
            </a:r>
            <a:r>
              <a:rPr lang="en-US" sz="1000" b="0" i="0" kern="1200" dirty="0" smtClean="0">
                <a:solidFill>
                  <a:schemeClr val="tx1"/>
                </a:solidFill>
                <a:effectLst/>
                <a:latin typeface="Arial" pitchFamily="34" charset="0"/>
                <a:ea typeface="+mn-ea"/>
                <a:cs typeface="Arial" pitchFamily="34" charset="0"/>
              </a:rPr>
              <a:t>circuitry imprinted or affixed to a firm flat surface.</a:t>
            </a:r>
            <a:r>
              <a:rPr lang="en-US" sz="1000" b="0" i="0" kern="1200" baseline="0" dirty="0" smtClean="0">
                <a:solidFill>
                  <a:schemeClr val="tx1"/>
                </a:solidFill>
                <a:effectLst/>
                <a:latin typeface="Arial" pitchFamily="34" charset="0"/>
                <a:ea typeface="+mn-ea"/>
                <a:cs typeface="Arial" pitchFamily="34" charset="0"/>
              </a:rPr>
              <a:t> The motherboard holds a computer’s principal components, which we will get into in a moment, and provides communication between those components. It also provides </a:t>
            </a:r>
            <a:r>
              <a:rPr lang="en-US" altLang="en-US" sz="1000" dirty="0" smtClean="0">
                <a:solidFill>
                  <a:srgbClr val="000000"/>
                </a:solidFill>
              </a:rPr>
              <a:t>connectors to peripheral devices.</a:t>
            </a:r>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4B7B5C-80B7-4812-AB4F-C82E2DF5F87F}" type="slidenum">
              <a:rPr lang="en-US" altLang="en-US"/>
              <a:pPr eaLnBrk="1" hangingPunct="1"/>
              <a:t>6</a:t>
            </a:fld>
            <a:endParaRPr lang="en-US" altLang="en-US" dirty="0"/>
          </a:p>
        </p:txBody>
      </p:sp>
    </p:spTree>
    <p:extLst>
      <p:ext uri="{BB962C8B-B14F-4D97-AF65-F5344CB8AC3E}">
        <p14:creationId xmlns:p14="http://schemas.microsoft.com/office/powerpoint/2010/main" val="80131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an image of a modern laptop motherboard. The white rectangle on the left side of the motherboard shows where the CPU</a:t>
            </a:r>
            <a:r>
              <a:rPr lang="en-US" altLang="en-US" baseline="0" dirty="0" smtClean="0"/>
              <a:t> will be located when it is installed. </a:t>
            </a:r>
          </a:p>
          <a:p>
            <a:r>
              <a:rPr lang="en-US" altLang="en-US" dirty="0" smtClean="0"/>
              <a:t>The black rectangle surrounding the CPU socket is where the fan for the CPU will go as well as the heat sink, which also helps cool the CPU.</a:t>
            </a:r>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4B7B5C-80B7-4812-AB4F-C82E2DF5F87F}" type="slidenum">
              <a:rPr lang="en-US" altLang="en-US"/>
              <a:pPr eaLnBrk="1" hangingPunct="1"/>
              <a:t>7</a:t>
            </a:fld>
            <a:endParaRPr lang="en-US" altLang="en-US" dirty="0"/>
          </a:p>
        </p:txBody>
      </p:sp>
    </p:spTree>
    <p:extLst>
      <p:ext uri="{BB962C8B-B14F-4D97-AF65-F5344CB8AC3E}">
        <p14:creationId xmlns:p14="http://schemas.microsoft.com/office/powerpoint/2010/main" val="421283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two RAM slots, the long yellow and orange</a:t>
            </a:r>
            <a:r>
              <a:rPr lang="en-US" altLang="en-US" baseline="0" dirty="0" smtClean="0"/>
              <a:t> </a:t>
            </a:r>
            <a:r>
              <a:rPr lang="en-US" altLang="en-US" dirty="0" smtClean="0"/>
              <a:t>rectangles just behind the CPU. RAM modules could be installed on the motherboard in one or both of the slots shown. Some motherboards offer more than two RAM slots.</a:t>
            </a:r>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4B7B5C-80B7-4812-AB4F-C82E2DF5F87F}" type="slidenum">
              <a:rPr lang="en-US" altLang="en-US"/>
              <a:pPr eaLnBrk="1" hangingPunct="1"/>
              <a:t>8</a:t>
            </a:fld>
            <a:endParaRPr lang="en-US" altLang="en-US" dirty="0"/>
          </a:p>
        </p:txBody>
      </p:sp>
    </p:spTree>
    <p:extLst>
      <p:ext uri="{BB962C8B-B14F-4D97-AF65-F5344CB8AC3E}">
        <p14:creationId xmlns:p14="http://schemas.microsoft.com/office/powerpoint/2010/main" val="290203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blue rectangle at the back of the motherboard is what’s called an integrated device electronics, or IDE, connector, in which are installed the cables that connect the hard drives, CD drives, or DVD</a:t>
            </a:r>
            <a:r>
              <a:rPr lang="en-US" altLang="en-US" baseline="0" dirty="0" smtClean="0"/>
              <a:t> drives</a:t>
            </a:r>
            <a:r>
              <a:rPr lang="en-US" altLang="en-US" dirty="0" smtClean="0"/>
              <a:t> to the motherboard.</a:t>
            </a:r>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4B7B5C-80B7-4812-AB4F-C82E2DF5F87F}" type="slidenum">
              <a:rPr lang="en-US" altLang="en-US"/>
              <a:pPr eaLnBrk="1" hangingPunct="1"/>
              <a:t>9</a:t>
            </a:fld>
            <a:endParaRPr lang="en-US" altLang="en-US" dirty="0"/>
          </a:p>
        </p:txBody>
      </p:sp>
    </p:spTree>
    <p:extLst>
      <p:ext uri="{BB962C8B-B14F-4D97-AF65-F5344CB8AC3E}">
        <p14:creationId xmlns:p14="http://schemas.microsoft.com/office/powerpoint/2010/main" val="2459308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accessibility.psu.edu/microsoftoffice/powerpoint/" TargetMode="External"/><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Click to edit Master text styles</a:t>
            </a:r>
          </a:p>
        </p:txBody>
      </p:sp>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308193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2567862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userDrawn="1"/>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3"/>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your custom-named new layout </a:t>
            </a:r>
            <a:r>
              <a:rPr lang="en-US" b="0" baseline="0" dirty="0" smtClean="0"/>
              <a:t>or apply the new layout to an existing slide.</a:t>
            </a:r>
            <a:endParaRPr lang="en-US" dirty="0"/>
          </a:p>
        </p:txBody>
      </p:sp>
    </p:spTree>
    <p:custDataLst>
      <p:tags r:id="rId1"/>
    </p:custDataLst>
    <p:extLst>
      <p:ext uri="{BB962C8B-B14F-4D97-AF65-F5344CB8AC3E}">
        <p14:creationId xmlns:p14="http://schemas.microsoft.com/office/powerpoint/2010/main" val="140415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938289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6977899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408641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265599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09888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699845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Click to 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88219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Click to edit Master text styles</a:t>
            </a:r>
          </a:p>
          <a:p>
            <a:pPr lvl="1"/>
            <a:r>
              <a:rPr lang="en-US"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smtClean="0"/>
              <a:t>Click to edit Master text styles</a:t>
            </a:r>
          </a:p>
          <a:p>
            <a:pPr lvl="1"/>
            <a:r>
              <a:rPr lang="en-US"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smtClean="0"/>
              <a:t>Click to 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2752147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59" r:id="rId2"/>
    <p:sldLayoutId id="2147484260" r:id="rId3"/>
    <p:sldLayoutId id="2147484262" r:id="rId4"/>
    <p:sldLayoutId id="2147484263" r:id="rId5"/>
    <p:sldLayoutId id="2147484264" r:id="rId6"/>
    <p:sldLayoutId id="2147484265" r:id="rId7"/>
    <p:sldLayoutId id="2147484266" r:id="rId8"/>
    <p:sldLayoutId id="2147484267" r:id="rId9"/>
    <p:sldLayoutId id="2147484271" r:id="rId10"/>
    <p:sldLayoutId id="2147484272"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8" Type="http://schemas.openxmlformats.org/officeDocument/2006/relationships/hyperlink" Target="https://commons.wikimedia.org/wiki/File:64_slice_scanner.JPG" TargetMode="External"/><Relationship Id="rId3" Type="http://schemas.openxmlformats.org/officeDocument/2006/relationships/notesSlide" Target="../notesSlides/notesSlide43.xml"/><Relationship Id="rId7" Type="http://schemas.openxmlformats.org/officeDocument/2006/relationships/hyperlink" Target="https://creativecommons.org/licenses/by-sa/3.0/deed.en" TargetMode="External"/><Relationship Id="rId2" Type="http://schemas.openxmlformats.org/officeDocument/2006/relationships/slideLayout" Target="../slideLayouts/slideLayout9.xml"/><Relationship Id="rId1" Type="http://schemas.openxmlformats.org/officeDocument/2006/relationships/tags" Target="../tags/tag45.xml"/><Relationship Id="rId6" Type="http://schemas.openxmlformats.org/officeDocument/2006/relationships/hyperlink" Target="https://commons.wikimedia.org/wiki/File:A790GXH-128M-Motherboard.jpg" TargetMode="External"/><Relationship Id="rId5" Type="http://schemas.openxmlformats.org/officeDocument/2006/relationships/hyperlink" Target="https://en.wikipedia.org/wiki/Positron_emission_tomography" TargetMode="External"/><Relationship Id="rId4" Type="http://schemas.openxmlformats.org/officeDocument/2006/relationships/hyperlink" Target="http://www.californiaradiology.com/uncategorized/ct-computed-tomography/"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commons.wikimedia.org/wiki/File:MRI_head_side.jpg" TargetMode="External"/><Relationship Id="rId3" Type="http://schemas.openxmlformats.org/officeDocument/2006/relationships/notesSlide" Target="../notesSlides/notesSlide44.xml"/><Relationship Id="rId7" Type="http://schemas.openxmlformats.org/officeDocument/2006/relationships/hyperlink" Target="https://creativecommons.org/licenses/by/2.0/deed.en" TargetMode="External"/><Relationship Id="rId2" Type="http://schemas.openxmlformats.org/officeDocument/2006/relationships/slideLayout" Target="../slideLayouts/slideLayout9.xml"/><Relationship Id="rId1" Type="http://schemas.openxmlformats.org/officeDocument/2006/relationships/tags" Target="../tags/tag46.xml"/><Relationship Id="rId6" Type="http://schemas.openxmlformats.org/officeDocument/2006/relationships/hyperlink" Target="https://commons.wikimedia.org/wiki/File:ALOKA_SSD-3500SV.jpg" TargetMode="Externa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PET_CT_scanner.JPG" TargetMode="External"/><Relationship Id="rId9" Type="http://schemas.openxmlformats.org/officeDocument/2006/relationships/hyperlink" Target="https://creativecommons.org/licenses/by-sa/3.0/deed.en"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47.xml"/><Relationship Id="rId6" Type="http://schemas.openxmlformats.org/officeDocument/2006/relationships/hyperlink" Target="http://www.ecglibrary.com/norm.php" TargetMode="External"/><Relationship Id="rId5" Type="http://schemas.openxmlformats.org/officeDocument/2006/relationships/hyperlink" Target="https://creativecommons.org/licenses/by-sa/3.0/deed.en" TargetMode="External"/><Relationship Id="rId4" Type="http://schemas.openxmlformats.org/officeDocument/2006/relationships/hyperlink" Target="https://en.wikipedia.org/wiki/File:Head-3D.jpg"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0552"/>
            <a:ext cx="9144000" cy="1298448"/>
          </a:xfrm>
        </p:spPr>
        <p:txBody>
          <a:bodyPr/>
          <a:lstStyle/>
          <a:p>
            <a:r>
              <a:rPr lang="en-US" altLang="en-US" dirty="0" smtClean="0"/>
              <a:t>Introduction to Computer Science</a:t>
            </a:r>
            <a:endParaRPr lang="en-US" dirty="0"/>
          </a:p>
        </p:txBody>
      </p:sp>
      <p:sp>
        <p:nvSpPr>
          <p:cNvPr id="3" name="Text Placeholder 2"/>
          <p:cNvSpPr>
            <a:spLocks noGrp="1"/>
          </p:cNvSpPr>
          <p:nvPr>
            <p:ph type="body" sz="half" idx="2"/>
          </p:nvPr>
        </p:nvSpPr>
        <p:spPr>
          <a:xfrm>
            <a:off x="1371600" y="3300190"/>
            <a:ext cx="6400800" cy="762000"/>
          </a:xfrm>
        </p:spPr>
        <p:txBody>
          <a:bodyPr/>
          <a:lstStyle/>
          <a:p>
            <a:r>
              <a:rPr lang="en-US" altLang="en-US" dirty="0" smtClean="0"/>
              <a:t>Computer Hardware</a:t>
            </a:r>
            <a:endParaRPr lang="en-US" altLang="en-US" dirty="0"/>
          </a:p>
        </p:txBody>
      </p:sp>
      <p:sp>
        <p:nvSpPr>
          <p:cNvPr id="4" name="Text Placeholder 3"/>
          <p:cNvSpPr>
            <a:spLocks noGrp="1"/>
          </p:cNvSpPr>
          <p:nvPr>
            <p:ph type="body" sz="quarter" idx="11"/>
          </p:nvPr>
        </p:nvSpPr>
        <p:spPr/>
        <p:txBody>
          <a:bodyPr/>
          <a:lstStyle/>
          <a:p>
            <a:r>
              <a:rPr lang="en-US" altLang="en-US" dirty="0" smtClean="0"/>
              <a:t>Lecture a</a:t>
            </a:r>
            <a:endParaRPr lang="en-US" altLang="en-US" dirty="0"/>
          </a:p>
        </p:txBody>
      </p:sp>
      <p:sp>
        <p:nvSpPr>
          <p:cNvPr id="5" name="Text Placeholder 4"/>
          <p:cNvSpPr>
            <a:spLocks noGrp="1"/>
          </p:cNvSpPr>
          <p:nvPr>
            <p:ph type="body" sz="quarter" idx="12"/>
          </p:nvPr>
        </p:nvSpPr>
        <p:spPr/>
        <p:txBody>
          <a:bodyPr/>
          <a:lstStyle/>
          <a:p>
            <a:r>
              <a:rPr lang="en-US" dirty="0" smtClean="0"/>
              <a:t>This material (Comp 4 Unit 2) was developed by Oregon Health &amp; Science University, funded by the Department of Health and Human Services, Office of the National Coordinator for Health Information Technology under Award Number 90WT0001. </a:t>
            </a:r>
          </a:p>
          <a:p>
            <a:r>
              <a:rPr lang="en-US" dirty="0" smtClean="0"/>
              <a:t>This work is licensed under the Creative Commons Attribution-NonCommercial-ShareAlike 4.0 International License. To view a copy of this license, visit </a:t>
            </a:r>
            <a:r>
              <a:rPr lang="en-US" dirty="0" smtClean="0">
                <a:hlinkClick r:id="rId4" tooltip="URL for Creative Commons Attribution-NonCommercial-ShareAlike 4.0 International License"/>
              </a:rPr>
              <a:t>http://creativecommons.org/licenses/by-nc-sa/4.0/</a:t>
            </a:r>
            <a:r>
              <a:rPr lang="en-US" dirty="0" smtClean="0"/>
              <a:t>.</a:t>
            </a:r>
          </a:p>
          <a:p>
            <a:endParaRPr lang="en-US" dirty="0"/>
          </a:p>
        </p:txBody>
      </p:sp>
    </p:spTree>
    <p:custDataLst>
      <p:tags r:id="rId1"/>
    </p:custDataLst>
    <p:extLst>
      <p:ext uri="{BB962C8B-B14F-4D97-AF65-F5344CB8AC3E}">
        <p14:creationId xmlns:p14="http://schemas.microsoft.com/office/powerpoint/2010/main" val="1326395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System Components</a:t>
            </a:r>
            <a:br>
              <a:rPr lang="en-US" altLang="en-US" dirty="0" smtClean="0"/>
            </a:br>
            <a:r>
              <a:rPr lang="en-US" altLang="en-US" dirty="0" smtClean="0"/>
              <a:t>Motherboard – 5</a:t>
            </a:r>
          </a:p>
        </p:txBody>
      </p:sp>
      <p:pic>
        <p:nvPicPr>
          <p:cNvPr id="3" name="Picture Placeholder 2" descr="Image of a laptop motherboard. The image contains two arrows showing where the two peripheral component interfaces (PCI) slots are located."/>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879" b="879"/>
          <a:stretch>
            <a:fillRect/>
          </a:stretch>
        </p:blipFill>
        <p:spPr/>
      </p:pic>
      <p:sp>
        <p:nvSpPr>
          <p:cNvPr id="2" name="Text Placeholder 1"/>
          <p:cNvSpPr>
            <a:spLocks noGrp="1"/>
          </p:cNvSpPr>
          <p:nvPr>
            <p:ph type="body" sz="quarter" idx="32"/>
          </p:nvPr>
        </p:nvSpPr>
        <p:spPr>
          <a:xfrm>
            <a:off x="6138568" y="5924006"/>
            <a:ext cx="2547259" cy="339634"/>
          </a:xfrm>
        </p:spPr>
        <p:txBody>
          <a:bodyPr/>
          <a:lstStyle/>
          <a:p>
            <a:r>
              <a:rPr lang="en-US" altLang="en-US"/>
              <a:t>(Evan-Amos, 2013, CC BY-SA 3.0</a:t>
            </a:r>
            <a:r>
              <a:rPr lang="en-US" altLang="en-US" smtClean="0"/>
              <a:t>)</a:t>
            </a:r>
            <a:endParaRPr lang="en-US" altLang="en-US"/>
          </a:p>
        </p:txBody>
      </p:sp>
      <p:sp>
        <p:nvSpPr>
          <p:cNvPr id="4" name="Slide Number Placeholder 3"/>
          <p:cNvSpPr>
            <a:spLocks noGrp="1"/>
          </p:cNvSpPr>
          <p:nvPr>
            <p:ph type="sldNum" sz="quarter" idx="4"/>
          </p:nvPr>
        </p:nvSpPr>
        <p:spPr/>
        <p:txBody>
          <a:bodyPr/>
          <a:lstStyle/>
          <a:p>
            <a:fld id="{F3BF8891-5E06-46C2-89A4-6DB85D39BA35}" type="slidenum">
              <a:rPr lang="en-US" smtClean="0"/>
              <a:pPr/>
              <a:t>10</a:t>
            </a:fld>
            <a:endParaRPr lang="en-US" dirty="0"/>
          </a:p>
        </p:txBody>
      </p:sp>
    </p:spTree>
    <p:custDataLst>
      <p:tags r:id="rId1"/>
    </p:custDataLst>
    <p:extLst>
      <p:ext uri="{BB962C8B-B14F-4D97-AF65-F5344CB8AC3E}">
        <p14:creationId xmlns:p14="http://schemas.microsoft.com/office/powerpoint/2010/main" val="3015437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System Components</a:t>
            </a:r>
            <a:br>
              <a:rPr lang="en-US" altLang="en-US" dirty="0" smtClean="0"/>
            </a:br>
            <a:r>
              <a:rPr lang="en-US" altLang="en-US" dirty="0" smtClean="0"/>
              <a:t>Motherboard – 6</a:t>
            </a:r>
          </a:p>
        </p:txBody>
      </p:sp>
      <p:pic>
        <p:nvPicPr>
          <p:cNvPr id="3" name="Picture Placeholder 2" descr="Image of a laptop motherboard. The image contains a yellow line around a series of ports for connecting peripheral devices."/>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57200" y="1635687"/>
            <a:ext cx="8229600" cy="4501026"/>
          </a:xfrm>
        </p:spPr>
      </p:pic>
      <p:sp>
        <p:nvSpPr>
          <p:cNvPr id="9" name="Text Placeholder 6"/>
          <p:cNvSpPr>
            <a:spLocks noGrp="1"/>
          </p:cNvSpPr>
          <p:nvPr>
            <p:ph type="body" sz="quarter" idx="32"/>
          </p:nvPr>
        </p:nvSpPr>
        <p:spPr>
          <a:xfrm>
            <a:off x="6061980" y="6136713"/>
            <a:ext cx="2623847" cy="364475"/>
          </a:xfrm>
        </p:spPr>
        <p:txBody>
          <a:bodyPr/>
          <a:lstStyle/>
          <a:p>
            <a:r>
              <a:rPr lang="en-US" altLang="en-US" dirty="0" smtClean="0"/>
              <a:t>(Evan-Amos, 2013, </a:t>
            </a:r>
            <a:r>
              <a:rPr lang="en-US" altLang="en-US" dirty="0"/>
              <a:t>CC BY-SA 3.0)</a:t>
            </a:r>
          </a:p>
          <a:p>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11</a:t>
            </a:fld>
            <a:endParaRPr lang="en-US" dirty="0"/>
          </a:p>
        </p:txBody>
      </p:sp>
    </p:spTree>
    <p:custDataLst>
      <p:tags r:id="rId1"/>
    </p:custDataLst>
    <p:extLst>
      <p:ext uri="{BB962C8B-B14F-4D97-AF65-F5344CB8AC3E}">
        <p14:creationId xmlns:p14="http://schemas.microsoft.com/office/powerpoint/2010/main" val="1548459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Standards Support Functionality</a:t>
            </a:r>
          </a:p>
        </p:txBody>
      </p:sp>
      <p:sp>
        <p:nvSpPr>
          <p:cNvPr id="25603" name="Content Placeholder 2"/>
          <p:cNvSpPr>
            <a:spLocks noGrp="1"/>
          </p:cNvSpPr>
          <p:nvPr>
            <p:ph sz="quarter" idx="14"/>
          </p:nvPr>
        </p:nvSpPr>
        <p:spPr/>
        <p:txBody>
          <a:bodyPr/>
          <a:lstStyle/>
          <a:p>
            <a:r>
              <a:rPr lang="en-US" altLang="en-US" dirty="0" smtClean="0"/>
              <a:t>Standards are needed for interoperability between hardware manufactured by various vendors</a:t>
            </a:r>
          </a:p>
          <a:p>
            <a:r>
              <a:rPr lang="en-US" altLang="en-US" dirty="0" smtClean="0"/>
              <a:t>International Telecommunication Union (ITU) and Institute of Electrical and Electronics Engineers (IEEE) provide standards to which hardware manufacturers comply</a:t>
            </a:r>
          </a:p>
        </p:txBody>
      </p:sp>
      <p:sp>
        <p:nvSpPr>
          <p:cNvPr id="4" name="Slide Number Placeholder 3"/>
          <p:cNvSpPr>
            <a:spLocks noGrp="1"/>
          </p:cNvSpPr>
          <p:nvPr>
            <p:ph type="sldNum" sz="quarter" idx="4"/>
          </p:nvPr>
        </p:nvSpPr>
        <p:spPr/>
        <p:txBody>
          <a:bodyPr/>
          <a:lstStyle/>
          <a:p>
            <a:fld id="{F3BF8891-5E06-46C2-89A4-6DB85D39BA35}" type="slidenum">
              <a:rPr lang="en-US" smtClean="0"/>
              <a:pPr/>
              <a:t>12</a:t>
            </a:fld>
            <a:endParaRPr lang="en-US" dirty="0"/>
          </a:p>
        </p:txBody>
      </p:sp>
    </p:spTree>
    <p:custDataLst>
      <p:tags r:id="rId1"/>
    </p:custDataLst>
    <p:extLst>
      <p:ext uri="{BB962C8B-B14F-4D97-AF65-F5344CB8AC3E}">
        <p14:creationId xmlns:p14="http://schemas.microsoft.com/office/powerpoint/2010/main" val="4163980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Standards Support Interoperability</a:t>
            </a:r>
          </a:p>
        </p:txBody>
      </p:sp>
      <p:sp>
        <p:nvSpPr>
          <p:cNvPr id="25603" name="Content Placeholder 2"/>
          <p:cNvSpPr>
            <a:spLocks noGrp="1"/>
          </p:cNvSpPr>
          <p:nvPr>
            <p:ph sz="quarter" idx="14"/>
          </p:nvPr>
        </p:nvSpPr>
        <p:spPr/>
        <p:txBody>
          <a:bodyPr/>
          <a:lstStyle/>
          <a:p>
            <a:r>
              <a:rPr lang="en-US" altLang="en-US" dirty="0" smtClean="0"/>
              <a:t>Without standards, interoperability suffers</a:t>
            </a:r>
          </a:p>
          <a:p>
            <a:r>
              <a:rPr lang="en-US" altLang="en-US" dirty="0" smtClean="0"/>
              <a:t>Incompatible standards</a:t>
            </a:r>
          </a:p>
          <a:p>
            <a:pPr lvl="1"/>
            <a:r>
              <a:rPr lang="en-US" altLang="en-US" dirty="0" smtClean="0"/>
              <a:t>Rockwell’s K56flex standard</a:t>
            </a:r>
          </a:p>
          <a:p>
            <a:pPr lvl="1"/>
            <a:r>
              <a:rPr lang="en-US" altLang="en-US" dirty="0" smtClean="0"/>
              <a:t>U.S. Robotics’ x2 standard</a:t>
            </a:r>
          </a:p>
          <a:p>
            <a:pPr marL="514350" indent="-457200"/>
            <a:r>
              <a:rPr lang="en-US" altLang="en-US" dirty="0" smtClean="0"/>
              <a:t>ITU intervened and together created V.90 standard</a:t>
            </a:r>
          </a:p>
          <a:p>
            <a:endParaRPr lang="en-US" altLang="en-US" dirty="0" smtClean="0"/>
          </a:p>
        </p:txBody>
      </p:sp>
      <p:sp>
        <p:nvSpPr>
          <p:cNvPr id="4" name="Slide Number Placeholder 3"/>
          <p:cNvSpPr>
            <a:spLocks noGrp="1"/>
          </p:cNvSpPr>
          <p:nvPr>
            <p:ph type="sldNum" sz="quarter" idx="4"/>
          </p:nvPr>
        </p:nvSpPr>
        <p:spPr/>
        <p:txBody>
          <a:bodyPr/>
          <a:lstStyle/>
          <a:p>
            <a:fld id="{F3BF8891-5E06-46C2-89A4-6DB85D39BA35}" type="slidenum">
              <a:rPr lang="en-US" smtClean="0"/>
              <a:pPr/>
              <a:t>13</a:t>
            </a:fld>
            <a:endParaRPr lang="en-US" dirty="0"/>
          </a:p>
        </p:txBody>
      </p:sp>
    </p:spTree>
    <p:custDataLst>
      <p:tags r:id="rId1"/>
    </p:custDataLst>
    <p:extLst>
      <p:ext uri="{BB962C8B-B14F-4D97-AF65-F5344CB8AC3E}">
        <p14:creationId xmlns:p14="http://schemas.microsoft.com/office/powerpoint/2010/main" val="2114422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altLang="en-US" dirty="0" smtClean="0"/>
              <a:t>Computer Hardware Components -  Buses</a:t>
            </a:r>
          </a:p>
        </p:txBody>
      </p:sp>
      <p:sp>
        <p:nvSpPr>
          <p:cNvPr id="21507" name="Content Placeholder 2"/>
          <p:cNvSpPr>
            <a:spLocks noGrp="1"/>
          </p:cNvSpPr>
          <p:nvPr>
            <p:ph sz="quarter" idx="14"/>
          </p:nvPr>
        </p:nvSpPr>
        <p:spPr>
          <a:xfrm>
            <a:off x="457200" y="1608736"/>
            <a:ext cx="8229600" cy="4572000"/>
          </a:xfrm>
        </p:spPr>
        <p:txBody>
          <a:bodyPr/>
          <a:lstStyle/>
          <a:p>
            <a:r>
              <a:rPr lang="en-US" altLang="en-US" sz="3000" dirty="0" smtClean="0"/>
              <a:t>System components </a:t>
            </a:r>
          </a:p>
          <a:p>
            <a:pPr lvl="1"/>
            <a:r>
              <a:rPr lang="en-US" altLang="en-US" sz="2600" dirty="0" smtClean="0"/>
              <a:t>Motherboard</a:t>
            </a:r>
          </a:p>
          <a:p>
            <a:pPr lvl="2"/>
            <a:r>
              <a:rPr lang="en-US" altLang="en-US" sz="2200" dirty="0" smtClean="0"/>
              <a:t>Ports</a:t>
            </a:r>
          </a:p>
          <a:p>
            <a:pPr lvl="2"/>
            <a:r>
              <a:rPr lang="en-US" altLang="en-US" sz="2200" b="1" dirty="0" smtClean="0">
                <a:solidFill>
                  <a:srgbClr val="00B050"/>
                </a:solidFill>
              </a:rPr>
              <a:t>Buses</a:t>
            </a:r>
          </a:p>
          <a:p>
            <a:pPr lvl="1"/>
            <a:r>
              <a:rPr lang="en-US" altLang="en-US" sz="2600" dirty="0" smtClean="0"/>
              <a:t>Central Processing Unit (CPU)</a:t>
            </a:r>
          </a:p>
          <a:p>
            <a:r>
              <a:rPr lang="en-US" altLang="en-US" sz="3000" dirty="0" smtClean="0"/>
              <a:t>Peripheral devices </a:t>
            </a:r>
          </a:p>
          <a:p>
            <a:pPr lvl="1"/>
            <a:r>
              <a:rPr lang="en-US" altLang="en-US" sz="2600" dirty="0" smtClean="0"/>
              <a:t>Input and output devices</a:t>
            </a:r>
          </a:p>
          <a:p>
            <a:r>
              <a:rPr lang="en-US" altLang="en-US" sz="3000" dirty="0" smtClean="0"/>
              <a:t>Storage devices</a:t>
            </a:r>
          </a:p>
        </p:txBody>
      </p:sp>
      <p:sp>
        <p:nvSpPr>
          <p:cNvPr id="4" name="Slide Number Placeholder 3"/>
          <p:cNvSpPr>
            <a:spLocks noGrp="1"/>
          </p:cNvSpPr>
          <p:nvPr>
            <p:ph type="sldNum" sz="quarter" idx="4"/>
          </p:nvPr>
        </p:nvSpPr>
        <p:spPr/>
        <p:txBody>
          <a:bodyPr/>
          <a:lstStyle/>
          <a:p>
            <a:fld id="{F3BF8891-5E06-46C2-89A4-6DB85D39BA35}" type="slidenum">
              <a:rPr lang="en-US" smtClean="0"/>
              <a:pPr/>
              <a:t>14</a:t>
            </a:fld>
            <a:endParaRPr lang="en-US" dirty="0"/>
          </a:p>
        </p:txBody>
      </p:sp>
    </p:spTree>
    <p:custDataLst>
      <p:tags r:id="rId1"/>
    </p:custDataLst>
    <p:extLst>
      <p:ext uri="{BB962C8B-B14F-4D97-AF65-F5344CB8AC3E}">
        <p14:creationId xmlns:p14="http://schemas.microsoft.com/office/powerpoint/2010/main" val="411547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Motherboard Buses - 1</a:t>
            </a:r>
          </a:p>
        </p:txBody>
      </p:sp>
      <p:sp>
        <p:nvSpPr>
          <p:cNvPr id="26627" name="Content Placeholder 2"/>
          <p:cNvSpPr>
            <a:spLocks noGrp="1"/>
          </p:cNvSpPr>
          <p:nvPr>
            <p:ph sz="quarter" idx="14"/>
          </p:nvPr>
        </p:nvSpPr>
        <p:spPr/>
        <p:txBody>
          <a:bodyPr/>
          <a:lstStyle/>
          <a:p>
            <a:r>
              <a:rPr lang="en-US" dirty="0" smtClean="0"/>
              <a:t>Wiring imprinted or affixed</a:t>
            </a:r>
            <a:r>
              <a:rPr lang="en-US" altLang="en-US" dirty="0" smtClean="0"/>
              <a:t> to a motherboard that connect motherboard devices </a:t>
            </a:r>
          </a:p>
          <a:p>
            <a:r>
              <a:rPr lang="en-US" altLang="en-US" dirty="0" smtClean="0"/>
              <a:t>Provides communication between the motherboard and devices connected to it</a:t>
            </a:r>
          </a:p>
        </p:txBody>
      </p:sp>
      <p:sp>
        <p:nvSpPr>
          <p:cNvPr id="4" name="Slide Number Placeholder 3"/>
          <p:cNvSpPr>
            <a:spLocks noGrp="1"/>
          </p:cNvSpPr>
          <p:nvPr>
            <p:ph type="sldNum" sz="quarter" idx="4"/>
          </p:nvPr>
        </p:nvSpPr>
        <p:spPr/>
        <p:txBody>
          <a:bodyPr/>
          <a:lstStyle/>
          <a:p>
            <a:fld id="{F3BF8891-5E06-46C2-89A4-6DB85D39BA35}" type="slidenum">
              <a:rPr lang="en-US" smtClean="0"/>
              <a:pPr/>
              <a:t>15</a:t>
            </a:fld>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Motherboard Buses - 2</a:t>
            </a:r>
          </a:p>
        </p:txBody>
      </p:sp>
      <p:pic>
        <p:nvPicPr>
          <p:cNvPr id="2" name="Content Placeholder 1" descr="Diagram of System Bus."/>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06280" y="1600200"/>
            <a:ext cx="8131439" cy="4572000"/>
          </a:xfrm>
        </p:spPr>
      </p:pic>
      <p:sp>
        <p:nvSpPr>
          <p:cNvPr id="4" name="Slide Number Placeholder 3"/>
          <p:cNvSpPr>
            <a:spLocks noGrp="1"/>
          </p:cNvSpPr>
          <p:nvPr>
            <p:ph type="sldNum" sz="quarter" idx="4"/>
          </p:nvPr>
        </p:nvSpPr>
        <p:spPr/>
        <p:txBody>
          <a:bodyPr/>
          <a:lstStyle/>
          <a:p>
            <a:fld id="{F3BF8891-5E06-46C2-89A4-6DB85D39BA35}" type="slidenum">
              <a:rPr lang="en-US" smtClean="0"/>
              <a:pPr/>
              <a:t>16</a:t>
            </a:fld>
            <a:endParaRPr lang="en-US" dirty="0"/>
          </a:p>
        </p:txBody>
      </p:sp>
    </p:spTree>
    <p:custDataLst>
      <p:tags r:id="rId1"/>
    </p:custDataLst>
    <p:extLst>
      <p:ext uri="{BB962C8B-B14F-4D97-AF65-F5344CB8AC3E}">
        <p14:creationId xmlns:p14="http://schemas.microsoft.com/office/powerpoint/2010/main" val="3099177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Motherboard Buses - 3</a:t>
            </a:r>
          </a:p>
        </p:txBody>
      </p:sp>
      <p:pic>
        <p:nvPicPr>
          <p:cNvPr id="2" name="Content Placeholder 1" descr="Diagram of System Bus: Address Bus."/>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06280" y="1600200"/>
            <a:ext cx="8131439" cy="4572000"/>
          </a:xfrm>
        </p:spPr>
      </p:pic>
      <p:sp>
        <p:nvSpPr>
          <p:cNvPr id="4" name="Slide Number Placeholder 3"/>
          <p:cNvSpPr>
            <a:spLocks noGrp="1"/>
          </p:cNvSpPr>
          <p:nvPr>
            <p:ph type="sldNum" sz="quarter" idx="4"/>
          </p:nvPr>
        </p:nvSpPr>
        <p:spPr/>
        <p:txBody>
          <a:bodyPr/>
          <a:lstStyle/>
          <a:p>
            <a:fld id="{F3BF8891-5E06-46C2-89A4-6DB85D39BA35}" type="slidenum">
              <a:rPr lang="en-US" smtClean="0"/>
              <a:pPr/>
              <a:t>17</a:t>
            </a:fld>
            <a:endParaRPr lang="en-US" dirty="0"/>
          </a:p>
        </p:txBody>
      </p:sp>
    </p:spTree>
    <p:custDataLst>
      <p:tags r:id="rId1"/>
    </p:custDataLst>
    <p:extLst>
      <p:ext uri="{BB962C8B-B14F-4D97-AF65-F5344CB8AC3E}">
        <p14:creationId xmlns:p14="http://schemas.microsoft.com/office/powerpoint/2010/main" val="3113666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Motherboard Buses - 4</a:t>
            </a:r>
          </a:p>
        </p:txBody>
      </p:sp>
      <p:pic>
        <p:nvPicPr>
          <p:cNvPr id="2" name="Content Placeholder 1" descr="Diagram of System Bus: Address Bus and Control Bus."/>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06280" y="1600200"/>
            <a:ext cx="8131439" cy="4572000"/>
          </a:xfrm>
        </p:spPr>
      </p:pic>
      <p:sp>
        <p:nvSpPr>
          <p:cNvPr id="4" name="Slide Number Placeholder 3"/>
          <p:cNvSpPr>
            <a:spLocks noGrp="1"/>
          </p:cNvSpPr>
          <p:nvPr>
            <p:ph type="sldNum" sz="quarter" idx="4"/>
          </p:nvPr>
        </p:nvSpPr>
        <p:spPr/>
        <p:txBody>
          <a:bodyPr/>
          <a:lstStyle/>
          <a:p>
            <a:fld id="{F3BF8891-5E06-46C2-89A4-6DB85D39BA35}" type="slidenum">
              <a:rPr lang="en-US" smtClean="0"/>
              <a:pPr/>
              <a:t>18</a:t>
            </a:fld>
            <a:endParaRPr lang="en-US" dirty="0"/>
          </a:p>
        </p:txBody>
      </p:sp>
    </p:spTree>
    <p:custDataLst>
      <p:tags r:id="rId1"/>
    </p:custDataLst>
    <p:extLst>
      <p:ext uri="{BB962C8B-B14F-4D97-AF65-F5344CB8AC3E}">
        <p14:creationId xmlns:p14="http://schemas.microsoft.com/office/powerpoint/2010/main" val="3836217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Motherboard Buses - 5</a:t>
            </a:r>
          </a:p>
        </p:txBody>
      </p:sp>
      <p:pic>
        <p:nvPicPr>
          <p:cNvPr id="2" name="Content Placeholder 1" descr="Diagram of System Bus: Address Bus, Control Bus, and Data Bus."/>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06280" y="1600200"/>
            <a:ext cx="8131439" cy="4572000"/>
          </a:xfrm>
        </p:spPr>
      </p:pic>
      <p:sp>
        <p:nvSpPr>
          <p:cNvPr id="4" name="Slide Number Placeholder 3"/>
          <p:cNvSpPr>
            <a:spLocks noGrp="1"/>
          </p:cNvSpPr>
          <p:nvPr>
            <p:ph type="sldNum" sz="quarter" idx="4"/>
          </p:nvPr>
        </p:nvSpPr>
        <p:spPr/>
        <p:txBody>
          <a:bodyPr/>
          <a:lstStyle/>
          <a:p>
            <a:fld id="{F3BF8891-5E06-46C2-89A4-6DB85D39BA35}" type="slidenum">
              <a:rPr lang="en-US" smtClean="0"/>
              <a:pPr/>
              <a:t>19</a:t>
            </a:fld>
            <a:endParaRPr lang="en-US" dirty="0"/>
          </a:p>
        </p:txBody>
      </p:sp>
    </p:spTree>
    <p:custDataLst>
      <p:tags r:id="rId1"/>
    </p:custDataLst>
    <p:extLst>
      <p:ext uri="{BB962C8B-B14F-4D97-AF65-F5344CB8AC3E}">
        <p14:creationId xmlns:p14="http://schemas.microsoft.com/office/powerpoint/2010/main" val="434377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Computer Hardware</a:t>
            </a:r>
            <a:br>
              <a:rPr lang="en-US" altLang="en-US" dirty="0" smtClean="0"/>
            </a:br>
            <a:r>
              <a:rPr lang="en-US" altLang="en-US" dirty="0" smtClean="0"/>
              <a:t>Learning Objectives - 1</a:t>
            </a:r>
          </a:p>
        </p:txBody>
      </p:sp>
      <p:sp>
        <p:nvSpPr>
          <p:cNvPr id="18435" name="Text Placeholder 3"/>
          <p:cNvSpPr>
            <a:spLocks noGrp="1"/>
          </p:cNvSpPr>
          <p:nvPr>
            <p:ph sz="quarter" idx="14"/>
          </p:nvPr>
        </p:nvSpPr>
        <p:spPr>
          <a:xfrm>
            <a:off x="457200" y="1600200"/>
            <a:ext cx="8229600" cy="4827896"/>
          </a:xfrm>
        </p:spPr>
        <p:txBody>
          <a:bodyPr/>
          <a:lstStyle/>
          <a:p>
            <a:r>
              <a:rPr lang="en-US" altLang="en-US" sz="3100" dirty="0" smtClean="0"/>
              <a:t>Describe the major components of a computer system (Lectures a, b)</a:t>
            </a:r>
          </a:p>
          <a:p>
            <a:r>
              <a:rPr lang="en-US" altLang="en-US" sz="3100" dirty="0" smtClean="0"/>
              <a:t>Provide examples of input and output devices used in health care (Lecture a)</a:t>
            </a:r>
          </a:p>
          <a:p>
            <a:r>
              <a:rPr lang="en-US" altLang="en-US" sz="3100" dirty="0" smtClean="0"/>
              <a:t>Discuss primary and secondary storage devices (Lecture b)</a:t>
            </a:r>
          </a:p>
          <a:p>
            <a:r>
              <a:rPr lang="en-US" sz="3100" dirty="0" smtClean="0"/>
              <a:t>Introduce binary notation and describe data representation, storage, and manipulation in binary format </a:t>
            </a:r>
            <a:r>
              <a:rPr lang="en-US" altLang="en-US" sz="3100" dirty="0" smtClean="0"/>
              <a:t>(Lecture b)</a:t>
            </a:r>
          </a:p>
        </p:txBody>
      </p:sp>
      <p:sp>
        <p:nvSpPr>
          <p:cNvPr id="4" name="Slide Number Placeholder 3"/>
          <p:cNvSpPr>
            <a:spLocks noGrp="1"/>
          </p:cNvSpPr>
          <p:nvPr>
            <p:ph type="sldNum" sz="quarter" idx="4"/>
          </p:nvPr>
        </p:nvSpPr>
        <p:spPr/>
        <p:txBody>
          <a:bodyPr/>
          <a:lstStyle/>
          <a:p>
            <a:fld id="{F3BF8891-5E06-46C2-89A4-6DB85D39BA35}" type="slidenum">
              <a:rPr lang="en-US" smtClean="0"/>
              <a:pPr/>
              <a:t>2</a:t>
            </a:fld>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Motherboard Buses - 6</a:t>
            </a:r>
          </a:p>
        </p:txBody>
      </p:sp>
      <p:pic>
        <p:nvPicPr>
          <p:cNvPr id="3" name="Content Placeholder 2" descr="Diagram of System Bus: Address Bus and Control Bus.  If a device requests that data be saved to the hard disk, the save command is placed on the control bus…&#10;"/>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06280" y="1600200"/>
            <a:ext cx="8131439" cy="4572000"/>
          </a:xfrm>
        </p:spPr>
      </p:pic>
      <p:sp>
        <p:nvSpPr>
          <p:cNvPr id="4" name="Slide Number Placeholder 3"/>
          <p:cNvSpPr>
            <a:spLocks noGrp="1"/>
          </p:cNvSpPr>
          <p:nvPr>
            <p:ph type="sldNum" sz="quarter" idx="4"/>
          </p:nvPr>
        </p:nvSpPr>
        <p:spPr/>
        <p:txBody>
          <a:bodyPr/>
          <a:lstStyle/>
          <a:p>
            <a:fld id="{F3BF8891-5E06-46C2-89A4-6DB85D39BA35}" type="slidenum">
              <a:rPr lang="en-US" smtClean="0"/>
              <a:pPr/>
              <a:t>20</a:t>
            </a:fld>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Motherboard Buses - 7</a:t>
            </a:r>
          </a:p>
        </p:txBody>
      </p:sp>
      <p:pic>
        <p:nvPicPr>
          <p:cNvPr id="2" name="Content Placeholder 1" descr="Diagram of System Bus: Address Bus and Control Bus. If a device requests that data be saved to the hard disk, the save command is placed on the control bus…&#10;then the actual data to be saved is placed on the data bus."/>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06280" y="1600200"/>
            <a:ext cx="8131439" cy="4572000"/>
          </a:xfrm>
        </p:spPr>
      </p:pic>
      <p:sp>
        <p:nvSpPr>
          <p:cNvPr id="4" name="Slide Number Placeholder 3"/>
          <p:cNvSpPr>
            <a:spLocks noGrp="1"/>
          </p:cNvSpPr>
          <p:nvPr>
            <p:ph type="sldNum" sz="quarter" idx="4"/>
          </p:nvPr>
        </p:nvSpPr>
        <p:spPr/>
        <p:txBody>
          <a:bodyPr/>
          <a:lstStyle/>
          <a:p>
            <a:fld id="{F3BF8891-5E06-46C2-89A4-6DB85D39BA35}" type="slidenum">
              <a:rPr lang="en-US" smtClean="0"/>
              <a:pPr/>
              <a:t>21</a:t>
            </a:fld>
            <a:endParaRPr lang="en-US" dirty="0"/>
          </a:p>
        </p:txBody>
      </p:sp>
    </p:spTree>
    <p:custDataLst>
      <p:tags r:id="rId1"/>
    </p:custDataLst>
    <p:extLst>
      <p:ext uri="{BB962C8B-B14F-4D97-AF65-F5344CB8AC3E}">
        <p14:creationId xmlns:p14="http://schemas.microsoft.com/office/powerpoint/2010/main" val="3015091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Motherboard Buses - 8</a:t>
            </a:r>
          </a:p>
        </p:txBody>
      </p:sp>
      <p:pic>
        <p:nvPicPr>
          <p:cNvPr id="2" name="Content Placeholder 1" descr="Diagram of System Bus: Address Bus and Control Bus. If a device requests that data be saved to the hard disk, the save command is placed on the control bus…&#10;then the actual data to be saved is placed on the data bus.&#10;And the physical address on the hard disk is placed on the address bus.&#10;"/>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06280" y="1600200"/>
            <a:ext cx="8131439" cy="4572000"/>
          </a:xfrm>
        </p:spPr>
      </p:pic>
      <p:sp>
        <p:nvSpPr>
          <p:cNvPr id="4" name="Slide Number Placeholder 3"/>
          <p:cNvSpPr>
            <a:spLocks noGrp="1"/>
          </p:cNvSpPr>
          <p:nvPr>
            <p:ph type="sldNum" sz="quarter" idx="4"/>
          </p:nvPr>
        </p:nvSpPr>
        <p:spPr/>
        <p:txBody>
          <a:bodyPr/>
          <a:lstStyle/>
          <a:p>
            <a:fld id="{F3BF8891-5E06-46C2-89A4-6DB85D39BA35}" type="slidenum">
              <a:rPr lang="en-US" smtClean="0"/>
              <a:pPr/>
              <a:t>22</a:t>
            </a:fld>
            <a:endParaRPr lang="en-US" dirty="0"/>
          </a:p>
        </p:txBody>
      </p:sp>
    </p:spTree>
    <p:custDataLst>
      <p:tags r:id="rId1"/>
    </p:custDataLst>
    <p:extLst>
      <p:ext uri="{BB962C8B-B14F-4D97-AF65-F5344CB8AC3E}">
        <p14:creationId xmlns:p14="http://schemas.microsoft.com/office/powerpoint/2010/main" val="418801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altLang="en-US" dirty="0" smtClean="0"/>
              <a:t>Computer Hardware Components - CPU</a:t>
            </a:r>
          </a:p>
        </p:txBody>
      </p:sp>
      <p:sp>
        <p:nvSpPr>
          <p:cNvPr id="21507" name="Content Placeholder 2"/>
          <p:cNvSpPr>
            <a:spLocks noGrp="1"/>
          </p:cNvSpPr>
          <p:nvPr>
            <p:ph sz="quarter" idx="14"/>
          </p:nvPr>
        </p:nvSpPr>
        <p:spPr>
          <a:xfrm>
            <a:off x="457200" y="1608736"/>
            <a:ext cx="8229600" cy="4572000"/>
          </a:xfrm>
        </p:spPr>
        <p:txBody>
          <a:bodyPr/>
          <a:lstStyle/>
          <a:p>
            <a:r>
              <a:rPr lang="en-US" altLang="en-US" sz="3000" dirty="0" smtClean="0"/>
              <a:t>System components </a:t>
            </a:r>
          </a:p>
          <a:p>
            <a:pPr lvl="1"/>
            <a:r>
              <a:rPr lang="en-US" altLang="en-US" sz="2600" dirty="0" smtClean="0"/>
              <a:t>Motherboard</a:t>
            </a:r>
          </a:p>
          <a:p>
            <a:pPr lvl="2"/>
            <a:r>
              <a:rPr lang="en-US" altLang="en-US" sz="2200" dirty="0" smtClean="0"/>
              <a:t>Ports</a:t>
            </a:r>
          </a:p>
          <a:p>
            <a:pPr lvl="2"/>
            <a:r>
              <a:rPr lang="en-US" altLang="en-US" sz="2200" dirty="0" smtClean="0"/>
              <a:t>Buses</a:t>
            </a:r>
          </a:p>
          <a:p>
            <a:pPr lvl="1"/>
            <a:r>
              <a:rPr lang="en-US" altLang="en-US" sz="2600" b="1" dirty="0" smtClean="0">
                <a:solidFill>
                  <a:srgbClr val="00B050"/>
                </a:solidFill>
              </a:rPr>
              <a:t>Central Processing Unit (CPU)</a:t>
            </a:r>
          </a:p>
          <a:p>
            <a:r>
              <a:rPr lang="en-US" altLang="en-US" sz="3000" dirty="0" smtClean="0"/>
              <a:t>Peripheral devices </a:t>
            </a:r>
          </a:p>
          <a:p>
            <a:pPr lvl="1"/>
            <a:r>
              <a:rPr lang="en-US" altLang="en-US" sz="2600" dirty="0" smtClean="0"/>
              <a:t>Input and output devices</a:t>
            </a:r>
          </a:p>
          <a:p>
            <a:r>
              <a:rPr lang="en-US" altLang="en-US" sz="3000" dirty="0" smtClean="0"/>
              <a:t>Storage devices</a:t>
            </a:r>
          </a:p>
        </p:txBody>
      </p:sp>
      <p:sp>
        <p:nvSpPr>
          <p:cNvPr id="4" name="Slide Number Placeholder 3"/>
          <p:cNvSpPr>
            <a:spLocks noGrp="1"/>
          </p:cNvSpPr>
          <p:nvPr>
            <p:ph type="sldNum" sz="quarter" idx="4"/>
          </p:nvPr>
        </p:nvSpPr>
        <p:spPr/>
        <p:txBody>
          <a:bodyPr/>
          <a:lstStyle/>
          <a:p>
            <a:fld id="{F3BF8891-5E06-46C2-89A4-6DB85D39BA35}" type="slidenum">
              <a:rPr lang="en-US" smtClean="0"/>
              <a:pPr/>
              <a:t>23</a:t>
            </a:fld>
            <a:endParaRPr lang="en-US" dirty="0"/>
          </a:p>
        </p:txBody>
      </p:sp>
    </p:spTree>
    <p:custDataLst>
      <p:tags r:id="rId1"/>
    </p:custDataLst>
    <p:extLst>
      <p:ext uri="{BB962C8B-B14F-4D97-AF65-F5344CB8AC3E}">
        <p14:creationId xmlns:p14="http://schemas.microsoft.com/office/powerpoint/2010/main" val="2169671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System Components – CPU</a:t>
            </a:r>
          </a:p>
        </p:txBody>
      </p:sp>
      <p:sp>
        <p:nvSpPr>
          <p:cNvPr id="22531" name="Content Placeholder 2"/>
          <p:cNvSpPr>
            <a:spLocks noGrp="1"/>
          </p:cNvSpPr>
          <p:nvPr>
            <p:ph sz="quarter" idx="14"/>
          </p:nvPr>
        </p:nvSpPr>
        <p:spPr>
          <a:xfrm>
            <a:off x="457200" y="1600200"/>
            <a:ext cx="8229600" cy="4896134"/>
          </a:xfrm>
        </p:spPr>
        <p:txBody>
          <a:bodyPr/>
          <a:lstStyle/>
          <a:p>
            <a:r>
              <a:rPr lang="en-US" altLang="en-US" sz="3000" dirty="0" smtClean="0"/>
              <a:t>Interprets and executes instructions </a:t>
            </a:r>
          </a:p>
          <a:p>
            <a:r>
              <a:rPr lang="en-US" altLang="en-US" sz="3000" dirty="0" smtClean="0"/>
              <a:t>Computer’s “brain” responsible for all operations</a:t>
            </a:r>
          </a:p>
          <a:p>
            <a:r>
              <a:rPr lang="en-US" altLang="en-US" sz="3000" dirty="0" smtClean="0"/>
              <a:t>Has its own memory which serves as a “work area”</a:t>
            </a:r>
          </a:p>
          <a:p>
            <a:r>
              <a:rPr lang="en-US" altLang="en-US" sz="3000" dirty="0" smtClean="0"/>
              <a:t>Multi-core processor has two or more processing units that act independently</a:t>
            </a:r>
          </a:p>
          <a:p>
            <a:r>
              <a:rPr lang="en-US" altLang="en-US" sz="3000" dirty="0" smtClean="0"/>
              <a:t>Modern computers can have multiple processors</a:t>
            </a:r>
          </a:p>
        </p:txBody>
      </p:sp>
      <p:sp>
        <p:nvSpPr>
          <p:cNvPr id="4" name="Slide Number Placeholder 3"/>
          <p:cNvSpPr>
            <a:spLocks noGrp="1"/>
          </p:cNvSpPr>
          <p:nvPr>
            <p:ph type="sldNum" sz="quarter" idx="4"/>
          </p:nvPr>
        </p:nvSpPr>
        <p:spPr/>
        <p:txBody>
          <a:bodyPr/>
          <a:lstStyle/>
          <a:p>
            <a:fld id="{F3BF8891-5E06-46C2-89A4-6DB85D39BA35}" type="slidenum">
              <a:rPr lang="en-US" smtClean="0"/>
              <a:pPr/>
              <a:t>24</a:t>
            </a:fld>
            <a:endParaRPr lang="en-US" dirty="0"/>
          </a:p>
        </p:txBody>
      </p:sp>
    </p:spTree>
    <p:custDataLst>
      <p:tags r:id="rId1"/>
    </p:custDataLst>
    <p:extLst>
      <p:ext uri="{BB962C8B-B14F-4D97-AF65-F5344CB8AC3E}">
        <p14:creationId xmlns:p14="http://schemas.microsoft.com/office/powerpoint/2010/main" val="3295214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altLang="en-US" dirty="0" smtClean="0"/>
              <a:t>Computer Hardware Components </a:t>
            </a:r>
            <a:r>
              <a:rPr lang="mr-IN" altLang="en-US" dirty="0" smtClean="0"/>
              <a:t>–</a:t>
            </a:r>
            <a:r>
              <a:rPr lang="en-US" altLang="en-US" dirty="0" smtClean="0"/>
              <a:t> Peripheral Devices</a:t>
            </a:r>
          </a:p>
        </p:txBody>
      </p:sp>
      <p:sp>
        <p:nvSpPr>
          <p:cNvPr id="21507" name="Content Placeholder 2"/>
          <p:cNvSpPr>
            <a:spLocks noGrp="1"/>
          </p:cNvSpPr>
          <p:nvPr>
            <p:ph sz="quarter" idx="14"/>
          </p:nvPr>
        </p:nvSpPr>
        <p:spPr>
          <a:xfrm>
            <a:off x="457200" y="1608736"/>
            <a:ext cx="8229600" cy="4572000"/>
          </a:xfrm>
        </p:spPr>
        <p:txBody>
          <a:bodyPr/>
          <a:lstStyle/>
          <a:p>
            <a:r>
              <a:rPr lang="en-US" altLang="en-US" sz="3000" dirty="0" smtClean="0"/>
              <a:t>System components </a:t>
            </a:r>
          </a:p>
          <a:p>
            <a:pPr lvl="1"/>
            <a:r>
              <a:rPr lang="en-US" altLang="en-US" sz="2600" dirty="0" smtClean="0"/>
              <a:t>Motherboard</a:t>
            </a:r>
          </a:p>
          <a:p>
            <a:pPr lvl="2"/>
            <a:r>
              <a:rPr lang="en-US" altLang="en-US" sz="2200" dirty="0" smtClean="0"/>
              <a:t>Ports</a:t>
            </a:r>
          </a:p>
          <a:p>
            <a:pPr lvl="2"/>
            <a:r>
              <a:rPr lang="en-US" altLang="en-US" sz="2200" dirty="0" smtClean="0"/>
              <a:t>Buses</a:t>
            </a:r>
          </a:p>
          <a:p>
            <a:pPr lvl="1"/>
            <a:r>
              <a:rPr lang="en-US" altLang="en-US" sz="2600" dirty="0" smtClean="0"/>
              <a:t>Central Processing Unit (CPU)</a:t>
            </a:r>
          </a:p>
          <a:p>
            <a:r>
              <a:rPr lang="en-US" altLang="en-US" sz="3000" dirty="0" smtClean="0">
                <a:solidFill>
                  <a:srgbClr val="00B050"/>
                </a:solidFill>
              </a:rPr>
              <a:t>Peripheral devices </a:t>
            </a:r>
          </a:p>
          <a:p>
            <a:pPr lvl="1"/>
            <a:r>
              <a:rPr lang="en-US" altLang="en-US" sz="2600" dirty="0" smtClean="0"/>
              <a:t>Input and output devices</a:t>
            </a:r>
          </a:p>
          <a:p>
            <a:r>
              <a:rPr lang="en-US" altLang="en-US" sz="3000" dirty="0" smtClean="0"/>
              <a:t>Storage devices</a:t>
            </a:r>
          </a:p>
        </p:txBody>
      </p:sp>
      <p:sp>
        <p:nvSpPr>
          <p:cNvPr id="4" name="Slide Number Placeholder 3"/>
          <p:cNvSpPr>
            <a:spLocks noGrp="1"/>
          </p:cNvSpPr>
          <p:nvPr>
            <p:ph type="sldNum" sz="quarter" idx="4"/>
          </p:nvPr>
        </p:nvSpPr>
        <p:spPr/>
        <p:txBody>
          <a:bodyPr/>
          <a:lstStyle/>
          <a:p>
            <a:fld id="{F3BF8891-5E06-46C2-89A4-6DB85D39BA35}" type="slidenum">
              <a:rPr lang="en-US" smtClean="0"/>
              <a:pPr/>
              <a:t>25</a:t>
            </a:fld>
            <a:endParaRPr lang="en-US" dirty="0"/>
          </a:p>
        </p:txBody>
      </p:sp>
    </p:spTree>
    <p:custDataLst>
      <p:tags r:id="rId1"/>
    </p:custDataLst>
    <p:extLst>
      <p:ext uri="{BB962C8B-B14F-4D97-AF65-F5344CB8AC3E}">
        <p14:creationId xmlns:p14="http://schemas.microsoft.com/office/powerpoint/2010/main" val="3101077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Peripheral Devices</a:t>
            </a:r>
          </a:p>
        </p:txBody>
      </p:sp>
      <p:sp>
        <p:nvSpPr>
          <p:cNvPr id="28675" name="Content Placeholder 2"/>
          <p:cNvSpPr>
            <a:spLocks noGrp="1"/>
          </p:cNvSpPr>
          <p:nvPr>
            <p:ph sz="quarter" idx="14"/>
          </p:nvPr>
        </p:nvSpPr>
        <p:spPr/>
        <p:txBody>
          <a:bodyPr/>
          <a:lstStyle/>
          <a:p>
            <a:r>
              <a:rPr lang="en-US" altLang="en-US" dirty="0"/>
              <a:t>H</a:t>
            </a:r>
            <a:r>
              <a:rPr lang="en-US" altLang="en-US" dirty="0" smtClean="0"/>
              <a:t>ardware </a:t>
            </a:r>
            <a:r>
              <a:rPr lang="en-US" altLang="en-US" dirty="0"/>
              <a:t>that connects to computer but is not part of its </a:t>
            </a:r>
            <a:r>
              <a:rPr lang="en-US" altLang="en-US" dirty="0" smtClean="0"/>
              <a:t>essential architecture</a:t>
            </a:r>
          </a:p>
        </p:txBody>
      </p:sp>
      <p:sp>
        <p:nvSpPr>
          <p:cNvPr id="4" name="Slide Number Placeholder 3"/>
          <p:cNvSpPr>
            <a:spLocks noGrp="1"/>
          </p:cNvSpPr>
          <p:nvPr>
            <p:ph type="sldNum" sz="quarter" idx="4"/>
          </p:nvPr>
        </p:nvSpPr>
        <p:spPr/>
        <p:txBody>
          <a:bodyPr/>
          <a:lstStyle/>
          <a:p>
            <a:fld id="{F3BF8891-5E06-46C2-89A4-6DB85D39BA35}" type="slidenum">
              <a:rPr lang="en-US" smtClean="0"/>
              <a:pPr/>
              <a:t>26</a:t>
            </a:fld>
            <a:endParaRPr lang="en-US" dirty="0"/>
          </a:p>
        </p:txBody>
      </p:sp>
    </p:spTree>
    <p:custDataLst>
      <p:tags r:id="rId1"/>
    </p:custDataLst>
    <p:extLst>
      <p:ext uri="{BB962C8B-B14F-4D97-AF65-F5344CB8AC3E}">
        <p14:creationId xmlns:p14="http://schemas.microsoft.com/office/powerpoint/2010/main" val="1829381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Peripheral Devices – </a:t>
            </a:r>
            <a:br>
              <a:rPr lang="en-US" altLang="en-US" dirty="0" smtClean="0"/>
            </a:br>
            <a:r>
              <a:rPr lang="en-US" altLang="en-US" dirty="0" smtClean="0"/>
              <a:t>Input Devices</a:t>
            </a:r>
          </a:p>
        </p:txBody>
      </p:sp>
      <p:sp>
        <p:nvSpPr>
          <p:cNvPr id="28675" name="Content Placeholder 2"/>
          <p:cNvSpPr>
            <a:spLocks noGrp="1"/>
          </p:cNvSpPr>
          <p:nvPr>
            <p:ph sz="quarter" idx="14"/>
          </p:nvPr>
        </p:nvSpPr>
        <p:spPr/>
        <p:txBody>
          <a:bodyPr/>
          <a:lstStyle/>
          <a:p>
            <a:r>
              <a:rPr lang="en-US" altLang="en-US" dirty="0" smtClean="0"/>
              <a:t>Transform external information for computer processing</a:t>
            </a:r>
          </a:p>
        </p:txBody>
      </p:sp>
      <p:sp>
        <p:nvSpPr>
          <p:cNvPr id="4" name="Slide Number Placeholder 3"/>
          <p:cNvSpPr>
            <a:spLocks noGrp="1"/>
          </p:cNvSpPr>
          <p:nvPr>
            <p:ph type="sldNum" sz="quarter" idx="4"/>
          </p:nvPr>
        </p:nvSpPr>
        <p:spPr/>
        <p:txBody>
          <a:bodyPr/>
          <a:lstStyle/>
          <a:p>
            <a:fld id="{F3BF8891-5E06-46C2-89A4-6DB85D39BA35}" type="slidenum">
              <a:rPr lang="en-US" smtClean="0"/>
              <a:pPr/>
              <a:t>27</a:t>
            </a:fld>
            <a:endParaRPr lang="en-US" dirty="0"/>
          </a:p>
        </p:txBody>
      </p:sp>
    </p:spTree>
    <p:custDataLst>
      <p:tags r:id="rId1"/>
    </p:custDataLst>
    <p:extLst>
      <p:ext uri="{BB962C8B-B14F-4D97-AF65-F5344CB8AC3E}">
        <p14:creationId xmlns:p14="http://schemas.microsoft.com/office/powerpoint/2010/main" val="1659798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Input Devices - 1 </a:t>
            </a:r>
          </a:p>
        </p:txBody>
      </p:sp>
      <p:sp>
        <p:nvSpPr>
          <p:cNvPr id="31747" name="Content Placeholder 2"/>
          <p:cNvSpPr>
            <a:spLocks noGrp="1"/>
          </p:cNvSpPr>
          <p:nvPr>
            <p:ph sz="quarter" idx="14"/>
          </p:nvPr>
        </p:nvSpPr>
        <p:spPr>
          <a:xfrm>
            <a:off x="457200" y="1639956"/>
            <a:ext cx="8229600" cy="4572000"/>
          </a:xfrm>
        </p:spPr>
        <p:txBody>
          <a:bodyPr/>
          <a:lstStyle/>
          <a:p>
            <a:r>
              <a:rPr lang="en-US" altLang="en-US" sz="2600" dirty="0" smtClean="0"/>
              <a:t>Keyboard</a:t>
            </a:r>
          </a:p>
          <a:p>
            <a:pPr lvl="1"/>
            <a:r>
              <a:rPr lang="en-US" altLang="en-US" sz="2400" dirty="0" smtClean="0"/>
              <a:t>Key strokes are interpreted by software into some type of symbol or symbols </a:t>
            </a:r>
          </a:p>
          <a:p>
            <a:pPr lvl="1"/>
            <a:r>
              <a:rPr lang="en-US" altLang="en-US" sz="2400" dirty="0" smtClean="0"/>
              <a:t>Example - capital letter “A” </a:t>
            </a:r>
          </a:p>
          <a:p>
            <a:pPr lvl="2"/>
            <a:r>
              <a:rPr lang="en-US" altLang="en-US" sz="2200" dirty="0" smtClean="0"/>
              <a:t>Sent electronically in binary code to motherboard as “01000001”</a:t>
            </a:r>
          </a:p>
          <a:p>
            <a:pPr lvl="2"/>
            <a:r>
              <a:rPr lang="en-US" altLang="en-US" sz="2200" dirty="0" smtClean="0"/>
              <a:t>Output on monitor in alphabetic format</a:t>
            </a:r>
          </a:p>
          <a:p>
            <a:r>
              <a:rPr lang="en-US" altLang="en-US" sz="2800" dirty="0" smtClean="0"/>
              <a:t>Mouse</a:t>
            </a:r>
          </a:p>
          <a:p>
            <a:pPr lvl="1"/>
            <a:r>
              <a:rPr lang="en-US" altLang="en-US" sz="2400" dirty="0" smtClean="0"/>
              <a:t>Selects and moves items on the screen</a:t>
            </a:r>
          </a:p>
          <a:p>
            <a:endParaRPr lang="en-US" altLang="en-US" dirty="0" smtClean="0"/>
          </a:p>
        </p:txBody>
      </p:sp>
      <p:sp>
        <p:nvSpPr>
          <p:cNvPr id="4" name="Slide Number Placeholder 3"/>
          <p:cNvSpPr>
            <a:spLocks noGrp="1"/>
          </p:cNvSpPr>
          <p:nvPr>
            <p:ph type="sldNum" sz="quarter" idx="4"/>
          </p:nvPr>
        </p:nvSpPr>
        <p:spPr/>
        <p:txBody>
          <a:bodyPr/>
          <a:lstStyle/>
          <a:p>
            <a:fld id="{F3BF8891-5E06-46C2-89A4-6DB85D39BA35}" type="slidenum">
              <a:rPr lang="en-US" smtClean="0"/>
              <a:pPr/>
              <a:t>28</a:t>
            </a:fld>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Input Devices - 2</a:t>
            </a:r>
          </a:p>
        </p:txBody>
      </p:sp>
      <p:sp>
        <p:nvSpPr>
          <p:cNvPr id="32771" name="Content Placeholder 2"/>
          <p:cNvSpPr>
            <a:spLocks noGrp="1"/>
          </p:cNvSpPr>
          <p:nvPr>
            <p:ph sz="quarter" idx="14"/>
          </p:nvPr>
        </p:nvSpPr>
        <p:spPr>
          <a:xfrm>
            <a:off x="457200" y="1620078"/>
            <a:ext cx="8229600" cy="4224130"/>
          </a:xfrm>
        </p:spPr>
        <p:txBody>
          <a:bodyPr/>
          <a:lstStyle/>
          <a:p>
            <a:r>
              <a:rPr lang="en-US" altLang="en-US" sz="2800" dirty="0" smtClean="0"/>
              <a:t>Microphone converts acoustic signal into digital </a:t>
            </a:r>
          </a:p>
          <a:p>
            <a:r>
              <a:rPr lang="en-US" altLang="en-US" sz="2800" dirty="0" smtClean="0"/>
              <a:t>Touchpad</a:t>
            </a:r>
          </a:p>
          <a:p>
            <a:pPr lvl="1"/>
            <a:r>
              <a:rPr lang="en-US" altLang="en-US" sz="2400" dirty="0" smtClean="0"/>
              <a:t>Surface is pressure-sensitive</a:t>
            </a:r>
          </a:p>
          <a:p>
            <a:pPr lvl="1"/>
            <a:r>
              <a:rPr lang="en-US" altLang="en-US" sz="2400" dirty="0" smtClean="0"/>
              <a:t>Translates finger movement into pointer movement</a:t>
            </a:r>
          </a:p>
          <a:p>
            <a:r>
              <a:rPr lang="en-US" altLang="en-US" sz="2800" dirty="0" smtClean="0"/>
              <a:t>Other devices</a:t>
            </a:r>
          </a:p>
          <a:p>
            <a:pPr lvl="1"/>
            <a:r>
              <a:rPr lang="en-US" altLang="en-US" sz="2400" dirty="0" smtClean="0"/>
              <a:t>Game joysticks</a:t>
            </a:r>
          </a:p>
          <a:p>
            <a:pPr lvl="1"/>
            <a:r>
              <a:rPr lang="en-US" altLang="en-US" sz="2400" dirty="0" smtClean="0"/>
              <a:t>Fingerprint readers</a:t>
            </a:r>
          </a:p>
          <a:p>
            <a:pPr lvl="1"/>
            <a:r>
              <a:rPr lang="en-US" altLang="en-US" sz="2400" dirty="0" smtClean="0"/>
              <a:t>Cameras</a:t>
            </a:r>
          </a:p>
          <a:p>
            <a:pPr lvl="1"/>
            <a:r>
              <a:rPr lang="en-US" altLang="en-US" sz="2400" dirty="0" smtClean="0"/>
              <a:t>Bar code readers</a:t>
            </a:r>
          </a:p>
        </p:txBody>
      </p:sp>
      <p:sp>
        <p:nvSpPr>
          <p:cNvPr id="4" name="Slide Number Placeholder 3"/>
          <p:cNvSpPr>
            <a:spLocks noGrp="1"/>
          </p:cNvSpPr>
          <p:nvPr>
            <p:ph type="sldNum" sz="quarter" idx="4"/>
          </p:nvPr>
        </p:nvSpPr>
        <p:spPr/>
        <p:txBody>
          <a:bodyPr/>
          <a:lstStyle/>
          <a:p>
            <a:fld id="{F3BF8891-5E06-46C2-89A4-6DB85D39BA35}" type="slidenum">
              <a:rPr lang="en-US" smtClean="0"/>
              <a:pPr/>
              <a:t>29</a:t>
            </a:fld>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Computer Hardware</a:t>
            </a:r>
            <a:br>
              <a:rPr lang="en-US" altLang="en-US" dirty="0" smtClean="0"/>
            </a:br>
            <a:r>
              <a:rPr lang="en-US" altLang="en-US" dirty="0" smtClean="0"/>
              <a:t>Learning Objectives - 2</a:t>
            </a:r>
          </a:p>
        </p:txBody>
      </p:sp>
      <p:sp>
        <p:nvSpPr>
          <p:cNvPr id="18435" name="Text Placeholder 3"/>
          <p:cNvSpPr>
            <a:spLocks noGrp="1"/>
          </p:cNvSpPr>
          <p:nvPr>
            <p:ph sz="quarter" idx="14"/>
          </p:nvPr>
        </p:nvSpPr>
        <p:spPr/>
        <p:txBody>
          <a:bodyPr/>
          <a:lstStyle/>
          <a:p>
            <a:r>
              <a:rPr lang="en-US" altLang="en-US" dirty="0" smtClean="0"/>
              <a:t>Introduce data types and explain how different data types are stored and addressed (Lecture c)</a:t>
            </a:r>
          </a:p>
          <a:p>
            <a:r>
              <a:rPr lang="en-US" dirty="0" smtClean="0"/>
              <a:t>Describe the functionality of the central processing unit </a:t>
            </a:r>
            <a:r>
              <a:rPr lang="en-US" altLang="en-US" dirty="0" smtClean="0"/>
              <a:t>(CPU) (Lecture c)</a:t>
            </a:r>
          </a:p>
          <a:p>
            <a:r>
              <a:rPr lang="en-US" dirty="0" smtClean="0"/>
              <a:t>Provide examples of CPUs designed for health care applications </a:t>
            </a:r>
            <a:r>
              <a:rPr lang="en-US" altLang="en-US" dirty="0" smtClean="0"/>
              <a:t>(Lecture c)</a:t>
            </a:r>
          </a:p>
        </p:txBody>
      </p:sp>
      <p:sp>
        <p:nvSpPr>
          <p:cNvPr id="4" name="Slide Number Placeholder 3"/>
          <p:cNvSpPr>
            <a:spLocks noGrp="1"/>
          </p:cNvSpPr>
          <p:nvPr>
            <p:ph type="sldNum" sz="quarter" idx="4"/>
          </p:nvPr>
        </p:nvSpPr>
        <p:spPr/>
        <p:txBody>
          <a:bodyPr/>
          <a:lstStyle/>
          <a:p>
            <a:fld id="{F3BF8891-5E06-46C2-89A4-6DB85D39BA35}" type="slidenum">
              <a:rPr lang="en-US" smtClean="0"/>
              <a:pPr/>
              <a:t>3</a:t>
            </a:fld>
            <a:endParaRPr lang="en-US" dirty="0"/>
          </a:p>
        </p:txBody>
      </p:sp>
    </p:spTree>
    <p:custDataLst>
      <p:tags r:id="rId1"/>
    </p:custDataLst>
    <p:extLst>
      <p:ext uri="{BB962C8B-B14F-4D97-AF65-F5344CB8AC3E}">
        <p14:creationId xmlns:p14="http://schemas.microsoft.com/office/powerpoint/2010/main" val="1675785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5"/>
          <p:cNvSpPr>
            <a:spLocks noGrp="1"/>
          </p:cNvSpPr>
          <p:nvPr>
            <p:ph type="title"/>
          </p:nvPr>
        </p:nvSpPr>
        <p:spPr/>
        <p:txBody>
          <a:bodyPr/>
          <a:lstStyle/>
          <a:p>
            <a:r>
              <a:rPr lang="en-US" altLang="en-US" dirty="0" smtClean="0"/>
              <a:t>Input Devices - 3</a:t>
            </a:r>
          </a:p>
        </p:txBody>
      </p:sp>
      <p:sp>
        <p:nvSpPr>
          <p:cNvPr id="33795" name="Content Placeholder 16"/>
          <p:cNvSpPr>
            <a:spLocks noGrp="1"/>
          </p:cNvSpPr>
          <p:nvPr>
            <p:ph sz="quarter" idx="14"/>
          </p:nvPr>
        </p:nvSpPr>
        <p:spPr>
          <a:xfrm>
            <a:off x="252480" y="1600200"/>
            <a:ext cx="4041648" cy="4572000"/>
          </a:xfrm>
        </p:spPr>
        <p:txBody>
          <a:bodyPr/>
          <a:lstStyle/>
          <a:p>
            <a:r>
              <a:rPr lang="en-US" altLang="en-US" dirty="0" smtClean="0"/>
              <a:t>Computerized Tomography (CT)</a:t>
            </a:r>
          </a:p>
          <a:p>
            <a:pPr marL="400050" lvl="1" indent="0">
              <a:buNone/>
            </a:pPr>
            <a:r>
              <a:rPr lang="en-US" altLang="en-US" dirty="0" smtClean="0"/>
              <a:t>“… a diagnostic procedure that uses special X-ray equipment to obtain cross-sectional pictures of the body.”</a:t>
            </a:r>
            <a:br>
              <a:rPr lang="en-US" altLang="en-US" dirty="0" smtClean="0"/>
            </a:br>
            <a:r>
              <a:rPr lang="en-US" altLang="en-US" sz="1600" dirty="0" smtClean="0"/>
              <a:t>(California Radiology, Inc.)</a:t>
            </a:r>
          </a:p>
        </p:txBody>
      </p:sp>
      <p:pic>
        <p:nvPicPr>
          <p:cNvPr id="3" name="Content Placeholder 2" descr="Image of a computerized tomography (CT) scanner."/>
          <p:cNvPicPr>
            <a:picLocks noGrp="1" noChangeAspect="1"/>
          </p:cNvPicPr>
          <p:nvPr>
            <p:ph sz="quarter" idx="18"/>
          </p:nvPr>
        </p:nvPicPr>
        <p:blipFill>
          <a:blip r:embed="rId4" cstate="print">
            <a:extLst>
              <a:ext uri="{28A0092B-C50C-407E-A947-70E740481C1C}">
                <a14:useLocalDpi xmlns:a14="http://schemas.microsoft.com/office/drawing/2010/main" val="0"/>
              </a:ext>
            </a:extLst>
          </a:blip>
          <a:stretch>
            <a:fillRect/>
          </a:stretch>
        </p:blipFill>
        <p:spPr>
          <a:xfrm>
            <a:off x="4644052" y="2007191"/>
            <a:ext cx="4041775" cy="3032305"/>
          </a:xfrm>
        </p:spPr>
      </p:pic>
      <p:sp>
        <p:nvSpPr>
          <p:cNvPr id="33798" name="Content Placeholder 19"/>
          <p:cNvSpPr>
            <a:spLocks noGrp="1"/>
          </p:cNvSpPr>
          <p:nvPr>
            <p:ph type="body" sz="quarter" idx="33"/>
          </p:nvPr>
        </p:nvSpPr>
        <p:spPr>
          <a:xfrm>
            <a:off x="5166001" y="5046725"/>
            <a:ext cx="2997876" cy="294565"/>
          </a:xfrm>
        </p:spPr>
        <p:txBody>
          <a:bodyPr/>
          <a:lstStyle/>
          <a:p>
            <a:r>
              <a:rPr lang="en-US" altLang="en-US" dirty="0" smtClean="0"/>
              <a:t>(Glitzy queen00, 2007, public domain)</a:t>
            </a:r>
          </a:p>
        </p:txBody>
      </p:sp>
      <p:sp>
        <p:nvSpPr>
          <p:cNvPr id="11" name="Slide Number Placeholder 10"/>
          <p:cNvSpPr>
            <a:spLocks noGrp="1"/>
          </p:cNvSpPr>
          <p:nvPr>
            <p:ph type="sldNum" sz="quarter" idx="4"/>
          </p:nvPr>
        </p:nvSpPr>
        <p:spPr/>
        <p:txBody>
          <a:bodyPr/>
          <a:lstStyle/>
          <a:p>
            <a:fld id="{F3BF8891-5E06-46C2-89A4-6DB85D39BA35}" type="slidenum">
              <a:rPr lang="en-US" smtClean="0"/>
              <a:pPr/>
              <a:t>30</a:t>
            </a:fld>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9"/>
          <p:cNvSpPr>
            <a:spLocks noGrp="1"/>
          </p:cNvSpPr>
          <p:nvPr>
            <p:ph type="title"/>
          </p:nvPr>
        </p:nvSpPr>
        <p:spPr/>
        <p:txBody>
          <a:bodyPr/>
          <a:lstStyle/>
          <a:p>
            <a:r>
              <a:rPr lang="en-US" altLang="en-US" dirty="0" smtClean="0"/>
              <a:t>Input Devices - 4</a:t>
            </a:r>
          </a:p>
        </p:txBody>
      </p:sp>
      <p:sp>
        <p:nvSpPr>
          <p:cNvPr id="34819" name="Content Placeholder 10"/>
          <p:cNvSpPr>
            <a:spLocks noGrp="1"/>
          </p:cNvSpPr>
          <p:nvPr>
            <p:ph sz="quarter" idx="14"/>
          </p:nvPr>
        </p:nvSpPr>
        <p:spPr>
          <a:xfrm>
            <a:off x="457200" y="1600200"/>
            <a:ext cx="8229600" cy="1828800"/>
          </a:xfrm>
        </p:spPr>
        <p:txBody>
          <a:bodyPr/>
          <a:lstStyle/>
          <a:p>
            <a:r>
              <a:rPr lang="en-US" altLang="en-US" sz="2800" dirty="0" smtClean="0"/>
              <a:t>Positron Emission Tomography (PET) Scans</a:t>
            </a:r>
          </a:p>
          <a:p>
            <a:pPr lvl="1"/>
            <a:r>
              <a:rPr lang="en-US" altLang="en-US" sz="2600" dirty="0" smtClean="0"/>
              <a:t>“…a nuclear medicine imaging technique which produces a three-dimensional image or picture of functional processes in the body.”</a:t>
            </a:r>
          </a:p>
        </p:txBody>
      </p:sp>
      <p:pic>
        <p:nvPicPr>
          <p:cNvPr id="3" name="Content Placeholder 2" descr="Photograph of a positron emission tomography (PET) scanner with a patient waiting to be imaged."/>
          <p:cNvPicPr>
            <a:picLocks noGrp="1" noChangeAspect="1"/>
          </p:cNvPicPr>
          <p:nvPr>
            <p:ph sz="quarter" idx="18"/>
          </p:nvPr>
        </p:nvPicPr>
        <p:blipFill>
          <a:blip r:embed="rId4" cstate="print">
            <a:extLst>
              <a:ext uri="{28A0092B-C50C-407E-A947-70E740481C1C}">
                <a14:useLocalDpi xmlns:a14="http://schemas.microsoft.com/office/drawing/2010/main" val="0"/>
              </a:ext>
            </a:extLst>
          </a:blip>
          <a:stretch>
            <a:fillRect/>
          </a:stretch>
        </p:blipFill>
        <p:spPr>
          <a:xfrm>
            <a:off x="2204761" y="3615737"/>
            <a:ext cx="4734478" cy="2663143"/>
          </a:xfrm>
        </p:spPr>
      </p:pic>
      <p:sp>
        <p:nvSpPr>
          <p:cNvPr id="5" name="Text Placeholder 4"/>
          <p:cNvSpPr>
            <a:spLocks noGrp="1"/>
          </p:cNvSpPr>
          <p:nvPr>
            <p:ph type="body" sz="quarter" idx="33"/>
          </p:nvPr>
        </p:nvSpPr>
        <p:spPr>
          <a:xfrm>
            <a:off x="2204761" y="6278880"/>
            <a:ext cx="2173514" cy="332377"/>
          </a:xfrm>
        </p:spPr>
        <p:txBody>
          <a:bodyPr/>
          <a:lstStyle/>
          <a:p>
            <a:r>
              <a:rPr lang="en-US" dirty="0" smtClean="0"/>
              <a:t>(Då.nu, 2016, CC BY-SA 4.0)</a:t>
            </a:r>
            <a:endParaRPr lang="en-US" dirty="0"/>
          </a:p>
        </p:txBody>
      </p:sp>
      <p:sp>
        <p:nvSpPr>
          <p:cNvPr id="7" name="Slide Number Placeholder 6"/>
          <p:cNvSpPr>
            <a:spLocks noGrp="1"/>
          </p:cNvSpPr>
          <p:nvPr>
            <p:ph type="sldNum" sz="quarter" idx="4"/>
          </p:nvPr>
        </p:nvSpPr>
        <p:spPr/>
        <p:txBody>
          <a:bodyPr/>
          <a:lstStyle/>
          <a:p>
            <a:fld id="{F3BF8891-5E06-46C2-89A4-6DB85D39BA35}" type="slidenum">
              <a:rPr lang="en-US" smtClean="0"/>
              <a:pPr/>
              <a:t>31</a:t>
            </a:fld>
            <a:endParaRPr lang="en-US"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9"/>
          <p:cNvSpPr>
            <a:spLocks noGrp="1"/>
          </p:cNvSpPr>
          <p:nvPr>
            <p:ph type="title"/>
          </p:nvPr>
        </p:nvSpPr>
        <p:spPr/>
        <p:txBody>
          <a:bodyPr/>
          <a:lstStyle/>
          <a:p>
            <a:r>
              <a:rPr lang="en-US" altLang="en-US" dirty="0" smtClean="0"/>
              <a:t>Input Devices - 5</a:t>
            </a:r>
          </a:p>
        </p:txBody>
      </p:sp>
      <p:sp>
        <p:nvSpPr>
          <p:cNvPr id="35843" name="Content Placeholder 10"/>
          <p:cNvSpPr>
            <a:spLocks noGrp="1"/>
          </p:cNvSpPr>
          <p:nvPr>
            <p:ph sz="quarter" idx="14"/>
          </p:nvPr>
        </p:nvSpPr>
        <p:spPr>
          <a:xfrm>
            <a:off x="457199" y="1600200"/>
            <a:ext cx="4651829" cy="4572000"/>
          </a:xfrm>
        </p:spPr>
        <p:txBody>
          <a:bodyPr/>
          <a:lstStyle/>
          <a:p>
            <a:r>
              <a:rPr lang="en-US" altLang="en-US" dirty="0" smtClean="0"/>
              <a:t>Ultrasonography </a:t>
            </a:r>
          </a:p>
          <a:p>
            <a:pPr lvl="1"/>
            <a:r>
              <a:rPr lang="en-US" altLang="en-US" dirty="0" smtClean="0"/>
              <a:t>Sound waves are used to produce an image. The echoes are received as input from a sonographic probe and translated into pixels.</a:t>
            </a:r>
          </a:p>
        </p:txBody>
      </p:sp>
      <p:pic>
        <p:nvPicPr>
          <p:cNvPr id="5" name="Content Placeholder 4" descr="Image of an ultrasound machine. Another health care-related computer input device is a sonographic instrument. This device uses sound waves to produce an image. This technology is known as ultrasonography. In the image on this slide, there are a number of input devices connected to a computer through device ports. The software recognizes the input and then outputs it on the screen. Echoes are received as input from a sonographic probe and then translated into image output on the screen.&#10;&#10;"/>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5386552" y="1600200"/>
            <a:ext cx="2434441" cy="4572000"/>
          </a:xfrm>
        </p:spPr>
      </p:pic>
      <p:sp>
        <p:nvSpPr>
          <p:cNvPr id="7" name="Text Placeholder 6"/>
          <p:cNvSpPr>
            <a:spLocks noGrp="1"/>
          </p:cNvSpPr>
          <p:nvPr>
            <p:ph type="body" sz="quarter" idx="33"/>
          </p:nvPr>
        </p:nvSpPr>
        <p:spPr>
          <a:xfrm>
            <a:off x="5148541" y="6172201"/>
            <a:ext cx="3041092" cy="344714"/>
          </a:xfrm>
        </p:spPr>
        <p:txBody>
          <a:bodyPr/>
          <a:lstStyle/>
          <a:p>
            <a:r>
              <a:rPr lang="en-US" altLang="en-US" dirty="0" smtClean="0"/>
              <a:t>(</a:t>
            </a:r>
            <a:r>
              <a:rPr lang="en-US" dirty="0" err="1"/>
              <a:t>Kitmondo</a:t>
            </a:r>
            <a:r>
              <a:rPr lang="en-US" dirty="0"/>
              <a:t> </a:t>
            </a:r>
            <a:r>
              <a:rPr lang="en-US" dirty="0" smtClean="0"/>
              <a:t>Marketplace, 2013, </a:t>
            </a:r>
            <a:r>
              <a:rPr lang="en-US" altLang="en-US" dirty="0" smtClean="0"/>
              <a:t>CC </a:t>
            </a:r>
            <a:r>
              <a:rPr lang="en-US" altLang="en-US" dirty="0"/>
              <a:t>BY </a:t>
            </a:r>
            <a:r>
              <a:rPr lang="en-US" altLang="en-US" dirty="0" smtClean="0"/>
              <a:t>2.0)</a:t>
            </a:r>
            <a:endParaRPr lang="en-US" dirty="0"/>
          </a:p>
        </p:txBody>
      </p:sp>
      <p:sp>
        <p:nvSpPr>
          <p:cNvPr id="8" name="Slide Number Placeholder 7"/>
          <p:cNvSpPr>
            <a:spLocks noGrp="1"/>
          </p:cNvSpPr>
          <p:nvPr>
            <p:ph type="sldNum" sz="quarter" idx="4"/>
          </p:nvPr>
        </p:nvSpPr>
        <p:spPr/>
        <p:txBody>
          <a:bodyPr/>
          <a:lstStyle/>
          <a:p>
            <a:fld id="{F3BF8891-5E06-46C2-89A4-6DB85D39BA35}" type="slidenum">
              <a:rPr lang="en-US" smtClean="0"/>
              <a:pPr/>
              <a:t>32</a:t>
            </a:fld>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p:txBody>
          <a:bodyPr/>
          <a:lstStyle/>
          <a:p>
            <a:r>
              <a:rPr lang="en-US" altLang="en-US" dirty="0" smtClean="0"/>
              <a:t>Input Devices - 6</a:t>
            </a:r>
          </a:p>
        </p:txBody>
      </p:sp>
      <p:sp>
        <p:nvSpPr>
          <p:cNvPr id="36867" name="Content Placeholder 7"/>
          <p:cNvSpPr>
            <a:spLocks noGrp="1"/>
          </p:cNvSpPr>
          <p:nvPr>
            <p:ph sz="quarter" idx="14"/>
          </p:nvPr>
        </p:nvSpPr>
        <p:spPr>
          <a:xfrm>
            <a:off x="457200" y="1518312"/>
            <a:ext cx="4041648" cy="5021636"/>
          </a:xfrm>
        </p:spPr>
        <p:txBody>
          <a:bodyPr>
            <a:normAutofit lnSpcReduction="10000"/>
          </a:bodyPr>
          <a:lstStyle/>
          <a:p>
            <a:r>
              <a:rPr lang="en-US" altLang="en-US" dirty="0" smtClean="0"/>
              <a:t>Magnetic Resonance Imaging (MRI)</a:t>
            </a:r>
          </a:p>
          <a:p>
            <a:pPr lvl="1"/>
            <a:r>
              <a:rPr lang="en-US" altLang="en-US" dirty="0" smtClean="0"/>
              <a:t>a body is placed in a magnetic field and flooded with a radio frequency pulse that produces an image of the body’s interior structure.</a:t>
            </a:r>
          </a:p>
          <a:p>
            <a:endParaRPr lang="en-US" altLang="en-US" dirty="0" smtClean="0"/>
          </a:p>
        </p:txBody>
      </p:sp>
      <p:sp>
        <p:nvSpPr>
          <p:cNvPr id="36869" name="Content Placeholder 9"/>
          <p:cNvSpPr>
            <a:spLocks noGrp="1"/>
          </p:cNvSpPr>
          <p:nvPr>
            <p:ph type="body" sz="quarter" idx="32"/>
          </p:nvPr>
        </p:nvSpPr>
        <p:spPr>
          <a:xfrm>
            <a:off x="5043487" y="1678434"/>
            <a:ext cx="3251200" cy="483772"/>
          </a:xfrm>
        </p:spPr>
        <p:txBody>
          <a:bodyPr/>
          <a:lstStyle/>
          <a:p>
            <a:r>
              <a:rPr lang="en-US" altLang="en-US" dirty="0" smtClean="0"/>
              <a:t>The image represents the output of an MRI scan of the human head.</a:t>
            </a:r>
          </a:p>
        </p:txBody>
      </p:sp>
      <p:pic>
        <p:nvPicPr>
          <p:cNvPr id="3" name="Content Placeholder 2" descr="Image showing the output of an MRI scan of the human head."/>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5043487" y="2260600"/>
            <a:ext cx="3251200" cy="3251200"/>
          </a:xfrm>
        </p:spPr>
      </p:pic>
      <p:sp>
        <p:nvSpPr>
          <p:cNvPr id="36870" name="Content Placeholder 10"/>
          <p:cNvSpPr>
            <a:spLocks noGrp="1"/>
          </p:cNvSpPr>
          <p:nvPr>
            <p:ph type="body" sz="quarter" idx="33"/>
          </p:nvPr>
        </p:nvSpPr>
        <p:spPr>
          <a:xfrm>
            <a:off x="5420748" y="5519480"/>
            <a:ext cx="2496676" cy="300749"/>
          </a:xfrm>
        </p:spPr>
        <p:txBody>
          <a:bodyPr/>
          <a:lstStyle/>
          <a:p>
            <a:r>
              <a:rPr lang="en-US" altLang="en-US" dirty="0" smtClean="0"/>
              <a:t>(</a:t>
            </a:r>
            <a:r>
              <a:rPr lang="en-US" dirty="0" err="1"/>
              <a:t>Thattai</a:t>
            </a:r>
            <a:r>
              <a:rPr lang="en-US" altLang="en-US" dirty="0" smtClean="0"/>
              <a:t>, R., 2005, CC BY-SA 3.0)</a:t>
            </a:r>
          </a:p>
        </p:txBody>
      </p:sp>
      <p:sp>
        <p:nvSpPr>
          <p:cNvPr id="7" name="Slide Number Placeholder 6"/>
          <p:cNvSpPr>
            <a:spLocks noGrp="1"/>
          </p:cNvSpPr>
          <p:nvPr>
            <p:ph type="sldNum" sz="quarter" idx="4"/>
          </p:nvPr>
        </p:nvSpPr>
        <p:spPr/>
        <p:txBody>
          <a:bodyPr/>
          <a:lstStyle/>
          <a:p>
            <a:fld id="{F3BF8891-5E06-46C2-89A4-6DB85D39BA35}" type="slidenum">
              <a:rPr lang="en-US" smtClean="0"/>
              <a:pPr/>
              <a:t>33</a:t>
            </a:fld>
            <a:endParaRPr lang="en-US"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Peripheral Components – </a:t>
            </a:r>
            <a:br>
              <a:rPr lang="en-US" altLang="en-US" dirty="0" smtClean="0"/>
            </a:br>
            <a:r>
              <a:rPr lang="en-US" altLang="en-US" dirty="0" smtClean="0"/>
              <a:t>Output Devices</a:t>
            </a:r>
          </a:p>
        </p:txBody>
      </p:sp>
      <p:sp>
        <p:nvSpPr>
          <p:cNvPr id="28675" name="Content Placeholder 2"/>
          <p:cNvSpPr>
            <a:spLocks noGrp="1"/>
          </p:cNvSpPr>
          <p:nvPr>
            <p:ph sz="quarter" idx="14"/>
          </p:nvPr>
        </p:nvSpPr>
        <p:spPr/>
        <p:txBody>
          <a:bodyPr/>
          <a:lstStyle/>
          <a:p>
            <a:r>
              <a:rPr lang="en-US" altLang="en-US" dirty="0" smtClean="0"/>
              <a:t>Communicate results of the data processing in a form comprehensible to humans:</a:t>
            </a:r>
          </a:p>
          <a:p>
            <a:pPr lvl="1"/>
            <a:r>
              <a:rPr lang="en-US" altLang="en-US" dirty="0" smtClean="0"/>
              <a:t>Monitor</a:t>
            </a:r>
          </a:p>
          <a:p>
            <a:pPr lvl="1"/>
            <a:r>
              <a:rPr lang="en-US" altLang="en-US" dirty="0" smtClean="0"/>
              <a:t>Printer</a:t>
            </a:r>
          </a:p>
          <a:p>
            <a:pPr lvl="1"/>
            <a:r>
              <a:rPr lang="en-US" altLang="en-US" dirty="0" smtClean="0"/>
              <a:t>Projector</a:t>
            </a:r>
          </a:p>
          <a:p>
            <a:pPr lvl="1"/>
            <a:r>
              <a:rPr lang="en-US" altLang="en-US" dirty="0" smtClean="0"/>
              <a:t>Speakers</a:t>
            </a:r>
          </a:p>
          <a:p>
            <a:endParaRPr lang="en-US" altLang="en-US" dirty="0" smtClean="0"/>
          </a:p>
        </p:txBody>
      </p:sp>
      <p:sp>
        <p:nvSpPr>
          <p:cNvPr id="4" name="Slide Number Placeholder 3"/>
          <p:cNvSpPr>
            <a:spLocks noGrp="1"/>
          </p:cNvSpPr>
          <p:nvPr>
            <p:ph type="sldNum" sz="quarter" idx="4"/>
          </p:nvPr>
        </p:nvSpPr>
        <p:spPr/>
        <p:txBody>
          <a:bodyPr/>
          <a:lstStyle/>
          <a:p>
            <a:fld id="{F3BF8891-5E06-46C2-89A4-6DB85D39BA35}" type="slidenum">
              <a:rPr lang="en-US" smtClean="0"/>
              <a:pPr/>
              <a:t>34</a:t>
            </a:fld>
            <a:endParaRPr lang="en-US" dirty="0"/>
          </a:p>
        </p:txBody>
      </p:sp>
    </p:spTree>
    <p:custDataLst>
      <p:tags r:id="rId1"/>
    </p:custDataLst>
    <p:extLst>
      <p:ext uri="{BB962C8B-B14F-4D97-AF65-F5344CB8AC3E}">
        <p14:creationId xmlns:p14="http://schemas.microsoft.com/office/powerpoint/2010/main" val="1520585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Output Devices - 1</a:t>
            </a:r>
          </a:p>
        </p:txBody>
      </p:sp>
      <p:sp>
        <p:nvSpPr>
          <p:cNvPr id="37891" name="Content Placeholder 2"/>
          <p:cNvSpPr>
            <a:spLocks noGrp="1"/>
          </p:cNvSpPr>
          <p:nvPr>
            <p:ph sz="quarter" idx="14"/>
          </p:nvPr>
        </p:nvSpPr>
        <p:spPr>
          <a:xfrm>
            <a:off x="457200" y="1600200"/>
            <a:ext cx="8229600" cy="4521200"/>
          </a:xfrm>
        </p:spPr>
        <p:txBody>
          <a:bodyPr/>
          <a:lstStyle/>
          <a:p>
            <a:r>
              <a:rPr lang="en-US" altLang="en-US" sz="3000" dirty="0" smtClean="0"/>
              <a:t>Monitor</a:t>
            </a:r>
          </a:p>
          <a:p>
            <a:pPr lvl="1"/>
            <a:r>
              <a:rPr lang="en-US" altLang="en-US" sz="2400" dirty="0" smtClean="0"/>
              <a:t>Display that can show computer input and output on screen</a:t>
            </a:r>
          </a:p>
          <a:p>
            <a:r>
              <a:rPr lang="en-US" altLang="en-US" sz="3000" dirty="0" smtClean="0"/>
              <a:t>Printer</a:t>
            </a:r>
          </a:p>
          <a:p>
            <a:pPr lvl="1"/>
            <a:r>
              <a:rPr lang="en-US" altLang="en-US" sz="2400" dirty="0" smtClean="0"/>
              <a:t>Produces a paper copy based on an electronic document</a:t>
            </a:r>
          </a:p>
          <a:p>
            <a:pPr lvl="1"/>
            <a:r>
              <a:rPr lang="en-US" altLang="en-US" sz="2400" dirty="0" smtClean="0"/>
              <a:t>Connects via USB, parallel, or other port</a:t>
            </a:r>
          </a:p>
          <a:p>
            <a:r>
              <a:rPr lang="en-US" altLang="en-US" sz="3000" dirty="0" smtClean="0"/>
              <a:t>Speakers</a:t>
            </a:r>
          </a:p>
          <a:p>
            <a:pPr lvl="1"/>
            <a:r>
              <a:rPr lang="en-US" altLang="en-US" sz="2400" dirty="0" smtClean="0"/>
              <a:t>Acoustic device </a:t>
            </a:r>
            <a:r>
              <a:rPr lang="en-US" sz="2400" dirty="0" smtClean="0"/>
              <a:t>that converts electrical impulses generated by computer into sound</a:t>
            </a:r>
            <a:endParaRPr lang="en-US" altLang="en-US" sz="2400" dirty="0" smtClean="0"/>
          </a:p>
        </p:txBody>
      </p:sp>
      <p:sp>
        <p:nvSpPr>
          <p:cNvPr id="4" name="Slide Number Placeholder 3"/>
          <p:cNvSpPr>
            <a:spLocks noGrp="1"/>
          </p:cNvSpPr>
          <p:nvPr>
            <p:ph type="sldNum" sz="quarter" idx="4"/>
          </p:nvPr>
        </p:nvSpPr>
        <p:spPr/>
        <p:txBody>
          <a:bodyPr/>
          <a:lstStyle/>
          <a:p>
            <a:fld id="{F3BF8891-5E06-46C2-89A4-6DB85D39BA35}" type="slidenum">
              <a:rPr lang="en-US" smtClean="0"/>
              <a:pPr/>
              <a:t>35</a:t>
            </a:fld>
            <a:endParaRPr lang="en-US" dirty="0"/>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Output Devices - 2</a:t>
            </a:r>
          </a:p>
        </p:txBody>
      </p:sp>
      <p:sp>
        <p:nvSpPr>
          <p:cNvPr id="40963" name="Content Placeholder 2"/>
          <p:cNvSpPr>
            <a:spLocks noGrp="1"/>
          </p:cNvSpPr>
          <p:nvPr>
            <p:ph sz="quarter" idx="14"/>
          </p:nvPr>
        </p:nvSpPr>
        <p:spPr/>
        <p:txBody>
          <a:bodyPr>
            <a:normAutofit lnSpcReduction="10000"/>
          </a:bodyPr>
          <a:lstStyle/>
          <a:p>
            <a:r>
              <a:rPr lang="en-US" altLang="en-US" dirty="0" smtClean="0"/>
              <a:t>Voice synthesizer</a:t>
            </a:r>
          </a:p>
          <a:p>
            <a:pPr lvl="1"/>
            <a:r>
              <a:rPr lang="en-US" altLang="en-US" dirty="0" smtClean="0"/>
              <a:t>Produces sound based on text input</a:t>
            </a:r>
          </a:p>
          <a:p>
            <a:pPr lvl="1"/>
            <a:r>
              <a:rPr lang="en-US" altLang="en-US" dirty="0" smtClean="0"/>
              <a:t>Physicist Stephen Hawking’s synthesized “voice” is known throughout the world although he lost his ability to speak in 1985</a:t>
            </a:r>
          </a:p>
          <a:p>
            <a:r>
              <a:rPr lang="en-US" altLang="en-US" dirty="0" smtClean="0"/>
              <a:t>Other devices</a:t>
            </a:r>
          </a:p>
          <a:p>
            <a:pPr lvl="1"/>
            <a:r>
              <a:rPr lang="en-US" altLang="en-US" dirty="0" smtClean="0"/>
              <a:t>Projectors</a:t>
            </a:r>
          </a:p>
          <a:p>
            <a:pPr lvl="1"/>
            <a:r>
              <a:rPr lang="en-US" altLang="en-US" dirty="0" smtClean="0"/>
              <a:t>Scanners</a:t>
            </a:r>
          </a:p>
          <a:p>
            <a:pPr lvl="1"/>
            <a:r>
              <a:rPr lang="en-US" altLang="en-US" dirty="0" smtClean="0"/>
              <a:t>Fax machines</a:t>
            </a:r>
          </a:p>
        </p:txBody>
      </p:sp>
      <p:sp>
        <p:nvSpPr>
          <p:cNvPr id="4" name="Slide Number Placeholder 3"/>
          <p:cNvSpPr>
            <a:spLocks noGrp="1"/>
          </p:cNvSpPr>
          <p:nvPr>
            <p:ph type="sldNum" sz="quarter" idx="4"/>
          </p:nvPr>
        </p:nvSpPr>
        <p:spPr/>
        <p:txBody>
          <a:bodyPr/>
          <a:lstStyle/>
          <a:p>
            <a:fld id="{F3BF8891-5E06-46C2-89A4-6DB85D39BA35}" type="slidenum">
              <a:rPr lang="en-US" smtClean="0"/>
              <a:pPr/>
              <a:t>36</a:t>
            </a:fld>
            <a:endParaRPr lang="en-US"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6"/>
          <p:cNvSpPr>
            <a:spLocks noGrp="1"/>
          </p:cNvSpPr>
          <p:nvPr>
            <p:ph type="title"/>
          </p:nvPr>
        </p:nvSpPr>
        <p:spPr/>
        <p:txBody>
          <a:bodyPr/>
          <a:lstStyle/>
          <a:p>
            <a:r>
              <a:rPr lang="en-US" altLang="en-US" dirty="0" smtClean="0"/>
              <a:t>Input/Output Devices - 1</a:t>
            </a:r>
          </a:p>
        </p:txBody>
      </p:sp>
      <p:sp>
        <p:nvSpPr>
          <p:cNvPr id="9" name="Content Placeholder 8"/>
          <p:cNvSpPr>
            <a:spLocks noGrp="1"/>
          </p:cNvSpPr>
          <p:nvPr>
            <p:ph sz="quarter" idx="14"/>
          </p:nvPr>
        </p:nvSpPr>
        <p:spPr>
          <a:xfrm>
            <a:off x="457200" y="1600200"/>
            <a:ext cx="4041648" cy="2641600"/>
          </a:xfrm>
        </p:spPr>
        <p:txBody>
          <a:bodyPr/>
          <a:lstStyle/>
          <a:p>
            <a:r>
              <a:rPr lang="en-US" altLang="en-US" dirty="0" smtClean="0"/>
              <a:t>Sonographic equipment</a:t>
            </a:r>
          </a:p>
          <a:p>
            <a:pPr lvl="1"/>
            <a:r>
              <a:rPr lang="en-US" altLang="en-US" dirty="0" smtClean="0"/>
              <a:t>Produces images based on sound waves received</a:t>
            </a:r>
          </a:p>
        </p:txBody>
      </p:sp>
      <p:pic>
        <p:nvPicPr>
          <p:cNvPr id="10" name="Content Placeholder 9" descr="Image showing the output of a sonograph (ultrasound)."/>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4651101" y="2322260"/>
            <a:ext cx="4035972" cy="3127879"/>
          </a:xfrm>
        </p:spPr>
      </p:pic>
      <p:sp>
        <p:nvSpPr>
          <p:cNvPr id="38918" name="Content Placeholder 10"/>
          <p:cNvSpPr>
            <a:spLocks noGrp="1"/>
          </p:cNvSpPr>
          <p:nvPr>
            <p:ph type="body" sz="quarter" idx="32"/>
          </p:nvPr>
        </p:nvSpPr>
        <p:spPr>
          <a:xfrm>
            <a:off x="4572000" y="5450139"/>
            <a:ext cx="2510971" cy="312032"/>
          </a:xfrm>
        </p:spPr>
        <p:txBody>
          <a:bodyPr/>
          <a:lstStyle/>
          <a:p>
            <a:r>
              <a:rPr lang="en-US" altLang="en-US" dirty="0" smtClean="0"/>
              <a:t>(DuBose, T., 2008, CC BY-SA 3.0)</a:t>
            </a:r>
          </a:p>
        </p:txBody>
      </p:sp>
      <p:sp>
        <p:nvSpPr>
          <p:cNvPr id="8" name="Slide Number Placeholder 7"/>
          <p:cNvSpPr>
            <a:spLocks noGrp="1"/>
          </p:cNvSpPr>
          <p:nvPr>
            <p:ph type="sldNum" sz="quarter" idx="4"/>
          </p:nvPr>
        </p:nvSpPr>
        <p:spPr/>
        <p:txBody>
          <a:bodyPr/>
          <a:lstStyle/>
          <a:p>
            <a:fld id="{F3BF8891-5E06-46C2-89A4-6DB85D39BA35}" type="slidenum">
              <a:rPr lang="en-US" smtClean="0"/>
              <a:pPr/>
              <a:t>37</a:t>
            </a:fld>
            <a:endParaRPr lang="en-US" dirty="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p:cNvSpPr>
            <a:spLocks noGrp="1"/>
          </p:cNvSpPr>
          <p:nvPr>
            <p:ph type="title"/>
          </p:nvPr>
        </p:nvSpPr>
        <p:spPr/>
        <p:txBody>
          <a:bodyPr/>
          <a:lstStyle/>
          <a:p>
            <a:r>
              <a:rPr lang="en-US" altLang="en-US" dirty="0" smtClean="0"/>
              <a:t>Input/Output Devices - 2</a:t>
            </a:r>
          </a:p>
        </p:txBody>
      </p:sp>
      <p:sp>
        <p:nvSpPr>
          <p:cNvPr id="39941" name="Content Placeholder 10"/>
          <p:cNvSpPr>
            <a:spLocks noGrp="1"/>
          </p:cNvSpPr>
          <p:nvPr>
            <p:ph sz="quarter" idx="14"/>
          </p:nvPr>
        </p:nvSpPr>
        <p:spPr/>
        <p:txBody>
          <a:bodyPr>
            <a:normAutofit fontScale="92500" lnSpcReduction="10000"/>
          </a:bodyPr>
          <a:lstStyle/>
          <a:p>
            <a:r>
              <a:rPr lang="en-US" altLang="en-US" sz="3000" dirty="0" smtClean="0"/>
              <a:t>Electrocardiography </a:t>
            </a:r>
            <a:r>
              <a:rPr lang="en-US" altLang="en-US" sz="3000" dirty="0"/>
              <a:t>(ECG or EKG)</a:t>
            </a:r>
          </a:p>
          <a:p>
            <a:pPr lvl="1"/>
            <a:r>
              <a:rPr lang="en-US" altLang="en-US" sz="2600" dirty="0"/>
              <a:t>An interpretation of the electrical activity of the heart over time captured and externally recorded by skin electrodes </a:t>
            </a:r>
          </a:p>
          <a:p>
            <a:pPr lvl="1"/>
            <a:r>
              <a:rPr lang="en-US" altLang="en-US" sz="2600" dirty="0"/>
              <a:t>A recording produced by an electrocardiographic </a:t>
            </a:r>
            <a:r>
              <a:rPr lang="en-US" altLang="en-US" sz="2600" dirty="0" smtClean="0"/>
              <a:t>device</a:t>
            </a:r>
          </a:p>
        </p:txBody>
      </p:sp>
      <p:pic>
        <p:nvPicPr>
          <p:cNvPr id="4" name="Content Placeholder 3" descr="Image of the EKG graph produced by the electrocardiography (EKG) machine."/>
          <p:cNvPicPr>
            <a:picLocks noGrp="1" noChangeAspect="1"/>
          </p:cNvPicPr>
          <p:nvPr>
            <p:ph sz="quarter" idx="18"/>
          </p:nvPr>
        </p:nvPicPr>
        <p:blipFill>
          <a:blip r:embed="rId4" cstate="print">
            <a:extLst>
              <a:ext uri="{28A0092B-C50C-407E-A947-70E740481C1C}">
                <a14:useLocalDpi xmlns:a14="http://schemas.microsoft.com/office/drawing/2010/main" val="0"/>
              </a:ext>
            </a:extLst>
          </a:blip>
          <a:stretch>
            <a:fillRect/>
          </a:stretch>
        </p:blipFill>
        <p:spPr>
          <a:xfrm>
            <a:off x="4648200" y="2808233"/>
            <a:ext cx="4041775" cy="2155934"/>
          </a:xfrm>
        </p:spPr>
      </p:pic>
      <p:sp>
        <p:nvSpPr>
          <p:cNvPr id="7" name="Text Placeholder 6"/>
          <p:cNvSpPr>
            <a:spLocks noGrp="1"/>
          </p:cNvSpPr>
          <p:nvPr>
            <p:ph type="body" sz="quarter" idx="32"/>
          </p:nvPr>
        </p:nvSpPr>
        <p:spPr>
          <a:xfrm>
            <a:off x="7118638" y="4964167"/>
            <a:ext cx="1567189" cy="318811"/>
          </a:xfrm>
        </p:spPr>
        <p:txBody>
          <a:bodyPr/>
          <a:lstStyle/>
          <a:p>
            <a:r>
              <a:rPr lang="en-US" smtClean="0"/>
              <a:t>(ECG Library, 2014)</a:t>
            </a:r>
            <a:endParaRPr lang="en-US" dirty="0"/>
          </a:p>
        </p:txBody>
      </p:sp>
      <p:sp>
        <p:nvSpPr>
          <p:cNvPr id="8" name="Slide Number Placeholder 7"/>
          <p:cNvSpPr>
            <a:spLocks noGrp="1"/>
          </p:cNvSpPr>
          <p:nvPr>
            <p:ph type="sldNum" sz="quarter" idx="4"/>
          </p:nvPr>
        </p:nvSpPr>
        <p:spPr/>
        <p:txBody>
          <a:bodyPr/>
          <a:lstStyle/>
          <a:p>
            <a:fld id="{F3BF8891-5E06-46C2-89A4-6DB85D39BA35}" type="slidenum">
              <a:rPr lang="en-US" smtClean="0"/>
              <a:pPr/>
              <a:t>38</a:t>
            </a:fld>
            <a:endParaRPr lang="en-US" dirty="0"/>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Other Peripheral Devices</a:t>
            </a:r>
          </a:p>
        </p:txBody>
      </p:sp>
      <p:sp>
        <p:nvSpPr>
          <p:cNvPr id="29699" name="Content Placeholder 2"/>
          <p:cNvSpPr>
            <a:spLocks noGrp="1"/>
          </p:cNvSpPr>
          <p:nvPr>
            <p:ph sz="quarter" idx="14"/>
          </p:nvPr>
        </p:nvSpPr>
        <p:spPr/>
        <p:txBody>
          <a:bodyPr/>
          <a:lstStyle/>
          <a:p>
            <a:r>
              <a:rPr lang="en-US" altLang="en-US" dirty="0" smtClean="0"/>
              <a:t>Some combine input and output functionality into a single hardware component</a:t>
            </a:r>
          </a:p>
          <a:p>
            <a:r>
              <a:rPr lang="en-US" altLang="en-US" dirty="0" smtClean="0"/>
              <a:t>Some standalone hardware can be used as computer devices:</a:t>
            </a:r>
          </a:p>
          <a:p>
            <a:pPr lvl="1"/>
            <a:r>
              <a:rPr lang="en-US" altLang="en-US" dirty="0" smtClean="0"/>
              <a:t>Digital cameras</a:t>
            </a:r>
          </a:p>
          <a:p>
            <a:pPr lvl="1"/>
            <a:r>
              <a:rPr lang="en-US" altLang="en-US" dirty="0" smtClean="0"/>
              <a:t>Cell phones</a:t>
            </a:r>
          </a:p>
          <a:p>
            <a:pPr lvl="1"/>
            <a:r>
              <a:rPr lang="en-US" altLang="en-US" dirty="0" smtClean="0"/>
              <a:t>Tablets</a:t>
            </a:r>
          </a:p>
          <a:p>
            <a:pPr lvl="1"/>
            <a:r>
              <a:rPr lang="en-US" altLang="en-US" dirty="0" smtClean="0"/>
              <a:t>Handheld equipment</a:t>
            </a:r>
          </a:p>
          <a:p>
            <a:pPr lvl="1"/>
            <a:endParaRPr lang="en-US" altLang="en-US" dirty="0" smtClean="0"/>
          </a:p>
        </p:txBody>
      </p:sp>
      <p:sp>
        <p:nvSpPr>
          <p:cNvPr id="4" name="Slide Number Placeholder 3"/>
          <p:cNvSpPr>
            <a:spLocks noGrp="1"/>
          </p:cNvSpPr>
          <p:nvPr>
            <p:ph type="sldNum" sz="quarter" idx="4"/>
          </p:nvPr>
        </p:nvSpPr>
        <p:spPr/>
        <p:txBody>
          <a:bodyPr/>
          <a:lstStyle/>
          <a:p>
            <a:fld id="{F3BF8891-5E06-46C2-89A4-6DB85D39BA35}" type="slidenum">
              <a:rPr lang="en-US" smtClean="0"/>
              <a:pPr/>
              <a:t>39</a:t>
            </a:fld>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What is a Computer? </a:t>
            </a:r>
          </a:p>
        </p:txBody>
      </p:sp>
      <p:sp>
        <p:nvSpPr>
          <p:cNvPr id="19459" name="Content Placeholder 2"/>
          <p:cNvSpPr>
            <a:spLocks noGrp="1"/>
          </p:cNvSpPr>
          <p:nvPr>
            <p:ph sz="quarter" idx="14"/>
          </p:nvPr>
        </p:nvSpPr>
        <p:spPr/>
        <p:txBody>
          <a:bodyPr>
            <a:normAutofit lnSpcReduction="10000"/>
          </a:bodyPr>
          <a:lstStyle/>
          <a:p>
            <a:r>
              <a:rPr lang="en-US" altLang="en-US" dirty="0" smtClean="0"/>
              <a:t>Programmable electronic device that can automatically perform a sequence of arithmetic and logical operations</a:t>
            </a:r>
          </a:p>
          <a:p>
            <a:r>
              <a:rPr lang="en-US" dirty="0" smtClean="0"/>
              <a:t>Accepts data (input), stores and processes it, and generates results (output)</a:t>
            </a:r>
            <a:endParaRPr lang="en-US" altLang="en-US" dirty="0" smtClean="0"/>
          </a:p>
          <a:p>
            <a:r>
              <a:rPr lang="en-US" altLang="en-US" dirty="0" smtClean="0"/>
              <a:t>Consists of </a:t>
            </a:r>
          </a:p>
          <a:p>
            <a:pPr lvl="1"/>
            <a:r>
              <a:rPr lang="en-US" altLang="en-US" dirty="0" smtClean="0"/>
              <a:t>Hardware: Physical components </a:t>
            </a:r>
          </a:p>
          <a:p>
            <a:pPr lvl="1">
              <a:tabLst>
                <a:tab pos="2344738" algn="l"/>
              </a:tabLst>
            </a:pPr>
            <a:r>
              <a:rPr lang="en-US" altLang="en-US" dirty="0" smtClean="0"/>
              <a:t>Software: Set of instructions to perform 	specific operations</a:t>
            </a:r>
          </a:p>
        </p:txBody>
      </p:sp>
      <p:sp>
        <p:nvSpPr>
          <p:cNvPr id="4" name="Slide Number Placeholder 3"/>
          <p:cNvSpPr>
            <a:spLocks noGrp="1"/>
          </p:cNvSpPr>
          <p:nvPr>
            <p:ph type="sldNum" sz="quarter" idx="4"/>
          </p:nvPr>
        </p:nvSpPr>
        <p:spPr/>
        <p:txBody>
          <a:bodyPr/>
          <a:lstStyle/>
          <a:p>
            <a:fld id="{F3BF8891-5E06-46C2-89A4-6DB85D39BA35}" type="slidenum">
              <a:rPr lang="en-US" smtClean="0"/>
              <a:pPr/>
              <a:t>4</a:t>
            </a:fld>
            <a:endParaRPr lang="en-US"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Device Connectivity</a:t>
            </a:r>
          </a:p>
        </p:txBody>
      </p:sp>
      <p:sp>
        <p:nvSpPr>
          <p:cNvPr id="30723" name="Content Placeholder 2"/>
          <p:cNvSpPr>
            <a:spLocks noGrp="1"/>
          </p:cNvSpPr>
          <p:nvPr>
            <p:ph sz="quarter" idx="14"/>
          </p:nvPr>
        </p:nvSpPr>
        <p:spPr/>
        <p:txBody>
          <a:bodyPr/>
          <a:lstStyle/>
          <a:p>
            <a:r>
              <a:rPr lang="en-US" altLang="en-US" dirty="0" smtClean="0"/>
              <a:t>Connect to the computer via </a:t>
            </a:r>
          </a:p>
          <a:p>
            <a:pPr lvl="1"/>
            <a:r>
              <a:rPr lang="en-US" altLang="en-US" dirty="0" smtClean="0"/>
              <a:t>Ports</a:t>
            </a:r>
          </a:p>
          <a:p>
            <a:pPr lvl="1"/>
            <a:r>
              <a:rPr lang="en-US" altLang="en-US" dirty="0" smtClean="0"/>
              <a:t>Wirelessly</a:t>
            </a:r>
          </a:p>
          <a:p>
            <a:r>
              <a:rPr lang="en-US" altLang="en-US" dirty="0" smtClean="0"/>
              <a:t>Devices communicate by sending/receiving electronic signals</a:t>
            </a:r>
          </a:p>
        </p:txBody>
      </p:sp>
      <p:sp>
        <p:nvSpPr>
          <p:cNvPr id="4" name="Slide Number Placeholder 3"/>
          <p:cNvSpPr>
            <a:spLocks noGrp="1"/>
          </p:cNvSpPr>
          <p:nvPr>
            <p:ph type="sldNum" sz="quarter" idx="4"/>
          </p:nvPr>
        </p:nvSpPr>
        <p:spPr/>
        <p:txBody>
          <a:bodyPr/>
          <a:lstStyle/>
          <a:p>
            <a:fld id="{F3BF8891-5E06-46C2-89A4-6DB85D39BA35}" type="slidenum">
              <a:rPr lang="en-US" smtClean="0"/>
              <a:pPr/>
              <a:t>40</a:t>
            </a:fld>
            <a:endParaRPr lang="en-US" dirty="0"/>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Computer Hardware</a:t>
            </a:r>
            <a:br>
              <a:rPr lang="en-US" altLang="en-US" dirty="0" smtClean="0"/>
            </a:br>
            <a:r>
              <a:rPr lang="en-US" altLang="en-US" dirty="0"/>
              <a:t>Summary </a:t>
            </a:r>
            <a:r>
              <a:rPr lang="en-US" altLang="en-US" dirty="0" smtClean="0"/>
              <a:t>– 1 – Lecture a</a:t>
            </a:r>
          </a:p>
        </p:txBody>
      </p:sp>
      <p:sp>
        <p:nvSpPr>
          <p:cNvPr id="41987" name="Text Placeholder 3"/>
          <p:cNvSpPr>
            <a:spLocks noGrp="1"/>
          </p:cNvSpPr>
          <p:nvPr>
            <p:ph type="body" sz="quarter" idx="11"/>
          </p:nvPr>
        </p:nvSpPr>
        <p:spPr/>
        <p:txBody>
          <a:bodyPr/>
          <a:lstStyle/>
          <a:p>
            <a:r>
              <a:rPr lang="en-US" altLang="en-US" dirty="0" smtClean="0"/>
              <a:t>Major computer components including the motherboard, CPU, I/O devices, memory, and storage devices </a:t>
            </a:r>
          </a:p>
          <a:p>
            <a:r>
              <a:rPr lang="en-US" altLang="en-US" dirty="0" smtClean="0"/>
              <a:t>Peripheral devices are hardware that connects to computer but is not part of its core architecture; they connect to the computer via ports or wirelessly</a:t>
            </a:r>
          </a:p>
        </p:txBody>
      </p:sp>
      <p:sp>
        <p:nvSpPr>
          <p:cNvPr id="4" name="Slide Number Placeholder 3"/>
          <p:cNvSpPr>
            <a:spLocks noGrp="1"/>
          </p:cNvSpPr>
          <p:nvPr>
            <p:ph type="sldNum" sz="quarter" idx="4"/>
          </p:nvPr>
        </p:nvSpPr>
        <p:spPr/>
        <p:txBody>
          <a:bodyPr/>
          <a:lstStyle/>
          <a:p>
            <a:fld id="{F3BF8891-5E06-46C2-89A4-6DB85D39BA35}" type="slidenum">
              <a:rPr lang="en-US" smtClean="0"/>
              <a:pPr/>
              <a:t>41</a:t>
            </a:fld>
            <a:endParaRPr lang="en-US" dirty="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Computer Hardware</a:t>
            </a:r>
            <a:br>
              <a:rPr lang="en-US" altLang="en-US" dirty="0" smtClean="0"/>
            </a:br>
            <a:r>
              <a:rPr lang="en-US" altLang="en-US" dirty="0" smtClean="0"/>
              <a:t>Summary – 2 – Lecture a</a:t>
            </a:r>
          </a:p>
        </p:txBody>
      </p:sp>
      <p:sp>
        <p:nvSpPr>
          <p:cNvPr id="41987" name="Text Placeholder 3"/>
          <p:cNvSpPr>
            <a:spLocks noGrp="1"/>
          </p:cNvSpPr>
          <p:nvPr>
            <p:ph type="body" sz="quarter" idx="11"/>
          </p:nvPr>
        </p:nvSpPr>
        <p:spPr>
          <a:xfrm>
            <a:off x="352926" y="1471864"/>
            <a:ext cx="8598568" cy="4624136"/>
          </a:xfrm>
        </p:spPr>
        <p:txBody>
          <a:bodyPr/>
          <a:lstStyle/>
          <a:p>
            <a:r>
              <a:rPr lang="en-US" altLang="en-US" sz="3000" dirty="0" smtClean="0"/>
              <a:t>Input devices include the keyboard, mouse, and microphones</a:t>
            </a:r>
          </a:p>
          <a:p>
            <a:r>
              <a:rPr lang="en-US" altLang="en-US" sz="3000" dirty="0" smtClean="0"/>
              <a:t>Medical input devices include CT scanner, PET scanner, ultrasound probes, and MRI scanners </a:t>
            </a:r>
          </a:p>
          <a:p>
            <a:r>
              <a:rPr lang="en-US" altLang="en-US" sz="3000" dirty="0" smtClean="0"/>
              <a:t>Output devices include monitors, printers, and speakers</a:t>
            </a:r>
          </a:p>
          <a:p>
            <a:r>
              <a:rPr lang="en-US" altLang="en-US" sz="3000" dirty="0" smtClean="0"/>
              <a:t>Medical output devices include sonographic image producers, EKG systems, and voice synthesizers</a:t>
            </a:r>
          </a:p>
        </p:txBody>
      </p:sp>
      <p:sp>
        <p:nvSpPr>
          <p:cNvPr id="4" name="Slide Number Placeholder 3"/>
          <p:cNvSpPr>
            <a:spLocks noGrp="1"/>
          </p:cNvSpPr>
          <p:nvPr>
            <p:ph type="sldNum" sz="quarter" idx="4"/>
          </p:nvPr>
        </p:nvSpPr>
        <p:spPr/>
        <p:txBody>
          <a:bodyPr/>
          <a:lstStyle/>
          <a:p>
            <a:fld id="{F3BF8891-5E06-46C2-89A4-6DB85D39BA35}" type="slidenum">
              <a:rPr lang="en-US" smtClean="0"/>
              <a:pPr/>
              <a:t>42</a:t>
            </a:fld>
            <a:endParaRPr lang="en-US" dirty="0"/>
          </a:p>
        </p:txBody>
      </p:sp>
    </p:spTree>
    <p:custDataLst>
      <p:tags r:id="rId1"/>
    </p:custDataLst>
    <p:extLst>
      <p:ext uri="{BB962C8B-B14F-4D97-AF65-F5344CB8AC3E}">
        <p14:creationId xmlns:p14="http://schemas.microsoft.com/office/powerpoint/2010/main" val="30645212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Computer Hardware</a:t>
            </a:r>
            <a:br>
              <a:rPr lang="en-US" altLang="en-US" dirty="0" smtClean="0"/>
            </a:br>
            <a:r>
              <a:rPr lang="en-US" altLang="en-US" dirty="0" smtClean="0"/>
              <a:t>References – 1 – Lecture a</a:t>
            </a:r>
          </a:p>
        </p:txBody>
      </p:sp>
      <p:sp>
        <p:nvSpPr>
          <p:cNvPr id="43011" name="Text Placeholder 2"/>
          <p:cNvSpPr>
            <a:spLocks noGrp="1"/>
          </p:cNvSpPr>
          <p:nvPr>
            <p:ph type="body" sz="quarter" idx="16"/>
          </p:nvPr>
        </p:nvSpPr>
        <p:spPr>
          <a:xfrm>
            <a:off x="457200" y="1600201"/>
            <a:ext cx="8229600" cy="4572000"/>
          </a:xfrm>
        </p:spPr>
        <p:txBody>
          <a:bodyPr/>
          <a:lstStyle/>
          <a:p>
            <a:r>
              <a:rPr lang="en-US" altLang="en-US" dirty="0" smtClean="0"/>
              <a:t>References</a:t>
            </a:r>
            <a:endParaRPr lang="en-US" altLang="en-US" b="0" dirty="0" smtClean="0"/>
          </a:p>
          <a:p>
            <a:r>
              <a:rPr lang="en-US" altLang="en-US" b="0" dirty="0" smtClean="0"/>
              <a:t>Slide 30: </a:t>
            </a:r>
            <a:r>
              <a:rPr lang="en-US" b="0" dirty="0" smtClean="0"/>
              <a:t>Radiology, C. (n.d.). CT (Computed Tomography). Retrieved August 14, 2016, from </a:t>
            </a:r>
            <a:r>
              <a:rPr lang="en-US" b="0" dirty="0" smtClean="0">
                <a:hlinkClick r:id="rId4" tooltip="URL for referenced source."/>
              </a:rPr>
              <a:t>http://www.californiaradiology.com/uncategorized/ct-computed-tomography/</a:t>
            </a:r>
            <a:r>
              <a:rPr lang="en-US" b="0" dirty="0" smtClean="0"/>
              <a:t>.</a:t>
            </a:r>
          </a:p>
          <a:p>
            <a:r>
              <a:rPr lang="en-US" altLang="en-US" b="0" dirty="0" smtClean="0"/>
              <a:t>Slide 31: </a:t>
            </a:r>
            <a:r>
              <a:rPr lang="en-US" b="0" dirty="0" smtClean="0"/>
              <a:t>Positron Emission Tomography. (n.d.). Retrieved August 14, 2016, from </a:t>
            </a:r>
            <a:r>
              <a:rPr lang="en-US" b="0" dirty="0" smtClean="0">
                <a:hlinkClick r:id="rId5" tooltip="URL for referenced source."/>
              </a:rPr>
              <a:t>https://en.wikipedia.org/wiki/Positron_emission_tomography</a:t>
            </a:r>
            <a:r>
              <a:rPr lang="en-US" b="0" dirty="0" smtClean="0"/>
              <a:t>.</a:t>
            </a:r>
          </a:p>
          <a:p>
            <a:r>
              <a:rPr lang="en-US" dirty="0"/>
              <a:t>Images</a:t>
            </a:r>
            <a:endParaRPr lang="en-US" b="0" dirty="0"/>
          </a:p>
          <a:p>
            <a:r>
              <a:rPr lang="en-US" altLang="en-US" b="0" dirty="0"/>
              <a:t>Slide 6-11:</a:t>
            </a:r>
            <a:r>
              <a:rPr lang="en-US" altLang="en-US" dirty="0"/>
              <a:t> </a:t>
            </a:r>
            <a:r>
              <a:rPr lang="en-US" b="0" dirty="0"/>
              <a:t>E. (2013, August 29). File:A790GXH-128M-Motherboard.jpg [A A70GXH-128M motherboard, made by </a:t>
            </a:r>
            <a:r>
              <a:rPr lang="en-US" b="0" dirty="0" err="1"/>
              <a:t>ASRock</a:t>
            </a:r>
            <a:r>
              <a:rPr lang="en-US" b="0" dirty="0"/>
              <a:t>. This motherboard supports AMD AM2 /AM2 socket processors and includes AMD Radeon HD 3300 integrated graphics. It contains a variety of inputs such as SATA, PATA, PCI Express 2.0 x16, PCI Express 2.0 x1 and PCI slots.]. Retrieved August 17, 2016, from </a:t>
            </a:r>
            <a:r>
              <a:rPr lang="en-US" b="0" dirty="0">
                <a:hlinkClick r:id="rId6" tooltip="URL for referenced image."/>
              </a:rPr>
              <a:t>https://commons.wikimedia.org/wiki/File:A790GXH-128M-Motherboard.jpg</a:t>
            </a:r>
            <a:r>
              <a:rPr lang="en-US" b="0" dirty="0"/>
              <a:t>. This file is licensed under the </a:t>
            </a:r>
            <a:r>
              <a:rPr lang="en-US" b="0" dirty="0">
                <a:hlinkClick r:id="rId7" tooltip="URL for Creative Commons Attribution-ShareAlike 3.0 Unported License"/>
              </a:rPr>
              <a:t>Creative Commons Attribution-ShareAlike 3.0 Unported License</a:t>
            </a:r>
            <a:r>
              <a:rPr lang="en-US" b="0" dirty="0"/>
              <a:t>.</a:t>
            </a:r>
          </a:p>
          <a:p>
            <a:r>
              <a:rPr lang="en-US" altLang="en-US" b="0" dirty="0"/>
              <a:t>Slide 30: </a:t>
            </a:r>
            <a:r>
              <a:rPr lang="en-US" b="0" dirty="0"/>
              <a:t>A Philips 64 slice 'Brilliance' Scanner. Glitzy queen00. (2007, May 4). Retrieved from </a:t>
            </a:r>
            <a:r>
              <a:rPr lang="en-US" b="0" dirty="0">
                <a:hlinkClick r:id="rId8" tooltip="URL for referenced image."/>
              </a:rPr>
              <a:t>https://commons.wikimedia.org/wiki/File:64_slice_scanner.JPG</a:t>
            </a:r>
            <a:r>
              <a:rPr lang="en-US" altLang="en-US" b="0" dirty="0"/>
              <a:t>. Public </a:t>
            </a:r>
            <a:r>
              <a:rPr lang="en-US" altLang="en-US" b="0" dirty="0" smtClean="0"/>
              <a:t>domain image.</a:t>
            </a:r>
            <a:endParaRPr lang="en-US" altLang="en-US" dirty="0" smtClean="0"/>
          </a:p>
        </p:txBody>
      </p:sp>
      <p:sp>
        <p:nvSpPr>
          <p:cNvPr id="8" name="Slide Number Placeholder 7"/>
          <p:cNvSpPr>
            <a:spLocks noGrp="1"/>
          </p:cNvSpPr>
          <p:nvPr>
            <p:ph type="sldNum" sz="quarter" idx="4"/>
          </p:nvPr>
        </p:nvSpPr>
        <p:spPr/>
        <p:txBody>
          <a:bodyPr/>
          <a:lstStyle/>
          <a:p>
            <a:fld id="{F3BF8891-5E06-46C2-89A4-6DB85D39BA35}" type="slidenum">
              <a:rPr lang="en-US" smtClean="0"/>
              <a:pPr/>
              <a:t>43</a:t>
            </a:fld>
            <a:endParaRPr lang="en-US" dirty="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Computer Hardware</a:t>
            </a:r>
            <a:br>
              <a:rPr lang="en-US" altLang="en-US" dirty="0" smtClean="0"/>
            </a:br>
            <a:r>
              <a:rPr lang="en-US" altLang="en-US" dirty="0"/>
              <a:t>References – </a:t>
            </a:r>
            <a:r>
              <a:rPr lang="en-US" altLang="en-US" dirty="0" smtClean="0"/>
              <a:t>2 </a:t>
            </a:r>
            <a:r>
              <a:rPr lang="en-US" altLang="en-US" dirty="0"/>
              <a:t>– Lecture </a:t>
            </a:r>
            <a:r>
              <a:rPr lang="en-US" altLang="en-US" dirty="0" smtClean="0"/>
              <a:t>a</a:t>
            </a:r>
          </a:p>
        </p:txBody>
      </p:sp>
      <p:sp>
        <p:nvSpPr>
          <p:cNvPr id="44035" name="Text Placeholder 4"/>
          <p:cNvSpPr>
            <a:spLocks noGrp="1"/>
          </p:cNvSpPr>
          <p:nvPr>
            <p:ph type="body" sz="quarter" idx="16"/>
          </p:nvPr>
        </p:nvSpPr>
        <p:spPr>
          <a:xfrm>
            <a:off x="457200" y="1600200"/>
            <a:ext cx="8229600" cy="4663440"/>
          </a:xfrm>
        </p:spPr>
        <p:txBody>
          <a:bodyPr/>
          <a:lstStyle/>
          <a:p>
            <a:r>
              <a:rPr lang="en-US" altLang="en-US" dirty="0" smtClean="0"/>
              <a:t>Images</a:t>
            </a:r>
          </a:p>
          <a:p>
            <a:pPr lvl="1"/>
            <a:r>
              <a:rPr lang="en-US" altLang="en-US" sz="1600" dirty="0"/>
              <a:t>Slide 31: </a:t>
            </a:r>
            <a:r>
              <a:rPr lang="en-US" sz="1600" dirty="0" smtClean="0"/>
              <a:t>PET/CT-scanner at </a:t>
            </a:r>
            <a:r>
              <a:rPr lang="en-US" sz="1600" dirty="0" err="1" smtClean="0"/>
              <a:t>Karolinska</a:t>
            </a:r>
            <a:r>
              <a:rPr lang="en-US" sz="1600" dirty="0" smtClean="0"/>
              <a:t> University Hospital Huddinge, Sweden. </a:t>
            </a:r>
            <a:r>
              <a:rPr lang="en-US" sz="1600" dirty="0" err="1"/>
              <a:t>Då.nu</a:t>
            </a:r>
            <a:r>
              <a:rPr lang="en-US" sz="1600" dirty="0" smtClean="0"/>
              <a:t>. (</a:t>
            </a:r>
            <a:r>
              <a:rPr lang="en-US" sz="1600" dirty="0"/>
              <a:t>2016, February 22). Retrieved </a:t>
            </a:r>
            <a:r>
              <a:rPr lang="en-US" sz="1600" dirty="0" smtClean="0"/>
              <a:t>February 13, 2017 from </a:t>
            </a:r>
            <a:r>
              <a:rPr lang="en-US" sz="1600" dirty="0">
                <a:hlinkClick r:id="rId4" tooltip="URL for referenced image."/>
              </a:rPr>
              <a:t>https://</a:t>
            </a:r>
            <a:r>
              <a:rPr lang="en-US" sz="1600" dirty="0" smtClean="0">
                <a:hlinkClick r:id="rId4" tooltip="URL for referenced image."/>
              </a:rPr>
              <a:t>commons.wikimedia.org/wiki/File:PET_CT_scanner.JPG</a:t>
            </a:r>
            <a:r>
              <a:rPr lang="en-US" sz="1600" dirty="0" smtClean="0"/>
              <a:t>. </a:t>
            </a:r>
            <a:r>
              <a:rPr lang="en-US" sz="1600" dirty="0"/>
              <a:t>This file is licensed under the </a:t>
            </a:r>
            <a:r>
              <a:rPr lang="en-US" sz="1600" dirty="0" smtClean="0">
                <a:hlinkClick r:id="rId5" tooltip="URL for the Creative Commons Attribution-ShareAlike 4.0 International License"/>
              </a:rPr>
              <a:t>Creative Commons Attribution-ShareAlike 4.0 International License</a:t>
            </a:r>
            <a:r>
              <a:rPr lang="en-US" sz="1600" dirty="0" smtClean="0"/>
              <a:t>.</a:t>
            </a:r>
            <a:endParaRPr lang="en-US" altLang="en-US" sz="1600" dirty="0" smtClean="0"/>
          </a:p>
          <a:p>
            <a:pPr lvl="1"/>
            <a:r>
              <a:rPr lang="en-US" altLang="en-US" sz="1600" dirty="0" smtClean="0"/>
              <a:t>Slide </a:t>
            </a:r>
            <a:r>
              <a:rPr lang="en-US" altLang="en-US" sz="1600" dirty="0"/>
              <a:t>32: </a:t>
            </a:r>
            <a:r>
              <a:rPr lang="en-US" sz="1600" dirty="0" err="1"/>
              <a:t>Aloka</a:t>
            </a:r>
            <a:r>
              <a:rPr lang="en-US" sz="1600" dirty="0"/>
              <a:t> SSD 3500 ultrasound </a:t>
            </a:r>
            <a:r>
              <a:rPr lang="en-US" sz="1600" dirty="0" smtClean="0"/>
              <a:t>machine. </a:t>
            </a:r>
            <a:r>
              <a:rPr lang="en-US" sz="1600" dirty="0" err="1" smtClean="0"/>
              <a:t>Kitmondo</a:t>
            </a:r>
            <a:r>
              <a:rPr lang="en-US" sz="1600" dirty="0" smtClean="0"/>
              <a:t> Marketplace. </a:t>
            </a:r>
            <a:r>
              <a:rPr lang="en-US" sz="1600" dirty="0"/>
              <a:t>(2013, November 11). </a:t>
            </a:r>
            <a:r>
              <a:rPr lang="en-US" sz="1600" dirty="0" smtClean="0"/>
              <a:t>Retrieved </a:t>
            </a:r>
            <a:r>
              <a:rPr lang="en-US" sz="1600" dirty="0"/>
              <a:t>August 14, 2016, from </a:t>
            </a:r>
            <a:r>
              <a:rPr lang="en-US" sz="1600" dirty="0">
                <a:hlinkClick r:id="rId6" tooltip="URL for referenced image."/>
              </a:rPr>
              <a:t>https://</a:t>
            </a:r>
            <a:r>
              <a:rPr lang="en-US" sz="1600" dirty="0" smtClean="0">
                <a:hlinkClick r:id="rId6" tooltip="URL for referenced image."/>
              </a:rPr>
              <a:t>commons.wikimedia.org/wiki/File:ALOKA_SSD-3500SV.jpg</a:t>
            </a:r>
            <a:r>
              <a:rPr lang="en-US" sz="1600" dirty="0" smtClean="0"/>
              <a:t>. This file is licensed under the </a:t>
            </a:r>
            <a:r>
              <a:rPr lang="en-US" sz="1600" dirty="0" smtClean="0">
                <a:hlinkClick r:id="rId7" tooltip="URL for the Creative Commons Attribution 2.0 Generic License"/>
              </a:rPr>
              <a:t>Creative Commons Attribution 2.0 Generic License</a:t>
            </a:r>
            <a:r>
              <a:rPr lang="en-US" sz="1600" dirty="0" smtClean="0"/>
              <a:t>.</a:t>
            </a:r>
          </a:p>
          <a:p>
            <a:pPr lvl="1"/>
            <a:r>
              <a:rPr lang="en-US" altLang="en-US" sz="1600" dirty="0"/>
              <a:t>Slide 33: </a:t>
            </a:r>
            <a:r>
              <a:rPr lang="en-US" sz="1600" dirty="0"/>
              <a:t>Magnetic Resonance Imaging scan of a head</a:t>
            </a:r>
            <a:r>
              <a:rPr lang="en-US" sz="1600" dirty="0" smtClean="0"/>
              <a:t>. </a:t>
            </a:r>
            <a:r>
              <a:rPr lang="en-US" sz="1600" dirty="0" err="1" smtClean="0"/>
              <a:t>Thattai</a:t>
            </a:r>
            <a:r>
              <a:rPr lang="en-US" sz="1600" dirty="0" smtClean="0"/>
              <a:t>, R. (2005, March 4). </a:t>
            </a:r>
            <a:r>
              <a:rPr lang="en-US" sz="1600" dirty="0"/>
              <a:t>Retrieved February 13, 2017 from </a:t>
            </a:r>
            <a:r>
              <a:rPr lang="en-US" sz="1600" dirty="0">
                <a:hlinkClick r:id="rId8" tooltip="URL for referenced image."/>
              </a:rPr>
              <a:t>https://</a:t>
            </a:r>
            <a:r>
              <a:rPr lang="en-US" sz="1600" dirty="0" smtClean="0">
                <a:hlinkClick r:id="rId8" tooltip="URL for referenced image."/>
              </a:rPr>
              <a:t>commons.wikimedia.org/wiki/File:MRI_head_side.jpg</a:t>
            </a:r>
            <a:r>
              <a:rPr lang="en-US" sz="1600" dirty="0" smtClean="0"/>
              <a:t>. </a:t>
            </a:r>
            <a:r>
              <a:rPr lang="en-US" sz="1600" dirty="0"/>
              <a:t>This file is licensed under </a:t>
            </a:r>
            <a:r>
              <a:rPr lang="en-US" sz="1600" dirty="0" smtClean="0"/>
              <a:t>the </a:t>
            </a:r>
            <a:r>
              <a:rPr lang="en-US" sz="1600" dirty="0"/>
              <a:t>Creative Commons </a:t>
            </a:r>
            <a:r>
              <a:rPr lang="en-US" sz="1600" u="sng" dirty="0" smtClean="0">
                <a:hlinkClick r:id="rId9" tooltip="URL for the Creative Commons Attribution-Share Alike 3.0 Unported License"/>
              </a:rPr>
              <a:t>Creative Commons Attribution-Share Alike 3.0 Unported License</a:t>
            </a:r>
            <a:r>
              <a:rPr lang="en-US" sz="1600" dirty="0" smtClean="0"/>
              <a:t>.</a:t>
            </a:r>
          </a:p>
        </p:txBody>
      </p:sp>
      <p:sp>
        <p:nvSpPr>
          <p:cNvPr id="8" name="Slide Number Placeholder 7"/>
          <p:cNvSpPr>
            <a:spLocks noGrp="1"/>
          </p:cNvSpPr>
          <p:nvPr>
            <p:ph type="sldNum" sz="quarter" idx="4"/>
          </p:nvPr>
        </p:nvSpPr>
        <p:spPr/>
        <p:txBody>
          <a:bodyPr/>
          <a:lstStyle/>
          <a:p>
            <a:fld id="{F3BF8891-5E06-46C2-89A4-6DB85D39BA35}" type="slidenum">
              <a:rPr lang="en-US" smtClean="0"/>
              <a:pPr/>
              <a:t>44</a:t>
            </a:fld>
            <a:endParaRPr lang="en-US" dirty="0"/>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Computer Hardware</a:t>
            </a:r>
            <a:br>
              <a:rPr lang="en-US" altLang="en-US" dirty="0" smtClean="0"/>
            </a:br>
            <a:r>
              <a:rPr lang="en-US" altLang="en-US" dirty="0"/>
              <a:t>References – </a:t>
            </a:r>
            <a:r>
              <a:rPr lang="en-US" altLang="en-US" dirty="0" smtClean="0"/>
              <a:t>3 </a:t>
            </a:r>
            <a:r>
              <a:rPr lang="en-US" altLang="en-US" dirty="0"/>
              <a:t>– Lecture </a:t>
            </a:r>
            <a:r>
              <a:rPr lang="en-US" altLang="en-US" dirty="0" smtClean="0"/>
              <a:t>a</a:t>
            </a:r>
          </a:p>
        </p:txBody>
      </p:sp>
      <p:sp>
        <p:nvSpPr>
          <p:cNvPr id="44035" name="Text Placeholder 4"/>
          <p:cNvSpPr>
            <a:spLocks noGrp="1"/>
          </p:cNvSpPr>
          <p:nvPr>
            <p:ph type="body" sz="quarter" idx="16"/>
          </p:nvPr>
        </p:nvSpPr>
        <p:spPr>
          <a:xfrm>
            <a:off x="457200" y="1600200"/>
            <a:ext cx="8229600" cy="4533900"/>
          </a:xfrm>
        </p:spPr>
        <p:txBody>
          <a:bodyPr/>
          <a:lstStyle/>
          <a:p>
            <a:r>
              <a:rPr lang="en-US" altLang="en-US" dirty="0" smtClean="0"/>
              <a:t>Images</a:t>
            </a:r>
          </a:p>
          <a:p>
            <a:pPr lvl="1"/>
            <a:r>
              <a:rPr lang="en-US" altLang="en-US" sz="1600" dirty="0" smtClean="0"/>
              <a:t>Slide 37: </a:t>
            </a:r>
            <a:r>
              <a:rPr lang="en-US" altLang="en-US" sz="1600" dirty="0"/>
              <a:t>Orthogonal planes of a 3 dimensional sonographic volume with transverse and coronal measurements for estimating fetal cranial volume [image on the Internet]. DuBose, T</a:t>
            </a:r>
            <a:r>
              <a:rPr lang="en-US" altLang="en-US" sz="1600" dirty="0" smtClean="0"/>
              <a:t>. (2008, September 27). Retrieved </a:t>
            </a:r>
            <a:r>
              <a:rPr lang="en-US" altLang="en-US" sz="1600" dirty="0"/>
              <a:t>from: </a:t>
            </a:r>
            <a:r>
              <a:rPr lang="en-US" altLang="en-US" sz="1600" dirty="0">
                <a:hlinkClick r:id="rId4" tooltip="URL for referenced image."/>
              </a:rPr>
              <a:t>https://</a:t>
            </a:r>
            <a:r>
              <a:rPr lang="en-US" altLang="en-US" sz="1600" dirty="0" smtClean="0">
                <a:hlinkClick r:id="rId4" tooltip="URL for referenced image."/>
              </a:rPr>
              <a:t>en.wikipedia.org/wiki/File:Head-3D.jpg</a:t>
            </a:r>
            <a:r>
              <a:rPr lang="en-US" altLang="en-US" sz="1600" dirty="0" smtClean="0"/>
              <a:t>. </a:t>
            </a:r>
            <a:r>
              <a:rPr lang="en-US" sz="1600" dirty="0"/>
              <a:t>This file is licensed under the Creative Commons </a:t>
            </a:r>
            <a:r>
              <a:rPr lang="en-US" sz="1600" u="sng" dirty="0">
                <a:hlinkClick r:id="rId5" tooltip="URL for the Creative Commons Attribution-Share Alike 3.0 Unported License"/>
              </a:rPr>
              <a:t>Creative Commons Attribution-Share Alike 3.0 Unported License</a:t>
            </a:r>
            <a:r>
              <a:rPr lang="en-US" sz="1600" dirty="0" smtClean="0"/>
              <a:t>.</a:t>
            </a:r>
            <a:endParaRPr lang="en-US" altLang="en-US" sz="1600" dirty="0"/>
          </a:p>
          <a:p>
            <a:pPr lvl="1"/>
            <a:r>
              <a:rPr lang="en-US" altLang="en-US" sz="1600" dirty="0" smtClean="0"/>
              <a:t>Slide 38: </a:t>
            </a:r>
            <a:r>
              <a:rPr lang="en-US" sz="1600" dirty="0"/>
              <a:t>Normal adult 12-lead </a:t>
            </a:r>
            <a:r>
              <a:rPr lang="en-US" sz="1600" dirty="0" smtClean="0"/>
              <a:t>ECG. Jenkins, D., &amp; </a:t>
            </a:r>
            <a:r>
              <a:rPr lang="en-US" sz="1600" dirty="0" err="1" smtClean="0"/>
              <a:t>Gerred</a:t>
            </a:r>
            <a:r>
              <a:rPr lang="en-US" sz="1600" dirty="0" smtClean="0"/>
              <a:t>, S. (2014). ECG Library. </a:t>
            </a:r>
            <a:r>
              <a:rPr lang="en-US" sz="1600" dirty="0"/>
              <a:t>Retrieved February 13, 2017 from </a:t>
            </a:r>
            <a:r>
              <a:rPr lang="en-US" sz="1600" dirty="0">
                <a:hlinkClick r:id="rId6" tooltip="URL for referenced image."/>
              </a:rPr>
              <a:t>http://</a:t>
            </a:r>
            <a:r>
              <a:rPr lang="en-US" sz="1600" dirty="0" smtClean="0">
                <a:hlinkClick r:id="rId6" tooltip="URL for referenced image."/>
              </a:rPr>
              <a:t>www.ecglibrary.com/norm.php</a:t>
            </a:r>
            <a:r>
              <a:rPr lang="en-US" sz="1600" dirty="0" smtClean="0"/>
              <a:t>. This image may be used for any non-commercial purpose with attribution.</a:t>
            </a:r>
            <a:endParaRPr lang="en-US" altLang="en-US" sz="1600" dirty="0" smtClean="0"/>
          </a:p>
        </p:txBody>
      </p:sp>
      <p:sp>
        <p:nvSpPr>
          <p:cNvPr id="8" name="Slide Number Placeholder 7"/>
          <p:cNvSpPr>
            <a:spLocks noGrp="1"/>
          </p:cNvSpPr>
          <p:nvPr>
            <p:ph type="sldNum" sz="quarter" idx="4"/>
          </p:nvPr>
        </p:nvSpPr>
        <p:spPr/>
        <p:txBody>
          <a:bodyPr/>
          <a:lstStyle/>
          <a:p>
            <a:fld id="{F3BF8891-5E06-46C2-89A4-6DB85D39BA35}" type="slidenum">
              <a:rPr lang="en-US" smtClean="0"/>
              <a:pPr/>
              <a:t>45</a:t>
            </a:fld>
            <a:endParaRPr lang="en-US" dirty="0"/>
          </a:p>
        </p:txBody>
      </p:sp>
    </p:spTree>
    <p:custDataLst>
      <p:tags r:id="rId1"/>
    </p:custDataLst>
    <p:extLst>
      <p:ext uri="{BB962C8B-B14F-4D97-AF65-F5344CB8AC3E}">
        <p14:creationId xmlns:p14="http://schemas.microsoft.com/office/powerpoint/2010/main" val="31603521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28996"/>
          </a:xfrm>
        </p:spPr>
        <p:txBody>
          <a:bodyPr/>
          <a:lstStyle/>
          <a:p>
            <a:r>
              <a:rPr lang="en-US" dirty="0" smtClean="0"/>
              <a:t>Introduction to Information and Computer Science </a:t>
            </a:r>
            <a:br>
              <a:rPr lang="en-US" dirty="0" smtClean="0"/>
            </a:br>
            <a:r>
              <a:rPr lang="en-US" dirty="0" smtClean="0"/>
              <a:t>Computer Hardware</a:t>
            </a:r>
            <a:br>
              <a:rPr lang="en-US" dirty="0" smtClean="0"/>
            </a:br>
            <a:r>
              <a:rPr lang="en-US" dirty="0" smtClean="0"/>
              <a:t>Lecture a</a:t>
            </a:r>
            <a:endParaRPr lang="en-US" dirty="0"/>
          </a:p>
        </p:txBody>
      </p:sp>
      <p:sp>
        <p:nvSpPr>
          <p:cNvPr id="3" name="Content Placeholder 2"/>
          <p:cNvSpPr>
            <a:spLocks noGrp="1"/>
          </p:cNvSpPr>
          <p:nvPr>
            <p:ph sz="quarter" idx="14"/>
          </p:nvPr>
        </p:nvSpPr>
        <p:spPr>
          <a:xfrm>
            <a:off x="457200" y="2695074"/>
            <a:ext cx="8229600" cy="3477126"/>
          </a:xfrm>
        </p:spPr>
        <p:txBody>
          <a:bodyPr/>
          <a:lstStyle/>
          <a:p>
            <a:r>
              <a:rPr lang="en-US" dirty="0" smtClean="0"/>
              <a:t>This material was developed by Oregon Health &amp; Science University, funded by the Department of Health and Human Services, Office of the National Coordinator for Health Information Technology under Award Number 90WT0001.</a:t>
            </a:r>
          </a:p>
        </p:txBody>
      </p:sp>
      <p:sp>
        <p:nvSpPr>
          <p:cNvPr id="7" name="Slide Number Placeholder 6"/>
          <p:cNvSpPr>
            <a:spLocks noGrp="1"/>
          </p:cNvSpPr>
          <p:nvPr>
            <p:ph type="sldNum" sz="quarter" idx="4"/>
          </p:nvPr>
        </p:nvSpPr>
        <p:spPr/>
        <p:txBody>
          <a:bodyPr/>
          <a:lstStyle/>
          <a:p>
            <a:fld id="{F3BF8891-5E06-46C2-89A4-6DB85D39BA35}" type="slidenum">
              <a:rPr lang="en-US" smtClean="0"/>
              <a:pPr/>
              <a:t>46</a:t>
            </a:fld>
            <a:endParaRPr lang="en-US" dirty="0"/>
          </a:p>
        </p:txBody>
      </p:sp>
    </p:spTree>
    <p:custDataLst>
      <p:tags r:id="rId1"/>
    </p:custDataLst>
    <p:extLst>
      <p:ext uri="{BB962C8B-B14F-4D97-AF65-F5344CB8AC3E}">
        <p14:creationId xmlns:p14="http://schemas.microsoft.com/office/powerpoint/2010/main" val="2219397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1143000"/>
          </a:xfrm>
        </p:spPr>
        <p:txBody>
          <a:bodyPr/>
          <a:lstStyle/>
          <a:p>
            <a:r>
              <a:rPr lang="en-US" altLang="en-US" dirty="0" smtClean="0"/>
              <a:t>Computer Hardware Components</a:t>
            </a:r>
          </a:p>
        </p:txBody>
      </p:sp>
      <p:sp>
        <p:nvSpPr>
          <p:cNvPr id="21507" name="Content Placeholder 2"/>
          <p:cNvSpPr>
            <a:spLocks noGrp="1"/>
          </p:cNvSpPr>
          <p:nvPr>
            <p:ph sz="quarter" idx="14"/>
          </p:nvPr>
        </p:nvSpPr>
        <p:spPr>
          <a:xfrm>
            <a:off x="457200" y="1608736"/>
            <a:ext cx="8229600" cy="4572000"/>
          </a:xfrm>
        </p:spPr>
        <p:txBody>
          <a:bodyPr/>
          <a:lstStyle/>
          <a:p>
            <a:r>
              <a:rPr lang="en-US" altLang="en-US" sz="3000" dirty="0" smtClean="0"/>
              <a:t>System components </a:t>
            </a:r>
          </a:p>
          <a:p>
            <a:pPr lvl="1"/>
            <a:r>
              <a:rPr lang="en-US" altLang="en-US" sz="2600" dirty="0" smtClean="0"/>
              <a:t>Motherboard</a:t>
            </a:r>
          </a:p>
          <a:p>
            <a:pPr lvl="2"/>
            <a:r>
              <a:rPr lang="en-US" altLang="en-US" sz="2200" dirty="0" smtClean="0"/>
              <a:t>Ports</a:t>
            </a:r>
          </a:p>
          <a:p>
            <a:pPr lvl="2"/>
            <a:r>
              <a:rPr lang="en-US" altLang="en-US" sz="2200" dirty="0" smtClean="0"/>
              <a:t>Buses</a:t>
            </a:r>
          </a:p>
          <a:p>
            <a:pPr lvl="1"/>
            <a:r>
              <a:rPr lang="en-US" altLang="en-US" sz="2600" dirty="0" smtClean="0"/>
              <a:t>Central Processing Unit (CPU)</a:t>
            </a:r>
          </a:p>
          <a:p>
            <a:r>
              <a:rPr lang="en-US" altLang="en-US" sz="3000" dirty="0" smtClean="0"/>
              <a:t>Peripheral devices </a:t>
            </a:r>
          </a:p>
          <a:p>
            <a:pPr lvl="1"/>
            <a:r>
              <a:rPr lang="en-US" altLang="en-US" sz="2600" dirty="0" smtClean="0"/>
              <a:t>Input and output devices</a:t>
            </a:r>
          </a:p>
          <a:p>
            <a:r>
              <a:rPr lang="en-US" altLang="en-US" sz="3000" dirty="0" smtClean="0"/>
              <a:t>Storage devices</a:t>
            </a:r>
          </a:p>
        </p:txBody>
      </p:sp>
      <p:sp>
        <p:nvSpPr>
          <p:cNvPr id="4" name="Slide Number Placeholder 3"/>
          <p:cNvSpPr>
            <a:spLocks noGrp="1"/>
          </p:cNvSpPr>
          <p:nvPr>
            <p:ph type="sldNum" sz="quarter" idx="4"/>
          </p:nvPr>
        </p:nvSpPr>
        <p:spPr/>
        <p:txBody>
          <a:bodyPr/>
          <a:lstStyle/>
          <a:p>
            <a:fld id="{F3BF8891-5E06-46C2-89A4-6DB85D39BA35}" type="slidenum">
              <a:rPr lang="en-US" smtClean="0"/>
              <a:pPr/>
              <a:t>5</a:t>
            </a:fld>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System Components</a:t>
            </a:r>
            <a:br>
              <a:rPr lang="en-US" altLang="en-US" dirty="0" smtClean="0"/>
            </a:br>
            <a:r>
              <a:rPr lang="en-US" altLang="en-US" dirty="0" smtClean="0"/>
              <a:t>Motherboard – 1</a:t>
            </a:r>
          </a:p>
        </p:txBody>
      </p:sp>
      <p:sp>
        <p:nvSpPr>
          <p:cNvPr id="22531" name="Content Placeholder 2"/>
          <p:cNvSpPr>
            <a:spLocks noGrp="1"/>
          </p:cNvSpPr>
          <p:nvPr>
            <p:ph sz="quarter" idx="14"/>
          </p:nvPr>
        </p:nvSpPr>
        <p:spPr>
          <a:xfrm>
            <a:off x="88704" y="1572904"/>
            <a:ext cx="4041648" cy="5212080"/>
          </a:xfrm>
        </p:spPr>
        <p:txBody>
          <a:bodyPr/>
          <a:lstStyle/>
          <a:p>
            <a:r>
              <a:rPr lang="en-US" altLang="en-US" sz="3000" dirty="0" smtClean="0"/>
              <a:t>Main printed circuit board (PCB)</a:t>
            </a:r>
          </a:p>
          <a:p>
            <a:pPr lvl="1"/>
            <a:r>
              <a:rPr lang="en-US" altLang="en-US" sz="2600" dirty="0" smtClean="0"/>
              <a:t>Holds principal components </a:t>
            </a:r>
          </a:p>
          <a:p>
            <a:pPr lvl="1"/>
            <a:r>
              <a:rPr lang="en-US" altLang="en-US" sz="2600" dirty="0" smtClean="0"/>
              <a:t>Provides communication between principle components </a:t>
            </a:r>
          </a:p>
          <a:p>
            <a:pPr lvl="1"/>
            <a:r>
              <a:rPr lang="en-US" altLang="en-US" sz="2600" dirty="0" smtClean="0"/>
              <a:t>Provides connectors to peripheral devices</a:t>
            </a:r>
          </a:p>
        </p:txBody>
      </p:sp>
      <p:pic>
        <p:nvPicPr>
          <p:cNvPr id="3" name="Content Placeholder 2" descr="Image of a laptop motherboard."/>
          <p:cNvPicPr>
            <a:picLocks noGrp="1" noChangeAspect="1"/>
          </p:cNvPicPr>
          <p:nvPr>
            <p:ph sz="quarter" idx="18"/>
          </p:nvPr>
        </p:nvPicPr>
        <p:blipFill>
          <a:blip r:embed="rId4" cstate="print">
            <a:extLst>
              <a:ext uri="{28A0092B-C50C-407E-A947-70E740481C1C}">
                <a14:useLocalDpi xmlns:a14="http://schemas.microsoft.com/office/drawing/2010/main" val="0"/>
              </a:ext>
            </a:extLst>
          </a:blip>
          <a:stretch>
            <a:fillRect/>
          </a:stretch>
        </p:blipFill>
        <p:spPr>
          <a:xfrm>
            <a:off x="3822193" y="1871863"/>
            <a:ext cx="5044683" cy="3383280"/>
          </a:xfrm>
        </p:spPr>
      </p:pic>
      <p:sp>
        <p:nvSpPr>
          <p:cNvPr id="7" name="Text Placeholder 6"/>
          <p:cNvSpPr>
            <a:spLocks noGrp="1"/>
          </p:cNvSpPr>
          <p:nvPr>
            <p:ph type="body" sz="quarter" idx="33"/>
          </p:nvPr>
        </p:nvSpPr>
        <p:spPr>
          <a:xfrm>
            <a:off x="6132495" y="5261630"/>
            <a:ext cx="2553332" cy="298959"/>
          </a:xfrm>
        </p:spPr>
        <p:txBody>
          <a:bodyPr/>
          <a:lstStyle/>
          <a:p>
            <a:r>
              <a:rPr lang="en-US" altLang="en-US" dirty="0" smtClean="0"/>
              <a:t>(Evan-Amos, 2013, </a:t>
            </a:r>
            <a:r>
              <a:rPr lang="en-US" altLang="en-US" dirty="0"/>
              <a:t>CC BY-SA 3.0)</a:t>
            </a:r>
          </a:p>
          <a:p>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6</a:t>
            </a:fld>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System Components</a:t>
            </a:r>
            <a:br>
              <a:rPr lang="en-US" altLang="en-US" dirty="0" smtClean="0"/>
            </a:br>
            <a:r>
              <a:rPr lang="en-US" altLang="en-US" dirty="0" smtClean="0"/>
              <a:t>Motherboard – 2</a:t>
            </a:r>
          </a:p>
        </p:txBody>
      </p:sp>
      <p:pic>
        <p:nvPicPr>
          <p:cNvPr id="3" name="Picture Placeholder 2" descr="Image of a laptop motherboard. The image contains an arrow indicating where the CPU will be located once installed."/>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60948" y="1600200"/>
            <a:ext cx="8222104" cy="4572000"/>
          </a:xfrm>
        </p:spPr>
      </p:pic>
      <p:sp>
        <p:nvSpPr>
          <p:cNvPr id="7" name="Text Placeholder 6"/>
          <p:cNvSpPr>
            <a:spLocks noGrp="1"/>
          </p:cNvSpPr>
          <p:nvPr>
            <p:ph type="body" sz="quarter" idx="32"/>
          </p:nvPr>
        </p:nvSpPr>
        <p:spPr>
          <a:xfrm>
            <a:off x="6137751" y="6172200"/>
            <a:ext cx="2545301" cy="284431"/>
          </a:xfrm>
        </p:spPr>
        <p:txBody>
          <a:bodyPr/>
          <a:lstStyle/>
          <a:p>
            <a:r>
              <a:rPr lang="en-US" altLang="en-US" dirty="0" smtClean="0"/>
              <a:t>(Evan-Amos, 2013, CC BY-SA 3.0)</a:t>
            </a:r>
          </a:p>
          <a:p>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7</a:t>
            </a:fld>
            <a:endParaRPr lang="en-US" dirty="0"/>
          </a:p>
        </p:txBody>
      </p:sp>
    </p:spTree>
    <p:custDataLst>
      <p:tags r:id="rId1"/>
    </p:custDataLst>
    <p:extLst>
      <p:ext uri="{BB962C8B-B14F-4D97-AF65-F5344CB8AC3E}">
        <p14:creationId xmlns:p14="http://schemas.microsoft.com/office/powerpoint/2010/main" val="291469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System Components</a:t>
            </a:r>
            <a:br>
              <a:rPr lang="en-US" altLang="en-US" dirty="0" smtClean="0"/>
            </a:br>
            <a:r>
              <a:rPr lang="en-US" altLang="en-US" dirty="0" smtClean="0"/>
              <a:t>Motherboard – 3</a:t>
            </a:r>
          </a:p>
        </p:txBody>
      </p:sp>
      <p:pic>
        <p:nvPicPr>
          <p:cNvPr id="3" name="Picture Placeholder 2" descr="Image of a laptop motherboard. The image contains an arrow indicating where the two RAM slots are located."/>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8088" y="1600200"/>
            <a:ext cx="8147824" cy="4572000"/>
          </a:xfrm>
        </p:spPr>
      </p:pic>
      <p:sp>
        <p:nvSpPr>
          <p:cNvPr id="7" name="Text Placeholder 6"/>
          <p:cNvSpPr>
            <a:spLocks noGrp="1"/>
          </p:cNvSpPr>
          <p:nvPr>
            <p:ph type="body" sz="quarter" idx="32"/>
          </p:nvPr>
        </p:nvSpPr>
        <p:spPr>
          <a:xfrm>
            <a:off x="6062941" y="6172200"/>
            <a:ext cx="2622886" cy="320040"/>
          </a:xfrm>
        </p:spPr>
        <p:txBody>
          <a:bodyPr/>
          <a:lstStyle/>
          <a:p>
            <a:r>
              <a:rPr lang="en-US" altLang="en-US" dirty="0" smtClean="0"/>
              <a:t>(Evan-Amos, 2013, </a:t>
            </a:r>
            <a:r>
              <a:rPr lang="en-US" altLang="en-US" dirty="0"/>
              <a:t>CC BY-SA 3.0</a:t>
            </a:r>
            <a:r>
              <a:rPr lang="en-US" altLang="en-US" dirty="0" smtClean="0"/>
              <a:t>)</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8</a:t>
            </a:fld>
            <a:endParaRPr lang="en-US" dirty="0"/>
          </a:p>
        </p:txBody>
      </p:sp>
    </p:spTree>
    <p:custDataLst>
      <p:tags r:id="rId1"/>
    </p:custDataLst>
    <p:extLst>
      <p:ext uri="{BB962C8B-B14F-4D97-AF65-F5344CB8AC3E}">
        <p14:creationId xmlns:p14="http://schemas.microsoft.com/office/powerpoint/2010/main" val="1164217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System Components</a:t>
            </a:r>
            <a:br>
              <a:rPr lang="en-US" altLang="en-US" dirty="0" smtClean="0"/>
            </a:br>
            <a:r>
              <a:rPr lang="en-US" altLang="en-US" dirty="0" smtClean="0"/>
              <a:t>Motherboard – 4</a:t>
            </a:r>
          </a:p>
        </p:txBody>
      </p:sp>
      <p:pic>
        <p:nvPicPr>
          <p:cNvPr id="3" name="Picture Placeholder 2" descr="Image of a laptop motherboard. The image contains an arrow indicating where the integrated device electronics (IDE) connector."/>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538842" y="1652248"/>
            <a:ext cx="8229600" cy="4500562"/>
          </a:xfrm>
        </p:spPr>
      </p:pic>
      <p:sp>
        <p:nvSpPr>
          <p:cNvPr id="7" name="Text Placeholder 6"/>
          <p:cNvSpPr>
            <a:spLocks noGrp="1"/>
          </p:cNvSpPr>
          <p:nvPr>
            <p:ph type="body" sz="quarter" idx="32"/>
          </p:nvPr>
        </p:nvSpPr>
        <p:spPr>
          <a:xfrm>
            <a:off x="6142820" y="6136481"/>
            <a:ext cx="2543007" cy="355759"/>
          </a:xfrm>
        </p:spPr>
        <p:txBody>
          <a:bodyPr/>
          <a:lstStyle/>
          <a:p>
            <a:r>
              <a:rPr lang="en-US" altLang="en-US" dirty="0" smtClean="0"/>
              <a:t>(Evan-Amos, 2013, </a:t>
            </a:r>
            <a:r>
              <a:rPr lang="en-US" altLang="en-US" dirty="0"/>
              <a:t>CC BY-SA 3.0)</a:t>
            </a:r>
          </a:p>
          <a:p>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9</a:t>
            </a:fld>
            <a:endParaRPr lang="en-US" dirty="0"/>
          </a:p>
        </p:txBody>
      </p:sp>
    </p:spTree>
    <p:custDataLst>
      <p:tags r:id="rId1"/>
    </p:custDataLst>
    <p:extLst>
      <p:ext uri="{BB962C8B-B14F-4D97-AF65-F5344CB8AC3E}">
        <p14:creationId xmlns:p14="http://schemas.microsoft.com/office/powerpoint/2010/main" val="42729720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6_V3.mp3"/>
  <p:tag name="AUDIO_ID" val="263"/>
  <p:tag name="ELAPSEDTIME" val="49.79"/>
  <p:tag name="ARTICULATE_SLIDE_NAV" val="6"/>
  <p:tag name="ARTICULATE_SLIDE_GUID" val="731a78f1-c4ea-414d-a540-0f84c3539087"/>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6_V3.mp3"/>
  <p:tag name="AUDIO_ID" val="263"/>
  <p:tag name="ELAPSEDTIME" val="49.79"/>
  <p:tag name="ARTICULATE_SLIDE_NAV" val="6"/>
  <p:tag name="ARTICULATE_SLIDE_GUID" val="731a78f1-c4ea-414d-a540-0f84c3539087"/>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6_V3.mp3"/>
  <p:tag name="AUDIO_ID" val="263"/>
  <p:tag name="ELAPSEDTIME" val="49.79"/>
  <p:tag name="ARTICULATE_SLIDE_NAV" val="6"/>
  <p:tag name="ARTICULATE_SLIDE_GUID" val="731a78f1-c4ea-414d-a540-0f84c3539087"/>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6_V3.mp3"/>
  <p:tag name="AUDIO_ID" val="263"/>
  <p:tag name="ELAPSEDTIME" val="49.79"/>
  <p:tag name="ARTICULATE_SLIDE_NAV" val="6"/>
  <p:tag name="ARTICULATE_SLIDE_GUID" val="731a78f1-c4ea-414d-a540-0f84c3539087"/>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9_V3.mp3"/>
  <p:tag name="AUDIO_ID" val="266"/>
  <p:tag name="ELAPSEDTIME" val="179.279"/>
  <p:tag name="ARTICULATE_SLIDE_NAV" val="9"/>
  <p:tag name="ARTICULATE_SLIDE_GUID" val="4dd29808-f181-4adf-b993-1469a078fb9b"/>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9_V3.mp3"/>
  <p:tag name="AUDIO_ID" val="266"/>
  <p:tag name="ELAPSEDTIME" val="179.279"/>
  <p:tag name="ARTICULATE_SLIDE_NAV" val="9"/>
  <p:tag name="ARTICULATE_SLIDE_GUID" val="4dd29808-f181-4adf-b993-1469a078fb9b"/>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5_V3.mp3"/>
  <p:tag name="AUDIO_ID" val="262"/>
  <p:tag name="ELAPSEDTIME" val="14.028"/>
  <p:tag name="ARTICULATE_SLIDE_NAV" val="5"/>
  <p:tag name="ARTICULATE_SLIDE_GUID" val="47851ab4-23f5-4538-a3bd-3ee375371d09"/>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0_V3.mp3"/>
  <p:tag name="AUDIO_ID" val="267"/>
  <p:tag name="ELAPSEDTIME" val="42.319"/>
  <p:tag name="ARTICULATE_SLIDE_NAV" val="10"/>
  <p:tag name="ARTICULATE_SLIDE_GUID" val="71766e57-03e8-4dd2-80f5-c34659b13dce"/>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0_V3.mp3"/>
  <p:tag name="AUDIO_ID" val="267"/>
  <p:tag name="ELAPSEDTIME" val="42.319"/>
  <p:tag name="ARTICULATE_SLIDE_NAV" val="10"/>
  <p:tag name="ARTICULATE_SLIDE_GUID" val="71766e57-03e8-4dd2-80f5-c34659b13dce"/>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0_V3.mp3"/>
  <p:tag name="AUDIO_ID" val="267"/>
  <p:tag name="ELAPSEDTIME" val="42.319"/>
  <p:tag name="ARTICULATE_SLIDE_NAV" val="10"/>
  <p:tag name="ARTICULATE_SLIDE_GUID" val="71766e57-03e8-4dd2-80f5-c34659b13dce"/>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0_V3.mp3"/>
  <p:tag name="AUDIO_ID" val="267"/>
  <p:tag name="ELAPSEDTIME" val="42.319"/>
  <p:tag name="ARTICULATE_SLIDE_NAV" val="10"/>
  <p:tag name="ARTICULATE_SLIDE_GUID" val="71766e57-03e8-4dd2-80f5-c34659b13dce"/>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0_V3.mp3"/>
  <p:tag name="AUDIO_ID" val="267"/>
  <p:tag name="ELAPSEDTIME" val="42.319"/>
  <p:tag name="ARTICULATE_SLIDE_NAV" val="10"/>
  <p:tag name="ARTICULATE_SLIDE_GUID" val="71766e57-03e8-4dd2-80f5-c34659b13dce"/>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1_V3.mp3"/>
  <p:tag name="AUDIO_ID" val="268"/>
  <p:tag name="ELAPSEDTIME" val="19.279"/>
  <p:tag name="ARTICULATE_SLIDE_NAV" val="11"/>
  <p:tag name="ARTICULATE_SLIDE_GUID" val="df4e8a05-6a2a-46e9-95d4-f3dcc24ca861"/>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1_V3.mp3"/>
  <p:tag name="AUDIO_ID" val="268"/>
  <p:tag name="ELAPSEDTIME" val="19.279"/>
  <p:tag name="ARTICULATE_SLIDE_NAV" val="11"/>
  <p:tag name="ARTICULATE_SLIDE_GUID" val="df4e8a05-6a2a-46e9-95d4-f3dcc24ca861"/>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1_V3.mp3"/>
  <p:tag name="AUDIO_ID" val="268"/>
  <p:tag name="ELAPSEDTIME" val="19.279"/>
  <p:tag name="ARTICULATE_SLIDE_NAV" val="11"/>
  <p:tag name="ARTICULATE_SLIDE_GUID" val="df4e8a05-6a2a-46e9-95d4-f3dcc24ca861"/>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5_V3.mp3"/>
  <p:tag name="AUDIO_ID" val="262"/>
  <p:tag name="ELAPSEDTIME" val="14.028"/>
  <p:tag name="ARTICULATE_SLIDE_NAV" val="5"/>
  <p:tag name="ARTICULATE_SLIDE_GUID" val="47851ab4-23f5-4538-a3bd-3ee375371d09"/>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6_V3.mp3"/>
  <p:tag name="AUDIO_ID" val="263"/>
  <p:tag name="ELAPSEDTIME" val="49.79"/>
  <p:tag name="ARTICULATE_SLIDE_NAV" val="6"/>
  <p:tag name="ARTICULATE_SLIDE_GUID" val="731a78f1-c4ea-414d-a540-0f84c3539087"/>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5_V3.mp3"/>
  <p:tag name="AUDIO_ID" val="262"/>
  <p:tag name="ELAPSEDTIME" val="14.028"/>
  <p:tag name="ARTICULATE_SLIDE_NAV" val="5"/>
  <p:tag name="ARTICULATE_SLIDE_GUID" val="47851ab4-23f5-4538-a3bd-3ee375371d09"/>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2_V3.mp3"/>
  <p:tag name="AUDIO_ID" val="269"/>
  <p:tag name="ELAPSEDTIME" val="37.982"/>
  <p:tag name="ARTICULATE_SLIDE_NAV" val="12"/>
  <p:tag name="ARTICULATE_SLIDE_GUID" val="558bb672-1ddb-48e0-82c8-f14ccc83ce15"/>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2_V3.mp3"/>
  <p:tag name="AUDIO_ID" val="269"/>
  <p:tag name="ELAPSEDTIME" val="37.982"/>
  <p:tag name="ARTICULATE_SLIDE_NAV" val="12"/>
  <p:tag name="ARTICULATE_SLIDE_GUID" val="558bb672-1ddb-48e0-82c8-f14ccc83ce15"/>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5_V3.mp3"/>
  <p:tag name="AUDIO_ID" val="272"/>
  <p:tag name="ELAPSEDTIME" val="72.516"/>
  <p:tag name="ARTICULATE_SLIDE_NAV" val="15"/>
  <p:tag name="ARTICULATE_SLIDE_GUID" val="34961d4e-5de1-47bc-b86d-116f3808c861"/>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6_V3.mp3"/>
  <p:tag name="AUDIO_ID" val="273"/>
  <p:tag name="ELAPSEDTIME" val="27.821"/>
  <p:tag name="ARTICULATE_SLIDE_NAV" val="16"/>
  <p:tag name="ARTICULATE_SLIDE_GUID" val="66018b09-c7b8-4b4e-8f19-a11d84bd4ddd"/>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7_V3.mp3"/>
  <p:tag name="AUDIO_ID" val="274"/>
  <p:tag name="ELAPSEDTIME" val="24.973"/>
  <p:tag name="ARTICULATE_SLIDE_NAV" val="17"/>
  <p:tag name="ARTICULATE_SLIDE_GUID" val="2f4e235c-988a-4a76-9f25-fd8267c30018"/>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8_V3.mp3"/>
  <p:tag name="AUDIO_ID" val="275"/>
  <p:tag name="ELAPSEDTIME" val="28.996"/>
  <p:tag name="ARTICULATE_SLIDE_NAV" val="18"/>
  <p:tag name="ARTICULATE_SLIDE_GUID" val="a4559e46-8e0c-4426-8e08-b7ee6a1273f4"/>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9_V3.mp3"/>
  <p:tag name="AUDIO_ID" val="276"/>
  <p:tag name="ELAPSEDTIME" val="30.381"/>
  <p:tag name="ARTICULATE_SLIDE_NAV" val="19"/>
  <p:tag name="ARTICULATE_SLIDE_GUID" val="2481ef02-fbe2-4131-a97f-067008f668f7"/>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20_V3.mp3"/>
  <p:tag name="AUDIO_ID" val="277"/>
  <p:tag name="ELAPSEDTIME" val="23.746"/>
  <p:tag name="ARTICULATE_SLIDE_NAV" val="20"/>
  <p:tag name="ARTICULATE_SLIDE_GUID" val="73d1fefe-0264-4aa5-8ee9-2fca7121cf78"/>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2_V3.mp3"/>
  <p:tag name="AUDIO_ID" val="269"/>
  <p:tag name="ELAPSEDTIME" val="37.982"/>
  <p:tag name="ARTICULATE_SLIDE_NAV" val="12"/>
  <p:tag name="ARTICULATE_SLIDE_GUID" val="558bb672-1ddb-48e0-82c8-f14ccc83ce15"/>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21_V3.mp3"/>
  <p:tag name="AUDIO_ID" val="278"/>
  <p:tag name="ELAPSEDTIME" val="46.525"/>
  <p:tag name="ARTICULATE_SLIDE_NAV" val="21"/>
  <p:tag name="ARTICULATE_SLIDE_GUID" val="9c23bce4-844b-4b4a-9861-66e1b12689b1"/>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24_V3.mp3"/>
  <p:tag name="AUDIO_ID" val="281"/>
  <p:tag name="ELAPSEDTIME" val="33.437"/>
  <p:tag name="ARTICULATE_SLIDE_NAV" val="24"/>
  <p:tag name="ARTICULATE_SLIDE_GUID" val="06032d4e-41cf-4357-8879-8cc0d9ca4e1a"/>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22_V3.mp3"/>
  <p:tag name="AUDIO_ID" val="279"/>
  <p:tag name="ELAPSEDTIME" val="34.952"/>
  <p:tag name="ARTICULATE_SLIDE_NAV" val="22"/>
  <p:tag name="ARTICULATE_SLIDE_GUID" val="591e81f5-b6af-46e6-96d1-40db5812978d"/>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2_V3.mp3"/>
  <p:tag name="AUDIO_ID" val="259"/>
  <p:tag name="ELAPSEDTIME" val="39.027"/>
  <p:tag name="ARTICULATE_SLIDE_NAV" val="2"/>
  <p:tag name="ARTICULATE_SLIDE_GUID" val="cd0766ae-4d83-40b0-b250-75aa645a3bb3"/>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23_V3.mp3"/>
  <p:tag name="AUDIO_ID" val="280"/>
  <p:tag name="ELAPSEDTIME" val="36.441"/>
  <p:tag name="ARTICULATE_SLIDE_NAV" val="23"/>
  <p:tag name="ARTICULATE_SLIDE_GUID" val="4c072cbf-83e5-439c-a4be-65af90c96dfb"/>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3_V3.mp3"/>
  <p:tag name="AUDIO_ID" val="270"/>
  <p:tag name="ELAPSEDTIME" val="16.876"/>
  <p:tag name="ARTICULATE_SLIDE_NAV" val="13"/>
  <p:tag name="ARTICULATE_SLIDE_GUID" val="95f7f5c9-b9a9-41d6-a92d-1e4c4b232d3e"/>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14_V3.mp3"/>
  <p:tag name="AUDIO_ID" val="271"/>
  <p:tag name="ELAPSEDTIME" val="39.08"/>
  <p:tag name="ARTICULATE_SLIDE_NAV" val="14"/>
  <p:tag name="ARTICULATE_SLIDE_GUID" val="836452f0-49ec-4877-9027-2d358da57459"/>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25_V3.mp3"/>
  <p:tag name="AUDIO_ID" val="282"/>
  <p:tag name="ELAPSEDTIME" val="54.231"/>
  <p:tag name="ARTICULATE_SLIDE_NAV" val="25"/>
  <p:tag name="ARTICULATE_SLIDE_GUID" val="e8854811-053c-4548-b468-71316414bb1f"/>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25_V3.mp3"/>
  <p:tag name="AUDIO_ID" val="282"/>
  <p:tag name="ELAPSEDTIME" val="54.231"/>
  <p:tag name="ARTICULATE_SLIDE_NAV" val="25"/>
  <p:tag name="ARTICULATE_SLIDE_GUID" val="e8854811-053c-4548-b468-71316414bb1f"/>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30_sec_silence.mp3"/>
  <p:tag name="AUDIO_ID" val="283"/>
  <p:tag name="ELAPSEDTIME" val="7.515"/>
  <p:tag name="ARTICULATE_SLIDE_NAV" val="26"/>
  <p:tag name="ARTICULATE_SLIDE_GUID" val="e268586a-044c-49e5-8f50-52516332ccf8"/>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30_sec_silence.mp3"/>
  <p:tag name="AUDIO_ID" val="284"/>
  <p:tag name="ELAPSEDTIME" val="7.515"/>
  <p:tag name="ARTICULATE_SLIDE_NAV" val="27"/>
  <p:tag name="ARTICULATE_SLIDE_GUID" val="213e4105-868f-4101-9104-43f100729c70"/>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30_sec_silence.mp3"/>
  <p:tag name="AUDIO_ID" val="284"/>
  <p:tag name="ELAPSEDTIME" val="7.515"/>
  <p:tag name="ARTICULATE_SLIDE_NAV" val="27"/>
  <p:tag name="ARTICULATE_SLIDE_GUID" val="213e4105-868f-4101-9104-43f100729c70"/>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2_V3.mp3"/>
  <p:tag name="AUDIO_ID" val="259"/>
  <p:tag name="ELAPSEDTIME" val="39.027"/>
  <p:tag name="ARTICULATE_SLIDE_NAV" val="2"/>
  <p:tag name="ARTICULATE_SLIDE_GUID" val="cd0766ae-4d83-40b0-b250-75aa645a3bb3"/>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3_V3.mp3"/>
  <p:tag name="AUDIO_ID" val="260"/>
  <p:tag name="ELAPSEDTIME" val="69.094"/>
  <p:tag name="ARTICULATE_SLIDE_NAV" val="3"/>
  <p:tag name="ARTICULATE_SLIDE_GUID" val="64f21b3e-6023-4a7a-a0b6-fd9fcedc73a5"/>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5_V3.mp3"/>
  <p:tag name="AUDIO_ID" val="262"/>
  <p:tag name="ELAPSEDTIME" val="14.028"/>
  <p:tag name="ARTICULATE_SLIDE_NAV" val="5"/>
  <p:tag name="ARTICULATE_SLIDE_GUID" val="47851ab4-23f5-4538-a3bd-3ee375371d09"/>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6_V3.mp3"/>
  <p:tag name="AUDIO_ID" val="263"/>
  <p:tag name="ELAPSEDTIME" val="49.79"/>
  <p:tag name="ARTICULATE_SLIDE_NAV" val="6"/>
  <p:tag name="ARTICULATE_SLIDE_GUID" val="731a78f1-c4ea-414d-a540-0f84c3539087"/>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MPORT" val="C:\Documents and Settings\skidmorn\My Documents\Dropbox\NTDC\OHSU CDC\Comp4\Unit3\PPT Production\FINALIZED\comp4_unit3\comp4_unit3\comp4_unit3a\comp4_unit3a_S-6_V3.mp3"/>
  <p:tag name="AUDIO_ID" val="263"/>
  <p:tag name="ELAPSEDTIME" val="49.79"/>
  <p:tag name="ARTICULATE_SLIDE_NAV" val="6"/>
  <p:tag name="ARTICULATE_SLIDE_GUID" val="731a78f1-c4ea-414d-a540-0f84c3539087"/>
  <p:tag name="ARTICULATE_SLIDE_THUMBNAIL_REFRESH" val="1"/>
</p:tagLst>
</file>

<file path=ppt/theme/theme1.xml><?xml version="1.0" encoding="utf-8"?>
<a:theme xmlns:a="http://schemas.openxmlformats.org/drawingml/2006/main" name="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mpX_unitY_Lecture_Slides_Template.potx" id="{126E8A49-6BE5-4387-8BF3-09B641D22305}" vid="{149C2361-268F-4DB6-A443-26FC9A9A84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2339</TotalTime>
  <Words>3873</Words>
  <Application>Microsoft Office PowerPoint</Application>
  <PresentationFormat>On-screen Show (4:3)</PresentationFormat>
  <Paragraphs>382</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ONC-Template-FINAL DRAFT</vt:lpstr>
      <vt:lpstr>Introduction to Computer Science</vt:lpstr>
      <vt:lpstr>Computer Hardware Learning Objectives - 1</vt:lpstr>
      <vt:lpstr>Computer Hardware Learning Objectives - 2</vt:lpstr>
      <vt:lpstr>What is a Computer? </vt:lpstr>
      <vt:lpstr>Computer Hardware Components</vt:lpstr>
      <vt:lpstr>System Components Motherboard – 1</vt:lpstr>
      <vt:lpstr>System Components Motherboard – 2</vt:lpstr>
      <vt:lpstr>System Components Motherboard – 3</vt:lpstr>
      <vt:lpstr>System Components Motherboard – 4</vt:lpstr>
      <vt:lpstr>System Components Motherboard – 5</vt:lpstr>
      <vt:lpstr>System Components Motherboard – 6</vt:lpstr>
      <vt:lpstr>Standards Support Functionality</vt:lpstr>
      <vt:lpstr>Standards Support Interoperability</vt:lpstr>
      <vt:lpstr>Computer Hardware Components -  Buses</vt:lpstr>
      <vt:lpstr>Motherboard Buses - 1</vt:lpstr>
      <vt:lpstr>Motherboard Buses - 2</vt:lpstr>
      <vt:lpstr>Motherboard Buses - 3</vt:lpstr>
      <vt:lpstr>Motherboard Buses - 4</vt:lpstr>
      <vt:lpstr>Motherboard Buses - 5</vt:lpstr>
      <vt:lpstr>Motherboard Buses - 6</vt:lpstr>
      <vt:lpstr>Motherboard Buses - 7</vt:lpstr>
      <vt:lpstr>Motherboard Buses - 8</vt:lpstr>
      <vt:lpstr>Computer Hardware Components - CPU</vt:lpstr>
      <vt:lpstr>System Components – CPU</vt:lpstr>
      <vt:lpstr>Computer Hardware Components – Peripheral Devices</vt:lpstr>
      <vt:lpstr>Peripheral Devices</vt:lpstr>
      <vt:lpstr>Peripheral Devices –  Input Devices</vt:lpstr>
      <vt:lpstr>Input Devices - 1 </vt:lpstr>
      <vt:lpstr>Input Devices - 2</vt:lpstr>
      <vt:lpstr>Input Devices - 3</vt:lpstr>
      <vt:lpstr>Input Devices - 4</vt:lpstr>
      <vt:lpstr>Input Devices - 5</vt:lpstr>
      <vt:lpstr>Input Devices - 6</vt:lpstr>
      <vt:lpstr>Peripheral Components –  Output Devices</vt:lpstr>
      <vt:lpstr>Output Devices - 1</vt:lpstr>
      <vt:lpstr>Output Devices - 2</vt:lpstr>
      <vt:lpstr>Input/Output Devices - 1</vt:lpstr>
      <vt:lpstr>Input/Output Devices - 2</vt:lpstr>
      <vt:lpstr>Other Peripheral Devices</vt:lpstr>
      <vt:lpstr>Device Connectivity</vt:lpstr>
      <vt:lpstr>Computer Hardware Summary – 1 – Lecture a</vt:lpstr>
      <vt:lpstr>Computer Hardware Summary – 2 – Lecture a</vt:lpstr>
      <vt:lpstr>Computer Hardware References – 1 – Lecture a</vt:lpstr>
      <vt:lpstr>Computer Hardware References – 2 – Lecture a</vt:lpstr>
      <vt:lpstr>Computer Hardware References – 3 – Lecture a</vt:lpstr>
      <vt:lpstr>Introduction to Information and Computer Science  Computer Hardware Lecture a</vt:lpstr>
    </vt:vector>
  </TitlesOfParts>
  <Manager/>
  <Company>Oregon Health &amp; Science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Science</dc:title>
  <dc:subject>Computer Hardware, Lecture a</dc:subject>
  <dc:creator>U.S. Department of Health and Human Services, Office of the National Coordinator for Health Information Technology</dc:creator>
  <cp:keywords>Health IT, Health IT Curriculum, Health Care, Introduction to Computer Science, Computer Hardware</cp:keywords>
  <dc:description/>
  <cp:lastModifiedBy>admin</cp:lastModifiedBy>
  <cp:revision>179</cp:revision>
  <cp:lastPrinted>2017-02-14T04:31:26Z</cp:lastPrinted>
  <dcterms:created xsi:type="dcterms:W3CDTF">2016-03-22T16:45:35Z</dcterms:created>
  <dcterms:modified xsi:type="dcterms:W3CDTF">2017-06-20T21:14:26Z</dcterms:modified>
  <cp:category>Health Information Technology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8500345C-0892-43AA-9101-2C752EBB5EA9</vt:lpwstr>
  </property>
  <property fmtid="{D5CDD505-2E9C-101B-9397-08002B2CF9AE}" pid="3" name="ArticulatePath">
    <vt:lpwstr>compX_unitY_Lecture_Slides_Template</vt:lpwstr>
  </property>
  <property fmtid="{D5CDD505-2E9C-101B-9397-08002B2CF9AE}" pid="4" name="Language">
    <vt:lpwstr>English</vt:lpwstr>
  </property>
</Properties>
</file>