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7.xml" ContentType="application/vnd.openxmlformats-officedocument.presentationml.notesSlide+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notesSlides/notesSlide31.xml" ContentType="application/vnd.openxmlformats-officedocument.presentationml.notesSlide+xml"/>
  <Override PartName="/ppt/tags/tag58.xml" ContentType="application/vnd.openxmlformats-officedocument.presentationml.tags+xml"/>
  <Override PartName="/ppt/notesSlides/notesSlide32.xml" ContentType="application/vnd.openxmlformats-officedocument.presentationml.notesSlide+xml"/>
  <Override PartName="/ppt/tags/tag59.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83" r:id="rId2"/>
    <p:sldId id="312" r:id="rId3"/>
    <p:sldId id="313" r:id="rId4"/>
    <p:sldId id="285" r:id="rId5"/>
    <p:sldId id="286" r:id="rId6"/>
    <p:sldId id="287" r:id="rId7"/>
    <p:sldId id="315"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7" r:id="rId31"/>
    <p:sldId id="310" r:id="rId32"/>
    <p:sldId id="316" r:id="rId33"/>
    <p:sldId id="311" r:id="rId34"/>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2" autoAdjust="0"/>
    <p:restoredTop sz="65797" autoAdjust="0"/>
  </p:normalViewPr>
  <p:slideViewPr>
    <p:cSldViewPr snapToGrid="0">
      <p:cViewPr>
        <p:scale>
          <a:sx n="50" d="100"/>
          <a:sy n="50" d="100"/>
        </p:scale>
        <p:origin x="-533" y="130"/>
      </p:cViewPr>
      <p:guideLst>
        <p:guide orient="horz" pos="2160"/>
        <p:guide orient="horz" pos="3888"/>
        <p:guide orient="horz" pos="1008"/>
        <p:guide pos="2880"/>
        <p:guide pos="2875"/>
      </p:guideLst>
    </p:cSldViewPr>
  </p:slideViewPr>
  <p:outlineViewPr>
    <p:cViewPr>
      <p:scale>
        <a:sx n="33" d="100"/>
        <a:sy n="33" d="100"/>
      </p:scale>
      <p:origin x="0" y="-387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36" d="100"/>
          <a:sy n="36" d="100"/>
        </p:scale>
        <p:origin x="225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6/20/2017</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dirty="0"/>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6/20/2017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dirty="0"/>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Welcome to the </a:t>
            </a:r>
            <a:r>
              <a:rPr lang="en-US" altLang="en-US" b="0" i="0" dirty="0" smtClean="0"/>
              <a:t>Introduction to Computer Science: Basic Computing Concepts Including History</a:t>
            </a:r>
            <a:r>
              <a:rPr lang="en-US" altLang="en-US" b="0" i="1" dirty="0" smtClean="0"/>
              <a:t>.</a:t>
            </a:r>
            <a:r>
              <a:rPr lang="en-US" altLang="en-US" b="1" i="1" dirty="0" smtClean="0"/>
              <a:t> </a:t>
            </a:r>
            <a:r>
              <a:rPr lang="en-US" altLang="en-US" dirty="0" smtClean="0"/>
              <a:t> This is lecture d. </a:t>
            </a:r>
          </a:p>
          <a:p>
            <a:r>
              <a:rPr lang="en-US" altLang="en-US" dirty="0" smtClean="0"/>
              <a:t>The component, I</a:t>
            </a:r>
            <a:r>
              <a:rPr lang="en-US" altLang="en-US" b="0" i="0" dirty="0" smtClean="0"/>
              <a:t>ntroduction to Computer Science,</a:t>
            </a:r>
            <a:r>
              <a:rPr lang="en-US" altLang="en-US" baseline="0" dirty="0" smtClean="0"/>
              <a:t> </a:t>
            </a:r>
            <a:r>
              <a:rPr lang="en-US" altLang="en-US" dirty="0" smtClean="0"/>
              <a:t>provides a basic overview of computer architecture; data organization, representation and structure; structure of programming languages; networking and data communication. It also includes the basic terminology of computing.</a:t>
            </a:r>
          </a:p>
        </p:txBody>
      </p:sp>
      <p:sp>
        <p:nvSpPr>
          <p:cNvPr id="184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184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AE54BD-ADFA-47CD-BA50-35C8DC135D5A}" type="slidenum">
              <a:rPr lang="en-US" altLang="en-US"/>
              <a:pPr eaLnBrk="1" hangingPunct="1"/>
              <a:t>1</a:t>
            </a:fld>
            <a:endParaRPr lang="en-US" altLang="en-US" dirty="0"/>
          </a:p>
        </p:txBody>
      </p:sp>
    </p:spTree>
    <p:extLst>
      <p:ext uri="{BB962C8B-B14F-4D97-AF65-F5344CB8AC3E}">
        <p14:creationId xmlns:p14="http://schemas.microsoft.com/office/powerpoint/2010/main" val="120974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custDataLst>
              <p:tags r:id="rId1"/>
            </p:custDataLst>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dirty="0" smtClean="0">
                <a:solidFill>
                  <a:srgbClr val="000000"/>
                </a:solidFill>
                <a:ea typeface="Times New Roman" panose="02020603050405020304" pitchFamily="18" charset="0"/>
                <a:cs typeface="Calibri" panose="020F0502020204030204" pitchFamily="34" charset="0"/>
              </a:rPr>
              <a:t>Significant changes in storage capacity have also occurred. While many forms have been developed over the years, this discussion will focus on the most common medium – the magnetic disk in a hard drive. A 1956 article by Welsh and Porter describes a system that stores 250,000 12‐digit words per drum – or a bit more than a quarter kilobyte. The chart above shows the growth to current capacities of disk drives in the terabyte range, or thousands of billions of bytes, available today for home systems. Note that this chart is on a logarithmic scale versus linear – the capacity growth has been immense.</a:t>
            </a:r>
          </a:p>
          <a:p>
            <a:pPr>
              <a:lnSpc>
                <a:spcPct val="115000"/>
              </a:lnSpc>
              <a:spcBef>
                <a:spcPct val="0"/>
              </a:spcBef>
            </a:pPr>
            <a:endParaRPr lang="en-US" altLang="en-US" dirty="0" smtClean="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389E3F-EC11-43F5-8758-4A39C17EB8EC}"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7905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custDataLst>
              <p:tags r:id="rId1"/>
            </p:custDataLst>
          </p:nvPr>
        </p:nvSpPr>
        <p:spPr bwMode="auto">
          <a:xfrm>
            <a:off x="731838" y="4560888"/>
            <a:ext cx="5851525" cy="4319587"/>
          </a:xfrm>
          <a:prstGeom prst="rect">
            <a:avLst/>
          </a:prstGeom>
        </p:spPr>
        <p:txBody>
          <a:bodyPr>
            <a:normAutofit/>
          </a:bodyPr>
          <a:lstStyle/>
          <a:p>
            <a:pPr>
              <a:lnSpc>
                <a:spcPct val="115000"/>
              </a:lnSpc>
              <a:spcBef>
                <a:spcPct val="0"/>
              </a:spcBef>
              <a:defRPr/>
            </a:pPr>
            <a:r>
              <a:rPr lang="en-US" dirty="0" smtClean="0"/>
              <a:t>The final trend is system connectivity. Early systems were stand‐alone; they were not connected to one another or accessible from an off‐site location. In the 1970s and 1980s, remote access and connectivity was beginning to be provided via dial‐up connections. It became possible to connect a terminal at a remote location and display approximately ten characters per second, and speeds began to increase. As with all other trends, the rate of growth was rapid–from 28 and 56 Kb dial‐up connections, to the broadband speeds for home connections of hundreds of megabits per second today. </a:t>
            </a:r>
          </a:p>
          <a:p>
            <a:pPr>
              <a:lnSpc>
                <a:spcPct val="115000"/>
              </a:lnSpc>
              <a:spcBef>
                <a:spcPct val="0"/>
              </a:spcBef>
              <a:defRPr/>
            </a:pPr>
            <a:r>
              <a:rPr lang="en-US" dirty="0" smtClean="0"/>
              <a:t>Wireless connections are quite readily available. Wireless hot‐spots, where computer users can access a public wireless connection, are accessible, and Worldwide Interoperability for Microwave Access, or WiMAX, is one technology that can provide connectivity up to 54 Mbps in some areas.</a:t>
            </a:r>
          </a:p>
          <a:p>
            <a:pPr>
              <a:lnSpc>
                <a:spcPct val="115000"/>
              </a:lnSpc>
              <a:spcBef>
                <a:spcPct val="0"/>
              </a:spcBef>
              <a:defRPr/>
            </a:pPr>
            <a:r>
              <a:rPr lang="en-US" dirty="0" smtClean="0"/>
              <a:t>Note that dial‐up connections are still in use where broadband or wireless connections are not always available. However, with the rapidly increasing number of mobile devices that use cell phone connections, as well as the growing expectation of being able to access systems and services from anywhere, not from just a wired connection--this is likely to change.</a:t>
            </a:r>
          </a:p>
          <a:p>
            <a:pPr>
              <a:lnSpc>
                <a:spcPct val="115000"/>
              </a:lnSpc>
              <a:spcBef>
                <a:spcPct val="0"/>
              </a:spcBef>
              <a:defRPr/>
            </a:pPr>
            <a:r>
              <a:rPr lang="en-US" dirty="0" smtClean="0"/>
              <a:t>To summarize, significant growth has occurred in the availability and capabilities of computer systems since their inception in the 1940s. Expectations are that the trend will continue. </a:t>
            </a:r>
          </a:p>
          <a:p>
            <a:pPr>
              <a:lnSpc>
                <a:spcPct val="115000"/>
              </a:lnSpc>
              <a:spcBef>
                <a:spcPct val="0"/>
              </a:spcBef>
              <a:defRPr/>
            </a:pPr>
            <a:endParaRPr lang="en-US" dirty="0" smtClean="0">
              <a:ea typeface="Times New Roman" pitchFamily="18" charset="0"/>
              <a:cs typeface="Calibri"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351F98-24D0-4097-8EA4-44915AA8A068}" type="slidenum">
              <a:rPr lang="en-US" altLang="en-US">
                <a:latin typeface="Calibri" panose="020F0502020204030204" pitchFamily="34" charset="0"/>
              </a:rPr>
              <a:pPr eaLnBrk="1" hangingPunct="1"/>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3478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Software was an integral part of the popularity of PCs. The most important piece of software on a computer is its operating system or OS. The OS coordinates the hardware and all the other software on a system. The</a:t>
            </a:r>
            <a:r>
              <a:rPr lang="en-US" altLang="en-US" baseline="0" dirty="0" smtClean="0">
                <a:latin typeface="Arial" panose="020B0604020202020204" pitchFamily="34" charset="0"/>
              </a:rPr>
              <a:t> disk operating system, or </a:t>
            </a:r>
            <a:r>
              <a:rPr lang="en-US" altLang="en-US" dirty="0" smtClean="0">
                <a:latin typeface="Arial" panose="020B0604020202020204" pitchFamily="34" charset="0"/>
              </a:rPr>
              <a:t>DOS, was developed for Apple by Shepardson Microsystems for coordinating the use of the Motorola chip in the Apple products. IBM needed an OS for their PC based on the Intel chip. It approached Microsoft, which didn’t have an OS at the time. They did have compilers available for it, but not an OS. Bill Gates recommended talking with Digital Research which did have one, but Digital Research didn’t return IBM’s call. In the meantime, Microsoft acquired </a:t>
            </a:r>
            <a:r>
              <a:rPr lang="en-US" altLang="en-US" dirty="0" err="1" smtClean="0">
                <a:latin typeface="Arial" panose="020B0604020202020204" pitchFamily="34" charset="0"/>
              </a:rPr>
              <a:t>QDOS</a:t>
            </a:r>
            <a:r>
              <a:rPr lang="en-US" altLang="en-US" dirty="0" smtClean="0">
                <a:latin typeface="Arial" panose="020B0604020202020204" pitchFamily="34" charset="0"/>
              </a:rPr>
              <a:t> from Seattle Computer Products, which Microsoft distributed to IBM along with their compilers and called MS-DOS. The rest, of course, is history. The smart, quick maneuvering by Bill Gates and Paul Allen helped launch the success of Microsoft with the initial IBM PC.</a:t>
            </a:r>
          </a:p>
          <a:p>
            <a:endParaRPr lang="en-US" altLang="en-US" dirty="0"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02B3C7-616E-4620-A273-70BF2FDD28CE}" type="slidenum">
              <a:rPr lang="en-US" altLang="en-US"/>
              <a:pPr eaLnBrk="1" hangingPunct="1"/>
              <a:t>12</a:t>
            </a:fld>
            <a:endParaRPr lang="en-US" altLang="en-US" dirty="0"/>
          </a:p>
        </p:txBody>
      </p:sp>
    </p:spTree>
    <p:extLst>
      <p:ext uri="{BB962C8B-B14F-4D97-AF65-F5344CB8AC3E}">
        <p14:creationId xmlns:p14="http://schemas.microsoft.com/office/powerpoint/2010/main" val="483519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first popular software program was VisiCalc</a:t>
            </a:r>
            <a:r>
              <a:rPr lang="en-US" altLang="en-US" i="1" dirty="0" smtClean="0">
                <a:latin typeface="Arial" panose="020B0604020202020204" pitchFamily="34" charset="0"/>
              </a:rPr>
              <a:t>. </a:t>
            </a:r>
            <a:r>
              <a:rPr lang="en-US" altLang="en-US" dirty="0" smtClean="0">
                <a:latin typeface="Arial" panose="020B0604020202020204" pitchFamily="34" charset="0"/>
              </a:rPr>
              <a:t>It was developed by Harvard Business School students, Dan Bricklyn and Bob Frankston in 1978 and it was a spreadsheet program for the PC. Many businesses were very interested in spreadsheets for their many calculations. Over 100,000 copies of it were sold the first year. Other spreadsheet programs soon followed; Lotus 1-2-3 in 1982 and Excel in 1985. Word processing, which had been done on separate, dedicated</a:t>
            </a:r>
            <a:r>
              <a:rPr lang="en-US" altLang="en-US" baseline="0" dirty="0" smtClean="0">
                <a:latin typeface="Arial" panose="020B0604020202020204" pitchFamily="34" charset="0"/>
              </a:rPr>
              <a:t> </a:t>
            </a:r>
            <a:r>
              <a:rPr lang="en-US" altLang="en-US" dirty="0" smtClean="0">
                <a:latin typeface="Arial" panose="020B0604020202020204" pitchFamily="34" charset="0"/>
              </a:rPr>
              <a:t>machines, made a huge impact on the PC world. Word Star was first in 1979, followed by Word for MS-DOS, and WordPerfect. Word processing is now one of the biggest applications for PCs.</a:t>
            </a:r>
          </a:p>
          <a:p>
            <a:endParaRPr lang="en-US" altLang="en-US" dirty="0"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13A20A-EFC2-4377-BBAF-9F4E6D887C8A}" type="slidenum">
              <a:rPr lang="en-US" altLang="en-US"/>
              <a:pPr eaLnBrk="1" hangingPunct="1"/>
              <a:t>13</a:t>
            </a:fld>
            <a:endParaRPr lang="en-US" altLang="en-US" dirty="0"/>
          </a:p>
        </p:txBody>
      </p:sp>
    </p:spTree>
    <p:extLst>
      <p:ext uri="{BB962C8B-B14F-4D97-AF65-F5344CB8AC3E}">
        <p14:creationId xmlns:p14="http://schemas.microsoft.com/office/powerpoint/2010/main" val="302829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In the meantime, the first steps in developing the Internet were happening. In 1969, the advanced research projects agency network,</a:t>
            </a:r>
            <a:r>
              <a:rPr lang="en-US" altLang="en-US" baseline="0" dirty="0" smtClean="0">
                <a:latin typeface="Arial" panose="020B0604020202020204" pitchFamily="34" charset="0"/>
              </a:rPr>
              <a:t> or</a:t>
            </a:r>
            <a:r>
              <a:rPr lang="en-US" altLang="en-US" dirty="0" smtClean="0">
                <a:latin typeface="Arial" panose="020B0604020202020204" pitchFamily="34" charset="0"/>
              </a:rPr>
              <a:t> ARPANET</a:t>
            </a:r>
            <a:r>
              <a:rPr lang="en-US" altLang="en-US" i="1" dirty="0" smtClean="0">
                <a:latin typeface="Arial" panose="020B0604020202020204" pitchFamily="34" charset="0"/>
              </a:rPr>
              <a:t>,</a:t>
            </a:r>
            <a:r>
              <a:rPr lang="en-US" altLang="en-US" dirty="0" smtClean="0">
                <a:latin typeface="Arial" panose="020B0604020202020204" pitchFamily="34" charset="0"/>
              </a:rPr>
              <a:t> connected 4 universities. It was a project sponsored by the U.S. Government for connecting researchers. By 1971 there were 15 sites on the network, and by the 1980s, there were over 1000 sites on the network. That’s when the term Internet actually started being used, instead of ARPANET, to refer to the network.</a:t>
            </a:r>
          </a:p>
          <a:p>
            <a:endParaRPr lang="en-US" altLang="en-US" dirty="0"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A94767-A246-41B1-A31A-0B8E2532FEE2}" type="slidenum">
              <a:rPr lang="en-US" altLang="en-US"/>
              <a:pPr eaLnBrk="1" hangingPunct="1"/>
              <a:t>14</a:t>
            </a:fld>
            <a:endParaRPr lang="en-US" altLang="en-US" dirty="0"/>
          </a:p>
        </p:txBody>
      </p:sp>
    </p:spTree>
    <p:extLst>
      <p:ext uri="{BB962C8B-B14F-4D97-AF65-F5344CB8AC3E}">
        <p14:creationId xmlns:p14="http://schemas.microsoft.com/office/powerpoint/2010/main" val="1486192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Other networks were formed at the same time and eventually all merged together to become what we know today as the Internet. In 1989, Tim Berners-Lee developed the World Wide Web software that is an interface to the Internet. In 1992 Congress voted to allow commercial activity on the Internet. Up until this point, only government sponsored institutions and universities could use the Internet.  In 1993, the first web browsers were released and in 1997, PubMed, which offered free, online access to Medline, was launched.</a:t>
            </a:r>
          </a:p>
          <a:p>
            <a:endParaRPr lang="en-US" altLang="en-US" dirty="0"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878410-B5CC-4172-BE1D-37282E1D9A86}" type="slidenum">
              <a:rPr lang="en-US" altLang="en-US"/>
              <a:pPr eaLnBrk="1" hangingPunct="1"/>
              <a:t>15</a:t>
            </a:fld>
            <a:endParaRPr lang="en-US" altLang="en-US" dirty="0"/>
          </a:p>
        </p:txBody>
      </p:sp>
    </p:spTree>
    <p:extLst>
      <p:ext uri="{BB962C8B-B14F-4D97-AF65-F5344CB8AC3E}">
        <p14:creationId xmlns:p14="http://schemas.microsoft.com/office/powerpoint/2010/main" val="1181140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combination of several different factors led to the Internet boom of the late 90s. Personal computers became faster, cheaper, and smaller as technology advanced. This meant that more households and more people could afford to purchase them. Microsoft advanced their operating system and introduced Windows, which had a graphical interface. Now users could interact with a computer using a mouse, which made navigating a PC much easier for most users. The Internet was open to commercial use, and web browsers made exploring websites easy. And this all led to the huge Internet boom, but it also led to the ubiquitousness of computers in our society today.</a:t>
            </a:r>
          </a:p>
          <a:p>
            <a:endParaRPr lang="en-US" altLang="en-US" dirty="0"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030D89-8C36-4EC4-AD27-B214C22AC3B3}" type="slidenum">
              <a:rPr lang="en-US" altLang="en-US"/>
              <a:pPr eaLnBrk="1" hangingPunct="1"/>
              <a:t>16</a:t>
            </a:fld>
            <a:endParaRPr lang="en-US" altLang="en-US" dirty="0"/>
          </a:p>
        </p:txBody>
      </p:sp>
    </p:spTree>
    <p:extLst>
      <p:ext uri="{BB962C8B-B14F-4D97-AF65-F5344CB8AC3E}">
        <p14:creationId xmlns:p14="http://schemas.microsoft.com/office/powerpoint/2010/main" val="2520151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slide presents a brief history of early electronic medical records. Dr. Morris Collen began storing patient data at Kaiser Permanente in the late 1960s. Computer-Stored Ambulatory Records, or COSTAR</a:t>
            </a:r>
            <a:r>
              <a:rPr lang="en-US" altLang="en-US" i="1" dirty="0" smtClean="0"/>
              <a:t>, </a:t>
            </a:r>
            <a:r>
              <a:rPr lang="en-US" altLang="en-US" dirty="0" smtClean="0"/>
              <a:t>was developed at Massachusetts General in 1968. It is still in use today, and one of its defining features is its clinical guidelines reminders. </a:t>
            </a:r>
          </a:p>
          <a:p>
            <a:r>
              <a:rPr lang="en-US" altLang="en-US" dirty="0" smtClean="0"/>
              <a:t>Health Evaluation through Logical Processing, or HELP, started at LDS Hospital in 1967. HELP also provided decision support, such as an automated antibiotic consultant. This tool helped physicians prescribe antibiotics more effectively and appropriately, which resulted in reduced dose cost and adverse events over time. The concepts and plans that eventually became the Veterans Administration’s VistA were also developed in the 1970s. VistA is a public domain software and was the first that used a graphical user interface for electronic medical record software – it is still in use today.</a:t>
            </a:r>
          </a:p>
        </p:txBody>
      </p:sp>
      <p:sp>
        <p:nvSpPr>
          <p:cNvPr id="757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57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DC631C-8998-4C75-8BE3-20419C9B8697}" type="slidenum">
              <a:rPr lang="en-US" altLang="en-US"/>
              <a:pPr eaLnBrk="1" hangingPunct="1"/>
              <a:t>17</a:t>
            </a:fld>
            <a:endParaRPr lang="en-US" altLang="en-US" dirty="0"/>
          </a:p>
        </p:txBody>
      </p:sp>
    </p:spTree>
    <p:extLst>
      <p:ext uri="{BB962C8B-B14F-4D97-AF65-F5344CB8AC3E}">
        <p14:creationId xmlns:p14="http://schemas.microsoft.com/office/powerpoint/2010/main" val="3388597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As all these advances in computing and the Internet were happening, electronic medical records, or EMRs, got their foothold. More versions of them were being developed in the 1990s, and they became more user-friendly with the addition of graphical user interfaces. HIPAA which is the Health Insurance Portability and Accountability Act enacted in 1996, included provisions for establishing standards for electronic medical records.</a:t>
            </a:r>
            <a:r>
              <a:rPr lang="en-US" altLang="en-US" baseline="0" dirty="0" smtClean="0">
                <a:latin typeface="Arial" panose="020B0604020202020204" pitchFamily="34" charset="0"/>
              </a:rPr>
              <a:t> </a:t>
            </a:r>
            <a:endParaRPr lang="en-US" altLang="en-US" dirty="0" smtClean="0">
              <a:latin typeface="Arial" panose="020B0604020202020204" pitchFamily="34" charset="0"/>
            </a:endParaRPr>
          </a:p>
          <a:p>
            <a:r>
              <a:rPr lang="en-US" altLang="en-US" dirty="0" smtClean="0">
                <a:latin typeface="Arial" panose="020B0604020202020204" pitchFamily="34" charset="0"/>
              </a:rPr>
              <a:t>In 2000, only 16% of private physicians and less than 10% of hospitals used EMRs. By 2005, 25% of private physicians used EMRs and the number has since been increasing.</a:t>
            </a:r>
          </a:p>
          <a:p>
            <a:endParaRPr lang="en-US" altLang="en-US" dirty="0"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2ED06C-A8B4-4AD2-92D0-6E9C9CC960FF}" type="slidenum">
              <a:rPr lang="en-US" altLang="en-US"/>
              <a:pPr eaLnBrk="1" hangingPunct="1"/>
              <a:t>18</a:t>
            </a:fld>
            <a:endParaRPr lang="en-US" altLang="en-US" dirty="0"/>
          </a:p>
        </p:txBody>
      </p:sp>
    </p:spTree>
    <p:extLst>
      <p:ext uri="{BB962C8B-B14F-4D97-AF65-F5344CB8AC3E}">
        <p14:creationId xmlns:p14="http://schemas.microsoft.com/office/powerpoint/2010/main" val="3901268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Computing has continued to advance since then. Some of highlights are listed here. Personal data assistants introduced hand-held computing, and cell phones have replaced PDAs. All of us now are very familiar with iPhones and Blackberrys, which are small computers that we carry around with us every day and do most things that we can do on a laptop or desktop, but with limited screen size and limited memory. Wireless networks are now widely available so mobile computing is pervasive. We now expect to be able to connect to the Internet everywhere and all the time. </a:t>
            </a:r>
          </a:p>
          <a:p>
            <a:pPr eaLnBrk="1" hangingPunct="1"/>
            <a:r>
              <a:rPr lang="en-US" altLang="en-US" dirty="0" smtClean="0">
                <a:latin typeface="Arial" panose="020B0604020202020204" pitchFamily="34" charset="0"/>
              </a:rPr>
              <a:t>Social networking is another phenomenon that has developed through the use of the Internet and computers which now connect people all over the globe. Computers and the Internet are ubiquitous. </a:t>
            </a:r>
          </a:p>
          <a:p>
            <a:pPr eaLnBrk="1" hangingPunct="1"/>
            <a:r>
              <a:rPr lang="en-US" altLang="en-US" dirty="0" smtClean="0">
                <a:latin typeface="Arial" panose="020B0604020202020204" pitchFamily="34" charset="0"/>
              </a:rPr>
              <a:t>In 2009 the HITECH Act was passed as part of the Economic Stimulus Recovery Plan. It provides incentives for EMR use starting in 2011. This act led</a:t>
            </a:r>
            <a:r>
              <a:rPr lang="en-US" altLang="en-US" baseline="0" dirty="0" smtClean="0">
                <a:latin typeface="Arial" panose="020B0604020202020204" pitchFamily="34" charset="0"/>
              </a:rPr>
              <a:t> to massive increases in adoption of</a:t>
            </a:r>
            <a:r>
              <a:rPr lang="en-US" altLang="en-US" dirty="0" smtClean="0">
                <a:latin typeface="Arial" panose="020B0604020202020204" pitchFamily="34" charset="0"/>
              </a:rPr>
              <a:t> electronic medical records and electronic health records in clinical settings in our society.</a:t>
            </a:r>
          </a:p>
          <a:p>
            <a:pPr eaLnBrk="1" hangingPunct="1"/>
            <a:endParaRPr lang="en-US" altLang="en-US" dirty="0" smtClean="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E00782-7746-4D55-848E-3F572E8A3322}" type="slidenum">
              <a:rPr lang="en-US" altLang="en-US"/>
              <a:pPr eaLnBrk="1" hangingPunct="1"/>
              <a:t>19</a:t>
            </a:fld>
            <a:endParaRPr lang="en-US" altLang="en-US" dirty="0"/>
          </a:p>
        </p:txBody>
      </p:sp>
    </p:spTree>
    <p:extLst>
      <p:ext uri="{BB962C8B-B14F-4D97-AF65-F5344CB8AC3E}">
        <p14:creationId xmlns:p14="http://schemas.microsoft.com/office/powerpoint/2010/main" val="244300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learning objectives for this unit, </a:t>
            </a:r>
            <a:r>
              <a:rPr lang="en-US" altLang="en-US" b="0" i="0" dirty="0" smtClean="0"/>
              <a:t>Basic Computing Concepts Including History, are</a:t>
            </a:r>
            <a:r>
              <a:rPr lang="en-US" altLang="en-US" dirty="0" smtClean="0"/>
              <a:t> to:</a:t>
            </a:r>
          </a:p>
          <a:p>
            <a:pPr marL="171450" indent="-171450">
              <a:buFont typeface="Arial" panose="020B0604020202020204" pitchFamily="34" charset="0"/>
              <a:buChar char="•"/>
            </a:pPr>
            <a:r>
              <a:rPr lang="en-US" altLang="en-US" dirty="0" smtClean="0"/>
              <a:t>Define what a computer is;</a:t>
            </a:r>
          </a:p>
          <a:p>
            <a:pPr marL="171450" indent="-171450">
              <a:buFont typeface="Arial" panose="020B0604020202020204" pitchFamily="34" charset="0"/>
              <a:buChar char="•"/>
            </a:pPr>
            <a:r>
              <a:rPr lang="en-US" altLang="en-US" dirty="0" smtClean="0"/>
              <a:t>Describe different types of computers, including PCs, mobile devices, and embedded computers;</a:t>
            </a:r>
          </a:p>
          <a:p>
            <a:pPr marL="171450" indent="-171450">
              <a:buFont typeface="Arial" panose="020B0604020202020204" pitchFamily="34" charset="0"/>
              <a:buChar char="•"/>
            </a:pPr>
            <a:r>
              <a:rPr lang="en-US" altLang="en-US" dirty="0" smtClean="0"/>
              <a:t>Define the common elements of computer systems;</a:t>
            </a:r>
          </a:p>
        </p:txBody>
      </p:sp>
      <p:sp>
        <p:nvSpPr>
          <p:cNvPr id="194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000">
                <a:solidFill>
                  <a:schemeClr val="tx1"/>
                </a:solidFill>
                <a:latin typeface="Arial" panose="020B0604020202020204" pitchFamily="34" charset="0"/>
                <a:cs typeface="Arial" panose="020B0604020202020204" pitchFamily="34" charset="0"/>
              </a:defRPr>
            </a:lvl1pPr>
            <a:lvl2pPr marL="742950" indent="-285750">
              <a:spcBef>
                <a:spcPct val="30000"/>
              </a:spcBef>
              <a:defRPr sz="1000">
                <a:solidFill>
                  <a:schemeClr val="tx1"/>
                </a:solidFill>
                <a:latin typeface="Arial" panose="020B0604020202020204" pitchFamily="34" charset="0"/>
                <a:cs typeface="Arial" panose="020B0604020202020204" pitchFamily="34" charset="0"/>
              </a:defRPr>
            </a:lvl2pPr>
            <a:lvl3pPr marL="1143000" indent="-228600">
              <a:spcBef>
                <a:spcPct val="30000"/>
              </a:spcBef>
              <a:defRPr sz="1000">
                <a:solidFill>
                  <a:schemeClr val="tx1"/>
                </a:solidFill>
                <a:latin typeface="Arial" panose="020B0604020202020204" pitchFamily="34" charset="0"/>
                <a:cs typeface="Arial" panose="020B0604020202020204" pitchFamily="34" charset="0"/>
              </a:defRPr>
            </a:lvl3pPr>
            <a:lvl4pPr marL="1600200" indent="-228600">
              <a:spcBef>
                <a:spcPct val="30000"/>
              </a:spcBef>
              <a:defRPr sz="1000">
                <a:solidFill>
                  <a:schemeClr val="tx1"/>
                </a:solidFill>
                <a:latin typeface="Arial" panose="020B0604020202020204" pitchFamily="34" charset="0"/>
                <a:cs typeface="Arial" panose="020B0604020202020204" pitchFamily="34" charset="0"/>
              </a:defRPr>
            </a:lvl4pPr>
            <a:lvl5pPr marL="2057400" indent="-228600">
              <a:spcBef>
                <a:spcPct val="30000"/>
              </a:spcBef>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p>
        </p:txBody>
      </p:sp>
      <p:sp>
        <p:nvSpPr>
          <p:cNvPr id="194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Arial" panose="020B0604020202020204" pitchFamily="34" charset="0"/>
                <a:cs typeface="Arial" panose="020B0604020202020204" pitchFamily="34" charset="0"/>
              </a:defRPr>
            </a:lvl1pPr>
            <a:lvl2pPr marL="742950" indent="-285750">
              <a:spcBef>
                <a:spcPct val="30000"/>
              </a:spcBef>
              <a:defRPr sz="1000">
                <a:solidFill>
                  <a:schemeClr val="tx1"/>
                </a:solidFill>
                <a:latin typeface="Arial" panose="020B0604020202020204" pitchFamily="34" charset="0"/>
                <a:cs typeface="Arial" panose="020B0604020202020204" pitchFamily="34" charset="0"/>
              </a:defRPr>
            </a:lvl2pPr>
            <a:lvl3pPr marL="1143000" indent="-228600">
              <a:spcBef>
                <a:spcPct val="30000"/>
              </a:spcBef>
              <a:defRPr sz="1000">
                <a:solidFill>
                  <a:schemeClr val="tx1"/>
                </a:solidFill>
                <a:latin typeface="Arial" panose="020B0604020202020204" pitchFamily="34" charset="0"/>
                <a:cs typeface="Arial" panose="020B0604020202020204" pitchFamily="34" charset="0"/>
              </a:defRPr>
            </a:lvl3pPr>
            <a:lvl4pPr marL="1600200" indent="-228600">
              <a:spcBef>
                <a:spcPct val="30000"/>
              </a:spcBef>
              <a:defRPr sz="1000">
                <a:solidFill>
                  <a:schemeClr val="tx1"/>
                </a:solidFill>
                <a:latin typeface="Arial" panose="020B0604020202020204" pitchFamily="34" charset="0"/>
                <a:cs typeface="Arial" panose="020B0604020202020204" pitchFamily="34" charset="0"/>
              </a:defRPr>
            </a:lvl4pPr>
            <a:lvl5pPr marL="2057400" indent="-228600">
              <a:spcBef>
                <a:spcPct val="30000"/>
              </a:spcBef>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9pPr>
          </a:lstStyle>
          <a:p>
            <a:pPr>
              <a:spcBef>
                <a:spcPct val="0"/>
              </a:spcBef>
            </a:pPr>
            <a:fld id="{16480C2D-0783-41F3-B5BB-14E4C62ABA31}" type="slidenum">
              <a:rPr lang="en-US" altLang="en-US"/>
              <a:pPr>
                <a:spcBef>
                  <a:spcPct val="0"/>
                </a:spcBef>
              </a:pPr>
              <a:t>2</a:t>
            </a:fld>
            <a:endParaRPr lang="en-US" altLang="en-US" dirty="0"/>
          </a:p>
        </p:txBody>
      </p:sp>
    </p:spTree>
    <p:extLst>
      <p:ext uri="{BB962C8B-B14F-4D97-AF65-F5344CB8AC3E}">
        <p14:creationId xmlns:p14="http://schemas.microsoft.com/office/powerpoint/2010/main" val="4155253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custDataLst>
              <p:tags r:id="rId1"/>
            </p:custDataLst>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Tablets are a relatively new size and shape, or form factor for computing – at least for common use, although they have been available since the late 1980s. They are designed for portability, tend to be small and thin, and do not necessarily require a keyboard to use. Adoption of tablets had been rather limited until the Apple iPad was released in 2010.  It sold over three million units in the first three months it was available, and the iPad 2 sold over a million units in the first weekend it was available. This raises the question – are tablets a fad, or a real trend in technology adoption?</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B29B3D-EE32-4F63-8E52-2FD998283E2F}" type="slidenum">
              <a:rPr lang="en-US" altLang="en-US">
                <a:latin typeface="Calibri" panose="020F0502020204030204" pitchFamily="34" charset="0"/>
              </a:rPr>
              <a:pPr eaLnBrk="1" hangingPunct="1"/>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70975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custDataLst>
              <p:tags r:id="rId1"/>
            </p:custDataLst>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Times New Roman" panose="02020603050405020304" pitchFamily="18" charset="0"/>
                <a:cs typeface="Calibri" panose="020F0502020204030204" pitchFamily="34" charset="0"/>
              </a:rPr>
              <a:t>Many mobile devices use touch screen technology. Some devices also have integrated keyboards as well as an alternative input device. These devices can be portable data assistants, or telephone systems such as the iPhone, which integrate telephone capabilities with Internet access such as web browsers and e‐mail clients, not to mention millions of applications available for personal use. Some of these applications can be used for medical purposes, such as drug references.</a:t>
            </a:r>
          </a:p>
          <a:p>
            <a:r>
              <a:rPr lang="en-US" altLang="en-US" dirty="0" smtClean="0">
                <a:ea typeface="Times New Roman" panose="02020603050405020304" pitchFamily="18" charset="0"/>
                <a:cs typeface="Calibri" panose="020F0502020204030204" pitchFamily="34" charset="0"/>
              </a:rPr>
              <a:t>The question that arises is whether tablets and mobile devices will eventually merge – as the capabilities of mobile devices increase, is a tablet and a mobile device redundant? Think of a typical user – would they want to carry multiple devices for access to similar applications? Is it really necessary to carry a mobile device for its telephone capabilities, as well as a tablet for other tasks? It is likely that the two will merge into a device that has the capabilities of both in the near future. It may be larger than a current mobile device but smaller than a tablet – perhaps new technologies will allow size expansion as needed.</a:t>
            </a:r>
          </a:p>
          <a:p>
            <a:pPr>
              <a:lnSpc>
                <a:spcPct val="115000"/>
              </a:lnSpc>
              <a:spcBef>
                <a:spcPct val="0"/>
              </a:spcBef>
              <a:spcAft>
                <a:spcPts val="1063"/>
              </a:spcAft>
            </a:pPr>
            <a:endParaRPr lang="en-US" altLang="en-US" dirty="0" smtClean="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6E734-1A14-4441-A4BC-180A86E29B12}" type="slidenum">
              <a:rPr lang="en-US" altLang="en-US">
                <a:latin typeface="Calibri" panose="020F0502020204030204" pitchFamily="34" charset="0"/>
              </a:rPr>
              <a:pPr eaLnBrk="1" hangingPunct="1"/>
              <a:t>21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6060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custDataLst>
              <p:tags r:id="rId1"/>
            </p:custDataLst>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000000"/>
                </a:solidFill>
                <a:ea typeface="Times New Roman" panose="02020603050405020304" pitchFamily="18" charset="0"/>
                <a:cs typeface="Calibri" panose="020F0502020204030204" pitchFamily="34" charset="0"/>
              </a:rPr>
              <a:t>Voice recognition technology has been used – at least in fiction – since the 1960s. Commercial applications currently exist, and voice recognition is built into some operating systems. Note that the quality of voice recognition is still not at a level to replace, for example, a medical transcriptionist. However, limited success has been achieved in specialized applications. Some current mobile devices can support voice recognition. The most well-known example is Siri, which first became available on the iPhone 4S. It is capable of responding to voice commands related to messaging, making phone calls, searching the web, checking the weather, and more. Both Macintosh</a:t>
            </a:r>
            <a:r>
              <a:rPr lang="en-US" altLang="en-US" baseline="0" dirty="0" smtClean="0">
                <a:solidFill>
                  <a:srgbClr val="000000"/>
                </a:solidFill>
                <a:ea typeface="Times New Roman" panose="02020603050405020304" pitchFamily="18" charset="0"/>
                <a:cs typeface="Calibri" panose="020F0502020204030204" pitchFamily="34" charset="0"/>
              </a:rPr>
              <a:t> and Windows operating systems have dictation and text-to-speech applications available.</a:t>
            </a:r>
            <a:endParaRPr lang="en-US" altLang="en-US" dirty="0" smtClean="0">
              <a:solidFill>
                <a:srgbClr val="000000"/>
              </a:solidFill>
              <a:ea typeface="Times New Roman" panose="02020603050405020304" pitchFamily="18" charset="0"/>
              <a:cs typeface="Calibri" panose="020F0502020204030204" pitchFamily="34" charset="0"/>
            </a:endParaRPr>
          </a:p>
          <a:p>
            <a:r>
              <a:rPr lang="en-US" altLang="en-US" dirty="0" smtClean="0">
                <a:solidFill>
                  <a:srgbClr val="000000"/>
                </a:solidFill>
                <a:ea typeface="Times New Roman" panose="02020603050405020304" pitchFamily="18" charset="0"/>
                <a:cs typeface="Calibri" panose="020F0502020204030204" pitchFamily="34" charset="0"/>
              </a:rPr>
              <a:t>One device called, </a:t>
            </a:r>
            <a:r>
              <a:rPr lang="en-US" altLang="en-US" dirty="0" err="1" smtClean="0">
                <a:solidFill>
                  <a:srgbClr val="000000"/>
                </a:solidFill>
                <a:ea typeface="Times New Roman" panose="02020603050405020304" pitchFamily="18" charset="0"/>
                <a:cs typeface="Calibri" panose="020F0502020204030204" pitchFamily="34" charset="0"/>
              </a:rPr>
              <a:t>Vocera</a:t>
            </a:r>
            <a:r>
              <a:rPr lang="en-US" altLang="en-US" dirty="0" smtClean="0">
                <a:solidFill>
                  <a:srgbClr val="000000"/>
                </a:solidFill>
                <a:ea typeface="Times New Roman" panose="02020603050405020304" pitchFamily="18" charset="0"/>
                <a:cs typeface="Calibri" panose="020F0502020204030204" pitchFamily="34" charset="0"/>
              </a:rPr>
              <a:t>, is used in hundreds</a:t>
            </a:r>
            <a:r>
              <a:rPr lang="en-US" altLang="en-US" baseline="0" dirty="0" smtClean="0">
                <a:solidFill>
                  <a:srgbClr val="000000"/>
                </a:solidFill>
                <a:ea typeface="Times New Roman" panose="02020603050405020304" pitchFamily="18" charset="0"/>
                <a:cs typeface="Calibri" panose="020F0502020204030204" pitchFamily="34" charset="0"/>
              </a:rPr>
              <a:t> of </a:t>
            </a:r>
            <a:r>
              <a:rPr lang="en-US" altLang="en-US" dirty="0" smtClean="0">
                <a:solidFill>
                  <a:srgbClr val="000000"/>
                </a:solidFill>
                <a:ea typeface="Times New Roman" panose="02020603050405020304" pitchFamily="18" charset="0"/>
                <a:cs typeface="Calibri" panose="020F0502020204030204" pitchFamily="34" charset="0"/>
              </a:rPr>
              <a:t>hospitals. </a:t>
            </a:r>
            <a:r>
              <a:rPr lang="en-US" altLang="en-US" sz="1000" b="0" i="0" kern="1200" dirty="0" smtClean="0">
                <a:solidFill>
                  <a:schemeClr val="tx1"/>
                </a:solidFill>
                <a:effectLst/>
                <a:latin typeface="Arial" pitchFamily="34" charset="0"/>
                <a:ea typeface="+mn-ea"/>
                <a:cs typeface="Arial" pitchFamily="34" charset="0"/>
              </a:rPr>
              <a:t>It</a:t>
            </a:r>
            <a:r>
              <a:rPr lang="en-US" altLang="en-US" sz="1000" b="0" i="0" kern="1200" baseline="0" dirty="0" smtClean="0">
                <a:solidFill>
                  <a:schemeClr val="tx1"/>
                </a:solidFill>
                <a:effectLst/>
                <a:latin typeface="Arial" pitchFamily="34" charset="0"/>
                <a:ea typeface="+mn-ea"/>
                <a:cs typeface="Arial" pitchFamily="34" charset="0"/>
              </a:rPr>
              <a:t> p</a:t>
            </a:r>
            <a:r>
              <a:rPr lang="en-US" sz="1000" b="0" i="0" kern="1200" dirty="0" smtClean="0">
                <a:solidFill>
                  <a:schemeClr val="tx1"/>
                </a:solidFill>
                <a:effectLst/>
                <a:latin typeface="Arial" pitchFamily="34" charset="0"/>
                <a:ea typeface="+mn-ea"/>
                <a:cs typeface="Arial" pitchFamily="34" charset="0"/>
              </a:rPr>
              <a:t>rovides clinical staff with intelligent mobile communication with wearable, hands-free Vocera Badge. </a:t>
            </a:r>
            <a:r>
              <a:rPr lang="en-US" altLang="en-US" dirty="0" smtClean="0">
                <a:solidFill>
                  <a:srgbClr val="000000"/>
                </a:solidFill>
                <a:ea typeface="Times New Roman" panose="02020603050405020304" pitchFamily="18" charset="0"/>
                <a:cs typeface="Calibri" panose="020F0502020204030204" pitchFamily="34" charset="0"/>
              </a:rPr>
              <a:t>The Vocera badge is worn by users and simple voice commands are recognized for communication between the users.</a:t>
            </a:r>
          </a:p>
          <a:p>
            <a:pPr>
              <a:lnSpc>
                <a:spcPct val="115000"/>
              </a:lnSpc>
              <a:spcBef>
                <a:spcPct val="0"/>
              </a:spcBef>
            </a:pPr>
            <a:endParaRPr lang="en-US" altLang="en-US" dirty="0" smtClean="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4A2525-4556-4573-BFF2-B3D7F00C964A}" type="slidenum">
              <a:rPr lang="en-US" altLang="en-US">
                <a:latin typeface="Calibri" panose="020F0502020204030204" pitchFamily="34" charset="0"/>
              </a:rPr>
              <a:pPr eaLnBrk="1" hangingPunct="1"/>
              <a:t>22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42191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custDataLst>
              <p:tags r:id="rId1"/>
            </p:custDataLst>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Some of the more recent changes in human interaction with technology have been enabled through newer technology. Most current mobile phones contain orientation software and accelerometers, enabling the system to know how it is being held and how quickly it is moving. This allows users to interact with applications without touching a keyboard, virtual or physical, or the device screen. One step beyond this is a remote device which sends this information to the system wirelessly, as in the Nintendo Wii. This permits interactive games that do not require users to be directly connected to the computing system. In addition to providing entertainment, interactive games are available which encourage and direct personal fitness – a direct benefit to health.</a:t>
            </a:r>
          </a:p>
          <a:p>
            <a:r>
              <a:rPr lang="en-US" altLang="en-US" dirty="0" smtClean="0"/>
              <a:t>This concept is taken one step further in gaming technology. The Microsoft Xbox 360 Kinect allows users to interface with the system without a device through motion sensing. Microsoft’s patent application refers to this as “gesture keyboarding”, allowing a user to make gestures that are recognized and acted on by the system.</a:t>
            </a:r>
          </a:p>
          <a:p>
            <a:endParaRPr lang="en-US" altLang="en-US" dirty="0" smtClean="0"/>
          </a:p>
          <a:p>
            <a:r>
              <a:rPr lang="en-US" altLang="en-US" dirty="0" smtClean="0"/>
              <a:t>Since the capability for a user’s gestures to be recognized is now available, what would it would take for the user to be recognized? Imagine walking up to a medical record terminal, being recognized by the system, and starting a preferred application, without needing to touch the system at all.</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214D92-B3BD-428E-8067-F1289B19A561}" type="slidenum">
              <a:rPr lang="en-US" altLang="en-US">
                <a:latin typeface="Calibri" panose="020F0502020204030204" pitchFamily="34" charset="0"/>
              </a:rPr>
              <a:pPr eaLnBrk="1" hangingPunct="1"/>
              <a:t>23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44608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custDataLst>
              <p:tags r:id="rId1"/>
            </p:custDataLst>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are advantages to thinking large, rather than small. For example, a larger interface can increase the ease of sharing of information, or clarity in display. Why be limited to a computer screen? This slide shows another option, a table‐top system at the Future Warfare Center's Simulation Center.</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6D2570-0906-4248-AD54-0BA67F80FC23}" type="slidenum">
              <a:rPr lang="en-US" altLang="en-US">
                <a:latin typeface="Calibri" panose="020F0502020204030204" pitchFamily="34" charset="0"/>
              </a:rPr>
              <a:pPr eaLnBrk="1" hangingPunct="1"/>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4168570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custDataLst>
              <p:tags r:id="rId1"/>
            </p:custDataLst>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Finally, another new trend is flexible hardware. Rather than the rigid devices in common use, new flexible devices may be available in the very near future. Roll‐up keyboards are already available today, and there is current research into Organic Light Emitting Diode (OLED) displays which will allow for a flexible computer display. There is also research into smart textiles – fabric with sensors and pixel displays.</a:t>
            </a:r>
          </a:p>
          <a:p>
            <a:r>
              <a:rPr lang="en-US" altLang="en-US" dirty="0" smtClean="0"/>
              <a:t>With the reduction in component size and the addition of flexible technology, suddenly many more options can be considered. Will computers fold up in the future and be stuffed into pockets like a handkerchief? Will computers be part of our clothing one day?</a:t>
            </a:r>
          </a:p>
          <a:p>
            <a:r>
              <a:rPr lang="en-US" altLang="en-US" dirty="0" smtClean="0"/>
              <a:t>The</a:t>
            </a:r>
            <a:r>
              <a:rPr lang="en-US" altLang="en-US" baseline="0" dirty="0" smtClean="0"/>
              <a:t> i</a:t>
            </a:r>
            <a:r>
              <a:rPr lang="en-US" altLang="en-US" dirty="0" smtClean="0"/>
              <a:t>mage on the slide shows an experimental</a:t>
            </a:r>
            <a:r>
              <a:rPr lang="en-US" altLang="en-US" baseline="0" dirty="0" smtClean="0"/>
              <a:t> OLED.</a:t>
            </a:r>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9544CD-5017-449B-B6EB-55852B42FC1D}" type="slidenum">
              <a:rPr lang="en-US" altLang="en-US">
                <a:latin typeface="Calibri" panose="020F0502020204030204" pitchFamily="34" charset="0"/>
              </a:rPr>
              <a:pPr eaLnBrk="1" hangingPunct="1"/>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val="859136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So where is this all heading? What’s the future of computing? If you knew that, you would become very wealthy! We </a:t>
            </a:r>
            <a:r>
              <a:rPr lang="en-US" altLang="en-US" i="1" dirty="0" smtClean="0">
                <a:latin typeface="Arial" panose="020B0604020202020204" pitchFamily="34" charset="0"/>
              </a:rPr>
              <a:t>don’t</a:t>
            </a:r>
            <a:r>
              <a:rPr lang="en-US" altLang="en-US" dirty="0" smtClean="0">
                <a:latin typeface="Arial" panose="020B0604020202020204" pitchFamily="34" charset="0"/>
              </a:rPr>
              <a:t> know exactly where things are going, but we </a:t>
            </a:r>
            <a:r>
              <a:rPr lang="en-US" altLang="en-US" i="1" dirty="0" smtClean="0">
                <a:latin typeface="Arial" panose="020B0604020202020204" pitchFamily="34" charset="0"/>
              </a:rPr>
              <a:t>do</a:t>
            </a:r>
            <a:r>
              <a:rPr lang="en-US" altLang="en-US" dirty="0" smtClean="0">
                <a:latin typeface="Arial" panose="020B0604020202020204" pitchFamily="34" charset="0"/>
              </a:rPr>
              <a:t> know some things. We know that computer technology is going to continue to become faster, more powerful, smaller, and presumably cheaper. We know that mobile computing is here to stay. The concept of cloud computing, which is all the data on the Internet, is going to be a hot topic for a while. Are computers going to become even more ubiquitous, than they already are? How are they going to do that? Are there going to be more and better computers? What’s in store for health care technology? It’s difficult to say for sure, but we do know that it will be interesting. We’ll all have to stay tuned.</a:t>
            </a:r>
          </a:p>
          <a:p>
            <a:endParaRPr lang="en-US" altLang="en-US" dirty="0"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948D96-5CB2-4A7B-BE85-4CC1CA628122}" type="slidenum">
              <a:rPr lang="en-US" altLang="en-US"/>
              <a:pPr eaLnBrk="1" hangingPunct="1"/>
              <a:t>26</a:t>
            </a:fld>
            <a:endParaRPr lang="en-US" altLang="en-US" dirty="0"/>
          </a:p>
        </p:txBody>
      </p:sp>
    </p:spTree>
    <p:extLst>
      <p:ext uri="{BB962C8B-B14F-4D97-AF65-F5344CB8AC3E}">
        <p14:creationId xmlns:p14="http://schemas.microsoft.com/office/powerpoint/2010/main" val="2769290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concludes lecture d of </a:t>
            </a:r>
            <a:r>
              <a:rPr lang="en-US" altLang="en-US" b="0" i="0" dirty="0" smtClean="0">
                <a:latin typeface="Arial" panose="020B0604020202020204" pitchFamily="34" charset="0"/>
              </a:rPr>
              <a:t>Basic Computing Concepts Including History</a:t>
            </a:r>
            <a:r>
              <a:rPr lang="en-US" altLang="en-US" dirty="0" smtClean="0">
                <a:latin typeface="Arial" panose="020B0604020202020204" pitchFamily="34" charset="0"/>
              </a:rPr>
              <a:t>. </a:t>
            </a:r>
          </a:p>
          <a:p>
            <a:r>
              <a:rPr lang="en-US" altLang="en-US" dirty="0" smtClean="0">
                <a:latin typeface="Arial" panose="020B0604020202020204" pitchFamily="34" charset="0"/>
              </a:rPr>
              <a:t>In summary, personal computers were first developed in the 1970s. The Altair 8800 was the first, then the Apple I, Apple II, and the IBM PC. About the same time, the Internet was growing. In the next two decades, computers became faster, cheaper, more usable, and more connected. This all culminated in the Internet boom of the 1990s. Technology is still developing; it is difficult to predict what future developments are in store.</a:t>
            </a:r>
          </a:p>
        </p:txBody>
      </p:sp>
      <p:sp>
        <p:nvSpPr>
          <p:cNvPr id="542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smtClean="0"/>
          </a:p>
        </p:txBody>
      </p:sp>
      <p:sp>
        <p:nvSpPr>
          <p:cNvPr id="542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4728C1-B86D-4E22-8ED1-21CBFFBFD4A4}" type="slidenum">
              <a:rPr lang="en-US" altLang="en-US"/>
              <a:pPr eaLnBrk="1" hangingPunct="1"/>
              <a:t>27</a:t>
            </a:fld>
            <a:endParaRPr lang="en-US" altLang="en-US" dirty="0"/>
          </a:p>
        </p:txBody>
      </p:sp>
    </p:spTree>
    <p:extLst>
      <p:ext uri="{BB962C8B-B14F-4D97-AF65-F5344CB8AC3E}">
        <p14:creationId xmlns:p14="http://schemas.microsoft.com/office/powerpoint/2010/main" val="3266176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also concludes the unit </a:t>
            </a:r>
            <a:r>
              <a:rPr lang="en-US" altLang="en-US" b="0" i="0" dirty="0" smtClean="0">
                <a:latin typeface="Arial" panose="020B0604020202020204" pitchFamily="34" charset="0"/>
              </a:rPr>
              <a:t>Basic Computing Concepts Including History</a:t>
            </a:r>
            <a:r>
              <a:rPr lang="en-US" altLang="en-US" dirty="0" smtClean="0">
                <a:latin typeface="Arial" panose="020B0604020202020204" pitchFamily="34" charset="0"/>
              </a:rPr>
              <a:t>. </a:t>
            </a:r>
          </a:p>
          <a:p>
            <a:r>
              <a:rPr lang="en-US" altLang="en-US" dirty="0" smtClean="0">
                <a:latin typeface="Arial" panose="020B0604020202020204" pitchFamily="34" charset="0"/>
              </a:rPr>
              <a:t>In summary, this unit defined computers as electronic devices that input, calculate, and output data. Computers include not only personal computers, but also smart phones and the computers that are embedded in most electronic devices today. Some examples are appliances, automobiles, DVD players, just to name a few. </a:t>
            </a:r>
          </a:p>
          <a:p>
            <a:r>
              <a:rPr lang="en-US" altLang="en-US" dirty="0" smtClean="0">
                <a:latin typeface="Arial" panose="020B0604020202020204" pitchFamily="34" charset="0"/>
              </a:rPr>
              <a:t>Purchasing a new personal computer today requires doing some research. </a:t>
            </a:r>
          </a:p>
          <a:p>
            <a:r>
              <a:rPr lang="en-US" altLang="en-US" dirty="0" smtClean="0">
                <a:latin typeface="Arial" panose="020B0604020202020204" pitchFamily="34" charset="0"/>
              </a:rPr>
              <a:t>First, the buyer needs to consider what applications will be running on the computer; this will help determine options like the video card, monitor, amount of memory, and hard disk. Then, the buyer needs to set a budget. Online sites provide reviews and buying guides to help determine the best system for the buyer's budget.</a:t>
            </a:r>
          </a:p>
          <a:p>
            <a:r>
              <a:rPr lang="en-US" altLang="en-US" dirty="0" smtClean="0">
                <a:latin typeface="Arial" panose="020B0604020202020204" pitchFamily="34" charset="0"/>
              </a:rPr>
              <a:t>Finally, the computers of today evolved over hundreds--even thousands--of years, from the simplest tools for counting, to the complex systems they are today. </a:t>
            </a:r>
          </a:p>
          <a:p>
            <a:endParaRPr lang="en-US" altLang="en-US" dirty="0" smtClean="0">
              <a:latin typeface="Arial" panose="020B0604020202020204" pitchFamily="34" charset="0"/>
            </a:endParaRPr>
          </a:p>
        </p:txBody>
      </p:sp>
      <p:sp>
        <p:nvSpPr>
          <p:cNvPr id="553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smtClean="0"/>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0112FB-A216-4C96-ABFD-F18937372E6D}" type="slidenum">
              <a:rPr lang="en-US" altLang="en-US"/>
              <a:pPr eaLnBrk="1" hangingPunct="1"/>
              <a:t>28</a:t>
            </a:fld>
            <a:endParaRPr lang="en-US" altLang="en-US" dirty="0"/>
          </a:p>
        </p:txBody>
      </p:sp>
    </p:spTree>
    <p:extLst>
      <p:ext uri="{BB962C8B-B14F-4D97-AF65-F5344CB8AC3E}">
        <p14:creationId xmlns:p14="http://schemas.microsoft.com/office/powerpoint/2010/main" val="3802208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 audio.</a:t>
            </a:r>
          </a:p>
        </p:txBody>
      </p:sp>
      <p:sp>
        <p:nvSpPr>
          <p:cNvPr id="5632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smtClean="0"/>
          </a:p>
        </p:txBody>
      </p:sp>
      <p:sp>
        <p:nvSpPr>
          <p:cNvPr id="563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AF43D1-6B6B-470D-AC6F-7B56E7D42177}" type="slidenum">
              <a:rPr lang="en-US" altLang="en-US"/>
              <a:pPr eaLnBrk="1" hangingPunct="1"/>
              <a:t>29</a:t>
            </a:fld>
            <a:endParaRPr lang="en-US" altLang="en-US" dirty="0"/>
          </a:p>
        </p:txBody>
      </p:sp>
    </p:spTree>
    <p:extLst>
      <p:ext uri="{BB962C8B-B14F-4D97-AF65-F5344CB8AC3E}">
        <p14:creationId xmlns:p14="http://schemas.microsoft.com/office/powerpoint/2010/main" val="215576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smtClean="0"/>
              <a:t>Describe typical hardware and software options for desktop, laptop, and server systems for home and business use with an</a:t>
            </a:r>
            <a:r>
              <a:rPr lang="en-US" altLang="en-US" baseline="0" dirty="0" smtClean="0"/>
              <a:t> </a:t>
            </a:r>
            <a:r>
              <a:rPr lang="en-US" sz="1000" kern="1200" dirty="0" smtClean="0">
                <a:solidFill>
                  <a:schemeClr val="tx1"/>
                </a:solidFill>
                <a:effectLst/>
                <a:latin typeface="Arial" pitchFamily="34" charset="0"/>
                <a:ea typeface="+mn-ea"/>
                <a:cs typeface="Arial" pitchFamily="34" charset="0"/>
              </a:rPr>
              <a:t>emphasis </a:t>
            </a:r>
            <a:r>
              <a:rPr lang="en-US" altLang="en-US" dirty="0" smtClean="0"/>
              <a:t>on health care systems; and</a:t>
            </a:r>
          </a:p>
          <a:p>
            <a:pPr marL="171450" indent="-171450">
              <a:buFont typeface="Arial" panose="020B0604020202020204" pitchFamily="34" charset="0"/>
              <a:buChar char="•"/>
            </a:pPr>
            <a:r>
              <a:rPr lang="en-US" altLang="en-US" dirty="0" smtClean="0"/>
              <a:t>Explain the development of computers and the Internet, including health care systems, up to the present time.</a:t>
            </a:r>
          </a:p>
          <a:p>
            <a:pPr eaLnBrk="1" hangingPunct="1">
              <a:spcBef>
                <a:spcPct val="0"/>
              </a:spcBef>
            </a:pPr>
            <a:endParaRPr lang="en-US" altLang="en-US" dirty="0" smtClean="0"/>
          </a:p>
          <a:p>
            <a:pPr eaLnBrk="1" hangingPunct="1">
              <a:spcBef>
                <a:spcPct val="0"/>
              </a:spcBef>
            </a:pPr>
            <a:endParaRPr lang="en-US" altLang="en-US" dirty="0" smtClean="0"/>
          </a:p>
        </p:txBody>
      </p:sp>
      <p:sp>
        <p:nvSpPr>
          <p:cNvPr id="194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000">
                <a:solidFill>
                  <a:schemeClr val="tx1"/>
                </a:solidFill>
                <a:latin typeface="Arial" panose="020B0604020202020204" pitchFamily="34" charset="0"/>
                <a:cs typeface="Arial" panose="020B0604020202020204" pitchFamily="34" charset="0"/>
              </a:defRPr>
            </a:lvl1pPr>
            <a:lvl2pPr marL="742950" indent="-285750">
              <a:spcBef>
                <a:spcPct val="30000"/>
              </a:spcBef>
              <a:defRPr sz="1000">
                <a:solidFill>
                  <a:schemeClr val="tx1"/>
                </a:solidFill>
                <a:latin typeface="Arial" panose="020B0604020202020204" pitchFamily="34" charset="0"/>
                <a:cs typeface="Arial" panose="020B0604020202020204" pitchFamily="34" charset="0"/>
              </a:defRPr>
            </a:lvl2pPr>
            <a:lvl3pPr marL="1143000" indent="-228600">
              <a:spcBef>
                <a:spcPct val="30000"/>
              </a:spcBef>
              <a:defRPr sz="1000">
                <a:solidFill>
                  <a:schemeClr val="tx1"/>
                </a:solidFill>
                <a:latin typeface="Arial" panose="020B0604020202020204" pitchFamily="34" charset="0"/>
                <a:cs typeface="Arial" panose="020B0604020202020204" pitchFamily="34" charset="0"/>
              </a:defRPr>
            </a:lvl3pPr>
            <a:lvl4pPr marL="1600200" indent="-228600">
              <a:spcBef>
                <a:spcPct val="30000"/>
              </a:spcBef>
              <a:defRPr sz="1000">
                <a:solidFill>
                  <a:schemeClr val="tx1"/>
                </a:solidFill>
                <a:latin typeface="Arial" panose="020B0604020202020204" pitchFamily="34" charset="0"/>
                <a:cs typeface="Arial" panose="020B0604020202020204" pitchFamily="34" charset="0"/>
              </a:defRPr>
            </a:lvl4pPr>
            <a:lvl5pPr marL="2057400" indent="-228600">
              <a:spcBef>
                <a:spcPct val="30000"/>
              </a:spcBef>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p>
        </p:txBody>
      </p:sp>
      <p:sp>
        <p:nvSpPr>
          <p:cNvPr id="194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Arial" panose="020B0604020202020204" pitchFamily="34" charset="0"/>
                <a:cs typeface="Arial" panose="020B0604020202020204" pitchFamily="34" charset="0"/>
              </a:defRPr>
            </a:lvl1pPr>
            <a:lvl2pPr marL="742950" indent="-285750">
              <a:spcBef>
                <a:spcPct val="30000"/>
              </a:spcBef>
              <a:defRPr sz="1000">
                <a:solidFill>
                  <a:schemeClr val="tx1"/>
                </a:solidFill>
                <a:latin typeface="Arial" panose="020B0604020202020204" pitchFamily="34" charset="0"/>
                <a:cs typeface="Arial" panose="020B0604020202020204" pitchFamily="34" charset="0"/>
              </a:defRPr>
            </a:lvl2pPr>
            <a:lvl3pPr marL="1143000" indent="-228600">
              <a:spcBef>
                <a:spcPct val="30000"/>
              </a:spcBef>
              <a:defRPr sz="1000">
                <a:solidFill>
                  <a:schemeClr val="tx1"/>
                </a:solidFill>
                <a:latin typeface="Arial" panose="020B0604020202020204" pitchFamily="34" charset="0"/>
                <a:cs typeface="Arial" panose="020B0604020202020204" pitchFamily="34" charset="0"/>
              </a:defRPr>
            </a:lvl3pPr>
            <a:lvl4pPr marL="1600200" indent="-228600">
              <a:spcBef>
                <a:spcPct val="30000"/>
              </a:spcBef>
              <a:defRPr sz="1000">
                <a:solidFill>
                  <a:schemeClr val="tx1"/>
                </a:solidFill>
                <a:latin typeface="Arial" panose="020B0604020202020204" pitchFamily="34" charset="0"/>
                <a:cs typeface="Arial" panose="020B0604020202020204" pitchFamily="34" charset="0"/>
              </a:defRPr>
            </a:lvl4pPr>
            <a:lvl5pPr marL="2057400" indent="-228600">
              <a:spcBef>
                <a:spcPct val="30000"/>
              </a:spcBef>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9pPr>
          </a:lstStyle>
          <a:p>
            <a:pPr>
              <a:spcBef>
                <a:spcPct val="0"/>
              </a:spcBef>
            </a:pPr>
            <a:fld id="{16480C2D-0783-41F3-B5BB-14E4C62ABA31}" type="slidenum">
              <a:rPr lang="en-US" altLang="en-US"/>
              <a:pPr>
                <a:spcBef>
                  <a:spcPct val="0"/>
                </a:spcBef>
              </a:pPr>
              <a:t>3</a:t>
            </a:fld>
            <a:endParaRPr lang="en-US" altLang="en-US" dirty="0"/>
          </a:p>
        </p:txBody>
      </p:sp>
    </p:spTree>
    <p:extLst>
      <p:ext uri="{BB962C8B-B14F-4D97-AF65-F5344CB8AC3E}">
        <p14:creationId xmlns:p14="http://schemas.microsoft.com/office/powerpoint/2010/main" val="1248953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 audio.</a:t>
            </a:r>
          </a:p>
        </p:txBody>
      </p:sp>
      <p:sp>
        <p:nvSpPr>
          <p:cNvPr id="5632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smtClean="0"/>
          </a:p>
        </p:txBody>
      </p:sp>
      <p:sp>
        <p:nvSpPr>
          <p:cNvPr id="563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AF43D1-6B6B-470D-AC6F-7B56E7D42177}" type="slidenum">
              <a:rPr lang="en-US" altLang="en-US"/>
              <a:pPr eaLnBrk="1" hangingPunct="1"/>
              <a:t>30</a:t>
            </a:fld>
            <a:endParaRPr lang="en-US" altLang="en-US" dirty="0"/>
          </a:p>
        </p:txBody>
      </p:sp>
    </p:spTree>
    <p:extLst>
      <p:ext uri="{BB962C8B-B14F-4D97-AF65-F5344CB8AC3E}">
        <p14:creationId xmlns:p14="http://schemas.microsoft.com/office/powerpoint/2010/main" val="839063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 audio.</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2DAA37-5890-4E8E-AE19-F9D6AA379A95}" type="slidenum">
              <a:rPr lang="en-US" altLang="en-US"/>
              <a:pPr eaLnBrk="1" hangingPunct="1"/>
              <a:t>31</a:t>
            </a:fld>
            <a:endParaRPr lang="en-US" altLang="en-US" dirty="0"/>
          </a:p>
        </p:txBody>
      </p:sp>
    </p:spTree>
    <p:extLst>
      <p:ext uri="{BB962C8B-B14F-4D97-AF65-F5344CB8AC3E}">
        <p14:creationId xmlns:p14="http://schemas.microsoft.com/office/powerpoint/2010/main" val="1777399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 audio.</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2DAA37-5890-4E8E-AE19-F9D6AA379A95}" type="slidenum">
              <a:rPr lang="en-US" altLang="en-US"/>
              <a:pPr eaLnBrk="1" hangingPunct="1"/>
              <a:t>32</a:t>
            </a:fld>
            <a:endParaRPr lang="en-US" altLang="en-US" dirty="0"/>
          </a:p>
        </p:txBody>
      </p:sp>
    </p:spTree>
    <p:extLst>
      <p:ext uri="{BB962C8B-B14F-4D97-AF65-F5344CB8AC3E}">
        <p14:creationId xmlns:p14="http://schemas.microsoft.com/office/powerpoint/2010/main" val="53487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33</a:t>
            </a:fld>
            <a:endParaRPr lang="en-US" altLang="en-US" dirty="0"/>
          </a:p>
        </p:txBody>
      </p:sp>
    </p:spTree>
    <p:extLst>
      <p:ext uri="{BB962C8B-B14F-4D97-AF65-F5344CB8AC3E}">
        <p14:creationId xmlns:p14="http://schemas.microsoft.com/office/powerpoint/2010/main" val="281196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C8FA7C-268D-47F1-86CA-619FD1707362}" type="slidenum">
              <a:rPr lang="en-US" altLang="en-US"/>
              <a:pPr eaLnBrk="1" hangingPunct="1"/>
              <a:t>4</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lecture will conclude the discussion of the development of computers, the Internet, and health care systems.</a:t>
            </a:r>
          </a:p>
          <a:p>
            <a:r>
              <a:rPr lang="en-US" altLang="en-US" dirty="0" smtClean="0">
                <a:latin typeface="Arial" panose="020B0604020202020204" pitchFamily="34" charset="0"/>
              </a:rPr>
              <a:t>Up until the 1970s, computers were large, expensive, and were used by governments, large corporations, and universities. Over time, improved technology reduced the size and cost of microprocessors which led to computers for personal use.</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6804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first available personal computer was the Altair 8800. It was available in 1975 as a kit or fully assembled. It was programmed with switches and output was given with flashing lights. Hobbyists, many of whom had worked with large computers at their jobs, flocked to these kits. Bill Gates and Paul Allen were some of these original hobbyists who developed a compiler for the Altair. They launched Microsoft to sell this compiler.</a:t>
            </a:r>
          </a:p>
          <a:p>
            <a:endParaRPr lang="en-US" altLang="en-US" dirty="0"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7A8605-D339-4555-A1C6-B9E7555C7D87}" type="slidenum">
              <a:rPr lang="en-US" altLang="en-US"/>
              <a:pPr eaLnBrk="1" hangingPunct="1"/>
              <a:t>5</a:t>
            </a:fld>
            <a:endParaRPr lang="en-US" altLang="en-US" dirty="0"/>
          </a:p>
        </p:txBody>
      </p:sp>
    </p:spTree>
    <p:extLst>
      <p:ext uri="{BB962C8B-B14F-4D97-AF65-F5344CB8AC3E}">
        <p14:creationId xmlns:p14="http://schemas.microsoft.com/office/powerpoint/2010/main" val="299751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At the same time Steve Jobs and Steve Wozniac started Apple Computer Company in 1976. The Apple I was their first offering and it was a kit. On this slide, there’s a picture of the Apple I computer that shows how rudimentary it was. The Apple I sold for six-hundred sixty-six dollars and sixty-six cents, which they thought was an interesting number.  It included an etched printed circuit board, a bag of parts, and a 16-page assembly manual. The user had to provide his or her own keyboard, power supply, and monitor which was usually a modified television set. When a Mountain View computer store called The Byte Shop ordered 50 units, Wozniac and Jobs attracted the funding to start Apple Computer. Apple I was not the first PC, but was certainly one of the most popular.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8EC6DA-639F-434D-9557-CAC92BAF1235}" type="slidenum">
              <a:rPr lang="en-US" altLang="en-US"/>
              <a:pPr eaLnBrk="1" hangingPunct="1"/>
              <a:t>6</a:t>
            </a:fld>
            <a:endParaRPr lang="en-US" altLang="en-US" dirty="0"/>
          </a:p>
        </p:txBody>
      </p:sp>
    </p:spTree>
    <p:extLst>
      <p:ext uri="{BB962C8B-B14F-4D97-AF65-F5344CB8AC3E}">
        <p14:creationId xmlns:p14="http://schemas.microsoft.com/office/powerpoint/2010/main" val="28262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It was followed by the Apple II in 1977 which came out with a keyboard, monitor, and floppy drive. The photo shows that it looks much more like the personal computers we know today.</a:t>
            </a:r>
          </a:p>
          <a:p>
            <a:endParaRPr lang="en-US" altLang="en-US" dirty="0"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8EC6DA-639F-434D-9557-CAC92BAF1235}" type="slidenum">
              <a:rPr lang="en-US" altLang="en-US"/>
              <a:pPr eaLnBrk="1" hangingPunct="1"/>
              <a:t>7</a:t>
            </a:fld>
            <a:endParaRPr lang="en-US" altLang="en-US" dirty="0"/>
          </a:p>
        </p:txBody>
      </p:sp>
    </p:spTree>
    <p:extLst>
      <p:ext uri="{BB962C8B-B14F-4D97-AF65-F5344CB8AC3E}">
        <p14:creationId xmlns:p14="http://schemas.microsoft.com/office/powerpoint/2010/main" val="351295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At the time that the Apple computers were becoming popular, IBM was watching very carefully and decided it wanted to get into this market as well. IBM knew that in order to be competitive, they had to be quick. They didn’t have time to develop their own hardware and software, so instead they used parts that were already available. The first IBM PC was based on the Intel 8088</a:t>
            </a:r>
            <a:r>
              <a:rPr lang="en-US" altLang="en-US" i="1" dirty="0" smtClean="0">
                <a:latin typeface="Arial" panose="020B0604020202020204" pitchFamily="34" charset="0"/>
              </a:rPr>
              <a:t> </a:t>
            </a:r>
            <a:r>
              <a:rPr lang="en-US" altLang="en-US" dirty="0" smtClean="0">
                <a:latin typeface="Arial" panose="020B0604020202020204" pitchFamily="34" charset="0"/>
              </a:rPr>
              <a:t>chip. It used off the shelf parts and software including compilers and operating systems from Microsoft. This in turn launched the success of Microsoft. Because its architecture wasn’t proprietary, it lend to the development of what were, at the time, called clones. Anyone could put together a PC using the same parts and design that IBM did; these were called clones.</a:t>
            </a:r>
            <a:r>
              <a:rPr lang="en-US" altLang="en-US" baseline="0" dirty="0" smtClean="0">
                <a:latin typeface="Arial" panose="020B0604020202020204" pitchFamily="34" charset="0"/>
              </a:rPr>
              <a:t> </a:t>
            </a:r>
            <a:r>
              <a:rPr lang="en-US" altLang="en-US" dirty="0" smtClean="0">
                <a:latin typeface="Arial" panose="020B0604020202020204" pitchFamily="34" charset="0"/>
              </a:rPr>
              <a:t>IBM PCs and clones were used for business and personal use and contributed to the personal computer becoming so popular.</a:t>
            </a:r>
          </a:p>
          <a:p>
            <a:endParaRPr lang="en-US" altLang="en-US" dirty="0"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30D7E3-D515-4FE3-8CED-FB1E3928B431}" type="slidenum">
              <a:rPr lang="en-US" altLang="en-US"/>
              <a:pPr eaLnBrk="1" hangingPunct="1"/>
              <a:t>8</a:t>
            </a:fld>
            <a:endParaRPr lang="en-US" altLang="en-US" dirty="0"/>
          </a:p>
        </p:txBody>
      </p:sp>
    </p:spTree>
    <p:extLst>
      <p:ext uri="{BB962C8B-B14F-4D97-AF65-F5344CB8AC3E}">
        <p14:creationId xmlns:p14="http://schemas.microsoft.com/office/powerpoint/2010/main" val="2978775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custDataLst>
              <p:tags r:id="rId1"/>
            </p:custDataLst>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Another major change in computer technology over time is the amount of internal system memory. Early home systems might have had approximately 1 kilobyte (KB) of system memory; today, 16 to 32 gigabytes (GB) is common. That is an increase of several million‐fold from the systems of the 1970s. A commercial computer server can be easily purchased today with 96 GB of internal memory.</a:t>
            </a:r>
          </a:p>
          <a:p>
            <a:r>
              <a:rPr lang="en-US" altLang="en-US" dirty="0" smtClean="0"/>
              <a:t>Increasing available memory is a demonstration of Moore’s Law, which is an observation that the number of components that can be placed on a circuit doubles every two years. This observation was made by Gordon Moore, the co‐founder of Intel, in 1965.</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C5976F-DB08-4ED7-895C-1B9B8E38C8F3}" type="slidenum">
              <a:rPr lang="en-US" altLang="en-US">
                <a:latin typeface="Calibri" panose="020F0502020204030204" pitchFamily="34" charset="0"/>
              </a:rPr>
              <a:pPr eaLnBrk="1" hangingPunct="1"/>
              <a:t>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30386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0" y="3517900"/>
            <a:ext cx="91440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Click to edit Master text styles</a:t>
            </a:r>
          </a:p>
        </p:txBody>
      </p:sp>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08193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Side 1 col top, 2 col bottom">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826008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3368040"/>
            <a:ext cx="8260080" cy="5994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676086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C 3 content blocks in 2x2 - text right">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456184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1280672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C 3 content blocks in 2x2 - text left">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4119880"/>
          </a:xfrm>
          <a:prstGeom prst="rect">
            <a:avLst/>
          </a:prstGeom>
        </p:spPr>
        <p:txBody>
          <a:bodyPr/>
          <a:lstStyle>
            <a:lvl1pPr>
              <a:defRPr sz="3200">
                <a:latin typeface="+mn-lt"/>
              </a:defRPr>
            </a:lvl1pPr>
            <a:lvl2pPr marL="914400" indent="-45720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572008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942490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1545285"/>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2201662"/>
            <a:ext cx="8229600" cy="3970538"/>
          </a:xfrm>
          <a:prstGeom prst="rect">
            <a:avLst/>
          </a:prstGeom>
        </p:spPr>
        <p:txBody>
          <a:bodyPr/>
          <a:lstStyle>
            <a:lvl1pPr>
              <a:defRPr sz="3200" baseline="0">
                <a:latin typeface="+mn-lt"/>
              </a:defRPr>
            </a:lvl1pPr>
            <a:lvl2pPr>
              <a:defRPr sz="2800">
                <a:latin typeface="+mn-lt"/>
              </a:defRPr>
            </a:lvl2pPr>
          </a:lstStyle>
          <a:p>
            <a:pPr lvl="0"/>
            <a:r>
              <a:rPr lang="en-US" dirty="0" smtClean="0"/>
              <a:t>Click to edit Master text styles</a:t>
            </a:r>
          </a:p>
          <a:p>
            <a:pPr lvl="1"/>
            <a:r>
              <a:rPr lang="en-US" dirty="0"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ustDataLst>
      <p:tags r:id="rId1"/>
    </p:custDataLst>
    <p:extLst>
      <p:ext uri="{BB962C8B-B14F-4D97-AF65-F5344CB8AC3E}">
        <p14:creationId xmlns:p14="http://schemas.microsoft.com/office/powerpoint/2010/main" val="3888219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18652"/>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2068496"/>
            <a:ext cx="8229600" cy="4195143"/>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Click to 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ustDataLst>
      <p:tags r:id="rId1"/>
    </p:custDataLst>
    <p:extLst>
      <p:ext uri="{BB962C8B-B14F-4D97-AF65-F5344CB8AC3E}">
        <p14:creationId xmlns:p14="http://schemas.microsoft.com/office/powerpoint/2010/main" val="32752147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20223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778710"/>
            <a:ext cx="8229600" cy="3393489"/>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ustDataLst>
      <p:tags r:id="rId1"/>
    </p:custDataLst>
    <p:extLst>
      <p:ext uri="{BB962C8B-B14F-4D97-AF65-F5344CB8AC3E}">
        <p14:creationId xmlns:p14="http://schemas.microsoft.com/office/powerpoint/2010/main" val="22567862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ustDataLst>
      <p:tags r:id="rId1"/>
    </p:custDataLst>
    <p:extLst>
      <p:ext uri="{BB962C8B-B14F-4D97-AF65-F5344CB8AC3E}">
        <p14:creationId xmlns:p14="http://schemas.microsoft.com/office/powerpoint/2010/main" val="9382899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your custom-named 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14041514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C Lecture-Wide Titl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731715"/>
          </a:xfrm>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90438"/>
            <a:ext cx="8229600" cy="3881761"/>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ustDataLst>
      <p:tags r:id="rId1"/>
    </p:custDataLst>
    <p:extLst>
      <p:ext uri="{BB962C8B-B14F-4D97-AF65-F5344CB8AC3E}">
        <p14:creationId xmlns:p14="http://schemas.microsoft.com/office/powerpoint/2010/main" val="10175427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ustDataLst>
      <p:tags r:id="rId1"/>
    </p:custDataLst>
    <p:extLst>
      <p:ext uri="{BB962C8B-B14F-4D97-AF65-F5344CB8AC3E}">
        <p14:creationId xmlns:p14="http://schemas.microsoft.com/office/powerpoint/2010/main" val="16977899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NC Side by Long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29718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4648200" y="1600200"/>
            <a:ext cx="4041648" cy="29718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727021" y="4617720"/>
            <a:ext cx="3450133" cy="29718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9" name="Content Placeholder 1"/>
          <p:cNvSpPr>
            <a:spLocks noGrp="1"/>
          </p:cNvSpPr>
          <p:nvPr>
            <p:ph sz="quarter" idx="34"/>
          </p:nvPr>
        </p:nvSpPr>
        <p:spPr>
          <a:xfrm>
            <a:off x="457199" y="4956810"/>
            <a:ext cx="8228627" cy="130683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6612374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Lecture + Small picture right upp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199" y="1600200"/>
            <a:ext cx="8228627"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7391400" y="1508759"/>
            <a:ext cx="1582679" cy="441007"/>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4" name="Picture Placeholder 3"/>
          <p:cNvSpPr>
            <a:spLocks noGrp="1"/>
          </p:cNvSpPr>
          <p:nvPr>
            <p:ph type="pic" sz="quarter" idx="34"/>
          </p:nvPr>
        </p:nvSpPr>
        <p:spPr>
          <a:xfrm>
            <a:off x="7380229" y="125412"/>
            <a:ext cx="1593850" cy="1383347"/>
          </a:xfrm>
        </p:spPr>
        <p:txBody>
          <a:bodyPr/>
          <a:lstStyle/>
          <a:p>
            <a:endParaRPr lang="en-US" dirty="0"/>
          </a:p>
        </p:txBody>
      </p:sp>
    </p:spTree>
    <p:extLst>
      <p:ext uri="{BB962C8B-B14F-4D97-AF65-F5344CB8AC3E}">
        <p14:creationId xmlns:p14="http://schemas.microsoft.com/office/powerpoint/2010/main" val="16617349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C Side by Side Larger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582168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6278880" y="1600200"/>
            <a:ext cx="241096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6278880" y="6278880"/>
            <a:ext cx="181945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613841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NC trip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198" y="1600200"/>
            <a:ext cx="2857906"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1"/>
          <p:cNvSpPr>
            <a:spLocks noGrp="1"/>
          </p:cNvSpPr>
          <p:nvPr>
            <p:ph type="body" sz="quarter" idx="32" hasCustomPrompt="1"/>
          </p:nvPr>
        </p:nvSpPr>
        <p:spPr>
          <a:xfrm>
            <a:off x="457199" y="6278880"/>
            <a:ext cx="2857906"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21" name="Text Placeholder 1"/>
          <p:cNvSpPr>
            <a:spLocks noGrp="1"/>
          </p:cNvSpPr>
          <p:nvPr>
            <p:ph type="body" sz="quarter" idx="33" hasCustomPrompt="1"/>
          </p:nvPr>
        </p:nvSpPr>
        <p:spPr>
          <a:xfrm>
            <a:off x="3335424" y="6278880"/>
            <a:ext cx="251576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9" name="Content Placeholder 1"/>
          <p:cNvSpPr>
            <a:spLocks noGrp="1"/>
          </p:cNvSpPr>
          <p:nvPr>
            <p:ph sz="quarter" idx="34"/>
          </p:nvPr>
        </p:nvSpPr>
        <p:spPr>
          <a:xfrm>
            <a:off x="3335424" y="1600200"/>
            <a:ext cx="2536081"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1"/>
          <p:cNvSpPr>
            <a:spLocks noGrp="1"/>
          </p:cNvSpPr>
          <p:nvPr>
            <p:ph sz="quarter" idx="14"/>
          </p:nvPr>
        </p:nvSpPr>
        <p:spPr>
          <a:xfrm>
            <a:off x="5851185" y="1595120"/>
            <a:ext cx="2834642"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
          <p:cNvSpPr>
            <a:spLocks noGrp="1"/>
          </p:cNvSpPr>
          <p:nvPr>
            <p:ph type="body" sz="quarter" idx="35" hasCustomPrompt="1"/>
          </p:nvPr>
        </p:nvSpPr>
        <p:spPr>
          <a:xfrm>
            <a:off x="5915729" y="6289040"/>
            <a:ext cx="2770098"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extLst>
      <p:ext uri="{BB962C8B-B14F-4D97-AF65-F5344CB8AC3E}">
        <p14:creationId xmlns:p14="http://schemas.microsoft.com/office/powerpoint/2010/main" val="17002604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Lecture-Short wide Top Picture, Bottom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67360" y="3352800"/>
            <a:ext cx="8229600" cy="291084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5" name="Content Placeholder 7"/>
          <p:cNvSpPr>
            <a:spLocks noGrp="1"/>
          </p:cNvSpPr>
          <p:nvPr>
            <p:ph sz="quarter" idx="15"/>
          </p:nvPr>
        </p:nvSpPr>
        <p:spPr>
          <a:xfrm>
            <a:off x="467360" y="1554480"/>
            <a:ext cx="8229600" cy="122428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p:txBody>
      </p:sp>
      <p:sp>
        <p:nvSpPr>
          <p:cNvPr id="6" name="Text Placeholder 1"/>
          <p:cNvSpPr>
            <a:spLocks noGrp="1"/>
          </p:cNvSpPr>
          <p:nvPr>
            <p:ph type="body" sz="quarter" idx="32" hasCustomPrompt="1"/>
          </p:nvPr>
        </p:nvSpPr>
        <p:spPr>
          <a:xfrm>
            <a:off x="447040" y="2778760"/>
            <a:ext cx="8238787"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extLst>
      <p:ext uri="{BB962C8B-B14F-4D97-AF65-F5344CB8AC3E}">
        <p14:creationId xmlns:p14="http://schemas.microsoft.com/office/powerpoint/2010/main" val="39277892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92" r:id="rId3"/>
    <p:sldLayoutId id="2147484260" r:id="rId4"/>
    <p:sldLayoutId id="2147484293" r:id="rId5"/>
    <p:sldLayoutId id="2147484290" r:id="rId6"/>
    <p:sldLayoutId id="2147484282" r:id="rId7"/>
    <p:sldLayoutId id="2147484281" r:id="rId8"/>
    <p:sldLayoutId id="2147484289" r:id="rId9"/>
    <p:sldLayoutId id="2147484262" r:id="rId10"/>
    <p:sldLayoutId id="2147484291" r:id="rId11"/>
    <p:sldLayoutId id="2147484288" r:id="rId12"/>
    <p:sldLayoutId id="2147484280" r:id="rId13"/>
    <p:sldLayoutId id="2147484263" r:id="rId14"/>
    <p:sldLayoutId id="2147484264" r:id="rId15"/>
    <p:sldLayoutId id="2147484265" r:id="rId16"/>
    <p:sldLayoutId id="2147484266" r:id="rId17"/>
    <p:sldLayoutId id="2147484267" r:id="rId18"/>
    <p:sldLayoutId id="2147484271" r:id="rId19"/>
    <p:sldLayoutId id="2147484272" r:id="rId20"/>
  </p:sldLayoutIdLst>
  <p:timing>
    <p:tnLst>
      <p:par>
        <p:cTn id="1" dur="indefinite" restart="never" nodeType="tmRoot"/>
      </p:par>
    </p:tnLst>
  </p:timing>
  <p:hf hd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2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4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49.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5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5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54.xml"/></Relationships>
</file>

<file path=ppt/slides/_rels/slide29.xml.rels><?xml version="1.0" encoding="UTF-8" standalone="yes"?>
<Relationships xmlns="http://schemas.openxmlformats.org/package/2006/relationships"><Relationship Id="rId8" Type="http://schemas.openxmlformats.org/officeDocument/2006/relationships/hyperlink" Target="http://en.wikipedia.org/wiki/History_of_computing" TargetMode="External"/><Relationship Id="rId3" Type="http://schemas.openxmlformats.org/officeDocument/2006/relationships/notesSlide" Target="../notesSlides/notesSlide29.xml"/><Relationship Id="rId7" Type="http://schemas.openxmlformats.org/officeDocument/2006/relationships/hyperlink" Target="http://en.wikipedia.org/wiki/History_of_computing_hardware" TargetMode="External"/><Relationship Id="rId2" Type="http://schemas.openxmlformats.org/officeDocument/2006/relationships/slideLayout" Target="../slideLayouts/slideLayout18.xml"/><Relationship Id="rId1" Type="http://schemas.openxmlformats.org/officeDocument/2006/relationships/tags" Target="../tags/tag55.xml"/><Relationship Id="rId6" Type="http://schemas.openxmlformats.org/officeDocument/2006/relationships/hyperlink" Target="http://en.wikipedia.org/wiki/Electronic_health_record" TargetMode="External"/><Relationship Id="rId5" Type="http://schemas.openxmlformats.org/officeDocument/2006/relationships/hyperlink" Target="http://www.computerhistory.org/internet_history/" TargetMode="External"/><Relationship Id="rId4" Type="http://schemas.openxmlformats.org/officeDocument/2006/relationships/hyperlink" Target="http://bricklin.com/visicalc.ht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http://commons.wikimedia.org/" TargetMode="External"/><Relationship Id="rId2" Type="http://schemas.openxmlformats.org/officeDocument/2006/relationships/slideLayout" Target="../slideLayouts/slideLayout18.xml"/><Relationship Id="rId1" Type="http://schemas.openxmlformats.org/officeDocument/2006/relationships/tags" Target="../tags/tag56.xml"/><Relationship Id="rId6" Type="http://schemas.openxmlformats.org/officeDocument/2006/relationships/hyperlink" Target="http://commons.wikimedia.org/wiki/File:Altair_Computer_Ad_May_1975.jpg" TargetMode="External"/><Relationship Id="rId5" Type="http://schemas.openxmlformats.org/officeDocument/2006/relationships/hyperlink" Target="http://en.wikipedia.org/wiki/VistA" TargetMode="External"/><Relationship Id="rId4" Type="http://schemas.openxmlformats.org/officeDocument/2006/relationships/hyperlink" Target="https://archive.ahrq.gov/research/findings/factsheets/informatic/informatics/informatria.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 TargetMode="External"/><Relationship Id="rId3" Type="http://schemas.openxmlformats.org/officeDocument/2006/relationships/notesSlide" Target="../notesSlides/notesSlide31.xml"/><Relationship Id="rId7" Type="http://schemas.openxmlformats.org/officeDocument/2006/relationships/hyperlink" Target="http://en.wikipedia.org/wiki/File:Apple-II.jpg" TargetMode="External"/><Relationship Id="rId12" Type="http://schemas.openxmlformats.org/officeDocument/2006/relationships/hyperlink" Target="http://en.wikipedia.org/wiki/File:Visicalc.png" TargetMode="External"/><Relationship Id="rId2" Type="http://schemas.openxmlformats.org/officeDocument/2006/relationships/slideLayout" Target="../slideLayouts/slideLayout18.xml"/><Relationship Id="rId1" Type="http://schemas.openxmlformats.org/officeDocument/2006/relationships/tags" Target="../tags/tag57.xml"/><Relationship Id="rId6" Type="http://schemas.openxmlformats.org/officeDocument/2006/relationships/hyperlink" Target="http://creativecommons.org/licenses/by-sa/2.0/deed.en" TargetMode="External"/><Relationship Id="rId11" Type="http://schemas.openxmlformats.org/officeDocument/2006/relationships/hyperlink" Target="https://creativecommons.org/licenses/by-sa/3.0/" TargetMode="External"/><Relationship Id="rId5" Type="http://schemas.openxmlformats.org/officeDocument/2006/relationships/hyperlink" Target="http://commons.wikimedia.org/" TargetMode="External"/><Relationship Id="rId10" Type="http://schemas.openxmlformats.org/officeDocument/2006/relationships/hyperlink" Target="http://commons.wikimedia.org/wiki/File:IBM_PC_5150.jpg" TargetMode="External"/><Relationship Id="rId4" Type="http://schemas.openxmlformats.org/officeDocument/2006/relationships/hyperlink" Target="http://en.wikipedia.org/wiki/File:Apple_I_Computer.jpg" TargetMode="External"/><Relationship Id="rId9" Type="http://schemas.openxmlformats.org/officeDocument/2006/relationships/hyperlink" Target="http://creativecommons.org/licenses/by-sa/2.0/fr/deed.en"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File:Cloud_computing.svg" TargetMode="External"/><Relationship Id="rId3" Type="http://schemas.openxmlformats.org/officeDocument/2006/relationships/notesSlide" Target="../notesSlides/notesSlide32.xml"/><Relationship Id="rId7" Type="http://schemas.openxmlformats.org/officeDocument/2006/relationships/hyperlink" Target="https://creativecommons.org/licenses/by-sa/3.0/" TargetMode="External"/><Relationship Id="rId2" Type="http://schemas.openxmlformats.org/officeDocument/2006/relationships/slideLayout" Target="../slideLayouts/slideLayout18.xml"/><Relationship Id="rId1" Type="http://schemas.openxmlformats.org/officeDocument/2006/relationships/tags" Target="../tags/tag58.xml"/><Relationship Id="rId6" Type="http://schemas.openxmlformats.org/officeDocument/2006/relationships/hyperlink" Target="https://commons.wikimedia.org/wiki/File:OLED_EarlyProduct.JPG" TargetMode="External"/><Relationship Id="rId5" Type="http://schemas.openxmlformats.org/officeDocument/2006/relationships/hyperlink" Target="http://commons.wikimedia.org/" TargetMode="External"/><Relationship Id="rId4" Type="http://schemas.openxmlformats.org/officeDocument/2006/relationships/hyperlink" Target="http://commons.wikimedia.org/wiki/File:WWW_logo_by_Robert_Cailliau.svg"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tags" Target="../tags/tag5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Introduction to Computer Science</a:t>
            </a:r>
          </a:p>
        </p:txBody>
      </p:sp>
      <p:sp>
        <p:nvSpPr>
          <p:cNvPr id="5123" name="Text Placeholder 2"/>
          <p:cNvSpPr>
            <a:spLocks noGrp="1"/>
          </p:cNvSpPr>
          <p:nvPr>
            <p:ph type="body" sz="half" idx="2"/>
          </p:nvPr>
        </p:nvSpPr>
        <p:spPr/>
        <p:txBody>
          <a:bodyPr/>
          <a:lstStyle/>
          <a:p>
            <a:r>
              <a:rPr lang="en-US" altLang="en-US" dirty="0" smtClean="0"/>
              <a:t>Basic Computing Concepts Including History</a:t>
            </a:r>
          </a:p>
        </p:txBody>
      </p:sp>
      <p:sp>
        <p:nvSpPr>
          <p:cNvPr id="5124" name="Text Placeholder 3"/>
          <p:cNvSpPr>
            <a:spLocks noGrp="1"/>
          </p:cNvSpPr>
          <p:nvPr>
            <p:ph type="body" sz="quarter" idx="11"/>
          </p:nvPr>
        </p:nvSpPr>
        <p:spPr/>
        <p:txBody>
          <a:bodyPr/>
          <a:lstStyle/>
          <a:p>
            <a:r>
              <a:rPr lang="en-US" altLang="en-US" dirty="0" smtClean="0"/>
              <a:t>Lecture d</a:t>
            </a:r>
          </a:p>
        </p:txBody>
      </p:sp>
      <p:sp>
        <p:nvSpPr>
          <p:cNvPr id="5125" name="Text Placeholder 4"/>
          <p:cNvSpPr>
            <a:spLocks noGrp="1"/>
          </p:cNvSpPr>
          <p:nvPr>
            <p:ph type="body" sz="quarter" idx="12"/>
          </p:nvPr>
        </p:nvSpPr>
        <p:spPr/>
        <p:txBody>
          <a:bodyPr/>
          <a:lstStyle/>
          <a:p>
            <a:r>
              <a:rPr lang="en-US" dirty="0" smtClean="0"/>
              <a:t>This material (Comp 4 Unit 1) was developed by Oregon Health &amp; Science University, funded by the Department of Health and Human Services, Office of the National Coordinator for Health Information Technology under Award Number 90WT0001. </a:t>
            </a:r>
          </a:p>
          <a:p>
            <a:r>
              <a:rPr lang="en-US" dirty="0" smtClean="0"/>
              <a:t>This work is licensed under the Creative Commons Attribution-NonCommercial-ShareAlike 4.0 International License. To view a copy of this license, visit </a:t>
            </a:r>
            <a:r>
              <a:rPr lang="en-US" dirty="0" smtClean="0">
                <a:hlinkClick r:id="rId4" tooltip="URL for Creative Commons Attribution-NonCommercial-ShareAlike 4.0 International License"/>
              </a:rPr>
              <a:t>http://creativecommons.org/licenses/by-nc-sa/4.0/</a:t>
            </a:r>
            <a:r>
              <a:rPr lang="en-US" dirty="0" smtClean="0"/>
              <a:t>.</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ea typeface="MS PGothic" panose="020B0600070205080204" pitchFamily="34" charset="-128"/>
              </a:rPr>
              <a:t>Changes in System Storage</a:t>
            </a:r>
          </a:p>
        </p:txBody>
      </p:sp>
      <p:pic>
        <p:nvPicPr>
          <p:cNvPr id="4" name="Picture Placeholder 3" descr="Chart of hard drive capacity over time showing logarithmic growth.&#10;&#10;(Hankwang 2009, CC BY-SA 3.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p:pic>
      <p:sp>
        <p:nvSpPr>
          <p:cNvPr id="16388" name="Text Placeholder 6"/>
          <p:cNvSpPr>
            <a:spLocks noGrp="1"/>
          </p:cNvSpPr>
          <p:nvPr>
            <p:ph type="body" sz="quarter" idx="32"/>
          </p:nvPr>
        </p:nvSpPr>
        <p:spPr/>
        <p:txBody>
          <a:bodyPr/>
          <a:lstStyle/>
          <a:p>
            <a:pPr algn="ctr"/>
            <a:r>
              <a:rPr lang="en-US" altLang="en-US" sz="1200" dirty="0" smtClean="0"/>
              <a:t>(Hankwang 2009, CC BY-SA 3.0)</a:t>
            </a:r>
          </a:p>
        </p:txBody>
      </p:sp>
      <p:sp>
        <p:nvSpPr>
          <p:cNvPr id="2" name="Slide Number Placeholder 1"/>
          <p:cNvSpPr>
            <a:spLocks noGrp="1"/>
          </p:cNvSpPr>
          <p:nvPr>
            <p:ph type="sldNum" sz="quarter" idx="4"/>
          </p:nvPr>
        </p:nvSpPr>
        <p:spPr/>
        <p:txBody>
          <a:bodyPr/>
          <a:lstStyle/>
          <a:p>
            <a:fld id="{F3BF8891-5E06-46C2-89A4-6DB85D39BA35}" type="slidenum">
              <a:rPr lang="en-US" smtClean="0"/>
              <a:pPr/>
              <a:t>10</a:t>
            </a:fld>
            <a:endParaRPr lang="en-US"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Changes in System Connectivity</a:t>
            </a:r>
          </a:p>
        </p:txBody>
      </p:sp>
      <p:sp>
        <p:nvSpPr>
          <p:cNvPr id="17411" name="Content Placeholder 2"/>
          <p:cNvSpPr>
            <a:spLocks noGrp="1"/>
          </p:cNvSpPr>
          <p:nvPr>
            <p:ph sz="quarter" idx="14"/>
          </p:nvPr>
        </p:nvSpPr>
        <p:spPr>
          <a:xfrm>
            <a:off x="457200" y="1888958"/>
            <a:ext cx="8229600" cy="4572000"/>
          </a:xfrm>
        </p:spPr>
        <p:txBody>
          <a:bodyPr/>
          <a:lstStyle/>
          <a:p>
            <a:r>
              <a:rPr lang="en-US" altLang="en-US" sz="3000" dirty="0" smtClean="0"/>
              <a:t>Early computers were stand-alone systems</a:t>
            </a:r>
          </a:p>
          <a:p>
            <a:r>
              <a:rPr lang="en-US" altLang="en-US" sz="3000" dirty="0" smtClean="0"/>
              <a:t>Connected by telephone lines in 1970s and 1980s</a:t>
            </a:r>
          </a:p>
          <a:p>
            <a:r>
              <a:rPr lang="en-US" altLang="en-US" sz="3000" dirty="0" smtClean="0"/>
              <a:t>Internet for personal use through dial-up connections in 1990s</a:t>
            </a:r>
          </a:p>
          <a:p>
            <a:pPr lvl="1"/>
            <a:r>
              <a:rPr lang="en-US" altLang="en-US" dirty="0" smtClean="0"/>
              <a:t>Slow speed – 56 Kbps typical</a:t>
            </a:r>
          </a:p>
          <a:p>
            <a:pPr lvl="1"/>
            <a:r>
              <a:rPr lang="en-US" altLang="en-US" dirty="0" smtClean="0"/>
              <a:t>Still available today</a:t>
            </a:r>
          </a:p>
          <a:p>
            <a:r>
              <a:rPr lang="en-US" altLang="en-US" sz="3000" dirty="0" smtClean="0"/>
              <a:t>Wireless hotspots and WiMAX</a:t>
            </a:r>
          </a:p>
        </p:txBody>
      </p:sp>
      <p:sp>
        <p:nvSpPr>
          <p:cNvPr id="2" name="Slide Number Placeholder 1"/>
          <p:cNvSpPr>
            <a:spLocks noGrp="1"/>
          </p:cNvSpPr>
          <p:nvPr>
            <p:ph type="sldNum" sz="quarter" idx="4"/>
          </p:nvPr>
        </p:nvSpPr>
        <p:spPr/>
        <p:txBody>
          <a:bodyPr/>
          <a:lstStyle/>
          <a:p>
            <a:fld id="{F3BF8891-5E06-46C2-89A4-6DB85D39BA35}" type="slidenum">
              <a:rPr lang="en-US" smtClean="0"/>
              <a:pPr/>
              <a:t>11</a:t>
            </a:fld>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Software</a:t>
            </a:r>
          </a:p>
        </p:txBody>
      </p:sp>
      <p:sp>
        <p:nvSpPr>
          <p:cNvPr id="26627" name="Content Placeholder 2"/>
          <p:cNvSpPr>
            <a:spLocks noGrp="1"/>
          </p:cNvSpPr>
          <p:nvPr>
            <p:ph sz="quarter" idx="14"/>
          </p:nvPr>
        </p:nvSpPr>
        <p:spPr/>
        <p:txBody>
          <a:bodyPr/>
          <a:lstStyle/>
          <a:p>
            <a:r>
              <a:rPr lang="en-US" altLang="en-US" dirty="0" smtClean="0"/>
              <a:t>These machines needed software to run programs</a:t>
            </a:r>
          </a:p>
          <a:p>
            <a:r>
              <a:rPr lang="en-US" altLang="en-US" dirty="0" smtClean="0"/>
              <a:t>The operating system is necessary for coordinating with the hardware</a:t>
            </a:r>
          </a:p>
          <a:p>
            <a:pPr lvl="1"/>
            <a:r>
              <a:rPr lang="en-US" altLang="en-US" dirty="0" smtClean="0"/>
              <a:t>DOS was developed for Apple</a:t>
            </a:r>
          </a:p>
          <a:p>
            <a:pPr lvl="1"/>
            <a:r>
              <a:rPr lang="en-US" altLang="en-US" dirty="0" smtClean="0"/>
              <a:t>QDOS was developed for Intel chip</a:t>
            </a:r>
          </a:p>
          <a:p>
            <a:pPr lvl="2"/>
            <a:r>
              <a:rPr lang="en-US" altLang="en-US" dirty="0" smtClean="0"/>
              <a:t>Bought by Microsoft</a:t>
            </a:r>
          </a:p>
          <a:p>
            <a:pPr lvl="2"/>
            <a:r>
              <a:rPr lang="en-US" altLang="en-US" dirty="0" smtClean="0"/>
              <a:t>Became MS-DOS for IBM PC</a:t>
            </a:r>
          </a:p>
        </p:txBody>
      </p:sp>
      <p:sp>
        <p:nvSpPr>
          <p:cNvPr id="2" name="Slide Number Placeholder 1"/>
          <p:cNvSpPr>
            <a:spLocks noGrp="1"/>
          </p:cNvSpPr>
          <p:nvPr>
            <p:ph type="sldNum" sz="quarter" idx="4"/>
          </p:nvPr>
        </p:nvSpPr>
        <p:spPr/>
        <p:txBody>
          <a:bodyPr/>
          <a:lstStyle/>
          <a:p>
            <a:fld id="{F3BF8891-5E06-46C2-89A4-6DB85D39BA35}" type="slidenum">
              <a:rPr lang="en-US" smtClean="0"/>
              <a:pPr/>
              <a:t>12</a:t>
            </a:fld>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First Popular </a:t>
            </a:r>
            <a:br>
              <a:rPr lang="en-US" altLang="en-US" dirty="0" smtClean="0"/>
            </a:br>
            <a:r>
              <a:rPr lang="en-US" altLang="en-US" dirty="0" smtClean="0"/>
              <a:t>Software Program</a:t>
            </a:r>
          </a:p>
        </p:txBody>
      </p:sp>
      <p:sp>
        <p:nvSpPr>
          <p:cNvPr id="27651" name="Content Placeholder 2"/>
          <p:cNvSpPr>
            <a:spLocks noGrp="1"/>
          </p:cNvSpPr>
          <p:nvPr>
            <p:ph sz="quarter" idx="14"/>
          </p:nvPr>
        </p:nvSpPr>
        <p:spPr>
          <a:xfrm>
            <a:off x="457199" y="1600200"/>
            <a:ext cx="4727383" cy="4572000"/>
          </a:xfrm>
        </p:spPr>
        <p:txBody>
          <a:bodyPr/>
          <a:lstStyle/>
          <a:p>
            <a:r>
              <a:rPr lang="en-US" altLang="en-US" sz="3000" dirty="0" smtClean="0"/>
              <a:t>VisiCalc was developed by Harvard Business School students Dan Bricklin and Bob Frankston in 1978</a:t>
            </a:r>
          </a:p>
          <a:p>
            <a:r>
              <a:rPr lang="en-US" altLang="en-US" sz="3000" dirty="0" smtClean="0"/>
              <a:t>Spreadsheet program for PC</a:t>
            </a:r>
          </a:p>
          <a:p>
            <a:r>
              <a:rPr lang="en-US" altLang="en-US" sz="3000" dirty="0" smtClean="0"/>
              <a:t>100,000+ copies were sold the first year</a:t>
            </a:r>
          </a:p>
        </p:txBody>
      </p:sp>
      <p:pic>
        <p:nvPicPr>
          <p:cNvPr id="8" name="Content Placeholder 7" descr="Image is a screenshot of Visicalc program."/>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4774792" y="2235033"/>
            <a:ext cx="4099769" cy="2811751"/>
          </a:xfrm>
        </p:spPr>
      </p:pic>
      <p:sp>
        <p:nvSpPr>
          <p:cNvPr id="13" name="Text Placeholder 12"/>
          <p:cNvSpPr>
            <a:spLocks noGrp="1"/>
          </p:cNvSpPr>
          <p:nvPr>
            <p:ph type="body" sz="quarter" idx="32"/>
          </p:nvPr>
        </p:nvSpPr>
        <p:spPr>
          <a:xfrm>
            <a:off x="4774792" y="5097780"/>
            <a:ext cx="1248510" cy="350520"/>
          </a:xfrm>
        </p:spPr>
        <p:txBody>
          <a:bodyPr/>
          <a:lstStyle/>
          <a:p>
            <a:r>
              <a:rPr lang="en-US" altLang="en-US" dirty="0"/>
              <a:t>(Gortu, 2005</a:t>
            </a:r>
            <a:r>
              <a:rPr lang="en-US" altLang="en-US" dirty="0" smtClean="0"/>
              <a:t>)</a:t>
            </a:r>
            <a:endParaRPr lang="en-US" alt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13</a:t>
            </a:fld>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The Internet - 1</a:t>
            </a:r>
          </a:p>
        </p:txBody>
      </p:sp>
      <p:sp>
        <p:nvSpPr>
          <p:cNvPr id="3" name="Content Placeholder 2"/>
          <p:cNvSpPr>
            <a:spLocks noGrp="1"/>
          </p:cNvSpPr>
          <p:nvPr>
            <p:ph sz="quarter" idx="14"/>
          </p:nvPr>
        </p:nvSpPr>
        <p:spPr/>
        <p:txBody>
          <a:bodyPr/>
          <a:lstStyle/>
          <a:p>
            <a:r>
              <a:rPr lang="en-US" sz="3000" dirty="0" smtClean="0"/>
              <a:t>In the meantime, the beginnings of the Internet were starting</a:t>
            </a:r>
          </a:p>
          <a:p>
            <a:r>
              <a:rPr lang="en-US" sz="3000" dirty="0" smtClean="0"/>
              <a:t>In 1969, ARPANET connected 4 universities</a:t>
            </a:r>
          </a:p>
          <a:p>
            <a:pPr lvl="1"/>
            <a:r>
              <a:rPr lang="en-US" dirty="0" smtClean="0"/>
              <a:t>Sponsored by the U.S. Government for connecting researchers</a:t>
            </a:r>
          </a:p>
          <a:p>
            <a:pPr lvl="1"/>
            <a:r>
              <a:rPr lang="en-US" dirty="0" smtClean="0"/>
              <a:t>Motivated by the Cold War</a:t>
            </a:r>
          </a:p>
          <a:p>
            <a:r>
              <a:rPr lang="en-US" sz="3000" dirty="0" smtClean="0"/>
              <a:t>By 1971,15 sites were on the network</a:t>
            </a:r>
          </a:p>
          <a:p>
            <a:r>
              <a:rPr lang="en-US" sz="3000" dirty="0" smtClean="0"/>
              <a:t>By 1980s, network had over 1000 sites; term Internet was born</a:t>
            </a:r>
          </a:p>
        </p:txBody>
      </p:sp>
      <p:sp>
        <p:nvSpPr>
          <p:cNvPr id="2" name="Slide Number Placeholder 1"/>
          <p:cNvSpPr>
            <a:spLocks noGrp="1"/>
          </p:cNvSpPr>
          <p:nvPr>
            <p:ph type="sldNum" sz="quarter" idx="4"/>
          </p:nvPr>
        </p:nvSpPr>
        <p:spPr/>
        <p:txBody>
          <a:bodyPr/>
          <a:lstStyle/>
          <a:p>
            <a:fld id="{F3BF8891-5E06-46C2-89A4-6DB85D39BA35}" type="slidenum">
              <a:rPr lang="en-US" smtClean="0"/>
              <a:pPr/>
              <a:t>14</a:t>
            </a:fld>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The Internet - 2</a:t>
            </a:r>
          </a:p>
        </p:txBody>
      </p:sp>
      <p:sp>
        <p:nvSpPr>
          <p:cNvPr id="29699" name="Content Placeholder 2"/>
          <p:cNvSpPr>
            <a:spLocks noGrp="1"/>
          </p:cNvSpPr>
          <p:nvPr>
            <p:ph sz="quarter" idx="14"/>
          </p:nvPr>
        </p:nvSpPr>
        <p:spPr/>
        <p:txBody>
          <a:bodyPr/>
          <a:lstStyle/>
          <a:p>
            <a:r>
              <a:rPr lang="en-US" altLang="en-US" sz="3000" dirty="0" smtClean="0"/>
              <a:t>Other networks formed and </a:t>
            </a:r>
            <a:br>
              <a:rPr lang="en-US" altLang="en-US" sz="3000" dirty="0" smtClean="0"/>
            </a:br>
            <a:r>
              <a:rPr lang="en-US" altLang="en-US" sz="3000" dirty="0" smtClean="0"/>
              <a:t>eventually all merged to become the Internet</a:t>
            </a:r>
          </a:p>
          <a:p>
            <a:r>
              <a:rPr lang="en-US" altLang="en-US" sz="3000" dirty="0" smtClean="0"/>
              <a:t>In 1989, Tim Berners-Lee developed the World Wide Web software</a:t>
            </a:r>
          </a:p>
          <a:p>
            <a:r>
              <a:rPr lang="en-US" altLang="en-US" sz="3000" dirty="0" smtClean="0"/>
              <a:t>In 1992, Congress votes to allow commercial activity on the Internet</a:t>
            </a:r>
          </a:p>
          <a:p>
            <a:r>
              <a:rPr lang="en-US" altLang="en-US" sz="3000" dirty="0" smtClean="0"/>
              <a:t>In 1993, first web browsers were released</a:t>
            </a:r>
          </a:p>
          <a:p>
            <a:r>
              <a:rPr lang="en-US" altLang="en-US" sz="3000" dirty="0" smtClean="0"/>
              <a:t>In 1997, PubMed was launched </a:t>
            </a:r>
          </a:p>
        </p:txBody>
      </p:sp>
      <p:pic>
        <p:nvPicPr>
          <p:cNvPr id="5" name="Content Placeholder 4" descr="Image of the World Wide Web logo"/>
          <p:cNvPicPr>
            <a:picLocks noGrp="1" noChangeAspect="1"/>
          </p:cNvPicPr>
          <p:nvPr>
            <p:ph type="pic" sz="quarter" idx="34"/>
          </p:nvPr>
        </p:nvPicPr>
        <p:blipFill>
          <a:blip r:embed="rId4">
            <a:extLst>
              <a:ext uri="{28A0092B-C50C-407E-A947-70E740481C1C}">
                <a14:useLocalDpi xmlns:a14="http://schemas.microsoft.com/office/drawing/2010/main" val="0"/>
              </a:ext>
            </a:extLst>
          </a:blip>
          <a:srcRect l="7497" r="7497"/>
          <a:stretch>
            <a:fillRect/>
          </a:stretch>
        </p:blipFill>
        <p:spPr/>
      </p:pic>
      <p:sp>
        <p:nvSpPr>
          <p:cNvPr id="4" name="Text Placeholder 3" descr="World Wide Web logo in 1990."/>
          <p:cNvSpPr>
            <a:spLocks noGrp="1"/>
          </p:cNvSpPr>
          <p:nvPr>
            <p:ph type="body" sz="quarter" idx="33"/>
          </p:nvPr>
        </p:nvSpPr>
        <p:spPr>
          <a:xfrm>
            <a:off x="7391400" y="1508759"/>
            <a:ext cx="1582679" cy="658708"/>
          </a:xfrm>
        </p:spPr>
        <p:txBody>
          <a:bodyPr/>
          <a:lstStyle/>
          <a:p>
            <a:r>
              <a:rPr lang="en-US" altLang="en-US" dirty="0" smtClean="0"/>
              <a:t>Historic World Wide Web Logo</a:t>
            </a:r>
          </a:p>
          <a:p>
            <a:r>
              <a:rPr lang="en-US" altLang="en-US" dirty="0" smtClean="0"/>
              <a:t>(Pé, 2007. PD-US)</a:t>
            </a:r>
          </a:p>
        </p:txBody>
      </p:sp>
      <p:sp>
        <p:nvSpPr>
          <p:cNvPr id="2" name="Slide Number Placeholder 1"/>
          <p:cNvSpPr>
            <a:spLocks noGrp="1"/>
          </p:cNvSpPr>
          <p:nvPr>
            <p:ph type="sldNum" sz="quarter" idx="4"/>
          </p:nvPr>
        </p:nvSpPr>
        <p:spPr/>
        <p:txBody>
          <a:bodyPr/>
          <a:lstStyle/>
          <a:p>
            <a:fld id="{F3BF8891-5E06-46C2-89A4-6DB85D39BA35}" type="slidenum">
              <a:rPr lang="en-US" smtClean="0"/>
              <a:pPr/>
              <a:t>15</a:t>
            </a:fld>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The Perfect Storm in the 1990s</a:t>
            </a:r>
          </a:p>
        </p:txBody>
      </p:sp>
      <p:sp>
        <p:nvSpPr>
          <p:cNvPr id="3" name="Content Placeholder 2"/>
          <p:cNvSpPr>
            <a:spLocks noGrp="1"/>
          </p:cNvSpPr>
          <p:nvPr>
            <p:ph sz="quarter" idx="14"/>
          </p:nvPr>
        </p:nvSpPr>
        <p:spPr/>
        <p:txBody>
          <a:bodyPr>
            <a:normAutofit lnSpcReduction="10000"/>
          </a:bodyPr>
          <a:lstStyle/>
          <a:p>
            <a:r>
              <a:rPr lang="en-US" dirty="0" smtClean="0"/>
              <a:t>Advancing technology led to faster, cheaper, and smaller personal computers</a:t>
            </a:r>
          </a:p>
          <a:p>
            <a:pPr lvl="1"/>
            <a:r>
              <a:rPr lang="en-US" dirty="0" smtClean="0"/>
              <a:t>More people bought computers</a:t>
            </a:r>
          </a:p>
          <a:p>
            <a:r>
              <a:rPr lang="en-US" dirty="0" smtClean="0"/>
              <a:t>Microsoft introduced Windows</a:t>
            </a:r>
          </a:p>
          <a:p>
            <a:pPr lvl="1"/>
            <a:r>
              <a:rPr lang="en-US" dirty="0" smtClean="0"/>
              <a:t>Computer interaction easier with a mouse and graphical user interface</a:t>
            </a:r>
          </a:p>
          <a:p>
            <a:r>
              <a:rPr lang="en-US" dirty="0" smtClean="0"/>
              <a:t>Internet was open to commercial use and browsers made exploring websites easy</a:t>
            </a:r>
          </a:p>
          <a:p>
            <a:r>
              <a:rPr lang="en-US" dirty="0" smtClean="0"/>
              <a:t>The Internet Boom!</a:t>
            </a:r>
          </a:p>
        </p:txBody>
      </p:sp>
      <p:sp>
        <p:nvSpPr>
          <p:cNvPr id="2" name="Slide Number Placeholder 1"/>
          <p:cNvSpPr>
            <a:spLocks noGrp="1"/>
          </p:cNvSpPr>
          <p:nvPr>
            <p:ph type="sldNum" sz="quarter" idx="4"/>
          </p:nvPr>
        </p:nvSpPr>
        <p:spPr/>
        <p:txBody>
          <a:bodyPr/>
          <a:lstStyle/>
          <a:p>
            <a:fld id="{F3BF8891-5E06-46C2-89A4-6DB85D39BA35}" type="slidenum">
              <a:rPr lang="en-US" smtClean="0"/>
              <a:pPr/>
              <a:t>16</a:t>
            </a:fld>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dirty="0" smtClean="0"/>
              <a:t>Early Electronic Medical Records</a:t>
            </a:r>
          </a:p>
        </p:txBody>
      </p:sp>
      <p:sp>
        <p:nvSpPr>
          <p:cNvPr id="40966" name="Content Placeholder 5"/>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smtClean="0"/>
              <a:t>Dr. Morris Collen began storing patient data at Kaiser Permanente in the late 1960s</a:t>
            </a:r>
          </a:p>
          <a:p>
            <a:pPr eaLnBrk="1" hangingPunct="1"/>
            <a:r>
              <a:rPr lang="en-US" altLang="en-US" sz="2800" dirty="0" smtClean="0"/>
              <a:t>COSTAR was developed at Massachusetts General in 1968</a:t>
            </a:r>
          </a:p>
          <a:p>
            <a:pPr eaLnBrk="1" hangingPunct="1"/>
            <a:r>
              <a:rPr lang="en-US" altLang="en-US" sz="2800" dirty="0" smtClean="0"/>
              <a:t>Health Evaluation through Logical Processing (HELP) was started at LDS Hospital in 1967 </a:t>
            </a:r>
          </a:p>
          <a:p>
            <a:pPr eaLnBrk="1" hangingPunct="1"/>
            <a:r>
              <a:rPr lang="en-US" altLang="en-US" sz="2800" dirty="0" smtClean="0"/>
              <a:t>The concepts and plans that eventually became VA VistA were developed in 1970s</a:t>
            </a:r>
          </a:p>
        </p:txBody>
      </p:sp>
      <p:sp>
        <p:nvSpPr>
          <p:cNvPr id="2" name="Slide Number Placeholder 1"/>
          <p:cNvSpPr>
            <a:spLocks noGrp="1"/>
          </p:cNvSpPr>
          <p:nvPr>
            <p:ph type="sldNum" sz="quarter" idx="4"/>
          </p:nvPr>
        </p:nvSpPr>
        <p:spPr/>
        <p:txBody>
          <a:bodyPr/>
          <a:lstStyle/>
          <a:p>
            <a:fld id="{F3BF8891-5E06-46C2-89A4-6DB85D39BA35}" type="slidenum">
              <a:rPr lang="en-US" smtClean="0"/>
              <a:pPr/>
              <a:t>17</a:t>
            </a:fld>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Electronic Medical </a:t>
            </a:r>
            <a:br>
              <a:rPr lang="en-US" altLang="en-US" dirty="0" smtClean="0"/>
            </a:br>
            <a:r>
              <a:rPr lang="en-US" altLang="en-US" dirty="0" smtClean="0"/>
              <a:t>Records</a:t>
            </a:r>
          </a:p>
        </p:txBody>
      </p:sp>
      <p:sp>
        <p:nvSpPr>
          <p:cNvPr id="31747" name="Content Placeholder 2"/>
          <p:cNvSpPr>
            <a:spLocks noGrp="1"/>
          </p:cNvSpPr>
          <p:nvPr>
            <p:ph sz="quarter" idx="14"/>
          </p:nvPr>
        </p:nvSpPr>
        <p:spPr/>
        <p:txBody>
          <a:bodyPr/>
          <a:lstStyle/>
          <a:p>
            <a:r>
              <a:rPr lang="en-US" altLang="en-US" sz="2800" dirty="0" smtClean="0"/>
              <a:t>Become more pervasive in 1990s</a:t>
            </a:r>
          </a:p>
          <a:p>
            <a:r>
              <a:rPr lang="en-US" altLang="en-US" sz="2800" dirty="0" smtClean="0"/>
              <a:t>In 1996, HIPAA was passed establishing rules for accessing and storing electronic medical records</a:t>
            </a:r>
          </a:p>
        </p:txBody>
      </p:sp>
      <p:sp>
        <p:nvSpPr>
          <p:cNvPr id="6" name="Content Placeholder 5"/>
          <p:cNvSpPr>
            <a:spLocks noGrp="1"/>
          </p:cNvSpPr>
          <p:nvPr>
            <p:ph sz="quarter" idx="34"/>
          </p:nvPr>
        </p:nvSpPr>
        <p:spPr/>
        <p:txBody>
          <a:bodyPr/>
          <a:lstStyle/>
          <a:p>
            <a:r>
              <a:rPr lang="en-US" altLang="en-US" sz="2800" dirty="0" smtClean="0"/>
              <a:t>By </a:t>
            </a:r>
            <a:r>
              <a:rPr lang="en-US" altLang="en-US" sz="2800" dirty="0"/>
              <a:t>2000, 16% private </a:t>
            </a:r>
            <a:r>
              <a:rPr lang="en-US" altLang="en-US" sz="2800" dirty="0" smtClean="0"/>
              <a:t>physicians</a:t>
            </a:r>
            <a:r>
              <a:rPr lang="en-US" altLang="en-US" sz="2800" dirty="0"/>
              <a:t>, &lt; 10% hospitals used EMRs</a:t>
            </a:r>
          </a:p>
          <a:p>
            <a:r>
              <a:rPr lang="en-US" altLang="en-US" sz="2800" dirty="0"/>
              <a:t>By 2005, 25% private physicians used </a:t>
            </a:r>
            <a:r>
              <a:rPr lang="en-US" altLang="en-US" sz="2800" dirty="0" smtClean="0"/>
              <a:t>EMRs</a:t>
            </a:r>
            <a:endParaRPr lang="en-US" altLang="en-US" sz="2800" dirty="0"/>
          </a:p>
        </p:txBody>
      </p:sp>
      <p:pic>
        <p:nvPicPr>
          <p:cNvPr id="4" name="Picture Placeholder 3" descr="Screenshot of VistA electronic medical record software."/>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4498849" y="1749880"/>
            <a:ext cx="3932642" cy="2947321"/>
          </a:xfrm>
        </p:spPr>
      </p:pic>
      <p:sp>
        <p:nvSpPr>
          <p:cNvPr id="2" name="Text Placeholder 1"/>
          <p:cNvSpPr>
            <a:spLocks noGrp="1"/>
          </p:cNvSpPr>
          <p:nvPr>
            <p:ph type="body" sz="quarter" idx="33"/>
          </p:nvPr>
        </p:nvSpPr>
        <p:spPr>
          <a:xfrm>
            <a:off x="4498416" y="4670475"/>
            <a:ext cx="3450133" cy="297180"/>
          </a:xfrm>
        </p:spPr>
        <p:txBody>
          <a:bodyPr/>
          <a:lstStyle/>
          <a:p>
            <a:r>
              <a:rPr lang="en-US" altLang="en-US" dirty="0" smtClean="0"/>
              <a:t>VistA screenshot (Hribar, 2010)</a:t>
            </a:r>
          </a:p>
        </p:txBody>
      </p:sp>
      <p:sp>
        <p:nvSpPr>
          <p:cNvPr id="3" name="Slide Number Placeholder 2"/>
          <p:cNvSpPr>
            <a:spLocks noGrp="1"/>
          </p:cNvSpPr>
          <p:nvPr>
            <p:ph type="sldNum" sz="quarter" idx="4"/>
          </p:nvPr>
        </p:nvSpPr>
        <p:spPr/>
        <p:txBody>
          <a:bodyPr/>
          <a:lstStyle/>
          <a:p>
            <a:fld id="{F3BF8891-5E06-46C2-89A4-6DB85D39BA35}" type="slidenum">
              <a:rPr lang="en-US" smtClean="0"/>
              <a:pPr/>
              <a:t>18</a:t>
            </a:fld>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Since Then…</a:t>
            </a:r>
          </a:p>
        </p:txBody>
      </p:sp>
      <p:sp>
        <p:nvSpPr>
          <p:cNvPr id="38915" name="Content Placeholder 2"/>
          <p:cNvSpPr>
            <a:spLocks noGrp="1"/>
          </p:cNvSpPr>
          <p:nvPr>
            <p:ph sz="quarter" idx="14"/>
          </p:nvPr>
        </p:nvSpPr>
        <p:spPr/>
        <p:txBody>
          <a:bodyPr>
            <a:normAutofit lnSpcReduction="10000"/>
          </a:bodyPr>
          <a:lstStyle/>
          <a:p>
            <a:r>
              <a:rPr lang="en-US" sz="3000" dirty="0" smtClean="0"/>
              <a:t>Personal Data Assistants introduce hand-held computing</a:t>
            </a:r>
          </a:p>
          <a:p>
            <a:pPr lvl="1"/>
            <a:r>
              <a:rPr lang="en-US" dirty="0" smtClean="0"/>
              <a:t>Smartphones replace PDAs</a:t>
            </a:r>
          </a:p>
          <a:p>
            <a:r>
              <a:rPr lang="en-US" sz="3000" dirty="0" smtClean="0"/>
              <a:t>Wireless networks are widely available</a:t>
            </a:r>
          </a:p>
          <a:p>
            <a:pPr lvl="1"/>
            <a:r>
              <a:rPr lang="en-US" dirty="0" smtClean="0"/>
              <a:t>Mobile computing is now pervasive</a:t>
            </a:r>
          </a:p>
          <a:p>
            <a:r>
              <a:rPr lang="en-US" sz="3000" dirty="0" smtClean="0"/>
              <a:t>Social networking sites connect people</a:t>
            </a:r>
          </a:p>
          <a:p>
            <a:r>
              <a:rPr lang="en-US" sz="3000" dirty="0" smtClean="0"/>
              <a:t>Computers and the Internet are ubiquitous</a:t>
            </a:r>
          </a:p>
          <a:p>
            <a:r>
              <a:rPr lang="en-US" sz="3000" dirty="0" smtClean="0"/>
              <a:t>HITECH Act passed in 2009 to provide incentives for EMR use starting in 2011</a:t>
            </a:r>
          </a:p>
        </p:txBody>
      </p:sp>
      <p:sp>
        <p:nvSpPr>
          <p:cNvPr id="2" name="Slide Number Placeholder 1"/>
          <p:cNvSpPr>
            <a:spLocks noGrp="1"/>
          </p:cNvSpPr>
          <p:nvPr>
            <p:ph type="sldNum" sz="quarter" idx="4"/>
          </p:nvPr>
        </p:nvSpPr>
        <p:spPr/>
        <p:txBody>
          <a:bodyPr/>
          <a:lstStyle/>
          <a:p>
            <a:fld id="{F3BF8891-5E06-46C2-89A4-6DB85D39BA35}" type="slidenum">
              <a:rPr lang="en-US" smtClean="0"/>
              <a:pPr/>
              <a:t>19</a:t>
            </a:fld>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Basic Computing Concepts Including History</a:t>
            </a:r>
            <a:br>
              <a:rPr lang="en-US" altLang="en-US" dirty="0" smtClean="0"/>
            </a:br>
            <a:r>
              <a:rPr lang="en-US" altLang="en-US" dirty="0" smtClean="0"/>
              <a:t>Learning Objectives - 1</a:t>
            </a:r>
          </a:p>
        </p:txBody>
      </p:sp>
      <p:sp>
        <p:nvSpPr>
          <p:cNvPr id="18436" name="Text Placeholder 3"/>
          <p:cNvSpPr>
            <a:spLocks noGrp="1"/>
          </p:cNvSpPr>
          <p:nvPr>
            <p:ph sz="quarter" idx="14"/>
          </p:nvPr>
        </p:nvSpPr>
        <p:spPr/>
        <p:txBody>
          <a:bodyPr/>
          <a:lstStyle/>
          <a:p>
            <a:r>
              <a:rPr lang="en-US" altLang="en-US" dirty="0"/>
              <a:t>Define what a computer is (Lecture a)</a:t>
            </a:r>
          </a:p>
          <a:p>
            <a:r>
              <a:rPr lang="en-US" altLang="en-US" dirty="0"/>
              <a:t>Describe different types of computers, including PCs, mobile devices, and embedded computers (Lecture a)</a:t>
            </a:r>
          </a:p>
          <a:p>
            <a:r>
              <a:rPr lang="en-US" altLang="en-US" dirty="0"/>
              <a:t>Define common elements of computer systems (Lecture a)</a:t>
            </a:r>
          </a:p>
        </p:txBody>
      </p:sp>
      <p:sp>
        <p:nvSpPr>
          <p:cNvPr id="4" name="Slide Number Placeholder 3"/>
          <p:cNvSpPr>
            <a:spLocks noGrp="1"/>
          </p:cNvSpPr>
          <p:nvPr>
            <p:ph type="sldNum" sz="quarter" idx="4"/>
          </p:nvPr>
        </p:nvSpPr>
        <p:spPr/>
        <p:txBody>
          <a:bodyPr/>
          <a:lstStyle/>
          <a:p>
            <a:fld id="{F3BF8891-5E06-46C2-89A4-6DB85D39BA35}" type="slidenum">
              <a:rPr lang="en-US" smtClean="0"/>
              <a:pPr/>
              <a:t>2</a:t>
            </a:fld>
            <a:endParaRPr lang="en-US" dirty="0"/>
          </a:p>
        </p:txBody>
      </p:sp>
    </p:spTree>
    <p:custDataLst>
      <p:tags r:id="rId1"/>
    </p:custDataLst>
    <p:extLst>
      <p:ext uri="{BB962C8B-B14F-4D97-AF65-F5344CB8AC3E}">
        <p14:creationId xmlns:p14="http://schemas.microsoft.com/office/powerpoint/2010/main" val="1031660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Tablets</a:t>
            </a:r>
          </a:p>
        </p:txBody>
      </p:sp>
      <p:sp>
        <p:nvSpPr>
          <p:cNvPr id="24579" name="Content Placeholder 2"/>
          <p:cNvSpPr>
            <a:spLocks noGrp="1"/>
          </p:cNvSpPr>
          <p:nvPr>
            <p:ph sz="quarter" idx="14"/>
          </p:nvPr>
        </p:nvSpPr>
        <p:spPr/>
        <p:txBody>
          <a:bodyPr>
            <a:normAutofit lnSpcReduction="10000"/>
          </a:bodyPr>
          <a:lstStyle/>
          <a:p>
            <a:r>
              <a:rPr lang="en-US" altLang="en-US" dirty="0" smtClean="0"/>
              <a:t>Commercially available since late 1980s</a:t>
            </a:r>
          </a:p>
          <a:p>
            <a:r>
              <a:rPr lang="en-US" altLang="en-US" dirty="0" smtClean="0"/>
              <a:t>Small and thin</a:t>
            </a:r>
          </a:p>
          <a:p>
            <a:r>
              <a:rPr lang="en-US" altLang="en-US" dirty="0" smtClean="0"/>
              <a:t>Designed to use without keyboard</a:t>
            </a:r>
          </a:p>
          <a:p>
            <a:r>
              <a:rPr lang="en-US" altLang="en-US" dirty="0" smtClean="0"/>
              <a:t>Limited adoption – until recently</a:t>
            </a:r>
          </a:p>
          <a:p>
            <a:pPr lvl="1"/>
            <a:r>
              <a:rPr lang="en-US" altLang="en-US" dirty="0" smtClean="0"/>
              <a:t>Apple iPad over 3,000,000 units sold in first three months </a:t>
            </a:r>
          </a:p>
          <a:p>
            <a:pPr lvl="1"/>
            <a:r>
              <a:rPr lang="en-US" altLang="en-US" dirty="0" smtClean="0"/>
              <a:t>Apple iPad 2 over 1,000,000 units sold in first 3 days</a:t>
            </a:r>
          </a:p>
          <a:p>
            <a:r>
              <a:rPr lang="en-US" altLang="en-US" dirty="0" smtClean="0"/>
              <a:t>Is it a trend?</a:t>
            </a:r>
          </a:p>
        </p:txBody>
      </p:sp>
      <p:sp>
        <p:nvSpPr>
          <p:cNvPr id="2" name="Slide Number Placeholder 1"/>
          <p:cNvSpPr>
            <a:spLocks noGrp="1"/>
          </p:cNvSpPr>
          <p:nvPr>
            <p:ph type="sldNum" sz="quarter" idx="4"/>
          </p:nvPr>
        </p:nvSpPr>
        <p:spPr/>
        <p:txBody>
          <a:bodyPr/>
          <a:lstStyle/>
          <a:p>
            <a:fld id="{F3BF8891-5E06-46C2-89A4-6DB85D39BA35}" type="slidenum">
              <a:rPr lang="en-US" smtClean="0"/>
              <a:pPr/>
              <a:t>20</a:t>
            </a:fld>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smtClean="0">
                <a:ea typeface="MS PGothic" panose="020B0600070205080204" pitchFamily="34" charset="-128"/>
              </a:rPr>
              <a:t>Mobile Devices</a:t>
            </a:r>
          </a:p>
        </p:txBody>
      </p:sp>
      <p:sp>
        <p:nvSpPr>
          <p:cNvPr id="25603" name="Content Placeholder 2"/>
          <p:cNvSpPr>
            <a:spLocks noGrp="1"/>
          </p:cNvSpPr>
          <p:nvPr>
            <p:ph sz="quarter" idx="14"/>
          </p:nvPr>
        </p:nvSpPr>
        <p:spPr/>
        <p:txBody>
          <a:bodyPr/>
          <a:lstStyle/>
          <a:p>
            <a:pPr eaLnBrk="1" hangingPunct="1"/>
            <a:r>
              <a:rPr lang="en-US" altLang="en-US" sz="3200" dirty="0" smtClean="0">
                <a:ea typeface="MS PGothic" panose="020B0600070205080204" pitchFamily="34" charset="-128"/>
              </a:rPr>
              <a:t>PDAs</a:t>
            </a:r>
          </a:p>
          <a:p>
            <a:pPr eaLnBrk="1" hangingPunct="1"/>
            <a:r>
              <a:rPr lang="en-US" altLang="en-US" sz="3200" dirty="0" smtClean="0">
                <a:ea typeface="MS PGothic" panose="020B0600070205080204" pitchFamily="34" charset="-128"/>
              </a:rPr>
              <a:t>Telephones</a:t>
            </a:r>
          </a:p>
          <a:p>
            <a:pPr eaLnBrk="1" hangingPunct="1"/>
            <a:r>
              <a:rPr lang="en-US" altLang="en-US" sz="3200" dirty="0" smtClean="0">
                <a:ea typeface="MS PGothic" panose="020B0600070205080204" pitchFamily="34" charset="-128"/>
              </a:rPr>
              <a:t>Internet access</a:t>
            </a:r>
          </a:p>
          <a:p>
            <a:pPr eaLnBrk="1" hangingPunct="1"/>
            <a:r>
              <a:rPr lang="en-US" altLang="en-US" sz="3200" dirty="0" smtClean="0">
                <a:ea typeface="MS PGothic" panose="020B0600070205080204" pitchFamily="34" charset="-128"/>
              </a:rPr>
              <a:t>Will the tablet and mobile device merge?</a:t>
            </a:r>
          </a:p>
        </p:txBody>
      </p:sp>
      <p:sp>
        <p:nvSpPr>
          <p:cNvPr id="2" name="Slide Number Placeholder 1"/>
          <p:cNvSpPr>
            <a:spLocks noGrp="1"/>
          </p:cNvSpPr>
          <p:nvPr>
            <p:ph type="sldNum" sz="quarter" idx="4"/>
          </p:nvPr>
        </p:nvSpPr>
        <p:spPr/>
        <p:txBody>
          <a:bodyPr/>
          <a:lstStyle/>
          <a:p>
            <a:fld id="{F3BF8891-5E06-46C2-89A4-6DB85D39BA35}" type="slidenum">
              <a:rPr lang="en-US" smtClean="0"/>
              <a:pPr/>
              <a:t>21</a:t>
            </a:fld>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Voice Recognition</a:t>
            </a:r>
          </a:p>
        </p:txBody>
      </p:sp>
      <p:sp>
        <p:nvSpPr>
          <p:cNvPr id="26627" name="Content Placeholder 2"/>
          <p:cNvSpPr>
            <a:spLocks noGrp="1"/>
          </p:cNvSpPr>
          <p:nvPr>
            <p:ph sz="quarter" idx="14"/>
          </p:nvPr>
        </p:nvSpPr>
        <p:spPr/>
        <p:txBody>
          <a:bodyPr/>
          <a:lstStyle/>
          <a:p>
            <a:r>
              <a:rPr lang="en-US" altLang="en-US" dirty="0" smtClean="0"/>
              <a:t>Science fiction in the 1960s</a:t>
            </a:r>
          </a:p>
          <a:p>
            <a:r>
              <a:rPr lang="en-US" altLang="en-US" dirty="0" smtClean="0"/>
              <a:t>Some support for computer systems</a:t>
            </a:r>
          </a:p>
          <a:p>
            <a:r>
              <a:rPr lang="en-US" altLang="en-US" dirty="0" smtClean="0"/>
              <a:t>Mobile device usage</a:t>
            </a:r>
          </a:p>
          <a:p>
            <a:pPr lvl="1"/>
            <a:r>
              <a:rPr lang="en-US" altLang="en-US" dirty="0" smtClean="0"/>
              <a:t>Siri starting on the iPhone 4S</a:t>
            </a:r>
          </a:p>
          <a:p>
            <a:r>
              <a:rPr lang="en-US" altLang="en-US" dirty="0" smtClean="0"/>
              <a:t>Vocera</a:t>
            </a:r>
          </a:p>
        </p:txBody>
      </p:sp>
      <p:sp>
        <p:nvSpPr>
          <p:cNvPr id="2" name="Slide Number Placeholder 1"/>
          <p:cNvSpPr>
            <a:spLocks noGrp="1"/>
          </p:cNvSpPr>
          <p:nvPr>
            <p:ph type="sldNum" sz="quarter" idx="4"/>
          </p:nvPr>
        </p:nvSpPr>
        <p:spPr/>
        <p:txBody>
          <a:bodyPr/>
          <a:lstStyle/>
          <a:p>
            <a:fld id="{F3BF8891-5E06-46C2-89A4-6DB85D39BA35}" type="slidenum">
              <a:rPr lang="en-US" smtClean="0"/>
              <a:pPr/>
              <a:t>22</a:t>
            </a:fld>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Motion Interfaces</a:t>
            </a:r>
          </a:p>
        </p:txBody>
      </p:sp>
      <p:sp>
        <p:nvSpPr>
          <p:cNvPr id="27651" name="Content Placeholder 2"/>
          <p:cNvSpPr>
            <a:spLocks noGrp="1"/>
          </p:cNvSpPr>
          <p:nvPr>
            <p:ph sz="quarter" idx="14"/>
          </p:nvPr>
        </p:nvSpPr>
        <p:spPr/>
        <p:txBody>
          <a:bodyPr/>
          <a:lstStyle/>
          <a:p>
            <a:r>
              <a:rPr lang="en-US" altLang="en-US" sz="3000" dirty="0" smtClean="0"/>
              <a:t>Latest advances seen in mobile phones and gaming systems</a:t>
            </a:r>
          </a:p>
          <a:p>
            <a:r>
              <a:rPr lang="en-US" altLang="en-US" sz="3000" dirty="0" smtClean="0"/>
              <a:t>User interfaces include device or remote device orientation and accelerometer sensors</a:t>
            </a:r>
          </a:p>
          <a:p>
            <a:pPr lvl="1"/>
            <a:r>
              <a:rPr lang="en-US" altLang="en-US" dirty="0" smtClean="0"/>
              <a:t>Mobile phones</a:t>
            </a:r>
          </a:p>
          <a:p>
            <a:pPr lvl="1"/>
            <a:r>
              <a:rPr lang="en-US" altLang="en-US" dirty="0" smtClean="0"/>
              <a:t>Nintendo Wii</a:t>
            </a:r>
          </a:p>
          <a:p>
            <a:r>
              <a:rPr lang="en-US" altLang="en-US" sz="3000" dirty="0" smtClean="0"/>
              <a:t>Motion detection interfaces</a:t>
            </a:r>
          </a:p>
          <a:p>
            <a:pPr lvl="1"/>
            <a:r>
              <a:rPr lang="en-US" altLang="en-US" dirty="0" smtClean="0"/>
              <a:t>Microsoft Xbox 360 Kinect gesture keyboarding</a:t>
            </a:r>
          </a:p>
        </p:txBody>
      </p:sp>
      <p:sp>
        <p:nvSpPr>
          <p:cNvPr id="2" name="Slide Number Placeholder 1"/>
          <p:cNvSpPr>
            <a:spLocks noGrp="1"/>
          </p:cNvSpPr>
          <p:nvPr>
            <p:ph type="sldNum" sz="quarter" idx="4"/>
          </p:nvPr>
        </p:nvSpPr>
        <p:spPr/>
        <p:txBody>
          <a:bodyPr/>
          <a:lstStyle/>
          <a:p>
            <a:fld id="{F3BF8891-5E06-46C2-89A4-6DB85D39BA35}" type="slidenum">
              <a:rPr lang="en-US" smtClean="0"/>
              <a:pPr/>
              <a:t>23</a:t>
            </a:fld>
            <a:endParaRPr lang="en-US"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smtClean="0">
                <a:ea typeface="MS PGothic" panose="020B0600070205080204" pitchFamily="34" charset="-128"/>
              </a:rPr>
              <a:t>Tables and Walls?</a:t>
            </a:r>
          </a:p>
        </p:txBody>
      </p:sp>
      <p:sp>
        <p:nvSpPr>
          <p:cNvPr id="28675" name="Content Placeholder 2"/>
          <p:cNvSpPr>
            <a:spLocks noGrp="1"/>
          </p:cNvSpPr>
          <p:nvPr>
            <p:ph sz="quarter" idx="14"/>
          </p:nvPr>
        </p:nvSpPr>
        <p:spPr/>
        <p:txBody>
          <a:bodyPr/>
          <a:lstStyle/>
          <a:p>
            <a:pPr eaLnBrk="1" hangingPunct="1"/>
            <a:r>
              <a:rPr lang="en-US" altLang="en-US" sz="3200" dirty="0" smtClean="0">
                <a:ea typeface="MS PGothic" panose="020B0600070205080204" pitchFamily="34" charset="-128"/>
              </a:rPr>
              <a:t>Think large</a:t>
            </a:r>
          </a:p>
          <a:p>
            <a:pPr eaLnBrk="1" hangingPunct="1"/>
            <a:r>
              <a:rPr lang="en-US" altLang="en-US" sz="3200" dirty="0" smtClean="0">
                <a:ea typeface="MS PGothic" panose="020B0600070205080204" pitchFamily="34" charset="-128"/>
              </a:rPr>
              <a:t>Why be limited to a computer screen?</a:t>
            </a:r>
          </a:p>
        </p:txBody>
      </p:sp>
      <p:pic>
        <p:nvPicPr>
          <p:cNvPr id="5" name="Content Placeholder 4" descr="In the Future Warfare Center's Simulation Center, Justin Novak of SMDC-ARSTRAT illustrates the uses of the Virtual Sandbox table-top display.&#10;&#10;(Ford 2009, PD-US)&#10;"/>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5145087" y="1600200"/>
            <a:ext cx="3048000" cy="4572000"/>
          </a:xfrm>
        </p:spPr>
      </p:pic>
      <p:sp>
        <p:nvSpPr>
          <p:cNvPr id="2" name="Text Placeholder 1"/>
          <p:cNvSpPr>
            <a:spLocks noGrp="1"/>
          </p:cNvSpPr>
          <p:nvPr>
            <p:ph type="body" sz="quarter" idx="33"/>
          </p:nvPr>
        </p:nvSpPr>
        <p:spPr>
          <a:xfrm>
            <a:off x="5064405" y="6211645"/>
            <a:ext cx="2953246" cy="533400"/>
          </a:xfrm>
        </p:spPr>
        <p:txBody>
          <a:bodyPr/>
          <a:lstStyle/>
          <a:p>
            <a:r>
              <a:rPr lang="en-US" altLang="en-US" dirty="0"/>
              <a:t>(Ford 2009, PD-US</a:t>
            </a:r>
            <a:r>
              <a:rPr lang="en-US" altLang="en-US" dirty="0" smtClean="0"/>
              <a:t>)</a:t>
            </a:r>
            <a:endParaRPr lang="en-US" altLang="en-US" dirty="0"/>
          </a:p>
        </p:txBody>
      </p:sp>
      <p:sp>
        <p:nvSpPr>
          <p:cNvPr id="3" name="Slide Number Placeholder 2"/>
          <p:cNvSpPr>
            <a:spLocks noGrp="1"/>
          </p:cNvSpPr>
          <p:nvPr>
            <p:ph type="sldNum" sz="quarter" idx="4"/>
          </p:nvPr>
        </p:nvSpPr>
        <p:spPr/>
        <p:txBody>
          <a:bodyPr/>
          <a:lstStyle/>
          <a:p>
            <a:fld id="{F3BF8891-5E06-46C2-89A4-6DB85D39BA35}" type="slidenum">
              <a:rPr lang="en-US" smtClean="0"/>
              <a:pPr/>
              <a:t>24</a:t>
            </a:fld>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smtClean="0">
                <a:ea typeface="MS PGothic" panose="020B0600070205080204" pitchFamily="34" charset="-128"/>
              </a:rPr>
              <a:t>Flexible Hardware</a:t>
            </a:r>
          </a:p>
        </p:txBody>
      </p:sp>
      <p:sp>
        <p:nvSpPr>
          <p:cNvPr id="29699" name="Content Placeholder 2"/>
          <p:cNvSpPr>
            <a:spLocks noGrp="1"/>
          </p:cNvSpPr>
          <p:nvPr>
            <p:ph sz="quarter" idx="14"/>
          </p:nvPr>
        </p:nvSpPr>
        <p:spPr/>
        <p:txBody>
          <a:bodyPr>
            <a:normAutofit lnSpcReduction="10000"/>
          </a:bodyPr>
          <a:lstStyle/>
          <a:p>
            <a:pPr eaLnBrk="1" hangingPunct="1"/>
            <a:r>
              <a:rPr lang="en-US" altLang="en-US" sz="3200" dirty="0" smtClean="0">
                <a:ea typeface="MS PGothic" panose="020B0600070205080204" pitchFamily="34" charset="-128"/>
              </a:rPr>
              <a:t>Flexible, ultra-thin displays in development</a:t>
            </a:r>
          </a:p>
          <a:p>
            <a:pPr eaLnBrk="1" hangingPunct="1"/>
            <a:r>
              <a:rPr lang="en-US" altLang="en-US" sz="3200" dirty="0" smtClean="0">
                <a:ea typeface="MS PGothic" panose="020B0600070205080204" pitchFamily="34" charset="-128"/>
              </a:rPr>
              <a:t>Flexible keyboards now available</a:t>
            </a:r>
          </a:p>
          <a:p>
            <a:r>
              <a:rPr lang="en-US" altLang="en-US" sz="3200" dirty="0"/>
              <a:t>Organic Light Emitting Diode </a:t>
            </a:r>
            <a:r>
              <a:rPr lang="en-US" altLang="en-US" sz="3200" dirty="0" smtClean="0"/>
              <a:t>(</a:t>
            </a:r>
            <a:r>
              <a:rPr lang="en-US" altLang="en-US" sz="3200" dirty="0" smtClean="0">
                <a:ea typeface="MS PGothic" panose="020B0600070205080204" pitchFamily="34" charset="-128"/>
              </a:rPr>
              <a:t>OLED) displays</a:t>
            </a:r>
          </a:p>
          <a:p>
            <a:pPr eaLnBrk="1" hangingPunct="1"/>
            <a:r>
              <a:rPr lang="en-US" altLang="en-US" sz="3200" dirty="0" smtClean="0">
                <a:ea typeface="MS PGothic" panose="020B0600070205080204" pitchFamily="34" charset="-128"/>
              </a:rPr>
              <a:t>Smart textiles</a:t>
            </a:r>
          </a:p>
        </p:txBody>
      </p:sp>
      <p:pic>
        <p:nvPicPr>
          <p:cNvPr id="6" name="Picture Placeholder 5" descr="Photograph of an Organic Light Emitting Diode (OLED)."/>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4372222" y="2778369"/>
            <a:ext cx="4245974" cy="2989873"/>
          </a:xfrm>
        </p:spPr>
      </p:pic>
      <p:sp>
        <p:nvSpPr>
          <p:cNvPr id="3" name="Text Placeholder 2"/>
          <p:cNvSpPr>
            <a:spLocks noGrp="1"/>
          </p:cNvSpPr>
          <p:nvPr>
            <p:ph type="body" sz="quarter" idx="32"/>
          </p:nvPr>
        </p:nvSpPr>
        <p:spPr>
          <a:xfrm>
            <a:off x="4372222" y="5778532"/>
            <a:ext cx="3438723" cy="438443"/>
          </a:xfrm>
        </p:spPr>
        <p:txBody>
          <a:bodyPr/>
          <a:lstStyle/>
          <a:p>
            <a:r>
              <a:rPr lang="en-US" dirty="0" smtClean="0"/>
              <a:t>OLED device in development (Meharris, </a:t>
            </a:r>
            <a:r>
              <a:rPr lang="en-US" dirty="0" err="1" smtClean="0"/>
              <a:t>n.d.</a:t>
            </a:r>
            <a:r>
              <a:rPr lang="en-US" dirty="0" smtClean="0"/>
              <a:t>)</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25</a:t>
            </a:fld>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p:cNvSpPr>
            <a:spLocks noGrp="1"/>
          </p:cNvSpPr>
          <p:nvPr>
            <p:ph type="title"/>
          </p:nvPr>
        </p:nvSpPr>
        <p:spPr/>
        <p:txBody>
          <a:bodyPr/>
          <a:lstStyle/>
          <a:p>
            <a:r>
              <a:rPr lang="en-US" altLang="en-US" dirty="0" smtClean="0"/>
              <a:t>The Future?</a:t>
            </a:r>
          </a:p>
        </p:txBody>
      </p:sp>
      <p:sp>
        <p:nvSpPr>
          <p:cNvPr id="33795" name="Content Placeholder 7"/>
          <p:cNvSpPr>
            <a:spLocks noGrp="1"/>
          </p:cNvSpPr>
          <p:nvPr>
            <p:ph sz="quarter" idx="14"/>
          </p:nvPr>
        </p:nvSpPr>
        <p:spPr>
          <a:xfrm>
            <a:off x="457200" y="1600200"/>
            <a:ext cx="8260080" cy="2124636"/>
          </a:xfrm>
        </p:spPr>
        <p:txBody>
          <a:bodyPr/>
          <a:lstStyle/>
          <a:p>
            <a:r>
              <a:rPr lang="en-US" altLang="en-US" sz="3000" dirty="0" smtClean="0"/>
              <a:t>Computing technology will continue to become faster, more powerful and smaller</a:t>
            </a:r>
          </a:p>
          <a:p>
            <a:r>
              <a:rPr lang="en-US" altLang="en-US" sz="3000" dirty="0" smtClean="0"/>
              <a:t>How will mobile and cloud computing evolve?</a:t>
            </a:r>
          </a:p>
          <a:p>
            <a:r>
              <a:rPr lang="en-US" altLang="en-US" sz="3000" dirty="0"/>
              <a:t>More ubiquitous</a:t>
            </a:r>
            <a:r>
              <a:rPr lang="en-US" altLang="en-US" sz="3000" dirty="0" smtClean="0"/>
              <a:t>?</a:t>
            </a:r>
          </a:p>
        </p:txBody>
      </p:sp>
      <p:sp>
        <p:nvSpPr>
          <p:cNvPr id="23" name="Content Placeholder 22"/>
          <p:cNvSpPr>
            <a:spLocks noGrp="1"/>
          </p:cNvSpPr>
          <p:nvPr>
            <p:ph sz="quarter" idx="37"/>
          </p:nvPr>
        </p:nvSpPr>
        <p:spPr>
          <a:xfrm>
            <a:off x="457200" y="3671328"/>
            <a:ext cx="4053840" cy="2218484"/>
          </a:xfrm>
        </p:spPr>
        <p:txBody>
          <a:bodyPr/>
          <a:lstStyle/>
          <a:p>
            <a:r>
              <a:rPr lang="en-US" altLang="en-US" sz="3000" dirty="0" smtClean="0"/>
              <a:t>More embedded computers</a:t>
            </a:r>
            <a:r>
              <a:rPr lang="en-US" altLang="en-US" sz="3000" dirty="0"/>
              <a:t>?</a:t>
            </a:r>
          </a:p>
          <a:p>
            <a:r>
              <a:rPr lang="en-US" altLang="en-US" sz="3000" dirty="0"/>
              <a:t>Difficult to say for sure</a:t>
            </a:r>
            <a:r>
              <a:rPr lang="en-US" altLang="en-US" sz="3000" dirty="0" smtClean="0"/>
              <a:t>…</a:t>
            </a:r>
            <a:endParaRPr lang="en-US" altLang="en-US" sz="3000" dirty="0"/>
          </a:p>
        </p:txBody>
      </p:sp>
      <p:pic>
        <p:nvPicPr>
          <p:cNvPr id="19" name="Content Placeholder 18" descr="Diagram of cloud computing concept shows a peer to peer network of entities: Google, Salesforce, Microsoft, Amazon, Rackspace, Yahoo, and Zoho. "/>
          <p:cNvPicPr>
            <a:picLocks noGrp="1" noChangeAspect="1"/>
          </p:cNvPicPr>
          <p:nvPr>
            <p:ph sz="quarter" idx="36"/>
          </p:nvPr>
        </p:nvPicPr>
        <p:blipFill>
          <a:blip r:embed="rId4">
            <a:extLst>
              <a:ext uri="{28A0092B-C50C-407E-A947-70E740481C1C}">
                <a14:useLocalDpi xmlns:a14="http://schemas.microsoft.com/office/drawing/2010/main" val="0"/>
              </a:ext>
            </a:extLst>
          </a:blip>
          <a:stretch>
            <a:fillRect/>
          </a:stretch>
        </p:blipFill>
        <p:spPr>
          <a:xfrm>
            <a:off x="5425314" y="3967163"/>
            <a:ext cx="2530410" cy="1752600"/>
          </a:xfrm>
        </p:spPr>
      </p:pic>
      <p:sp>
        <p:nvSpPr>
          <p:cNvPr id="25" name="Text Placeholder 24"/>
          <p:cNvSpPr>
            <a:spLocks noGrp="1"/>
          </p:cNvSpPr>
          <p:nvPr>
            <p:ph type="body" sz="quarter" idx="40"/>
          </p:nvPr>
        </p:nvSpPr>
        <p:spPr>
          <a:xfrm>
            <a:off x="5425314" y="5740400"/>
            <a:ext cx="3291966" cy="523240"/>
          </a:xfrm>
        </p:spPr>
        <p:txBody>
          <a:bodyPr/>
          <a:lstStyle/>
          <a:p>
            <a:r>
              <a:rPr lang="en-US" altLang="en-US" dirty="0"/>
              <a:t>(Johnston, 2009. CC BY-SA 3.0) </a:t>
            </a:r>
          </a:p>
        </p:txBody>
      </p:sp>
      <p:sp>
        <p:nvSpPr>
          <p:cNvPr id="2" name="Slide Number Placeholder 1"/>
          <p:cNvSpPr>
            <a:spLocks noGrp="1"/>
          </p:cNvSpPr>
          <p:nvPr>
            <p:ph type="sldNum" sz="quarter" idx="4"/>
          </p:nvPr>
        </p:nvSpPr>
        <p:spPr/>
        <p:txBody>
          <a:bodyPr/>
          <a:lstStyle/>
          <a:p>
            <a:fld id="{F3BF8891-5E06-46C2-89A4-6DB85D39BA35}" type="slidenum">
              <a:rPr lang="en-US" smtClean="0"/>
              <a:pPr/>
              <a:t>26</a:t>
            </a:fld>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z="3200" dirty="0" smtClean="0">
                <a:cs typeface="Tahoma" panose="020B0604030504040204" pitchFamily="34" charset="0"/>
              </a:rPr>
              <a:t>Basic Computing Concepts </a:t>
            </a:r>
            <a:br>
              <a:rPr lang="en-US" altLang="en-US" sz="3200" dirty="0" smtClean="0">
                <a:cs typeface="Tahoma" panose="020B0604030504040204" pitchFamily="34" charset="0"/>
              </a:rPr>
            </a:br>
            <a:r>
              <a:rPr lang="en-US" altLang="en-US" sz="3200" dirty="0" smtClean="0">
                <a:cs typeface="Tahoma" panose="020B0604030504040204" pitchFamily="34" charset="0"/>
              </a:rPr>
              <a:t>Including History </a:t>
            </a:r>
            <a:br>
              <a:rPr lang="en-US" altLang="en-US" sz="3200" dirty="0" smtClean="0">
                <a:cs typeface="Tahoma" panose="020B0604030504040204" pitchFamily="34" charset="0"/>
              </a:rPr>
            </a:br>
            <a:r>
              <a:rPr lang="en-US" altLang="en-US" sz="3200" dirty="0" smtClean="0">
                <a:cs typeface="Tahoma" panose="020B0604030504040204" pitchFamily="34" charset="0"/>
              </a:rPr>
              <a:t>Summary – Lecture d</a:t>
            </a:r>
          </a:p>
        </p:txBody>
      </p:sp>
      <p:sp>
        <p:nvSpPr>
          <p:cNvPr id="34820" name="Text Placeholder 3"/>
          <p:cNvSpPr>
            <a:spLocks noGrp="1"/>
          </p:cNvSpPr>
          <p:nvPr>
            <p:ph type="body" sz="quarter" idx="11"/>
          </p:nvPr>
        </p:nvSpPr>
        <p:spPr/>
        <p:txBody>
          <a:bodyPr/>
          <a:lstStyle/>
          <a:p>
            <a:pPr eaLnBrk="1" hangingPunct="1"/>
            <a:r>
              <a:rPr lang="en-US" altLang="en-US" dirty="0" smtClean="0"/>
              <a:t>Personal computers developed in 1970s</a:t>
            </a:r>
          </a:p>
          <a:p>
            <a:pPr eaLnBrk="1" hangingPunct="1"/>
            <a:r>
              <a:rPr lang="en-US" altLang="en-US" dirty="0" smtClean="0"/>
              <a:t>Altair 8800; Apple I; Apple II; and IBM PC</a:t>
            </a:r>
          </a:p>
          <a:p>
            <a:pPr eaLnBrk="1" hangingPunct="1"/>
            <a:r>
              <a:rPr lang="en-US" altLang="en-US" dirty="0" smtClean="0"/>
              <a:t>Internet boom of the 1990s</a:t>
            </a:r>
          </a:p>
          <a:p>
            <a:pPr eaLnBrk="1" hangingPunct="1"/>
            <a:r>
              <a:rPr lang="en-US" altLang="en-US" dirty="0" smtClean="0"/>
              <a:t>Technology continues to develop</a:t>
            </a:r>
          </a:p>
        </p:txBody>
      </p:sp>
      <p:sp>
        <p:nvSpPr>
          <p:cNvPr id="2" name="Slide Number Placeholder 1"/>
          <p:cNvSpPr>
            <a:spLocks noGrp="1"/>
          </p:cNvSpPr>
          <p:nvPr>
            <p:ph type="sldNum" sz="quarter" idx="4"/>
          </p:nvPr>
        </p:nvSpPr>
        <p:spPr/>
        <p:txBody>
          <a:bodyPr/>
          <a:lstStyle/>
          <a:p>
            <a:fld id="{F3BF8891-5E06-46C2-89A4-6DB85D39BA35}" type="slidenum">
              <a:rPr lang="en-US" smtClean="0"/>
              <a:pPr/>
              <a:t>27</a:t>
            </a:fld>
            <a:endParaRPr lang="en-US"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200" dirty="0" smtClean="0">
                <a:cs typeface="Tahoma" panose="020B0604030504040204" pitchFamily="34" charset="0"/>
              </a:rPr>
              <a:t>Basic Computing Concepts</a:t>
            </a:r>
            <a:br>
              <a:rPr lang="en-US" altLang="en-US" sz="3200" dirty="0" smtClean="0">
                <a:cs typeface="Tahoma" panose="020B0604030504040204" pitchFamily="34" charset="0"/>
              </a:rPr>
            </a:br>
            <a:r>
              <a:rPr lang="en-US" altLang="en-US" sz="3200" dirty="0" smtClean="0">
                <a:cs typeface="Tahoma" panose="020B0604030504040204" pitchFamily="34" charset="0"/>
              </a:rPr>
              <a:t>Including History</a:t>
            </a:r>
            <a:br>
              <a:rPr lang="en-US" altLang="en-US" sz="3200" dirty="0" smtClean="0">
                <a:cs typeface="Tahoma" panose="020B0604030504040204" pitchFamily="34" charset="0"/>
              </a:rPr>
            </a:br>
            <a:r>
              <a:rPr lang="en-US" altLang="en-US" sz="3200" dirty="0" smtClean="0">
                <a:cs typeface="Tahoma" panose="020B0604030504040204" pitchFamily="34" charset="0"/>
              </a:rPr>
              <a:t>Summary </a:t>
            </a:r>
            <a:endParaRPr lang="en-US" altLang="en-US" sz="3200" dirty="0" smtClean="0">
              <a:cs typeface="Arial" panose="020B0604020202020204" pitchFamily="34" charset="0"/>
            </a:endParaRPr>
          </a:p>
        </p:txBody>
      </p:sp>
      <p:sp>
        <p:nvSpPr>
          <p:cNvPr id="35843" name="Content Placeholder 2"/>
          <p:cNvSpPr>
            <a:spLocks noGrp="1"/>
          </p:cNvSpPr>
          <p:nvPr>
            <p:ph type="body" sz="quarter" idx="11"/>
          </p:nvPr>
        </p:nvSpPr>
        <p:spPr/>
        <p:txBody>
          <a:bodyPr>
            <a:normAutofit lnSpcReduction="10000"/>
          </a:bodyPr>
          <a:lstStyle/>
          <a:p>
            <a:r>
              <a:rPr lang="en-US" altLang="en-US" sz="2800" dirty="0" smtClean="0"/>
              <a:t>Computers are electronic devices that input, calculate and output data</a:t>
            </a:r>
          </a:p>
          <a:p>
            <a:r>
              <a:rPr lang="en-US" altLang="en-US" sz="2800" dirty="0" smtClean="0"/>
              <a:t>Include PCs, smart phones, embedded computers</a:t>
            </a:r>
          </a:p>
          <a:p>
            <a:r>
              <a:rPr lang="en-US" altLang="en-US" sz="2800" dirty="0" smtClean="0"/>
              <a:t>Purchasing a new personal computer requires research</a:t>
            </a:r>
          </a:p>
          <a:p>
            <a:r>
              <a:rPr lang="en-US" altLang="en-US" sz="2800" dirty="0" smtClean="0"/>
              <a:t>Computers have evolved from simple counting and calculating tools to the complex, fast electronic systems they are today</a:t>
            </a:r>
          </a:p>
        </p:txBody>
      </p:sp>
      <p:sp>
        <p:nvSpPr>
          <p:cNvPr id="2" name="Slide Number Placeholder 1"/>
          <p:cNvSpPr>
            <a:spLocks noGrp="1"/>
          </p:cNvSpPr>
          <p:nvPr>
            <p:ph type="sldNum" sz="quarter" idx="4"/>
          </p:nvPr>
        </p:nvSpPr>
        <p:spPr/>
        <p:txBody>
          <a:bodyPr/>
          <a:lstStyle/>
          <a:p>
            <a:fld id="{F3BF8891-5E06-46C2-89A4-6DB85D39BA35}" type="slidenum">
              <a:rPr lang="en-US" smtClean="0"/>
              <a:pPr/>
              <a:t>28</a:t>
            </a:fld>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Basic Computing Concepts Including History </a:t>
            </a:r>
            <a:br>
              <a:rPr lang="en-US" altLang="en-US" dirty="0" smtClean="0"/>
            </a:br>
            <a:r>
              <a:rPr lang="en-US" altLang="en-US" dirty="0" smtClean="0"/>
              <a:t>References – 1 – Lecture d</a:t>
            </a:r>
          </a:p>
        </p:txBody>
      </p:sp>
      <p:sp>
        <p:nvSpPr>
          <p:cNvPr id="36870" name="Text Placeholder 5"/>
          <p:cNvSpPr>
            <a:spLocks noGrp="1"/>
          </p:cNvSpPr>
          <p:nvPr>
            <p:ph type="body" sz="quarter" idx="16"/>
          </p:nvPr>
        </p:nvSpPr>
        <p:spPr/>
        <p:txBody>
          <a:bodyPr/>
          <a:lstStyle/>
          <a:p>
            <a:r>
              <a:rPr lang="en-US" altLang="en-US" dirty="0" smtClean="0"/>
              <a:t>References </a:t>
            </a:r>
          </a:p>
          <a:p>
            <a:r>
              <a:rPr lang="en-US" altLang="en-US" b="0" dirty="0" smtClean="0"/>
              <a:t>Bricklin, D. (2010). </a:t>
            </a:r>
            <a:r>
              <a:rPr lang="en-US" altLang="en-US" b="0" i="1" dirty="0" smtClean="0"/>
              <a:t>Visicalc</a:t>
            </a:r>
            <a:r>
              <a:rPr lang="en-US" altLang="en-US" b="0" dirty="0" smtClean="0"/>
              <a:t>. Retrieved November 18, 2011, from </a:t>
            </a:r>
            <a:r>
              <a:rPr lang="en-US" altLang="en-US" b="0" dirty="0" smtClean="0">
                <a:hlinkClick r:id="rId4" tooltip="URL for referenced source."/>
              </a:rPr>
              <a:t>http://bricklin.com/visicalc.htm</a:t>
            </a:r>
            <a:r>
              <a:rPr lang="en-US" altLang="en-US" b="0" dirty="0" smtClean="0"/>
              <a:t>.</a:t>
            </a:r>
          </a:p>
          <a:p>
            <a:r>
              <a:rPr lang="en-US" altLang="en-US" b="0" dirty="0" smtClean="0"/>
              <a:t>Collen, M. F. (1995). A History of Medical Informatics in the United States: 1950 – 1990. Indianapolis: BooksCraft, Inc.</a:t>
            </a:r>
          </a:p>
          <a:p>
            <a:r>
              <a:rPr lang="en-US" altLang="en-US" b="0" dirty="0" smtClean="0"/>
              <a:t>Computer History Museum. (2006). </a:t>
            </a:r>
            <a:r>
              <a:rPr lang="en-US" altLang="en-US" b="0" i="1" dirty="0" smtClean="0"/>
              <a:t>History of the Internet</a:t>
            </a:r>
            <a:r>
              <a:rPr lang="en-US" altLang="en-US" b="0" dirty="0" smtClean="0"/>
              <a:t>. Retrieved November 18, 2011, from </a:t>
            </a:r>
            <a:r>
              <a:rPr lang="en-US" altLang="en-US" b="0" dirty="0" smtClean="0">
                <a:hlinkClick r:id="rId5" tooltip="URL for referenced article."/>
              </a:rPr>
              <a:t>http://www.computerhistory.org/internet_history/</a:t>
            </a:r>
            <a:r>
              <a:rPr lang="en-US" altLang="en-US" b="0" dirty="0" smtClean="0"/>
              <a:t>.</a:t>
            </a:r>
          </a:p>
          <a:p>
            <a:r>
              <a:rPr lang="en-US" altLang="en-US" b="0" dirty="0" smtClean="0"/>
              <a:t>Cringely, Bob. </a:t>
            </a:r>
            <a:r>
              <a:rPr lang="en-US" altLang="en-US" b="0" i="1" dirty="0" smtClean="0"/>
              <a:t>Triumph of the Nerds</a:t>
            </a:r>
            <a:r>
              <a:rPr lang="en-US" altLang="en-US" b="0" dirty="0" smtClean="0"/>
              <a:t>. Ambrose Video; 2002.</a:t>
            </a:r>
          </a:p>
          <a:p>
            <a:r>
              <a:rPr lang="en-US" altLang="en-US" b="0" dirty="0" smtClean="0"/>
              <a:t>Electronic Health Record. (2011, March). In </a:t>
            </a:r>
            <a:r>
              <a:rPr lang="en-US" altLang="en-US" b="0" i="1" dirty="0" smtClean="0"/>
              <a:t>Wikipedia</a:t>
            </a:r>
            <a:r>
              <a:rPr lang="en-US" altLang="en-US" b="0" dirty="0" smtClean="0"/>
              <a:t>. Retrieved March 22, 2011, from </a:t>
            </a:r>
            <a:r>
              <a:rPr lang="en-US" altLang="en-US" b="0" dirty="0" smtClean="0">
                <a:hlinkClick r:id="rId6" tooltip="URL for referenced article."/>
              </a:rPr>
              <a:t>http://en.wikipedia.org/wiki/Electronic_health_record</a:t>
            </a:r>
            <a:r>
              <a:rPr lang="en-US" altLang="en-US" b="0" dirty="0"/>
              <a:t>.</a:t>
            </a:r>
            <a:endParaRPr lang="en-US" altLang="en-US" b="0" dirty="0" smtClean="0"/>
          </a:p>
          <a:p>
            <a:r>
              <a:rPr lang="en-US" altLang="en-US" b="0" dirty="0" smtClean="0"/>
              <a:t>History of Computing Hardware. (2011, March). In </a:t>
            </a:r>
            <a:r>
              <a:rPr lang="en-US" altLang="en-US" b="0" i="1" dirty="0" smtClean="0"/>
              <a:t>Wikipedia. </a:t>
            </a:r>
            <a:r>
              <a:rPr lang="en-US" altLang="en-US" b="0" dirty="0" smtClean="0"/>
              <a:t>Retrieved March 22, 2010, from </a:t>
            </a:r>
            <a:r>
              <a:rPr lang="en-US" altLang="en-US" b="0" dirty="0" smtClean="0">
                <a:hlinkClick r:id="rId7" tooltip="URL for referenced article."/>
              </a:rPr>
              <a:t>http://en.wikipedia.org/wiki/History_of_computing_hardware</a:t>
            </a:r>
            <a:r>
              <a:rPr lang="en-US" altLang="en-US" b="0" dirty="0" smtClean="0"/>
              <a:t>.</a:t>
            </a:r>
          </a:p>
          <a:p>
            <a:r>
              <a:rPr lang="en-US" altLang="en-US" b="0" dirty="0" smtClean="0"/>
              <a:t>History </a:t>
            </a:r>
            <a:r>
              <a:rPr lang="en-US" altLang="en-US" b="0" dirty="0"/>
              <a:t>of Computing (2011, March). In </a:t>
            </a:r>
            <a:r>
              <a:rPr lang="en-US" altLang="en-US" b="0" i="1" dirty="0"/>
              <a:t>Wikipedia. </a:t>
            </a:r>
            <a:r>
              <a:rPr lang="en-US" altLang="en-US" b="0" dirty="0"/>
              <a:t>Retrieved March 22, 2010, from </a:t>
            </a:r>
            <a:r>
              <a:rPr lang="en-US" altLang="en-US" b="0" dirty="0" smtClean="0">
                <a:hlinkClick r:id="rId8" tooltip="URL for referenced article."/>
              </a:rPr>
              <a:t>http://en.wikipedia.org/wiki/History_of_computing</a:t>
            </a:r>
            <a:r>
              <a:rPr lang="en-US" altLang="en-US" b="0" dirty="0" smtClean="0"/>
              <a:t>.</a:t>
            </a:r>
          </a:p>
        </p:txBody>
      </p:sp>
      <p:sp>
        <p:nvSpPr>
          <p:cNvPr id="2" name="Slide Number Placeholder 1"/>
          <p:cNvSpPr>
            <a:spLocks noGrp="1"/>
          </p:cNvSpPr>
          <p:nvPr>
            <p:ph type="sldNum" sz="quarter" idx="4"/>
          </p:nvPr>
        </p:nvSpPr>
        <p:spPr/>
        <p:txBody>
          <a:bodyPr/>
          <a:lstStyle/>
          <a:p>
            <a:fld id="{F3BF8891-5E06-46C2-89A4-6DB85D39BA35}" type="slidenum">
              <a:rPr lang="en-US" smtClean="0"/>
              <a:pPr/>
              <a:t>29</a:t>
            </a:fld>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Basic Computing Concepts Including History</a:t>
            </a:r>
            <a:br>
              <a:rPr lang="en-US" altLang="en-US" dirty="0" smtClean="0"/>
            </a:br>
            <a:r>
              <a:rPr lang="en-US" altLang="en-US" dirty="0" smtClean="0"/>
              <a:t>Learning Objectives - 2</a:t>
            </a:r>
          </a:p>
        </p:txBody>
      </p:sp>
      <p:sp>
        <p:nvSpPr>
          <p:cNvPr id="18436" name="Text Placeholder 3"/>
          <p:cNvSpPr>
            <a:spLocks noGrp="1"/>
          </p:cNvSpPr>
          <p:nvPr>
            <p:ph sz="quarter" idx="14"/>
          </p:nvPr>
        </p:nvSpPr>
        <p:spPr/>
        <p:txBody>
          <a:bodyPr/>
          <a:lstStyle/>
          <a:p>
            <a:r>
              <a:rPr lang="en-US" altLang="en-US" sz="3000" dirty="0"/>
              <a:t>Describe typical hardware and software options for desktop, </a:t>
            </a:r>
            <a:r>
              <a:rPr lang="en-US" altLang="en-US" sz="3000" dirty="0" smtClean="0"/>
              <a:t>laptop, </a:t>
            </a:r>
            <a:r>
              <a:rPr lang="en-US" altLang="en-US" sz="3000" dirty="0"/>
              <a:t>and server systems for home and business use with an </a:t>
            </a:r>
            <a:r>
              <a:rPr lang="en-US" sz="3000" dirty="0"/>
              <a:t>emphasis </a:t>
            </a:r>
            <a:r>
              <a:rPr lang="en-US" altLang="en-US" sz="3000" dirty="0"/>
              <a:t>on health care systems (Lecture b)</a:t>
            </a:r>
          </a:p>
          <a:p>
            <a:r>
              <a:rPr lang="en-US" altLang="en-US" sz="3000" dirty="0"/>
              <a:t>Explain the development of computers and the Internet, including health care systems, up </a:t>
            </a:r>
            <a:r>
              <a:rPr lang="en-US" altLang="en-US" sz="3000" dirty="0" smtClean="0"/>
              <a:t>to the </a:t>
            </a:r>
            <a:r>
              <a:rPr lang="en-US" altLang="en-US" sz="3000" dirty="0"/>
              <a:t>present </a:t>
            </a:r>
            <a:r>
              <a:rPr lang="en-US" altLang="en-US" sz="3000" dirty="0" smtClean="0"/>
              <a:t>time </a:t>
            </a:r>
            <a:r>
              <a:rPr lang="en-US" altLang="en-US" sz="3000" dirty="0"/>
              <a:t>(</a:t>
            </a:r>
            <a:r>
              <a:rPr lang="en-US" altLang="en-US" sz="3000" dirty="0" smtClean="0"/>
              <a:t>Lectures </a:t>
            </a:r>
            <a:r>
              <a:rPr lang="en-US" altLang="en-US" sz="3000" dirty="0"/>
              <a:t>c and d)</a:t>
            </a:r>
          </a:p>
        </p:txBody>
      </p:sp>
      <p:sp>
        <p:nvSpPr>
          <p:cNvPr id="2" name="Slide Number Placeholder 1"/>
          <p:cNvSpPr>
            <a:spLocks noGrp="1"/>
          </p:cNvSpPr>
          <p:nvPr>
            <p:ph type="sldNum" sz="quarter" idx="4"/>
          </p:nvPr>
        </p:nvSpPr>
        <p:spPr/>
        <p:txBody>
          <a:bodyPr/>
          <a:lstStyle/>
          <a:p>
            <a:fld id="{F3BF8891-5E06-46C2-89A4-6DB85D39BA35}" type="slidenum">
              <a:rPr lang="en-US" smtClean="0"/>
              <a:pPr/>
              <a:t>3</a:t>
            </a:fld>
            <a:endParaRPr lang="en-US" dirty="0"/>
          </a:p>
        </p:txBody>
      </p:sp>
    </p:spTree>
    <p:custDataLst>
      <p:tags r:id="rId1"/>
    </p:custDataLst>
    <p:extLst>
      <p:ext uri="{BB962C8B-B14F-4D97-AF65-F5344CB8AC3E}">
        <p14:creationId xmlns:p14="http://schemas.microsoft.com/office/powerpoint/2010/main" val="3564215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Basic Computing Concepts Including History </a:t>
            </a:r>
            <a:br>
              <a:rPr lang="en-US" altLang="en-US" dirty="0" smtClean="0"/>
            </a:br>
            <a:r>
              <a:rPr lang="en-US" altLang="en-US" dirty="0"/>
              <a:t>References – </a:t>
            </a:r>
            <a:r>
              <a:rPr lang="en-US" altLang="en-US" dirty="0" smtClean="0"/>
              <a:t>2 </a:t>
            </a:r>
            <a:r>
              <a:rPr lang="en-US" altLang="en-US" dirty="0"/>
              <a:t>– Lecture </a:t>
            </a:r>
            <a:r>
              <a:rPr lang="en-US" altLang="en-US" dirty="0" smtClean="0"/>
              <a:t>d</a:t>
            </a:r>
          </a:p>
        </p:txBody>
      </p:sp>
      <p:sp>
        <p:nvSpPr>
          <p:cNvPr id="36870" name="Text Placeholder 5"/>
          <p:cNvSpPr>
            <a:spLocks noGrp="1"/>
          </p:cNvSpPr>
          <p:nvPr>
            <p:ph type="body" sz="quarter" idx="16"/>
          </p:nvPr>
        </p:nvSpPr>
        <p:spPr/>
        <p:txBody>
          <a:bodyPr/>
          <a:lstStyle/>
          <a:p>
            <a:r>
              <a:rPr lang="en-US" altLang="en-US" dirty="0" smtClean="0"/>
              <a:t>References </a:t>
            </a:r>
          </a:p>
          <a:p>
            <a:r>
              <a:rPr lang="en-US" altLang="en-US" b="0" dirty="0" smtClean="0"/>
              <a:t>Kass-Bartelmes, B.L., &amp;., Ortiz, E. (2002, June). Medical Informatics for Better and Safer Health Care. </a:t>
            </a:r>
            <a:r>
              <a:rPr lang="en-US" altLang="en-US" b="0" i="1" dirty="0" smtClean="0"/>
              <a:t>Research in Action,</a:t>
            </a:r>
            <a:r>
              <a:rPr lang="en-US" altLang="en-US" b="0" dirty="0" smtClean="0"/>
              <a:t> </a:t>
            </a:r>
            <a:r>
              <a:rPr lang="en-US" altLang="en-US" b="0" i="1" dirty="0" smtClean="0"/>
              <a:t>Issue 6. </a:t>
            </a:r>
            <a:r>
              <a:rPr lang="en-US" altLang="en-US" b="0" dirty="0" smtClean="0"/>
              <a:t>Retrieved from</a:t>
            </a:r>
            <a:r>
              <a:rPr lang="en-US" altLang="en-US" b="0" i="1" dirty="0" smtClean="0"/>
              <a:t> </a:t>
            </a:r>
            <a:r>
              <a:rPr lang="en-US" altLang="en-US" b="0" dirty="0" smtClean="0">
                <a:hlinkClick r:id="rId4" tooltip="URL for referenced article."/>
              </a:rPr>
              <a:t>https://archive.ahrq.gov/research/findings/factsheets/informatic/informatics/informatria.html</a:t>
            </a:r>
            <a:r>
              <a:rPr lang="en-US" altLang="en-US" b="0" dirty="0" smtClean="0"/>
              <a:t>.</a:t>
            </a:r>
          </a:p>
          <a:p>
            <a:r>
              <a:rPr lang="en-US" altLang="en-US" b="0" dirty="0" smtClean="0"/>
              <a:t>VistA. (2011, March). In </a:t>
            </a:r>
            <a:r>
              <a:rPr lang="en-US" altLang="en-US" b="0" i="1" dirty="0" smtClean="0"/>
              <a:t>Wikipedia</a:t>
            </a:r>
            <a:r>
              <a:rPr lang="en-US" altLang="en-US" b="0" dirty="0" smtClean="0"/>
              <a:t>. Retrieved </a:t>
            </a:r>
            <a:r>
              <a:rPr lang="en-US" altLang="en-US" b="0" dirty="0"/>
              <a:t>March 22, 2011, </a:t>
            </a:r>
            <a:r>
              <a:rPr lang="en-US" altLang="en-US" b="0" dirty="0" smtClean="0"/>
              <a:t>from </a:t>
            </a:r>
            <a:r>
              <a:rPr lang="en-US" altLang="en-US" b="0" dirty="0" smtClean="0">
                <a:hlinkClick r:id="rId5" tooltip="URL for referenced source."/>
              </a:rPr>
              <a:t>http://en.wikipedia.org/wiki/VistA</a:t>
            </a:r>
            <a:r>
              <a:rPr lang="en-US" altLang="en-US" b="0" dirty="0" smtClean="0"/>
              <a:t>.</a:t>
            </a:r>
          </a:p>
          <a:p>
            <a:r>
              <a:rPr lang="en-US" altLang="en-US" dirty="0" smtClean="0"/>
              <a:t>Images</a:t>
            </a:r>
          </a:p>
          <a:p>
            <a:r>
              <a:rPr lang="en-US" altLang="en-US" b="0" dirty="0"/>
              <a:t>Slide 4</a:t>
            </a:r>
            <a:r>
              <a:rPr lang="en-US" altLang="en-US" b="0" dirty="0" smtClean="0"/>
              <a:t>: MITS </a:t>
            </a:r>
            <a:r>
              <a:rPr lang="en-US" altLang="en-US" b="0" dirty="0"/>
              <a:t>Altair 8800 computer</a:t>
            </a:r>
            <a:r>
              <a:rPr lang="en-US" altLang="en-US" b="0" dirty="0" smtClean="0"/>
              <a:t>. MITS </a:t>
            </a:r>
            <a:r>
              <a:rPr lang="en-US" altLang="en-US" b="0" dirty="0"/>
              <a:t>(nd.) Holley, M. (1975). </a:t>
            </a:r>
            <a:r>
              <a:rPr lang="en-US" altLang="en-US" b="0" dirty="0">
                <a:hlinkClick r:id="rId6" tooltip="URL for referenced image."/>
              </a:rPr>
              <a:t>http://commons.wikimedia.org/wiki/File:Altair_Computer_Ad_May_1975.jpg</a:t>
            </a:r>
            <a:r>
              <a:rPr lang="en-US" altLang="en-US" b="0" dirty="0"/>
              <a:t>. Retrieved Nov. 2011 from the Wikimedia Commons website: </a:t>
            </a:r>
            <a:r>
              <a:rPr lang="en-US" altLang="en-US" b="0" dirty="0" smtClean="0">
                <a:hlinkClick r:id="rId7" tooltip="URL for image source website."/>
              </a:rPr>
              <a:t>http://commons.wikimedia.org/</a:t>
            </a:r>
            <a:r>
              <a:rPr lang="en-US" altLang="en-US" b="0" dirty="0" smtClean="0"/>
              <a:t>. Public </a:t>
            </a:r>
            <a:r>
              <a:rPr lang="en-US" altLang="en-US" b="0" dirty="0"/>
              <a:t>domain image (PD-US</a:t>
            </a:r>
            <a:r>
              <a:rPr lang="en-US" altLang="en-US" b="0" dirty="0" smtClean="0"/>
              <a:t>).</a:t>
            </a:r>
            <a:endParaRPr lang="en-US" altLang="en-US" b="0"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30</a:t>
            </a:fld>
            <a:endParaRPr lang="en-US" dirty="0"/>
          </a:p>
        </p:txBody>
      </p:sp>
    </p:spTree>
    <p:custDataLst>
      <p:tags r:id="rId1"/>
    </p:custDataLst>
    <p:extLst>
      <p:ext uri="{BB962C8B-B14F-4D97-AF65-F5344CB8AC3E}">
        <p14:creationId xmlns:p14="http://schemas.microsoft.com/office/powerpoint/2010/main" val="2567419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Basic Computing Concepts Including History</a:t>
            </a:r>
            <a:br>
              <a:rPr lang="en-US" altLang="en-US" dirty="0" smtClean="0"/>
            </a:br>
            <a:r>
              <a:rPr lang="en-US" altLang="en-US" dirty="0"/>
              <a:t>References – </a:t>
            </a:r>
            <a:r>
              <a:rPr lang="en-US" altLang="en-US" dirty="0" smtClean="0"/>
              <a:t>3 </a:t>
            </a:r>
            <a:r>
              <a:rPr lang="en-US" altLang="en-US" dirty="0"/>
              <a:t>– Lecture </a:t>
            </a:r>
            <a:r>
              <a:rPr lang="en-US" altLang="en-US" dirty="0" smtClean="0"/>
              <a:t>d</a:t>
            </a:r>
          </a:p>
        </p:txBody>
      </p:sp>
      <p:sp>
        <p:nvSpPr>
          <p:cNvPr id="37891" name="Text Placeholder 4"/>
          <p:cNvSpPr>
            <a:spLocks noGrp="1"/>
          </p:cNvSpPr>
          <p:nvPr>
            <p:ph type="body" sz="quarter" idx="16"/>
          </p:nvPr>
        </p:nvSpPr>
        <p:spPr/>
        <p:txBody>
          <a:bodyPr/>
          <a:lstStyle/>
          <a:p>
            <a:r>
              <a:rPr lang="en-US" altLang="en-US" dirty="0" smtClean="0"/>
              <a:t>Images</a:t>
            </a:r>
          </a:p>
          <a:p>
            <a:r>
              <a:rPr lang="en-US" altLang="en-US" b="0" dirty="0" smtClean="0"/>
              <a:t> </a:t>
            </a:r>
            <a:r>
              <a:rPr lang="en-US" altLang="en-US" b="0" dirty="0"/>
              <a:t>Slide 5: Apple I computer. Uthman, E. (2003, March) </a:t>
            </a:r>
            <a:r>
              <a:rPr lang="en-US" altLang="en-US" b="0" dirty="0">
                <a:hlinkClick r:id="rId4" tooltip="URL for referenced image."/>
              </a:rPr>
              <a:t>http://en.wikipedia.org/wiki/File:Apple_I_Computer.jpg</a:t>
            </a:r>
            <a:r>
              <a:rPr lang="en-US" altLang="en-US" b="0" dirty="0" smtClean="0"/>
              <a:t>. Retrieved </a:t>
            </a:r>
            <a:r>
              <a:rPr lang="en-US" altLang="en-US" b="0" dirty="0"/>
              <a:t>Nov. 2011 from the Wikimedia Commons website: </a:t>
            </a:r>
            <a:r>
              <a:rPr lang="en-US" altLang="en-US" b="0" dirty="0" smtClean="0">
                <a:hlinkClick r:id="rId5" tooltip="URL for image source website."/>
              </a:rPr>
              <a:t>http://commons.wikimedia.org/</a:t>
            </a:r>
            <a:r>
              <a:rPr lang="en-US" altLang="en-US" b="0" dirty="0" smtClean="0"/>
              <a:t>. </a:t>
            </a:r>
            <a:r>
              <a:rPr lang="en-US" altLang="en-US" b="0" dirty="0"/>
              <a:t>This file is licensed under the </a:t>
            </a:r>
            <a:r>
              <a:rPr lang="en-US" altLang="en-US" b="0" dirty="0" smtClean="0">
                <a:hlinkClick r:id="rId6" tooltip="URL for the Creative Commons Attribution-Share Alike 2.0 Generic License."/>
              </a:rPr>
              <a:t>Creative Commons Attribution-Share Alike 2.0 Generic License</a:t>
            </a:r>
            <a:r>
              <a:rPr lang="en-US" altLang="en-US" b="0" dirty="0" smtClean="0"/>
              <a:t>.</a:t>
            </a:r>
            <a:endParaRPr lang="en-US" altLang="en-US" b="0" dirty="0"/>
          </a:p>
          <a:p>
            <a:r>
              <a:rPr lang="en-US" altLang="en-US" b="0" dirty="0" smtClean="0"/>
              <a:t>Slide 5: Apple II computer. Rama &amp; Musee Bolo (2010, July) </a:t>
            </a:r>
            <a:r>
              <a:rPr lang="en-US" altLang="en-US" b="0" dirty="0" smtClean="0">
                <a:hlinkClick r:id="rId7" tooltip="URL for referenced image."/>
              </a:rPr>
              <a:t>http://en.wikipedia.org/wiki/File:Apple-II.jpg</a:t>
            </a:r>
            <a:r>
              <a:rPr lang="en-US" altLang="en-US" b="0" dirty="0" smtClean="0"/>
              <a:t>. Retrieved Nov. 2011 from the Wikipedia website: </a:t>
            </a:r>
            <a:r>
              <a:rPr lang="en-US" altLang="en-US" b="0" dirty="0" smtClean="0">
                <a:hlinkClick r:id="rId8" tooltip="URL for image source website."/>
              </a:rPr>
              <a:t>http://en.wikipedia.org/</a:t>
            </a:r>
            <a:r>
              <a:rPr lang="en-US" altLang="en-US" b="0" dirty="0" smtClean="0"/>
              <a:t>. This image is licensed under the </a:t>
            </a:r>
            <a:r>
              <a:rPr lang="en-US" altLang="en-US" b="0" dirty="0" smtClean="0">
                <a:hlinkClick r:id="rId9" tooltip="URL for the Creative Commons Attribution-ShareAlike 2.0 France License."/>
              </a:rPr>
              <a:t>Creative Commons Attribution-ShareAlike 2.0 France License</a:t>
            </a:r>
            <a:r>
              <a:rPr lang="en-US" altLang="en-US" b="0" dirty="0" smtClean="0"/>
              <a:t>.</a:t>
            </a:r>
          </a:p>
          <a:p>
            <a:r>
              <a:rPr lang="en-US" altLang="en-US" b="0" dirty="0" smtClean="0"/>
              <a:t>Slide 6: IBM PC. Boffy, B. (2006, August) </a:t>
            </a:r>
            <a:r>
              <a:rPr lang="en-US" altLang="en-US" b="0" dirty="0" smtClean="0">
                <a:hlinkClick r:id="rId10" tooltip="URL for referenced image."/>
              </a:rPr>
              <a:t>http://commons.wikimedia.org/wiki/File:IBM_PC_5150.jpg</a:t>
            </a:r>
            <a:r>
              <a:rPr lang="en-US" altLang="en-US" b="0" dirty="0" smtClean="0"/>
              <a:t>. Retrieved Nov. 2011 from the Wikimedia Commons website: </a:t>
            </a:r>
            <a:r>
              <a:rPr lang="en-US" altLang="en-US" b="0" dirty="0" smtClean="0">
                <a:hlinkClick r:id="rId5" tooltip="URL for image source website."/>
              </a:rPr>
              <a:t>http://commons.wikimedia.org/</a:t>
            </a:r>
            <a:r>
              <a:rPr lang="en-US" altLang="en-US" b="0" dirty="0" smtClean="0"/>
              <a:t>. This file is licensed under the </a:t>
            </a:r>
            <a:r>
              <a:rPr lang="en-US" altLang="en-US" b="0" dirty="0" smtClean="0">
                <a:hlinkClick r:id="rId11" tooltip="URL for the Creative Commons Attribution-Share Alike 3.0 Unported License."/>
              </a:rPr>
              <a:t>Creative Commons Attribution-Share Alike 3.0 Unported License</a:t>
            </a:r>
            <a:r>
              <a:rPr lang="en-US" altLang="en-US" b="0" dirty="0" smtClean="0"/>
              <a:t>.</a:t>
            </a:r>
          </a:p>
          <a:p>
            <a:r>
              <a:rPr lang="en-US" altLang="en-US" b="0" dirty="0"/>
              <a:t>Slide 13: </a:t>
            </a:r>
            <a:r>
              <a:rPr lang="en-US" altLang="en-US" b="0" dirty="0" err="1"/>
              <a:t>Visicalc</a:t>
            </a:r>
            <a:r>
              <a:rPr lang="en-US" altLang="en-US" b="0" dirty="0"/>
              <a:t> Screenshot. (</a:t>
            </a:r>
            <a:r>
              <a:rPr lang="en-US" altLang="en-US" b="0" dirty="0" err="1"/>
              <a:t>Gortu</a:t>
            </a:r>
            <a:r>
              <a:rPr lang="en-US" altLang="en-US" b="0" dirty="0"/>
              <a:t>, 2005) </a:t>
            </a:r>
            <a:r>
              <a:rPr lang="en-US" altLang="en-US" b="0" dirty="0">
                <a:hlinkClick r:id="rId12" tooltip="URL for referenced image."/>
              </a:rPr>
              <a:t>http://en.wikipedia.org/wiki/File:Visicalc.png</a:t>
            </a:r>
            <a:r>
              <a:rPr lang="en-US" altLang="en-US" b="0" dirty="0"/>
              <a:t>. Retrieved Nov. 2011 from the Wikimedia Commons website: </a:t>
            </a:r>
            <a:r>
              <a:rPr lang="en-US" altLang="en-US" b="0" dirty="0">
                <a:hlinkClick r:id="rId5" tooltip="URL for image source website."/>
              </a:rPr>
              <a:t>http://commons.wikimedia.org/</a:t>
            </a:r>
            <a:r>
              <a:rPr lang="en-US" altLang="en-US" b="0" dirty="0"/>
              <a:t>. Public domain (PD-US</a:t>
            </a:r>
            <a:r>
              <a:rPr lang="en-US" altLang="en-US" b="0" dirty="0" smtClean="0"/>
              <a:t>).</a:t>
            </a:r>
            <a:endParaRPr lang="en-US" altLang="en-US" b="0"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31</a:t>
            </a:fld>
            <a:endParaRPr lang="en-US"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Basic Computing Concepts Including History</a:t>
            </a:r>
            <a:br>
              <a:rPr lang="en-US" altLang="en-US" dirty="0" smtClean="0"/>
            </a:br>
            <a:r>
              <a:rPr lang="en-US" altLang="en-US" dirty="0"/>
              <a:t>References – </a:t>
            </a:r>
            <a:r>
              <a:rPr lang="en-US" altLang="en-US" dirty="0" smtClean="0"/>
              <a:t>4 </a:t>
            </a:r>
            <a:r>
              <a:rPr lang="en-US" altLang="en-US" dirty="0"/>
              <a:t>– Lecture </a:t>
            </a:r>
            <a:r>
              <a:rPr lang="en-US" altLang="en-US" dirty="0" smtClean="0"/>
              <a:t>d</a:t>
            </a:r>
          </a:p>
        </p:txBody>
      </p:sp>
      <p:sp>
        <p:nvSpPr>
          <p:cNvPr id="37891" name="Text Placeholder 4"/>
          <p:cNvSpPr>
            <a:spLocks noGrp="1"/>
          </p:cNvSpPr>
          <p:nvPr>
            <p:ph type="body" sz="quarter" idx="16"/>
          </p:nvPr>
        </p:nvSpPr>
        <p:spPr/>
        <p:txBody>
          <a:bodyPr/>
          <a:lstStyle/>
          <a:p>
            <a:r>
              <a:rPr lang="en-US" altLang="en-US" dirty="0" smtClean="0"/>
              <a:t>Images</a:t>
            </a:r>
          </a:p>
          <a:p>
            <a:r>
              <a:rPr lang="en-US" altLang="en-US" b="0" dirty="0" smtClean="0"/>
              <a:t>Slide 15: </a:t>
            </a:r>
            <a:r>
              <a:rPr lang="en-US" altLang="en-US" b="0" dirty="0"/>
              <a:t>World Wide Web historic logo</a:t>
            </a:r>
            <a:r>
              <a:rPr lang="en-US" altLang="en-US" b="0" dirty="0" smtClean="0"/>
              <a:t>. Pe</a:t>
            </a:r>
            <a:r>
              <a:rPr lang="en-US" altLang="en-US" b="0" dirty="0"/>
              <a:t>, H. (2007, May</a:t>
            </a:r>
            <a:r>
              <a:rPr lang="en-US" altLang="en-US" b="0" dirty="0" smtClean="0"/>
              <a:t>) </a:t>
            </a:r>
            <a:r>
              <a:rPr lang="en-US" altLang="en-US" b="0" dirty="0" smtClean="0">
                <a:hlinkClick r:id="rId4" tooltip="URL for referenced image."/>
              </a:rPr>
              <a:t>http</a:t>
            </a:r>
            <a:r>
              <a:rPr lang="en-US" altLang="en-US" b="0" dirty="0">
                <a:hlinkClick r:id="rId4" tooltip="URL for referenced image."/>
              </a:rPr>
              <a:t>://commons.wikimedia.org/wiki/File:WWW_logo_by_Robert_Cailliau.svg</a:t>
            </a:r>
            <a:r>
              <a:rPr lang="en-US" altLang="en-US" b="0" dirty="0"/>
              <a:t>. Retrieved Nov. 2011 from the Wikimedia Commons website: </a:t>
            </a:r>
            <a:r>
              <a:rPr lang="en-US" altLang="en-US" b="0" dirty="0" smtClean="0">
                <a:hlinkClick r:id="rId5" tooltip="URL for image source website."/>
              </a:rPr>
              <a:t>http://commons.wikimedia.org/</a:t>
            </a:r>
            <a:r>
              <a:rPr lang="en-US" altLang="en-US" b="0" dirty="0" smtClean="0"/>
              <a:t>. Public </a:t>
            </a:r>
            <a:r>
              <a:rPr lang="en-US" altLang="en-US" b="0" dirty="0"/>
              <a:t>domain (PD-US).</a:t>
            </a:r>
          </a:p>
          <a:p>
            <a:r>
              <a:rPr lang="en-US" altLang="en-US" b="0" dirty="0"/>
              <a:t>Slide </a:t>
            </a:r>
            <a:r>
              <a:rPr lang="en-US" altLang="en-US" b="0" dirty="0" smtClean="0"/>
              <a:t>18: </a:t>
            </a:r>
            <a:r>
              <a:rPr lang="en-US" altLang="en-US" b="0" dirty="0"/>
              <a:t>Vista screenshot</a:t>
            </a:r>
            <a:r>
              <a:rPr lang="en-US" altLang="en-US" b="0" dirty="0" smtClean="0"/>
              <a:t>. Hribar</a:t>
            </a:r>
            <a:r>
              <a:rPr lang="en-US" altLang="en-US" b="0" dirty="0"/>
              <a:t>, M. (2010</a:t>
            </a:r>
            <a:r>
              <a:rPr lang="en-US" altLang="en-US" b="0" dirty="0" smtClean="0"/>
              <a:t>).</a:t>
            </a:r>
          </a:p>
          <a:p>
            <a:r>
              <a:rPr lang="en-US" altLang="en-US" b="0" dirty="0" smtClean="0"/>
              <a:t>Slide 25: OLED Early Product. (Meharris, </a:t>
            </a:r>
            <a:r>
              <a:rPr lang="en-US" altLang="en-US" b="0" dirty="0" err="1" smtClean="0"/>
              <a:t>n.d.</a:t>
            </a:r>
            <a:r>
              <a:rPr lang="en-US" altLang="en-US" b="0" dirty="0" smtClean="0"/>
              <a:t>) </a:t>
            </a:r>
            <a:r>
              <a:rPr lang="en-US" b="0" dirty="0" smtClean="0">
                <a:hlinkClick r:id="rId6" tooltip="URL for referenced image."/>
              </a:rPr>
              <a:t>https</a:t>
            </a:r>
            <a:r>
              <a:rPr lang="en-US" b="0" dirty="0">
                <a:hlinkClick r:id="rId6" tooltip="URL for referenced image."/>
              </a:rPr>
              <a:t>://</a:t>
            </a:r>
            <a:r>
              <a:rPr lang="en-US" b="0" dirty="0" smtClean="0">
                <a:hlinkClick r:id="rId6" tooltip="URL for referenced image."/>
              </a:rPr>
              <a:t>commons.wikimedia.org/wiki/File:OLED_EarlyProduct.JPG</a:t>
            </a:r>
            <a:r>
              <a:rPr lang="en-US" b="0" dirty="0"/>
              <a:t>.</a:t>
            </a:r>
            <a:r>
              <a:rPr lang="en-US" b="0" dirty="0" smtClean="0"/>
              <a:t> </a:t>
            </a:r>
            <a:r>
              <a:rPr lang="en-US" altLang="en-US" b="0" dirty="0" smtClean="0"/>
              <a:t>Retrieved from </a:t>
            </a:r>
            <a:r>
              <a:rPr lang="en-US" altLang="en-US" b="0" dirty="0"/>
              <a:t>the Wikimedia Commons website: </a:t>
            </a:r>
            <a:r>
              <a:rPr lang="en-US" altLang="en-US" b="0" dirty="0" smtClean="0">
                <a:hlinkClick r:id="rId5" tooltip="URL for image source website."/>
              </a:rPr>
              <a:t>http://commons.wikimedia.org/</a:t>
            </a:r>
            <a:r>
              <a:rPr lang="en-US" altLang="en-US" b="0" dirty="0"/>
              <a:t>. This </a:t>
            </a:r>
            <a:r>
              <a:rPr lang="en-US" altLang="en-US" b="0" dirty="0" smtClean="0"/>
              <a:t>image is </a:t>
            </a:r>
            <a:r>
              <a:rPr lang="en-US" altLang="en-US" b="0" dirty="0"/>
              <a:t>licensed under the </a:t>
            </a:r>
            <a:r>
              <a:rPr lang="en-US" altLang="en-US" b="0" dirty="0">
                <a:hlinkClick r:id="rId7" tooltip="URL for the Creative Commons Attribution-Share Alike 3.0 Unported License."/>
              </a:rPr>
              <a:t>Creative Commons Attribution-Share Alike 3.0 Unported License</a:t>
            </a:r>
            <a:r>
              <a:rPr lang="en-US" altLang="en-US" b="0" dirty="0" smtClean="0"/>
              <a:t>.</a:t>
            </a:r>
            <a:endParaRPr lang="en-US" altLang="en-US" b="0" dirty="0"/>
          </a:p>
          <a:p>
            <a:r>
              <a:rPr lang="en-US" altLang="en-US" b="0" dirty="0"/>
              <a:t>Slide </a:t>
            </a:r>
            <a:r>
              <a:rPr lang="en-US" altLang="en-US" b="0" dirty="0" smtClean="0"/>
              <a:t>26: </a:t>
            </a:r>
            <a:r>
              <a:rPr lang="en-US" altLang="en-US" b="0" dirty="0"/>
              <a:t>Cloud computing diagram</a:t>
            </a:r>
            <a:r>
              <a:rPr lang="en-US" altLang="en-US" b="0" dirty="0" smtClean="0"/>
              <a:t>. Johnston</a:t>
            </a:r>
            <a:r>
              <a:rPr lang="en-US" altLang="en-US" b="0" dirty="0"/>
              <a:t>, S</a:t>
            </a:r>
            <a:r>
              <a:rPr lang="en-US" altLang="en-US" b="0" dirty="0" smtClean="0"/>
              <a:t>. (</a:t>
            </a:r>
            <a:r>
              <a:rPr lang="en-US" altLang="en-US" b="0" dirty="0"/>
              <a:t>2009, </a:t>
            </a:r>
            <a:r>
              <a:rPr lang="en-US" altLang="en-US" b="0" dirty="0" smtClean="0"/>
              <a:t>March). </a:t>
            </a:r>
            <a:r>
              <a:rPr lang="en-US" altLang="en-US" b="0" dirty="0" smtClean="0">
                <a:hlinkClick r:id="rId8" tooltip="URL for referenced image."/>
              </a:rPr>
              <a:t>http</a:t>
            </a:r>
            <a:r>
              <a:rPr lang="en-US" altLang="en-US" b="0" dirty="0">
                <a:hlinkClick r:id="rId8" tooltip="URL for referenced image."/>
              </a:rPr>
              <a:t>://en.wikipedia.org/wiki/File:Cloud_computing.svg</a:t>
            </a:r>
            <a:r>
              <a:rPr lang="en-US" altLang="en-US" b="0" dirty="0"/>
              <a:t>. Retrieved Nov. 2011 from the Wikimedia Commons website: </a:t>
            </a:r>
            <a:r>
              <a:rPr lang="en-US" altLang="en-US" b="0" dirty="0" smtClean="0">
                <a:hlinkClick r:id="rId5" tooltip="URL for image source website."/>
              </a:rPr>
              <a:t>http://commons.wikimedia.org/</a:t>
            </a:r>
            <a:r>
              <a:rPr lang="en-US" altLang="en-US" b="0" dirty="0" smtClean="0"/>
              <a:t>. </a:t>
            </a:r>
            <a:r>
              <a:rPr lang="en-US" altLang="en-US" b="0" dirty="0"/>
              <a:t>This image is licensed under the </a:t>
            </a:r>
            <a:r>
              <a:rPr lang="en-US" altLang="en-US" b="0" dirty="0">
                <a:hlinkClick r:id="rId7" tooltip="URL for the Creative Commons Attribution-Share Alike 3.0 Unported License."/>
              </a:rPr>
              <a:t>Creative Commons Attribution-Share Alike 3.0 Unported License</a:t>
            </a:r>
            <a:r>
              <a:rPr lang="en-US" altLang="en-US" b="0" dirty="0"/>
              <a:t>.</a:t>
            </a:r>
          </a:p>
        </p:txBody>
      </p:sp>
      <p:sp>
        <p:nvSpPr>
          <p:cNvPr id="2" name="Slide Number Placeholder 1"/>
          <p:cNvSpPr>
            <a:spLocks noGrp="1"/>
          </p:cNvSpPr>
          <p:nvPr>
            <p:ph type="sldNum" sz="quarter" idx="4"/>
          </p:nvPr>
        </p:nvSpPr>
        <p:spPr/>
        <p:txBody>
          <a:bodyPr/>
          <a:lstStyle/>
          <a:p>
            <a:fld id="{F3BF8891-5E06-46C2-89A4-6DB85D39BA35}" type="slidenum">
              <a:rPr lang="en-US" smtClean="0"/>
              <a:pPr/>
              <a:t>32</a:t>
            </a:fld>
            <a:endParaRPr lang="en-US" dirty="0"/>
          </a:p>
        </p:txBody>
      </p:sp>
    </p:spTree>
    <p:custDataLst>
      <p:tags r:id="rId1"/>
    </p:custDataLst>
    <p:extLst>
      <p:ext uri="{BB962C8B-B14F-4D97-AF65-F5344CB8AC3E}">
        <p14:creationId xmlns:p14="http://schemas.microsoft.com/office/powerpoint/2010/main" val="1878974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Computer Science</a:t>
            </a:r>
            <a:br>
              <a:rPr lang="en-US" dirty="0" smtClean="0"/>
            </a:br>
            <a:r>
              <a:rPr lang="en-US" dirty="0"/>
              <a:t>Basic Computing concepts Including History</a:t>
            </a:r>
            <a:r>
              <a:rPr lang="en-US" dirty="0" smtClean="0"/>
              <a:t/>
            </a:r>
            <a:br>
              <a:rPr lang="en-US" dirty="0" smtClean="0"/>
            </a:br>
            <a:r>
              <a:rPr lang="en-US" dirty="0" smtClean="0"/>
              <a:t>Lecture d</a:t>
            </a:r>
            <a:endParaRPr lang="en-US" dirty="0"/>
          </a:p>
        </p:txBody>
      </p:sp>
      <p:sp>
        <p:nvSpPr>
          <p:cNvPr id="3" name="Content Placeholder 2"/>
          <p:cNvSpPr>
            <a:spLocks noGrp="1"/>
          </p:cNvSpPr>
          <p:nvPr>
            <p:ph sz="quarter" idx="14"/>
          </p:nvPr>
        </p:nvSpPr>
        <p:spPr>
          <a:xfrm>
            <a:off x="457200" y="2936630"/>
            <a:ext cx="8229600" cy="3235569"/>
          </a:xfrm>
        </p:spPr>
        <p:txBody>
          <a:bodyPr/>
          <a:lstStyle/>
          <a:p>
            <a:r>
              <a:rPr lang="en-US" altLang="en-US" dirty="0" smtClean="0"/>
              <a:t>This material was developed by Oregon Health &amp; Science University, funded by the Department of Health and Human Services, Office of the National Coordinator for Health Information Technology under Award Number 90WT0001.</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33</a:t>
            </a:fld>
            <a:endParaRPr lang="en-US" dirty="0"/>
          </a:p>
        </p:txBody>
      </p:sp>
    </p:spTree>
    <p:custDataLst>
      <p:tags r:id="rId1"/>
    </p:custDataLst>
    <p:extLst>
      <p:ext uri="{BB962C8B-B14F-4D97-AF65-F5344CB8AC3E}">
        <p14:creationId xmlns:p14="http://schemas.microsoft.com/office/powerpoint/2010/main" val="3178879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Personal Computers</a:t>
            </a:r>
            <a:endParaRPr lang="en-US" dirty="0"/>
          </a:p>
        </p:txBody>
      </p:sp>
      <p:sp>
        <p:nvSpPr>
          <p:cNvPr id="4" name="Content Placeholder 3"/>
          <p:cNvSpPr>
            <a:spLocks noGrp="1"/>
          </p:cNvSpPr>
          <p:nvPr>
            <p:ph sz="quarter" idx="14"/>
          </p:nvPr>
        </p:nvSpPr>
        <p:spPr/>
        <p:txBody>
          <a:bodyPr/>
          <a:lstStyle/>
          <a:p>
            <a:r>
              <a:rPr lang="en-US" dirty="0"/>
              <a:t>Up until 1970s, large computers and mainframes were used by government, large industries and universities</a:t>
            </a:r>
          </a:p>
          <a:p>
            <a:r>
              <a:rPr lang="en-US" dirty="0"/>
              <a:t>Reduced size and cost of microprocessors led to computers for personal use</a:t>
            </a:r>
          </a:p>
          <a:p>
            <a:r>
              <a:rPr lang="en-US" dirty="0"/>
              <a:t>People who had been programming large machines at work and school could now own their own computers at home</a:t>
            </a:r>
            <a:r>
              <a:rPr lang="en-US" dirty="0" smtClean="0"/>
              <a:t>!</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4</a:t>
            </a:fld>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First Personal Computer</a:t>
            </a:r>
            <a:br>
              <a:rPr lang="en-US" dirty="0" smtClean="0"/>
            </a:br>
            <a:r>
              <a:rPr lang="en-US" dirty="0" smtClean="0"/>
              <a:t>Altair 8800</a:t>
            </a:r>
          </a:p>
        </p:txBody>
      </p:sp>
      <p:pic>
        <p:nvPicPr>
          <p:cNvPr id="5" name="Content Placeholder 4" descr="The MITS Altair 8800 computer was the first commercially successful home computer. Paul Allen and Bill Gates started Microsoft to write software for the Altair. This advertisement appeared in Radio-Electronics, Popular Electronics and other magazines in May 1975.&#10;(MITS, nd.)&#10;Public domain PD-US)"/>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762063" y="1600200"/>
            <a:ext cx="3432048" cy="4572000"/>
          </a:xfrm>
        </p:spPr>
      </p:pic>
      <p:sp>
        <p:nvSpPr>
          <p:cNvPr id="2" name="Text Placeholder 1"/>
          <p:cNvSpPr>
            <a:spLocks noGrp="1"/>
          </p:cNvSpPr>
          <p:nvPr>
            <p:ph type="body" sz="quarter" idx="32"/>
          </p:nvPr>
        </p:nvSpPr>
        <p:spPr>
          <a:xfrm>
            <a:off x="762064" y="6278880"/>
            <a:ext cx="2607670" cy="358987"/>
          </a:xfrm>
        </p:spPr>
        <p:txBody>
          <a:bodyPr/>
          <a:lstStyle/>
          <a:p>
            <a:r>
              <a:rPr lang="en-US" altLang="en-US" dirty="0"/>
              <a:t>(MITS, nd</a:t>
            </a:r>
            <a:r>
              <a:rPr lang="en-US" altLang="en-US" dirty="0" smtClean="0"/>
              <a:t>. Public </a:t>
            </a:r>
            <a:r>
              <a:rPr lang="en-US" altLang="en-US" dirty="0"/>
              <a:t>domain PD-US</a:t>
            </a:r>
            <a:r>
              <a:rPr lang="en-US" altLang="en-US" dirty="0" smtClean="0"/>
              <a:t>)</a:t>
            </a:r>
            <a:endParaRPr lang="en-US" altLang="en-US" dirty="0"/>
          </a:p>
        </p:txBody>
      </p:sp>
      <p:sp>
        <p:nvSpPr>
          <p:cNvPr id="30724" name="Content Placeholder 6"/>
          <p:cNvSpPr>
            <a:spLocks noGrp="1"/>
          </p:cNvSpPr>
          <p:nvPr>
            <p:ph sz="quarter" idx="18"/>
          </p:nvPr>
        </p:nvSpPr>
        <p:spPr/>
        <p:txBody>
          <a:bodyPr rtlCol="0">
            <a:normAutofit fontScale="85000" lnSpcReduction="10000"/>
          </a:bodyPr>
          <a:lstStyle/>
          <a:p>
            <a:pPr eaLnBrk="1" fontAlgn="auto" hangingPunct="1">
              <a:spcAft>
                <a:spcPts val="0"/>
              </a:spcAft>
              <a:defRPr/>
            </a:pPr>
            <a:r>
              <a:rPr lang="en-US" dirty="0" smtClean="0">
                <a:latin typeface="Arial" pitchFamily="34" charset="0"/>
                <a:cs typeface="Arial" pitchFamily="34" charset="0"/>
              </a:rPr>
              <a:t>Available in 1975 as a kit or fully assembled</a:t>
            </a:r>
          </a:p>
          <a:p>
            <a:pPr eaLnBrk="1" fontAlgn="auto" hangingPunct="1">
              <a:spcAft>
                <a:spcPts val="0"/>
              </a:spcAft>
              <a:defRPr/>
            </a:pPr>
            <a:r>
              <a:rPr lang="en-US" dirty="0" smtClean="0">
                <a:latin typeface="Arial" pitchFamily="34" charset="0"/>
                <a:cs typeface="Arial" pitchFamily="34" charset="0"/>
              </a:rPr>
              <a:t>Programmed with switches</a:t>
            </a:r>
          </a:p>
          <a:p>
            <a:pPr eaLnBrk="1" fontAlgn="auto" hangingPunct="1">
              <a:spcAft>
                <a:spcPts val="0"/>
              </a:spcAft>
              <a:defRPr/>
            </a:pPr>
            <a:r>
              <a:rPr lang="en-US" dirty="0" smtClean="0">
                <a:latin typeface="Arial" pitchFamily="34" charset="0"/>
                <a:cs typeface="Arial" pitchFamily="34" charset="0"/>
              </a:rPr>
              <a:t>Output was given with flashing lights</a:t>
            </a:r>
          </a:p>
          <a:p>
            <a:pPr eaLnBrk="1" fontAlgn="auto" hangingPunct="1">
              <a:spcAft>
                <a:spcPts val="0"/>
              </a:spcAft>
              <a:defRPr/>
            </a:pPr>
            <a:r>
              <a:rPr lang="en-US" dirty="0" smtClean="0">
                <a:latin typeface="Arial" pitchFamily="34" charset="0"/>
                <a:cs typeface="Arial" pitchFamily="34" charset="0"/>
              </a:rPr>
              <a:t>Very popular with hobbyists</a:t>
            </a:r>
          </a:p>
          <a:p>
            <a:pPr lvl="1" eaLnBrk="1" fontAlgn="auto" hangingPunct="1">
              <a:spcAft>
                <a:spcPts val="0"/>
              </a:spcAft>
              <a:defRPr/>
            </a:pPr>
            <a:r>
              <a:rPr lang="en-US" dirty="0" smtClean="0"/>
              <a:t>Bill Gates and Paul Allen started Microsoft with compiler for Altair</a:t>
            </a:r>
          </a:p>
        </p:txBody>
      </p:sp>
      <p:sp>
        <p:nvSpPr>
          <p:cNvPr id="4" name="Slide Number Placeholder 3"/>
          <p:cNvSpPr>
            <a:spLocks noGrp="1"/>
          </p:cNvSpPr>
          <p:nvPr>
            <p:ph type="sldNum" sz="quarter" idx="4"/>
          </p:nvPr>
        </p:nvSpPr>
        <p:spPr/>
        <p:txBody>
          <a:bodyPr/>
          <a:lstStyle/>
          <a:p>
            <a:fld id="{F3BF8891-5E06-46C2-89A4-6DB85D39BA35}" type="slidenum">
              <a:rPr lang="en-US" smtClean="0"/>
              <a:pPr/>
              <a:t>5</a:t>
            </a:fld>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Apple</a:t>
            </a:r>
          </a:p>
        </p:txBody>
      </p:sp>
      <p:pic>
        <p:nvPicPr>
          <p:cNvPr id="30" name="Content Placeholder 29" descr="Image of an Apple I compute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1042479" y="3014472"/>
            <a:ext cx="2871216" cy="1743456"/>
          </a:xfrm>
        </p:spPr>
      </p:pic>
      <p:sp>
        <p:nvSpPr>
          <p:cNvPr id="9" name="Text Placeholder 8"/>
          <p:cNvSpPr>
            <a:spLocks noGrp="1"/>
          </p:cNvSpPr>
          <p:nvPr>
            <p:ph type="body" sz="quarter" idx="32"/>
          </p:nvPr>
        </p:nvSpPr>
        <p:spPr>
          <a:xfrm>
            <a:off x="990600" y="4757928"/>
            <a:ext cx="2923095" cy="533400"/>
          </a:xfrm>
        </p:spPr>
        <p:txBody>
          <a:bodyPr/>
          <a:lstStyle/>
          <a:p>
            <a:r>
              <a:rPr lang="en-US" altLang="en-US" dirty="0" smtClean="0"/>
              <a:t>(Uthman, 2003. (CC BY-SA 2.0) )</a:t>
            </a:r>
            <a:endParaRPr lang="en-US" altLang="en-US" dirty="0"/>
          </a:p>
        </p:txBody>
      </p:sp>
      <p:sp>
        <p:nvSpPr>
          <p:cNvPr id="31747" name="Content Placeholder 3"/>
          <p:cNvSpPr>
            <a:spLocks noGrp="1"/>
          </p:cNvSpPr>
          <p:nvPr>
            <p:ph sz="quarter" idx="18"/>
          </p:nvPr>
        </p:nvSpPr>
        <p:spPr>
          <a:xfrm>
            <a:off x="4114800" y="1600200"/>
            <a:ext cx="4575048" cy="4572000"/>
          </a:xfrm>
        </p:spPr>
        <p:txBody>
          <a:bodyPr/>
          <a:lstStyle/>
          <a:p>
            <a:r>
              <a:rPr lang="en-US" dirty="0" smtClean="0"/>
              <a:t>Steve Jobs &amp; Steve Wozniak started Apple Computer Company in 1976</a:t>
            </a:r>
          </a:p>
          <a:p>
            <a:r>
              <a:rPr lang="en-US" dirty="0" smtClean="0"/>
              <a:t>Apple I (1976) kit; user had to provide keyboard, power supply, monitor</a:t>
            </a:r>
          </a:p>
        </p:txBody>
      </p:sp>
      <p:sp>
        <p:nvSpPr>
          <p:cNvPr id="2" name="Slide Number Placeholder 1"/>
          <p:cNvSpPr>
            <a:spLocks noGrp="1"/>
          </p:cNvSpPr>
          <p:nvPr>
            <p:ph type="sldNum" sz="quarter" idx="4"/>
          </p:nvPr>
        </p:nvSpPr>
        <p:spPr/>
        <p:txBody>
          <a:bodyPr/>
          <a:lstStyle/>
          <a:p>
            <a:fld id="{F3BF8891-5E06-46C2-89A4-6DB85D39BA35}" type="slidenum">
              <a:rPr lang="en-US" smtClean="0"/>
              <a:pPr/>
              <a:t>6</a:t>
            </a:fld>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Apple II</a:t>
            </a:r>
          </a:p>
        </p:txBody>
      </p:sp>
      <p:sp>
        <p:nvSpPr>
          <p:cNvPr id="31747" name="Content Placeholder 3"/>
          <p:cNvSpPr>
            <a:spLocks noGrp="1"/>
          </p:cNvSpPr>
          <p:nvPr>
            <p:ph sz="quarter" idx="14"/>
          </p:nvPr>
        </p:nvSpPr>
        <p:spPr/>
        <p:txBody>
          <a:bodyPr/>
          <a:lstStyle/>
          <a:p>
            <a:r>
              <a:rPr lang="en-US" dirty="0" smtClean="0"/>
              <a:t>Apple II (1977) came with keyboard, monitor and floppy drive</a:t>
            </a:r>
          </a:p>
        </p:txBody>
      </p:sp>
      <p:pic>
        <p:nvPicPr>
          <p:cNvPr id="7" name="Content Placeholder 6" descr="Image of an Apple II computer."/>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5289484" y="1417637"/>
            <a:ext cx="3094892" cy="4106008"/>
          </a:xfrm>
        </p:spPr>
      </p:pic>
      <p:sp>
        <p:nvSpPr>
          <p:cNvPr id="5" name="Text Placeholder 4"/>
          <p:cNvSpPr>
            <a:spLocks noGrp="1"/>
          </p:cNvSpPr>
          <p:nvPr>
            <p:ph type="body" sz="quarter" idx="33"/>
          </p:nvPr>
        </p:nvSpPr>
        <p:spPr>
          <a:xfrm>
            <a:off x="5496707" y="5360242"/>
            <a:ext cx="2680447" cy="533400"/>
          </a:xfrm>
        </p:spPr>
        <p:txBody>
          <a:bodyPr/>
          <a:lstStyle/>
          <a:p>
            <a:r>
              <a:rPr lang="en-US" altLang="en-US" dirty="0" smtClean="0"/>
              <a:t>Apple II (Rama &amp; Musée Bolo, 2010. CC BY-SA 2.0)</a:t>
            </a:r>
          </a:p>
        </p:txBody>
      </p:sp>
      <p:sp>
        <p:nvSpPr>
          <p:cNvPr id="2" name="Slide Number Placeholder 1"/>
          <p:cNvSpPr>
            <a:spLocks noGrp="1"/>
          </p:cNvSpPr>
          <p:nvPr>
            <p:ph type="sldNum" sz="quarter" idx="4"/>
          </p:nvPr>
        </p:nvSpPr>
        <p:spPr/>
        <p:txBody>
          <a:bodyPr/>
          <a:lstStyle/>
          <a:p>
            <a:fld id="{F3BF8891-5E06-46C2-89A4-6DB85D39BA35}" type="slidenum">
              <a:rPr lang="en-US" smtClean="0"/>
              <a:pPr/>
              <a:t>7</a:t>
            </a:fld>
            <a:endParaRPr lang="en-US" dirty="0"/>
          </a:p>
        </p:txBody>
      </p:sp>
    </p:spTree>
    <p:custDataLst>
      <p:tags r:id="rId1"/>
    </p:custDataLst>
    <p:extLst>
      <p:ext uri="{BB962C8B-B14F-4D97-AF65-F5344CB8AC3E}">
        <p14:creationId xmlns:p14="http://schemas.microsoft.com/office/powerpoint/2010/main" val="2958923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p:txBody>
          <a:bodyPr/>
          <a:lstStyle/>
          <a:p>
            <a:r>
              <a:rPr lang="en-US" altLang="en-US" dirty="0" smtClean="0"/>
              <a:t>IBM Personal Computers</a:t>
            </a:r>
          </a:p>
        </p:txBody>
      </p:sp>
      <p:sp>
        <p:nvSpPr>
          <p:cNvPr id="8" name="Content Placeholder 7"/>
          <p:cNvSpPr>
            <a:spLocks noGrp="1"/>
          </p:cNvSpPr>
          <p:nvPr>
            <p:ph sz="quarter" idx="14"/>
          </p:nvPr>
        </p:nvSpPr>
        <p:spPr>
          <a:xfrm>
            <a:off x="457199" y="1600200"/>
            <a:ext cx="6117501" cy="4572000"/>
          </a:xfrm>
        </p:spPr>
        <p:txBody>
          <a:bodyPr/>
          <a:lstStyle/>
          <a:p>
            <a:r>
              <a:rPr lang="en-US" dirty="0" smtClean="0"/>
              <a:t>First IBM Personal Computer</a:t>
            </a:r>
          </a:p>
          <a:p>
            <a:pPr lvl="1"/>
            <a:r>
              <a:rPr lang="en-US" dirty="0" smtClean="0"/>
              <a:t>Based on Intel 8088 chip</a:t>
            </a:r>
          </a:p>
          <a:p>
            <a:pPr lvl="1"/>
            <a:r>
              <a:rPr lang="en-US" dirty="0" smtClean="0"/>
              <a:t>Used off the shelf parts, software</a:t>
            </a:r>
          </a:p>
          <a:p>
            <a:pPr lvl="2"/>
            <a:r>
              <a:rPr lang="en-US" dirty="0" smtClean="0"/>
              <a:t>Launched success of Microsoft </a:t>
            </a:r>
            <a:br>
              <a:rPr lang="en-US" dirty="0" smtClean="0"/>
            </a:br>
            <a:r>
              <a:rPr lang="en-US" dirty="0" smtClean="0"/>
              <a:t>OS</a:t>
            </a:r>
          </a:p>
          <a:p>
            <a:pPr lvl="1"/>
            <a:r>
              <a:rPr lang="en-US" dirty="0"/>
              <a:t>For business or personal </a:t>
            </a:r>
            <a:r>
              <a:rPr lang="en-US" dirty="0" smtClean="0"/>
              <a:t>use</a:t>
            </a:r>
          </a:p>
          <a:p>
            <a:r>
              <a:rPr lang="en-US" dirty="0" smtClean="0"/>
              <a:t>Lacked proprietary architecture; "clones“ emerged</a:t>
            </a:r>
          </a:p>
        </p:txBody>
      </p:sp>
      <p:pic>
        <p:nvPicPr>
          <p:cNvPr id="5" name="Content Placeholder 4" descr="Image of an IBM computer."/>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5994400" y="2911036"/>
            <a:ext cx="2695575" cy="1950327"/>
          </a:xfrm>
        </p:spPr>
      </p:pic>
      <p:sp>
        <p:nvSpPr>
          <p:cNvPr id="17" name="Text Placeholder 16"/>
          <p:cNvSpPr>
            <a:spLocks noGrp="1"/>
          </p:cNvSpPr>
          <p:nvPr>
            <p:ph type="body" sz="quarter" idx="33"/>
          </p:nvPr>
        </p:nvSpPr>
        <p:spPr>
          <a:xfrm>
            <a:off x="6119447" y="4889252"/>
            <a:ext cx="2274708" cy="333379"/>
          </a:xfrm>
        </p:spPr>
        <p:txBody>
          <a:bodyPr/>
          <a:lstStyle/>
          <a:p>
            <a:r>
              <a:rPr lang="en-US" altLang="en-US" dirty="0"/>
              <a:t>(Boffy, </a:t>
            </a:r>
            <a:r>
              <a:rPr lang="en-US" altLang="en-US" dirty="0" smtClean="0"/>
              <a:t>2006.</a:t>
            </a:r>
            <a:r>
              <a:rPr lang="en-US" altLang="en-US" baseline="0" dirty="0" smtClean="0"/>
              <a:t> </a:t>
            </a:r>
            <a:r>
              <a:rPr lang="en-US" altLang="en-US" dirty="0" smtClean="0"/>
              <a:t>CC BY-SA 3.0) </a:t>
            </a:r>
            <a:endParaRPr lang="en-US" alt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8</a:t>
            </a:fld>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Changes in System Memory</a:t>
            </a:r>
          </a:p>
        </p:txBody>
      </p:sp>
      <p:sp>
        <p:nvSpPr>
          <p:cNvPr id="15363" name="Content Placeholder 2"/>
          <p:cNvSpPr>
            <a:spLocks noGrp="1"/>
          </p:cNvSpPr>
          <p:nvPr>
            <p:ph sz="quarter" idx="14"/>
          </p:nvPr>
        </p:nvSpPr>
        <p:spPr/>
        <p:txBody>
          <a:bodyPr>
            <a:normAutofit lnSpcReduction="10000"/>
          </a:bodyPr>
          <a:lstStyle/>
          <a:p>
            <a:r>
              <a:rPr lang="en-US" altLang="en-US" dirty="0" smtClean="0"/>
              <a:t>1 KB for early home systems</a:t>
            </a:r>
          </a:p>
          <a:p>
            <a:r>
              <a:rPr lang="en-US" altLang="en-US" dirty="0" smtClean="0"/>
              <a:t>16 to 32 GB common for today’s home systems</a:t>
            </a:r>
          </a:p>
          <a:p>
            <a:r>
              <a:rPr lang="en-US" altLang="en-US" dirty="0" smtClean="0"/>
              <a:t>Demonstrates Moore’s “law”: trend showing that the number of components that can be placed on a circuit doubles every two years</a:t>
            </a:r>
          </a:p>
          <a:p>
            <a:r>
              <a:rPr lang="en-US" altLang="en-US" dirty="0" smtClean="0"/>
              <a:t>Observation by Gordon Moore, Intel co-founder, in 1965 (Schaller, R.R., 1997).</a:t>
            </a:r>
          </a:p>
        </p:txBody>
      </p:sp>
      <p:sp>
        <p:nvSpPr>
          <p:cNvPr id="2" name="Slide Number Placeholder 1"/>
          <p:cNvSpPr>
            <a:spLocks noGrp="1"/>
          </p:cNvSpPr>
          <p:nvPr>
            <p:ph type="sldNum" sz="quarter" idx="4"/>
          </p:nvPr>
        </p:nvSpPr>
        <p:spPr/>
        <p:txBody>
          <a:bodyPr/>
          <a:lstStyle/>
          <a:p>
            <a:fld id="{F3BF8891-5E06-46C2-89A4-6DB85D39BA35}" type="slidenum">
              <a:rPr lang="en-US" smtClean="0"/>
              <a:pPr/>
              <a:t>9</a:t>
            </a:fld>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274"/>
  <p:tag name="ELAPSEDTIME" val="31.2"/>
  <p:tag name="ARTICULATE_SLIDE_PAUSE" val="0"/>
  <p:tag name="ARTICULATE_NAV_LEVEL" val="1"/>
  <p:tag name="ARTICULATE_PLAYLIST_ID" val="-1"/>
  <p:tag name="ARTICULATE_LOCK_SLIDE" val="0"/>
  <p:tag name="ARTICULATE_SLIDE_NAV" val="27"/>
  <p:tag name="ARTICULATE_SLIDE_GUID" val="2d97e5e6-aa0a-4905-80a5-619c9678634b"/>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304"/>
  <p:tag name="ELAPSEDTIME" val="46.5"/>
  <p:tag name="ARTICULATE_SLIDE_PAUSE" val="0"/>
  <p:tag name="ARTICULATE_NAV_LEVEL" val="1"/>
  <p:tag name="ARTICULATE_PLAYLIST_ID" val="-1"/>
  <p:tag name="ARTICULATE_LOCK_SLIDE" val="0"/>
  <p:tag name="ARTICULATE_SLIDE_NAV" val="28"/>
  <p:tag name="ARTICULATE_SLIDE_GUID" val="a02521f1-e8cc-474a-ab88-793d5dac1331"/>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298"/>
  <p:tag name="ELAPSEDTIME" val="71.9"/>
  <p:tag name="ARTICULATE_SLIDE_PAUSE" val="0"/>
  <p:tag name="ARTICULATE_NAV_LEVEL" val="1"/>
  <p:tag name="ARTICULATE_PLAYLIST_ID" val="-1"/>
  <p:tag name="ARTICULATE_LOCK_SLIDE" val="0"/>
  <p:tag name="ARTICULATE_SLIDE_NAV" val="29"/>
  <p:tag name="ARTICULATE_SLIDE_GUID" val="97bfcb7e-cf23-4e3c-bcbb-896128711966"/>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UDIO_ID" val="298"/>
  <p:tag name="ELAPSEDTIME" val="71.9"/>
  <p:tag name="ARTICULATE_SLIDE_PAUSE" val="0"/>
  <p:tag name="ARTICULATE_NAV_LEVEL" val="1"/>
  <p:tag name="ARTICULATE_PLAYLIST_ID" val="-1"/>
  <p:tag name="ARTICULATE_LOCK_SLIDE" val="0"/>
  <p:tag name="ARTICULATE_SLIDE_NAV" val="29"/>
  <p:tag name="ARTICULATE_SLIDE_GUID" val="97bfcb7e-cf23-4e3c-bcbb-896128711966"/>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UDIO_ID" val="299"/>
  <p:tag name="ELAPSEDTIME" val="68.8"/>
  <p:tag name="ARTICULATE_SLIDE_PAUSE" val="0"/>
  <p:tag name="ARTICULATE_NAV_LEVEL" val="1"/>
  <p:tag name="ARTICULATE_PLAYLIST_ID" val="-1"/>
  <p:tag name="ARTICULATE_LOCK_SLIDE" val="0"/>
  <p:tag name="ARTICULATE_SLIDE_NAV" val="30"/>
  <p:tag name="ARTICULATE_SLIDE_GUID" val="342704fc-6e22-4a09-b4fa-a539061cf6d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adbd747f-14ca-4409-ba75-d4c8fcbe94bf"/>
  <p:tag name="AUDIO_IMPORT" val="C:\Documents and Settings\skidmorn\My Documents\Dropbox\NTDC\OHSU CDC\Comp4\Unit10\FINALIZED\comp4_unit10\comp4_unit10\comp4_unit10a_S-10_V3.mp3"/>
  <p:tag name="AUDIO_ID" val="320"/>
  <p:tag name="ELAPSEDTIME" val="45.453"/>
  <p:tag name="ARTICULATE_SLIDE_NAV" val="10"/>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e38e96c0-c5cd-4771-b8e4-0d35822c1bc4"/>
  <p:tag name="AUDIO_IMPORT" val="C:\Documents and Settings\skidmorn\My Documents\Dropbox\NTDC\OHSU CDC\Comp4\Unit10\FINALIZED\comp4_unit10\comp4_unit10\comp4_unit10a_S-11_V3.mp3"/>
  <p:tag name="AUDIO_ID" val="321"/>
  <p:tag name="ELAPSEDTIME" val="42.528"/>
  <p:tag name="ARTICULATE_SLIDE_NAV" val="11"/>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92ec6e81-b88d-4db9-b8b9-dfd681108779"/>
  <p:tag name="AUDIO_IMPORT" val="C:\Documents and Settings\skidmorn\My Documents\Dropbox\NTDC\OHSU CDC\Comp4\Unit10\FINALIZED\comp4_unit10\comp4_unit10\comp4_unit10a_S-12_V3.mp3"/>
  <p:tag name="AUDIO_ID" val="322"/>
  <p:tag name="ELAPSEDTIME" val="110.08"/>
  <p:tag name="ARTICULATE_SLIDE_NAV" val="1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Lst>
</file>

<file path=ppt/tags/tag26.xml><?xml version="1.0" encoding="utf-8"?>
<p:tagLst xmlns:a="http://schemas.openxmlformats.org/drawingml/2006/main" xmlns:r="http://schemas.openxmlformats.org/officeDocument/2006/relationships" xmlns:p="http://schemas.openxmlformats.org/presentationml/2006/main">
  <p:tag name="AUDIO_ID" val="305"/>
  <p:tag name="ELAPSEDTIME" val="70.2"/>
  <p:tag name="ARTICULATE_SLIDE_PAUSE" val="0"/>
  <p:tag name="ARTICULATE_NAV_LEVEL" val="1"/>
  <p:tag name="ARTICULATE_PLAYLIST_ID" val="-1"/>
  <p:tag name="ARTICULATE_LOCK_SLIDE" val="0"/>
  <p:tag name="ARTICULATE_SLIDE_NAV" val="31"/>
  <p:tag name="ARTICULATE_SLIDE_GUID" val="caa55313-0aa1-4b22-b14b-3d14691f0566"/>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UDIO_ID" val="306"/>
  <p:tag name="ELAPSEDTIME" val="53.4"/>
  <p:tag name="ARTICULATE_SLIDE_PAUSE" val="0"/>
  <p:tag name="ARTICULATE_NAV_LEVEL" val="1"/>
  <p:tag name="ARTICULATE_PLAYLIST_ID" val="-1"/>
  <p:tag name="ARTICULATE_LOCK_SLIDE" val="0"/>
  <p:tag name="ARTICULATE_SLIDE_NAV" val="32"/>
  <p:tag name="ARTICULATE_SLIDE_GUID" val="4ac6426b-5fa0-4948-8fc5-113db4f681db"/>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300"/>
  <p:tag name="ELAPSEDTIME" val="33.2"/>
  <p:tag name="ARTICULATE_SLIDE_PAUSE" val="0"/>
  <p:tag name="ARTICULATE_NAV_LEVEL" val="1"/>
  <p:tag name="ARTICULATE_PLAYLIST_ID" val="-1"/>
  <p:tag name="ARTICULATE_LOCK_SLIDE" val="0"/>
  <p:tag name="ARTICULATE_SLIDE_NAV" val="33"/>
  <p:tag name="ARTICULATE_SLIDE_GUID" val="029596fa-1295-4800-a100-a3a38fbaa15d"/>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AUDIO_ID" val="301"/>
  <p:tag name="ELAPSEDTIME" val="44.0"/>
  <p:tag name="ARTICULATE_SLIDE_PAUSE" val="0"/>
  <p:tag name="ARTICULATE_NAV_LEVEL" val="1"/>
  <p:tag name="ARTICULATE_PLAYLIST_ID" val="-1"/>
  <p:tag name="ARTICULATE_LOCK_SLIDE" val="0"/>
  <p:tag name="ARTICULATE_SLIDE_NAV" val="34"/>
  <p:tag name="ARTICULATE_SLIDE_GUID" val="b6db1778-1c7f-4866-9b8c-a2f8353bcecc"/>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4.xml><?xml version="1.0" encoding="utf-8"?>
<p:tagLst xmlns:a="http://schemas.openxmlformats.org/drawingml/2006/main" xmlns:r="http://schemas.openxmlformats.org/officeDocument/2006/relationships" xmlns:p="http://schemas.openxmlformats.org/presentationml/2006/main">
  <p:tag name="AUDIO_ID" val="302"/>
  <p:tag name="ELAPSEDTIME" val="48.1"/>
  <p:tag name="ARTICULATE_SLIDE_PAUSE" val="0"/>
  <p:tag name="ARTICULATE_NAV_LEVEL" val="1"/>
  <p:tag name="ARTICULATE_PLAYLIST_ID" val="-1"/>
  <p:tag name="ARTICULATE_LOCK_SLIDE" val="0"/>
  <p:tag name="ARTICULATE_SLIDE_NAV" val="35"/>
  <p:tag name="ARTICULATE_SLIDE_GUID" val="a76eeb27-d2d3-48d7-b81a-746553b7cd4e"/>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309"/>
  <p:tag name="ELAPSEDTIME" val="43.0"/>
  <p:tag name="ARTICULATE_SLIDE_PAUSE" val="0"/>
  <p:tag name="ARTICULATE_NAV_LEVEL" val="1"/>
  <p:tag name="ARTICULATE_PLAYLIST_ID" val="-1"/>
  <p:tag name="ARTICULATE_LOCK_SLIDE" val="0"/>
  <p:tag name="ARTICULATE_SLIDE_NAV" val="36"/>
  <p:tag name="ARTICULATE_SLIDE_GUID" val="fd6e2929-f18d-4c11-974d-9ef2b3521441"/>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AUDIO_ID" val="293"/>
  <p:tag name="ELAPSEDTIME" val="79.8"/>
  <p:tag name="ARTICULATE_SLIDE_PAUSE" val="0"/>
  <p:tag name="ARTICULATE_NAV_LEVEL" val="1"/>
  <p:tag name="ARTICULATE_PLAYLIST_ID" val="-1"/>
  <p:tag name="ARTICULATE_LOCK_SLIDE" val="0"/>
  <p:tag name="ARTICULATE_SLIDE_NAV" val="37"/>
  <p:tag name="ARTICULATE_SLIDE_GUID" val="61eda772-f888-4135-9801-29b9e481281f"/>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0bbf41cb-fa99-486d-a9c9-2d68c26895b1"/>
  <p:tag name="AUDIO_IMPORT" val="C:\Documents and Settings\skidmorn\My Documents\Dropbox\NTDC\OHSU CDC\Comp4\Unit10\FINALIZED\comp4_unit10\comp4_unit10\comp4_unit10a_S-19_V3.mp3"/>
  <p:tag name="AUDIO_ID" val="364"/>
  <p:tag name="ELAPSEDTIME" val="38.296"/>
  <p:tag name="ARTICULATE_SLIDE_NAV" val="19"/>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6c455309-926e-47f8-b4e9-0e86828e7354"/>
  <p:tag name="AUDIO_IMPORT" val="C:\Documents and Settings\skidmorn\My Documents\Dropbox\NTDC\OHSU CDC\Comp4\Unit10\FINALIZED\comp4_unit10\comp4_unit10\comp4_unit10a_S-20_V3.mp3"/>
  <p:tag name="AUDIO_ID" val="365"/>
  <p:tag name="ELAPSEDTIME" val="72.83"/>
  <p:tag name="ARTICULATE_SLIDE_NAV" val="20"/>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211d35a9-ff2b-4e6d-a5b1-02c1ed03c44e"/>
  <p:tag name="AUDIO_IMPORT" val="C:\Documents and Settings\skidmorn\My Documents\Dropbox\NTDC\OHSU CDC\Comp4\Unit10\FINALIZED\comp4_unit10\comp4_unit10\comp4_unit10a_S-21_V3.mp3"/>
  <p:tag name="AUDIO_ID" val="366"/>
  <p:tag name="ELAPSEDTIME" val="56.373"/>
  <p:tag name="ARTICULATE_SLIDE_NAV" val="21"/>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Lst>
</file>

<file path=ppt/tags/tag45.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10\FINALIZED\comp4_unit10\comp4_unit10\comp4_unit10a_S-22_V3.mp3"/>
  <p:tag name="AUDIO_ID" val="375"/>
  <p:tag name="ELAPSEDTIME" val="89.574"/>
  <p:tag name="ARTICULATE_SLIDE_NAV" val="22"/>
  <p:tag name="ARTICULATE_SLIDE_GUID" val="211d35a9-ff2b-4e6d-a5b1-02c1ed030375"/>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8b05f187-cf49-42da-a833-2b6cf66cb5e4"/>
  <p:tag name="AUDIO_IMPORT" val="C:\Documents and Settings\skidmorn\My Documents\Dropbox\NTDC\OHSU CDC\Comp4\Unit10\FINALIZED\comp4_unit10\comp4_unit10\comp4_unit10a_S-23_V3.mp3"/>
  <p:tag name="AUDIO_ID" val="369"/>
  <p:tag name="ELAPSEDTIME" val="22.361"/>
  <p:tag name="ARTICULATE_SLIDE_NAV" val="23"/>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1f2c0683-be50-45b0-80c9-2fa43c13f276"/>
  <p:tag name="AUDIO_IMPORT" val="C:\Documents and Settings\skidmorn\My Documents\Dropbox\NTDC\OHSU CDC\Comp4\Unit10\FINALIZED\comp4_unit10\comp4_unit10\comp4_unit10a_S-24_V3.mp3"/>
  <p:tag name="AUDIO_ID" val="368"/>
  <p:tag name="ELAPSEDTIME" val="47.282"/>
  <p:tag name="ARTICULATE_SLIDE_NAV" val="24"/>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51.xml><?xml version="1.0" encoding="utf-8"?>
<p:tagLst xmlns:a="http://schemas.openxmlformats.org/drawingml/2006/main" xmlns:r="http://schemas.openxmlformats.org/officeDocument/2006/relationships" xmlns:p="http://schemas.openxmlformats.org/presentationml/2006/main">
  <p:tag name="AUDIO_ID" val="310"/>
  <p:tag name="ELAPSEDTIME" val="52.1"/>
  <p:tag name="ARTICULATE_SLIDE_PAUSE" val="0"/>
  <p:tag name="ARTICULATE_NAV_LEVEL" val="1"/>
  <p:tag name="ARTICULATE_PLAYLIST_ID" val="-1"/>
  <p:tag name="ARTICULATE_LOCK_SLIDE" val="0"/>
  <p:tag name="ARTICULATE_SLIDE_NAV" val="38"/>
  <p:tag name="ARTICULATE_SLIDE_GUID" val="bcc7753d-3546-4eb3-a700-ad633cda07c1"/>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mpX_unitY_Lecture_Slides_Template-KK.potx" id="{EF32C351-FAFB-4D15-9426-325C8B779842}" vid="{DDCCC1B2-99EB-4088-A0ED-76ECCD0A33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4504</TotalTime>
  <Words>5116</Words>
  <Application>Microsoft Office PowerPoint</Application>
  <PresentationFormat>On-screen Show (4:3)</PresentationFormat>
  <Paragraphs>311</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ONC-Template-FINAL DRAFT</vt:lpstr>
      <vt:lpstr>Introduction to Computer Science</vt:lpstr>
      <vt:lpstr>Basic Computing Concepts Including History Learning Objectives - 1</vt:lpstr>
      <vt:lpstr>Basic Computing Concepts Including History Learning Objectives - 2</vt:lpstr>
      <vt:lpstr>Personal Computers</vt:lpstr>
      <vt:lpstr>First Personal Computer Altair 8800</vt:lpstr>
      <vt:lpstr>Apple</vt:lpstr>
      <vt:lpstr>Apple II</vt:lpstr>
      <vt:lpstr>IBM Personal Computers</vt:lpstr>
      <vt:lpstr>Changes in System Memory</vt:lpstr>
      <vt:lpstr>Changes in System Storage</vt:lpstr>
      <vt:lpstr>Changes in System Connectivity</vt:lpstr>
      <vt:lpstr>Software</vt:lpstr>
      <vt:lpstr>First Popular  Software Program</vt:lpstr>
      <vt:lpstr>The Internet - 1</vt:lpstr>
      <vt:lpstr>The Internet - 2</vt:lpstr>
      <vt:lpstr>The Perfect Storm in the 1990s</vt:lpstr>
      <vt:lpstr>Early Electronic Medical Records</vt:lpstr>
      <vt:lpstr>Electronic Medical  Records</vt:lpstr>
      <vt:lpstr>Since Then…</vt:lpstr>
      <vt:lpstr>Tablets</vt:lpstr>
      <vt:lpstr>Mobile Devices</vt:lpstr>
      <vt:lpstr>Voice Recognition</vt:lpstr>
      <vt:lpstr>Motion Interfaces</vt:lpstr>
      <vt:lpstr>Tables and Walls?</vt:lpstr>
      <vt:lpstr>Flexible Hardware</vt:lpstr>
      <vt:lpstr>The Future?</vt:lpstr>
      <vt:lpstr>Basic Computing Concepts  Including History  Summary – Lecture d</vt:lpstr>
      <vt:lpstr>Basic Computing Concepts Including History Summary </vt:lpstr>
      <vt:lpstr>Basic Computing Concepts Including History  References – 1 – Lecture d</vt:lpstr>
      <vt:lpstr>Basic Computing Concepts Including History  References – 2 – Lecture d</vt:lpstr>
      <vt:lpstr>Basic Computing Concepts Including History References – 3 – Lecture d</vt:lpstr>
      <vt:lpstr>Basic Computing Concepts Including History References – 4 – Lecture d</vt:lpstr>
      <vt:lpstr>Introduction to Computer Science Basic Computing concepts Including History Lecture d</vt:lpstr>
    </vt:vector>
  </TitlesOfParts>
  <Manager/>
  <Company>Oregon Health &amp; Science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Science</dc:title>
  <dc:subject>Basic Computing Concepts Including History, Lecture d</dc:subject>
  <dc:creator>U.S. Department of Health and Human Services, Office of the National Coordinator for Health Information Technology</dc:creator>
  <cp:keywords>Health IT, Health Care, Health IT Curriculum, Introduction to Computer Science, Basic Computing Concepts Including History</cp:keywords>
  <dc:description/>
  <cp:lastModifiedBy>admin</cp:lastModifiedBy>
  <cp:revision>105</cp:revision>
  <cp:lastPrinted>2017-02-09T20:43:46Z</cp:lastPrinted>
  <dcterms:created xsi:type="dcterms:W3CDTF">2016-03-22T16:45:35Z</dcterms:created>
  <dcterms:modified xsi:type="dcterms:W3CDTF">2017-06-20T14:41:05Z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0A5315B8-C264-4E76-8DED-5FBF132FD293</vt:lpwstr>
  </property>
  <property fmtid="{D5CDD505-2E9C-101B-9397-08002B2CF9AE}" pid="3" name="ArticulatePath">
    <vt:lpwstr>Comp4_unit1d_Lecture_Slides_Template</vt:lpwstr>
  </property>
  <property fmtid="{D5CDD505-2E9C-101B-9397-08002B2CF9AE}" pid="4" name="Language">
    <vt:lpwstr>English</vt:lpwstr>
  </property>
</Properties>
</file>