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ppt/tags/tag50.xml" ContentType="application/vnd.openxmlformats-officedocument.presentationml.tags+xml"/>
  <Override PartName="/ppt/notesSlides/notesSlide37.xml" ContentType="application/vnd.openxmlformats-officedocument.presentationml.notesSlide+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83" r:id="rId2"/>
    <p:sldId id="316" r:id="rId3"/>
    <p:sldId id="317" r:id="rId4"/>
    <p:sldId id="285" r:id="rId5"/>
    <p:sldId id="286" r:id="rId6"/>
    <p:sldId id="329"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22" r:id="rId25"/>
    <p:sldId id="305" r:id="rId26"/>
    <p:sldId id="306" r:id="rId27"/>
    <p:sldId id="307" r:id="rId28"/>
    <p:sldId id="323" r:id="rId29"/>
    <p:sldId id="324" r:id="rId30"/>
    <p:sldId id="309" r:id="rId31"/>
    <p:sldId id="325" r:id="rId32"/>
    <p:sldId id="310" r:id="rId33"/>
    <p:sldId id="326" r:id="rId34"/>
    <p:sldId id="311" r:id="rId35"/>
    <p:sldId id="327" r:id="rId36"/>
    <p:sldId id="312" r:id="rId37"/>
    <p:sldId id="328" r:id="rId38"/>
    <p:sldId id="313" r:id="rId39"/>
    <p:sldId id="330" r:id="rId40"/>
    <p:sldId id="315" r:id="rId41"/>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8" autoAdjust="0"/>
    <p:restoredTop sz="67720" autoAdjust="0"/>
  </p:normalViewPr>
  <p:slideViewPr>
    <p:cSldViewPr snapToGrid="0">
      <p:cViewPr>
        <p:scale>
          <a:sx n="66" d="100"/>
          <a:sy n="66" d="100"/>
        </p:scale>
        <p:origin x="-192" y="653"/>
      </p:cViewPr>
      <p:guideLst>
        <p:guide orient="horz" pos="2160"/>
        <p:guide orient="horz" pos="3888"/>
        <p:guide orient="horz" pos="1008"/>
        <p:guide pos="2880"/>
        <p:guide pos="2875"/>
      </p:guideLst>
    </p:cSldViewPr>
  </p:slideViewPr>
  <p:outlineViewPr>
    <p:cViewPr>
      <p:scale>
        <a:sx n="33" d="100"/>
        <a:sy n="33" d="100"/>
      </p:scale>
      <p:origin x="0" y="-31464"/>
    </p:cViewPr>
  </p:outlineViewPr>
  <p:notesTextViewPr>
    <p:cViewPr>
      <p:scale>
        <a:sx n="1" d="1"/>
        <a:sy n="1" d="1"/>
      </p:scale>
      <p:origin x="0" y="0"/>
    </p:cViewPr>
  </p:notesTextViewPr>
  <p:sorterViewPr>
    <p:cViewPr>
      <p:scale>
        <a:sx n="100" d="100"/>
        <a:sy n="100" d="100"/>
      </p:scale>
      <p:origin x="0" y="-6269"/>
    </p:cViewPr>
  </p:sorterViewPr>
  <p:notesViewPr>
    <p:cSldViewPr>
      <p:cViewPr varScale="1">
        <p:scale>
          <a:sx n="36" d="100"/>
          <a:sy n="36" d="100"/>
        </p:scale>
        <p:origin x="225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Welcome to the</a:t>
            </a:r>
            <a:r>
              <a:rPr lang="en-US" altLang="en-US" b="0" i="0" dirty="0" smtClean="0"/>
              <a:t> Introduction to Computer Science: Basic Computing Concepts Including History</a:t>
            </a:r>
            <a:r>
              <a:rPr lang="en-US" altLang="en-US" b="0" i="1" dirty="0" smtClean="0"/>
              <a:t>.</a:t>
            </a:r>
            <a:r>
              <a:rPr lang="en-US" altLang="en-US" b="1" i="1" dirty="0" smtClean="0"/>
              <a:t> </a:t>
            </a:r>
            <a:r>
              <a:rPr lang="en-US" altLang="en-US" dirty="0" smtClean="0"/>
              <a:t>This is Lecture c.</a:t>
            </a:r>
          </a:p>
          <a:p>
            <a:r>
              <a:rPr lang="en-US" altLang="en-US" dirty="0" smtClean="0"/>
              <a:t>The component, </a:t>
            </a:r>
            <a:r>
              <a:rPr lang="en-US" altLang="en-US" b="0" i="0" dirty="0" smtClean="0"/>
              <a:t>Introduction to Computer Science,</a:t>
            </a:r>
            <a:r>
              <a:rPr lang="en-US" altLang="en-US" baseline="0" dirty="0" smtClean="0"/>
              <a:t> </a:t>
            </a:r>
            <a:r>
              <a:rPr lang="en-US" altLang="en-US" dirty="0" smtClean="0"/>
              <a:t>provides a basic overview of computer architecture; data organization, representation and structure; structure of programming languages; networking and data communication. It also includes basic terminology of computing.</a:t>
            </a:r>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B68C7F-1CAB-460F-9268-A6BD761FAFD9}" type="slidenum">
              <a:rPr lang="en-US" altLang="en-US"/>
              <a:pPr eaLnBrk="1" hangingPunct="1"/>
              <a:t>1</a:t>
            </a:fld>
            <a:endParaRPr lang="en-US" altLang="en-US" dirty="0"/>
          </a:p>
        </p:txBody>
      </p:sp>
    </p:spTree>
    <p:extLst>
      <p:ext uri="{BB962C8B-B14F-4D97-AF65-F5344CB8AC3E}">
        <p14:creationId xmlns:p14="http://schemas.microsoft.com/office/powerpoint/2010/main" val="169411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Gottfried </a:t>
            </a:r>
            <a:r>
              <a:rPr lang="en-US" altLang="en-US" dirty="0" smtClean="0"/>
              <a:t>Von Leibniz was another mathematician;</a:t>
            </a:r>
            <a:r>
              <a:rPr lang="en-US" altLang="en-US" baseline="0" dirty="0" smtClean="0"/>
              <a:t> he </a:t>
            </a:r>
            <a:r>
              <a:rPr lang="en-US" altLang="en-US" dirty="0" smtClean="0"/>
              <a:t>built what he called the stepped reckoner. This mechanical computer did a variety of arithmetic</a:t>
            </a:r>
            <a:r>
              <a:rPr lang="en-US" altLang="en-US" i="1" dirty="0" smtClean="0"/>
              <a:t> </a:t>
            </a:r>
            <a:r>
              <a:rPr lang="en-US" altLang="en-US" dirty="0" smtClean="0"/>
              <a:t>operations, not just addition. It could do addition, subtraction, multiplication, division, and evaluation of square roots by a series of stepped additions; that is why it was called the stepped reckoner. The algorithms for doing these operations were embedded in the hardware of the mechanical computer. This drawing of the stepped reckoner shows how the output of the calculation was observed by the position of the gears.</a:t>
            </a:r>
          </a:p>
          <a:p>
            <a:endParaRPr lang="en-US" altLang="en-US" dirty="0" smtClean="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8A1337-2ADF-4B5C-86C0-98A683E161C5}" type="slidenum">
              <a:rPr lang="en-US" altLang="en-US"/>
              <a:pPr eaLnBrk="1" hangingPunct="1"/>
              <a:t>10</a:t>
            </a:fld>
            <a:endParaRPr lang="en-US" altLang="en-US" dirty="0"/>
          </a:p>
        </p:txBody>
      </p:sp>
    </p:spTree>
    <p:extLst>
      <p:ext uri="{BB962C8B-B14F-4D97-AF65-F5344CB8AC3E}">
        <p14:creationId xmlns:p14="http://schemas.microsoft.com/office/powerpoint/2010/main" val="49259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late 19th and early 20</a:t>
            </a:r>
            <a:r>
              <a:rPr lang="en-US" altLang="en-US" baseline="30000" dirty="0" smtClean="0"/>
              <a:t>th</a:t>
            </a:r>
            <a:r>
              <a:rPr lang="en-US" altLang="en-US" dirty="0" smtClean="0"/>
              <a:t> centuries, mechanical computers became more sophisticated. In 1822, Charles Babbage designed what is called the Difference Engine, which is considered by most to be a computer in the modern sense of the word. It could</a:t>
            </a:r>
            <a:r>
              <a:rPr lang="en-US" altLang="en-US" baseline="0" dirty="0" smtClean="0"/>
              <a:t> have been</a:t>
            </a:r>
            <a:r>
              <a:rPr lang="en-US" altLang="en-US" dirty="0" smtClean="0"/>
              <a:t> used to tabulate polynomials which, in turn, could be used to compute logarithmic and trigonometric functions. </a:t>
            </a:r>
            <a:r>
              <a:rPr lang="en-US" sz="1000" b="0" i="0" kern="1200" dirty="0" smtClean="0">
                <a:solidFill>
                  <a:schemeClr val="tx1"/>
                </a:solidFill>
                <a:effectLst/>
                <a:latin typeface="Arial" pitchFamily="34" charset="0"/>
                <a:ea typeface="+mn-ea"/>
                <a:cs typeface="Arial" pitchFamily="34" charset="0"/>
              </a:rPr>
              <a:t>In 1823, the British government gave Babbage £1700 to start creating the difference engine. Although Babbage's design was feasible, the metalworking techniques of the era could not economically make parts in the precision and quantity required. Thus the implementation proved to be much more expensive and doubtful of success than the government's initial bargain. The government abandoned the project in 1842.</a:t>
            </a:r>
            <a:r>
              <a:rPr lang="en-US" sz="1000" b="0" i="0" kern="1200" baseline="0" dirty="0" smtClean="0">
                <a:solidFill>
                  <a:schemeClr val="tx1"/>
                </a:solidFill>
                <a:effectLst/>
                <a:latin typeface="Arial" pitchFamily="34" charset="0"/>
                <a:ea typeface="+mn-ea"/>
                <a:cs typeface="Arial" pitchFamily="34" charset="0"/>
              </a:rPr>
              <a:t> Babbage went on to design his much more general Analytical Engine, but later produced an improved "Difference Engine No. 2" design, between 1847 and 1849. Inspired by Babbage's difference engine plans, Pehr Georg </a:t>
            </a:r>
            <a:r>
              <a:rPr lang="en-US" sz="1000" b="0" i="0" kern="1200" baseline="0" dirty="0" err="1" smtClean="0">
                <a:solidFill>
                  <a:schemeClr val="tx1"/>
                </a:solidFill>
                <a:effectLst/>
                <a:latin typeface="Arial" pitchFamily="34" charset="0"/>
                <a:ea typeface="+mn-ea"/>
                <a:cs typeface="Arial" pitchFamily="34" charset="0"/>
              </a:rPr>
              <a:t>Scheutz</a:t>
            </a:r>
            <a:r>
              <a:rPr lang="en-US" sz="1000" b="0" i="0" kern="1200" baseline="0" dirty="0" smtClean="0">
                <a:solidFill>
                  <a:schemeClr val="tx1"/>
                </a:solidFill>
                <a:effectLst/>
                <a:latin typeface="Arial" pitchFamily="34" charset="0"/>
                <a:ea typeface="+mn-ea"/>
                <a:cs typeface="Arial" pitchFamily="34" charset="0"/>
              </a:rPr>
              <a:t> built several difference engines from 1855 onwards.</a:t>
            </a:r>
            <a:endParaRPr lang="en-US" altLang="en-US" dirty="0" smtClean="0"/>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A0149-C8F0-4DE8-9F7C-432A47E55DDC}" type="slidenum">
              <a:rPr lang="en-US" altLang="en-US"/>
              <a:pPr eaLnBrk="1" hangingPunct="1"/>
              <a:t>11</a:t>
            </a:fld>
            <a:endParaRPr lang="en-US" altLang="en-US" dirty="0"/>
          </a:p>
        </p:txBody>
      </p:sp>
    </p:spTree>
    <p:extLst>
      <p:ext uri="{BB962C8B-B14F-4D97-AF65-F5344CB8AC3E}">
        <p14:creationId xmlns:p14="http://schemas.microsoft.com/office/powerpoint/2010/main" val="239070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designs for this Analytical Engine included almost all essential logical features of a modern computer. </a:t>
            </a:r>
          </a:p>
          <a:p>
            <a:r>
              <a:rPr lang="en-US" altLang="en-US" dirty="0" smtClean="0"/>
              <a:t>The engine was programmable because it used punched cards. The idea to use punched cards for input for the computer was taken from Jacquard’s weaving machines and looms. These looms used punched cards to establish the patterns that would appear in the woven textile. Babbage saw this and thought this would be a great way to be able to program a computer to do different types of things. </a:t>
            </a:r>
          </a:p>
          <a:p>
            <a:r>
              <a:rPr lang="en-US" altLang="en-US" dirty="0" smtClean="0"/>
              <a:t>The computer itself had a store which is similar to the memory of computers today. It held numbers and intermediate results and it had a separate mill where arithmetic processing was performed. The separation of the store, which is memory, and the mill, which is essentially the processor, is a fundamental feature of computers today. </a:t>
            </a:r>
          </a:p>
          <a:p>
            <a:r>
              <a:rPr lang="en-US" altLang="en-US" dirty="0" smtClean="0"/>
              <a:t>The Analytical Engine was capable of looping, meaning it could repeat operations over and over again. It could also perform conditional branching, meaning it could execute something or not, depending on if a value was true or false. The engine would have been fast, if it had been built at the time. It would have needed to be operated by a steam engine of some kind. Babbage made little attempt to raise funds for it; instead he continued to work on simpler and cheaper methods of manufacturing parts and built a small trial model which was under construction at the time of his death.</a:t>
            </a:r>
          </a:p>
          <a:p>
            <a:endParaRPr lang="en-US" altLang="en-US" dirty="0" smtClean="0"/>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E54397-020E-496A-B307-85E9FEFEA2CC}" type="slidenum">
              <a:rPr lang="en-US" altLang="en-US"/>
              <a:pPr eaLnBrk="1" hangingPunct="1"/>
              <a:t>12</a:t>
            </a:fld>
            <a:endParaRPr lang="en-US" altLang="en-US" dirty="0"/>
          </a:p>
        </p:txBody>
      </p:sp>
    </p:spTree>
    <p:extLst>
      <p:ext uri="{BB962C8B-B14F-4D97-AF65-F5344CB8AC3E}">
        <p14:creationId xmlns:p14="http://schemas.microsoft.com/office/powerpoint/2010/main" val="105177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the 19th century, electricity was being developed. Electricity provided a much easier way to represent information by a series of electrical pulses and made the computers much smaller. The first computers to use electricity also still used mechanical gears to do calculations.</a:t>
            </a:r>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890F47-308F-4A8A-8BA5-EE484CE60059}" type="slidenum">
              <a:rPr lang="en-US" altLang="en-US"/>
              <a:pPr eaLnBrk="1" hangingPunct="1"/>
              <a:t>13</a:t>
            </a:fld>
            <a:endParaRPr lang="en-US" altLang="en-US" dirty="0"/>
          </a:p>
        </p:txBody>
      </p:sp>
    </p:spTree>
    <p:extLst>
      <p:ext uri="{BB962C8B-B14F-4D97-AF65-F5344CB8AC3E}">
        <p14:creationId xmlns:p14="http://schemas.microsoft.com/office/powerpoint/2010/main" val="410560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At the end of the 19th century, Herman Hollerith created the tabulating machine for the 1890 Census. Hollerith started the Tabulating Machine Company in 1896 with the knowledge that the U.S. Census would need these machines every ten years. He sold the machine to TJ Watson in 1914; TJ Watson was the founder of IBM. IBM manufactured and marketed a wide variety of business machines and added the Hollerith card equipment to its line of products.</a:t>
            </a:r>
          </a:p>
          <a:p>
            <a:endParaRPr lang="en-US" altLang="en-US" dirty="0" smtClean="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35862D-57E0-4DCB-A57C-82F3E102A3FF}" type="slidenum">
              <a:rPr lang="en-US" altLang="en-US"/>
              <a:pPr eaLnBrk="1" hangingPunct="1"/>
              <a:t>14</a:t>
            </a:fld>
            <a:endParaRPr lang="en-US" altLang="en-US" dirty="0"/>
          </a:p>
        </p:txBody>
      </p:sp>
    </p:spTree>
    <p:extLst>
      <p:ext uri="{BB962C8B-B14F-4D97-AF65-F5344CB8AC3E}">
        <p14:creationId xmlns:p14="http://schemas.microsoft.com/office/powerpoint/2010/main" val="389974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Like the analytical machine, the tabulating machine used punched cards for input. These punched cards could be used to program the machine, but could also be used for inputting data into the machine. The version by Herman Hollerith was patented on June 18, 1887, and used with the mechanical tabulating machines in the 1890 U.S. Census. At the time, these cards were about ninety millimeters by two-hundred-fifteen millimeters with round holes. They were produced in this size because it was the same size as the dollar bill at the time so the storage cabinets designed for money could also be used for the cards. The early applications of punched cards all used specifically designed card layouts each for a specific machine. It was not until around 1928 that punched cards and machines were made general purpose. In that year, punched cards were made to be a standard size, exactly seven and three eighths inches by three and one quarter inches, corresponding to the U.S. currency of the day. There were about one-hundred forty-three cards to the inch thickness; a group of such cards is called The Deck. Punched cards were widely known as IBM cards at the time. Punched cards were the primary method for data entry and storage to a computer from about 1900 until 1950. They were still used for data entry in programming into the 1970s, until keyboards became the preferred method for input.</a:t>
            </a:r>
          </a:p>
          <a:p>
            <a:endParaRPr lang="en-US" altLang="en-US" dirty="0" smtClean="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AF1393-8C0E-4850-BBB8-654CE4BC287C}" type="slidenum">
              <a:rPr lang="en-US" altLang="en-US"/>
              <a:pPr eaLnBrk="1" hangingPunct="1"/>
              <a:t>15</a:t>
            </a:fld>
            <a:endParaRPr lang="en-US" altLang="en-US" dirty="0"/>
          </a:p>
        </p:txBody>
      </p:sp>
    </p:spTree>
    <p:extLst>
      <p:ext uri="{BB962C8B-B14F-4D97-AF65-F5344CB8AC3E}">
        <p14:creationId xmlns:p14="http://schemas.microsoft.com/office/powerpoint/2010/main" val="79098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early 20th century, several computers were developed that are now known as the first generation general purpose computers. General purpose computers are used for a variety of different programs, provide a variety of different types of operations, and can be programmed. General purpose computers are not created specifically for a single task. The first ones were based on electronically controlled mechanical gears or relays. There were several of these machines created at about the same time; the list on this slide shows the notable ones.</a:t>
            </a:r>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6C0A00-18CF-4921-8470-377925D39582}" type="slidenum">
              <a:rPr lang="en-US" altLang="en-US"/>
              <a:pPr eaLnBrk="1" hangingPunct="1"/>
              <a:t>16</a:t>
            </a:fld>
            <a:endParaRPr lang="en-US" altLang="en-US" dirty="0"/>
          </a:p>
        </p:txBody>
      </p:sp>
    </p:spTree>
    <p:extLst>
      <p:ext uri="{BB962C8B-B14F-4D97-AF65-F5344CB8AC3E}">
        <p14:creationId xmlns:p14="http://schemas.microsoft.com/office/powerpoint/2010/main" val="185557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Also at this time, there were a number of general purpose computers based on vacuum tubes instead of relays. There is the </a:t>
            </a:r>
            <a:r>
              <a:rPr lang="en-US" altLang="en-US" dirty="0" err="1" smtClean="0"/>
              <a:t>Atanasoff</a:t>
            </a:r>
            <a:r>
              <a:rPr lang="en-US" altLang="en-US" dirty="0" smtClean="0"/>
              <a:t>-Berry computer, the Colossus machine that was used for German code breaking during World War II, and the ENIAC </a:t>
            </a:r>
            <a:r>
              <a:rPr lang="en-US" altLang="en-US" i="1" dirty="0" smtClean="0"/>
              <a:t>or </a:t>
            </a:r>
            <a:r>
              <a:rPr lang="en-US" altLang="en-US" dirty="0" smtClean="0"/>
              <a:t>electronic numerical integrator and computer, that was developed at the University of Pennsylvania.</a:t>
            </a:r>
          </a:p>
        </p:txBody>
      </p:sp>
      <p:sp>
        <p:nvSpPr>
          <p:cNvPr id="675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75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3045D-DDA7-4B19-AE3F-E693FD77EEA6}" type="slidenum">
              <a:rPr lang="en-US" altLang="en-US"/>
              <a:pPr eaLnBrk="1" hangingPunct="1"/>
              <a:t>17</a:t>
            </a:fld>
            <a:endParaRPr lang="en-US" altLang="en-US" dirty="0"/>
          </a:p>
        </p:txBody>
      </p:sp>
    </p:spTree>
    <p:extLst>
      <p:ext uri="{BB962C8B-B14F-4D97-AF65-F5344CB8AC3E}">
        <p14:creationId xmlns:p14="http://schemas.microsoft.com/office/powerpoint/2010/main" val="219188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Along with the development of computers came the onset of computer “bugs”. The first official record of the use of the word “bug” in the context of computing is associated with the relay-based Harvard Mark II computer, which was in service at the Naval Weapons Center in Dahlgren, Virginia. In September 1945, a moth flew into one of the relays and jammed it. The offending moth was taped into the log book alongside the official report which stated “first actual case of a bug being found.” This was attributed to Rear Admiral Grace Hopper, who wrote the first compiler and helped develop the COBOL language. The bug story is a bit of a legend; it is not precisely true. Apparently, Grace Hopper was not there at the time and the term “bug” had already been in use for a while. When they taped the moth into the log book and documented it as ‘The first actual case of a bug being found’, it was actually just tongue-in-cheek. But regardless of how accurate this story is, it did help establish the term “bug” to represent a problem with a computer or a computer program.</a:t>
            </a:r>
          </a:p>
        </p:txBody>
      </p:sp>
      <p:sp>
        <p:nvSpPr>
          <p:cNvPr id="665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EFDCE7-1C2D-4878-9658-23EF19DF1558}" type="slidenum">
              <a:rPr lang="en-US" altLang="en-US"/>
              <a:pPr eaLnBrk="1" hangingPunct="1"/>
              <a:t>18</a:t>
            </a:fld>
            <a:endParaRPr lang="en-US" altLang="en-US" dirty="0"/>
          </a:p>
        </p:txBody>
      </p:sp>
    </p:spTree>
    <p:extLst>
      <p:ext uri="{BB962C8B-B14F-4D97-AF65-F5344CB8AC3E}">
        <p14:creationId xmlns:p14="http://schemas.microsoft.com/office/powerpoint/2010/main" val="343748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1940s, computer systems were the property of governments. </a:t>
            </a:r>
            <a:endParaRPr lang="en-US" altLang="en-US" baseline="0" dirty="0" smtClean="0"/>
          </a:p>
          <a:p>
            <a:r>
              <a:rPr lang="en-US" altLang="en-US" dirty="0" smtClean="0"/>
              <a:t>ENIAC, mentioned on a previous slide, was designed and primarily used to calculate artillery firing tables for the United States Army's Ballistic Research Laboratory. Its first programs also included a study of the feasibility of the thermonuclear weapon.</a:t>
            </a:r>
            <a:r>
              <a:rPr lang="en-US" altLang="en-US" baseline="0" dirty="0" smtClean="0"/>
              <a:t> </a:t>
            </a:r>
            <a:r>
              <a:rPr lang="en-US" altLang="en-US" dirty="0" smtClean="0"/>
              <a:t>It was ten feet tall, occupied 1000 square feet of floor space, weighed in at approximately thirty tons and used more than 70,000 resistors, 10,000 capacitors, 6,000 switches, and 18,000 vacuum tubes. The final machine required 150 kilowatts of power, which was enough to light a small town. Ninety percent of the ENIAC’s downtime was attributed to locating and replacing burnt out tubes. Records from 1952 show that approximately 19,000 vacuum tubes had to be replaced in that year alone, which averages out to about fifty tubes a day. It did not have any internal memory and it needed to be physically programmed by means of switches and dials.</a:t>
            </a:r>
          </a:p>
          <a:p>
            <a:r>
              <a:rPr lang="en-US" altLang="en-US" dirty="0" smtClean="0"/>
              <a:t> </a:t>
            </a:r>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738753-E2D7-4024-B1D8-3D6835D43A6D}" type="slidenum">
              <a:rPr lang="en-US" altLang="en-US"/>
              <a:pPr eaLnBrk="1" hangingPunct="1"/>
              <a:t>19</a:t>
            </a:fld>
            <a:endParaRPr lang="en-US" altLang="en-US" dirty="0"/>
          </a:p>
        </p:txBody>
      </p:sp>
    </p:spTree>
    <p:extLst>
      <p:ext uri="{BB962C8B-B14F-4D97-AF65-F5344CB8AC3E}">
        <p14:creationId xmlns:p14="http://schemas.microsoft.com/office/powerpoint/2010/main" val="102341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learning objectives for this unit, </a:t>
            </a:r>
            <a:r>
              <a:rPr lang="en-US" altLang="en-US" b="0" i="0" dirty="0" smtClean="0"/>
              <a:t>Basic Computing Concepts Including History, are</a:t>
            </a:r>
            <a:r>
              <a:rPr lang="en-US" altLang="en-US" dirty="0" smtClean="0"/>
              <a:t> to:</a:t>
            </a:r>
          </a:p>
          <a:p>
            <a:pPr marL="171450" indent="-171450">
              <a:buFont typeface="Arial" panose="020B0604020202020204" pitchFamily="34" charset="0"/>
              <a:buChar char="•"/>
            </a:pPr>
            <a:r>
              <a:rPr lang="en-US" altLang="en-US" dirty="0" smtClean="0"/>
              <a:t>Define what a computer is;</a:t>
            </a:r>
          </a:p>
          <a:p>
            <a:pPr marL="171450" indent="-171450">
              <a:buFont typeface="Arial" panose="020B0604020202020204" pitchFamily="34" charset="0"/>
              <a:buChar char="•"/>
            </a:pPr>
            <a:r>
              <a:rPr lang="en-US" altLang="en-US" dirty="0" smtClean="0"/>
              <a:t>Describe different types of computers, including PCs, mobile devices, and embedded computers;</a:t>
            </a:r>
          </a:p>
          <a:p>
            <a:pPr marL="171450" indent="-171450">
              <a:buFont typeface="Arial" panose="020B0604020202020204" pitchFamily="34" charset="0"/>
              <a:buChar char="•"/>
            </a:pPr>
            <a:r>
              <a:rPr lang="en-US" altLang="en-US" dirty="0" smtClean="0"/>
              <a:t>Define the common elements of computer systems;</a:t>
            </a:r>
          </a:p>
        </p:txBody>
      </p:sp>
      <p:sp>
        <p:nvSpPr>
          <p:cNvPr id="19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65164" indent="-294294">
              <a:spcBef>
                <a:spcPct val="30000"/>
              </a:spcBef>
              <a:defRPr sz="1000">
                <a:solidFill>
                  <a:schemeClr val="tx1"/>
                </a:solidFill>
                <a:latin typeface="Arial" panose="020B0604020202020204" pitchFamily="34" charset="0"/>
                <a:cs typeface="Arial" panose="020B0604020202020204" pitchFamily="34" charset="0"/>
              </a:defRPr>
            </a:lvl2pPr>
            <a:lvl3pPr marL="1177176" indent="-235435">
              <a:spcBef>
                <a:spcPct val="30000"/>
              </a:spcBef>
              <a:defRPr sz="1000">
                <a:solidFill>
                  <a:schemeClr val="tx1"/>
                </a:solidFill>
                <a:latin typeface="Arial" panose="020B0604020202020204" pitchFamily="34" charset="0"/>
                <a:cs typeface="Arial" panose="020B0604020202020204" pitchFamily="34" charset="0"/>
              </a:defRPr>
            </a:lvl3pPr>
            <a:lvl4pPr marL="1648046" indent="-235435">
              <a:spcBef>
                <a:spcPct val="30000"/>
              </a:spcBef>
              <a:defRPr sz="1000">
                <a:solidFill>
                  <a:schemeClr val="tx1"/>
                </a:solidFill>
                <a:latin typeface="Arial" panose="020B0604020202020204" pitchFamily="34" charset="0"/>
                <a:cs typeface="Arial" panose="020B0604020202020204" pitchFamily="34" charset="0"/>
              </a:defRPr>
            </a:lvl4pPr>
            <a:lvl5pPr marL="2118916" indent="-235435">
              <a:spcBef>
                <a:spcPct val="30000"/>
              </a:spcBef>
              <a:defRPr sz="1000">
                <a:solidFill>
                  <a:schemeClr val="tx1"/>
                </a:solidFill>
                <a:latin typeface="Arial" panose="020B0604020202020204" pitchFamily="34" charset="0"/>
                <a:cs typeface="Arial" panose="020B0604020202020204" pitchFamily="34" charset="0"/>
              </a:defRPr>
            </a:lvl5pPr>
            <a:lvl6pPr marL="258978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306065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53152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400239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p>
        </p:txBody>
      </p:sp>
      <p:sp>
        <p:nvSpPr>
          <p:cNvPr id="19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65164" indent="-294294">
              <a:spcBef>
                <a:spcPct val="30000"/>
              </a:spcBef>
              <a:defRPr sz="1000">
                <a:solidFill>
                  <a:schemeClr val="tx1"/>
                </a:solidFill>
                <a:latin typeface="Arial" panose="020B0604020202020204" pitchFamily="34" charset="0"/>
                <a:cs typeface="Arial" panose="020B0604020202020204" pitchFamily="34" charset="0"/>
              </a:defRPr>
            </a:lvl2pPr>
            <a:lvl3pPr marL="1177176" indent="-235435">
              <a:spcBef>
                <a:spcPct val="30000"/>
              </a:spcBef>
              <a:defRPr sz="1000">
                <a:solidFill>
                  <a:schemeClr val="tx1"/>
                </a:solidFill>
                <a:latin typeface="Arial" panose="020B0604020202020204" pitchFamily="34" charset="0"/>
                <a:cs typeface="Arial" panose="020B0604020202020204" pitchFamily="34" charset="0"/>
              </a:defRPr>
            </a:lvl3pPr>
            <a:lvl4pPr marL="1648046" indent="-235435">
              <a:spcBef>
                <a:spcPct val="30000"/>
              </a:spcBef>
              <a:defRPr sz="1000">
                <a:solidFill>
                  <a:schemeClr val="tx1"/>
                </a:solidFill>
                <a:latin typeface="Arial" panose="020B0604020202020204" pitchFamily="34" charset="0"/>
                <a:cs typeface="Arial" panose="020B0604020202020204" pitchFamily="34" charset="0"/>
              </a:defRPr>
            </a:lvl4pPr>
            <a:lvl5pPr marL="2118916" indent="-235435">
              <a:spcBef>
                <a:spcPct val="30000"/>
              </a:spcBef>
              <a:defRPr sz="1000">
                <a:solidFill>
                  <a:schemeClr val="tx1"/>
                </a:solidFill>
                <a:latin typeface="Arial" panose="020B0604020202020204" pitchFamily="34" charset="0"/>
                <a:cs typeface="Arial" panose="020B0604020202020204" pitchFamily="34" charset="0"/>
              </a:defRPr>
            </a:lvl5pPr>
            <a:lvl6pPr marL="258978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306065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53152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400239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0"/>
              </a:spcBef>
            </a:pPr>
            <a:fld id="{16480C2D-0783-41F3-B5BB-14E4C62ABA31}" type="slidenum">
              <a:rPr lang="en-US" altLang="en-US"/>
              <a:pPr>
                <a:spcBef>
                  <a:spcPct val="0"/>
                </a:spcBef>
              </a:pPr>
              <a:t>2</a:t>
            </a:fld>
            <a:endParaRPr lang="en-US" altLang="en-US" dirty="0"/>
          </a:p>
        </p:txBody>
      </p:sp>
    </p:spTree>
    <p:extLst>
      <p:ext uri="{BB962C8B-B14F-4D97-AF65-F5344CB8AC3E}">
        <p14:creationId xmlns:p14="http://schemas.microsoft.com/office/powerpoint/2010/main" val="115141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first commercially available computer, not one that was developed by and for the government, was the UNIVAC 1</a:t>
            </a:r>
            <a:r>
              <a:rPr lang="en-US" altLang="en-US" i="1" dirty="0" smtClean="0"/>
              <a:t>. UNIVAC</a:t>
            </a:r>
            <a:r>
              <a:rPr lang="en-US" altLang="en-US" dirty="0" smtClean="0"/>
              <a:t> stands for Universal Automatic Computer. It was released in 1951 by Remington Rand. Meanwhile, Robert Ledley started using computers for storing</a:t>
            </a:r>
            <a:r>
              <a:rPr lang="en-US" altLang="en-US" baseline="0" dirty="0" smtClean="0"/>
              <a:t> </a:t>
            </a:r>
            <a:r>
              <a:rPr lang="en-US" altLang="en-US" dirty="0" smtClean="0"/>
              <a:t>dental records at the National Bureau of Standards. This was the first use of computers for a medical informatics application.</a:t>
            </a:r>
          </a:p>
          <a:p>
            <a:endParaRPr lang="en-US" altLang="en-US" dirty="0" smtClean="0"/>
          </a:p>
        </p:txBody>
      </p:sp>
      <p:sp>
        <p:nvSpPr>
          <p:cNvPr id="706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4A08E7-2A8E-481D-B7F2-C74692B44AAF}" type="slidenum">
              <a:rPr lang="en-US" altLang="en-US"/>
              <a:pPr eaLnBrk="1" hangingPunct="1"/>
              <a:t>20</a:t>
            </a:fld>
            <a:endParaRPr lang="en-US" altLang="en-US" dirty="0"/>
          </a:p>
        </p:txBody>
      </p:sp>
    </p:spTree>
    <p:extLst>
      <p:ext uri="{BB962C8B-B14F-4D97-AF65-F5344CB8AC3E}">
        <p14:creationId xmlns:p14="http://schemas.microsoft.com/office/powerpoint/2010/main" val="26324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Second generation computers used transistors. The first transistor was developed in 1947 in Bell Laboratories and it was made of germanium. Silicon transistors soon followed. These transistors were smaller, used less power, and generated less heat than vacuum tubes. </a:t>
            </a:r>
          </a:p>
          <a:p>
            <a:pPr eaLnBrk="1" hangingPunct="1"/>
            <a:r>
              <a:rPr lang="en-US" altLang="en-US" dirty="0" smtClean="0"/>
              <a:t>Second generation computers spanned the period from the late 1950s to the mid 1960s. </a:t>
            </a:r>
          </a:p>
        </p:txBody>
      </p:sp>
      <p:sp>
        <p:nvSpPr>
          <p:cNvPr id="716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1EE0FB-5C84-48E5-B2B2-732675F61AA1}" type="slidenum">
              <a:rPr lang="en-US" altLang="en-US"/>
              <a:pPr eaLnBrk="1" hangingPunct="1"/>
              <a:t>21</a:t>
            </a:fld>
            <a:endParaRPr lang="en-US" altLang="en-US" dirty="0"/>
          </a:p>
        </p:txBody>
      </p:sp>
    </p:spTree>
    <p:extLst>
      <p:ext uri="{BB962C8B-B14F-4D97-AF65-F5344CB8AC3E}">
        <p14:creationId xmlns:p14="http://schemas.microsoft.com/office/powerpoint/2010/main" val="1709528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Third generation computers used integrated circuits. </a:t>
            </a:r>
            <a:r>
              <a:rPr lang="en-US" sz="1000" b="0" i="0" kern="1200" dirty="0" smtClean="0">
                <a:solidFill>
                  <a:schemeClr val="tx1"/>
                </a:solidFill>
                <a:latin typeface="Arial" pitchFamily="34" charset="0"/>
                <a:ea typeface="+mn-ea"/>
                <a:cs typeface="Arial" pitchFamily="34" charset="0"/>
              </a:rPr>
              <a:t>Transistors were miniaturized and placed</a:t>
            </a:r>
            <a:r>
              <a:rPr lang="en-US" sz="1000" b="0" i="0" kern="1200" baseline="0" dirty="0" smtClean="0">
                <a:solidFill>
                  <a:schemeClr val="tx1"/>
                </a:solidFill>
                <a:latin typeface="Arial" pitchFamily="34" charset="0"/>
                <a:ea typeface="+mn-ea"/>
                <a:cs typeface="Arial" pitchFamily="34" charset="0"/>
              </a:rPr>
              <a:t> on an i</a:t>
            </a:r>
            <a:r>
              <a:rPr lang="en-US" altLang="en-US" sz="1000" dirty="0" smtClean="0">
                <a:cs typeface="Arial" pitchFamily="34" charset="0"/>
              </a:rPr>
              <a:t>ntegrated circuit, or IC –</a:t>
            </a:r>
            <a:r>
              <a:rPr lang="en-US" altLang="en-US" sz="1000" baseline="0" dirty="0" smtClean="0">
                <a:cs typeface="Arial" pitchFamily="34" charset="0"/>
              </a:rPr>
              <a:t> </a:t>
            </a:r>
            <a:r>
              <a:rPr lang="en-US" altLang="en-US" sz="1000" dirty="0" smtClean="0">
                <a:cs typeface="Arial" pitchFamily="34" charset="0"/>
              </a:rPr>
              <a:t>small electronic device made out of a semiconductor material.</a:t>
            </a:r>
            <a:r>
              <a:rPr lang="en-US" altLang="en-US" sz="1000" baseline="0" dirty="0" smtClean="0">
                <a:cs typeface="Arial" pitchFamily="34" charset="0"/>
              </a:rPr>
              <a:t> </a:t>
            </a:r>
            <a:r>
              <a:rPr lang="en-US" altLang="en-US" dirty="0" smtClean="0"/>
              <a:t>Robert Noyce and Jack St. Clair Kilby invented the integrated circuit. The IC</a:t>
            </a:r>
            <a:r>
              <a:rPr lang="en-US" altLang="en-US" baseline="0" dirty="0" smtClean="0"/>
              <a:t> </a:t>
            </a:r>
            <a:r>
              <a:rPr lang="en-US" sz="1000" dirty="0" smtClean="0"/>
              <a:t>drastically increased the speed, efficiency, and reliability of computers. </a:t>
            </a:r>
            <a:r>
              <a:rPr lang="en-US" altLang="en-US" dirty="0" smtClean="0"/>
              <a:t>Because of the compact design of the integrated circuits, computers also became</a:t>
            </a:r>
            <a:r>
              <a:rPr lang="en-US" altLang="en-US" baseline="0" dirty="0" smtClean="0"/>
              <a:t> much </a:t>
            </a:r>
            <a:r>
              <a:rPr lang="en-US" altLang="en-US" dirty="0" smtClean="0"/>
              <a:t>smaller.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Keyboards and monitors replaced punched cards and printouts, and users interacted with third generation computers through an operating system, which allowed the computer</a:t>
            </a:r>
            <a:r>
              <a:rPr lang="en-US" altLang="en-US" baseline="0" dirty="0" smtClean="0"/>
              <a:t> </a:t>
            </a:r>
            <a:r>
              <a:rPr lang="en-US" altLang="en-US" dirty="0" smtClean="0"/>
              <a:t>to run many different applications simultaneously. For the first time, computers became accessible to a mass audience.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Third generation computers spanned the time</a:t>
            </a:r>
            <a:r>
              <a:rPr lang="en-US" altLang="en-US" baseline="0" dirty="0" smtClean="0"/>
              <a:t> period between the </a:t>
            </a:r>
            <a:r>
              <a:rPr lang="en-US" altLang="en-US" dirty="0" smtClean="0">
                <a:cs typeface="Arial" pitchFamily="34" charset="0"/>
              </a:rPr>
              <a:t>mid 1960s and the early 1970s.</a:t>
            </a: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727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A26841-36AF-4DA6-AA5C-47704F0B1A93}" type="slidenum">
              <a:rPr lang="en-US" altLang="en-US"/>
              <a:pPr eaLnBrk="1" hangingPunct="1"/>
              <a:t>22</a:t>
            </a:fld>
            <a:endParaRPr lang="en-US" altLang="en-US" dirty="0"/>
          </a:p>
        </p:txBody>
      </p:sp>
    </p:spTree>
    <p:extLst>
      <p:ext uri="{BB962C8B-B14F-4D97-AF65-F5344CB8AC3E}">
        <p14:creationId xmlns:p14="http://schemas.microsoft.com/office/powerpoint/2010/main" val="164063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Fourth generation computers are</a:t>
            </a:r>
            <a:r>
              <a:rPr lang="en-US" altLang="en-US" baseline="0" dirty="0" smtClean="0"/>
              <a:t> based on m</a:t>
            </a:r>
            <a:r>
              <a:rPr lang="en-US" altLang="en-US" dirty="0" smtClean="0"/>
              <a:t>icroprocessors, which are a special type of</a:t>
            </a:r>
            <a:r>
              <a:rPr lang="en-US" altLang="en-US" baseline="0" dirty="0" smtClean="0"/>
              <a:t> integrated circuit specifically designed for processing</a:t>
            </a:r>
            <a:r>
              <a:rPr lang="en-US" altLang="en-US" dirty="0" smtClean="0"/>
              <a:t>. Intel released its first microprocessor chip, the 4004 in 1971 for desktop calculators. The Intel 8080 was released in 1974 and it had 4500 transistors – the first general purpose microprocessor. Because of the microprocessor technology, computers further</a:t>
            </a:r>
            <a:r>
              <a:rPr lang="en-US" altLang="en-US" baseline="0" dirty="0" smtClean="0"/>
              <a:t> decreased in size, energy consumption, and price. They became faster, even more reliable, and more available. </a:t>
            </a:r>
            <a:endParaRPr lang="en-US" altLang="en-US" sz="1000" dirty="0" smtClean="0">
              <a:solidFill>
                <a:prstClr val="black"/>
              </a:solidFill>
              <a:latin typeface="Arial"/>
              <a:cs typeface="Arial" pitchFamily="34" charset="0"/>
            </a:endParaRPr>
          </a:p>
        </p:txBody>
      </p:sp>
      <p:sp>
        <p:nvSpPr>
          <p:cNvPr id="737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5E3ED4-0320-455F-869C-60971820F2B6}" type="slidenum">
              <a:rPr lang="en-US" altLang="en-US"/>
              <a:pPr eaLnBrk="1" hangingPunct="1"/>
              <a:t>23</a:t>
            </a:fld>
            <a:endParaRPr lang="en-US" altLang="en-US" dirty="0"/>
          </a:p>
        </p:txBody>
      </p:sp>
    </p:spTree>
    <p:extLst>
      <p:ext uri="{BB962C8B-B14F-4D97-AF65-F5344CB8AC3E}">
        <p14:creationId xmlns:p14="http://schemas.microsoft.com/office/powerpoint/2010/main" val="358357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solidFill>
                  <a:prstClr val="black"/>
                </a:solidFill>
                <a:latin typeface="Arial"/>
              </a:rPr>
              <a:t>Also</a:t>
            </a:r>
            <a:r>
              <a:rPr lang="en-US" sz="1000" baseline="0" dirty="0" smtClean="0">
                <a:solidFill>
                  <a:prstClr val="black"/>
                </a:solidFill>
                <a:latin typeface="Arial"/>
              </a:rPr>
              <a:t> in the fourth generation of computers, n</a:t>
            </a:r>
            <a:r>
              <a:rPr lang="en-US" sz="1000" dirty="0" smtClean="0">
                <a:solidFill>
                  <a:prstClr val="black"/>
                </a:solidFill>
                <a:latin typeface="Arial"/>
              </a:rPr>
              <a:t>etworks; graphical user interfaces, or GUIs; mouse devices; and high level programming languages were introduced</a:t>
            </a:r>
            <a:r>
              <a:rPr lang="en-US" sz="1000" dirty="0" smtClean="0">
                <a:solidFill>
                  <a:schemeClr val="tx1"/>
                </a:solidFill>
                <a:latin typeface="Arial" pitchFamily="34" charset="0"/>
              </a:rPr>
              <a:t>.</a:t>
            </a:r>
            <a:r>
              <a:rPr lang="en-US" sz="1000" baseline="0" dirty="0" smtClean="0">
                <a:solidFill>
                  <a:schemeClr val="tx1"/>
                </a:solidFill>
                <a:latin typeface="Arial" pitchFamily="34" charset="0"/>
              </a:rPr>
              <a:t> </a:t>
            </a:r>
            <a:r>
              <a:rPr lang="en-US" altLang="en-US" dirty="0" smtClean="0"/>
              <a:t>Fourth generation computers span the time </a:t>
            </a:r>
            <a:r>
              <a:rPr lang="en-US" altLang="en-US" sz="1000" dirty="0" smtClean="0">
                <a:solidFill>
                  <a:prstClr val="black"/>
                </a:solidFill>
                <a:latin typeface="Arial"/>
                <a:cs typeface="Arial" pitchFamily="34" charset="0"/>
              </a:rPr>
              <a:t>period from 1971 to present.</a:t>
            </a:r>
          </a:p>
        </p:txBody>
      </p:sp>
      <p:sp>
        <p:nvSpPr>
          <p:cNvPr id="737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37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5E3ED4-0320-455F-869C-60971820F2B6}" type="slidenum">
              <a:rPr lang="en-US" altLang="en-US"/>
              <a:pPr eaLnBrk="1" hangingPunct="1"/>
              <a:t>24</a:t>
            </a:fld>
            <a:endParaRPr lang="en-US" altLang="en-US" dirty="0"/>
          </a:p>
        </p:txBody>
      </p:sp>
    </p:spTree>
    <p:extLst>
      <p:ext uri="{BB962C8B-B14F-4D97-AF65-F5344CB8AC3E}">
        <p14:creationId xmlns:p14="http://schemas.microsoft.com/office/powerpoint/2010/main" val="1578469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1063"/>
              </a:spcAft>
            </a:pPr>
            <a:r>
              <a:rPr lang="en-US" altLang="en-US" dirty="0" smtClean="0">
                <a:ea typeface="Times New Roman" panose="02020603050405020304" pitchFamily="18" charset="0"/>
                <a:cs typeface="Calibri" panose="020F0502020204030204" pitchFamily="34" charset="0"/>
              </a:rPr>
              <a:t>Computer systems have changed significantly in size over the past decades. In the 1960s and earlier, computer systems filled entire rooms. The image on this slide is of supporting hardware. These are IBM 2314 disk drives and a 2540 card reader and punch for an IBM 360 dating from approximately 1968.</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4664D5-776F-4A53-A344-CD99540B953B}"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8530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custDataLst>
              <p:tags r:id="rId1"/>
            </p:custDataLst>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1063"/>
              </a:spcAft>
            </a:pPr>
            <a:r>
              <a:rPr lang="en-US" altLang="en-US" dirty="0" smtClean="0">
                <a:ea typeface="Times New Roman" panose="02020603050405020304" pitchFamily="18" charset="0"/>
                <a:cs typeface="Calibri" panose="020F0502020204030204" pitchFamily="34" charset="0"/>
              </a:rPr>
              <a:t>Fortunately, it was not long before computer systems decreased in size. The left upper image is of a mini‐computer from the 1970s--a PDP‐11/40 system from Digital Equipment Corporation, now in the Vienna Technical Museum. Notice the bank of switches at the bottom of the image; they are part of the console used to operate the computer. The system itself is approximately six feet tall. The right upper image is of an early pre‐assembled desktop system for personal use-- a TRS‐80 model 1 from Tandy Corporation, also from the 1970s.</a:t>
            </a:r>
          </a:p>
          <a:p>
            <a:pPr>
              <a:lnSpc>
                <a:spcPct val="115000"/>
              </a:lnSpc>
              <a:spcBef>
                <a:spcPct val="0"/>
              </a:spcBef>
              <a:spcAft>
                <a:spcPts val="1063"/>
              </a:spcAft>
            </a:pPr>
            <a:r>
              <a:rPr lang="en-US" altLang="en-US" dirty="0" smtClean="0">
                <a:ea typeface="Times New Roman" panose="02020603050405020304" pitchFamily="18" charset="0"/>
                <a:cs typeface="Calibri" panose="020F0502020204030204" pitchFamily="34" charset="0"/>
              </a:rPr>
              <a:t>An early laptop computer, a Compaq Presario 1200 from the late 1990s is shown on the lower</a:t>
            </a:r>
            <a:r>
              <a:rPr lang="en-US" altLang="en-US" baseline="0" dirty="0" smtClean="0">
                <a:ea typeface="Times New Roman" panose="02020603050405020304" pitchFamily="18" charset="0"/>
                <a:cs typeface="Calibri" panose="020F0502020204030204" pitchFamily="34" charset="0"/>
              </a:rPr>
              <a:t> left</a:t>
            </a:r>
            <a:r>
              <a:rPr lang="en-US" altLang="en-US" dirty="0" smtClean="0">
                <a:ea typeface="Times New Roman" panose="02020603050405020304" pitchFamily="18" charset="0"/>
                <a:cs typeface="Calibri" panose="020F0502020204030204" pitchFamily="34" charset="0"/>
              </a:rPr>
              <a:t>. </a:t>
            </a:r>
          </a:p>
          <a:p>
            <a:pPr>
              <a:lnSpc>
                <a:spcPct val="115000"/>
              </a:lnSpc>
              <a:spcBef>
                <a:spcPct val="0"/>
              </a:spcBef>
              <a:spcAft>
                <a:spcPts val="1063"/>
              </a:spcAft>
            </a:pPr>
            <a:r>
              <a:rPr lang="en-US" altLang="en-US" dirty="0" smtClean="0">
                <a:ea typeface="Times New Roman" panose="02020603050405020304" pitchFamily="18" charset="0"/>
                <a:cs typeface="Calibri" panose="020F0502020204030204" pitchFamily="34" charset="0"/>
              </a:rPr>
              <a:t>Finally, today's mobile devices are computer systems. They include a processor and memory, internal storage, a user interface and software applications that may be added and removed by the user. They are not traditional systems, or at least not yet, but they can certainly be viewed as computer systems.</a:t>
            </a:r>
          </a:p>
          <a:p>
            <a:pPr>
              <a:lnSpc>
                <a:spcPct val="115000"/>
              </a:lnSpc>
              <a:spcBef>
                <a:spcPct val="0"/>
              </a:spcBef>
              <a:spcAft>
                <a:spcPts val="1063"/>
              </a:spcAft>
            </a:pPr>
            <a:r>
              <a:rPr lang="en-US" altLang="en-US" dirty="0" smtClean="0">
                <a:ea typeface="Times New Roman" panose="02020603050405020304" pitchFamily="18" charset="0"/>
                <a:cs typeface="Calibri" panose="020F0502020204030204" pitchFamily="34" charset="0"/>
              </a:rPr>
              <a:t>Displayed is one of the most prevalent mobile devices, an Apple iPhone, introduced in 2007. This system is four-and-a-half by two-and-one-third inches, and weighs just a few ounces. It is</a:t>
            </a:r>
            <a:r>
              <a:rPr lang="en-US" altLang="en-US" baseline="0" dirty="0" smtClean="0">
                <a:ea typeface="Times New Roman" panose="02020603050405020304" pitchFamily="18" charset="0"/>
                <a:cs typeface="Calibri" panose="020F0502020204030204" pitchFamily="34" charset="0"/>
              </a:rPr>
              <a:t> shown on the lower right.</a:t>
            </a:r>
            <a:endParaRPr lang="en-US" altLang="en-US" dirty="0" smtClean="0">
              <a:ea typeface="Times New Roman" panose="02020603050405020304" pitchFamily="18" charset="0"/>
              <a:cs typeface="Calibri" panose="020F0502020204030204" pitchFamily="34" charset="0"/>
            </a:endParaRPr>
          </a:p>
          <a:p>
            <a:pPr>
              <a:lnSpc>
                <a:spcPct val="115000"/>
              </a:lnSpc>
              <a:spcBef>
                <a:spcPct val="0"/>
              </a:spcBef>
              <a:spcAft>
                <a:spcPts val="1063"/>
              </a:spcAft>
            </a:pPr>
            <a:endParaRPr lang="en-US" altLang="en-US" dirty="0" smtClean="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F71031-D57E-47B5-A6B4-25C8E8DDF0BA}"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676711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Supercomputers</a:t>
            </a:r>
            <a:r>
              <a:rPr lang="en-US" altLang="en-US" baseline="0" dirty="0" smtClean="0"/>
              <a:t> were another</a:t>
            </a:r>
            <a:r>
              <a:rPr lang="en-US" altLang="en-US" dirty="0" smtClean="0"/>
              <a:t> group of computers available at the time. Supercomputers used integrated circuits and were used to perform calculations on huge amounts of data. Cray Supercomputer is a company that started in 1976 and is still in business today. Cray created vector processors that could do operations in parallel. A vector processor is a set of processors, each with its own data set on which it performs calculations. These computers are very difficult to program and require data that can be divided into subsets.</a:t>
            </a:r>
          </a:p>
        </p:txBody>
      </p:sp>
      <p:sp>
        <p:nvSpPr>
          <p:cNvPr id="747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47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4FD8F6-8098-498A-86EF-22A5C82F87CD}" type="slidenum">
              <a:rPr lang="en-US" altLang="en-US"/>
              <a:pPr eaLnBrk="1" hangingPunct="1"/>
              <a:t>27</a:t>
            </a:fld>
            <a:endParaRPr lang="en-US" altLang="en-US" dirty="0"/>
          </a:p>
        </p:txBody>
      </p:sp>
    </p:spTree>
    <p:extLst>
      <p:ext uri="{BB962C8B-B14F-4D97-AF65-F5344CB8AC3E}">
        <p14:creationId xmlns:p14="http://schemas.microsoft.com/office/powerpoint/2010/main" val="397247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lecture c of </a:t>
            </a:r>
            <a:r>
              <a:rPr lang="en-US" altLang="en-US" b="0" i="1" dirty="0" smtClean="0"/>
              <a:t>Basic Computing Concepts Including History</a:t>
            </a:r>
            <a:r>
              <a:rPr lang="en-US" altLang="en-US" dirty="0" smtClean="0"/>
              <a:t>. </a:t>
            </a:r>
          </a:p>
          <a:p>
            <a:r>
              <a:rPr lang="en-US" altLang="en-US" dirty="0" smtClean="0"/>
              <a:t>In summary, humans have counted and calculated for tens of thousands of years, even before number systems were invented. At the same time, humans have developed tools that help with counting and recording the results. Some examples are tally sticks and the abacus. As early as the 16</a:t>
            </a:r>
            <a:r>
              <a:rPr lang="en-US" altLang="en-US" baseline="30000" dirty="0" smtClean="0"/>
              <a:t>th</a:t>
            </a:r>
            <a:r>
              <a:rPr lang="en-US" altLang="en-US" dirty="0" smtClean="0"/>
              <a:t> century, mechanical computers were developed for simple calculations. By the time electricity was invented in the late 19</a:t>
            </a:r>
            <a:r>
              <a:rPr lang="en-US" altLang="en-US" baseline="30000" dirty="0" smtClean="0"/>
              <a:t>th</a:t>
            </a:r>
            <a:r>
              <a:rPr lang="en-US" altLang="en-US" dirty="0" smtClean="0"/>
              <a:t> century, there were electronic computers that did specific tasks, such as counting for the census. It wasn't until World</a:t>
            </a:r>
            <a:r>
              <a:rPr lang="en-US" altLang="en-US" baseline="0" dirty="0" smtClean="0"/>
              <a:t> War II </a:t>
            </a:r>
            <a:r>
              <a:rPr lang="en-US" altLang="en-US" dirty="0" smtClean="0"/>
              <a:t>that general purpose computers were developed to help the military with calculations. After the war, these large, expensive computers were used in the government and businesses. </a:t>
            </a:r>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E11F9F-9E39-480A-ADD4-F01322B7A44C}" type="slidenum">
              <a:rPr lang="en-US" altLang="en-US"/>
              <a:pPr eaLnBrk="1" hangingPunct="1"/>
              <a:t>28</a:t>
            </a:fld>
            <a:endParaRPr lang="en-US" altLang="en-US" dirty="0"/>
          </a:p>
        </p:txBody>
      </p:sp>
    </p:spTree>
    <p:extLst>
      <p:ext uri="{BB962C8B-B14F-4D97-AF65-F5344CB8AC3E}">
        <p14:creationId xmlns:p14="http://schemas.microsoft.com/office/powerpoint/2010/main" val="2114682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Over the next several decades, technology advanced so that computers became smaller, faster, and less expensive. By the 1970s, computers were widely used in business, academic institutions, and in the government. It was at this time that the first Electronic Medical Records were developed. </a:t>
            </a:r>
          </a:p>
          <a:p>
            <a:endParaRPr lang="en-US" altLang="en-US" dirty="0" smtClean="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E11F9F-9E39-480A-ADD4-F01322B7A44C}" type="slidenum">
              <a:rPr lang="en-US" altLang="en-US"/>
              <a:pPr eaLnBrk="1" hangingPunct="1"/>
              <a:t>29</a:t>
            </a:fld>
            <a:endParaRPr lang="en-US" altLang="en-US" dirty="0"/>
          </a:p>
        </p:txBody>
      </p:sp>
    </p:spTree>
    <p:extLst>
      <p:ext uri="{BB962C8B-B14F-4D97-AF65-F5344CB8AC3E}">
        <p14:creationId xmlns:p14="http://schemas.microsoft.com/office/powerpoint/2010/main" val="155881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Describe typical hardware and software options for desktop, laptop, and server systems for home and business use with an</a:t>
            </a:r>
            <a:r>
              <a:rPr lang="en-US" altLang="en-US" baseline="0" dirty="0" smtClean="0"/>
              <a:t> </a:t>
            </a:r>
            <a:r>
              <a:rPr lang="en-US" dirty="0"/>
              <a:t>emphasis </a:t>
            </a:r>
            <a:r>
              <a:rPr lang="en-US" altLang="en-US" dirty="0" smtClean="0"/>
              <a:t>on health care systems; and</a:t>
            </a:r>
          </a:p>
          <a:p>
            <a:pPr marL="171450" indent="-171450">
              <a:buFont typeface="Arial" panose="020B0604020202020204" pitchFamily="34" charset="0"/>
              <a:buChar char="•"/>
            </a:pPr>
            <a:r>
              <a:rPr lang="en-US" altLang="en-US" dirty="0" smtClean="0"/>
              <a:t>And explain the development of computers and the Internet, including health care systems, up to the present time.</a:t>
            </a:r>
          </a:p>
          <a:p>
            <a:pPr eaLnBrk="1" hangingPunct="1">
              <a:spcBef>
                <a:spcPct val="0"/>
              </a:spcBef>
            </a:pPr>
            <a:endParaRPr lang="en-US" altLang="en-US" dirty="0" smtClean="0"/>
          </a:p>
          <a:p>
            <a:pPr eaLnBrk="1" hangingPunct="1">
              <a:spcBef>
                <a:spcPct val="0"/>
              </a:spcBef>
            </a:pPr>
            <a:endParaRPr lang="en-US" altLang="en-US" dirty="0" smtClean="0"/>
          </a:p>
        </p:txBody>
      </p:sp>
      <p:sp>
        <p:nvSpPr>
          <p:cNvPr id="194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65164" indent="-294294">
              <a:spcBef>
                <a:spcPct val="30000"/>
              </a:spcBef>
              <a:defRPr sz="1000">
                <a:solidFill>
                  <a:schemeClr val="tx1"/>
                </a:solidFill>
                <a:latin typeface="Arial" panose="020B0604020202020204" pitchFamily="34" charset="0"/>
                <a:cs typeface="Arial" panose="020B0604020202020204" pitchFamily="34" charset="0"/>
              </a:defRPr>
            </a:lvl2pPr>
            <a:lvl3pPr marL="1177176" indent="-235435">
              <a:spcBef>
                <a:spcPct val="30000"/>
              </a:spcBef>
              <a:defRPr sz="1000">
                <a:solidFill>
                  <a:schemeClr val="tx1"/>
                </a:solidFill>
                <a:latin typeface="Arial" panose="020B0604020202020204" pitchFamily="34" charset="0"/>
                <a:cs typeface="Arial" panose="020B0604020202020204" pitchFamily="34" charset="0"/>
              </a:defRPr>
            </a:lvl3pPr>
            <a:lvl4pPr marL="1648046" indent="-235435">
              <a:spcBef>
                <a:spcPct val="30000"/>
              </a:spcBef>
              <a:defRPr sz="1000">
                <a:solidFill>
                  <a:schemeClr val="tx1"/>
                </a:solidFill>
                <a:latin typeface="Arial" panose="020B0604020202020204" pitchFamily="34" charset="0"/>
                <a:cs typeface="Arial" panose="020B0604020202020204" pitchFamily="34" charset="0"/>
              </a:defRPr>
            </a:lvl4pPr>
            <a:lvl5pPr marL="2118916" indent="-235435">
              <a:spcBef>
                <a:spcPct val="30000"/>
              </a:spcBef>
              <a:defRPr sz="1000">
                <a:solidFill>
                  <a:schemeClr val="tx1"/>
                </a:solidFill>
                <a:latin typeface="Arial" panose="020B0604020202020204" pitchFamily="34" charset="0"/>
                <a:cs typeface="Arial" panose="020B0604020202020204" pitchFamily="34" charset="0"/>
              </a:defRPr>
            </a:lvl5pPr>
            <a:lvl6pPr marL="258978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306065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53152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400239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p>
        </p:txBody>
      </p:sp>
      <p:sp>
        <p:nvSpPr>
          <p:cNvPr id="194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Arial" panose="020B0604020202020204" pitchFamily="34" charset="0"/>
                <a:cs typeface="Arial" panose="020B0604020202020204" pitchFamily="34" charset="0"/>
              </a:defRPr>
            </a:lvl1pPr>
            <a:lvl2pPr marL="765164" indent="-294294">
              <a:spcBef>
                <a:spcPct val="30000"/>
              </a:spcBef>
              <a:defRPr sz="1000">
                <a:solidFill>
                  <a:schemeClr val="tx1"/>
                </a:solidFill>
                <a:latin typeface="Arial" panose="020B0604020202020204" pitchFamily="34" charset="0"/>
                <a:cs typeface="Arial" panose="020B0604020202020204" pitchFamily="34" charset="0"/>
              </a:defRPr>
            </a:lvl2pPr>
            <a:lvl3pPr marL="1177176" indent="-235435">
              <a:spcBef>
                <a:spcPct val="30000"/>
              </a:spcBef>
              <a:defRPr sz="1000">
                <a:solidFill>
                  <a:schemeClr val="tx1"/>
                </a:solidFill>
                <a:latin typeface="Arial" panose="020B0604020202020204" pitchFamily="34" charset="0"/>
                <a:cs typeface="Arial" panose="020B0604020202020204" pitchFamily="34" charset="0"/>
              </a:defRPr>
            </a:lvl3pPr>
            <a:lvl4pPr marL="1648046" indent="-235435">
              <a:spcBef>
                <a:spcPct val="30000"/>
              </a:spcBef>
              <a:defRPr sz="1000">
                <a:solidFill>
                  <a:schemeClr val="tx1"/>
                </a:solidFill>
                <a:latin typeface="Arial" panose="020B0604020202020204" pitchFamily="34" charset="0"/>
                <a:cs typeface="Arial" panose="020B0604020202020204" pitchFamily="34" charset="0"/>
              </a:defRPr>
            </a:lvl4pPr>
            <a:lvl5pPr marL="2118916" indent="-235435">
              <a:spcBef>
                <a:spcPct val="30000"/>
              </a:spcBef>
              <a:defRPr sz="1000">
                <a:solidFill>
                  <a:schemeClr val="tx1"/>
                </a:solidFill>
                <a:latin typeface="Arial" panose="020B0604020202020204" pitchFamily="34" charset="0"/>
                <a:cs typeface="Arial" panose="020B0604020202020204" pitchFamily="34" charset="0"/>
              </a:defRPr>
            </a:lvl5pPr>
            <a:lvl6pPr marL="258978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6pPr>
            <a:lvl7pPr marL="306065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7pPr>
            <a:lvl8pPr marL="353152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8pPr>
            <a:lvl9pPr marL="4002397" indent="-235435" eaLnBrk="0" fontAlgn="base" hangingPunct="0">
              <a:spcBef>
                <a:spcPct val="3000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0"/>
              </a:spcBef>
            </a:pPr>
            <a:fld id="{16480C2D-0783-41F3-B5BB-14E4C62ABA31}" type="slidenum">
              <a:rPr lang="en-US" altLang="en-US"/>
              <a:pPr>
                <a:spcBef>
                  <a:spcPct val="0"/>
                </a:spcBef>
              </a:pPr>
              <a:t>3</a:t>
            </a:fld>
            <a:endParaRPr lang="en-US" altLang="en-US" dirty="0"/>
          </a:p>
        </p:txBody>
      </p:sp>
    </p:spTree>
    <p:extLst>
      <p:ext uri="{BB962C8B-B14F-4D97-AF65-F5344CB8AC3E}">
        <p14:creationId xmlns:p14="http://schemas.microsoft.com/office/powerpoint/2010/main" val="396026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p:txBody>
      </p:sp>
      <p:sp>
        <p:nvSpPr>
          <p:cNvPr id="778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2766C9-2549-4496-9DE6-4FD5BEF339EC}" type="slidenum">
              <a:rPr lang="en-US" altLang="en-US"/>
              <a:pPr eaLnBrk="1" hangingPunct="1"/>
              <a:t>30</a:t>
            </a:fld>
            <a:endParaRPr lang="en-US" altLang="en-US" dirty="0"/>
          </a:p>
        </p:txBody>
      </p:sp>
    </p:spTree>
    <p:extLst>
      <p:ext uri="{BB962C8B-B14F-4D97-AF65-F5344CB8AC3E}">
        <p14:creationId xmlns:p14="http://schemas.microsoft.com/office/powerpoint/2010/main" val="835605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p:txBody>
      </p:sp>
      <p:sp>
        <p:nvSpPr>
          <p:cNvPr id="778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2766C9-2549-4496-9DE6-4FD5BEF339EC}" type="slidenum">
              <a:rPr lang="en-US" altLang="en-US"/>
              <a:pPr eaLnBrk="1" hangingPunct="1"/>
              <a:t>31</a:t>
            </a:fld>
            <a:endParaRPr lang="en-US" altLang="en-US" dirty="0"/>
          </a:p>
        </p:txBody>
      </p:sp>
    </p:spTree>
    <p:extLst>
      <p:ext uri="{BB962C8B-B14F-4D97-AF65-F5344CB8AC3E}">
        <p14:creationId xmlns:p14="http://schemas.microsoft.com/office/powerpoint/2010/main" val="229414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788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88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EE3B8D-8D38-4415-99B5-20E36BD06008}" type="slidenum">
              <a:rPr lang="en-US" altLang="en-US"/>
              <a:pPr eaLnBrk="1" hangingPunct="1"/>
              <a:t>32</a:t>
            </a:fld>
            <a:endParaRPr lang="en-US" altLang="en-US" dirty="0"/>
          </a:p>
        </p:txBody>
      </p:sp>
    </p:spTree>
    <p:extLst>
      <p:ext uri="{BB962C8B-B14F-4D97-AF65-F5344CB8AC3E}">
        <p14:creationId xmlns:p14="http://schemas.microsoft.com/office/powerpoint/2010/main" val="1072731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788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88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EE3B8D-8D38-4415-99B5-20E36BD06008}" type="slidenum">
              <a:rPr lang="en-US" altLang="en-US"/>
              <a:pPr eaLnBrk="1" hangingPunct="1"/>
              <a:t>33</a:t>
            </a:fld>
            <a:endParaRPr lang="en-US" altLang="en-US" dirty="0"/>
          </a:p>
        </p:txBody>
      </p:sp>
    </p:spTree>
    <p:extLst>
      <p:ext uri="{BB962C8B-B14F-4D97-AF65-F5344CB8AC3E}">
        <p14:creationId xmlns:p14="http://schemas.microsoft.com/office/powerpoint/2010/main" val="2364441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798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28C74B-CB2F-4CF6-875C-5AD8E83E3342}" type="slidenum">
              <a:rPr lang="en-US" altLang="en-US"/>
              <a:pPr eaLnBrk="1" hangingPunct="1"/>
              <a:t>34</a:t>
            </a:fld>
            <a:endParaRPr lang="en-US" altLang="en-US" dirty="0"/>
          </a:p>
        </p:txBody>
      </p:sp>
    </p:spTree>
    <p:extLst>
      <p:ext uri="{BB962C8B-B14F-4D97-AF65-F5344CB8AC3E}">
        <p14:creationId xmlns:p14="http://schemas.microsoft.com/office/powerpoint/2010/main" val="2713518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798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28C74B-CB2F-4CF6-875C-5AD8E83E3342}" type="slidenum">
              <a:rPr lang="en-US" altLang="en-US"/>
              <a:pPr eaLnBrk="1" hangingPunct="1"/>
              <a:t>35</a:t>
            </a:fld>
            <a:endParaRPr lang="en-US" altLang="en-US" dirty="0"/>
          </a:p>
        </p:txBody>
      </p:sp>
    </p:spTree>
    <p:extLst>
      <p:ext uri="{BB962C8B-B14F-4D97-AF65-F5344CB8AC3E}">
        <p14:creationId xmlns:p14="http://schemas.microsoft.com/office/powerpoint/2010/main" val="3829891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809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809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DA419-B4BD-4F5F-817E-E0C8301EE5E5}" type="slidenum">
              <a:rPr lang="en-US" altLang="en-US"/>
              <a:pPr eaLnBrk="1" hangingPunct="1"/>
              <a:t>36</a:t>
            </a:fld>
            <a:endParaRPr lang="en-US" altLang="en-US" dirty="0"/>
          </a:p>
        </p:txBody>
      </p:sp>
    </p:spTree>
    <p:extLst>
      <p:ext uri="{BB962C8B-B14F-4D97-AF65-F5344CB8AC3E}">
        <p14:creationId xmlns:p14="http://schemas.microsoft.com/office/powerpoint/2010/main" val="1818726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809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809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DA419-B4BD-4F5F-817E-E0C8301EE5E5}" type="slidenum">
              <a:rPr lang="en-US" altLang="en-US"/>
              <a:pPr eaLnBrk="1" hangingPunct="1"/>
              <a:t>37</a:t>
            </a:fld>
            <a:endParaRPr lang="en-US" altLang="en-US" dirty="0"/>
          </a:p>
        </p:txBody>
      </p:sp>
    </p:spTree>
    <p:extLst>
      <p:ext uri="{BB962C8B-B14F-4D97-AF65-F5344CB8AC3E}">
        <p14:creationId xmlns:p14="http://schemas.microsoft.com/office/powerpoint/2010/main" val="1100512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819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819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A02BF-7B58-4DCE-BFE0-144FA81428D2}" type="slidenum">
              <a:rPr lang="en-US" altLang="en-US"/>
              <a:pPr eaLnBrk="1" hangingPunct="1"/>
              <a:t>38</a:t>
            </a:fld>
            <a:endParaRPr lang="en-US" altLang="en-US" dirty="0"/>
          </a:p>
        </p:txBody>
      </p:sp>
    </p:spTree>
    <p:extLst>
      <p:ext uri="{BB962C8B-B14F-4D97-AF65-F5344CB8AC3E}">
        <p14:creationId xmlns:p14="http://schemas.microsoft.com/office/powerpoint/2010/main" val="422553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Audio</a:t>
            </a:r>
          </a:p>
          <a:p>
            <a:endParaRPr lang="en-US" altLang="en-US" dirty="0" smtClean="0"/>
          </a:p>
        </p:txBody>
      </p:sp>
      <p:sp>
        <p:nvSpPr>
          <p:cNvPr id="819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819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A02BF-7B58-4DCE-BFE0-144FA81428D2}" type="slidenum">
              <a:rPr lang="en-US" altLang="en-US"/>
              <a:pPr eaLnBrk="1" hangingPunct="1"/>
              <a:t>39</a:t>
            </a:fld>
            <a:endParaRPr lang="en-US" altLang="en-US" dirty="0"/>
          </a:p>
        </p:txBody>
      </p:sp>
    </p:spTree>
    <p:extLst>
      <p:ext uri="{BB962C8B-B14F-4D97-AF65-F5344CB8AC3E}">
        <p14:creationId xmlns:p14="http://schemas.microsoft.com/office/powerpoint/2010/main" val="394221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lecture begins the discussion of the development of computers, the Internet, and health care systems. This discussion carries over to the next</a:t>
            </a:r>
            <a:r>
              <a:rPr lang="en-US" altLang="en-US" baseline="0" dirty="0" smtClean="0"/>
              <a:t> lecture.</a:t>
            </a:r>
            <a:endParaRPr lang="en-US" altLang="en-US" dirty="0" smtClean="0"/>
          </a:p>
          <a:p>
            <a:r>
              <a:rPr lang="en-US" altLang="en-US" dirty="0" smtClean="0"/>
              <a:t>The use of the word computer was first recorded in 1613. At that time, it referred to a person who was doing calculations or computations. The</a:t>
            </a:r>
            <a:r>
              <a:rPr lang="en-US" altLang="en-US" baseline="0" dirty="0" smtClean="0"/>
              <a:t> term kept its meaning</a:t>
            </a:r>
            <a:r>
              <a:rPr lang="en-US" altLang="en-US" dirty="0" smtClean="0"/>
              <a:t> until the mid 20</a:t>
            </a:r>
            <a:r>
              <a:rPr lang="en-US" altLang="en-US" baseline="30000" dirty="0" smtClean="0"/>
              <a:t>th</a:t>
            </a:r>
            <a:r>
              <a:rPr lang="en-US" altLang="en-US" dirty="0" smtClean="0"/>
              <a:t> century. At that point, the term computer began to refer to the electronic devices. </a:t>
            </a:r>
          </a:p>
          <a:p>
            <a:r>
              <a:rPr lang="en-US" altLang="en-US" dirty="0" smtClean="0"/>
              <a:t>Calculations have been performed by humans for many</a:t>
            </a:r>
            <a:r>
              <a:rPr lang="en-US" altLang="en-US" baseline="0" dirty="0" smtClean="0"/>
              <a:t> thousands of years</a:t>
            </a:r>
            <a:r>
              <a:rPr lang="en-US" altLang="en-US" dirty="0" smtClean="0"/>
              <a:t>. The earliest evidence of any sort of computation is the tally stick from at least 35,000 years</a:t>
            </a:r>
            <a:r>
              <a:rPr lang="en-US" altLang="en-US" baseline="0" dirty="0" smtClean="0"/>
              <a:t> ago</a:t>
            </a:r>
            <a:r>
              <a:rPr lang="en-US" altLang="en-US" dirty="0" smtClean="0"/>
              <a:t>. Tally sticks are the first known tools man used to help with computations.</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A70E77-A9A7-4476-AA88-34CE3094EEE0}" type="slidenum">
              <a:rPr lang="en-US" altLang="en-US"/>
              <a:pPr eaLnBrk="1" hangingPunct="1"/>
              <a:t>4</a:t>
            </a:fld>
            <a:endParaRPr lang="en-US" altLang="en-US" dirty="0"/>
          </a:p>
        </p:txBody>
      </p:sp>
    </p:spTree>
    <p:extLst>
      <p:ext uri="{BB962C8B-B14F-4D97-AF65-F5344CB8AC3E}">
        <p14:creationId xmlns:p14="http://schemas.microsoft.com/office/powerpoint/2010/main" val="3270798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40</a:t>
            </a:fld>
            <a:endParaRPr lang="en-US" altLang="en-US" dirty="0"/>
          </a:p>
        </p:txBody>
      </p:sp>
    </p:spTree>
    <p:extLst>
      <p:ext uri="{BB962C8B-B14F-4D97-AF65-F5344CB8AC3E}">
        <p14:creationId xmlns:p14="http://schemas.microsoft.com/office/powerpoint/2010/main" val="15922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abacus is often considered to be the first calculator. It was invented by Babylonians in twenty-four-hundred BC and there have been many subsequent versions. Other versions were developed in Greece, China, Japan, the Roman Empire, and Russia. The abacus was used for counting and tracking amounts even before there were written numbers. It is still in use today by shopkeepers in Asia and in Asian communities across the world.</a:t>
            </a:r>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18277D-87C3-42E3-8657-B84EEEB97C48}" type="slidenum">
              <a:rPr lang="en-US" altLang="en-US"/>
              <a:pPr eaLnBrk="1" hangingPunct="1"/>
              <a:t>5</a:t>
            </a:fld>
            <a:endParaRPr lang="en-US" altLang="en-US" dirty="0"/>
          </a:p>
        </p:txBody>
      </p:sp>
    </p:spTree>
    <p:extLst>
      <p:ext uri="{BB962C8B-B14F-4D97-AF65-F5344CB8AC3E}">
        <p14:creationId xmlns:p14="http://schemas.microsoft.com/office/powerpoint/2010/main" val="68282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By the Middle Ages, number systems had been developed. John Napier </a:t>
            </a:r>
            <a:r>
              <a:rPr lang="en-US" altLang="en-US" i="0" baseline="0" dirty="0" smtClean="0"/>
              <a:t>introduced</a:t>
            </a:r>
            <a:r>
              <a:rPr lang="en-US" altLang="en-US" i="1" baseline="0" dirty="0" smtClean="0"/>
              <a:t> </a:t>
            </a:r>
            <a:r>
              <a:rPr lang="en-US" altLang="en-US" dirty="0" smtClean="0"/>
              <a:t>logarithms at the turn of the 17</a:t>
            </a:r>
            <a:r>
              <a:rPr lang="en-US" altLang="en-US" baseline="30000" dirty="0" smtClean="0"/>
              <a:t>th</a:t>
            </a:r>
            <a:r>
              <a:rPr lang="en-US" altLang="en-US" dirty="0" smtClean="0"/>
              <a:t> century and William </a:t>
            </a:r>
            <a:r>
              <a:rPr lang="en-US" altLang="en-US" dirty="0" err="1" smtClean="0"/>
              <a:t>Oughtred</a:t>
            </a:r>
            <a:r>
              <a:rPr lang="en-US" altLang="en-US" dirty="0" smtClean="0"/>
              <a:t> used these logarithms to invent the slide rule in 1621 in England. The slide rule is used for multiplication, division, logarithms, roots, and trimetric functions. It was widely used up until the early 1970s, when electronic calculators became available. You can still find some slide rules around today.</a:t>
            </a:r>
          </a:p>
          <a:p>
            <a:endParaRPr lang="en-US" altLang="en-US" dirty="0" smtClean="0"/>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933799-4C72-4D43-9127-E510CFD07E3D}" type="slidenum">
              <a:rPr lang="en-US" altLang="en-US"/>
              <a:pPr eaLnBrk="1" hangingPunct="1"/>
              <a:t>6</a:t>
            </a:fld>
            <a:endParaRPr lang="en-US" altLang="en-US" dirty="0"/>
          </a:p>
        </p:txBody>
      </p:sp>
    </p:spTree>
    <p:extLst>
      <p:ext uri="{BB962C8B-B14F-4D97-AF65-F5344CB8AC3E}">
        <p14:creationId xmlns:p14="http://schemas.microsoft.com/office/powerpoint/2010/main" val="68784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type of early computer is the mechanical computer, which used mechanical parts to automate calculations. Often these mechanical parts were gears that turned in such a way that their positions would indicate a result. There were limited operations it could perform, often just addition. The first one was an ancient </a:t>
            </a:r>
            <a:r>
              <a:rPr lang="en-US" altLang="en-US" dirty="0" err="1" smtClean="0"/>
              <a:t>Antikythera</a:t>
            </a:r>
            <a:r>
              <a:rPr lang="en-US" altLang="en-US" dirty="0" smtClean="0"/>
              <a:t> from 150 BC, and it used gears to calculate the position of the sun and the moon. After that though, mechanical computers were mostly built in the mid 15</a:t>
            </a:r>
            <a:r>
              <a:rPr lang="en-US" altLang="en-US" baseline="30000" dirty="0" smtClean="0"/>
              <a:t>th</a:t>
            </a:r>
            <a:r>
              <a:rPr lang="en-US" altLang="en-US" dirty="0" smtClean="0"/>
              <a:t> through mid 19</a:t>
            </a:r>
            <a:r>
              <a:rPr lang="en-US" altLang="en-US" baseline="30000" dirty="0" smtClean="0"/>
              <a:t>th</a:t>
            </a:r>
            <a:r>
              <a:rPr lang="en-US" altLang="en-US" dirty="0" smtClean="0"/>
              <a:t> century. They performed only simple arithmetic operations.</a:t>
            </a:r>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28FB3B-2203-4A58-83D4-4D388A45FE16}" type="slidenum">
              <a:rPr lang="en-US" altLang="en-US"/>
              <a:pPr eaLnBrk="1" hangingPunct="1"/>
              <a:t>7</a:t>
            </a:fld>
            <a:endParaRPr lang="en-US" altLang="en-US" dirty="0"/>
          </a:p>
        </p:txBody>
      </p:sp>
    </p:spTree>
    <p:extLst>
      <p:ext uri="{BB962C8B-B14F-4D97-AF65-F5344CB8AC3E}">
        <p14:creationId xmlns:p14="http://schemas.microsoft.com/office/powerpoint/2010/main" val="72163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example of one of these mechanical computers is one that was designed by Leonardo da Vinci in Italy. There were two notebooks discovered in 1967 that showed drawings for mechanical calculators which were never built as far as anyone knows. Dr. Robert Guatelli built a replica in 1968 in New York. The photos on this slide show a segment of the notes showing Leonardo’s design and a replica of da Vinci’s calculator.</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2919F7-E008-45A0-B5D5-BE7C044AA897}" type="slidenum">
              <a:rPr lang="en-US" altLang="en-US"/>
              <a:pPr eaLnBrk="1" hangingPunct="1"/>
              <a:t>8</a:t>
            </a:fld>
            <a:endParaRPr lang="en-US" altLang="en-US" dirty="0"/>
          </a:p>
        </p:txBody>
      </p:sp>
    </p:spTree>
    <p:extLst>
      <p:ext uri="{BB962C8B-B14F-4D97-AF65-F5344CB8AC3E}">
        <p14:creationId xmlns:p14="http://schemas.microsoft.com/office/powerpoint/2010/main" val="11415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mathematician Blaise Pascal also built a mechanical computer in the 17th century. It was built to perform only addition. About fifty machines were created at the time to add sums of money. The photo on the slide shows the </a:t>
            </a:r>
            <a:r>
              <a:rPr lang="en-US" altLang="en-US" dirty="0" err="1" smtClean="0"/>
              <a:t>Pascaline</a:t>
            </a:r>
            <a:r>
              <a:rPr lang="en-US" altLang="en-US" dirty="0" smtClean="0"/>
              <a:t> machine.</a:t>
            </a: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2502A9-FB07-4C35-8925-FA949650DF9D}" type="slidenum">
              <a:rPr lang="en-US" altLang="en-US"/>
              <a:pPr eaLnBrk="1" hangingPunct="1"/>
              <a:t>9</a:t>
            </a:fld>
            <a:endParaRPr lang="en-US" altLang="en-US" dirty="0"/>
          </a:p>
        </p:txBody>
      </p:sp>
    </p:spTree>
    <p:extLst>
      <p:ext uri="{BB962C8B-B14F-4D97-AF65-F5344CB8AC3E}">
        <p14:creationId xmlns:p14="http://schemas.microsoft.com/office/powerpoint/2010/main" val="179914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accessibility.psu.edu/microsoftoffice/powerpoint/" TargetMode="External"/><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0" y="3517900"/>
            <a:ext cx="91440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C 3 content blocks in 2x2">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4119880"/>
          </a:xfrm>
          <a:prstGeom prst="rect">
            <a:avLst/>
          </a:prstGeom>
        </p:spPr>
        <p:txBody>
          <a:bodyPr/>
          <a:lstStyle>
            <a:lvl1pPr>
              <a:defRPr sz="3200">
                <a:latin typeface="+mn-lt"/>
              </a:defRPr>
            </a:lvl1pPr>
            <a:lvl2pPr marL="914400" indent="-45720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572008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3200">
                <a:latin typeface="+mn-lt"/>
              </a:defRPr>
            </a:lvl1pPr>
            <a:lvl2pPr marL="742950" indent="-285750">
              <a:buFont typeface="Arial" panose="020B0604020202020204" pitchFamily="34" charset="0"/>
              <a:buChar char="‒"/>
              <a:defRPr sz="28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942490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466344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3"/>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custDataLst>
      <p:tags r:id="rId1"/>
    </p:custDataLst>
    <p:extLst>
      <p:ext uri="{BB962C8B-B14F-4D97-AF65-F5344CB8AC3E}">
        <p14:creationId xmlns:p14="http://schemas.microsoft.com/office/powerpoint/2010/main" val="14041514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Wide Titl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678449"/>
          </a:xfrm>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72682"/>
            <a:ext cx="8229600" cy="3899517"/>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2622598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Lecture + Small picture right upp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9" y="1600200"/>
            <a:ext cx="8228627"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7391400" y="1508759"/>
            <a:ext cx="1582679" cy="441007"/>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7380229" y="125412"/>
            <a:ext cx="1593850" cy="1383347"/>
          </a:xfrm>
        </p:spPr>
        <p:txBody>
          <a:bodyPr/>
          <a:lstStyle/>
          <a:p>
            <a:endParaRPr lang="en-US" dirty="0"/>
          </a:p>
        </p:txBody>
      </p:sp>
    </p:spTree>
    <p:extLst>
      <p:ext uri="{BB962C8B-B14F-4D97-AF65-F5344CB8AC3E}">
        <p14:creationId xmlns:p14="http://schemas.microsoft.com/office/powerpoint/2010/main" val="3325565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Lecture-Short wide Top Picture, Bottom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67360" y="3352800"/>
            <a:ext cx="8229600" cy="291084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5" name="Content Placeholder 7"/>
          <p:cNvSpPr>
            <a:spLocks noGrp="1"/>
          </p:cNvSpPr>
          <p:nvPr>
            <p:ph sz="quarter" idx="15"/>
          </p:nvPr>
        </p:nvSpPr>
        <p:spPr>
          <a:xfrm>
            <a:off x="467360" y="1554480"/>
            <a:ext cx="8229600" cy="122428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p:txBody>
      </p:sp>
      <p:sp>
        <p:nvSpPr>
          <p:cNvPr id="6" name="Text Placeholder 1"/>
          <p:cNvSpPr>
            <a:spLocks noGrp="1"/>
          </p:cNvSpPr>
          <p:nvPr>
            <p:ph type="body" sz="quarter" idx="32" hasCustomPrompt="1"/>
          </p:nvPr>
        </p:nvSpPr>
        <p:spPr>
          <a:xfrm>
            <a:off x="447040" y="2778760"/>
            <a:ext cx="8238787"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3937204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ustDataLst>
      <p:tags r:id="rId1"/>
    </p:custDataLst>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C For Slide Rules">
    <p:spTree>
      <p:nvGrpSpPr>
        <p:cNvPr id="1" name=""/>
        <p:cNvGrpSpPr/>
        <p:nvPr/>
      </p:nvGrpSpPr>
      <p:grpSpPr>
        <a:xfrm>
          <a:off x="0" y="0"/>
          <a:ext cx="0" cy="0"/>
          <a:chOff x="0" y="0"/>
          <a:chExt cx="0" cy="0"/>
        </a:xfrm>
      </p:grpSpPr>
      <p:sp>
        <p:nvSpPr>
          <p:cNvPr id="2" name="Title 1"/>
          <p:cNvSpPr>
            <a:spLocks noGrp="1"/>
          </p:cNvSpPr>
          <p:nvPr>
            <p:ph type="title"/>
          </p:nvPr>
        </p:nvSpPr>
        <p:spPr>
          <a:xfrm>
            <a:off x="2743200" y="276438"/>
            <a:ext cx="3657600" cy="510363"/>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20" name="Text Placeholder 1"/>
          <p:cNvSpPr>
            <a:spLocks noGrp="1"/>
          </p:cNvSpPr>
          <p:nvPr>
            <p:ph type="body" sz="quarter" idx="32" hasCustomPrompt="1"/>
          </p:nvPr>
        </p:nvSpPr>
        <p:spPr>
          <a:xfrm>
            <a:off x="467588" y="1598398"/>
            <a:ext cx="2213086"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57198" y="2595024"/>
            <a:ext cx="8232650" cy="3577176"/>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463327" y="1627105"/>
            <a:ext cx="2222500" cy="504693"/>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467587" y="276011"/>
            <a:ext cx="2222500" cy="1322388"/>
          </a:xfrm>
        </p:spPr>
        <p:txBody>
          <a:bodyPr/>
          <a:lstStyle/>
          <a:p>
            <a:endParaRPr lang="en-US" dirty="0"/>
          </a:p>
        </p:txBody>
      </p:sp>
      <p:sp>
        <p:nvSpPr>
          <p:cNvPr id="13" name="Picture Placeholder 3"/>
          <p:cNvSpPr>
            <a:spLocks noGrp="1"/>
          </p:cNvSpPr>
          <p:nvPr>
            <p:ph type="pic" sz="quarter" idx="35"/>
          </p:nvPr>
        </p:nvSpPr>
        <p:spPr>
          <a:xfrm>
            <a:off x="6463327" y="276011"/>
            <a:ext cx="2222500" cy="1322388"/>
          </a:xfrm>
        </p:spPr>
        <p:txBody>
          <a:bodyPr/>
          <a:lstStyle/>
          <a:p>
            <a:endParaRPr lang="en-US" dirty="0"/>
          </a:p>
        </p:txBody>
      </p:sp>
      <p:sp>
        <p:nvSpPr>
          <p:cNvPr id="14" name="Picture Placeholder 3"/>
          <p:cNvSpPr>
            <a:spLocks noGrp="1"/>
          </p:cNvSpPr>
          <p:nvPr>
            <p:ph type="pic" sz="quarter" idx="36"/>
          </p:nvPr>
        </p:nvSpPr>
        <p:spPr>
          <a:xfrm>
            <a:off x="2752614" y="891679"/>
            <a:ext cx="3648186" cy="996625"/>
          </a:xfrm>
        </p:spPr>
        <p:txBody>
          <a:bodyPr/>
          <a:lstStyle/>
          <a:p>
            <a:endParaRPr lang="en-US" dirty="0"/>
          </a:p>
        </p:txBody>
      </p:sp>
      <p:sp>
        <p:nvSpPr>
          <p:cNvPr id="15" name="Text Placeholder 1"/>
          <p:cNvSpPr>
            <a:spLocks noGrp="1"/>
          </p:cNvSpPr>
          <p:nvPr>
            <p:ph type="body" sz="quarter" idx="37" hasCustomPrompt="1"/>
          </p:nvPr>
        </p:nvSpPr>
        <p:spPr>
          <a:xfrm>
            <a:off x="2752614" y="1888304"/>
            <a:ext cx="3381153" cy="504693"/>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custDataLst>
      <p:tags r:id="rId1"/>
    </p:custDataLst>
    <p:extLst>
      <p:ext uri="{BB962C8B-B14F-4D97-AF65-F5344CB8AC3E}">
        <p14:creationId xmlns:p14="http://schemas.microsoft.com/office/powerpoint/2010/main" val="3460534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C Side by Side Larger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5435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5994400" y="1600200"/>
            <a:ext cx="26954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5994400" y="6278880"/>
            <a:ext cx="2182754"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127385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NC trip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8" y="1600200"/>
            <a:ext cx="2857906"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
          <p:cNvSpPr>
            <a:spLocks noGrp="1"/>
          </p:cNvSpPr>
          <p:nvPr>
            <p:ph type="body" sz="quarter" idx="32" hasCustomPrompt="1"/>
          </p:nvPr>
        </p:nvSpPr>
        <p:spPr>
          <a:xfrm>
            <a:off x="457199" y="6278880"/>
            <a:ext cx="2857906"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21" name="Text Placeholder 1"/>
          <p:cNvSpPr>
            <a:spLocks noGrp="1"/>
          </p:cNvSpPr>
          <p:nvPr>
            <p:ph type="body" sz="quarter" idx="33" hasCustomPrompt="1"/>
          </p:nvPr>
        </p:nvSpPr>
        <p:spPr>
          <a:xfrm>
            <a:off x="3335424" y="6278880"/>
            <a:ext cx="251576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335424" y="1600200"/>
            <a:ext cx="2536081"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1"/>
          <p:cNvSpPr>
            <a:spLocks noGrp="1"/>
          </p:cNvSpPr>
          <p:nvPr>
            <p:ph sz="quarter" idx="14"/>
          </p:nvPr>
        </p:nvSpPr>
        <p:spPr>
          <a:xfrm>
            <a:off x="5851185" y="1595120"/>
            <a:ext cx="2834642"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
          <p:cNvSpPr>
            <a:spLocks noGrp="1"/>
          </p:cNvSpPr>
          <p:nvPr>
            <p:ph type="body" sz="quarter" idx="35" hasCustomPrompt="1"/>
          </p:nvPr>
        </p:nvSpPr>
        <p:spPr>
          <a:xfrm>
            <a:off x="5915729" y="6289040"/>
            <a:ext cx="2770098"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1700260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99" r:id="rId3"/>
    <p:sldLayoutId id="2147484296" r:id="rId4"/>
    <p:sldLayoutId id="2147484295" r:id="rId5"/>
    <p:sldLayoutId id="2147484260" r:id="rId6"/>
    <p:sldLayoutId id="2147484298" r:id="rId7"/>
    <p:sldLayoutId id="2147484294" r:id="rId8"/>
    <p:sldLayoutId id="2147484281" r:id="rId9"/>
    <p:sldLayoutId id="2147484262" r:id="rId10"/>
    <p:sldLayoutId id="2147484280" r:id="rId11"/>
    <p:sldLayoutId id="2147484263" r:id="rId12"/>
    <p:sldLayoutId id="2147484264" r:id="rId13"/>
    <p:sldLayoutId id="2147484265" r:id="rId14"/>
    <p:sldLayoutId id="2147484266" r:id="rId15"/>
    <p:sldLayoutId id="2147484267" r:id="rId16"/>
    <p:sldLayoutId id="2147484271" r:id="rId17"/>
    <p:sldLayoutId id="2147484272" r:id="rId18"/>
  </p:sldLayoutIdLst>
  <p:timing>
    <p:tnLst>
      <p:par>
        <p:cTn id="1" dur="indefinite" restart="never" nodeType="tmRoot"/>
      </p:par>
    </p:tnLst>
  </p:timing>
  <p:hf hd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9.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1.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jpeg"/><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6.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10.xml"/><Relationship Id="rId7" Type="http://schemas.openxmlformats.org/officeDocument/2006/relationships/image" Target="../media/image30.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History_of_computing_hardware" TargetMode="External"/><Relationship Id="rId3" Type="http://schemas.openxmlformats.org/officeDocument/2006/relationships/notesSlide" Target="../notesSlides/notesSlide30.xml"/><Relationship Id="rId7" Type="http://schemas.openxmlformats.org/officeDocument/2006/relationships/hyperlink" Target="http://eniacprogrammers.org/" TargetMode="External"/><Relationship Id="rId2" Type="http://schemas.openxmlformats.org/officeDocument/2006/relationships/slideLayout" Target="../slideLayouts/slideLayout16.xml"/><Relationship Id="rId1" Type="http://schemas.openxmlformats.org/officeDocument/2006/relationships/tags" Target="../tags/tag43.xml"/><Relationship Id="rId6" Type="http://schemas.openxmlformats.org/officeDocument/2006/relationships/hyperlink" Target="http://history-computer.com/" TargetMode="External"/><Relationship Id="rId5" Type="http://schemas.openxmlformats.org/officeDocument/2006/relationships/hyperlink" Target="http://en.wikipedia.org/wiki/Antikythera_mechanism" TargetMode="External"/><Relationship Id="rId4" Type="http://schemas.openxmlformats.org/officeDocument/2006/relationships/hyperlink" Target="http://en.wikipedia.org/wiki/Abacu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www.nlm.nih.gov/about/briefhistory.html" TargetMode="External"/><Relationship Id="rId2" Type="http://schemas.openxmlformats.org/officeDocument/2006/relationships/slideLayout" Target="../slideLayouts/slideLayout16.xml"/><Relationship Id="rId1" Type="http://schemas.openxmlformats.org/officeDocument/2006/relationships/tags" Target="../tags/tag44.xml"/><Relationship Id="rId6" Type="http://schemas.openxmlformats.org/officeDocument/2006/relationships/hyperlink" Target="http://www.census.gov/history/www/innovations/technology/" TargetMode="External"/><Relationship Id="rId5" Type="http://schemas.openxmlformats.org/officeDocument/2006/relationships/hyperlink" Target="http://www.sdsc.edu/ScienceWomen/index.html" TargetMode="External"/><Relationship Id="rId4" Type="http://schemas.openxmlformats.org/officeDocument/2006/relationships/hyperlink" Target="http://en.wikipedia.org/wiki/History_of_computi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commons.wikimedia.org/wiki/File:NIE_1905_Slide_rule.jpg" TargetMode="External"/><Relationship Id="rId3" Type="http://schemas.openxmlformats.org/officeDocument/2006/relationships/notesSlide" Target="../notesSlides/notesSlide32.xml"/><Relationship Id="rId7" Type="http://schemas.openxmlformats.org/officeDocument/2006/relationships/hyperlink" Target="http://commons.wikimedia.org/" TargetMode="External"/><Relationship Id="rId2" Type="http://schemas.openxmlformats.org/officeDocument/2006/relationships/slideLayout" Target="../slideLayouts/slideLayout16.xml"/><Relationship Id="rId1" Type="http://schemas.openxmlformats.org/officeDocument/2006/relationships/tags" Target="../tags/tag45.xml"/><Relationship Id="rId6" Type="http://schemas.openxmlformats.org/officeDocument/2006/relationships/hyperlink" Target="http://commons.wikimedia.org/wiki/File:Abacus_6.png" TargetMode="External"/><Relationship Id="rId5" Type="http://schemas.openxmlformats.org/officeDocument/2006/relationships/hyperlink" Target="http://www.naturalsciences.be/" TargetMode="External"/><Relationship Id="rId4" Type="http://schemas.openxmlformats.org/officeDocument/2006/relationships/hyperlink" Target="http://ishango.naturalsciences.be/Flash/flash_local/Ishango-22-EN.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File:NAMA_Machine_d%27Anticyth%C3%A8re_1.jpg" TargetMode="External"/><Relationship Id="rId3" Type="http://schemas.openxmlformats.org/officeDocument/2006/relationships/notesSlide" Target="../notesSlides/notesSlide33.xml"/><Relationship Id="rId7" Type="http://schemas.openxmlformats.org/officeDocument/2006/relationships/hyperlink" Target="http://commons.wikimedia.org/wiki/File:John_Napier.JPG" TargetMode="External"/><Relationship Id="rId2" Type="http://schemas.openxmlformats.org/officeDocument/2006/relationships/slideLayout" Target="../slideLayouts/slideLayout16.xml"/><Relationship Id="rId1" Type="http://schemas.openxmlformats.org/officeDocument/2006/relationships/tags" Target="../tags/tag46.xml"/><Relationship Id="rId6" Type="http://schemas.openxmlformats.org/officeDocument/2006/relationships/hyperlink" Target="http://www.archive.org/stream/biographicaldict04chamiala" TargetMode="External"/><Relationship Id="rId5" Type="http://schemas.openxmlformats.org/officeDocument/2006/relationships/hyperlink" Target="http://commons.wikimedia.org/" TargetMode="External"/><Relationship Id="rId4" Type="http://schemas.openxmlformats.org/officeDocument/2006/relationships/hyperlink" Target="http://commons.wikimedia.org/wiki/File:Oughtred.jpg" TargetMode="External"/><Relationship Id="rId9" Type="http://schemas.openxmlformats.org/officeDocument/2006/relationships/hyperlink" Target="http://creativecommons.org/licenses/by-sa/3.0/deed.e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File:Arts_et_Metiers_Pascaline_dsc03869.jpg" TargetMode="External"/><Relationship Id="rId3" Type="http://schemas.openxmlformats.org/officeDocument/2006/relationships/notesSlide" Target="../notesSlides/notesSlide34.xml"/><Relationship Id="rId7" Type="http://schemas.openxmlformats.org/officeDocument/2006/relationships/hyperlink" Target="https://commons.wikimedia.org/wiki/File:Blaise_pascal.jpg" TargetMode="External"/><Relationship Id="rId2" Type="http://schemas.openxmlformats.org/officeDocument/2006/relationships/slideLayout" Target="../slideLayouts/slideLayout16.xml"/><Relationship Id="rId1" Type="http://schemas.openxmlformats.org/officeDocument/2006/relationships/tags" Target="../tags/tag47.xml"/><Relationship Id="rId6" Type="http://schemas.openxmlformats.org/officeDocument/2006/relationships/hyperlink" Target="http://history-computer.com/MechanicalCalculators/Pioneers/Leonardo.html" TargetMode="External"/><Relationship Id="rId5" Type="http://schemas.openxmlformats.org/officeDocument/2006/relationships/hyperlink" Target="http://commons.wikimedia.org/" TargetMode="External"/><Relationship Id="rId4" Type="http://schemas.openxmlformats.org/officeDocument/2006/relationships/hyperlink" Target="http://commons.wikimedia.org/wiki/File:M&#225;quina_de_sumar_de_Leonardo_da_Vinci.jpg" TargetMode="External"/><Relationship Id="rId9" Type="http://schemas.openxmlformats.org/officeDocument/2006/relationships/hyperlink" Target="http://creativecommons.org/licenses/by-sa/3.0/deed.e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notesSlide" Target="../notesSlides/notesSlide35.xml"/><Relationship Id="rId7" Type="http://schemas.openxmlformats.org/officeDocument/2006/relationships/hyperlink" Target="http://en.wikipedia.org/wiki/File:Difference_engine.JPG" TargetMode="External"/><Relationship Id="rId2" Type="http://schemas.openxmlformats.org/officeDocument/2006/relationships/slideLayout" Target="../slideLayouts/slideLayout16.xml"/><Relationship Id="rId1" Type="http://schemas.openxmlformats.org/officeDocument/2006/relationships/tags" Target="../tags/tag48.xml"/><Relationship Id="rId6" Type="http://schemas.openxmlformats.org/officeDocument/2006/relationships/hyperlink" Target="http://en.wikipedia.org/wiki/File:Leibniz_Stepped_Reckoner_drawing.png" TargetMode="External"/><Relationship Id="rId5" Type="http://schemas.openxmlformats.org/officeDocument/2006/relationships/hyperlink" Target="http://commons.wikimedia.org/" TargetMode="External"/><Relationship Id="rId4" Type="http://schemas.openxmlformats.org/officeDocument/2006/relationships/hyperlink" Target="http://en.wikipedia.org/wiki/File:Gottfried_Wilhelm_von_Leibniz.jpg" TargetMode="External"/><Relationship Id="rId9" Type="http://schemas.openxmlformats.org/officeDocument/2006/relationships/hyperlink" Target="https://commons.wikimedia.org/wiki/File:Charles_Babbage_1860.jpg"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commons.wikimedia.org/" TargetMode="External"/><Relationship Id="rId3" Type="http://schemas.openxmlformats.org/officeDocument/2006/relationships/notesSlide" Target="../notesSlides/notesSlide36.xml"/><Relationship Id="rId7" Type="http://schemas.openxmlformats.org/officeDocument/2006/relationships/hyperlink" Target="http://commons.wikimedia.org/wiki/File:Hollerith.jpg" TargetMode="External"/><Relationship Id="rId2" Type="http://schemas.openxmlformats.org/officeDocument/2006/relationships/slideLayout" Target="../slideLayouts/slideLayout16.xml"/><Relationship Id="rId1" Type="http://schemas.openxmlformats.org/officeDocument/2006/relationships/tags" Target="../tags/tag49.xml"/><Relationship Id="rId6" Type="http://schemas.openxmlformats.org/officeDocument/2006/relationships/hyperlink" Target="http://en.wikipedia.org/wiki/File:Jacquard.loom.cards.jpg" TargetMode="External"/><Relationship Id="rId5" Type="http://schemas.openxmlformats.org/officeDocument/2006/relationships/hyperlink" Target="https://creativecommons.org/licenses/by/2.0/deed.en" TargetMode="External"/><Relationship Id="rId4" Type="http://schemas.openxmlformats.org/officeDocument/2006/relationships/hyperlink" Target="http://en.wikipedia.org/wiki/File:Analytical_Engine_(2290032530).jpg" TargetMode="External"/><Relationship Id="rId9" Type="http://schemas.openxmlformats.org/officeDocument/2006/relationships/hyperlink" Target="http://www.census.gov/history/www/census_then_now/notable_alumni/herman_hollerith.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commons.wikimedia.org/wiki/File:Eniac.jpg" TargetMode="External"/><Relationship Id="rId3" Type="http://schemas.openxmlformats.org/officeDocument/2006/relationships/notesSlide" Target="../notesSlides/notesSlide37.xml"/><Relationship Id="rId7" Type="http://schemas.openxmlformats.org/officeDocument/2006/relationships/hyperlink" Target="http://commons.wikimedia.org/wiki/File:H96566k.jpg" TargetMode="External"/><Relationship Id="rId2" Type="http://schemas.openxmlformats.org/officeDocument/2006/relationships/slideLayout" Target="../slideLayouts/slideLayout16.xml"/><Relationship Id="rId1" Type="http://schemas.openxmlformats.org/officeDocument/2006/relationships/tags" Target="../tags/tag50.xml"/><Relationship Id="rId6" Type="http://schemas.openxmlformats.org/officeDocument/2006/relationships/hyperlink" Target="http://commons.wikimedia.org/" TargetMode="External"/><Relationship Id="rId5" Type="http://schemas.openxmlformats.org/officeDocument/2006/relationships/hyperlink" Target="http://commons.wikimedia.org/wiki/File:Blue-punch-card-front-horiz.png" TargetMode="External"/><Relationship Id="rId4" Type="http://schemas.openxmlformats.org/officeDocument/2006/relationships/hyperlink" Target="http://www.census.gov/history/img/pantograph.jp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commons.wikimedia.org/wiki/File:IBM2314DiskDrivesAndIBM2540CardReaderPunch.jpg" TargetMode="External"/><Relationship Id="rId3" Type="http://schemas.openxmlformats.org/officeDocument/2006/relationships/notesSlide" Target="../notesSlides/notesSlide38.xml"/><Relationship Id="rId7" Type="http://schemas.openxmlformats.org/officeDocument/2006/relationships/hyperlink" Target="http://commons.wikimedia.org/wiki/File:C4004.JPG.jpg" TargetMode="External"/><Relationship Id="rId2" Type="http://schemas.openxmlformats.org/officeDocument/2006/relationships/slideLayout" Target="../slideLayouts/slideLayout16.xml"/><Relationship Id="rId1" Type="http://schemas.openxmlformats.org/officeDocument/2006/relationships/tags" Target="../tags/tag51.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File:Transistor-photo.JPG" TargetMode="External"/><Relationship Id="rId4" Type="http://schemas.openxmlformats.org/officeDocument/2006/relationships/hyperlink" Target="http://commons.wikimedia.org/wiki/File:Univac-I-Navy-Electronics-Supply-Office-BRL61-0992.jpg" TargetMode="External"/><Relationship Id="rId9" Type="http://schemas.openxmlformats.org/officeDocument/2006/relationships/hyperlink" Target="https://commons.wikimedia.org/wiki/File:Pdp-11-40.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commons.wikimedia.org/wiki/File:Iphone_2.jpg" TargetMode="External"/><Relationship Id="rId3" Type="http://schemas.openxmlformats.org/officeDocument/2006/relationships/notesSlide" Target="../notesSlides/notesSlide39.xml"/><Relationship Id="rId7" Type="http://schemas.openxmlformats.org/officeDocument/2006/relationships/hyperlink" Target="https://creativecommons.org/licenses/by/3.0/deed.en" TargetMode="External"/><Relationship Id="rId2" Type="http://schemas.openxmlformats.org/officeDocument/2006/relationships/slideLayout" Target="../slideLayouts/slideLayout16.xml"/><Relationship Id="rId1" Type="http://schemas.openxmlformats.org/officeDocument/2006/relationships/tags" Target="../tags/tag52.xml"/><Relationship Id="rId6" Type="http://schemas.openxmlformats.org/officeDocument/2006/relationships/hyperlink" Target="https://commons.wikimedia.org/wiki/File:Compaq_presario_12XL405.jpg" TargetMode="External"/><Relationship Id="rId11" Type="http://schemas.openxmlformats.org/officeDocument/2006/relationships/hyperlink" Target="http://creativecommons.org/licenses/by-sa/2.0/fr/deed.en" TargetMode="External"/><Relationship Id="rId5" Type="http://schemas.openxmlformats.org/officeDocument/2006/relationships/hyperlink" Target="http://creativecommons.org/licenses/by-sa/3.0/deed.en" TargetMode="External"/><Relationship Id="rId10" Type="http://schemas.openxmlformats.org/officeDocument/2006/relationships/hyperlink" Target="http://commons.wikimedia.org/" TargetMode="External"/><Relationship Id="rId4" Type="http://schemas.openxmlformats.org/officeDocument/2006/relationships/hyperlink" Target="https://commons.wikimedia.org/wiki/File:TRS-80_Model_I_-_Rechnermuseum_Cropped.jpg" TargetMode="External"/><Relationship Id="rId9" Type="http://schemas.openxmlformats.org/officeDocument/2006/relationships/hyperlink" Target="http://commons.wikimedia.org/wiki/File:Cray-1-p1010221.jp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5.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Introduction to Computer Science</a:t>
            </a:r>
          </a:p>
        </p:txBody>
      </p:sp>
      <p:sp>
        <p:nvSpPr>
          <p:cNvPr id="14339" name="Text Placeholder 2"/>
          <p:cNvSpPr>
            <a:spLocks noGrp="1"/>
          </p:cNvSpPr>
          <p:nvPr>
            <p:ph type="body" sz="half" idx="2"/>
          </p:nvPr>
        </p:nvSpPr>
        <p:spPr/>
        <p:txBody>
          <a:bodyPr/>
          <a:lstStyle/>
          <a:p>
            <a:r>
              <a:rPr lang="en-US" altLang="en-US" dirty="0" smtClean="0"/>
              <a:t>Basic Computing Concepts Including History</a:t>
            </a:r>
          </a:p>
        </p:txBody>
      </p:sp>
      <p:sp>
        <p:nvSpPr>
          <p:cNvPr id="14340" name="Text Placeholder 3"/>
          <p:cNvSpPr>
            <a:spLocks noGrp="1"/>
          </p:cNvSpPr>
          <p:nvPr>
            <p:ph type="body" sz="quarter" idx="11"/>
          </p:nvPr>
        </p:nvSpPr>
        <p:spPr/>
        <p:txBody>
          <a:bodyPr/>
          <a:lstStyle/>
          <a:p>
            <a:r>
              <a:rPr lang="en-US" altLang="en-US" dirty="0" smtClean="0"/>
              <a:t>Lecture c</a:t>
            </a:r>
          </a:p>
        </p:txBody>
      </p:sp>
      <p:sp>
        <p:nvSpPr>
          <p:cNvPr id="14341" name="Text Placeholder 4"/>
          <p:cNvSpPr>
            <a:spLocks noGrp="1"/>
          </p:cNvSpPr>
          <p:nvPr>
            <p:ph type="body" sz="quarter" idx="12"/>
          </p:nvPr>
        </p:nvSpPr>
        <p:spPr/>
        <p:txBody>
          <a:bodyPr/>
          <a:lstStyle/>
          <a:p>
            <a:r>
              <a:rPr lang="en-US" dirty="0" smtClean="0"/>
              <a:t>This material (Comp 4 Unit 1)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Gottfried von Leibniz </a:t>
            </a:r>
            <a:br>
              <a:rPr lang="en-US" altLang="en-US" dirty="0" smtClean="0"/>
            </a:br>
            <a:r>
              <a:rPr lang="en-US" altLang="en-US" dirty="0" smtClean="0"/>
              <a:t>1646-1716, Germany</a:t>
            </a:r>
          </a:p>
        </p:txBody>
      </p:sp>
      <p:sp>
        <p:nvSpPr>
          <p:cNvPr id="22531" name="Content Placeholder 2"/>
          <p:cNvSpPr>
            <a:spLocks noGrp="1"/>
          </p:cNvSpPr>
          <p:nvPr>
            <p:ph sz="quarter" idx="14"/>
          </p:nvPr>
        </p:nvSpPr>
        <p:spPr>
          <a:xfrm>
            <a:off x="457199" y="1600200"/>
            <a:ext cx="4499811" cy="4119880"/>
          </a:xfrm>
        </p:spPr>
        <p:txBody>
          <a:bodyPr/>
          <a:lstStyle/>
          <a:p>
            <a:r>
              <a:rPr lang="en-US" altLang="en-US" dirty="0" smtClean="0"/>
              <a:t>Stepped Reckoner</a:t>
            </a:r>
          </a:p>
          <a:p>
            <a:r>
              <a:rPr lang="en-US" altLang="en-US" dirty="0" smtClean="0"/>
              <a:t>A variety of arithmetic operations</a:t>
            </a:r>
          </a:p>
          <a:p>
            <a:r>
              <a:rPr lang="en-US" altLang="en-US" dirty="0" smtClean="0"/>
              <a:t>Algorithms were embedded in the hardware/architecture</a:t>
            </a:r>
          </a:p>
        </p:txBody>
      </p:sp>
      <p:pic>
        <p:nvPicPr>
          <p:cNvPr id="7" name="Content Placeholder 6" descr="Image of Gottfried von Leibniz."/>
          <p:cNvPicPr>
            <a:picLocks noGrp="1" noChangeAspect="1"/>
          </p:cNvPicPr>
          <p:nvPr>
            <p:ph sz="quarter" idx="35"/>
          </p:nvPr>
        </p:nvPicPr>
        <p:blipFill>
          <a:blip r:embed="rId4">
            <a:extLst>
              <a:ext uri="{28A0092B-C50C-407E-A947-70E740481C1C}">
                <a14:useLocalDpi xmlns:a14="http://schemas.microsoft.com/office/drawing/2010/main" val="0"/>
              </a:ext>
            </a:extLst>
          </a:blip>
          <a:stretch>
            <a:fillRect/>
          </a:stretch>
        </p:blipFill>
        <p:spPr>
          <a:xfrm>
            <a:off x="5758529" y="1836420"/>
            <a:ext cx="1822704" cy="1280160"/>
          </a:xfrm>
        </p:spPr>
      </p:pic>
      <p:sp>
        <p:nvSpPr>
          <p:cNvPr id="5" name="Text Placeholder 4"/>
          <p:cNvSpPr>
            <a:spLocks noGrp="1"/>
          </p:cNvSpPr>
          <p:nvPr>
            <p:ph type="body" sz="quarter" idx="41"/>
          </p:nvPr>
        </p:nvSpPr>
        <p:spPr>
          <a:xfrm>
            <a:off x="5575980" y="3157220"/>
            <a:ext cx="2399633" cy="408623"/>
          </a:xfrm>
        </p:spPr>
        <p:txBody>
          <a:bodyPr/>
          <a:lstStyle/>
          <a:p>
            <a:r>
              <a:rPr lang="en-US" altLang="en-US" smtClean="0"/>
              <a:t>Gottfried von Leibniz</a:t>
            </a:r>
            <a:br>
              <a:rPr lang="en-US" altLang="en-US" smtClean="0"/>
            </a:br>
            <a:r>
              <a:rPr lang="en-US" altLang="en-US" smtClean="0"/>
              <a:t>(Public </a:t>
            </a:r>
            <a:r>
              <a:rPr lang="en-US" altLang="en-US" dirty="0" smtClean="0"/>
              <a:t>domain image, PD-US)</a:t>
            </a:r>
            <a:endParaRPr lang="en-US" dirty="0"/>
          </a:p>
        </p:txBody>
      </p:sp>
      <p:pic>
        <p:nvPicPr>
          <p:cNvPr id="8" name="Content Placeholder 7" descr="Image of the Stepped Reckoner."/>
          <p:cNvPicPr>
            <a:picLocks noGrp="1" noChangeAspect="1"/>
          </p:cNvPicPr>
          <p:nvPr>
            <p:ph sz="quarter" idx="36"/>
          </p:nvPr>
        </p:nvPicPr>
        <p:blipFill>
          <a:blip r:embed="rId5">
            <a:extLst>
              <a:ext uri="{28A0092B-C50C-407E-A947-70E740481C1C}">
                <a14:useLocalDpi xmlns:a14="http://schemas.microsoft.com/office/drawing/2010/main" val="0"/>
              </a:ext>
            </a:extLst>
          </a:blip>
          <a:stretch>
            <a:fillRect/>
          </a:stretch>
        </p:blipFill>
        <p:spPr>
          <a:xfrm>
            <a:off x="5494995" y="3967163"/>
            <a:ext cx="2391047" cy="1752600"/>
          </a:xfrm>
        </p:spPr>
      </p:pic>
      <p:sp>
        <p:nvSpPr>
          <p:cNvPr id="4" name="Text Placeholder 3"/>
          <p:cNvSpPr>
            <a:spLocks noGrp="1"/>
          </p:cNvSpPr>
          <p:nvPr>
            <p:ph type="body" sz="quarter" idx="40"/>
          </p:nvPr>
        </p:nvSpPr>
        <p:spPr>
          <a:xfrm>
            <a:off x="5397500" y="5740400"/>
            <a:ext cx="3319780" cy="421640"/>
          </a:xfrm>
        </p:spPr>
        <p:txBody>
          <a:bodyPr/>
          <a:lstStyle/>
          <a:p>
            <a:r>
              <a:rPr lang="en-US" altLang="en-US" dirty="0" smtClean="0"/>
              <a:t>Stepped Reckoner </a:t>
            </a:r>
          </a:p>
          <a:p>
            <a:r>
              <a:rPr lang="en-US" altLang="en-US" dirty="0" smtClean="0"/>
              <a:t>(Public domain, nd.) (PD-1923)</a:t>
            </a:r>
          </a:p>
        </p:txBody>
      </p:sp>
      <p:sp>
        <p:nvSpPr>
          <p:cNvPr id="2" name="Slide Number Placeholder 1"/>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Charles Babbage </a:t>
            </a:r>
            <a:br>
              <a:rPr lang="en-US" altLang="en-US" dirty="0" smtClean="0"/>
            </a:br>
            <a:r>
              <a:rPr lang="en-US" altLang="en-US" dirty="0" smtClean="0"/>
              <a:t>1792-1871, England</a:t>
            </a:r>
          </a:p>
        </p:txBody>
      </p:sp>
      <p:sp>
        <p:nvSpPr>
          <p:cNvPr id="23555" name="Content Placeholder 2"/>
          <p:cNvSpPr>
            <a:spLocks noGrp="1"/>
          </p:cNvSpPr>
          <p:nvPr>
            <p:ph sz="quarter" idx="14"/>
          </p:nvPr>
        </p:nvSpPr>
        <p:spPr/>
        <p:txBody>
          <a:bodyPr/>
          <a:lstStyle/>
          <a:p>
            <a:r>
              <a:rPr lang="en-US" altLang="en-US" dirty="0" smtClean="0"/>
              <a:t>Difference Engine, 1822</a:t>
            </a:r>
          </a:p>
          <a:p>
            <a:pPr lvl="1"/>
            <a:r>
              <a:rPr lang="en-US" altLang="en-US" dirty="0" smtClean="0"/>
              <a:t>Demonstration model only</a:t>
            </a:r>
          </a:p>
        </p:txBody>
      </p:sp>
      <p:pic>
        <p:nvPicPr>
          <p:cNvPr id="6" name="Content Placeholder 5" descr="Image of Charles Babbage."/>
          <p:cNvPicPr>
            <a:picLocks noGrp="1" noChangeAspect="1"/>
          </p:cNvPicPr>
          <p:nvPr>
            <p:ph sz="quarter" idx="35"/>
          </p:nvPr>
        </p:nvPicPr>
        <p:blipFill>
          <a:blip r:embed="rId4">
            <a:extLst>
              <a:ext uri="{28A0092B-C50C-407E-A947-70E740481C1C}">
                <a14:useLocalDpi xmlns:a14="http://schemas.microsoft.com/office/drawing/2010/main" val="0"/>
              </a:ext>
            </a:extLst>
          </a:blip>
          <a:stretch>
            <a:fillRect/>
          </a:stretch>
        </p:blipFill>
        <p:spPr>
          <a:xfrm>
            <a:off x="6026753" y="1714500"/>
            <a:ext cx="1286256" cy="1524000"/>
          </a:xfrm>
        </p:spPr>
      </p:pic>
      <p:sp>
        <p:nvSpPr>
          <p:cNvPr id="4" name="Text Placeholder 3"/>
          <p:cNvSpPr>
            <a:spLocks noGrp="1"/>
          </p:cNvSpPr>
          <p:nvPr>
            <p:ph type="body" sz="quarter" idx="41"/>
          </p:nvPr>
        </p:nvSpPr>
        <p:spPr>
          <a:xfrm>
            <a:off x="5466828" y="3248251"/>
            <a:ext cx="2406106" cy="520700"/>
          </a:xfrm>
        </p:spPr>
        <p:txBody>
          <a:bodyPr/>
          <a:lstStyle/>
          <a:p>
            <a:pPr algn="ctr"/>
            <a:r>
              <a:rPr lang="en-US" dirty="0" smtClean="0"/>
              <a:t>Charles Babbage</a:t>
            </a:r>
          </a:p>
          <a:p>
            <a:pPr algn="ctr"/>
            <a:r>
              <a:rPr lang="en-US" dirty="0" smtClean="0"/>
              <a:t>(Public domain, 1871) (PD-1923)</a:t>
            </a:r>
          </a:p>
        </p:txBody>
      </p:sp>
      <p:pic>
        <p:nvPicPr>
          <p:cNvPr id="7" name="Content Placeholder 6" descr="Image of a Difference Engine model."/>
          <p:cNvPicPr>
            <a:picLocks noGrp="1" noChangeAspect="1"/>
          </p:cNvPicPr>
          <p:nvPr>
            <p:ph sz="quarter" idx="36"/>
          </p:nvPr>
        </p:nvPicPr>
        <p:blipFill>
          <a:blip r:embed="rId5" cstate="print">
            <a:extLst>
              <a:ext uri="{28A0092B-C50C-407E-A947-70E740481C1C}">
                <a14:useLocalDpi xmlns:a14="http://schemas.microsoft.com/office/drawing/2010/main" val="0"/>
              </a:ext>
            </a:extLst>
          </a:blip>
          <a:stretch>
            <a:fillRect/>
          </a:stretch>
        </p:blipFill>
        <p:spPr>
          <a:xfrm>
            <a:off x="5684397" y="3967163"/>
            <a:ext cx="2012244" cy="1752600"/>
          </a:xfrm>
        </p:spPr>
      </p:pic>
      <p:sp>
        <p:nvSpPr>
          <p:cNvPr id="9" name="Content Placeholder 8"/>
          <p:cNvSpPr>
            <a:spLocks noGrp="1"/>
          </p:cNvSpPr>
          <p:nvPr>
            <p:ph type="body" sz="quarter" idx="40"/>
          </p:nvPr>
        </p:nvSpPr>
        <p:spPr>
          <a:xfrm>
            <a:off x="5385632" y="5719763"/>
            <a:ext cx="3300195" cy="675640"/>
          </a:xfrm>
        </p:spPr>
        <p:txBody>
          <a:bodyPr/>
          <a:lstStyle/>
          <a:p>
            <a:r>
              <a:rPr lang="en-US" dirty="0" smtClean="0"/>
              <a:t>Difference Engine model at the Computer History Museum in Mountain View, California</a:t>
            </a:r>
          </a:p>
          <a:p>
            <a:r>
              <a:rPr lang="en-US" altLang="en-US" dirty="0" smtClean="0"/>
              <a:t>(Cronin, A., CC-BY-SA-3.0)</a:t>
            </a:r>
          </a:p>
        </p:txBody>
      </p:sp>
      <p:sp>
        <p:nvSpPr>
          <p:cNvPr id="2" name="Slide Number Placeholder 1"/>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Analytical Engine</a:t>
            </a:r>
          </a:p>
        </p:txBody>
      </p:sp>
      <p:sp>
        <p:nvSpPr>
          <p:cNvPr id="24579" name="Content Placeholder 2"/>
          <p:cNvSpPr>
            <a:spLocks noGrp="1"/>
          </p:cNvSpPr>
          <p:nvPr>
            <p:ph sz="quarter" idx="14"/>
          </p:nvPr>
        </p:nvSpPr>
        <p:spPr>
          <a:xfrm>
            <a:off x="457200" y="1600200"/>
            <a:ext cx="4053840" cy="4572000"/>
          </a:xfrm>
        </p:spPr>
        <p:txBody>
          <a:bodyPr/>
          <a:lstStyle/>
          <a:p>
            <a:r>
              <a:rPr lang="en-US" altLang="en-US" dirty="0" smtClean="0"/>
              <a:t>Designed to read instructions in the form of holes in paper cards. i.e. </a:t>
            </a:r>
            <a:r>
              <a:rPr lang="en-US" altLang="en-US" dirty="0"/>
              <a:t>programmable</a:t>
            </a:r>
          </a:p>
          <a:p>
            <a:r>
              <a:rPr lang="en-US" altLang="en-US" dirty="0"/>
              <a:t>Based on Jacquard's punched cards for </a:t>
            </a:r>
            <a:r>
              <a:rPr lang="en-US" altLang="en-US" dirty="0" smtClean="0"/>
              <a:t>weaving</a:t>
            </a:r>
            <a:endParaRPr lang="en-US" altLang="en-US" dirty="0"/>
          </a:p>
        </p:txBody>
      </p:sp>
      <p:pic>
        <p:nvPicPr>
          <p:cNvPr id="9" name="Content Placeholder 8" descr="Image of an Analytical Engine Mill."/>
          <p:cNvPicPr>
            <a:picLocks noGrp="1" noChangeAspect="1"/>
          </p:cNvPicPr>
          <p:nvPr>
            <p:ph sz="quarter" idx="35"/>
          </p:nvPr>
        </p:nvPicPr>
        <p:blipFill>
          <a:blip r:embed="rId4">
            <a:extLst>
              <a:ext uri="{28A0092B-C50C-407E-A947-70E740481C1C}">
                <a14:useLocalDpi xmlns:a14="http://schemas.microsoft.com/office/drawing/2010/main" val="0"/>
              </a:ext>
            </a:extLst>
          </a:blip>
          <a:stretch>
            <a:fillRect/>
          </a:stretch>
        </p:blipFill>
        <p:spPr>
          <a:xfrm>
            <a:off x="6010958" y="1600200"/>
            <a:ext cx="1317846" cy="1752600"/>
          </a:xfrm>
        </p:spPr>
      </p:pic>
      <p:sp>
        <p:nvSpPr>
          <p:cNvPr id="6" name="Text Placeholder 5"/>
          <p:cNvSpPr>
            <a:spLocks noGrp="1"/>
          </p:cNvSpPr>
          <p:nvPr>
            <p:ph type="body" sz="quarter" idx="41"/>
          </p:nvPr>
        </p:nvSpPr>
        <p:spPr>
          <a:xfrm>
            <a:off x="5928768" y="3338127"/>
            <a:ext cx="2118450" cy="497523"/>
          </a:xfrm>
        </p:spPr>
        <p:txBody>
          <a:bodyPr/>
          <a:lstStyle/>
          <a:p>
            <a:r>
              <a:rPr lang="en-US" altLang="en-US" dirty="0"/>
              <a:t>Analytical Engine </a:t>
            </a:r>
            <a:r>
              <a:rPr lang="en-US" altLang="en-US" dirty="0" smtClean="0"/>
              <a:t>Mill (Williams, 2004. PD-US)</a:t>
            </a:r>
          </a:p>
        </p:txBody>
      </p:sp>
      <p:pic>
        <p:nvPicPr>
          <p:cNvPr id="8" name="Content Placeholder 7" descr="Image of a Jacquard Loom."/>
          <p:cNvPicPr>
            <a:picLocks noGrp="1" noChangeAspect="1"/>
          </p:cNvPicPr>
          <p:nvPr>
            <p:ph sz="quarter" idx="36"/>
          </p:nvPr>
        </p:nvPicPr>
        <p:blipFill>
          <a:blip r:embed="rId5">
            <a:extLst>
              <a:ext uri="{28A0092B-C50C-407E-A947-70E740481C1C}">
                <a14:useLocalDpi xmlns:a14="http://schemas.microsoft.com/office/drawing/2010/main" val="0"/>
              </a:ext>
            </a:extLst>
          </a:blip>
          <a:stretch>
            <a:fillRect/>
          </a:stretch>
        </p:blipFill>
        <p:spPr>
          <a:xfrm>
            <a:off x="6035268" y="3967163"/>
            <a:ext cx="1310502" cy="1752600"/>
          </a:xfrm>
        </p:spPr>
      </p:pic>
      <p:sp>
        <p:nvSpPr>
          <p:cNvPr id="5" name="Text Placeholder 4"/>
          <p:cNvSpPr>
            <a:spLocks noGrp="1"/>
          </p:cNvSpPr>
          <p:nvPr>
            <p:ph type="body" sz="quarter" idx="40"/>
          </p:nvPr>
        </p:nvSpPr>
        <p:spPr>
          <a:xfrm>
            <a:off x="5928768" y="5686881"/>
            <a:ext cx="2118450" cy="421640"/>
          </a:xfrm>
        </p:spPr>
        <p:txBody>
          <a:bodyPr/>
          <a:lstStyle/>
          <a:p>
            <a:r>
              <a:rPr lang="en-US" dirty="0"/>
              <a:t>Jacquard </a:t>
            </a:r>
            <a:r>
              <a:rPr lang="en-US" dirty="0" smtClean="0"/>
              <a:t>Loom</a:t>
            </a:r>
            <a:br>
              <a:rPr lang="en-US" dirty="0" smtClean="0"/>
            </a:br>
            <a:r>
              <a:rPr lang="en-US" altLang="en-US" dirty="0" smtClean="0"/>
              <a:t>(</a:t>
            </a:r>
            <a:r>
              <a:rPr lang="en-US" altLang="en-US" dirty="0" err="1" smtClean="0"/>
              <a:t>Wichary</a:t>
            </a:r>
            <a:r>
              <a:rPr lang="en-US" altLang="en-US" dirty="0" smtClean="0"/>
              <a:t>, 2006. CC BY 2.0)</a:t>
            </a:r>
          </a:p>
        </p:txBody>
      </p:sp>
      <p:sp>
        <p:nvSpPr>
          <p:cNvPr id="2" name="Slide Number Placeholder 1"/>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Electromechanical Computers</a:t>
            </a:r>
          </a:p>
        </p:txBody>
      </p:sp>
      <p:sp>
        <p:nvSpPr>
          <p:cNvPr id="27654" name="Content Placeholder 5"/>
          <p:cNvSpPr>
            <a:spLocks noGrp="1"/>
          </p:cNvSpPr>
          <p:nvPr>
            <p:ph sz="quarter" idx="14"/>
          </p:nvPr>
        </p:nvSpPr>
        <p:spPr/>
        <p:txBody>
          <a:bodyPr/>
          <a:lstStyle/>
          <a:p>
            <a:r>
              <a:rPr lang="en-US" altLang="en-US" dirty="0" smtClean="0"/>
              <a:t>Electricity was developed in the 19th century</a:t>
            </a:r>
          </a:p>
          <a:p>
            <a:r>
              <a:rPr lang="en-US" altLang="en-US" dirty="0" smtClean="0"/>
              <a:t>Information could now be represented by electrical impulses</a:t>
            </a:r>
          </a:p>
          <a:p>
            <a:r>
              <a:rPr lang="en-US" altLang="en-US" dirty="0" smtClean="0"/>
              <a:t>Computers were created to use electricity along with mechanical gears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Herman Hollerith</a:t>
            </a:r>
            <a:br>
              <a:rPr lang="en-US" dirty="0" smtClean="0"/>
            </a:br>
            <a:r>
              <a:rPr lang="en-US" dirty="0" smtClean="0"/>
              <a:t>1860-1929, USA</a:t>
            </a:r>
          </a:p>
        </p:txBody>
      </p:sp>
      <p:sp>
        <p:nvSpPr>
          <p:cNvPr id="28675" name="Content Placeholder 2"/>
          <p:cNvSpPr>
            <a:spLocks noGrp="1"/>
          </p:cNvSpPr>
          <p:nvPr>
            <p:ph sz="quarter" idx="14"/>
          </p:nvPr>
        </p:nvSpPr>
        <p:spPr>
          <a:xfrm>
            <a:off x="457200" y="1600200"/>
            <a:ext cx="4053840" cy="4572000"/>
          </a:xfrm>
        </p:spPr>
        <p:txBody>
          <a:bodyPr/>
          <a:lstStyle/>
          <a:p>
            <a:r>
              <a:rPr lang="en-US" altLang="en-US" sz="2800" dirty="0" smtClean="0"/>
              <a:t>Created tabulating machine for 1890 Census </a:t>
            </a:r>
          </a:p>
          <a:p>
            <a:r>
              <a:rPr lang="en-US" altLang="en-US" sz="2800" dirty="0" smtClean="0"/>
              <a:t>Started the Tabulating Machine Company in 1896</a:t>
            </a:r>
          </a:p>
          <a:p>
            <a:r>
              <a:rPr lang="en-US" altLang="en-US" sz="2800" dirty="0" smtClean="0"/>
              <a:t>Sold it to TJ Watson in 1914</a:t>
            </a:r>
          </a:p>
          <a:p>
            <a:pPr lvl="1"/>
            <a:r>
              <a:rPr lang="en-US" altLang="en-US" sz="2400" dirty="0" smtClean="0"/>
              <a:t>Became part of IBM</a:t>
            </a:r>
          </a:p>
        </p:txBody>
      </p:sp>
      <p:pic>
        <p:nvPicPr>
          <p:cNvPr id="7" name="Content Placeholder 6" descr="Image of "/>
          <p:cNvPicPr>
            <a:picLocks noGrp="1" noChangeAspect="1"/>
          </p:cNvPicPr>
          <p:nvPr>
            <p:ph sz="quarter" idx="35"/>
          </p:nvPr>
        </p:nvPicPr>
        <p:blipFill>
          <a:blip r:embed="rId4">
            <a:extLst>
              <a:ext uri="{28A0092B-C50C-407E-A947-70E740481C1C}">
                <a14:useLocalDpi xmlns:a14="http://schemas.microsoft.com/office/drawing/2010/main" val="0"/>
              </a:ext>
            </a:extLst>
          </a:blip>
          <a:stretch>
            <a:fillRect/>
          </a:stretch>
        </p:blipFill>
        <p:spPr>
          <a:xfrm>
            <a:off x="5993225" y="1653540"/>
            <a:ext cx="1353312" cy="1645920"/>
          </a:xfrm>
        </p:spPr>
      </p:pic>
      <p:sp>
        <p:nvSpPr>
          <p:cNvPr id="5" name="Text Placeholder 4"/>
          <p:cNvSpPr>
            <a:spLocks noGrp="1"/>
          </p:cNvSpPr>
          <p:nvPr>
            <p:ph type="body" sz="quarter" idx="41"/>
          </p:nvPr>
        </p:nvSpPr>
        <p:spPr>
          <a:xfrm>
            <a:off x="5816092" y="3357880"/>
            <a:ext cx="2038176" cy="421640"/>
          </a:xfrm>
        </p:spPr>
        <p:txBody>
          <a:bodyPr/>
          <a:lstStyle/>
          <a:p>
            <a:r>
              <a:rPr lang="en-US" altLang="en-US" dirty="0" smtClean="0"/>
              <a:t>Herman Hollerith</a:t>
            </a:r>
            <a:br>
              <a:rPr lang="en-US" altLang="en-US" dirty="0" smtClean="0"/>
            </a:br>
            <a:r>
              <a:rPr lang="en-US" altLang="en-US" dirty="0" smtClean="0"/>
              <a:t>(Bell, circa 1888. PD-1923)</a:t>
            </a:r>
          </a:p>
        </p:txBody>
      </p:sp>
      <p:pic>
        <p:nvPicPr>
          <p:cNvPr id="8" name="Content Placeholder 7" descr="Drawing of a woman using the Hollerith tabulating machine for the 1890 Census."/>
          <p:cNvPicPr>
            <a:picLocks noGrp="1" noChangeAspect="1"/>
          </p:cNvPicPr>
          <p:nvPr>
            <p:ph sz="quarter" idx="36"/>
          </p:nvPr>
        </p:nvPicPr>
        <p:blipFill>
          <a:blip r:embed="rId5">
            <a:extLst>
              <a:ext uri="{28A0092B-C50C-407E-A947-70E740481C1C}">
                <a14:useLocalDpi xmlns:a14="http://schemas.microsoft.com/office/drawing/2010/main" val="0"/>
              </a:ext>
            </a:extLst>
          </a:blip>
          <a:stretch>
            <a:fillRect/>
          </a:stretch>
        </p:blipFill>
        <p:spPr>
          <a:xfrm>
            <a:off x="5638959" y="3967163"/>
            <a:ext cx="2103120" cy="1752600"/>
          </a:xfrm>
        </p:spPr>
      </p:pic>
      <p:sp>
        <p:nvSpPr>
          <p:cNvPr id="4" name="Text Placeholder 3"/>
          <p:cNvSpPr>
            <a:spLocks noGrp="1"/>
          </p:cNvSpPr>
          <p:nvPr>
            <p:ph type="body" sz="quarter" idx="40"/>
          </p:nvPr>
        </p:nvSpPr>
        <p:spPr>
          <a:xfrm>
            <a:off x="5638959" y="5719763"/>
            <a:ext cx="2392442" cy="598806"/>
          </a:xfrm>
        </p:spPr>
        <p:txBody>
          <a:bodyPr/>
          <a:lstStyle/>
          <a:p>
            <a:r>
              <a:rPr lang="en-US" dirty="0" smtClean="0"/>
              <a:t>Hollerith tabulating </a:t>
            </a:r>
            <a:r>
              <a:rPr lang="en-US" dirty="0"/>
              <a:t>machine </a:t>
            </a:r>
            <a:r>
              <a:rPr lang="en-US" dirty="0" smtClean="0"/>
              <a:t>being used </a:t>
            </a:r>
            <a:r>
              <a:rPr lang="en-US" dirty="0"/>
              <a:t>for the 1890 </a:t>
            </a:r>
            <a:r>
              <a:rPr lang="en-US" dirty="0" smtClean="0"/>
              <a:t>Census.</a:t>
            </a:r>
            <a:br>
              <a:rPr lang="en-US" dirty="0" smtClean="0"/>
            </a:br>
            <a:r>
              <a:rPr lang="en-US" altLang="en-US" dirty="0" smtClean="0"/>
              <a:t>(U.S. Census, nd.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smtClean="0"/>
              <a:t>Punched Cards</a:t>
            </a:r>
            <a:endParaRPr lang="en-US" altLang="en-US" b="1" dirty="0" smtClean="0"/>
          </a:p>
        </p:txBody>
      </p:sp>
      <p:pic>
        <p:nvPicPr>
          <p:cNvPr id="29705" name="Content Placeholder 12" descr="Photograph of woman using a pantograph to punch cards for the tabluating machine.&#10;Public domain.&#10;(US Census, nd. PD-US)&#10;"/>
          <p:cNvPicPr>
            <a:picLocks noGrp="1" noChangeAspect="1" noChangeArrowheads="1"/>
          </p:cNvPicPr>
          <p:nvPr>
            <p:ph sz="quarter" idx="14"/>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457200" y="2202127"/>
            <a:ext cx="4041775" cy="33681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type="body" sz="quarter" idx="32"/>
          </p:nvPr>
        </p:nvSpPr>
        <p:spPr>
          <a:xfrm>
            <a:off x="330198" y="5605780"/>
            <a:ext cx="3438723" cy="533400"/>
          </a:xfrm>
        </p:spPr>
        <p:txBody>
          <a:bodyPr/>
          <a:lstStyle/>
          <a:p>
            <a:pPr marL="0" indent="0" algn="ctr">
              <a:defRPr/>
            </a:pPr>
            <a:r>
              <a:rPr lang="en-US" dirty="0"/>
              <a:t>C</a:t>
            </a:r>
            <a:r>
              <a:rPr lang="en-US" dirty="0" smtClean="0"/>
              <a:t>reating punched cards for Tabulating Machine</a:t>
            </a:r>
          </a:p>
          <a:p>
            <a:pPr algn="ctr" eaLnBrk="1" hangingPunct="1">
              <a:defRPr/>
            </a:pPr>
            <a:r>
              <a:rPr lang="en-US" dirty="0" smtClean="0"/>
              <a:t>(U.S. Census, nd. PD-US)</a:t>
            </a:r>
            <a:endParaRPr lang="en-US" dirty="0"/>
          </a:p>
        </p:txBody>
      </p:sp>
      <p:pic>
        <p:nvPicPr>
          <p:cNvPr id="29704" name="Content Placeholder 11" descr="Photograph of a punched card."/>
          <p:cNvPicPr>
            <a:picLocks noGrp="1" noChangeAspect="1" noChangeArrowheads="1"/>
          </p:cNvPicPr>
          <p:nvPr>
            <p:ph sz="quarter" idx="18"/>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4648200" y="2976801"/>
            <a:ext cx="4041775" cy="18187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ontent Placeholder 5"/>
          <p:cNvSpPr>
            <a:spLocks noGrp="1"/>
          </p:cNvSpPr>
          <p:nvPr>
            <p:ph type="body" sz="quarter" idx="33"/>
          </p:nvPr>
        </p:nvSpPr>
        <p:spPr bwMode="auto">
          <a:xfrm>
            <a:off x="4648201" y="4767580"/>
            <a:ext cx="307848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dirty="0" smtClean="0"/>
              <a:t>Punched card (Public domain, nd.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First Generation General </a:t>
            </a:r>
            <a:br>
              <a:rPr lang="en-US" dirty="0" smtClean="0"/>
            </a:br>
            <a:r>
              <a:rPr lang="en-US" dirty="0" smtClean="0"/>
              <a:t>Purpose Computers - 1</a:t>
            </a:r>
          </a:p>
        </p:txBody>
      </p:sp>
      <p:sp>
        <p:nvSpPr>
          <p:cNvPr id="30726" name="Content Placeholder 5"/>
          <p:cNvSpPr>
            <a:spLocks noGrp="1"/>
          </p:cNvSpPr>
          <p:nvPr>
            <p:ph sz="quarter" idx="14"/>
          </p:nvPr>
        </p:nvSpPr>
        <p:spPr/>
        <p:txBody>
          <a:bodyPr/>
          <a:lstStyle/>
          <a:p>
            <a:r>
              <a:rPr lang="en-US" altLang="en-US" dirty="0" smtClean="0"/>
              <a:t>Based on electronically controlled mechanical gears (relays)</a:t>
            </a:r>
          </a:p>
          <a:p>
            <a:r>
              <a:rPr lang="en-US" altLang="en-US" dirty="0" smtClean="0"/>
              <a:t>1930 Vannevar Bush, Differential Analyzer</a:t>
            </a:r>
          </a:p>
          <a:p>
            <a:r>
              <a:rPr lang="en-US" altLang="en-US" dirty="0" smtClean="0"/>
              <a:t>1937 Bell labs, George Stibitz, Model K</a:t>
            </a:r>
          </a:p>
          <a:p>
            <a:r>
              <a:rPr lang="en-US" altLang="en-US" dirty="0" smtClean="0"/>
              <a:t>1941 Konrad Zuse, Germany, Z1, Z3, Z4</a:t>
            </a:r>
          </a:p>
          <a:p>
            <a:r>
              <a:rPr lang="en-US" altLang="en-US" dirty="0" smtClean="0"/>
              <a:t>1944, Harvard, Howard Aiken and IBM engineers, Mark 1</a:t>
            </a:r>
          </a:p>
        </p:txBody>
      </p:sp>
      <p:sp>
        <p:nvSpPr>
          <p:cNvPr id="2" name="Slide Number Placeholder 1"/>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First Generation General </a:t>
            </a:r>
            <a:br>
              <a:rPr lang="en-US" dirty="0" smtClean="0"/>
            </a:br>
            <a:r>
              <a:rPr lang="en-US" dirty="0" smtClean="0"/>
              <a:t>Purpose Computers - 2</a:t>
            </a:r>
          </a:p>
        </p:txBody>
      </p:sp>
      <p:sp>
        <p:nvSpPr>
          <p:cNvPr id="32774" name="Content Placeholder 5"/>
          <p:cNvSpPr>
            <a:spLocks noGrp="1"/>
          </p:cNvSpPr>
          <p:nvPr>
            <p:ph sz="quarter" idx="14"/>
          </p:nvPr>
        </p:nvSpPr>
        <p:spPr/>
        <p:txBody>
          <a:bodyPr/>
          <a:lstStyle/>
          <a:p>
            <a:r>
              <a:rPr lang="en-US" altLang="en-US" dirty="0" smtClean="0"/>
              <a:t>Based on vacuum tubes</a:t>
            </a:r>
          </a:p>
          <a:p>
            <a:r>
              <a:rPr lang="en-US" altLang="en-US" dirty="0" smtClean="0"/>
              <a:t>1937-1941: Atanasoff-Berry at Iowa State</a:t>
            </a:r>
          </a:p>
          <a:p>
            <a:r>
              <a:rPr lang="en-US" altLang="en-US" dirty="0" smtClean="0"/>
              <a:t>1940s: Colossus: secret German code-breaker</a:t>
            </a:r>
          </a:p>
          <a:p>
            <a:r>
              <a:rPr lang="en-US" altLang="en-US" dirty="0" smtClean="0"/>
              <a:t>1940s: Electronic numerical integrator and computer (ENIAC): Mauchly &amp; Eckert at U. of Penn. </a:t>
            </a:r>
          </a:p>
        </p:txBody>
      </p:sp>
      <p:sp>
        <p:nvSpPr>
          <p:cNvPr id="2" name="Slide Number Placeholder 1"/>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First Computer Bug!</a:t>
            </a:r>
          </a:p>
        </p:txBody>
      </p:sp>
      <p:pic>
        <p:nvPicPr>
          <p:cNvPr id="6" name="Content Placeholder 5" descr="Computer log, with the entry: &quot;First actual case of bug being found&quot;. Courtesy of the Naval Surface Warfare Center, Dahlgren, VA., 1988.  US Navy (September, 1947). &#10;Public domain image (PD-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p:pic>
      <p:sp>
        <p:nvSpPr>
          <p:cNvPr id="31747" name="Content Placeholder 4"/>
          <p:cNvSpPr>
            <a:spLocks noGrp="1"/>
          </p:cNvSpPr>
          <p:nvPr>
            <p:ph type="body" sz="quarter" idx="4294967295"/>
          </p:nvPr>
        </p:nvSpPr>
        <p:spPr bwMode="auto">
          <a:xfrm>
            <a:off x="2161183" y="6224451"/>
            <a:ext cx="4821633" cy="47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en-US" altLang="en-US" sz="1200" dirty="0"/>
              <a:t>Computer log, with the entry: "First actual case of bug being found". </a:t>
            </a:r>
            <a:r>
              <a:rPr lang="en-US" altLang="en-US" sz="1200" dirty="0" smtClean="0"/>
              <a:t/>
            </a:r>
            <a:br>
              <a:rPr lang="en-US" altLang="en-US" sz="1200" dirty="0" smtClean="0"/>
            </a:br>
            <a:r>
              <a:rPr lang="en-US" altLang="en-US" sz="1200" dirty="0" smtClean="0"/>
              <a:t>(U.S. Navy, 1947.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ENIAC</a:t>
            </a:r>
          </a:p>
        </p:txBody>
      </p:sp>
      <p:pic>
        <p:nvPicPr>
          <p:cNvPr id="4" name="Content Placeholder 3" descr="The ENIAC machine, a room-size calculating machine&#10;(US Army, c. 1947 – 1955. PD-US).&#10;Public domain."/>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578864" y="1600200"/>
            <a:ext cx="5986272" cy="4572000"/>
          </a:xfrm>
        </p:spPr>
      </p:pic>
      <p:sp>
        <p:nvSpPr>
          <p:cNvPr id="33795" name="Text Placeholder 3"/>
          <p:cNvSpPr>
            <a:spLocks noGrp="1"/>
          </p:cNvSpPr>
          <p:nvPr>
            <p:ph type="body" sz="quarter" idx="4294967295"/>
          </p:nvPr>
        </p:nvSpPr>
        <p:spPr>
          <a:xfrm>
            <a:off x="3245303" y="6172200"/>
            <a:ext cx="2653393" cy="533400"/>
          </a:xfrm>
        </p:spPr>
        <p:txBody>
          <a:bodyPr/>
          <a:lstStyle/>
          <a:p>
            <a:pPr marL="0" indent="0" algn="ctr">
              <a:buNone/>
            </a:pPr>
            <a:r>
              <a:rPr lang="en-US" altLang="en-US" sz="1200" dirty="0" smtClean="0"/>
              <a:t>The ENIAC</a:t>
            </a:r>
            <a:br>
              <a:rPr lang="en-US" altLang="en-US" sz="1200" dirty="0" smtClean="0"/>
            </a:br>
            <a:r>
              <a:rPr lang="en-US" altLang="en-US" sz="1200" dirty="0" smtClean="0"/>
              <a:t>(U.S. Army, c. 1947 – 1955.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smtClean="0"/>
              <a:t>Learning Objectives - 1</a:t>
            </a:r>
          </a:p>
        </p:txBody>
      </p:sp>
      <p:sp>
        <p:nvSpPr>
          <p:cNvPr id="18436" name="Text Placeholder 3"/>
          <p:cNvSpPr>
            <a:spLocks noGrp="1"/>
          </p:cNvSpPr>
          <p:nvPr>
            <p:ph sz="quarter" idx="14"/>
          </p:nvPr>
        </p:nvSpPr>
        <p:spPr/>
        <p:txBody>
          <a:bodyPr/>
          <a:lstStyle/>
          <a:p>
            <a:r>
              <a:rPr lang="en-US" altLang="en-US" dirty="0"/>
              <a:t>Define what a computer is (Lecture a)</a:t>
            </a:r>
          </a:p>
          <a:p>
            <a:r>
              <a:rPr lang="en-US" altLang="en-US" dirty="0"/>
              <a:t>Describe different types of computers, including PCs, mobile devices, and embedded computers (Lecture a)</a:t>
            </a:r>
          </a:p>
          <a:p>
            <a:r>
              <a:rPr lang="en-US" altLang="en-US" dirty="0"/>
              <a:t>Define common elements of computer systems (Lecture a)</a:t>
            </a:r>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2343768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Universal Automatic Computer (UNIVAC I) </a:t>
            </a:r>
          </a:p>
        </p:txBody>
      </p:sp>
      <p:sp>
        <p:nvSpPr>
          <p:cNvPr id="35843" name="Content Placeholder 2"/>
          <p:cNvSpPr>
            <a:spLocks noGrp="1"/>
          </p:cNvSpPr>
          <p:nvPr>
            <p:ph sz="quarter" idx="14"/>
          </p:nvPr>
        </p:nvSpPr>
        <p:spPr>
          <a:xfrm>
            <a:off x="457200" y="1600200"/>
            <a:ext cx="4041648" cy="4663440"/>
          </a:xfrm>
        </p:spPr>
        <p:txBody>
          <a:bodyPr/>
          <a:lstStyle/>
          <a:p>
            <a:r>
              <a:rPr lang="en-US" altLang="en-US" sz="3000" dirty="0" smtClean="0"/>
              <a:t>First commercially available computer, 1951, Remington Rand</a:t>
            </a:r>
          </a:p>
          <a:p>
            <a:r>
              <a:rPr lang="en-US" altLang="en-US" sz="3000" dirty="0" smtClean="0"/>
              <a:t>At this same time, Robert Ledley started using computers for dental records at National Bureau of Standards</a:t>
            </a:r>
          </a:p>
        </p:txBody>
      </p:sp>
      <p:pic>
        <p:nvPicPr>
          <p:cNvPr id="5" name="Content Placeholder 4" descr="UNIVAC 1 computer.&#10;(US Army, nd. PD-US)&#10;Public domain image."/>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648263" y="2316480"/>
            <a:ext cx="4041648" cy="3139440"/>
          </a:xfrm>
        </p:spPr>
      </p:pic>
      <p:sp>
        <p:nvSpPr>
          <p:cNvPr id="3" name="Text Placeholder 2"/>
          <p:cNvSpPr>
            <a:spLocks noGrp="1"/>
          </p:cNvSpPr>
          <p:nvPr>
            <p:ph type="body" sz="quarter" idx="33"/>
          </p:nvPr>
        </p:nvSpPr>
        <p:spPr>
          <a:xfrm>
            <a:off x="4648200" y="5482746"/>
            <a:ext cx="2111829" cy="533400"/>
          </a:xfrm>
        </p:spPr>
        <p:txBody>
          <a:bodyPr/>
          <a:lstStyle/>
          <a:p>
            <a:r>
              <a:rPr lang="en-US" altLang="en-US" dirty="0" smtClean="0"/>
              <a:t>UNIVAC 1 computer.</a:t>
            </a:r>
            <a:br>
              <a:rPr lang="en-US" altLang="en-US" dirty="0" smtClean="0"/>
            </a:br>
            <a:r>
              <a:rPr lang="en-US" altLang="en-US" dirty="0" smtClean="0"/>
              <a:t>(U.S. Army, nd.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Second Generation: Transistors</a:t>
            </a:r>
          </a:p>
        </p:txBody>
      </p:sp>
      <p:sp>
        <p:nvSpPr>
          <p:cNvPr id="36867" name="Content Placeholder 2"/>
          <p:cNvSpPr>
            <a:spLocks noGrp="1"/>
          </p:cNvSpPr>
          <p:nvPr>
            <p:ph sz="quarter" idx="14"/>
          </p:nvPr>
        </p:nvSpPr>
        <p:spPr/>
        <p:txBody>
          <a:bodyPr>
            <a:normAutofit lnSpcReduction="10000"/>
          </a:bodyPr>
          <a:lstStyle/>
          <a:p>
            <a:r>
              <a:rPr lang="en-US" altLang="en-US" sz="3000" dirty="0" smtClean="0"/>
              <a:t>First transistor developed in 1947 by Bell labs, made of germanium</a:t>
            </a:r>
          </a:p>
          <a:p>
            <a:r>
              <a:rPr lang="en-US" altLang="en-US" sz="3000" dirty="0" smtClean="0"/>
              <a:t>Silicon transistors soon followed</a:t>
            </a:r>
          </a:p>
          <a:p>
            <a:r>
              <a:rPr lang="en-US" altLang="en-US" sz="3000" dirty="0" smtClean="0"/>
              <a:t>Smaller, used less power, generated less heat than vacuum tubes</a:t>
            </a:r>
          </a:p>
          <a:p>
            <a:r>
              <a:rPr lang="en-US" altLang="en-US" sz="3000" dirty="0" smtClean="0"/>
              <a:t>Used in late 1950s to mid 1960s </a:t>
            </a:r>
          </a:p>
        </p:txBody>
      </p:sp>
      <p:pic>
        <p:nvPicPr>
          <p:cNvPr id="5" name="Content Placeholder 4" descr="A photo with a few types of transistors, taken from the German wikipedia, by de:Benutzer:Honina."/>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994400" y="3183403"/>
            <a:ext cx="2695575" cy="1405593"/>
          </a:xfrm>
        </p:spPr>
      </p:pic>
      <p:sp>
        <p:nvSpPr>
          <p:cNvPr id="2" name="Text Placeholder 1"/>
          <p:cNvSpPr>
            <a:spLocks noGrp="1"/>
          </p:cNvSpPr>
          <p:nvPr>
            <p:ph type="body" sz="quarter" idx="33"/>
          </p:nvPr>
        </p:nvSpPr>
        <p:spPr>
          <a:xfrm>
            <a:off x="5892800" y="4626885"/>
            <a:ext cx="2920999" cy="533400"/>
          </a:xfrm>
        </p:spPr>
        <p:txBody>
          <a:bodyPr/>
          <a:lstStyle/>
          <a:p>
            <a:pPr algn="ctr"/>
            <a:r>
              <a:rPr lang="en-US" altLang="en-US" dirty="0" smtClean="0"/>
              <a:t>Transistors.</a:t>
            </a:r>
            <a:br>
              <a:rPr lang="en-US" altLang="en-US" dirty="0" smtClean="0"/>
            </a:br>
            <a:r>
              <a:rPr lang="en-US" altLang="en-US" dirty="0" smtClean="0"/>
              <a:t>(</a:t>
            </a:r>
            <a:r>
              <a:rPr lang="en-US" altLang="en-US" dirty="0" err="1" smtClean="0"/>
              <a:t>Honina</a:t>
            </a:r>
            <a:r>
              <a:rPr lang="en-US" altLang="en-US" dirty="0" smtClean="0"/>
              <a:t>, nd. CC BY-SA 3.0) </a:t>
            </a:r>
          </a:p>
        </p:txBody>
      </p:sp>
      <p:sp>
        <p:nvSpPr>
          <p:cNvPr id="3" name="Slide Number Placeholder 2"/>
          <p:cNvSpPr>
            <a:spLocks noGrp="1"/>
          </p:cNvSpPr>
          <p:nvPr>
            <p:ph type="sldNum" sz="quarter" idx="4"/>
          </p:nvPr>
        </p:nvSpPr>
        <p:spPr/>
        <p:txBody>
          <a:bodyPr/>
          <a:lstStyle/>
          <a:p>
            <a:fld id="{F3BF8891-5E06-46C2-89A4-6DB85D39BA35}" type="slidenum">
              <a:rPr lang="en-US" smtClean="0"/>
              <a:pPr/>
              <a:t>21</a:t>
            </a:fld>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Third Generation: </a:t>
            </a:r>
            <a:br>
              <a:rPr lang="en-US" altLang="en-US" dirty="0" smtClean="0"/>
            </a:br>
            <a:r>
              <a:rPr lang="en-US" altLang="en-US" dirty="0" smtClean="0"/>
              <a:t>Integrated Circuits</a:t>
            </a:r>
          </a:p>
        </p:txBody>
      </p:sp>
      <p:sp>
        <p:nvSpPr>
          <p:cNvPr id="37894" name="Content Placeholder 5"/>
          <p:cNvSpPr>
            <a:spLocks noGrp="1"/>
          </p:cNvSpPr>
          <p:nvPr>
            <p:ph sz="quarter" idx="14"/>
          </p:nvPr>
        </p:nvSpPr>
        <p:spPr>
          <a:xfrm>
            <a:off x="457200" y="1581539"/>
            <a:ext cx="8229600" cy="4572000"/>
          </a:xfrm>
        </p:spPr>
        <p:txBody>
          <a:bodyPr>
            <a:normAutofit lnSpcReduction="10000"/>
          </a:bodyPr>
          <a:lstStyle/>
          <a:p>
            <a:r>
              <a:rPr lang="en-US" altLang="en-US" sz="3100" dirty="0" smtClean="0"/>
              <a:t>Integrated circuit (IC) – small electronic device made out of a semiconductor material</a:t>
            </a:r>
          </a:p>
          <a:p>
            <a:r>
              <a:rPr lang="en-US" altLang="en-US" sz="3100" dirty="0" smtClean="0"/>
              <a:t>Computers became smaller, faster, more efficient, and more reliable </a:t>
            </a:r>
          </a:p>
          <a:p>
            <a:r>
              <a:rPr lang="en-US" altLang="en-US" sz="3100" dirty="0" smtClean="0"/>
              <a:t>Keyboards and monitors replaced punched cards </a:t>
            </a:r>
          </a:p>
          <a:p>
            <a:r>
              <a:rPr lang="en-US" altLang="en-US" sz="3100" dirty="0" smtClean="0"/>
              <a:t>Operating system as user’s interface</a:t>
            </a:r>
          </a:p>
          <a:p>
            <a:r>
              <a:rPr lang="en-US" altLang="en-US" sz="3100" dirty="0" smtClean="0"/>
              <a:t>Used during mid 60s to early 70s</a:t>
            </a:r>
          </a:p>
        </p:txBody>
      </p:sp>
      <p:sp>
        <p:nvSpPr>
          <p:cNvPr id="2" name="Slide Number Placeholder 1"/>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Fourth Generation: Microprocessors - 1</a:t>
            </a:r>
          </a:p>
        </p:txBody>
      </p:sp>
      <p:sp>
        <p:nvSpPr>
          <p:cNvPr id="38915" name="Content Placeholder 2"/>
          <p:cNvSpPr>
            <a:spLocks noGrp="1"/>
          </p:cNvSpPr>
          <p:nvPr>
            <p:ph sz="quarter" idx="14"/>
          </p:nvPr>
        </p:nvSpPr>
        <p:spPr>
          <a:xfrm>
            <a:off x="457200" y="1581539"/>
            <a:ext cx="5435600" cy="4572000"/>
          </a:xfrm>
        </p:spPr>
        <p:txBody>
          <a:bodyPr>
            <a:normAutofit lnSpcReduction="10000"/>
          </a:bodyPr>
          <a:lstStyle/>
          <a:p>
            <a:r>
              <a:rPr lang="en-US" dirty="0" smtClean="0"/>
              <a:t>In 1971, Intel released first microprocessor, the 4004</a:t>
            </a:r>
          </a:p>
          <a:p>
            <a:r>
              <a:rPr lang="en-US" dirty="0" smtClean="0"/>
              <a:t> Computers became</a:t>
            </a:r>
          </a:p>
          <a:p>
            <a:pPr lvl="1"/>
            <a:r>
              <a:rPr lang="en-US" altLang="en-US" dirty="0" smtClean="0"/>
              <a:t>Smaller</a:t>
            </a:r>
          </a:p>
          <a:p>
            <a:pPr lvl="1"/>
            <a:r>
              <a:rPr lang="en-US" altLang="en-US" dirty="0" smtClean="0"/>
              <a:t>Faster</a:t>
            </a:r>
          </a:p>
          <a:p>
            <a:pPr lvl="1"/>
            <a:r>
              <a:rPr lang="en-US" altLang="en-US" dirty="0" smtClean="0"/>
              <a:t>More efficient</a:t>
            </a:r>
          </a:p>
          <a:p>
            <a:pPr lvl="1"/>
            <a:r>
              <a:rPr lang="en-US" altLang="en-US" dirty="0" smtClean="0"/>
              <a:t>More reliable </a:t>
            </a:r>
          </a:p>
          <a:p>
            <a:pPr lvl="1"/>
            <a:r>
              <a:rPr lang="en-US" altLang="en-US" dirty="0" smtClean="0"/>
              <a:t>Cheaper</a:t>
            </a:r>
          </a:p>
          <a:p>
            <a:pPr lvl="1"/>
            <a:r>
              <a:rPr lang="en-US" altLang="en-US" dirty="0"/>
              <a:t>M</a:t>
            </a:r>
            <a:r>
              <a:rPr lang="en-US" altLang="en-US" dirty="0" smtClean="0"/>
              <a:t>ore available</a:t>
            </a:r>
          </a:p>
        </p:txBody>
      </p:sp>
      <p:pic>
        <p:nvPicPr>
          <p:cNvPr id="38920" name="Content Placeholder 8" descr="Photo of 4004 microprocessor chip.&#10;(Pilge, 2006)&#10;Public domain (PD-US)."/>
          <p:cNvPicPr>
            <a:picLocks noGrp="1" noChangeAspect="1" noChangeArrowheads="1"/>
          </p:cNvPicPr>
          <p:nvPr>
            <p:ph sz="quarter" idx="18"/>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240751" y="3510049"/>
            <a:ext cx="2202873" cy="752302"/>
          </a:xfrm>
        </p:spPr>
      </p:pic>
      <p:sp>
        <p:nvSpPr>
          <p:cNvPr id="24" name="Text Placeholder 23"/>
          <p:cNvSpPr>
            <a:spLocks noGrp="1"/>
          </p:cNvSpPr>
          <p:nvPr>
            <p:ph type="body" sz="quarter" idx="33"/>
          </p:nvPr>
        </p:nvSpPr>
        <p:spPr>
          <a:xfrm>
            <a:off x="6129708" y="4262351"/>
            <a:ext cx="2424957" cy="533400"/>
          </a:xfrm>
        </p:spPr>
        <p:txBody>
          <a:bodyPr/>
          <a:lstStyle/>
          <a:p>
            <a:r>
              <a:rPr lang="en-US" altLang="en-US"/>
              <a:t>Intel 4004 microprocessor </a:t>
            </a:r>
            <a:r>
              <a:rPr lang="en-US" altLang="en-US" smtClean="0"/>
              <a:t>chip.</a:t>
            </a:r>
            <a:br>
              <a:rPr lang="en-US" altLang="en-US" smtClean="0"/>
            </a:br>
            <a:r>
              <a:rPr lang="en-US" altLang="en-US" dirty="0" smtClean="0"/>
              <a:t>(</a:t>
            </a:r>
            <a:r>
              <a:rPr lang="en-US" altLang="en-US" dirty="0" err="1" smtClean="0"/>
              <a:t>Pilge</a:t>
            </a:r>
            <a:r>
              <a:rPr lang="en-US" altLang="en-US" dirty="0"/>
              <a:t>, 2006</a:t>
            </a:r>
            <a:r>
              <a:rPr lang="en-US" altLang="en-US" dirty="0" smtClean="0"/>
              <a:t>)</a:t>
            </a:r>
            <a:endParaRPr lang="en-US" altLang="en-US"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Fourth Generation: Microprocessors - 2</a:t>
            </a:r>
          </a:p>
        </p:txBody>
      </p:sp>
      <p:sp>
        <p:nvSpPr>
          <p:cNvPr id="38915" name="Content Placeholder 2"/>
          <p:cNvSpPr>
            <a:spLocks noGrp="1"/>
          </p:cNvSpPr>
          <p:nvPr>
            <p:ph sz="quarter" idx="14"/>
          </p:nvPr>
        </p:nvSpPr>
        <p:spPr/>
        <p:txBody>
          <a:bodyPr/>
          <a:lstStyle/>
          <a:p>
            <a:r>
              <a:rPr lang="en-US" dirty="0" smtClean="0"/>
              <a:t>Networks, GUIs, mouse, high level programming languages were introduced</a:t>
            </a:r>
            <a:endParaRPr lang="en-US" altLang="en-US" dirty="0" smtClean="0"/>
          </a:p>
          <a:p>
            <a:pPr lvl="0"/>
            <a:r>
              <a:rPr lang="en-US" altLang="en-US" dirty="0" smtClean="0"/>
              <a:t>Use spanned from 1971 to present </a:t>
            </a:r>
            <a:endParaRPr lang="en-US" altLang="en-US" dirty="0"/>
          </a:p>
        </p:txBody>
      </p:sp>
      <p:sp>
        <p:nvSpPr>
          <p:cNvPr id="3" name="Slide Number Placeholder 2"/>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extLst>
      <p:ext uri="{BB962C8B-B14F-4D97-AF65-F5344CB8AC3E}">
        <p14:creationId xmlns:p14="http://schemas.microsoft.com/office/powerpoint/2010/main" val="196705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ea typeface="MS PGothic" panose="020B0600070205080204" pitchFamily="34" charset="-128"/>
              </a:rPr>
              <a:t>Changes in Physical Size - 1</a:t>
            </a:r>
          </a:p>
        </p:txBody>
      </p:sp>
      <p:pic>
        <p:nvPicPr>
          <p:cNvPr id="4" name="Picture Placeholder 3" descr="Image of IBM 2314 Disk Drives and IBM 2540 Card Reader/Punch at the University of Michigan's Computing Center, c. 196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11268" name="Text Placeholder 6"/>
          <p:cNvSpPr>
            <a:spLocks noGrp="1"/>
          </p:cNvSpPr>
          <p:nvPr>
            <p:ph type="body" sz="quarter" idx="32"/>
          </p:nvPr>
        </p:nvSpPr>
        <p:spPr/>
        <p:txBody>
          <a:bodyPr/>
          <a:lstStyle/>
          <a:p>
            <a:r>
              <a:rPr lang="en-US" altLang="en-US" dirty="0">
                <a:ea typeface="Times New Roman" panose="02020603050405020304" pitchFamily="18" charset="0"/>
                <a:cs typeface="Calibri" panose="020F0502020204030204" pitchFamily="34" charset="0"/>
              </a:rPr>
              <a:t>IBM 2314 disk drives and a 2540 card reader and punch for an IBM </a:t>
            </a:r>
            <a:r>
              <a:rPr lang="en-US" altLang="en-US" dirty="0" smtClean="0">
                <a:ea typeface="Times New Roman" panose="02020603050405020304" pitchFamily="18" charset="0"/>
                <a:cs typeface="Calibri" panose="020F0502020204030204" pitchFamily="34" charset="0"/>
              </a:rPr>
              <a:t>360</a:t>
            </a:r>
            <a:r>
              <a:rPr lang="en-US" altLang="en-US" dirty="0" smtClean="0"/>
              <a:t>,</a:t>
            </a:r>
            <a:br>
              <a:rPr lang="en-US" altLang="en-US" dirty="0" smtClean="0"/>
            </a:br>
            <a:r>
              <a:rPr lang="en-US" altLang="en-US" dirty="0" smtClean="0"/>
              <a:t>(</a:t>
            </a:r>
            <a:r>
              <a:rPr lang="en-US" altLang="en-US" sz="1200" dirty="0" smtClean="0"/>
              <a:t>Gerstenberger, 1968, PD-US)</a:t>
            </a:r>
          </a:p>
        </p:txBody>
      </p:sp>
      <p:sp>
        <p:nvSpPr>
          <p:cNvPr id="2" name="Slide Number Placeholder 1"/>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Changes in Physical Size - 2</a:t>
            </a:r>
          </a:p>
        </p:txBody>
      </p:sp>
      <p:pic>
        <p:nvPicPr>
          <p:cNvPr id="7" name="Content Placeholder 6" descr="Image of a PDP11/40 system as exhibited in Vienna Technical Museum."/>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1829117" y="1601724"/>
            <a:ext cx="1310640" cy="1749552"/>
          </a:xfrm>
        </p:spPr>
      </p:pic>
      <p:sp>
        <p:nvSpPr>
          <p:cNvPr id="5" name="Text Placeholder 4"/>
          <p:cNvSpPr>
            <a:spLocks noGrp="1"/>
          </p:cNvSpPr>
          <p:nvPr>
            <p:ph type="body" sz="quarter" idx="42"/>
          </p:nvPr>
        </p:nvSpPr>
        <p:spPr>
          <a:xfrm>
            <a:off x="1346200" y="3368040"/>
            <a:ext cx="3164840" cy="421640"/>
          </a:xfrm>
        </p:spPr>
        <p:txBody>
          <a:bodyPr/>
          <a:lstStyle/>
          <a:p>
            <a:r>
              <a:rPr lang="en-US" altLang="en-US" dirty="0" smtClean="0"/>
              <a:t>(Kögl, S. 2005, CC BY-SA 3.0)</a:t>
            </a:r>
          </a:p>
        </p:txBody>
      </p:sp>
      <p:pic>
        <p:nvPicPr>
          <p:cNvPr id="6" name="Content Placeholder 5" descr="Image of a Compaq Presario 1200 laptop from the late 1990s."/>
          <p:cNvPicPr>
            <a:picLocks noGrp="1" noChangeAspect="1"/>
          </p:cNvPicPr>
          <p:nvPr>
            <p:ph sz="quarter" idx="37"/>
          </p:nvPr>
        </p:nvPicPr>
        <p:blipFill>
          <a:blip r:embed="rId6">
            <a:extLst>
              <a:ext uri="{28A0092B-C50C-407E-A947-70E740481C1C}">
                <a14:useLocalDpi xmlns:a14="http://schemas.microsoft.com/office/drawing/2010/main" val="0"/>
              </a:ext>
            </a:extLst>
          </a:blip>
          <a:stretch>
            <a:fillRect/>
          </a:stretch>
        </p:blipFill>
        <p:spPr>
          <a:xfrm>
            <a:off x="1664221" y="3967163"/>
            <a:ext cx="1640433" cy="1752600"/>
          </a:xfrm>
        </p:spPr>
      </p:pic>
      <p:sp>
        <p:nvSpPr>
          <p:cNvPr id="21" name="Text Placeholder 20"/>
          <p:cNvSpPr>
            <a:spLocks noGrp="1"/>
          </p:cNvSpPr>
          <p:nvPr>
            <p:ph type="body" sz="quarter" idx="39"/>
          </p:nvPr>
        </p:nvSpPr>
        <p:spPr>
          <a:xfrm>
            <a:off x="1460500" y="5740400"/>
            <a:ext cx="2249546" cy="421640"/>
          </a:xfrm>
        </p:spPr>
        <p:txBody>
          <a:bodyPr/>
          <a:lstStyle/>
          <a:p>
            <a:pPr lvl="0"/>
            <a:r>
              <a:rPr lang="en-US" altLang="en-US" dirty="0" smtClean="0"/>
              <a:t>(Stele 2007, CC BY-SA 3.0)</a:t>
            </a:r>
          </a:p>
        </p:txBody>
      </p:sp>
      <p:pic>
        <p:nvPicPr>
          <p:cNvPr id="12297" name="Content Placeholder 10" descr="Image of a TRS-80 Model I. One of the first personal computers."/>
          <p:cNvPicPr>
            <a:picLocks noGrp="1" noChangeAspect="1"/>
          </p:cNvPicPr>
          <p:nvPr>
            <p:ph sz="quarter" idx="35"/>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961221" y="1601585"/>
            <a:ext cx="1417320" cy="1749829"/>
          </a:xfrm>
        </p:spPr>
      </p:pic>
      <p:sp>
        <p:nvSpPr>
          <p:cNvPr id="4" name="Text Placeholder 3"/>
          <p:cNvSpPr>
            <a:spLocks noGrp="1"/>
          </p:cNvSpPr>
          <p:nvPr>
            <p:ph type="body" sz="quarter" idx="41"/>
          </p:nvPr>
        </p:nvSpPr>
        <p:spPr>
          <a:xfrm>
            <a:off x="5626100" y="3368040"/>
            <a:ext cx="3070860" cy="421640"/>
          </a:xfrm>
        </p:spPr>
        <p:txBody>
          <a:bodyPr/>
          <a:lstStyle/>
          <a:p>
            <a:r>
              <a:rPr lang="en-US" altLang="en-US" dirty="0" smtClean="0"/>
              <a:t>(Flominator. 2009, CC BY-SA 3.0)</a:t>
            </a:r>
          </a:p>
        </p:txBody>
      </p:sp>
      <p:pic>
        <p:nvPicPr>
          <p:cNvPr id="13" name="Content Placeholder 12" descr="Image of an Apple iPhone."/>
          <p:cNvPicPr>
            <a:picLocks noGrp="1" noChangeAspect="1"/>
          </p:cNvPicPr>
          <p:nvPr>
            <p:ph sz="quarter" idx="36"/>
          </p:nvPr>
        </p:nvPicPr>
        <p:blipFill>
          <a:blip r:embed="rId8" cstate="print">
            <a:extLst>
              <a:ext uri="{28A0092B-C50C-407E-A947-70E740481C1C}">
                <a14:useLocalDpi xmlns:a14="http://schemas.microsoft.com/office/drawing/2010/main" val="0"/>
              </a:ext>
            </a:extLst>
          </a:blip>
          <a:stretch>
            <a:fillRect/>
          </a:stretch>
        </p:blipFill>
        <p:spPr>
          <a:xfrm>
            <a:off x="5132315" y="3967163"/>
            <a:ext cx="3075131" cy="1904248"/>
          </a:xfrm>
        </p:spPr>
      </p:pic>
      <p:sp>
        <p:nvSpPr>
          <p:cNvPr id="22" name="Text Placeholder 21"/>
          <p:cNvSpPr>
            <a:spLocks noGrp="1"/>
          </p:cNvSpPr>
          <p:nvPr>
            <p:ph type="body" sz="quarter" idx="40"/>
          </p:nvPr>
        </p:nvSpPr>
        <p:spPr>
          <a:xfrm>
            <a:off x="5537707" y="5740400"/>
            <a:ext cx="2263982" cy="421640"/>
          </a:xfrm>
        </p:spPr>
        <p:txBody>
          <a:bodyPr/>
          <a:lstStyle/>
          <a:p>
            <a:pPr lvl="0"/>
            <a:r>
              <a:rPr lang="en-US" altLang="en-US" dirty="0" smtClean="0"/>
              <a:t>(Zanetti. </a:t>
            </a:r>
            <a:r>
              <a:rPr lang="en-US" altLang="en-US" dirty="0" err="1" smtClean="0"/>
              <a:t>n.d.</a:t>
            </a:r>
            <a:r>
              <a:rPr lang="en-US" altLang="en-US" dirty="0" smtClean="0"/>
              <a:t>, CC BY-SA 3.0)</a:t>
            </a:r>
          </a:p>
        </p:txBody>
      </p:sp>
      <p:sp>
        <p:nvSpPr>
          <p:cNvPr id="2" name="Slide Number Placeholder 1"/>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Supercomputers</a:t>
            </a:r>
          </a:p>
        </p:txBody>
      </p:sp>
      <p:sp>
        <p:nvSpPr>
          <p:cNvPr id="39939" name="Content Placeholder 2"/>
          <p:cNvSpPr>
            <a:spLocks noGrp="1"/>
          </p:cNvSpPr>
          <p:nvPr>
            <p:ph sz="quarter" idx="14"/>
          </p:nvPr>
        </p:nvSpPr>
        <p:spPr/>
        <p:txBody>
          <a:bodyPr/>
          <a:lstStyle/>
          <a:p>
            <a:r>
              <a:rPr lang="en-US" altLang="en-US" sz="3000" dirty="0" smtClean="0"/>
              <a:t>Supercomputers at the time used integrated circuits</a:t>
            </a:r>
          </a:p>
          <a:p>
            <a:r>
              <a:rPr lang="en-US" altLang="en-US" sz="3000" dirty="0" smtClean="0"/>
              <a:t>Cray Supercomputers started in 1976</a:t>
            </a:r>
          </a:p>
          <a:p>
            <a:pPr lvl="1"/>
            <a:r>
              <a:rPr lang="en-US" altLang="en-US" sz="2600" dirty="0" smtClean="0"/>
              <a:t>Still in business</a:t>
            </a:r>
          </a:p>
          <a:p>
            <a:r>
              <a:rPr lang="en-US" altLang="en-US" sz="3000" dirty="0" smtClean="0"/>
              <a:t>Did parallel operations using vector processors</a:t>
            </a:r>
          </a:p>
        </p:txBody>
      </p:sp>
      <p:pic>
        <p:nvPicPr>
          <p:cNvPr id="4" name="Content Placeholder 3" descr="Photograph of a Cray 1 computer at EPFL at Lausanne."/>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648263" y="2371344"/>
            <a:ext cx="4041648" cy="3029712"/>
          </a:xfrm>
        </p:spPr>
      </p:pic>
      <p:sp>
        <p:nvSpPr>
          <p:cNvPr id="8" name="Text Placeholder 7"/>
          <p:cNvSpPr>
            <a:spLocks noGrp="1"/>
          </p:cNvSpPr>
          <p:nvPr>
            <p:ph type="body" sz="quarter" idx="33"/>
          </p:nvPr>
        </p:nvSpPr>
        <p:spPr>
          <a:xfrm>
            <a:off x="4648200" y="5401865"/>
            <a:ext cx="3450133" cy="533400"/>
          </a:xfrm>
        </p:spPr>
        <p:txBody>
          <a:bodyPr/>
          <a:lstStyle/>
          <a:p>
            <a:r>
              <a:rPr lang="en-US" altLang="en-US" dirty="0" smtClean="0"/>
              <a:t>(Rama, 2005. CC BY-SA 2.0)</a:t>
            </a:r>
          </a:p>
        </p:txBody>
      </p:sp>
      <p:sp>
        <p:nvSpPr>
          <p:cNvPr id="2" name="Slide Number Placeholder 1"/>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800" dirty="0" smtClean="0"/>
              <a:t>Basic Computing Concepts Including History</a:t>
            </a:r>
            <a:br>
              <a:rPr lang="en-US" sz="2800" dirty="0" smtClean="0"/>
            </a:br>
            <a:r>
              <a:rPr lang="en-US" sz="2800" dirty="0" smtClean="0"/>
              <a:t>Summary – 1 – Lecture c</a:t>
            </a:r>
          </a:p>
        </p:txBody>
      </p:sp>
      <p:sp>
        <p:nvSpPr>
          <p:cNvPr id="23556" name="Text Placeholder 3"/>
          <p:cNvSpPr>
            <a:spLocks noGrp="1"/>
          </p:cNvSpPr>
          <p:nvPr>
            <p:ph type="body" sz="quarter" idx="11"/>
          </p:nvPr>
        </p:nvSpPr>
        <p:spPr/>
        <p:txBody>
          <a:bodyPr/>
          <a:lstStyle/>
          <a:p>
            <a:r>
              <a:rPr lang="en-US" altLang="en-US" dirty="0" smtClean="0"/>
              <a:t>Humans have counted for tens of thousands of years</a:t>
            </a:r>
          </a:p>
          <a:p>
            <a:pPr lvl="1"/>
            <a:r>
              <a:rPr lang="en-US" altLang="en-US" dirty="0" smtClean="0"/>
              <a:t>Developed tools for aiding and recording</a:t>
            </a:r>
          </a:p>
          <a:p>
            <a:pPr lvl="1"/>
            <a:r>
              <a:rPr lang="en-US" altLang="en-US" dirty="0" smtClean="0"/>
              <a:t>Mechanical devices preceded electricity</a:t>
            </a:r>
          </a:p>
          <a:p>
            <a:r>
              <a:rPr lang="en-US" altLang="en-US" dirty="0" smtClean="0"/>
              <a:t>First general purpose electronic computers developed during WWII</a:t>
            </a:r>
          </a:p>
        </p:txBody>
      </p:sp>
      <p:sp>
        <p:nvSpPr>
          <p:cNvPr id="2" name="Slide Number Placeholder 1"/>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extLst>
      <p:ext uri="{BB962C8B-B14F-4D97-AF65-F5344CB8AC3E}">
        <p14:creationId xmlns:p14="http://schemas.microsoft.com/office/powerpoint/2010/main" val="1044494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800" dirty="0" smtClean="0"/>
              <a:t>Basic Computing Concepts Including History</a:t>
            </a:r>
            <a:br>
              <a:rPr lang="en-US" sz="2800" dirty="0" smtClean="0"/>
            </a:br>
            <a:r>
              <a:rPr lang="en-US" sz="2800" dirty="0"/>
              <a:t>Summary – </a:t>
            </a:r>
            <a:r>
              <a:rPr lang="en-US" sz="2800" dirty="0" smtClean="0"/>
              <a:t>2 </a:t>
            </a:r>
            <a:r>
              <a:rPr lang="en-US" sz="2800" dirty="0"/>
              <a:t>– Lecture </a:t>
            </a:r>
            <a:r>
              <a:rPr lang="en-US" sz="2800" dirty="0" smtClean="0"/>
              <a:t>c</a:t>
            </a:r>
          </a:p>
        </p:txBody>
      </p:sp>
      <p:sp>
        <p:nvSpPr>
          <p:cNvPr id="23556" name="Text Placeholder 3"/>
          <p:cNvSpPr>
            <a:spLocks noGrp="1"/>
          </p:cNvSpPr>
          <p:nvPr>
            <p:ph type="body" sz="quarter" idx="11"/>
          </p:nvPr>
        </p:nvSpPr>
        <p:spPr/>
        <p:txBody>
          <a:bodyPr/>
          <a:lstStyle/>
          <a:p>
            <a:r>
              <a:rPr lang="en-US" altLang="en-US" dirty="0"/>
              <a:t>Technology advanced</a:t>
            </a:r>
          </a:p>
          <a:p>
            <a:pPr lvl="1"/>
            <a:r>
              <a:rPr lang="en-US" altLang="en-US" dirty="0"/>
              <a:t>Smaller, faster, less expensive</a:t>
            </a:r>
          </a:p>
          <a:p>
            <a:r>
              <a:rPr lang="en-US" altLang="en-US" dirty="0"/>
              <a:t>By the 1970s used in businesses, academics, and government</a:t>
            </a:r>
          </a:p>
          <a:p>
            <a:pPr lvl="1"/>
            <a:r>
              <a:rPr lang="en-US" altLang="en-US" dirty="0"/>
              <a:t>EMRs were started at this </a:t>
            </a:r>
            <a:r>
              <a:rPr lang="en-US" altLang="en-US" dirty="0" smtClean="0"/>
              <a:t>time</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extLst>
      <p:ext uri="{BB962C8B-B14F-4D97-AF65-F5344CB8AC3E}">
        <p14:creationId xmlns:p14="http://schemas.microsoft.com/office/powerpoint/2010/main" val="308114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Basic Computing Concepts Including History</a:t>
            </a:r>
            <a:br>
              <a:rPr lang="en-US" altLang="en-US" dirty="0" smtClean="0"/>
            </a:br>
            <a:r>
              <a:rPr lang="en-US" altLang="en-US" dirty="0" smtClean="0"/>
              <a:t>Learning Objectives - 2</a:t>
            </a:r>
          </a:p>
        </p:txBody>
      </p:sp>
      <p:sp>
        <p:nvSpPr>
          <p:cNvPr id="18436" name="Text Placeholder 3"/>
          <p:cNvSpPr>
            <a:spLocks noGrp="1"/>
          </p:cNvSpPr>
          <p:nvPr>
            <p:ph sz="quarter" idx="14"/>
          </p:nvPr>
        </p:nvSpPr>
        <p:spPr/>
        <p:txBody>
          <a:bodyPr/>
          <a:lstStyle/>
          <a:p>
            <a:r>
              <a:rPr lang="en-US" altLang="en-US" sz="3000" dirty="0"/>
              <a:t>Describe typical hardware and software options for desktop, </a:t>
            </a:r>
            <a:r>
              <a:rPr lang="en-US" altLang="en-US" sz="3000" dirty="0" smtClean="0"/>
              <a:t>laptop, </a:t>
            </a:r>
            <a:r>
              <a:rPr lang="en-US" altLang="en-US" sz="3000" dirty="0"/>
              <a:t>and server systems for home and business use with an </a:t>
            </a:r>
            <a:r>
              <a:rPr lang="en-US" sz="3000" dirty="0"/>
              <a:t>emphasis </a:t>
            </a:r>
            <a:r>
              <a:rPr lang="en-US" altLang="en-US" sz="3000" dirty="0"/>
              <a:t>on health care systems (Lecture b)</a:t>
            </a:r>
          </a:p>
          <a:p>
            <a:r>
              <a:rPr lang="en-US" altLang="en-US" sz="3000" dirty="0"/>
              <a:t>Explain the development of computers and the Internet, including health care systems, up </a:t>
            </a:r>
            <a:r>
              <a:rPr lang="en-US" altLang="en-US" sz="3000" dirty="0" smtClean="0"/>
              <a:t>to the </a:t>
            </a:r>
            <a:r>
              <a:rPr lang="en-US" altLang="en-US" sz="3000" dirty="0"/>
              <a:t>present </a:t>
            </a:r>
            <a:r>
              <a:rPr lang="en-US" altLang="en-US" sz="3000" dirty="0" smtClean="0"/>
              <a:t>time </a:t>
            </a:r>
            <a:r>
              <a:rPr lang="en-US" altLang="en-US" sz="3000" dirty="0"/>
              <a:t>(</a:t>
            </a:r>
            <a:r>
              <a:rPr lang="en-US" altLang="en-US" sz="3000" dirty="0" smtClean="0"/>
              <a:t>Lectures </a:t>
            </a:r>
            <a:r>
              <a:rPr lang="en-US" altLang="en-US" sz="3000" dirty="0"/>
              <a:t>c and d)</a:t>
            </a:r>
          </a:p>
        </p:txBody>
      </p:sp>
      <p:sp>
        <p:nvSpPr>
          <p:cNvPr id="2" name="Slide Number Placeholder 1"/>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1989175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1 – </a:t>
            </a:r>
            <a:r>
              <a:rPr lang="en-US" altLang="en-US" sz="2800" dirty="0" smtClean="0"/>
              <a:t>Lecture c</a:t>
            </a:r>
          </a:p>
        </p:txBody>
      </p:sp>
      <p:sp>
        <p:nvSpPr>
          <p:cNvPr id="43014" name="Text Placeholder 5"/>
          <p:cNvSpPr>
            <a:spLocks noGrp="1"/>
          </p:cNvSpPr>
          <p:nvPr>
            <p:ph type="body" sz="quarter" idx="16"/>
          </p:nvPr>
        </p:nvSpPr>
        <p:spPr>
          <a:xfrm>
            <a:off x="457200" y="1600200"/>
            <a:ext cx="8229600" cy="3987800"/>
          </a:xfrm>
        </p:spPr>
        <p:txBody>
          <a:bodyPr/>
          <a:lstStyle/>
          <a:p>
            <a:r>
              <a:rPr lang="en-US" altLang="en-US" dirty="0" smtClean="0"/>
              <a:t>References</a:t>
            </a:r>
          </a:p>
          <a:p>
            <a:r>
              <a:rPr lang="en-US" altLang="en-US" b="0" dirty="0" smtClean="0"/>
              <a:t>Abacus. (2011, October). In Wikipedia. Retrieved November 18, 2011, from </a:t>
            </a:r>
            <a:r>
              <a:rPr lang="en-US" altLang="en-US" b="0" dirty="0" smtClean="0">
                <a:hlinkClick r:id="rId4" tooltip="Abacus. (2011, October). In Wikipedia."/>
              </a:rPr>
              <a:t>http://en.wikipedia.org/wiki/Abacus</a:t>
            </a:r>
            <a:r>
              <a:rPr lang="en-US" altLang="en-US" b="0" dirty="0" smtClean="0"/>
              <a:t>.</a:t>
            </a:r>
          </a:p>
          <a:p>
            <a:r>
              <a:rPr lang="en-US" altLang="en-US" b="0" dirty="0" smtClean="0"/>
              <a:t>Antikythera Mechanism. (2011, November). In Wikipedia. Retrieved Nov 18, 2011, from </a:t>
            </a:r>
            <a:r>
              <a:rPr lang="en-US" altLang="en-US" b="0" dirty="0" smtClean="0">
                <a:hlinkClick r:id="rId5" tooltip="Antikythera Mechanism. (2011, November). In Wikipedia"/>
              </a:rPr>
              <a:t>http://en.wikipedia.org/wiki/Antikythera_mechanism</a:t>
            </a:r>
            <a:r>
              <a:rPr lang="en-US" altLang="en-US" b="0" dirty="0" smtClean="0"/>
              <a:t>.</a:t>
            </a:r>
          </a:p>
          <a:p>
            <a:r>
              <a:rPr lang="en-US" altLang="en-US" b="0" dirty="0" smtClean="0"/>
              <a:t>Collen, M. F. (1995). A History of Medical Informatics in the United States: 1950 – 1990. Indianapolis: BooksCraft, Inc.</a:t>
            </a:r>
          </a:p>
          <a:p>
            <a:r>
              <a:rPr lang="en-US" altLang="en-US" b="0" dirty="0" smtClean="0"/>
              <a:t>Dalakov, G. (2011, November). History of Computers. Retrieved November 18, 2011, from </a:t>
            </a:r>
            <a:r>
              <a:rPr lang="en-US" altLang="en-US" b="0" dirty="0" smtClean="0">
                <a:hlinkClick r:id="rId6" tooltip="History of Computers"/>
              </a:rPr>
              <a:t>http://history-computer.com/</a:t>
            </a:r>
            <a:r>
              <a:rPr lang="en-US" altLang="en-US" b="0" dirty="0"/>
              <a:t>.</a:t>
            </a:r>
            <a:endParaRPr lang="en-US" altLang="en-US" b="0" dirty="0" smtClean="0"/>
          </a:p>
          <a:p>
            <a:r>
              <a:rPr lang="en-US" altLang="en-US" b="0" dirty="0" smtClean="0"/>
              <a:t>ENIAC Programmers Project (2008). Retrieved November 18, 2011, from </a:t>
            </a:r>
            <a:r>
              <a:rPr lang="en-US" altLang="en-US" b="0" dirty="0" smtClean="0">
                <a:hlinkClick r:id="rId7" tooltip="ENIAC Programmers Project"/>
              </a:rPr>
              <a:t>http://eniacprogrammers.org/</a:t>
            </a:r>
            <a:r>
              <a:rPr lang="en-US" altLang="en-US" b="0" dirty="0"/>
              <a:t>.</a:t>
            </a:r>
            <a:endParaRPr lang="en-US" altLang="en-US" b="0" dirty="0" smtClean="0"/>
          </a:p>
          <a:p>
            <a:r>
              <a:rPr lang="en-US" altLang="en-US" b="0" dirty="0" smtClean="0"/>
              <a:t>History of Computing Hardware. (2011, March). In Wikipedia. Retrieved March 22, 2010, from </a:t>
            </a:r>
            <a:r>
              <a:rPr lang="en-US" altLang="en-US" b="0" dirty="0" smtClean="0">
                <a:hlinkClick r:id="rId8" tooltip="History of Computing Hardware"/>
              </a:rPr>
              <a:t>http://en.wikipedia.org/wiki/History_of_computing_hardware</a:t>
            </a:r>
            <a:r>
              <a:rPr lang="en-US" altLang="en-US" b="0" dirty="0" smtClean="0"/>
              <a:t>.</a:t>
            </a:r>
            <a:endParaRPr lang="en-US" altLang="en-US"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30</a:t>
            </a:fld>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2 </a:t>
            </a:r>
            <a:r>
              <a:rPr lang="en-US" sz="2800" dirty="0"/>
              <a:t>– </a:t>
            </a:r>
            <a:r>
              <a:rPr lang="en-US" altLang="en-US" sz="2800" dirty="0" smtClean="0"/>
              <a:t>Lecture c</a:t>
            </a:r>
          </a:p>
        </p:txBody>
      </p:sp>
      <p:sp>
        <p:nvSpPr>
          <p:cNvPr id="43014" name="Text Placeholder 5"/>
          <p:cNvSpPr>
            <a:spLocks noGrp="1"/>
          </p:cNvSpPr>
          <p:nvPr>
            <p:ph type="body" sz="quarter" idx="16"/>
          </p:nvPr>
        </p:nvSpPr>
        <p:spPr>
          <a:xfrm>
            <a:off x="457200" y="1600200"/>
            <a:ext cx="8229600" cy="4051300"/>
          </a:xfrm>
        </p:spPr>
        <p:txBody>
          <a:bodyPr/>
          <a:lstStyle/>
          <a:p>
            <a:r>
              <a:rPr lang="en-US" altLang="en-US" dirty="0" smtClean="0"/>
              <a:t>References</a:t>
            </a:r>
          </a:p>
          <a:p>
            <a:r>
              <a:rPr lang="en-US" altLang="en-US" b="0" dirty="0"/>
              <a:t>History of Computing. (2011, March). In Wikipedia. Retrieved March 22, 2011, from </a:t>
            </a:r>
            <a:r>
              <a:rPr lang="en-US" altLang="en-US" b="0" dirty="0">
                <a:hlinkClick r:id="rId4" tooltip="History of Computing"/>
              </a:rPr>
              <a:t>http://</a:t>
            </a:r>
            <a:r>
              <a:rPr lang="en-US" altLang="en-US" b="0" dirty="0" smtClean="0">
                <a:hlinkClick r:id="rId4" tooltip="History of Computing"/>
              </a:rPr>
              <a:t>en.wikipedia.org/wiki/History_of_computing</a:t>
            </a:r>
            <a:r>
              <a:rPr lang="en-US" altLang="en-US" b="0" dirty="0" smtClean="0"/>
              <a:t>.</a:t>
            </a:r>
            <a:endParaRPr lang="en-US" altLang="en-US" b="0" dirty="0"/>
          </a:p>
          <a:p>
            <a:r>
              <a:rPr lang="en-US" altLang="en-US" b="0" dirty="0"/>
              <a:t>Kaplan, E. </a:t>
            </a:r>
            <a:r>
              <a:rPr lang="en-US" altLang="en-US" b="0" dirty="0" smtClean="0"/>
              <a:t>(1997). Anecdotes: </a:t>
            </a:r>
            <a:r>
              <a:rPr lang="en-US" b="0" dirty="0" smtClean="0"/>
              <a:t>The </a:t>
            </a:r>
            <a:r>
              <a:rPr lang="en-US" b="0" dirty="0"/>
              <a:t>Controversial Replica of Leonardo da Vinci’s Adding </a:t>
            </a:r>
            <a:r>
              <a:rPr lang="en-US" b="0" dirty="0" smtClean="0"/>
              <a:t>Machine</a:t>
            </a:r>
            <a:r>
              <a:rPr lang="en-US" altLang="en-US" b="0" dirty="0" smtClean="0"/>
              <a:t>. </a:t>
            </a:r>
            <a:r>
              <a:rPr lang="en-US" b="0" i="1" dirty="0"/>
              <a:t>IEEE Annals of the History of </a:t>
            </a:r>
            <a:r>
              <a:rPr lang="en-US" b="0" i="1" dirty="0" smtClean="0"/>
              <a:t>Computing</a:t>
            </a:r>
            <a:r>
              <a:rPr lang="en-US" b="0" dirty="0" smtClean="0"/>
              <a:t>. 19(2):62-63.</a:t>
            </a:r>
            <a:endParaRPr lang="en-US" b="0" dirty="0"/>
          </a:p>
          <a:p>
            <a:r>
              <a:rPr lang="en-US" altLang="en-US" b="0" dirty="0" smtClean="0"/>
              <a:t>San Diego Supercomputing Center. (1999, June). Women in Science. Retrieved November 18, 2011, from </a:t>
            </a:r>
            <a:r>
              <a:rPr lang="en-US" altLang="en-US" b="0" dirty="0" smtClean="0">
                <a:hlinkClick r:id="rId5" tooltip="Women in Science"/>
              </a:rPr>
              <a:t>http://www.sdsc.edu/ScienceWomen/index.html</a:t>
            </a:r>
            <a:r>
              <a:rPr lang="en-US" altLang="en-US" b="0" dirty="0"/>
              <a:t>.</a:t>
            </a:r>
            <a:endParaRPr lang="en-US" altLang="en-US" b="0" dirty="0" smtClean="0"/>
          </a:p>
          <a:p>
            <a:r>
              <a:rPr lang="en-US" altLang="en-US" b="0" dirty="0" smtClean="0"/>
              <a:t> U.S. Census Bureau | Census History Staff. (2011, October). U.S. Census Bureau History. Retrieved November 18, 2011, from </a:t>
            </a:r>
            <a:r>
              <a:rPr lang="en-US" altLang="en-US" b="0" dirty="0" smtClean="0">
                <a:hlinkClick r:id="rId6" tooltip=" U.S. Census Bureau | Census History Staff. "/>
              </a:rPr>
              <a:t>http://www.census.gov/history/www/innovations/technology/</a:t>
            </a:r>
            <a:r>
              <a:rPr lang="en-US" altLang="en-US" b="0" dirty="0" smtClean="0"/>
              <a:t>.</a:t>
            </a:r>
          </a:p>
          <a:p>
            <a:r>
              <a:rPr lang="en-US" altLang="en-US" b="0" dirty="0" smtClean="0"/>
              <a:t>U.S. National Library of Medicine. (2011, February). A Brief History of NLM. Retrieved November 18, 2011, from </a:t>
            </a:r>
            <a:r>
              <a:rPr lang="en-US" altLang="en-US" b="0" dirty="0" smtClean="0">
                <a:hlinkClick r:id="rId7" tooltip="A Brief History of NLM"/>
              </a:rPr>
              <a:t>http://www.nlm.nih.gov/about/briefhistory.html</a:t>
            </a:r>
            <a:r>
              <a:rPr lang="en-US" altLang="en-US" b="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31</a:t>
            </a:fld>
            <a:endParaRPr lang="en-US" dirty="0"/>
          </a:p>
        </p:txBody>
      </p:sp>
    </p:spTree>
    <p:custDataLst>
      <p:tags r:id="rId1"/>
    </p:custDataLst>
    <p:extLst>
      <p:ext uri="{BB962C8B-B14F-4D97-AF65-F5344CB8AC3E}">
        <p14:creationId xmlns:p14="http://schemas.microsoft.com/office/powerpoint/2010/main" val="1676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3 </a:t>
            </a:r>
            <a:r>
              <a:rPr lang="en-US" sz="2800" dirty="0"/>
              <a:t>– </a:t>
            </a:r>
            <a:r>
              <a:rPr lang="en-US" altLang="en-US" sz="2800" dirty="0" smtClean="0"/>
              <a:t>Lecture c</a:t>
            </a:r>
          </a:p>
        </p:txBody>
      </p:sp>
      <p:sp>
        <p:nvSpPr>
          <p:cNvPr id="26628" name="Text Placeholder 4"/>
          <p:cNvSpPr>
            <a:spLocks noGrp="1"/>
          </p:cNvSpPr>
          <p:nvPr>
            <p:ph type="body" sz="quarter" idx="16"/>
          </p:nvPr>
        </p:nvSpPr>
        <p:spPr>
          <a:xfrm>
            <a:off x="457200" y="1600200"/>
            <a:ext cx="8229600" cy="4203700"/>
          </a:xfrm>
        </p:spPr>
        <p:txBody>
          <a:bodyPr/>
          <a:lstStyle/>
          <a:p>
            <a:r>
              <a:rPr lang="en-US" dirty="0" smtClean="0"/>
              <a:t>Images </a:t>
            </a:r>
          </a:p>
          <a:p>
            <a:r>
              <a:rPr lang="en-US" b="0" dirty="0" smtClean="0"/>
              <a:t>Slide 4: Ishango Bone Tally Stick; two points of view. Museum of Natural Sciences, Brussels (</a:t>
            </a:r>
            <a:r>
              <a:rPr lang="en-US" b="0" dirty="0" err="1" smtClean="0"/>
              <a:t>n.d.</a:t>
            </a:r>
            <a:r>
              <a:rPr lang="en-US" b="0" dirty="0" smtClean="0"/>
              <a:t>) </a:t>
            </a:r>
            <a:r>
              <a:rPr lang="en-US" b="0" dirty="0" smtClean="0">
                <a:hlinkClick r:id="rId4" tooltip=": Ishango Bone Tally Stick; two points of view"/>
              </a:rPr>
              <a:t>http://ishango.naturalsciences.be/Flash/flash_local/Ishango-22-EN.html</a:t>
            </a:r>
            <a:r>
              <a:rPr lang="en-US" b="0" dirty="0" smtClean="0"/>
              <a:t>. Retrieved November 2011 from the Museum of Natural Sciences, Brussels, website: </a:t>
            </a:r>
            <a:r>
              <a:rPr lang="en-US" b="0" dirty="0" smtClean="0">
                <a:hlinkClick r:id="rId5" tooltip="URL for image source website."/>
              </a:rPr>
              <a:t>http://www.naturalsciences.be/</a:t>
            </a:r>
            <a:r>
              <a:rPr lang="en-US" b="0" dirty="0" smtClean="0"/>
              <a:t>. </a:t>
            </a:r>
          </a:p>
          <a:p>
            <a:r>
              <a:rPr lang="en-US" b="0" dirty="0" smtClean="0"/>
              <a:t>Slide 5: Abacus. Article for "abacus", 9th edition Encyclopedia Britannica, volume 1 (1875). </a:t>
            </a:r>
            <a:r>
              <a:rPr lang="en-US" b="0" dirty="0" smtClean="0">
                <a:hlinkClick r:id="rId6" tooltip="Abacus. Article for &quot;abacus&quot;, 9th edition Encyclopedia Britannica, volume 1 (1875)"/>
              </a:rPr>
              <a:t>http://commons.wikimedia.org/wiki/File:Abacus_6.png</a:t>
            </a:r>
            <a:r>
              <a:rPr lang="en-US" b="0" dirty="0" smtClean="0"/>
              <a:t>. Retrieved November 2011 from Wikimedia Commons website, </a:t>
            </a:r>
            <a:r>
              <a:rPr lang="en-US" b="0" dirty="0" smtClean="0">
                <a:hlinkClick r:id="rId7" tooltip="URL for image source website."/>
              </a:rPr>
              <a:t>http://commons.wikimedia.org/</a:t>
            </a:r>
            <a:r>
              <a:rPr lang="en-US" b="0" dirty="0" smtClean="0"/>
              <a:t>. Public domain image.</a:t>
            </a:r>
          </a:p>
          <a:p>
            <a:r>
              <a:rPr lang="en-US" b="0" dirty="0" smtClean="0"/>
              <a:t>Slide 6: Slide Rule. The New International Encyclopædia (1905). </a:t>
            </a:r>
            <a:r>
              <a:rPr lang="en-US" b="0" dirty="0" smtClean="0">
                <a:hlinkClick r:id="rId8" tooltip="Slide Rule. The New International Encyclopædia "/>
              </a:rPr>
              <a:t>http://commons.wikimedia.org/wiki/File:NIE_1905_Slide_rule.jpg</a:t>
            </a:r>
            <a:r>
              <a:rPr lang="en-US" b="0" dirty="0" smtClean="0"/>
              <a:t>. Retrieved November 2011 from Wikimedia Commons website: </a:t>
            </a:r>
            <a:r>
              <a:rPr lang="en-US" b="0" dirty="0" smtClean="0">
                <a:hlinkClick r:id="rId7" tooltip="URL for image source website."/>
              </a:rPr>
              <a:t>http://commons.wikimedia.org/</a:t>
            </a:r>
            <a:r>
              <a:rPr lang="en-US" b="0" dirty="0" smtClean="0"/>
              <a:t>. Public domain image.</a:t>
            </a:r>
          </a:p>
        </p:txBody>
      </p:sp>
      <p:sp>
        <p:nvSpPr>
          <p:cNvPr id="2" name="Slide Number Placeholder 1"/>
          <p:cNvSpPr>
            <a:spLocks noGrp="1"/>
          </p:cNvSpPr>
          <p:nvPr>
            <p:ph type="sldNum" sz="quarter" idx="4"/>
          </p:nvPr>
        </p:nvSpPr>
        <p:spPr/>
        <p:txBody>
          <a:bodyPr/>
          <a:lstStyle/>
          <a:p>
            <a:fld id="{F3BF8891-5E06-46C2-89A4-6DB85D39BA35}" type="slidenum">
              <a:rPr lang="en-US" smtClean="0"/>
              <a:pPr/>
              <a:t>32</a:t>
            </a:fld>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4 </a:t>
            </a:r>
            <a:r>
              <a:rPr lang="en-US" sz="2800" dirty="0"/>
              <a:t>– </a:t>
            </a:r>
            <a:r>
              <a:rPr lang="en-US" altLang="en-US" sz="2800" dirty="0" smtClean="0"/>
              <a:t>Lecture c</a:t>
            </a:r>
          </a:p>
        </p:txBody>
      </p:sp>
      <p:sp>
        <p:nvSpPr>
          <p:cNvPr id="26628" name="Text Placeholder 4"/>
          <p:cNvSpPr>
            <a:spLocks noGrp="1"/>
          </p:cNvSpPr>
          <p:nvPr>
            <p:ph type="body" sz="quarter" idx="16"/>
          </p:nvPr>
        </p:nvSpPr>
        <p:spPr/>
        <p:txBody>
          <a:bodyPr/>
          <a:lstStyle/>
          <a:p>
            <a:r>
              <a:rPr lang="en-US" dirty="0" smtClean="0"/>
              <a:t>Images</a:t>
            </a:r>
          </a:p>
          <a:p>
            <a:r>
              <a:rPr lang="en-US" b="0" dirty="0"/>
              <a:t>Slide 6: William </a:t>
            </a:r>
            <a:r>
              <a:rPr lang="en-US" b="0" dirty="0" err="1"/>
              <a:t>Oughtred</a:t>
            </a:r>
            <a:r>
              <a:rPr lang="en-US" b="0" dirty="0"/>
              <a:t> (</a:t>
            </a:r>
            <a:r>
              <a:rPr lang="en-US" b="0" dirty="0" err="1"/>
              <a:t>nd</a:t>
            </a:r>
            <a:r>
              <a:rPr lang="en-US" b="0" dirty="0"/>
              <a:t>.). </a:t>
            </a:r>
            <a:r>
              <a:rPr lang="en-US" b="0" dirty="0">
                <a:hlinkClick r:id="rId4" tooltip="William Oughtred "/>
              </a:rPr>
              <a:t>http://commons.wikimedia.org/wiki/File:Oughtred.jpg</a:t>
            </a:r>
            <a:r>
              <a:rPr lang="en-US" b="0" dirty="0"/>
              <a:t>. Retrieved from the Wikimedia Commons website: </a:t>
            </a:r>
            <a:r>
              <a:rPr lang="en-US" b="0" dirty="0">
                <a:hlinkClick r:id="rId5" tooltip="Wikimedia Commons website"/>
              </a:rPr>
              <a:t>http://commons.wikimedia.org/</a:t>
            </a:r>
            <a:r>
              <a:rPr lang="en-US" b="0" dirty="0"/>
              <a:t>. Public domain image.</a:t>
            </a:r>
          </a:p>
          <a:p>
            <a:r>
              <a:rPr lang="en-US" b="0" dirty="0" smtClean="0"/>
              <a:t>Slide 6: John </a:t>
            </a:r>
            <a:r>
              <a:rPr lang="en-US" b="0" dirty="0"/>
              <a:t>Napier. Engraving by Samuel Freeman (1773-1857). From Robert Chambers (ed.), </a:t>
            </a:r>
            <a:r>
              <a:rPr lang="en-US" b="0" dirty="0">
                <a:hlinkClick r:id="rId6" tooltip="A Biographical Dictionary of Eminent Scotsmen"/>
              </a:rPr>
              <a:t>A Biographical Dictionary of Eminent Scotsmen</a:t>
            </a:r>
            <a:r>
              <a:rPr lang="en-US" b="0" dirty="0"/>
              <a:t>, Vol. 4, facing page 88. Glasgow: Blackie &amp; Son Ltd, 1835. Retrieved November 2011 </a:t>
            </a:r>
            <a:r>
              <a:rPr lang="en-US" b="0" dirty="0" smtClean="0"/>
              <a:t>from </a:t>
            </a:r>
            <a:r>
              <a:rPr lang="en-US" b="0" dirty="0" smtClean="0">
                <a:hlinkClick r:id="rId7" tooltip="John Napier"/>
              </a:rPr>
              <a:t>http</a:t>
            </a:r>
            <a:r>
              <a:rPr lang="en-US" b="0" dirty="0">
                <a:hlinkClick r:id="rId7" tooltip="John Napier"/>
              </a:rPr>
              <a:t>://commons.wikimedia.org/wiki/File:John_Napier.JPG</a:t>
            </a:r>
            <a:r>
              <a:rPr lang="en-US" b="0" dirty="0" smtClean="0"/>
              <a:t>. Public </a:t>
            </a:r>
            <a:r>
              <a:rPr lang="en-US" b="0" dirty="0"/>
              <a:t>domain image</a:t>
            </a:r>
            <a:r>
              <a:rPr lang="en-US" b="0" dirty="0" smtClean="0"/>
              <a:t>.</a:t>
            </a:r>
          </a:p>
          <a:p>
            <a:r>
              <a:rPr lang="en-US" b="0" dirty="0"/>
              <a:t>Slide 7: Fragment of </a:t>
            </a:r>
            <a:r>
              <a:rPr lang="en-US" b="0" dirty="0" err="1"/>
              <a:t>Antikythera</a:t>
            </a:r>
            <a:r>
              <a:rPr lang="en-US" b="0" dirty="0"/>
              <a:t> mechanism. </a:t>
            </a:r>
            <a:r>
              <a:rPr lang="en-US" b="0" dirty="0" smtClean="0"/>
              <a:t>National </a:t>
            </a:r>
            <a:r>
              <a:rPr lang="en-US" b="0" dirty="0"/>
              <a:t>Archaeological Museum, Athens, No. </a:t>
            </a:r>
            <a:r>
              <a:rPr lang="en-US" b="0" dirty="0" smtClean="0"/>
              <a:t>15987. </a:t>
            </a:r>
            <a:r>
              <a:rPr lang="en-US" b="0" dirty="0"/>
              <a:t>Retrieved from </a:t>
            </a:r>
            <a:r>
              <a:rPr lang="en-US" b="0" dirty="0" smtClean="0">
                <a:hlinkClick r:id="rId8" tooltip="Fragment of Antikythera mechanism"/>
              </a:rPr>
              <a:t>http</a:t>
            </a:r>
            <a:r>
              <a:rPr lang="en-US" b="0" dirty="0">
                <a:hlinkClick r:id="rId8" tooltip="Fragment of Antikythera mechanism"/>
              </a:rPr>
              <a:t>://</a:t>
            </a:r>
            <a:r>
              <a:rPr lang="en-US" b="0" dirty="0" smtClean="0">
                <a:hlinkClick r:id="rId8" tooltip="Fragment of Antikythera mechanism"/>
              </a:rPr>
              <a:t>commons.wikimedia.org/wiki/File:NAMA_Machine_d%27Anticyth%C3%A8re_1.jpg</a:t>
            </a:r>
            <a:r>
              <a:rPr lang="en-US" b="0" dirty="0" smtClean="0"/>
              <a:t>. This </a:t>
            </a:r>
            <a:r>
              <a:rPr lang="en-US" b="0" dirty="0"/>
              <a:t>file is licensed under the </a:t>
            </a:r>
            <a:r>
              <a:rPr lang="en-US" b="0" dirty="0" smtClean="0">
                <a:hlinkClick r:id="rId9" tooltip="URL for Creative Commons Attribution-ShareAlike 3.0 Unported License."/>
              </a:rPr>
              <a:t>Creative Commons Attribution-ShareAlike 3.0 Unported License</a:t>
            </a:r>
            <a:r>
              <a:rPr lang="en-US" b="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33</a:t>
            </a:fld>
            <a:endParaRPr lang="en-US" dirty="0"/>
          </a:p>
        </p:txBody>
      </p:sp>
    </p:spTree>
    <p:custDataLst>
      <p:tags r:id="rId1"/>
    </p:custDataLst>
    <p:extLst>
      <p:ext uri="{BB962C8B-B14F-4D97-AF65-F5344CB8AC3E}">
        <p14:creationId xmlns:p14="http://schemas.microsoft.com/office/powerpoint/2010/main" val="169758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5 </a:t>
            </a:r>
            <a:r>
              <a:rPr lang="en-US" sz="2800" dirty="0"/>
              <a:t>– </a:t>
            </a:r>
            <a:r>
              <a:rPr lang="en-US" altLang="en-US" sz="2800" dirty="0" smtClean="0"/>
              <a:t>Lecture c</a:t>
            </a:r>
          </a:p>
        </p:txBody>
      </p:sp>
      <p:sp>
        <p:nvSpPr>
          <p:cNvPr id="46083" name="Text Placeholder 4"/>
          <p:cNvSpPr>
            <a:spLocks noGrp="1"/>
          </p:cNvSpPr>
          <p:nvPr>
            <p:ph type="body" sz="quarter" idx="16"/>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dirty="0" smtClean="0"/>
              <a:t>Images</a:t>
            </a:r>
          </a:p>
          <a:p>
            <a:r>
              <a:rPr lang="en-US" b="0" dirty="0"/>
              <a:t>Slide 8: Leonardo da Vinci's notes and design for a mechanical calculator. January, 2008. </a:t>
            </a:r>
            <a:r>
              <a:rPr lang="en-US" b="0" dirty="0">
                <a:hlinkClick r:id="rId4" tooltip="Leonardo da Vinci's notes and design for a mechanical calculator"/>
              </a:rPr>
              <a:t>http://commons.wikimedia.org/wiki/File:Máquina_de_sumar_de_Leonardo_da_Vinci.jpg</a:t>
            </a:r>
            <a:r>
              <a:rPr lang="en-US" b="0" dirty="0"/>
              <a:t>. Retrieved Nov. 2011 from the Wikimedia Commons website: </a:t>
            </a:r>
            <a:r>
              <a:rPr lang="en-US" b="0" dirty="0">
                <a:hlinkClick r:id="rId5" tooltip="Wikimedia Commons"/>
              </a:rPr>
              <a:t>http://commons.wikimedia.org/</a:t>
            </a:r>
            <a:r>
              <a:rPr lang="en-US" b="0" dirty="0"/>
              <a:t>. Public domain image.</a:t>
            </a:r>
          </a:p>
          <a:p>
            <a:r>
              <a:rPr lang="en-US" b="0" dirty="0"/>
              <a:t> Slide 8: </a:t>
            </a:r>
            <a:r>
              <a:rPr lang="en-US" b="0" dirty="0" smtClean="0"/>
              <a:t>Replica of da Vinci’s mechanical calculator. Mirabella, J. (1968). </a:t>
            </a:r>
            <a:r>
              <a:rPr lang="en-US" b="0" dirty="0"/>
              <a:t>Retrieved from </a:t>
            </a:r>
            <a:r>
              <a:rPr lang="en-US" b="0" dirty="0">
                <a:hlinkClick r:id="rId6" tooltip="Replica of da Vinci’s mechanical calculator"/>
              </a:rPr>
              <a:t>http://</a:t>
            </a:r>
            <a:r>
              <a:rPr lang="en-US" b="0" dirty="0" smtClean="0">
                <a:hlinkClick r:id="rId6" tooltip="Replica of da Vinci’s mechanical calculator"/>
              </a:rPr>
              <a:t>history-computer.com/MechanicalCalculators/Pioneers/Leonardo.html</a:t>
            </a:r>
            <a:r>
              <a:rPr lang="en-US" b="0" dirty="0" smtClean="0"/>
              <a:t>.</a:t>
            </a:r>
            <a:endParaRPr lang="en-US" b="0" dirty="0"/>
          </a:p>
          <a:p>
            <a:r>
              <a:rPr lang="en-US" b="0" dirty="0" smtClean="0"/>
              <a:t>Slide </a:t>
            </a:r>
            <a:r>
              <a:rPr lang="en-US" b="0" dirty="0"/>
              <a:t>9: File: Blaise </a:t>
            </a:r>
            <a:r>
              <a:rPr lang="en-US" b="0" dirty="0" err="1"/>
              <a:t>Pascal.jpg</a:t>
            </a:r>
            <a:r>
              <a:rPr lang="en-US" b="0" dirty="0"/>
              <a:t> [Black and white hand-drawn image of Blaise Pascal]. (</a:t>
            </a:r>
            <a:r>
              <a:rPr lang="en-US" b="0" dirty="0" err="1"/>
              <a:t>n.d.</a:t>
            </a:r>
            <a:r>
              <a:rPr lang="en-US" b="0" dirty="0"/>
              <a:t>). Retrieved June 25, 2016, from </a:t>
            </a:r>
            <a:r>
              <a:rPr lang="en-US" b="0" dirty="0">
                <a:hlinkClick r:id="rId7" tooltip="Blaise Pascal.jpg [Black and white hand-drawn image of Blaise Pascal]. "/>
              </a:rPr>
              <a:t>https://</a:t>
            </a:r>
            <a:r>
              <a:rPr lang="en-US" b="0" dirty="0" smtClean="0">
                <a:hlinkClick r:id="rId7" tooltip="Blaise Pascal.jpg [Black and white hand-drawn image of Blaise Pascal]. "/>
              </a:rPr>
              <a:t>commons.wikimedia.org/wiki/File:Blaise_pascal.jpg</a:t>
            </a:r>
            <a:r>
              <a:rPr lang="en-US" b="0" dirty="0" smtClean="0"/>
              <a:t>. Public domain image.</a:t>
            </a:r>
            <a:endParaRPr lang="en-US" b="0" dirty="0"/>
          </a:p>
          <a:p>
            <a:r>
              <a:rPr lang="en-US" b="0" dirty="0"/>
              <a:t> Slide 9</a:t>
            </a:r>
            <a:r>
              <a:rPr lang="en-US" b="0" dirty="0" smtClean="0"/>
              <a:t>: </a:t>
            </a:r>
            <a:r>
              <a:rPr lang="en-US" b="0" dirty="0" err="1"/>
              <a:t>Pascaline</a:t>
            </a:r>
            <a:r>
              <a:rPr lang="en-US" b="0" dirty="0"/>
              <a:t> machine. </a:t>
            </a:r>
            <a:r>
              <a:rPr lang="en-US" b="0" dirty="0" smtClean="0"/>
              <a:t>Copyright 2005</a:t>
            </a:r>
            <a:r>
              <a:rPr lang="en-US" b="0" dirty="0"/>
              <a:t>, David </a:t>
            </a:r>
            <a:r>
              <a:rPr lang="en-US" b="0" dirty="0" err="1" smtClean="0"/>
              <a:t>Monniaux</a:t>
            </a:r>
            <a:r>
              <a:rPr lang="en-US" b="0" dirty="0" smtClean="0"/>
              <a:t>. Retrieved </a:t>
            </a:r>
            <a:r>
              <a:rPr lang="en-US" b="0" dirty="0"/>
              <a:t>Nov. 2011 from </a:t>
            </a:r>
            <a:r>
              <a:rPr lang="en-US" b="0" dirty="0" smtClean="0">
                <a:hlinkClick r:id="rId8" tooltip="Pascaline machine"/>
              </a:rPr>
              <a:t>http</a:t>
            </a:r>
            <a:r>
              <a:rPr lang="en-US" b="0" u="sng" dirty="0">
                <a:hlinkClick r:id="rId8" tooltip="Pascaline machine"/>
              </a:rPr>
              <a:t>://en.wikipedia.org/wiki/File:Arts_et_Metiers_Pascaline_dsc03869.jpg</a:t>
            </a:r>
            <a:r>
              <a:rPr lang="en-US" b="0" dirty="0"/>
              <a:t>. </a:t>
            </a:r>
            <a:r>
              <a:rPr lang="en-US" b="0" dirty="0" smtClean="0"/>
              <a:t>This image is licensed under the </a:t>
            </a:r>
            <a:r>
              <a:rPr lang="en-US" b="0" u="sng" dirty="0" smtClean="0">
                <a:hlinkClick r:id="rId9" tooltip="URL for the Creative Commons Attribution-ShareaAlike 3.0 Unported License"/>
              </a:rPr>
              <a:t>Creative Commons Attribution-ShareaAlike 3.0 Unported License</a:t>
            </a:r>
            <a:r>
              <a:rPr lang="en-US" b="0" dirty="0" smtClean="0"/>
              <a:t>.</a:t>
            </a:r>
            <a:endParaRPr dirty="0">
              <a:cs typeface="Arial" pitchFamily="34" charset="0"/>
            </a:endParaRPr>
          </a:p>
        </p:txBody>
      </p:sp>
      <p:sp>
        <p:nvSpPr>
          <p:cNvPr id="2" name="Slide Number Placeholder 1"/>
          <p:cNvSpPr>
            <a:spLocks noGrp="1"/>
          </p:cNvSpPr>
          <p:nvPr>
            <p:ph type="sldNum" sz="quarter" idx="4"/>
          </p:nvPr>
        </p:nvSpPr>
        <p:spPr/>
        <p:txBody>
          <a:bodyPr/>
          <a:lstStyle/>
          <a:p>
            <a:fld id="{F3BF8891-5E06-46C2-89A4-6DB85D39BA35}" type="slidenum">
              <a:rPr lang="en-US" smtClean="0"/>
              <a:pPr/>
              <a:t>34</a:t>
            </a:fld>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6 </a:t>
            </a:r>
            <a:r>
              <a:rPr lang="en-US" sz="2800" dirty="0"/>
              <a:t>– </a:t>
            </a:r>
            <a:r>
              <a:rPr lang="en-US" altLang="en-US" sz="2800" dirty="0" smtClean="0"/>
              <a:t>Lecture c</a:t>
            </a:r>
          </a:p>
        </p:txBody>
      </p:sp>
      <p:sp>
        <p:nvSpPr>
          <p:cNvPr id="46083" name="Text Placeholder 4"/>
          <p:cNvSpPr>
            <a:spLocks noGrp="1"/>
          </p:cNvSpPr>
          <p:nvPr>
            <p:ph type="body" sz="quarter" idx="16"/>
          </p:nvPr>
        </p:nvSpPr>
        <p:spPr/>
        <p:txBody>
          <a:bodyPr/>
          <a:lstStyle/>
          <a:p>
            <a:r>
              <a:rPr lang="en-US" dirty="0" smtClean="0"/>
              <a:t>Images</a:t>
            </a:r>
            <a:endParaRPr lang="en-US" b="0" dirty="0"/>
          </a:p>
          <a:p>
            <a:pPr marL="288925" indent="-288925">
              <a:defRPr/>
            </a:pPr>
            <a:r>
              <a:rPr lang="en-US" b="0" dirty="0"/>
              <a:t>Slide 10: Portrait of Gottfried Wilhelm von Leibniz. </a:t>
            </a:r>
            <a:r>
              <a:rPr lang="en-US" b="0" dirty="0" err="1"/>
              <a:t>Francke</a:t>
            </a:r>
            <a:r>
              <a:rPr lang="en-US" b="0" dirty="0"/>
              <a:t>, C.B., c. 1700. </a:t>
            </a:r>
            <a:r>
              <a:rPr lang="en-US" b="0" u="sng" dirty="0">
                <a:hlinkClick r:id="rId4" tooltip=": Portrait of Gottfried Wilhelm von Leibniz"/>
              </a:rPr>
              <a:t>http://en.wikipedia.org/wiki/File:Gottfried_Wilhelm_von_Leibniz.jpg</a:t>
            </a:r>
            <a:r>
              <a:rPr lang="en-US" b="0" dirty="0"/>
              <a:t>. Retrieved Nov. 2011 from the Wikimedia Commons website: </a:t>
            </a:r>
            <a:r>
              <a:rPr lang="en-US" b="0" u="sng" dirty="0">
                <a:hlinkClick r:id="rId5" tooltip="URL for image source website."/>
              </a:rPr>
              <a:t>http://commons.wikimedia.org/</a:t>
            </a:r>
            <a:r>
              <a:rPr lang="en-US" b="0" dirty="0"/>
              <a:t>. Public domain image.</a:t>
            </a:r>
          </a:p>
          <a:p>
            <a:r>
              <a:rPr lang="en-US" b="0" dirty="0"/>
              <a:t>Slide 10: Image of drawing of the Stepped Reckoner by Hermann Julius Meyer, 1893. </a:t>
            </a:r>
            <a:r>
              <a:rPr lang="en-US" b="0" dirty="0">
                <a:hlinkClick r:id="rId6" tooltip="Stepped Reckoner by Hermann Julius Meyer"/>
              </a:rPr>
              <a:t>http://en.wikipedia.org/wiki/File:Leibniz_Stepped_Reckoner_drawing.png</a:t>
            </a:r>
            <a:r>
              <a:rPr lang="en-US" b="0" dirty="0"/>
              <a:t>. Retrieved Nov. 2011 from the Wikimedia Commons website: </a:t>
            </a:r>
            <a:r>
              <a:rPr lang="en-US" b="0" dirty="0">
                <a:hlinkClick r:id="rId5" tooltip="URL for image source website."/>
              </a:rPr>
              <a:t>http://commons.wikimedia.org/</a:t>
            </a:r>
            <a:r>
              <a:rPr lang="en-US" b="0" dirty="0"/>
              <a:t>. Public domain image, PD-1923.</a:t>
            </a:r>
          </a:p>
          <a:p>
            <a:r>
              <a:rPr lang="en-US" b="0" dirty="0" smtClean="0"/>
              <a:t>Slide 11: </a:t>
            </a:r>
            <a:r>
              <a:rPr lang="en-US" b="0" dirty="0"/>
              <a:t>Model of Difference Engine at Computer History Museum in Mountain View, CA </a:t>
            </a:r>
            <a:r>
              <a:rPr lang="en-US" b="0" dirty="0" smtClean="0"/>
              <a:t>Cronin</a:t>
            </a:r>
            <a:r>
              <a:rPr lang="en-US" b="0" dirty="0"/>
              <a:t>, A. </a:t>
            </a:r>
            <a:r>
              <a:rPr lang="en-US" b="0" dirty="0" smtClean="0"/>
              <a:t>(2009). </a:t>
            </a:r>
            <a:r>
              <a:rPr lang="en-US" b="0" dirty="0"/>
              <a:t>Retrieved Nov. 2011 from</a:t>
            </a:r>
            <a:r>
              <a:rPr lang="en-US" b="0" dirty="0" smtClean="0"/>
              <a:t> </a:t>
            </a:r>
            <a:r>
              <a:rPr lang="en-US" b="0" dirty="0" smtClean="0">
                <a:hlinkClick r:id="rId7" tooltip="Model of Difference Engine"/>
              </a:rPr>
              <a:t>http</a:t>
            </a:r>
            <a:r>
              <a:rPr lang="en-US" b="0" dirty="0">
                <a:hlinkClick r:id="rId7" tooltip="Model of Difference Engine"/>
              </a:rPr>
              <a:t>://en.wikipedia.org/wiki/File:Difference_engine.JPG</a:t>
            </a:r>
            <a:r>
              <a:rPr lang="en-US" b="0" dirty="0"/>
              <a:t>. This image is licensed under the </a:t>
            </a:r>
            <a:r>
              <a:rPr lang="en-US" b="0" u="sng" dirty="0">
                <a:hlinkClick r:id="rId8" tooltip="URL for the Creative Commons Attribution-ShareaAlike 3.0 Unported License"/>
              </a:rPr>
              <a:t>Creative Commons Attribution-ShareaAlike 3.0 Unported </a:t>
            </a:r>
            <a:r>
              <a:rPr lang="en-US" b="0" u="sng" dirty="0" smtClean="0">
                <a:hlinkClick r:id="rId8" tooltip="URL for the Creative Commons Attribution-ShareaAlike 3.0 Unported License"/>
              </a:rPr>
              <a:t>License</a:t>
            </a:r>
            <a:r>
              <a:rPr lang="en-US" b="0" dirty="0" smtClean="0"/>
              <a:t>.</a:t>
            </a:r>
          </a:p>
          <a:p>
            <a:r>
              <a:rPr lang="en-US" b="0" dirty="0"/>
              <a:t>Slide 11: Portrait: Charles Babbage. (1871). The Illustrated London News. Retrieved from </a:t>
            </a:r>
            <a:r>
              <a:rPr lang="en-US" b="0" dirty="0">
                <a:hlinkClick r:id="rId9" tooltip="The Illustrated London News"/>
              </a:rPr>
              <a:t>https://commons.wikimedia.org/wiki/File:Charles_Babbage_1860.jpg</a:t>
            </a:r>
            <a:r>
              <a:rPr lang="en-US" b="0" dirty="0"/>
              <a:t>. Public domain image</a:t>
            </a:r>
            <a:r>
              <a:rPr lang="en-US" b="0" dirty="0" smtClean="0"/>
              <a:t>.</a:t>
            </a:r>
            <a:endParaRPr 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35</a:t>
            </a:fld>
            <a:endParaRPr lang="en-US" dirty="0"/>
          </a:p>
        </p:txBody>
      </p:sp>
    </p:spTree>
    <p:custDataLst>
      <p:tags r:id="rId1"/>
    </p:custDataLst>
    <p:extLst>
      <p:ext uri="{BB962C8B-B14F-4D97-AF65-F5344CB8AC3E}">
        <p14:creationId xmlns:p14="http://schemas.microsoft.com/office/powerpoint/2010/main" val="3548712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7 </a:t>
            </a:r>
            <a:r>
              <a:rPr lang="en-US" sz="2800" dirty="0"/>
              <a:t>– </a:t>
            </a:r>
            <a:r>
              <a:rPr lang="en-US" altLang="en-US" sz="2800" dirty="0" smtClean="0"/>
              <a:t>Lecture c</a:t>
            </a:r>
          </a:p>
        </p:txBody>
      </p:sp>
      <p:sp>
        <p:nvSpPr>
          <p:cNvPr id="46083" name="Text Placeholder 4"/>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Images</a:t>
            </a:r>
            <a:endParaRPr lang="en-US" b="0" dirty="0"/>
          </a:p>
          <a:p>
            <a:r>
              <a:rPr lang="en-US" b="0" dirty="0" smtClean="0"/>
              <a:t>Slide </a:t>
            </a:r>
            <a:r>
              <a:rPr lang="en-US" b="0" dirty="0"/>
              <a:t>12: Modern model of Charles Babbage's Analytical Engine Mill. </a:t>
            </a:r>
            <a:r>
              <a:rPr lang="en-US" b="0" dirty="0" err="1"/>
              <a:t>Wichary</a:t>
            </a:r>
            <a:r>
              <a:rPr lang="en-US" b="0" dirty="0"/>
              <a:t>, M. (2006, August 11). Retrieved November 2011, from </a:t>
            </a:r>
            <a:r>
              <a:rPr lang="en-US" b="0" dirty="0">
                <a:hlinkClick r:id="rId4" tooltip="URL for referenced image."/>
              </a:rPr>
              <a:t>http://en.wikipedia.org/wiki/File:Analytical_Engine_(2290032530).jpg</a:t>
            </a:r>
            <a:r>
              <a:rPr lang="en-US" b="0" dirty="0"/>
              <a:t>. This file is licensed under the </a:t>
            </a:r>
            <a:r>
              <a:rPr lang="en-US" b="0" dirty="0">
                <a:hlinkClick r:id="rId5" tooltip="URL for Creative Commons Attribution 2.0 Generic License"/>
              </a:rPr>
              <a:t>Creative Commons Attribution 2.0 Generic License</a:t>
            </a:r>
            <a:r>
              <a:rPr lang="en-US" b="0" dirty="0"/>
              <a:t>.</a:t>
            </a:r>
          </a:p>
          <a:p>
            <a:r>
              <a:rPr lang="en-US" b="0" dirty="0"/>
              <a:t>Slide 12: Close-up view of the punch cards used by Jacquard loom on display at the museum of science and industry. Williams, G.H. (2004, July). </a:t>
            </a:r>
            <a:r>
              <a:rPr lang="en-US" b="0" dirty="0">
                <a:hlinkClick r:id="rId6" tooltip="URL for referenced image."/>
              </a:rPr>
              <a:t>http://en.wikipedia.org/wiki/File:Jacquard.loom.cards.jpg</a:t>
            </a:r>
            <a:r>
              <a:rPr lang="en-US" b="0" dirty="0"/>
              <a:t>. Public domain (PD-US).</a:t>
            </a:r>
          </a:p>
          <a:p>
            <a:r>
              <a:rPr lang="en-US" altLang="en-US" b="0" dirty="0" smtClean="0"/>
              <a:t>Slide 14: Portrait of Herman Hollerith. Bell, Charles Milton (circa 1849 - 1893). </a:t>
            </a:r>
            <a:r>
              <a:rPr lang="en-US" altLang="en-US" b="0" u="sng" dirty="0" smtClean="0">
                <a:hlinkClick r:id="rId7" tooltip="URL for referenced image."/>
              </a:rPr>
              <a:t>http://commons.wikimedia.org/wiki/File:Hollerith.jpg</a:t>
            </a:r>
            <a:r>
              <a:rPr lang="en-US" altLang="en-US" b="0" dirty="0" smtClean="0"/>
              <a:t>. Retrieved Nov. 2011 from the Wikimedia Commons website: </a:t>
            </a:r>
            <a:r>
              <a:rPr lang="en-US" altLang="en-US" b="0" u="sng" dirty="0" smtClean="0">
                <a:hlinkClick r:id="rId8" tooltip="URL for image source website."/>
              </a:rPr>
              <a:t>http://commons.wikimedia.org/</a:t>
            </a:r>
            <a:r>
              <a:rPr lang="en-US" altLang="en-US" b="0" dirty="0" smtClean="0"/>
              <a:t>. Public domain (PD-1923).</a:t>
            </a:r>
          </a:p>
          <a:p>
            <a:r>
              <a:rPr lang="en-US" altLang="en-US" b="0" dirty="0"/>
              <a:t>Slide 14: Woman using Tabulating Machine. U.S. Census Bureau (</a:t>
            </a:r>
            <a:r>
              <a:rPr lang="en-US" altLang="en-US" b="0" dirty="0" err="1"/>
              <a:t>nd</a:t>
            </a:r>
            <a:r>
              <a:rPr lang="en-US" altLang="en-US" b="0" dirty="0"/>
              <a:t>.). Retrieved Nov. 2011 from </a:t>
            </a:r>
            <a:r>
              <a:rPr lang="en-US" altLang="en-US" b="0" u="sng" dirty="0">
                <a:hlinkClick r:id="rId9" tooltip="URL for referenced image."/>
              </a:rPr>
              <a:t>http://www.census.gov/history/www/census_then_now/notable_alumni/herman_hollerith.html</a:t>
            </a:r>
            <a:r>
              <a:rPr lang="en-US" altLang="en-US" b="0" dirty="0"/>
              <a:t>. Public domain image</a:t>
            </a:r>
            <a:r>
              <a:rPr lang="en-US" altLang="en-US" b="0" dirty="0" smtClean="0"/>
              <a:t>.</a:t>
            </a:r>
            <a:endParaRPr lang="en-US" alt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36</a:t>
            </a:fld>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8 </a:t>
            </a:r>
            <a:r>
              <a:rPr lang="en-US" sz="2800" dirty="0"/>
              <a:t>– </a:t>
            </a:r>
            <a:r>
              <a:rPr lang="en-US" altLang="en-US" sz="2800" dirty="0" smtClean="0"/>
              <a:t>Lecture c</a:t>
            </a:r>
          </a:p>
        </p:txBody>
      </p:sp>
      <p:sp>
        <p:nvSpPr>
          <p:cNvPr id="46083" name="Text Placeholder 4"/>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Images</a:t>
            </a:r>
          </a:p>
          <a:p>
            <a:r>
              <a:rPr lang="en-US" altLang="en-US" b="0" dirty="0" smtClean="0"/>
              <a:t>Slide </a:t>
            </a:r>
            <a:r>
              <a:rPr lang="en-US" altLang="en-US" b="0" dirty="0"/>
              <a:t>15: Pantograph for creating punched cards for the Tabulating Machine. U.S. Census (</a:t>
            </a:r>
            <a:r>
              <a:rPr lang="en-US" altLang="en-US" b="0" dirty="0" err="1"/>
              <a:t>n.d.</a:t>
            </a:r>
            <a:r>
              <a:rPr lang="en-US" altLang="en-US" b="0" dirty="0"/>
              <a:t>) Retrieved Nov. 2011 from  </a:t>
            </a:r>
            <a:r>
              <a:rPr lang="en-US" altLang="en-US" b="0" u="sng" dirty="0">
                <a:hlinkClick r:id="rId4" tooltip="URL for referenced image."/>
              </a:rPr>
              <a:t>http://www.census.gov/history/img/pantograph.jpg</a:t>
            </a:r>
            <a:r>
              <a:rPr lang="en-US" altLang="en-US" b="0" dirty="0"/>
              <a:t>. Public domain image.</a:t>
            </a:r>
          </a:p>
          <a:p>
            <a:r>
              <a:rPr lang="en-US" altLang="en-US" b="0" dirty="0"/>
              <a:t>Slide 15: Punched card. </a:t>
            </a:r>
            <a:r>
              <a:rPr lang="en-US" altLang="en-US" b="0" u="sng" dirty="0">
                <a:hlinkClick r:id="rId5" tooltip="URL for referenced image."/>
              </a:rPr>
              <a:t>http://commons.wikimedia.org/wiki/File:Blue-punch-card-front-horiz.png</a:t>
            </a:r>
            <a:r>
              <a:rPr lang="en-US" altLang="en-US" b="0" dirty="0"/>
              <a:t>. Retrieved Nov. 2011 from the Wikimedia Commons website: </a:t>
            </a:r>
            <a:r>
              <a:rPr lang="en-US" altLang="en-US" b="0" u="sng" dirty="0">
                <a:hlinkClick r:id="rId6" tooltip="URL for image source website."/>
              </a:rPr>
              <a:t>http://commons.wikimedia.org/</a:t>
            </a:r>
            <a:r>
              <a:rPr lang="en-US" altLang="en-US" b="0" dirty="0"/>
              <a:t>. Public domain (PD-US</a:t>
            </a:r>
            <a:r>
              <a:rPr lang="en-US" altLang="en-US" b="0" dirty="0" smtClean="0"/>
              <a:t>).</a:t>
            </a:r>
          </a:p>
          <a:p>
            <a:r>
              <a:rPr lang="en-US" altLang="en-US" b="0" dirty="0"/>
              <a:t>Slide 18: Computer log, with the entry: "First actual case of bug being found". Courtesy of the Naval Surface Warfare Center, Dahlgren, VA., 1988. U.S. Navy (September, 1947). </a:t>
            </a:r>
            <a:r>
              <a:rPr lang="en-US" altLang="en-US" b="0" u="sng" dirty="0">
                <a:hlinkClick r:id="rId7" tooltip="URL for referenced image."/>
              </a:rPr>
              <a:t>http://commons.wikimedia.org/wiki/File:H96566k.jpg</a:t>
            </a:r>
            <a:r>
              <a:rPr lang="en-US" altLang="en-US" b="0" dirty="0"/>
              <a:t>. Retrieved Nov. 2011 from the Wikimedia Commons website: </a:t>
            </a:r>
            <a:r>
              <a:rPr lang="en-US" altLang="en-US" b="0" u="sng" dirty="0">
                <a:hlinkClick r:id="rId6" tooltip="URL for image source website."/>
              </a:rPr>
              <a:t>http://commons.wikimedia.org/</a:t>
            </a:r>
            <a:r>
              <a:rPr lang="en-US" altLang="en-US" b="0" dirty="0"/>
              <a:t>. Public domain image (PD-US).</a:t>
            </a:r>
          </a:p>
          <a:p>
            <a:r>
              <a:rPr lang="en-US" altLang="en-US" b="0" dirty="0"/>
              <a:t>Slide 19: </a:t>
            </a:r>
            <a:r>
              <a:rPr lang="en-US" b="0" dirty="0"/>
              <a:t>ENIAC (Electronic Numerical Integrator And Computer) in Philadelphia, Pennsylvania. Glen Beck (background) and Betty Snyder (foreground) program the ENIAC in building 328 at the Ballistic Research Laboratory (BRL). </a:t>
            </a:r>
            <a:r>
              <a:rPr lang="en-US" altLang="en-US" b="0" dirty="0" err="1"/>
              <a:t>Kempf</a:t>
            </a:r>
            <a:r>
              <a:rPr lang="en-US" altLang="en-US" b="0" dirty="0"/>
              <a:t>, K. U.S. Army, c. 1947 – 1955. Retrieved Nov. 2011 from </a:t>
            </a:r>
            <a:r>
              <a:rPr lang="en-US" altLang="en-US" b="0" u="sng" dirty="0">
                <a:hlinkClick r:id="rId8" tooltip="URL for referenced image."/>
              </a:rPr>
              <a:t>http://commons.wikimedia.org/wiki/File:Eniac.jpg</a:t>
            </a:r>
            <a:r>
              <a:rPr lang="en-US" altLang="en-US" b="0" dirty="0"/>
              <a:t>. Public domain image</a:t>
            </a:r>
            <a:r>
              <a:rPr lang="en-US" altLang="en-US" b="0" dirty="0" smtClean="0"/>
              <a:t>.</a:t>
            </a:r>
            <a:endParaRPr lang="en-US" alt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37</a:t>
            </a:fld>
            <a:endParaRPr lang="en-US" dirty="0"/>
          </a:p>
        </p:txBody>
      </p:sp>
    </p:spTree>
    <p:custDataLst>
      <p:tags r:id="rId1"/>
    </p:custDataLst>
    <p:extLst>
      <p:ext uri="{BB962C8B-B14F-4D97-AF65-F5344CB8AC3E}">
        <p14:creationId xmlns:p14="http://schemas.microsoft.com/office/powerpoint/2010/main" val="1517021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9850" y="265453"/>
            <a:ext cx="9283700" cy="1160463"/>
          </a:xfrm>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9 </a:t>
            </a:r>
            <a:r>
              <a:rPr lang="en-US" sz="2800" dirty="0"/>
              <a:t>– </a:t>
            </a:r>
            <a:r>
              <a:rPr lang="en-US" altLang="en-US" sz="2800" dirty="0" smtClean="0"/>
              <a:t>Lecture c</a:t>
            </a:r>
          </a:p>
        </p:txBody>
      </p:sp>
      <p:sp>
        <p:nvSpPr>
          <p:cNvPr id="46083" name="Text Placeholder 4"/>
          <p:cNvSpPr>
            <a:spLocks noGrp="1"/>
          </p:cNvSpPr>
          <p:nvPr>
            <p:ph type="body" sz="quarter" idx="16"/>
          </p:nvPr>
        </p:nvSpPr>
        <p:spPr/>
        <p:txBody>
          <a:bodyPr/>
          <a:lstStyle/>
          <a:p>
            <a:r>
              <a:rPr lang="en-US" dirty="0" smtClean="0"/>
              <a:t>Images</a:t>
            </a:r>
          </a:p>
          <a:p>
            <a:r>
              <a:rPr lang="en-US" b="0" dirty="0" smtClean="0"/>
              <a:t>Slide </a:t>
            </a:r>
            <a:r>
              <a:rPr lang="en-US" b="0" dirty="0"/>
              <a:t>20: UNIVAC I computer. U.S. Army (</a:t>
            </a:r>
            <a:r>
              <a:rPr lang="en-US" b="0" dirty="0" err="1"/>
              <a:t>nd</a:t>
            </a:r>
            <a:r>
              <a:rPr lang="en-US" b="0" dirty="0"/>
              <a:t>.). Retrieved Nov. 2011 from </a:t>
            </a:r>
            <a:r>
              <a:rPr lang="en-US" b="0" dirty="0">
                <a:hlinkClick r:id="rId4" tooltip="URL for referenced image."/>
              </a:rPr>
              <a:t>http://commons.wikimedia.org/wiki/File:Univac-I-Navy-Electronics-Supply-Office-BRL61-0992.jpg</a:t>
            </a:r>
            <a:r>
              <a:rPr lang="en-US" b="0" dirty="0"/>
              <a:t>. Public domain (PD-US</a:t>
            </a:r>
            <a:r>
              <a:rPr lang="en-US" b="0" dirty="0" smtClean="0"/>
              <a:t>).</a:t>
            </a:r>
          </a:p>
          <a:p>
            <a:r>
              <a:rPr lang="en-US" b="0" dirty="0"/>
              <a:t>Slide 21: Transistors. </a:t>
            </a:r>
            <a:r>
              <a:rPr lang="en-US" b="0" dirty="0" err="1"/>
              <a:t>Honina</a:t>
            </a:r>
            <a:r>
              <a:rPr lang="en-US" b="0" dirty="0"/>
              <a:t> (</a:t>
            </a:r>
            <a:r>
              <a:rPr lang="en-US" b="0" dirty="0" err="1"/>
              <a:t>n.d.</a:t>
            </a:r>
            <a:r>
              <a:rPr lang="en-US" b="0" dirty="0"/>
              <a:t>) Retrieved from </a:t>
            </a:r>
            <a:r>
              <a:rPr lang="en-US" b="0" dirty="0">
                <a:hlinkClick r:id="rId5" tooltip="URL for referenced image."/>
              </a:rPr>
              <a:t>https://commons.wikimedia.org/wiki/File:Transistor-photo.JPG</a:t>
            </a:r>
            <a:r>
              <a:rPr lang="en-US" b="0" dirty="0"/>
              <a:t>. This file is licensed under the </a:t>
            </a:r>
            <a:r>
              <a:rPr lang="en-US" b="0" dirty="0">
                <a:hlinkClick r:id="rId6" tooltip="URL for the Creative Commons Attribution-ShareAlike 3.0 Unported License"/>
              </a:rPr>
              <a:t>Creative Commons Attribution-ShareAlike 3.0 Unported License</a:t>
            </a:r>
            <a:r>
              <a:rPr lang="en-US" b="0" dirty="0"/>
              <a:t>.</a:t>
            </a:r>
          </a:p>
          <a:p>
            <a:r>
              <a:rPr lang="en-US" b="0" dirty="0"/>
              <a:t>Slide 23: Intel 4004 microprocessor chip. </a:t>
            </a:r>
            <a:r>
              <a:rPr lang="en-US" b="0" dirty="0" err="1"/>
              <a:t>Pilge</a:t>
            </a:r>
            <a:r>
              <a:rPr lang="en-US" b="0" dirty="0"/>
              <a:t>, J. (2006). Retrieved Nov. 2011 from </a:t>
            </a:r>
            <a:r>
              <a:rPr lang="en-US" b="0" dirty="0">
                <a:hlinkClick r:id="rId7" tooltip="URL for referenced image."/>
              </a:rPr>
              <a:t>http://commons.wikimedia.org/wiki/File:C4004.JPG.jpg</a:t>
            </a:r>
            <a:r>
              <a:rPr lang="en-US" b="0" dirty="0"/>
              <a:t>. Public domain (PD-US).</a:t>
            </a:r>
          </a:p>
          <a:p>
            <a:r>
              <a:rPr lang="en-US" b="0" dirty="0"/>
              <a:t>Slide 25: BM 2314 Disk Drives and IBM 2540 Card Reader/Punch at the University of Michigan's Computing Center. (c. 1968). </a:t>
            </a:r>
            <a:r>
              <a:rPr lang="en-US" b="0" dirty="0" err="1"/>
              <a:t>Gerstenberger</a:t>
            </a:r>
            <a:r>
              <a:rPr lang="en-US" b="0" dirty="0"/>
              <a:t>, S. Retrieved from </a:t>
            </a:r>
            <a:r>
              <a:rPr lang="en-US" b="0" dirty="0">
                <a:hlinkClick r:id="rId8" tooltip="URl for referenced image."/>
              </a:rPr>
              <a:t>https://commons.wikimedia.org/wiki/File:IBM2314DiskDrivesAndIBM2540CardReaderPunch.jpg</a:t>
            </a:r>
            <a:r>
              <a:rPr lang="en-US" b="0" dirty="0"/>
              <a:t>. Public domain image</a:t>
            </a:r>
            <a:r>
              <a:rPr lang="en-US" b="0" dirty="0" smtClean="0"/>
              <a:t>.</a:t>
            </a:r>
          </a:p>
          <a:p>
            <a:r>
              <a:rPr lang="en-US" b="0" dirty="0"/>
              <a:t>Slide 26: PDP11/40 as exhibited in Vienna Technical Museum. </a:t>
            </a:r>
            <a:r>
              <a:rPr lang="en-US" b="0" dirty="0" err="1"/>
              <a:t>Kögl</a:t>
            </a:r>
            <a:r>
              <a:rPr lang="en-US" b="0" dirty="0"/>
              <a:t>, S. (2005). Retrieved from </a:t>
            </a:r>
            <a:r>
              <a:rPr lang="en-US" b="0" dirty="0">
                <a:hlinkClick r:id="rId9" tooltip="URL for referenced image."/>
              </a:rPr>
              <a:t>https://commons.wikimedia.org/wiki/File:Pdp-11-40.jpg</a:t>
            </a:r>
            <a:r>
              <a:rPr lang="en-US" b="0" dirty="0"/>
              <a:t>. This image is licensed under the </a:t>
            </a:r>
            <a:r>
              <a:rPr lang="en-US" b="0" dirty="0">
                <a:hlinkClick r:id="rId6" tooltip="URL for the Creative Commons Attribution-ShareAlike 3.0 Unported License"/>
              </a:rPr>
              <a:t>Creative Commons Attribution-ShareAlike 3.0 Unported License</a:t>
            </a:r>
            <a:r>
              <a:rPr lang="en-US" b="0" dirty="0" smtClean="0"/>
              <a:t>.</a:t>
            </a:r>
            <a:endParaRPr 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38</a:t>
            </a:fld>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9850" y="265453"/>
            <a:ext cx="9283700" cy="1160463"/>
          </a:xfrm>
        </p:spPr>
        <p:txBody>
          <a:bodyPr/>
          <a:lstStyle/>
          <a:p>
            <a:r>
              <a:rPr lang="en-US" altLang="en-US" sz="2800" dirty="0" smtClean="0"/>
              <a:t>Basic Computing Concepts Including History</a:t>
            </a:r>
            <a:br>
              <a:rPr lang="en-US" altLang="en-US" sz="2800" dirty="0" smtClean="0"/>
            </a:br>
            <a:r>
              <a:rPr lang="en-US" altLang="en-US" sz="2800" dirty="0" smtClean="0"/>
              <a:t>References</a:t>
            </a:r>
            <a:r>
              <a:rPr lang="en-US" sz="2800" dirty="0"/>
              <a:t> – </a:t>
            </a:r>
            <a:r>
              <a:rPr lang="en-US" sz="2800" dirty="0" smtClean="0"/>
              <a:t>10 </a:t>
            </a:r>
            <a:r>
              <a:rPr lang="en-US" sz="2800" dirty="0"/>
              <a:t>– </a:t>
            </a:r>
            <a:r>
              <a:rPr lang="en-US" altLang="en-US" sz="2800" dirty="0" smtClean="0"/>
              <a:t>Lecture c</a:t>
            </a:r>
          </a:p>
        </p:txBody>
      </p:sp>
      <p:sp>
        <p:nvSpPr>
          <p:cNvPr id="46083" name="Text Placeholder 4"/>
          <p:cNvSpPr>
            <a:spLocks noGrp="1"/>
          </p:cNvSpPr>
          <p:nvPr>
            <p:ph type="body" sz="quarter" idx="16"/>
          </p:nvPr>
        </p:nvSpPr>
        <p:spPr/>
        <p:txBody>
          <a:bodyPr/>
          <a:lstStyle/>
          <a:p>
            <a:r>
              <a:rPr lang="en-US" dirty="0" smtClean="0"/>
              <a:t>Images</a:t>
            </a:r>
          </a:p>
          <a:p>
            <a:r>
              <a:rPr lang="en-US" b="0" dirty="0" smtClean="0"/>
              <a:t>Slide 26: </a:t>
            </a:r>
            <a:r>
              <a:rPr lang="en-US" b="0" dirty="0"/>
              <a:t>Tandy Corporation (Radio Shack) TRS-80 Model I computer </a:t>
            </a:r>
            <a:r>
              <a:rPr lang="en-US" b="0" dirty="0" smtClean="0"/>
              <a:t>system. </a:t>
            </a:r>
            <a:r>
              <a:rPr lang="en-US" b="0" dirty="0" err="1" smtClean="0"/>
              <a:t>Flominator</a:t>
            </a:r>
            <a:r>
              <a:rPr lang="en-US" b="0" dirty="0" smtClean="0"/>
              <a:t>. (2009). </a:t>
            </a:r>
            <a:r>
              <a:rPr lang="en-US" b="0" dirty="0"/>
              <a:t>Retrieved from </a:t>
            </a:r>
            <a:r>
              <a:rPr lang="en-US" b="0" dirty="0">
                <a:hlinkClick r:id="rId4" tooltip="URL for referenced image."/>
              </a:rPr>
              <a:t>https://commons.wikimedia.org/wiki/File:TRS-80_Model_I_-_</a:t>
            </a:r>
            <a:r>
              <a:rPr lang="en-US" b="0" dirty="0" smtClean="0">
                <a:hlinkClick r:id="rId4" tooltip="URL for referenced image."/>
              </a:rPr>
              <a:t>Rechnermuseum_Cropped.jpg</a:t>
            </a:r>
            <a:r>
              <a:rPr lang="en-US" b="0" dirty="0" smtClean="0"/>
              <a:t>. </a:t>
            </a:r>
            <a:r>
              <a:rPr lang="en-US" b="0" dirty="0"/>
              <a:t>This image is licensed under the </a:t>
            </a:r>
            <a:r>
              <a:rPr lang="en-US" b="0" dirty="0">
                <a:hlinkClick r:id="rId5" tooltip="URL for the Creative Commons Attribution-ShareAlike 3.0 Unported License"/>
              </a:rPr>
              <a:t>Creative Commons Attribution-ShareAlike 3.0 Unported License</a:t>
            </a:r>
            <a:r>
              <a:rPr lang="en-US" b="0" dirty="0" smtClean="0"/>
              <a:t>.</a:t>
            </a:r>
          </a:p>
          <a:p>
            <a:r>
              <a:rPr lang="en-US" b="0" dirty="0" smtClean="0"/>
              <a:t>Slide 26: </a:t>
            </a:r>
            <a:r>
              <a:rPr lang="en-US" b="0" dirty="0"/>
              <a:t>Three-quarter view of a Compaq Presario 1200 series (model 12XL405) </a:t>
            </a:r>
            <a:r>
              <a:rPr lang="en-US" b="0" dirty="0" smtClean="0"/>
              <a:t>notebook. Stele. (2007). </a:t>
            </a:r>
            <a:r>
              <a:rPr lang="en-US" b="0" dirty="0"/>
              <a:t>Retrieved from </a:t>
            </a:r>
            <a:r>
              <a:rPr lang="en-US" b="0" dirty="0">
                <a:hlinkClick r:id="rId6" tooltip="URL for referenced image."/>
              </a:rPr>
              <a:t>https://</a:t>
            </a:r>
            <a:r>
              <a:rPr lang="en-US" b="0" dirty="0" smtClean="0">
                <a:hlinkClick r:id="rId6" tooltip="URL for referenced image."/>
              </a:rPr>
              <a:t>commons.wikimedia.org/wiki/File:Compaq_presario_12XL405.jpg</a:t>
            </a:r>
            <a:r>
              <a:rPr lang="en-US" b="0" dirty="0" smtClean="0"/>
              <a:t>. This image is licensed under the </a:t>
            </a:r>
            <a:r>
              <a:rPr lang="en-US" b="0" dirty="0" smtClean="0">
                <a:hlinkClick r:id="rId7" tooltip="URL for the Creative Commons Attribution 3.0 Unported License"/>
              </a:rPr>
              <a:t>Creative Commons Attribution 3.0 Unported License</a:t>
            </a:r>
            <a:r>
              <a:rPr lang="en-US" b="0" dirty="0" smtClean="0"/>
              <a:t>.</a:t>
            </a:r>
          </a:p>
          <a:p>
            <a:r>
              <a:rPr lang="en-US" b="0" dirty="0" smtClean="0"/>
              <a:t>Slide 26: </a:t>
            </a:r>
            <a:r>
              <a:rPr lang="en-US" b="0" dirty="0" err="1" smtClean="0"/>
              <a:t>iphone</a:t>
            </a:r>
            <a:r>
              <a:rPr lang="en-US" b="0" dirty="0" smtClean="0"/>
              <a:t>. Zanetti, D. (</a:t>
            </a:r>
            <a:r>
              <a:rPr lang="en-US" b="0" dirty="0" err="1" smtClean="0"/>
              <a:t>n.d.</a:t>
            </a:r>
            <a:r>
              <a:rPr lang="en-US" b="0" dirty="0" smtClean="0"/>
              <a:t>). </a:t>
            </a:r>
            <a:r>
              <a:rPr lang="en-US" b="0" dirty="0"/>
              <a:t>Retrieved from </a:t>
            </a:r>
            <a:r>
              <a:rPr lang="en-US" b="0" dirty="0">
                <a:hlinkClick r:id="rId8" tooltip="URL for referenced image."/>
              </a:rPr>
              <a:t>https://</a:t>
            </a:r>
            <a:r>
              <a:rPr lang="en-US" b="0" dirty="0" smtClean="0">
                <a:hlinkClick r:id="rId8" tooltip="URL for referenced image."/>
              </a:rPr>
              <a:t>commons.wikimedia.org/wiki/File:Iphone_2.jpg</a:t>
            </a:r>
            <a:r>
              <a:rPr lang="en-US" b="0" dirty="0" smtClean="0"/>
              <a:t>. </a:t>
            </a:r>
            <a:r>
              <a:rPr lang="en-US" b="0" dirty="0"/>
              <a:t>This image is licensed under the </a:t>
            </a:r>
            <a:r>
              <a:rPr lang="en-US" b="0" dirty="0">
                <a:hlinkClick r:id="rId5" tooltip="URL for the Creative Commons Attribution-ShareAlike 3.0 Unported License"/>
              </a:rPr>
              <a:t>Creative Commons Attribution-ShareAlike 3.0 Unported </a:t>
            </a:r>
            <a:r>
              <a:rPr lang="en-US" b="0" dirty="0" smtClean="0">
                <a:hlinkClick r:id="rId5" tooltip="URL for the Creative Commons Attribution-ShareAlike 3.0 Unported License"/>
              </a:rPr>
              <a:t>License</a:t>
            </a:r>
            <a:r>
              <a:rPr lang="en-US" b="0" dirty="0" smtClean="0"/>
              <a:t>.</a:t>
            </a:r>
          </a:p>
          <a:p>
            <a:r>
              <a:rPr lang="en-US" b="0" dirty="0" smtClean="0"/>
              <a:t>Slide </a:t>
            </a:r>
            <a:r>
              <a:rPr lang="en-US" b="0" dirty="0"/>
              <a:t>27: Cray-1 computer at EPFL at Lausanne. Rama (2006) </a:t>
            </a:r>
            <a:r>
              <a:rPr lang="en-US" b="0" dirty="0">
                <a:hlinkClick r:id="rId9" tooltip="URL for referenced image."/>
              </a:rPr>
              <a:t>http://commons.wikimedia.org/wiki/File:Cray-1-p1010221.jpg</a:t>
            </a:r>
            <a:r>
              <a:rPr lang="en-US" b="0" dirty="0"/>
              <a:t>. Retrieved Nov. 2011 from the Wikimedia Commons website: </a:t>
            </a:r>
            <a:r>
              <a:rPr lang="en-US" b="0" dirty="0">
                <a:hlinkClick r:id="rId10" tooltip="URL for image source website."/>
              </a:rPr>
              <a:t>http://commons.wikimedia.org/</a:t>
            </a:r>
            <a:r>
              <a:rPr lang="en-US" b="0" dirty="0"/>
              <a:t>. This file is licensed under the </a:t>
            </a:r>
            <a:r>
              <a:rPr lang="en-US" b="0" dirty="0">
                <a:hlinkClick r:id="rId11" tooltip="URL for the Creative Commons Attribution-ShareAlike 2.0 France License"/>
              </a:rPr>
              <a:t>Creative Commons Attribution-ShareAlike 2.0 France </a:t>
            </a:r>
            <a:r>
              <a:rPr lang="en-US" b="0" dirty="0" smtClean="0">
                <a:hlinkClick r:id="rId11" tooltip="URL for the Creative Commons Attribution-ShareAlike 2.0 France License"/>
              </a:rPr>
              <a:t>License</a:t>
            </a:r>
            <a:r>
              <a:rPr lang="en-US" b="0" dirty="0" smtClean="0"/>
              <a:t>.</a:t>
            </a:r>
            <a:endParaRPr lang="en-US" b="0"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39</a:t>
            </a:fld>
            <a:endParaRPr lang="en-US" dirty="0"/>
          </a:p>
        </p:txBody>
      </p:sp>
    </p:spTree>
    <p:custDataLst>
      <p:tags r:id="rId1"/>
    </p:custDataLst>
    <p:extLst>
      <p:ext uri="{BB962C8B-B14F-4D97-AF65-F5344CB8AC3E}">
        <p14:creationId xmlns:p14="http://schemas.microsoft.com/office/powerpoint/2010/main" val="365520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The First "Computers"</a:t>
            </a:r>
          </a:p>
        </p:txBody>
      </p:sp>
      <p:sp>
        <p:nvSpPr>
          <p:cNvPr id="16387" name="Content Placeholder 2"/>
          <p:cNvSpPr>
            <a:spLocks noGrp="1"/>
          </p:cNvSpPr>
          <p:nvPr>
            <p:ph sz="quarter" idx="14"/>
          </p:nvPr>
        </p:nvSpPr>
        <p:spPr/>
        <p:txBody>
          <a:bodyPr/>
          <a:lstStyle/>
          <a:p>
            <a:r>
              <a:rPr lang="en-US" altLang="en-US" dirty="0" smtClean="0"/>
              <a:t>The word "computer" was first recorded in 1613</a:t>
            </a:r>
          </a:p>
          <a:p>
            <a:pPr lvl="1"/>
            <a:r>
              <a:rPr lang="en-US" altLang="en-US" dirty="0" smtClean="0"/>
              <a:t>Referred to a person who performed calculations</a:t>
            </a:r>
          </a:p>
          <a:p>
            <a:r>
              <a:rPr lang="en-US" altLang="en-US" dirty="0" smtClean="0"/>
              <a:t>Evidence of counting is traced to at least 35,000 years ago</a:t>
            </a:r>
          </a:p>
        </p:txBody>
      </p:sp>
      <p:pic>
        <p:nvPicPr>
          <p:cNvPr id="5" name="Content Placeholder 4" descr="Image of an Ishango Bone Tally Stick."/>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6083363" y="3328416"/>
            <a:ext cx="2517648" cy="1115568"/>
          </a:xfrm>
        </p:spPr>
      </p:pic>
      <p:sp>
        <p:nvSpPr>
          <p:cNvPr id="13" name="Text Placeholder 12"/>
          <p:cNvSpPr>
            <a:spLocks noGrp="1"/>
          </p:cNvSpPr>
          <p:nvPr>
            <p:ph type="body" sz="quarter" idx="32"/>
          </p:nvPr>
        </p:nvSpPr>
        <p:spPr>
          <a:xfrm>
            <a:off x="5781901" y="4359847"/>
            <a:ext cx="3120571" cy="533400"/>
          </a:xfrm>
        </p:spPr>
        <p:txBody>
          <a:bodyPr/>
          <a:lstStyle/>
          <a:p>
            <a:pPr algn="ctr"/>
            <a:r>
              <a:rPr lang="en-US" altLang="en-US" dirty="0" smtClean="0"/>
              <a:t>Ishango Bone Tally Stick</a:t>
            </a:r>
          </a:p>
          <a:p>
            <a:pPr algn="ctr"/>
            <a:r>
              <a:rPr lang="en-US" altLang="en-US" dirty="0" smtClean="0"/>
              <a:t>(Museum of Natural Science, Brussels, </a:t>
            </a:r>
            <a:r>
              <a:rPr lang="en-US" altLang="en-US" dirty="0" err="1" smtClean="0"/>
              <a:t>nd</a:t>
            </a:r>
            <a:r>
              <a:rPr lang="en-US" altLang="en-US"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a:t>
            </a:r>
            <a:br>
              <a:rPr lang="en-US" dirty="0" smtClean="0"/>
            </a:br>
            <a:r>
              <a:rPr lang="en-US" dirty="0" smtClean="0"/>
              <a:t>Basic Computing Concepts Including History</a:t>
            </a:r>
            <a:br>
              <a:rPr lang="en-US" dirty="0" smtClean="0"/>
            </a:br>
            <a:r>
              <a:rPr lang="en-US" dirty="0" smtClean="0"/>
              <a:t>Lecture c</a:t>
            </a:r>
            <a:endParaRPr lang="en-US" dirty="0"/>
          </a:p>
        </p:txBody>
      </p:sp>
      <p:sp>
        <p:nvSpPr>
          <p:cNvPr id="3" name="Content Placeholder 2"/>
          <p:cNvSpPr>
            <a:spLocks noGrp="1"/>
          </p:cNvSpPr>
          <p:nvPr>
            <p:ph sz="quarter" idx="14"/>
          </p:nvPr>
        </p:nvSpPr>
        <p:spPr/>
        <p:txBody>
          <a:bodyPr/>
          <a:lstStyle/>
          <a:p>
            <a:r>
              <a:rPr lang="en-US" altLang="en-US" i="0" dirty="0" smtClean="0"/>
              <a:t>This material was developed by Oregon Health &amp; Science University, funded by the Department of Health and Human Services, Office of the National Coordinator for Health Information Technology under Award Number 90WT0001.</a:t>
            </a:r>
            <a:endParaRPr lang="en-US" i="0"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40</a:t>
            </a:fld>
            <a:endParaRPr lang="en-US" dirty="0"/>
          </a:p>
        </p:txBody>
      </p:sp>
    </p:spTree>
    <p:custDataLst>
      <p:tags r:id="rId1"/>
    </p:custDataLst>
    <p:extLst>
      <p:ext uri="{BB962C8B-B14F-4D97-AF65-F5344CB8AC3E}">
        <p14:creationId xmlns:p14="http://schemas.microsoft.com/office/powerpoint/2010/main" val="319010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Abacus—The First Calculator</a:t>
            </a:r>
          </a:p>
        </p:txBody>
      </p:sp>
      <p:sp>
        <p:nvSpPr>
          <p:cNvPr id="17411" name="Content Placeholder 2"/>
          <p:cNvSpPr>
            <a:spLocks noGrp="1"/>
          </p:cNvSpPr>
          <p:nvPr>
            <p:ph sz="quarter" idx="14"/>
          </p:nvPr>
        </p:nvSpPr>
        <p:spPr>
          <a:xfrm>
            <a:off x="457200" y="1600200"/>
            <a:ext cx="4053840" cy="4572000"/>
          </a:xfrm>
        </p:spPr>
        <p:txBody>
          <a:bodyPr>
            <a:normAutofit lnSpcReduction="10000"/>
          </a:bodyPr>
          <a:lstStyle/>
          <a:p>
            <a:r>
              <a:rPr lang="en-US" altLang="en-US" dirty="0" smtClean="0"/>
              <a:t>Invented by Babylonians in 2400 BC — many subsequent versions</a:t>
            </a:r>
          </a:p>
          <a:p>
            <a:r>
              <a:rPr lang="en-US" altLang="en-US" dirty="0" smtClean="0"/>
              <a:t>Used for counting before there were written numbers</a:t>
            </a:r>
          </a:p>
          <a:p>
            <a:r>
              <a:rPr lang="en-US" altLang="en-US" dirty="0" smtClean="0"/>
              <a:t>Still used today</a:t>
            </a:r>
          </a:p>
        </p:txBody>
      </p:sp>
      <p:pic>
        <p:nvPicPr>
          <p:cNvPr id="23" name="Content Placeholder 22" descr="Image of an abacus."/>
          <p:cNvPicPr>
            <a:picLocks noGrp="1" noChangeAspect="1"/>
          </p:cNvPicPr>
          <p:nvPr>
            <p:ph sz="quarter" idx="35"/>
          </p:nvPr>
        </p:nvPicPr>
        <p:blipFill rotWithShape="1">
          <a:blip r:embed="rId4">
            <a:extLst>
              <a:ext uri="{28A0092B-C50C-407E-A947-70E740481C1C}">
                <a14:useLocalDpi xmlns:a14="http://schemas.microsoft.com/office/drawing/2010/main" val="0"/>
              </a:ext>
            </a:extLst>
          </a:blip>
          <a:srcRect/>
          <a:stretch/>
        </p:blipFill>
        <p:spPr>
          <a:xfrm>
            <a:off x="5177150" y="1600200"/>
            <a:ext cx="2985463" cy="1752600"/>
          </a:xfrm>
        </p:spPr>
      </p:pic>
      <p:sp>
        <p:nvSpPr>
          <p:cNvPr id="3" name="Text Placeholder 2"/>
          <p:cNvSpPr>
            <a:spLocks noGrp="1"/>
          </p:cNvSpPr>
          <p:nvPr>
            <p:ph type="body" sz="quarter" idx="41"/>
          </p:nvPr>
        </p:nvSpPr>
        <p:spPr>
          <a:xfrm>
            <a:off x="5047988" y="3368040"/>
            <a:ext cx="3648971" cy="421640"/>
          </a:xfrm>
        </p:spPr>
        <p:txBody>
          <a:bodyPr/>
          <a:lstStyle/>
          <a:p>
            <a:r>
              <a:rPr lang="en-US" altLang="en-US" dirty="0" smtClean="0"/>
              <a:t>(Encyclopedia Britannica, 1875) (PD-1923)</a:t>
            </a:r>
          </a:p>
        </p:txBody>
      </p:sp>
      <p:sp>
        <p:nvSpPr>
          <p:cNvPr id="2" name="Slide Number Placeholder 1"/>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Slide Rules</a:t>
            </a:r>
          </a:p>
        </p:txBody>
      </p:sp>
      <p:pic>
        <p:nvPicPr>
          <p:cNvPr id="17" name="Picture Placeholder 16" descr="Image of John Napier."/>
          <p:cNvPicPr>
            <a:picLocks noGrp="1" noChangeAspect="1"/>
          </p:cNvPicPr>
          <p:nvPr>
            <p:ph type="pic" sz="quarter" idx="34"/>
          </p:nvPr>
        </p:nvPicPr>
        <p:blipFill rotWithShape="1">
          <a:blip r:embed="rId4">
            <a:extLst>
              <a:ext uri="{28A0092B-C50C-407E-A947-70E740481C1C}">
                <a14:useLocalDpi xmlns:a14="http://schemas.microsoft.com/office/drawing/2010/main" val="0"/>
              </a:ext>
            </a:extLst>
          </a:blip>
          <a:srcRect l="-35332" r="-35332"/>
          <a:stretch/>
        </p:blipFill>
        <p:spPr>
          <a:xfrm>
            <a:off x="-19648" y="276010"/>
            <a:ext cx="2709735" cy="1612293"/>
          </a:xfrm>
        </p:spPr>
      </p:pic>
      <p:sp>
        <p:nvSpPr>
          <p:cNvPr id="19460" name="Content Placeholder 3"/>
          <p:cNvSpPr>
            <a:spLocks noGrp="1"/>
          </p:cNvSpPr>
          <p:nvPr>
            <p:ph type="body" sz="quarter" idx="32"/>
          </p:nvPr>
        </p:nvSpPr>
        <p:spPr>
          <a:xfrm>
            <a:off x="467588" y="1884157"/>
            <a:ext cx="1770666" cy="710865"/>
          </a:xfrm>
        </p:spPr>
        <p:txBody>
          <a:bodyPr/>
          <a:lstStyle/>
          <a:p>
            <a:r>
              <a:rPr lang="en-US" dirty="0" smtClean="0"/>
              <a:t>John Napier</a:t>
            </a:r>
            <a:br>
              <a:rPr lang="en-US" dirty="0" smtClean="0"/>
            </a:br>
            <a:r>
              <a:rPr lang="en-US" dirty="0" smtClean="0"/>
              <a:t>(Freeman, 1773-1857) PD-1923</a:t>
            </a:r>
          </a:p>
        </p:txBody>
      </p:sp>
      <p:pic>
        <p:nvPicPr>
          <p:cNvPr id="19" name="Picture Placeholder 18" descr="Image of a slide rule."/>
          <p:cNvPicPr>
            <a:picLocks noGrp="1" noChangeAspect="1"/>
          </p:cNvPicPr>
          <p:nvPr>
            <p:ph type="pic" sz="quarter" idx="36"/>
          </p:nvPr>
        </p:nvPicPr>
        <p:blipFill rotWithShape="1">
          <a:blip r:embed="rId5">
            <a:extLst>
              <a:ext uri="{28A0092B-C50C-407E-A947-70E740481C1C}">
                <a14:useLocalDpi xmlns:a14="http://schemas.microsoft.com/office/drawing/2010/main" val="0"/>
              </a:ext>
            </a:extLst>
          </a:blip>
          <a:srcRect t="-18806" b="-18806"/>
          <a:stretch/>
        </p:blipFill>
        <p:spPr/>
      </p:pic>
      <p:sp>
        <p:nvSpPr>
          <p:cNvPr id="18438" name="Content Placeholder Slide Rule" descr="Image of a slide rule.&#10;(The New International Encyclopædia, 1905) PD-1923&#10;"/>
          <p:cNvSpPr>
            <a:spLocks noGrp="1"/>
          </p:cNvSpPr>
          <p:nvPr>
            <p:ph type="body" sz="quarter" idx="37"/>
          </p:nvPr>
        </p:nvSpPr>
        <p:spPr>
          <a:xfrm>
            <a:off x="2690087" y="1888304"/>
            <a:ext cx="3853541" cy="582151"/>
          </a:xfrm>
        </p:spPr>
        <p:txBody>
          <a:bodyPr/>
          <a:lstStyle/>
          <a:p>
            <a:r>
              <a:rPr lang="en-US" altLang="en-US" dirty="0" smtClean="0"/>
              <a:t>Slide Rule</a:t>
            </a:r>
            <a:br>
              <a:rPr lang="en-US" altLang="en-US" dirty="0" smtClean="0"/>
            </a:br>
            <a:r>
              <a:rPr lang="en-US" altLang="en-US" dirty="0" smtClean="0"/>
              <a:t>(The New </a:t>
            </a:r>
            <a:r>
              <a:rPr lang="en-US" altLang="en-US" smtClean="0"/>
              <a:t>International </a:t>
            </a:r>
            <a:r>
              <a:rPr lang="en-US" altLang="en-US" dirty="0" err="1" smtClean="0"/>
              <a:t>Encyclopædia</a:t>
            </a:r>
            <a:r>
              <a:rPr lang="en-US" altLang="en-US" dirty="0" smtClean="0"/>
              <a:t>, 1905) PD-1923</a:t>
            </a:r>
          </a:p>
        </p:txBody>
      </p:sp>
      <p:pic>
        <p:nvPicPr>
          <p:cNvPr id="18" name="Picture Placeholder 17" descr="Image of William Oughtred."/>
          <p:cNvPicPr>
            <a:picLocks noGrp="1" noChangeAspect="1"/>
          </p:cNvPicPr>
          <p:nvPr>
            <p:ph type="pic" sz="quarter" idx="35"/>
          </p:nvPr>
        </p:nvPicPr>
        <p:blipFill rotWithShape="1">
          <a:blip r:embed="rId6">
            <a:extLst>
              <a:ext uri="{28A0092B-C50C-407E-A947-70E740481C1C}">
                <a14:useLocalDpi xmlns:a14="http://schemas.microsoft.com/office/drawing/2010/main" val="0"/>
              </a:ext>
            </a:extLst>
          </a:blip>
          <a:srcRect l="-39477" r="-39477"/>
          <a:stretch/>
        </p:blipFill>
        <p:spPr>
          <a:xfrm>
            <a:off x="6463327" y="276010"/>
            <a:ext cx="2897880" cy="1724239"/>
          </a:xfrm>
        </p:spPr>
      </p:pic>
      <p:sp>
        <p:nvSpPr>
          <p:cNvPr id="18437" name="Content Placeholder 2"/>
          <p:cNvSpPr>
            <a:spLocks noGrp="1"/>
          </p:cNvSpPr>
          <p:nvPr>
            <p:ph type="body" sz="quarter" idx="33"/>
          </p:nvPr>
        </p:nvSpPr>
        <p:spPr>
          <a:xfrm>
            <a:off x="7119257" y="1980215"/>
            <a:ext cx="1652298" cy="582149"/>
          </a:xfrm>
        </p:spPr>
        <p:txBody>
          <a:bodyPr/>
          <a:lstStyle/>
          <a:p>
            <a:r>
              <a:rPr lang="en-US" dirty="0" smtClean="0"/>
              <a:t>William </a:t>
            </a:r>
            <a:r>
              <a:rPr lang="en-US" dirty="0" err="1" smtClean="0"/>
              <a:t>Oughtred</a:t>
            </a:r>
            <a:r>
              <a:rPr lang="en-US" dirty="0" smtClean="0"/>
              <a:t/>
            </a:r>
            <a:br>
              <a:rPr lang="en-US" dirty="0" smtClean="0"/>
            </a:br>
            <a:r>
              <a:rPr lang="en-US" dirty="0" smtClean="0"/>
              <a:t>(Public domain, nd.) </a:t>
            </a:r>
            <a:br>
              <a:rPr lang="en-US" dirty="0" smtClean="0"/>
            </a:br>
            <a:r>
              <a:rPr lang="en-US" dirty="0" smtClean="0"/>
              <a:t>PD-1923</a:t>
            </a:r>
          </a:p>
        </p:txBody>
      </p:sp>
      <p:sp>
        <p:nvSpPr>
          <p:cNvPr id="19459" name="Content Placeholder 1"/>
          <p:cNvSpPr>
            <a:spLocks noGrp="1"/>
          </p:cNvSpPr>
          <p:nvPr>
            <p:ph sz="quarter" idx="18"/>
          </p:nvPr>
        </p:nvSpPr>
        <p:spPr/>
        <p:txBody>
          <a:bodyPr/>
          <a:lstStyle/>
          <a:p>
            <a:r>
              <a:rPr lang="en-US" altLang="en-US" sz="2400" dirty="0" smtClean="0"/>
              <a:t>By the Middle Ages, number systems were developed</a:t>
            </a:r>
          </a:p>
          <a:p>
            <a:r>
              <a:rPr lang="en-US" altLang="en-US" sz="2400" dirty="0" smtClean="0"/>
              <a:t>John Napier introduced logarithms at the turn of the 17th century</a:t>
            </a:r>
          </a:p>
          <a:p>
            <a:r>
              <a:rPr lang="en-US" altLang="en-US" sz="2400" dirty="0" smtClean="0"/>
              <a:t>William Oughtred used logarithms to invent the slide rule in 1621 in England</a:t>
            </a:r>
          </a:p>
          <a:p>
            <a:pPr lvl="1"/>
            <a:r>
              <a:rPr lang="en-US" altLang="en-US" sz="2200" dirty="0" smtClean="0"/>
              <a:t>Used for multiplication, division, logarithms, roots, trigonometric functions</a:t>
            </a:r>
          </a:p>
          <a:p>
            <a:pPr lvl="1"/>
            <a:r>
              <a:rPr lang="en-US" altLang="en-US" sz="2200" dirty="0" smtClean="0"/>
              <a:t>Used until early 1970s when electronic calculators became available</a:t>
            </a:r>
            <a:endParaRPr lang="en-US" sz="2200" dirty="0" smtClean="0"/>
          </a:p>
        </p:txBody>
      </p:sp>
      <p:sp>
        <p:nvSpPr>
          <p:cNvPr id="20" name="Slide Number Placeholder 19"/>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extLst>
      <p:ext uri="{BB962C8B-B14F-4D97-AF65-F5344CB8AC3E}">
        <p14:creationId xmlns:p14="http://schemas.microsoft.com/office/powerpoint/2010/main" val="409344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Mechanical Computers</a:t>
            </a:r>
          </a:p>
        </p:txBody>
      </p:sp>
      <p:sp>
        <p:nvSpPr>
          <p:cNvPr id="19459" name="Content Placeholder 1"/>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smtClean="0">
                <a:cs typeface="Arial" panose="020B0604020202020204" pitchFamily="34" charset="0"/>
              </a:rPr>
              <a:t>Use mechanical parts to automate calculations</a:t>
            </a:r>
          </a:p>
          <a:p>
            <a:pPr eaLnBrk="1" hangingPunct="1"/>
            <a:r>
              <a:rPr lang="en-US" altLang="en-US" sz="2800" dirty="0" smtClean="0">
                <a:cs typeface="Arial" panose="020B0604020202020204" pitchFamily="34" charset="0"/>
              </a:rPr>
              <a:t>Limited operations</a:t>
            </a:r>
          </a:p>
          <a:p>
            <a:pPr eaLnBrk="1" hangingPunct="1"/>
            <a:r>
              <a:rPr lang="en-US" altLang="en-US" sz="2800" dirty="0" smtClean="0">
                <a:cs typeface="Arial" panose="020B0604020202020204" pitchFamily="34" charset="0"/>
              </a:rPr>
              <a:t>First one was the ancient Antikythera computer from 150 BC</a:t>
            </a:r>
          </a:p>
          <a:p>
            <a:pPr lvl="1"/>
            <a:r>
              <a:rPr lang="en-US" altLang="en-US" sz="2400" dirty="0" smtClean="0">
                <a:cs typeface="Arial" panose="020B0604020202020204" pitchFamily="34" charset="0"/>
              </a:rPr>
              <a:t>Used gears to calculate position of sun and moon</a:t>
            </a:r>
          </a:p>
        </p:txBody>
      </p:sp>
      <p:pic>
        <p:nvPicPr>
          <p:cNvPr id="22" name="Content Placeholder 21" descr="Image of a fragment of Antikythera."/>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994400" y="2683879"/>
            <a:ext cx="2695575" cy="2404642"/>
          </a:xfrm>
        </p:spPr>
      </p:pic>
      <p:sp>
        <p:nvSpPr>
          <p:cNvPr id="19" name="Text Placeholder 18"/>
          <p:cNvSpPr>
            <a:spLocks noGrp="1"/>
          </p:cNvSpPr>
          <p:nvPr>
            <p:ph type="body" sz="quarter" idx="33"/>
          </p:nvPr>
        </p:nvSpPr>
        <p:spPr>
          <a:xfrm>
            <a:off x="5892799" y="5163954"/>
            <a:ext cx="2793027" cy="746989"/>
          </a:xfrm>
        </p:spPr>
        <p:txBody>
          <a:bodyPr/>
          <a:lstStyle/>
          <a:p>
            <a:r>
              <a:rPr lang="en-US" altLang="en-US" dirty="0"/>
              <a:t>Fragment of </a:t>
            </a:r>
            <a:r>
              <a:rPr lang="en-US" altLang="en-US" dirty="0" err="1"/>
              <a:t>Antikythera</a:t>
            </a:r>
            <a:r>
              <a:rPr lang="en-US" altLang="en-US" dirty="0"/>
              <a:t> </a:t>
            </a:r>
            <a:r>
              <a:rPr lang="en-US" altLang="en-US" dirty="0" smtClean="0"/>
              <a:t>mechanism.</a:t>
            </a:r>
            <a:br>
              <a:rPr lang="en-US" altLang="en-US" dirty="0" smtClean="0"/>
            </a:br>
            <a:r>
              <a:rPr lang="en-US" altLang="en-US" dirty="0" smtClean="0"/>
              <a:t>(</a:t>
            </a:r>
            <a:r>
              <a:rPr lang="en-US" altLang="en-US" dirty="0"/>
              <a:t>National Archaeological </a:t>
            </a:r>
            <a:r>
              <a:rPr lang="en-US" altLang="en-US" dirty="0" smtClean="0"/>
              <a:t>Museum, Athens</a:t>
            </a:r>
            <a:r>
              <a:rPr lang="en-US" altLang="en-US" dirty="0"/>
              <a:t>, No. 15987</a:t>
            </a:r>
            <a:r>
              <a:rPr lang="en-US" altLang="en-US" dirty="0" smtClean="0"/>
              <a:t>) </a:t>
            </a:r>
            <a:r>
              <a:rPr lang="en-US" altLang="en-US" dirty="0"/>
              <a:t>CC BY-SA </a:t>
            </a:r>
            <a:r>
              <a:rPr lang="en-US" altLang="en-US" dirty="0" smtClean="0"/>
              <a:t>3.0</a:t>
            </a:r>
            <a:endParaRPr lang="en-US" altLang="en-US" sz="2400" dirty="0">
              <a:cs typeface="Arial" panose="020B0604020202020204" pitchFamily="34" charset="0"/>
            </a:endParaRPr>
          </a:p>
        </p:txBody>
      </p:sp>
      <p:sp>
        <p:nvSpPr>
          <p:cNvPr id="2" name="Slide Number Placeholder 1"/>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Leonardo da Vinci</a:t>
            </a:r>
            <a:br>
              <a:rPr lang="en-US" dirty="0" smtClean="0"/>
            </a:br>
            <a:r>
              <a:rPr lang="en-US" dirty="0" smtClean="0"/>
              <a:t>1452-1519, Italy</a:t>
            </a:r>
          </a:p>
        </p:txBody>
      </p:sp>
      <p:sp>
        <p:nvSpPr>
          <p:cNvPr id="20483" name="Content Placeholder 3"/>
          <p:cNvSpPr>
            <a:spLocks noGrp="1"/>
          </p:cNvSpPr>
          <p:nvPr>
            <p:ph sz="quarter" idx="14"/>
          </p:nvPr>
        </p:nvSpPr>
        <p:spPr>
          <a:xfrm>
            <a:off x="457200" y="1600200"/>
            <a:ext cx="4053840" cy="4572000"/>
          </a:xfrm>
        </p:spPr>
        <p:txBody>
          <a:bodyPr/>
          <a:lstStyle/>
          <a:p>
            <a:r>
              <a:rPr lang="en-US" altLang="en-US" dirty="0" smtClean="0"/>
              <a:t>Two notebooks discovered in 1967 showed drawings for a mechanical calculator</a:t>
            </a:r>
          </a:p>
          <a:p>
            <a:r>
              <a:rPr lang="en-US" altLang="en-US" dirty="0" smtClean="0"/>
              <a:t>A replica was built soon after</a:t>
            </a:r>
          </a:p>
        </p:txBody>
      </p:sp>
      <p:pic>
        <p:nvPicPr>
          <p:cNvPr id="6" name="Content Placeholder 5" descr="Photograph of a replica made by Dr Roberto Guatelli of Leonardo da Vinci's mechanical calculator."/>
          <p:cNvPicPr>
            <a:picLocks noGrp="1" noChangeAspect="1"/>
          </p:cNvPicPr>
          <p:nvPr>
            <p:ph sz="quarter" idx="37"/>
          </p:nvPr>
        </p:nvPicPr>
        <p:blipFill>
          <a:blip r:embed="rId4">
            <a:extLst>
              <a:ext uri="{28A0092B-C50C-407E-A947-70E740481C1C}">
                <a14:useLocalDpi xmlns:a14="http://schemas.microsoft.com/office/drawing/2010/main" val="0"/>
              </a:ext>
            </a:extLst>
          </a:blip>
          <a:stretch>
            <a:fillRect/>
          </a:stretch>
        </p:blipFill>
        <p:spPr>
          <a:xfrm>
            <a:off x="4630717" y="1747040"/>
            <a:ext cx="4054475" cy="1531917"/>
          </a:xfrm>
        </p:spPr>
      </p:pic>
      <p:sp>
        <p:nvSpPr>
          <p:cNvPr id="4" name="Text Placeholder 3"/>
          <p:cNvSpPr>
            <a:spLocks noGrp="1"/>
          </p:cNvSpPr>
          <p:nvPr>
            <p:ph type="body" sz="quarter" idx="41"/>
          </p:nvPr>
        </p:nvSpPr>
        <p:spPr>
          <a:xfrm>
            <a:off x="4630717" y="3278957"/>
            <a:ext cx="4053840" cy="421640"/>
          </a:xfrm>
        </p:spPr>
        <p:txBody>
          <a:bodyPr/>
          <a:lstStyle/>
          <a:p>
            <a:r>
              <a:rPr lang="en-US" dirty="0" smtClean="0"/>
              <a:t>Replica of Leonardo da Vinci’s mechanical calculator by Dr. Roberto</a:t>
            </a:r>
            <a:r>
              <a:rPr lang="en-US" dirty="0"/>
              <a:t> </a:t>
            </a:r>
            <a:r>
              <a:rPr lang="en-US" dirty="0" err="1" smtClean="0"/>
              <a:t>Guatelli</a:t>
            </a:r>
            <a:r>
              <a:rPr lang="en-US" dirty="0" smtClean="0"/>
              <a:t>. (Joseph Mirabella, 1968)</a:t>
            </a:r>
            <a:endParaRPr lang="en-US" dirty="0"/>
          </a:p>
        </p:txBody>
      </p:sp>
      <p:pic>
        <p:nvPicPr>
          <p:cNvPr id="12" name="Content Placeholder 11" descr="Image of notes and drawing for a mechanical calculator by Leonardo Da Vinci."/>
          <p:cNvPicPr>
            <a:picLocks noGrp="1" noChangeAspect="1"/>
          </p:cNvPicPr>
          <p:nvPr>
            <p:ph sz="quarter" idx="36"/>
          </p:nvPr>
        </p:nvPicPr>
        <p:blipFill>
          <a:blip r:embed="rId5">
            <a:extLst>
              <a:ext uri="{28A0092B-C50C-407E-A947-70E740481C1C}">
                <a14:useLocalDpi xmlns:a14="http://schemas.microsoft.com/office/drawing/2010/main" val="0"/>
              </a:ext>
            </a:extLst>
          </a:blip>
          <a:stretch>
            <a:fillRect/>
          </a:stretch>
        </p:blipFill>
        <p:spPr>
          <a:xfrm>
            <a:off x="4825573" y="3967163"/>
            <a:ext cx="3729892" cy="1752600"/>
          </a:xfrm>
        </p:spPr>
      </p:pic>
      <p:sp>
        <p:nvSpPr>
          <p:cNvPr id="17" name="Text Placeholder 16"/>
          <p:cNvSpPr>
            <a:spLocks noGrp="1"/>
          </p:cNvSpPr>
          <p:nvPr>
            <p:ph type="body" sz="quarter" idx="39"/>
          </p:nvPr>
        </p:nvSpPr>
        <p:spPr>
          <a:xfrm>
            <a:off x="4630717" y="5767894"/>
            <a:ext cx="4053840" cy="421640"/>
          </a:xfrm>
        </p:spPr>
        <p:txBody>
          <a:bodyPr/>
          <a:lstStyle/>
          <a:p>
            <a:r>
              <a:rPr lang="en-US" altLang="en-US" dirty="0" smtClean="0"/>
              <a:t>Leonardo da Vinci's notes and design for a mechanical calculator (Public domain, nd.) PD-1923</a:t>
            </a:r>
          </a:p>
        </p:txBody>
      </p:sp>
      <p:sp>
        <p:nvSpPr>
          <p:cNvPr id="2" name="Slide Number Placeholder 1"/>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Blaise Pascal </a:t>
            </a:r>
            <a:br>
              <a:rPr lang="en-US" dirty="0" smtClean="0"/>
            </a:br>
            <a:r>
              <a:rPr lang="en-US" dirty="0" smtClean="0"/>
              <a:t>1623-1662, France</a:t>
            </a:r>
          </a:p>
        </p:txBody>
      </p:sp>
      <p:sp>
        <p:nvSpPr>
          <p:cNvPr id="21507" name="Content Placeholder 4"/>
          <p:cNvSpPr>
            <a:spLocks noGrp="1"/>
          </p:cNvSpPr>
          <p:nvPr>
            <p:ph sz="quarter" idx="14"/>
          </p:nvPr>
        </p:nvSpPr>
        <p:spPr>
          <a:xfrm>
            <a:off x="457200" y="1600200"/>
            <a:ext cx="4053840" cy="4572000"/>
          </a:xfrm>
        </p:spPr>
        <p:txBody>
          <a:bodyPr>
            <a:normAutofit lnSpcReduction="10000"/>
          </a:bodyPr>
          <a:lstStyle/>
          <a:p>
            <a:r>
              <a:rPr lang="en-US" altLang="en-US" dirty="0" smtClean="0"/>
              <a:t>Arithmetic machine based on gear technology</a:t>
            </a:r>
          </a:p>
          <a:p>
            <a:r>
              <a:rPr lang="en-US" altLang="en-US" dirty="0" smtClean="0"/>
              <a:t>Output achieved by observing position of gears</a:t>
            </a:r>
          </a:p>
          <a:p>
            <a:r>
              <a:rPr lang="en-US" altLang="en-US" dirty="0" smtClean="0"/>
              <a:t>Performed addition</a:t>
            </a:r>
          </a:p>
          <a:p>
            <a:r>
              <a:rPr lang="en-US" altLang="en-US" dirty="0" smtClean="0"/>
              <a:t>~ 50 machines for adding money</a:t>
            </a:r>
          </a:p>
        </p:txBody>
      </p:sp>
      <p:pic>
        <p:nvPicPr>
          <p:cNvPr id="8" name="Content Placeholder 7" descr="Image of Blaise Pascal."/>
          <p:cNvPicPr>
            <a:picLocks noGrp="1" noChangeAspect="1"/>
          </p:cNvPicPr>
          <p:nvPr>
            <p:ph sz="quarter" idx="35"/>
          </p:nvPr>
        </p:nvPicPr>
        <p:blipFill>
          <a:blip r:embed="rId4">
            <a:extLst>
              <a:ext uri="{28A0092B-C50C-407E-A947-70E740481C1C}">
                <a14:useLocalDpi xmlns:a14="http://schemas.microsoft.com/office/drawing/2010/main" val="0"/>
              </a:ext>
            </a:extLst>
          </a:blip>
          <a:stretch>
            <a:fillRect/>
          </a:stretch>
        </p:blipFill>
        <p:spPr>
          <a:xfrm>
            <a:off x="5834729" y="1601724"/>
            <a:ext cx="1670304" cy="1749552"/>
          </a:xfrm>
        </p:spPr>
      </p:pic>
      <p:sp>
        <p:nvSpPr>
          <p:cNvPr id="6" name="Text Placeholder 5"/>
          <p:cNvSpPr>
            <a:spLocks noGrp="1"/>
          </p:cNvSpPr>
          <p:nvPr>
            <p:ph type="body" sz="quarter" idx="41"/>
          </p:nvPr>
        </p:nvSpPr>
        <p:spPr>
          <a:xfrm>
            <a:off x="5498668" y="3334608"/>
            <a:ext cx="2342426" cy="421640"/>
          </a:xfrm>
        </p:spPr>
        <p:txBody>
          <a:bodyPr/>
          <a:lstStyle/>
          <a:p>
            <a:r>
              <a:rPr lang="en-US" altLang="en-US" dirty="0" smtClean="0"/>
              <a:t>Blaise Pascal (CC BY-SA 3.0)</a:t>
            </a:r>
          </a:p>
        </p:txBody>
      </p:sp>
      <p:pic>
        <p:nvPicPr>
          <p:cNvPr id="10" name="Content Placeholder 9" descr="Photograph of the Pascaline machine."/>
          <p:cNvPicPr>
            <a:picLocks noGrp="1" noChangeAspect="1"/>
          </p:cNvPicPr>
          <p:nvPr>
            <p:ph sz="quarter" idx="36"/>
          </p:nvPr>
        </p:nvPicPr>
        <p:blipFill>
          <a:blip r:embed="rId5">
            <a:extLst>
              <a:ext uri="{28A0092B-C50C-407E-A947-70E740481C1C}">
                <a14:useLocalDpi xmlns:a14="http://schemas.microsoft.com/office/drawing/2010/main" val="0"/>
              </a:ext>
            </a:extLst>
          </a:blip>
          <a:stretch>
            <a:fillRect/>
          </a:stretch>
        </p:blipFill>
        <p:spPr>
          <a:xfrm>
            <a:off x="5090319" y="3967163"/>
            <a:ext cx="3200400" cy="1752600"/>
          </a:xfrm>
        </p:spPr>
      </p:pic>
      <p:sp>
        <p:nvSpPr>
          <p:cNvPr id="5" name="Text Placeholder 4"/>
          <p:cNvSpPr>
            <a:spLocks noGrp="1"/>
          </p:cNvSpPr>
          <p:nvPr>
            <p:ph type="body" sz="quarter" idx="40"/>
          </p:nvPr>
        </p:nvSpPr>
        <p:spPr>
          <a:xfrm>
            <a:off x="4799307" y="5726969"/>
            <a:ext cx="3782423" cy="421640"/>
          </a:xfrm>
        </p:spPr>
        <p:txBody>
          <a:bodyPr/>
          <a:lstStyle/>
          <a:p>
            <a:r>
              <a:rPr lang="en-US" dirty="0" smtClean="0"/>
              <a:t>Pascaline machine (Monniaux, 2005) (CC BY-SA 3.0)</a:t>
            </a:r>
          </a:p>
        </p:txBody>
      </p:sp>
      <p:sp>
        <p:nvSpPr>
          <p:cNvPr id="2" name="Slide Number Placeholder 1"/>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kidmorn\LOCALS~1\Temp\articulate\presenter\imgtemp\nJcZntWI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kidmorn\LOCALS~1\Temp\articulate\presenter\imgtemp\u7E9HGIe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kidmorn\LOCALS~1\Temp\articulate\presenter\imgtemp\uMKpr6VP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498854c3-0853-4f05-93de-b3406691695f"/>
  <p:tag name="AUDIO_IMPORT" val="C:\Documents and Settings\skidmorn\My Documents\Dropbox\NTDC\OHSU CDC\Comp4\Unit10\FINALIZED\comp4_unit10\comp4_unit10\comp4_unit10a_S-6_V3.mp3"/>
  <p:tag name="AUDIO_ID" val="319"/>
  <p:tag name="ELAPSEDTIME" val="26.149"/>
  <p:tag name="ARTICULATE_SLIDE_NAV" val="6"/>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8f9f6879-dd83-40e7-b51d-aa1b75f33571"/>
  <p:tag name="AUDIO_IMPORT" val="C:\Documents and Settings\skidmorn\My Documents\Dropbox\NTDC\OHSU CDC\Comp4\Unit10\FINALIZED\comp4_unit10\comp4_unit10\comp4_unit10a_S-7_V3.mp3"/>
  <p:tag name="AUDIO_ID" val="354"/>
  <p:tag name="ELAPSEDTIME" val="38.27"/>
  <p:tag name="ARTICULATE_SLIDE_NAV" val="7"/>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kidmorn\LOCALS~1\Temp\articulate\presenter\imgtemp\AtNOc0oy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KK.potx" id="{B19B72AE-962E-4920-898D-E0989AC46C28}" vid="{AF7AC6EB-0818-4F83-B358-D6E7219710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4056</TotalTime>
  <Words>5502</Words>
  <Application>Microsoft Office PowerPoint</Application>
  <PresentationFormat>On-screen Show (4:3)</PresentationFormat>
  <Paragraphs>353</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ONC-Template-FINAL DRAFT</vt:lpstr>
      <vt:lpstr>Introduction to Computer Science</vt:lpstr>
      <vt:lpstr>Basic Computing Concepts Including History Learning Objectives - 1</vt:lpstr>
      <vt:lpstr>Basic Computing Concepts Including History Learning Objectives - 2</vt:lpstr>
      <vt:lpstr>The First "Computers"</vt:lpstr>
      <vt:lpstr>Abacus—The First Calculator</vt:lpstr>
      <vt:lpstr>Slide Rules</vt:lpstr>
      <vt:lpstr>Mechanical Computers</vt:lpstr>
      <vt:lpstr>Leonardo da Vinci 1452-1519, Italy</vt:lpstr>
      <vt:lpstr>Blaise Pascal  1623-1662, France</vt:lpstr>
      <vt:lpstr>Gottfried von Leibniz  1646-1716, Germany</vt:lpstr>
      <vt:lpstr>Charles Babbage  1792-1871, England</vt:lpstr>
      <vt:lpstr>Analytical Engine</vt:lpstr>
      <vt:lpstr>Electromechanical Computers</vt:lpstr>
      <vt:lpstr>Herman Hollerith 1860-1929, USA</vt:lpstr>
      <vt:lpstr>Punched Cards</vt:lpstr>
      <vt:lpstr>First Generation General  Purpose Computers - 1</vt:lpstr>
      <vt:lpstr>First Generation General  Purpose Computers - 2</vt:lpstr>
      <vt:lpstr>First Computer Bug!</vt:lpstr>
      <vt:lpstr>ENIAC</vt:lpstr>
      <vt:lpstr>Universal Automatic Computer (UNIVAC I) </vt:lpstr>
      <vt:lpstr>Second Generation: Transistors</vt:lpstr>
      <vt:lpstr>Third Generation:  Integrated Circuits</vt:lpstr>
      <vt:lpstr>Fourth Generation: Microprocessors - 1</vt:lpstr>
      <vt:lpstr>Fourth Generation: Microprocessors - 2</vt:lpstr>
      <vt:lpstr>Changes in Physical Size - 1</vt:lpstr>
      <vt:lpstr>Changes in Physical Size - 2</vt:lpstr>
      <vt:lpstr>Supercomputers</vt:lpstr>
      <vt:lpstr>Basic Computing Concepts Including History Summary – 1 – Lecture c</vt:lpstr>
      <vt:lpstr>Basic Computing Concepts Including History Summary – 2 – Lecture c</vt:lpstr>
      <vt:lpstr>Basic Computing Concepts Including History References – 1 – Lecture c</vt:lpstr>
      <vt:lpstr>Basic Computing Concepts Including History References – 2 – Lecture c</vt:lpstr>
      <vt:lpstr>Basic Computing Concepts Including History References – 3 – Lecture c</vt:lpstr>
      <vt:lpstr>Basic Computing Concepts Including History References – 4 – Lecture c</vt:lpstr>
      <vt:lpstr>Basic Computing Concepts Including History References – 5 – Lecture c</vt:lpstr>
      <vt:lpstr>Basic Computing Concepts Including History References – 6 – Lecture c</vt:lpstr>
      <vt:lpstr>Basic Computing Concepts Including History References – 7 – Lecture c</vt:lpstr>
      <vt:lpstr>Basic Computing Concepts Including History References – 8 – Lecture c</vt:lpstr>
      <vt:lpstr>Basic Computing Concepts Including History References – 9 – Lecture c</vt:lpstr>
      <vt:lpstr>Basic Computing Concepts Including History References – 10 – Lecture c</vt:lpstr>
      <vt:lpstr>Introduction to Computer Science Basic Computing Concepts Including History Lecture c</vt:lpstr>
    </vt:vector>
  </TitlesOfParts>
  <Manager/>
  <Company>Oregon Health &amp; Science Univerity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Basic Computing Concepts Including History, Lecture c</dc:subject>
  <dc:creator>U.S. Department of Health and Human Services, Office of the National Coordinator for Health Information Technology</dc:creator>
  <cp:keywords>Health IT, Health Care, Health IT Curriculum, Introduction to Computer Science, Basic Computing Concepts Including History</cp:keywords>
  <dc:description/>
  <cp:lastModifiedBy>admin</cp:lastModifiedBy>
  <cp:revision>166</cp:revision>
  <cp:lastPrinted>2017-02-09T00:01:09Z</cp:lastPrinted>
  <dcterms:created xsi:type="dcterms:W3CDTF">2016-03-22T16:45:35Z</dcterms:created>
  <dcterms:modified xsi:type="dcterms:W3CDTF">2017-06-20T14:34:01Z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10F6A3F4-566C-4360-A9ED-1A89D6A734AE</vt:lpwstr>
  </property>
  <property fmtid="{D5CDD505-2E9C-101B-9397-08002B2CF9AE}" pid="3" name="ArticulatePath">
    <vt:lpwstr>Comp4_unit1c_Lecture_Slides</vt:lpwstr>
  </property>
  <property fmtid="{D5CDD505-2E9C-101B-9397-08002B2CF9AE}" pid="4" name="Language">
    <vt:lpwstr>English</vt:lpwstr>
  </property>
</Properties>
</file>