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notesSlides/notesSlide11.xml" ContentType="application/vnd.openxmlformats-officedocument.presentationml.notesSlide+xml"/>
  <Override PartName="/ppt/tags/tag20.xml" ContentType="application/vnd.openxmlformats-officedocument.presentationml.tags+xml"/>
  <Override PartName="/ppt/notesSlides/notesSlide12.xml" ContentType="application/vnd.openxmlformats-officedocument.presentationml.notesSlide+xml"/>
  <Override PartName="/ppt/tags/tag21.xml" ContentType="application/vnd.openxmlformats-officedocument.presentationml.tags+xml"/>
  <Override PartName="/ppt/notesSlides/notesSlide13.xml" ContentType="application/vnd.openxmlformats-officedocument.presentationml.notesSlide+xml"/>
  <Override PartName="/ppt/tags/tag22.xml" ContentType="application/vnd.openxmlformats-officedocument.presentationml.tags+xml"/>
  <Override PartName="/ppt/notesSlides/notesSlide14.xml" ContentType="application/vnd.openxmlformats-officedocument.presentationml.notesSlide+xml"/>
  <Override PartName="/ppt/tags/tag23.xml" ContentType="application/vnd.openxmlformats-officedocument.presentationml.tags+xml"/>
  <Override PartName="/ppt/notesSlides/notesSlide15.xml" ContentType="application/vnd.openxmlformats-officedocument.presentationml.notesSlide+xml"/>
  <Override PartName="/ppt/tags/tag24.xml" ContentType="application/vnd.openxmlformats-officedocument.presentationml.tags+xml"/>
  <Override PartName="/ppt/notesSlides/notesSlide16.xml" ContentType="application/vnd.openxmlformats-officedocument.presentationml.notesSlide+xml"/>
  <Override PartName="/ppt/tags/tag25.xml" ContentType="application/vnd.openxmlformats-officedocument.presentationml.tags+xml"/>
  <Override PartName="/ppt/notesSlides/notesSlide17.xml" ContentType="application/vnd.openxmlformats-officedocument.presentationml.notesSlide+xml"/>
  <Override PartName="/ppt/tags/tag26.xml" ContentType="application/vnd.openxmlformats-officedocument.presentationml.tags+xml"/>
  <Override PartName="/ppt/notesSlides/notesSlide18.xml" ContentType="application/vnd.openxmlformats-officedocument.presentationml.notesSlide+xml"/>
  <Override PartName="/ppt/tags/tag27.xml" ContentType="application/vnd.openxmlformats-officedocument.presentationml.tags+xml"/>
  <Override PartName="/ppt/notesSlides/notesSlide19.xml" ContentType="application/vnd.openxmlformats-officedocument.presentationml.notesSlide+xml"/>
  <Override PartName="/ppt/tags/tag28.xml" ContentType="application/vnd.openxmlformats-officedocument.presentationml.tags+xml"/>
  <Override PartName="/ppt/notesSlides/notesSlide20.xml" ContentType="application/vnd.openxmlformats-officedocument.presentationml.notesSlide+xml"/>
  <Override PartName="/ppt/tags/tag29.xml" ContentType="application/vnd.openxmlformats-officedocument.presentationml.tags+xml"/>
  <Override PartName="/ppt/notesSlides/notesSlide21.xml" ContentType="application/vnd.openxmlformats-officedocument.presentationml.notesSlide+xml"/>
  <Override PartName="/ppt/tags/tag30.xml" ContentType="application/vnd.openxmlformats-officedocument.presentationml.tags+xml"/>
  <Override PartName="/ppt/notesSlides/notesSlide22.xml" ContentType="application/vnd.openxmlformats-officedocument.presentationml.notesSlide+xml"/>
  <Override PartName="/ppt/tags/tag31.xml" ContentType="application/vnd.openxmlformats-officedocument.presentationml.tags+xml"/>
  <Override PartName="/ppt/notesSlides/notesSlide23.xml" ContentType="application/vnd.openxmlformats-officedocument.presentationml.notesSlide+xml"/>
  <Override PartName="/ppt/tags/tag32.xml" ContentType="application/vnd.openxmlformats-officedocument.presentationml.tags+xml"/>
  <Override PartName="/ppt/notesSlides/notesSlide24.xml" ContentType="application/vnd.openxmlformats-officedocument.presentationml.notesSlide+xml"/>
  <Override PartName="/ppt/tags/tag33.xml" ContentType="application/vnd.openxmlformats-officedocument.presentationml.tags+xml"/>
  <Override PartName="/ppt/notesSlides/notesSlide25.xml" ContentType="application/vnd.openxmlformats-officedocument.presentationml.notesSlide+xml"/>
  <Override PartName="/ppt/tags/tag34.xml" ContentType="application/vnd.openxmlformats-officedocument.presentationml.tags+xml"/>
  <Override PartName="/ppt/notesSlides/notesSlide26.xml" ContentType="application/vnd.openxmlformats-officedocument.presentationml.notesSlide+xml"/>
  <Override PartName="/ppt/tags/tag35.xml" ContentType="application/vnd.openxmlformats-officedocument.presentationml.tags+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6" r:id="rId2"/>
    <p:sldId id="282" r:id="rId3"/>
    <p:sldId id="283" r:id="rId4"/>
    <p:sldId id="274" r:id="rId5"/>
    <p:sldId id="258" r:id="rId6"/>
    <p:sldId id="259" r:id="rId7"/>
    <p:sldId id="260" r:id="rId8"/>
    <p:sldId id="261" r:id="rId9"/>
    <p:sldId id="265" r:id="rId10"/>
    <p:sldId id="266" r:id="rId11"/>
    <p:sldId id="267" r:id="rId12"/>
    <p:sldId id="268" r:id="rId13"/>
    <p:sldId id="269" r:id="rId14"/>
    <p:sldId id="285" r:id="rId15"/>
    <p:sldId id="262" r:id="rId16"/>
    <p:sldId id="263" r:id="rId17"/>
    <p:sldId id="284" r:id="rId18"/>
    <p:sldId id="264" r:id="rId19"/>
    <p:sldId id="270" r:id="rId20"/>
    <p:sldId id="273" r:id="rId21"/>
    <p:sldId id="271" r:id="rId22"/>
    <p:sldId id="272" r:id="rId23"/>
    <p:sldId id="275" r:id="rId24"/>
    <p:sldId id="276" r:id="rId25"/>
    <p:sldId id="288" r:id="rId26"/>
    <p:sldId id="277" r:id="rId27"/>
    <p:sldId id="286" r:id="rId28"/>
  </p:sldIdLst>
  <p:sldSz cx="9144000" cy="6858000" type="screen4x3"/>
  <p:notesSz cx="6858000" cy="9144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45" autoAdjust="0"/>
    <p:restoredTop sz="86482" autoAdjust="0"/>
  </p:normalViewPr>
  <p:slideViewPr>
    <p:cSldViewPr snapToGrid="0">
      <p:cViewPr>
        <p:scale>
          <a:sx n="66" d="100"/>
          <a:sy n="66" d="100"/>
        </p:scale>
        <p:origin x="163" y="230"/>
      </p:cViewPr>
      <p:guideLst>
        <p:guide orient="horz" pos="2160"/>
        <p:guide orient="horz" pos="3888"/>
        <p:guide orient="horz" pos="1008"/>
        <p:guide pos="2880"/>
        <p:guide pos="2875"/>
      </p:guideLst>
    </p:cSldViewPr>
  </p:slideViewPr>
  <p:outlineViewPr>
    <p:cViewPr>
      <p:scale>
        <a:sx n="33" d="100"/>
        <a:sy n="33" d="100"/>
      </p:scale>
      <p:origin x="0" y="25738"/>
    </p:cViewPr>
  </p:outlineViewPr>
  <p:notesTextViewPr>
    <p:cViewPr>
      <p:scale>
        <a:sx n="1" d="1"/>
        <a:sy n="1" d="1"/>
      </p:scale>
      <p:origin x="0" y="0"/>
    </p:cViewPr>
  </p:notesTextViewPr>
  <p:sorterViewPr>
    <p:cViewPr>
      <p:scale>
        <a:sx n="100" d="100"/>
        <a:sy n="100" d="100"/>
      </p:scale>
      <p:origin x="0" y="-7382"/>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Welcome to the </a:t>
            </a:r>
            <a:r>
              <a:rPr lang="en-US" altLang="en-US" b="0" i="0" dirty="0" smtClean="0"/>
              <a:t>Introduction to Computer Science: Basic Computing Concepts</a:t>
            </a:r>
            <a:r>
              <a:rPr lang="en-US" altLang="en-US" b="0" i="0" baseline="0" dirty="0" smtClean="0"/>
              <a:t> Including History</a:t>
            </a:r>
            <a:r>
              <a:rPr lang="en-US" altLang="en-US" b="0" i="0" dirty="0" smtClean="0"/>
              <a:t>. </a:t>
            </a:r>
            <a:r>
              <a:rPr lang="en-US" altLang="en-US" dirty="0" smtClean="0"/>
              <a:t>This is lecture b.</a:t>
            </a:r>
          </a:p>
          <a:p>
            <a:endParaRPr lang="en-US" altLang="en-US" dirty="0" smtClean="0"/>
          </a:p>
          <a:p>
            <a:r>
              <a:rPr lang="en-US" altLang="en-US" dirty="0" smtClean="0"/>
              <a:t>The component, </a:t>
            </a:r>
            <a:r>
              <a:rPr lang="en-US" altLang="en-US" b="0" i="0" dirty="0" smtClean="0"/>
              <a:t>Introduction to Computer Science</a:t>
            </a:r>
            <a:r>
              <a:rPr lang="en-US" altLang="en-US" baseline="0" dirty="0" smtClean="0"/>
              <a:t>,</a:t>
            </a:r>
            <a:r>
              <a:rPr lang="en-US" altLang="en-US" dirty="0" smtClean="0"/>
              <a:t> provides a basic overview of computer architecture; data organization, representation and structure; structure of programming languages; networking and data communication. It also includes the basic terminology of computing.</a:t>
            </a:r>
          </a:p>
          <a:p>
            <a:pPr eaLnBrk="1" hangingPunct="1">
              <a:spcBef>
                <a:spcPct val="0"/>
              </a:spcBef>
            </a:pPr>
            <a:endParaRPr lang="en-US" altLang="en-US" dirty="0" smtClean="0"/>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10323A-60F7-46F9-B8A2-3CCB1C6AD03D}" type="slidenum">
              <a:rPr lang="en-US" altLang="en-US"/>
              <a:pPr eaLnBrk="1" hangingPunct="1"/>
              <a:t>1</a:t>
            </a:fld>
            <a:endParaRPr lang="en-US" altLang="en-US" dirty="0"/>
          </a:p>
        </p:txBody>
      </p:sp>
    </p:spTree>
    <p:extLst>
      <p:ext uri="{BB962C8B-B14F-4D97-AF65-F5344CB8AC3E}">
        <p14:creationId xmlns:p14="http://schemas.microsoft.com/office/powerpoint/2010/main" val="3563637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0" dirty="0" smtClean="0"/>
              <a:t>Two types of a hard drive</a:t>
            </a:r>
            <a:r>
              <a:rPr lang="en-US" altLang="en-US" b="0" baseline="0" dirty="0" smtClean="0"/>
              <a:t> are available for</a:t>
            </a:r>
            <a:r>
              <a:rPr lang="en-US" altLang="en-US" dirty="0" smtClean="0"/>
              <a:t> laptops. The </a:t>
            </a:r>
            <a:r>
              <a:rPr lang="en-US" altLang="en-US" b="0" dirty="0" smtClean="0"/>
              <a:t>traditional hard disk drive</a:t>
            </a:r>
            <a:r>
              <a:rPr lang="en-US" altLang="en-US" b="1" dirty="0" smtClean="0"/>
              <a:t> </a:t>
            </a:r>
            <a:r>
              <a:rPr lang="en-US" altLang="en-US" dirty="0" smtClean="0"/>
              <a:t>is the least expensive option. It has a </a:t>
            </a:r>
            <a:r>
              <a:rPr lang="en-US" altLang="en-US" b="0" dirty="0" smtClean="0"/>
              <a:t>moving platter </a:t>
            </a:r>
            <a:r>
              <a:rPr lang="en-US" altLang="en-US" dirty="0" smtClean="0"/>
              <a:t>very similar to a record player; the moving parts generate heat as they spin, so the laptop has to spend a fair</a:t>
            </a:r>
            <a:r>
              <a:rPr lang="en-US" altLang="en-US" sz="1000" dirty="0" smtClean="0"/>
              <a:t> amount of power cooling itself down. Constant motion</a:t>
            </a:r>
            <a:r>
              <a:rPr lang="en-US" altLang="en-US" sz="1000" baseline="0" dirty="0" smtClean="0"/>
              <a:t> causes wear, and the average lifetime of a </a:t>
            </a:r>
            <a:r>
              <a:rPr lang="en-US" altLang="en-US" sz="1000" b="0" dirty="0" smtClean="0"/>
              <a:t>traditional hard disk drive is</a:t>
            </a:r>
            <a:r>
              <a:rPr lang="en-US" altLang="en-US" sz="1000" b="1" dirty="0" smtClean="0"/>
              <a:t> </a:t>
            </a:r>
            <a:r>
              <a:rPr lang="en-US" altLang="en-US" sz="1000" b="0" dirty="0" smtClean="0"/>
              <a:t>about</a:t>
            </a:r>
            <a:r>
              <a:rPr lang="en-US" altLang="en-US" sz="1000" b="0" baseline="0" dirty="0" smtClean="0"/>
              <a:t> four years.</a:t>
            </a:r>
            <a:r>
              <a:rPr lang="en-US" altLang="en-US" sz="1000" baseline="0" dirty="0" smtClean="0"/>
              <a:t> </a:t>
            </a:r>
            <a:endParaRPr lang="en-US" altLang="en-US" sz="100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b="0" dirty="0" smtClean="0"/>
              <a:t>Solid state drives </a:t>
            </a:r>
            <a:r>
              <a:rPr lang="en-US" altLang="en-US" sz="1000" dirty="0" smtClean="0"/>
              <a:t>are newer options for hard drives. The advantage to solid state drives is that there are </a:t>
            </a:r>
            <a:r>
              <a:rPr lang="en-US" altLang="en-US" sz="1000" b="0" dirty="0" smtClean="0"/>
              <a:t>no moving parts</a:t>
            </a:r>
            <a:r>
              <a:rPr lang="en-US" altLang="en-US" sz="1000" dirty="0" smtClean="0"/>
              <a:t>, which keeps the computer much cooler. This is really good for a laptop, because it does not need as much fan power to cool itself, which, in turn, increases battery life. A solid state drives’ lifetime, on the average, is much longer, and they </a:t>
            </a:r>
            <a:r>
              <a:rPr lang="en-US" altLang="en-US" sz="1000" baseline="0" dirty="0" smtClean="0"/>
              <a:t>are faster than </a:t>
            </a:r>
            <a:r>
              <a:rPr lang="en-US" altLang="en-US" sz="1000" dirty="0" smtClean="0"/>
              <a:t>the traditional hard disk drives, but they are considerably</a:t>
            </a:r>
            <a:r>
              <a:rPr lang="en-US" altLang="en-US" sz="1000" baseline="0" dirty="0" smtClean="0"/>
              <a:t> </a:t>
            </a:r>
            <a:r>
              <a:rPr lang="en-US" altLang="en-US" sz="1000" dirty="0" smtClean="0"/>
              <a:t>more expensive. </a:t>
            </a:r>
          </a:p>
          <a:p>
            <a:r>
              <a:rPr lang="en-US" altLang="en-US" sz="1000" b="0" dirty="0" smtClean="0"/>
              <a:t>Optical DVD and CD drives </a:t>
            </a:r>
            <a:r>
              <a:rPr lang="en-US" altLang="en-US" sz="1000" dirty="0" smtClean="0"/>
              <a:t>are no longer standard on laptops today, but they are an available option. Because downloads are a much more popular way to access new software, music, and video, having a CD or DVD drive is not essential. Nevertheless, it is still useful to have a DVD drive for those times when you do want to install new software or watch a video on a DVD. Also, Blu</a:t>
            </a:r>
            <a:r>
              <a:rPr lang="en-US" altLang="en-US" dirty="0" smtClean="0"/>
              <a:t>-ray drives are available on higher-end laptops.</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6959A8-7921-4D5E-995C-F8B0F10B521F}" type="slidenum">
              <a:rPr lang="en-US" altLang="en-US"/>
              <a:pPr eaLnBrk="1" hangingPunct="1"/>
              <a:t>10</a:t>
            </a:fld>
            <a:endParaRPr lang="en-US" altLang="en-US" dirty="0"/>
          </a:p>
        </p:txBody>
      </p:sp>
    </p:spTree>
    <p:extLst>
      <p:ext uri="{BB962C8B-B14F-4D97-AF65-F5344CB8AC3E}">
        <p14:creationId xmlns:p14="http://schemas.microsoft.com/office/powerpoint/2010/main" val="3400376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Connecting to a network with a laptop can be done in various ways, and it is very similar to connecting to a </a:t>
            </a:r>
            <a:r>
              <a:rPr lang="en-US" altLang="en-US" b="0" dirty="0" smtClean="0"/>
              <a:t>network</a:t>
            </a:r>
            <a:r>
              <a:rPr lang="en-US" altLang="en-US" dirty="0" smtClean="0"/>
              <a:t> with a desktop computer. As with a desktop computer, laptops have ports for a </a:t>
            </a:r>
            <a:r>
              <a:rPr lang="en-US" altLang="en-US" b="0" dirty="0" smtClean="0"/>
              <a:t>modem</a:t>
            </a:r>
            <a:r>
              <a:rPr lang="en-US" altLang="en-US" dirty="0" smtClean="0"/>
              <a:t> and for </a:t>
            </a:r>
            <a:r>
              <a:rPr lang="en-US" altLang="en-US" b="0" dirty="0" smtClean="0"/>
              <a:t>Ethernet</a:t>
            </a:r>
            <a:r>
              <a:rPr lang="en-US" altLang="en-US" dirty="0" smtClean="0"/>
              <a:t>. All laptops today have built-in Wi-Fi and </a:t>
            </a:r>
            <a:r>
              <a:rPr lang="en-US" altLang="en-US" b="0" dirty="0" smtClean="0"/>
              <a:t>Bluetooth</a:t>
            </a:r>
            <a:r>
              <a:rPr lang="en-US" altLang="en-US" dirty="0" smtClean="0"/>
              <a:t> connectivity. </a:t>
            </a:r>
          </a:p>
          <a:p>
            <a:r>
              <a:rPr lang="en-US" altLang="en-US" dirty="0" smtClean="0"/>
              <a:t>A </a:t>
            </a:r>
            <a:r>
              <a:rPr lang="en-US" altLang="en-US" b="0" dirty="0" smtClean="0"/>
              <a:t>docking station </a:t>
            </a:r>
            <a:r>
              <a:rPr lang="en-US" altLang="en-US" dirty="0" smtClean="0"/>
              <a:t>is very useful for a laptop if it will be connected to a monitor, keyboard, and mouse on a desk. These peripherals all connect to the docking station, which also connects to the laptop. This avoids the need to plug in each separate cable to the laptop. The docking station is specific to the make and model of the laptop. For convenience, some people find it useful to purchase an </a:t>
            </a:r>
            <a:r>
              <a:rPr lang="en-US" altLang="en-US" b="0" dirty="0" smtClean="0"/>
              <a:t>extra battery </a:t>
            </a:r>
            <a:r>
              <a:rPr lang="en-US" altLang="en-US" dirty="0" smtClean="0"/>
              <a:t>so that they can prolong the time that they are able to use the laptop without charging or connecting to the docking</a:t>
            </a:r>
            <a:r>
              <a:rPr lang="en-US" altLang="en-US" baseline="0" dirty="0" smtClean="0"/>
              <a:t> station</a:t>
            </a:r>
            <a:r>
              <a:rPr lang="en-US" altLang="en-US" dirty="0" smtClean="0"/>
              <a:t>. Also, a </a:t>
            </a:r>
            <a:r>
              <a:rPr lang="en-US" altLang="en-US" b="0" dirty="0" smtClean="0"/>
              <a:t>travel mouse </a:t>
            </a:r>
            <a:r>
              <a:rPr lang="en-US" altLang="en-US" dirty="0" smtClean="0"/>
              <a:t>can make using the laptop easier when you are on the go. Travel mouse devices are often wireless.</a:t>
            </a:r>
          </a:p>
          <a:p>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A78C65-9000-4E58-A3E8-1A63EC2F8684}" type="slidenum">
              <a:rPr lang="en-US" altLang="en-US"/>
              <a:pPr eaLnBrk="1" hangingPunct="1"/>
              <a:t>11</a:t>
            </a:fld>
            <a:endParaRPr lang="en-US" altLang="en-US" dirty="0"/>
          </a:p>
        </p:txBody>
      </p:sp>
    </p:spTree>
    <p:extLst>
      <p:ext uri="{BB962C8B-B14F-4D97-AF65-F5344CB8AC3E}">
        <p14:creationId xmlns:p14="http://schemas.microsoft.com/office/powerpoint/2010/main" val="983012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addition to the options we have just discussed for a general laptop, there are also several other categories of laptops. The smallest laptops are called netbooks and ultra-portables. They have displays that range from nine to twelve inches. They do not have optical drives, they have only a single core or dual core processor, and their prices are very reasonable. They are very good for simple tasks such as e-mail and word processing, but they cannot handle a heavier workload or play movies like a general laptop can. </a:t>
            </a:r>
          </a:p>
          <a:p>
            <a:r>
              <a:rPr lang="en-US" altLang="en-US" dirty="0" smtClean="0"/>
              <a:t>The next step up is the “thin and lights” with thirteen-inch displays. These usually have a dual core processor. A Macbook is a good example of a “thin and light”. </a:t>
            </a:r>
            <a:endParaRPr lang="en-US" altLang="en-US" baseline="0" dirty="0" smtClean="0"/>
          </a:p>
          <a:p>
            <a:r>
              <a:rPr lang="en-US" altLang="en-US" dirty="0" smtClean="0"/>
              <a:t>On the other end of the spectrum there are laptops that can be used as desktop replacements. They have much larger screens, usually seventeen to twenty-inch displays, and contain features similar to desktops. They can have a DVD, Blu-ray drive, separate video card, and a fast CPU, but because these systems are much more resource-intensive, they have a shorter battery life. They also are the most expensive. They are not really intended to be as mobile as the lighter laptops are--they are usually pretty heavy -- but they are good for users who need the full power of a desktop and only occasional mobility.</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3CAFAB-2F80-4C93-BA7F-61233C1F5787}" type="slidenum">
              <a:rPr lang="en-US" altLang="en-US"/>
              <a:pPr eaLnBrk="1" hangingPunct="1"/>
              <a:t>12</a:t>
            </a:fld>
            <a:endParaRPr lang="en-US" altLang="en-US" dirty="0"/>
          </a:p>
        </p:txBody>
      </p:sp>
    </p:spTree>
    <p:extLst>
      <p:ext uri="{BB962C8B-B14F-4D97-AF65-F5344CB8AC3E}">
        <p14:creationId xmlns:p14="http://schemas.microsoft.com/office/powerpoint/2010/main" val="1348844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There are other things you need to consider when selecting a PC—either a laptop or desktop. For all PCs, there is usually a one-year </a:t>
            </a:r>
            <a:r>
              <a:rPr lang="en-US" altLang="en-US" b="0" dirty="0" smtClean="0"/>
              <a:t>warranty</a:t>
            </a:r>
            <a:r>
              <a:rPr lang="en-US" altLang="en-US" dirty="0" smtClean="0"/>
              <a:t> for parts and labor with extended warranties available. Be sure that you read the fine print about how the repairs work. Some warranties stipulate that the repair person will come to you, others will require you to drop off or ship the computer to the manufacturer to be repaired. If the latter is the case you will need to keep the box to keep the warranty valid. Sometimes the warranty will only be honored if the parts are shipped back in the original box that they came in. </a:t>
            </a:r>
          </a:p>
          <a:p>
            <a:r>
              <a:rPr lang="en-US" altLang="en-US" dirty="0" smtClean="0"/>
              <a:t>Every PC needs </a:t>
            </a:r>
            <a:r>
              <a:rPr lang="en-US" altLang="en-US" b="0" dirty="0" smtClean="0"/>
              <a:t>security software</a:t>
            </a:r>
            <a:r>
              <a:rPr lang="en-US" altLang="en-US" dirty="0" smtClean="0"/>
              <a:t>. Some computers ship with security software installed. It is recommended that you </a:t>
            </a:r>
            <a:r>
              <a:rPr lang="en-US" altLang="en-US" b="0" dirty="0" smtClean="0"/>
              <a:t>add </a:t>
            </a:r>
            <a:r>
              <a:rPr lang="en-US" altLang="en-US" b="0" baseline="0" dirty="0" smtClean="0"/>
              <a:t>security</a:t>
            </a:r>
            <a:r>
              <a:rPr lang="en-US" altLang="en-US" b="0" dirty="0" smtClean="0"/>
              <a:t> software from an outside vendor</a:t>
            </a:r>
            <a:r>
              <a:rPr lang="en-US" altLang="en-US" dirty="0" smtClean="0"/>
              <a:t>. The security software should include </a:t>
            </a:r>
            <a:r>
              <a:rPr lang="en-US" altLang="en-US" b="0" dirty="0" smtClean="0"/>
              <a:t>anti-virus, anti-spyware, anti-adware, </a:t>
            </a:r>
            <a:r>
              <a:rPr lang="en-US" altLang="en-US" dirty="0" smtClean="0"/>
              <a:t>and should be easily update-able. Because the threats to your computer are constantly evolving, you have to make sure that your security software updates frequently. There are free versions available of these types of software, but they generally are not as complete as the software that you pay for, and they do not offer any guarantees.</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CFA9C9-CC29-4E59-937C-47AFE6FB77A0}" type="slidenum">
              <a:rPr lang="en-US" altLang="en-US"/>
              <a:pPr eaLnBrk="1" hangingPunct="1"/>
              <a:t>13</a:t>
            </a:fld>
            <a:endParaRPr lang="en-US" altLang="en-US" dirty="0"/>
          </a:p>
        </p:txBody>
      </p:sp>
    </p:spTree>
    <p:extLst>
      <p:ext uri="{BB962C8B-B14F-4D97-AF65-F5344CB8AC3E}">
        <p14:creationId xmlns:p14="http://schemas.microsoft.com/office/powerpoint/2010/main" val="3930768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All </a:t>
            </a:r>
            <a:r>
              <a:rPr lang="en-US" altLang="en-US" b="0" dirty="0" smtClean="0"/>
              <a:t>PCs should be backed up regularly – see lecture a for more information about backing up</a:t>
            </a:r>
            <a:r>
              <a:rPr lang="en-US" altLang="en-US" dirty="0" smtClean="0"/>
              <a:t>. Professional versions of operating systems provide backup capabilities that home versions do not usually include. </a:t>
            </a:r>
            <a:r>
              <a:rPr lang="en-US" altLang="en-US" b="0" dirty="0" smtClean="0"/>
              <a:t>Software</a:t>
            </a:r>
            <a:r>
              <a:rPr lang="en-US" altLang="en-US" dirty="0" smtClean="0"/>
              <a:t> is available that </a:t>
            </a:r>
            <a:r>
              <a:rPr lang="en-US" altLang="en-US" b="0" dirty="0" smtClean="0"/>
              <a:t>makes it easier to back up and restore your system,</a:t>
            </a:r>
            <a:r>
              <a:rPr lang="en-US" altLang="en-US" b="1" dirty="0" smtClean="0"/>
              <a:t> </a:t>
            </a:r>
            <a:r>
              <a:rPr lang="en-US" altLang="en-US" dirty="0" smtClean="0"/>
              <a:t>and some of it is actually free. You can back up to an </a:t>
            </a:r>
            <a:r>
              <a:rPr lang="en-US" altLang="en-US" b="0" dirty="0" smtClean="0"/>
              <a:t>external hard drive or to a DVD</a:t>
            </a:r>
            <a:r>
              <a:rPr lang="en-US" altLang="en-US" dirty="0" smtClean="0"/>
              <a:t>. There are also </a:t>
            </a:r>
            <a:r>
              <a:rPr lang="en-US" altLang="en-US" b="0" dirty="0" smtClean="0"/>
              <a:t>online subscription services </a:t>
            </a:r>
            <a:r>
              <a:rPr lang="en-US" altLang="en-US" dirty="0" smtClean="0"/>
              <a:t>that will back up systems over the Internet. This is advantageous for businesses where offsite backups are required.</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CFA9C9-CC29-4E59-937C-47AFE6FB77A0}" type="slidenum">
              <a:rPr lang="en-US" altLang="en-US"/>
              <a:pPr eaLnBrk="1" hangingPunct="1"/>
              <a:t>14</a:t>
            </a:fld>
            <a:endParaRPr lang="en-US" altLang="en-US" dirty="0"/>
          </a:p>
        </p:txBody>
      </p:sp>
    </p:spTree>
    <p:extLst>
      <p:ext uri="{BB962C8B-B14F-4D97-AF65-F5344CB8AC3E}">
        <p14:creationId xmlns:p14="http://schemas.microsoft.com/office/powerpoint/2010/main" val="3021903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with all things electronic,</a:t>
            </a:r>
            <a:r>
              <a:rPr lang="en-US" altLang="en-US" baseline="0" dirty="0" smtClean="0"/>
              <a:t> p</a:t>
            </a:r>
            <a:r>
              <a:rPr lang="en-US" altLang="en-US" dirty="0" smtClean="0"/>
              <a:t>rinters range from very inexpensive to very expensive. Selecting the right printer depends on your needs. </a:t>
            </a:r>
          </a:p>
          <a:p>
            <a:pPr>
              <a:buFontTx/>
              <a:buNone/>
            </a:pPr>
            <a:r>
              <a:rPr lang="en-US" altLang="en-US" dirty="0" smtClean="0"/>
              <a:t>For home users, ink jet printers are a good choice. They are inexpensive and print in color. They are slow, however, and do not last as long as laser printers. Their ink dries out over time even if</a:t>
            </a:r>
            <a:r>
              <a:rPr lang="en-US" altLang="en-US" baseline="0" dirty="0" smtClean="0"/>
              <a:t> the printer is not being used.</a:t>
            </a:r>
            <a:endParaRPr lang="en-US" altLang="en-US" dirty="0" smtClean="0"/>
          </a:p>
          <a:p>
            <a:pPr>
              <a:buFontTx/>
              <a:buNone/>
            </a:pPr>
            <a:r>
              <a:rPr lang="en-US" altLang="en-US" dirty="0" smtClean="0"/>
              <a:t>For a networked computer at an office, a laser printer is a better choice. They print much faster, can handle many more print jobs, and will last longer than an inkjet, based on the number of printed pages. Color laser printers are extremely expensive.  Businesses will often opt to purchase a cheaper ink jet printer for occasional color printing and use a laser printer for everyday black and white print jobs. </a:t>
            </a:r>
          </a:p>
          <a:p>
            <a:pPr>
              <a:buFontTx/>
              <a:buNone/>
            </a:pPr>
            <a:r>
              <a:rPr lang="en-US" altLang="en-US" dirty="0" smtClean="0"/>
              <a:t>For home office or small business, there are all-in-one machines that are a printer, copier, scanner, and fax, essentially a printer and scanner combined with a phone line connection. </a:t>
            </a:r>
          </a:p>
          <a:p>
            <a:pPr>
              <a:buFontTx/>
              <a:buNone/>
            </a:pPr>
            <a:r>
              <a:rPr lang="en-US" altLang="en-US" dirty="0" smtClean="0"/>
              <a:t> Mobile users may purchase portable ink jet printers that are small and battery or car charged.</a:t>
            </a:r>
          </a:p>
          <a:p>
            <a:endParaRPr lang="en-US" alt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12E860-E67E-4DD0-9A5A-B4CE7C5DF9E7}" type="slidenum">
              <a:rPr lang="en-US" altLang="en-US"/>
              <a:pPr eaLnBrk="1" hangingPunct="1"/>
              <a:t>15</a:t>
            </a:fld>
            <a:endParaRPr lang="en-US" altLang="en-US" dirty="0"/>
          </a:p>
        </p:txBody>
      </p:sp>
    </p:spTree>
    <p:extLst>
      <p:ext uri="{BB962C8B-B14F-4D97-AF65-F5344CB8AC3E}">
        <p14:creationId xmlns:p14="http://schemas.microsoft.com/office/powerpoint/2010/main" val="189875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Determining which printer is the right printer for you will involve reviewing its specifications. The most important ones are listed here.</a:t>
            </a:r>
          </a:p>
          <a:p>
            <a:pPr marL="171450" indent="-171450">
              <a:buFont typeface="Arial" panose="020B0604020202020204" pitchFamily="34" charset="0"/>
              <a:buChar char="•"/>
            </a:pPr>
            <a:r>
              <a:rPr lang="en-US" altLang="en-US" dirty="0" smtClean="0"/>
              <a:t>Resolution is measured in dots per inch, or DPI. Higher resolution means sharper, more detailed output. If you are printing only text documents, resolution is not as important as when you are printing detailed images. </a:t>
            </a:r>
          </a:p>
          <a:p>
            <a:pPr marL="171450" indent="-171450">
              <a:buFont typeface="Arial" panose="020B0604020202020204" pitchFamily="34" charset="0"/>
              <a:buChar char="•"/>
            </a:pPr>
            <a:r>
              <a:rPr lang="en-US" altLang="en-US" dirty="0" smtClean="0"/>
              <a:t>Print speed is measured in pages per minute. This may not be as much of a concern for a home printer, but certainly is for a networked office printer.</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820E7A-9478-4E37-BF48-F5935C8CA2A1}" type="slidenum">
              <a:rPr lang="en-US" altLang="en-US"/>
              <a:pPr eaLnBrk="1" hangingPunct="1"/>
              <a:t>16</a:t>
            </a:fld>
            <a:endParaRPr lang="en-US" altLang="en-US" dirty="0"/>
          </a:p>
        </p:txBody>
      </p:sp>
    </p:spTree>
    <p:extLst>
      <p:ext uri="{BB962C8B-B14F-4D97-AF65-F5344CB8AC3E}">
        <p14:creationId xmlns:p14="http://schemas.microsoft.com/office/powerpoint/2010/main" val="4251897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r>
              <a:rPr lang="en-US" altLang="en-US" dirty="0" smtClean="0"/>
              <a:t>Printers can be connected directly to a computer using a USB</a:t>
            </a:r>
            <a:r>
              <a:rPr lang="en-US" altLang="en-US" i="0" dirty="0" smtClean="0"/>
              <a:t> </a:t>
            </a:r>
            <a:r>
              <a:rPr lang="en-US" altLang="en-US" dirty="0" smtClean="0"/>
              <a:t>connection. Computers can also connect to printers through a network either wirelessly or through an Ethernet connection. An example is a networked office printer.</a:t>
            </a:r>
          </a:p>
          <a:p>
            <a:r>
              <a:rPr lang="en-US" altLang="en-US" dirty="0" smtClean="0"/>
              <a:t>Another important element to evaluate when</a:t>
            </a:r>
            <a:r>
              <a:rPr lang="en-US" altLang="en-US" baseline="0" dirty="0" smtClean="0"/>
              <a:t> choosing a printer is</a:t>
            </a:r>
            <a:r>
              <a:rPr lang="en-US" altLang="en-US" dirty="0" smtClean="0"/>
              <a:t> the cost to print. Printer cartridges can be expensive. You will want to know how many pages you can expect to print before the cartridge needs to be changed. A cheaper printer that has a high cost to print may be more expensive over the long run than a printer with a higher price but a lower cost to print.</a:t>
            </a:r>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820E7A-9478-4E37-BF48-F5935C8CA2A1}" type="slidenum">
              <a:rPr lang="en-US" altLang="en-US"/>
              <a:pPr eaLnBrk="1" hangingPunct="1"/>
              <a:t>17</a:t>
            </a:fld>
            <a:endParaRPr lang="en-US" altLang="en-US" dirty="0"/>
          </a:p>
        </p:txBody>
      </p:sp>
    </p:spTree>
    <p:extLst>
      <p:ext uri="{BB962C8B-B14F-4D97-AF65-F5344CB8AC3E}">
        <p14:creationId xmlns:p14="http://schemas.microsoft.com/office/powerpoint/2010/main" val="450084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Depending what you want to do with your computer, you may opt to add external</a:t>
            </a:r>
            <a:r>
              <a:rPr lang="en-US" altLang="en-US" baseline="0" dirty="0" smtClean="0"/>
              <a:t> wireless </a:t>
            </a:r>
            <a:r>
              <a:rPr lang="en-US" altLang="en-US" dirty="0" smtClean="0"/>
              <a:t>speakers and a wireless keyboard and mouse. Wireless options reduce the number of cables you have to tangle with and they also give you more flexibility for situations such as standing with a handheld keyboard or mouse in a doctor's office or sitting in your living room watching movies through your computer on the flat screen display across the room. Be aware, however, that they are battery powered, and those batteries require replacement, which can quickly get expensive.</a:t>
            </a:r>
          </a:p>
          <a:p>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D33367-28AD-4E70-87EE-5601C6F6AADA}" type="slidenum">
              <a:rPr lang="en-US" altLang="en-US"/>
              <a:pPr eaLnBrk="1" hangingPunct="1"/>
              <a:t>18</a:t>
            </a:fld>
            <a:endParaRPr lang="en-US" altLang="en-US" dirty="0"/>
          </a:p>
        </p:txBody>
      </p:sp>
    </p:spTree>
    <p:extLst>
      <p:ext uri="{BB962C8B-B14F-4D97-AF65-F5344CB8AC3E}">
        <p14:creationId xmlns:p14="http://schemas.microsoft.com/office/powerpoint/2010/main" val="1386522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computer systems used for health care applications depend on the requirements of the applications. Most electronic medical records, or EMRs, and medical health records, MHRs, use the client server model where the server hosts the application and a local client machine runs the application where it is needed, such as in the exam room. For this model you would need a server, multiple client PCs, and a network that connects it all together.</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9B2D53-5051-4F9E-B756-2F4C79E1BCB4}" type="slidenum">
              <a:rPr lang="en-US" altLang="en-US"/>
              <a:pPr eaLnBrk="1" hangingPunct="1"/>
              <a:t>19</a:t>
            </a:fld>
            <a:endParaRPr lang="en-US" altLang="en-US" dirty="0"/>
          </a:p>
        </p:txBody>
      </p:sp>
    </p:spTree>
    <p:extLst>
      <p:ext uri="{BB962C8B-B14F-4D97-AF65-F5344CB8AC3E}">
        <p14:creationId xmlns:p14="http://schemas.microsoft.com/office/powerpoint/2010/main" val="2086180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this unit, </a:t>
            </a:r>
            <a:r>
              <a:rPr lang="en-US" altLang="en-US" b="0" i="0" dirty="0" smtClean="0"/>
              <a:t>Basic Computing Concepts Including History </a:t>
            </a:r>
            <a:r>
              <a:rPr lang="en-US" altLang="en-US" dirty="0" smtClean="0"/>
              <a:t>are to:</a:t>
            </a:r>
          </a:p>
          <a:p>
            <a:pPr>
              <a:buFontTx/>
              <a:buChar char="•"/>
            </a:pPr>
            <a:r>
              <a:rPr lang="en-US" altLang="en-US" dirty="0" smtClean="0"/>
              <a:t> Define what a computer is;</a:t>
            </a:r>
          </a:p>
          <a:p>
            <a:pPr>
              <a:buFontTx/>
              <a:buChar char="•"/>
            </a:pPr>
            <a:r>
              <a:rPr lang="en-US" altLang="en-US" dirty="0" smtClean="0"/>
              <a:t> Describe different types of computers, including PCs, mobile devices, and embedded computers;</a:t>
            </a:r>
          </a:p>
          <a:p>
            <a:pPr>
              <a:buFontTx/>
              <a:buChar char="•"/>
            </a:pPr>
            <a:r>
              <a:rPr lang="en-US" altLang="en-US" dirty="0" smtClean="0"/>
              <a:t> Define the common elements of computer systems;</a:t>
            </a: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dirty="0" smtClean="0"/>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6480C2D-0783-41F3-B5BB-14E4C62ABA31}" type="slidenum">
              <a:rPr lang="en-US" altLang="en-US"/>
              <a:pPr>
                <a:spcBef>
                  <a:spcPct val="0"/>
                </a:spcBef>
              </a:pPr>
              <a:t>2</a:t>
            </a:fld>
            <a:endParaRPr lang="en-US" altLang="en-US" dirty="0"/>
          </a:p>
        </p:txBody>
      </p:sp>
    </p:spTree>
    <p:extLst>
      <p:ext uri="{BB962C8B-B14F-4D97-AF65-F5344CB8AC3E}">
        <p14:creationId xmlns:p14="http://schemas.microsoft.com/office/powerpoint/2010/main" val="16452387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Health care offices will often need </a:t>
            </a:r>
            <a:r>
              <a:rPr lang="en-US" altLang="en-US" b="0" dirty="0" smtClean="0"/>
              <a:t>scanners</a:t>
            </a:r>
            <a:r>
              <a:rPr lang="en-US" altLang="en-US" dirty="0" smtClean="0"/>
              <a:t> for inputting data into an EMR. Typically medical offices need small, reliable scanners; for example they may need a small scanner at the reception desk for scanning insurance or ID cards. </a:t>
            </a:r>
          </a:p>
          <a:p>
            <a:r>
              <a:rPr lang="en-US" altLang="en-US" b="0" dirty="0" smtClean="0"/>
              <a:t>Backup systems </a:t>
            </a:r>
            <a:r>
              <a:rPr lang="en-US" altLang="en-US" dirty="0" smtClean="0"/>
              <a:t>are a necessity for any type of EMR. Servers can be backed up using external hard drives; they contain far too much data for a backup to be stored on DVDs. In addition, two backups may be needed--one that is on site and one that is offsite. </a:t>
            </a:r>
          </a:p>
          <a:p>
            <a:r>
              <a:rPr lang="en-US" altLang="en-US" b="0" dirty="0" smtClean="0"/>
              <a:t>Internet access </a:t>
            </a:r>
            <a:r>
              <a:rPr lang="en-US" altLang="en-US" dirty="0" smtClean="0"/>
              <a:t>is important whether the network is a wireless or Ethernet connection. You will need to select an Internet service provider and make sure you have a connection to it. </a:t>
            </a:r>
          </a:p>
          <a:p>
            <a:r>
              <a:rPr lang="en-US" altLang="en-US" b="0" dirty="0" smtClean="0"/>
              <a:t>Security</a:t>
            </a:r>
            <a:r>
              <a:rPr lang="en-US" altLang="en-US" dirty="0" smtClean="0"/>
              <a:t> is vitally important as well. A security expert should set up a network firewall and have security software available on the servers and on all of the client PCs.</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83A87A-0562-4BEA-A2E1-DBE78F15AD36}" type="slidenum">
              <a:rPr lang="en-US" altLang="en-US"/>
              <a:pPr eaLnBrk="1" hangingPunct="1"/>
              <a:t>20</a:t>
            </a:fld>
            <a:endParaRPr lang="en-US" altLang="en-US" dirty="0"/>
          </a:p>
        </p:txBody>
      </p:sp>
    </p:spTree>
    <p:extLst>
      <p:ext uri="{BB962C8B-B14F-4D97-AF65-F5344CB8AC3E}">
        <p14:creationId xmlns:p14="http://schemas.microsoft.com/office/powerpoint/2010/main" val="3275896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0" dirty="0" smtClean="0"/>
              <a:t>When purchasing a server, you again need to consider what you need it to do. </a:t>
            </a:r>
            <a:r>
              <a:rPr lang="en-US" altLang="en-US" dirty="0" smtClean="0"/>
              <a:t>Some systems have a maximum number of users so additional servers may need to be purchased. A server usually </a:t>
            </a:r>
            <a:r>
              <a:rPr lang="en-US" altLang="en-US" b="0" dirty="0" smtClean="0"/>
              <a:t>contains the highest end multi-core processor</a:t>
            </a:r>
            <a:r>
              <a:rPr lang="en-US" altLang="en-US" dirty="0" smtClean="0"/>
              <a:t>. It also contains a </a:t>
            </a:r>
            <a:r>
              <a:rPr lang="en-US" altLang="en-US" b="0" dirty="0" smtClean="0"/>
              <a:t>large amount of RAM, </a:t>
            </a:r>
            <a:r>
              <a:rPr lang="en-US" altLang="en-US" dirty="0" smtClean="0"/>
              <a:t>which ensures that many programs and processes can be run simultaneously. It also needs a </a:t>
            </a:r>
            <a:r>
              <a:rPr lang="en-US" altLang="en-US" b="0" dirty="0" smtClean="0"/>
              <a:t>large amount of storage, </a:t>
            </a:r>
            <a:r>
              <a:rPr lang="en-US" altLang="en-US" dirty="0" smtClean="0"/>
              <a:t>which is usually implemented as a </a:t>
            </a:r>
            <a:r>
              <a:rPr lang="en-US" altLang="en-US" b="0" dirty="0" smtClean="0"/>
              <a:t>RAID </a:t>
            </a:r>
            <a:r>
              <a:rPr lang="en-US" altLang="en-US" b="0" i="1" dirty="0" smtClean="0"/>
              <a:t>o</a:t>
            </a:r>
            <a:r>
              <a:rPr lang="en-US" altLang="en-US" b="0" dirty="0" smtClean="0"/>
              <a:t>r redundant array of independent disks</a:t>
            </a:r>
            <a:r>
              <a:rPr lang="en-US" altLang="en-US" dirty="0" smtClean="0"/>
              <a:t>. This is a way to ensure data is not lost in case of disk failure. Also, the server needs to have </a:t>
            </a:r>
            <a:r>
              <a:rPr lang="en-US" altLang="en-US" b="0" dirty="0" smtClean="0"/>
              <a:t>connections to a fast network </a:t>
            </a:r>
            <a:r>
              <a:rPr lang="en-US" altLang="en-US" dirty="0" smtClean="0"/>
              <a:t>and have multiple instances of these connections. Depending on your applications, you may also need to install a </a:t>
            </a:r>
            <a:r>
              <a:rPr lang="en-US" altLang="en-US" b="0" dirty="0" smtClean="0"/>
              <a:t>database</a:t>
            </a:r>
            <a:r>
              <a:rPr lang="en-US" altLang="en-US" dirty="0" smtClean="0"/>
              <a:t> and/or </a:t>
            </a:r>
            <a:r>
              <a:rPr lang="en-US" altLang="en-US" b="0" dirty="0" smtClean="0"/>
              <a:t>web server </a:t>
            </a:r>
            <a:r>
              <a:rPr lang="en-US" altLang="en-US" dirty="0" smtClean="0"/>
              <a:t>on your server.</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0718F1-2338-4828-A349-D32B77EA94A8}" type="slidenum">
              <a:rPr lang="en-US" altLang="en-US"/>
              <a:pPr eaLnBrk="1" hangingPunct="1"/>
              <a:t>21</a:t>
            </a:fld>
            <a:endParaRPr lang="en-US" altLang="en-US" dirty="0"/>
          </a:p>
        </p:txBody>
      </p:sp>
    </p:spTree>
    <p:extLst>
      <p:ext uri="{BB962C8B-B14F-4D97-AF65-F5344CB8AC3E}">
        <p14:creationId xmlns:p14="http://schemas.microsoft.com/office/powerpoint/2010/main" val="21191487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0" dirty="0" smtClean="0"/>
              <a:t>Client PCs </a:t>
            </a:r>
            <a:r>
              <a:rPr lang="en-US" altLang="en-US" dirty="0" smtClean="0"/>
              <a:t>are the machines that run the application where it is needed, for example in an exam room. There are a couple of options for this.  </a:t>
            </a:r>
            <a:r>
              <a:rPr lang="en-US" altLang="en-US" b="0" dirty="0" smtClean="0"/>
              <a:t>Desktops</a:t>
            </a:r>
            <a:r>
              <a:rPr lang="en-US" altLang="en-US" dirty="0" smtClean="0"/>
              <a:t> are an option for users who are usually at their desks and for exam rooms where there is enough room to install a desktop. Desktops are not going to need wireless connections, since presumably they can connect through an Ethernet connection and cable to the network. They are usually plugged into a wall, so you do not have to consider battery life.</a:t>
            </a:r>
          </a:p>
          <a:p>
            <a:r>
              <a:rPr lang="en-US" altLang="en-US" dirty="0" smtClean="0"/>
              <a:t>In other situations, </a:t>
            </a:r>
            <a:r>
              <a:rPr lang="en-US" altLang="en-US" b="0" dirty="0" smtClean="0"/>
              <a:t>laptops, netbooks, and tablets</a:t>
            </a:r>
            <a:r>
              <a:rPr lang="en-US" altLang="en-US" dirty="0" smtClean="0"/>
              <a:t> would be another possible client PC. In this scenario, the user, who might be a physician or nurse, has his or her own portable laptop computer. This eliminates the need for dedicated space for a desktop in an exam room, but it does require using wireless for the network connection. Battery life is a consideration for laptops -- charging stations and extra batteries may be needed.</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FDAE05-558C-44C7-8B51-BAD0319C89FC}" type="slidenum">
              <a:rPr lang="en-US" altLang="en-US"/>
              <a:pPr eaLnBrk="1" hangingPunct="1"/>
              <a:t>22</a:t>
            </a:fld>
            <a:endParaRPr lang="en-US" altLang="en-US" dirty="0"/>
          </a:p>
        </p:txBody>
      </p:sp>
    </p:spTree>
    <p:extLst>
      <p:ext uri="{BB962C8B-B14F-4D97-AF65-F5344CB8AC3E}">
        <p14:creationId xmlns:p14="http://schemas.microsoft.com/office/powerpoint/2010/main" val="570275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b="0" i="0" dirty="0" smtClean="0"/>
              <a:t>Basic Computing Concepts Including History</a:t>
            </a:r>
            <a:r>
              <a:rPr lang="en-US" altLang="en-US" dirty="0" smtClean="0"/>
              <a:t>. </a:t>
            </a:r>
          </a:p>
          <a:p>
            <a:r>
              <a:rPr lang="en-US" altLang="en-US" dirty="0" smtClean="0"/>
              <a:t>In summary, this lecture explored the process of selecting a new computer; determining your needs and budget are the first step of the process. Consider which applications you will be running and how much storage you need. The latest computers will be the fastest and have the latest options. Often you do not need the extra speed or options, so purchasing an older computer with fewer bells and whistles may suffice. Options will affect the price; things such as the case, the video card, the monitor, and the printer should also be included in your budget. It can be easy to overspend when looking at new computers. You will need to do some research to determine which options you will need.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When purchasing a laptop, expect to pay more than for a comparable desktop. Laptops come in a variety of sizes—from netbooks to large laptops which act as desktop replacements. For</a:t>
            </a:r>
            <a:r>
              <a:rPr lang="en-US" altLang="en-US" baseline="0" dirty="0" smtClean="0"/>
              <a:t> any computer system,</a:t>
            </a:r>
            <a:r>
              <a:rPr lang="en-US" altLang="en-US" dirty="0" smtClean="0"/>
              <a:t> security software and a backup system are crucial. Finally, in typical health care settings, applications are run on a server, but accessed by client PCs. This requires purchasing both. For the server, you’d want to purchase a fast computer with multiple cores. It should also have a large amount of RAM and disk storage. A client PC can be a desktop or a laptop. </a:t>
            </a:r>
          </a:p>
          <a:p>
            <a:endParaRPr lang="en-US" altLang="en-US" dirty="0" smtClean="0"/>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E11F9F-9E39-480A-ADD4-F01322B7A44C}" type="slidenum">
              <a:rPr lang="en-US" altLang="en-US"/>
              <a:pPr eaLnBrk="1" hangingPunct="1"/>
              <a:t>23</a:t>
            </a:fld>
            <a:endParaRPr lang="en-US" altLang="en-US" dirty="0"/>
          </a:p>
        </p:txBody>
      </p:sp>
    </p:spTree>
    <p:extLst>
      <p:ext uri="{BB962C8B-B14F-4D97-AF65-F5344CB8AC3E}">
        <p14:creationId xmlns:p14="http://schemas.microsoft.com/office/powerpoint/2010/main" val="2217750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0D5844-D36B-46E5-9DB2-1AE83FBDA574}" type="slidenum">
              <a:rPr lang="en-US" altLang="en-US"/>
              <a:pPr eaLnBrk="1" hangingPunct="1"/>
              <a:t>24</a:t>
            </a:fld>
            <a:endParaRPr lang="en-US" altLang="en-US" dirty="0"/>
          </a:p>
        </p:txBody>
      </p:sp>
    </p:spTree>
    <p:extLst>
      <p:ext uri="{BB962C8B-B14F-4D97-AF65-F5344CB8AC3E}">
        <p14:creationId xmlns:p14="http://schemas.microsoft.com/office/powerpoint/2010/main" val="38339934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0D5844-D36B-46E5-9DB2-1AE83FBDA574}" type="slidenum">
              <a:rPr lang="en-US" altLang="en-US"/>
              <a:pPr eaLnBrk="1" hangingPunct="1"/>
              <a:t>25</a:t>
            </a:fld>
            <a:endParaRPr lang="en-US" altLang="en-US" dirty="0"/>
          </a:p>
        </p:txBody>
      </p:sp>
    </p:spTree>
    <p:extLst>
      <p:ext uri="{BB962C8B-B14F-4D97-AF65-F5344CB8AC3E}">
        <p14:creationId xmlns:p14="http://schemas.microsoft.com/office/powerpoint/2010/main" val="361571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0FE9C6-0B9C-45A5-A2E6-A1A2FD0C73B9}" type="slidenum">
              <a:rPr lang="en-US" altLang="en-US"/>
              <a:pPr eaLnBrk="1" hangingPunct="1"/>
              <a:t>26</a:t>
            </a:fld>
            <a:endParaRPr lang="en-US" altLang="en-US" dirty="0"/>
          </a:p>
        </p:txBody>
      </p:sp>
    </p:spTree>
    <p:extLst>
      <p:ext uri="{BB962C8B-B14F-4D97-AF65-F5344CB8AC3E}">
        <p14:creationId xmlns:p14="http://schemas.microsoft.com/office/powerpoint/2010/main" val="17249689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dirty="0"/>
          </a:p>
        </p:txBody>
      </p:sp>
    </p:spTree>
    <p:extLst>
      <p:ext uri="{BB962C8B-B14F-4D97-AF65-F5344CB8AC3E}">
        <p14:creationId xmlns:p14="http://schemas.microsoft.com/office/powerpoint/2010/main" val="3587014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 Describe typical hardware and software options for desktop, laptop, and server systems for home and business use with an</a:t>
            </a:r>
            <a:r>
              <a:rPr lang="en-US" altLang="en-US" baseline="0" dirty="0" smtClean="0"/>
              <a:t> </a:t>
            </a:r>
            <a:r>
              <a:rPr lang="en-US" sz="1000" kern="1200" dirty="0" smtClean="0">
                <a:solidFill>
                  <a:schemeClr val="tx1"/>
                </a:solidFill>
                <a:effectLst/>
                <a:latin typeface="Arial" pitchFamily="34" charset="0"/>
                <a:ea typeface="+mn-ea"/>
                <a:cs typeface="Arial" pitchFamily="34" charset="0"/>
              </a:rPr>
              <a:t>emphasis </a:t>
            </a:r>
            <a:r>
              <a:rPr lang="en-US" altLang="en-US" dirty="0" smtClean="0"/>
              <a:t>on health care systems; and</a:t>
            </a:r>
          </a:p>
          <a:p>
            <a:pPr>
              <a:buFontTx/>
              <a:buChar char="•"/>
            </a:pPr>
            <a:r>
              <a:rPr lang="en-US" altLang="en-US" dirty="0" smtClean="0"/>
              <a:t> Explain the development of computers and the Internet, including health care systems, up to the present time.</a:t>
            </a:r>
          </a:p>
          <a:p>
            <a:pPr eaLnBrk="1" hangingPunct="1">
              <a:spcBef>
                <a:spcPct val="0"/>
              </a:spcBef>
            </a:pPr>
            <a:endParaRPr lang="en-US" altLang="en-US" dirty="0" smtClean="0"/>
          </a:p>
          <a:p>
            <a:pPr eaLnBrk="1" hangingPunct="1">
              <a:spcBef>
                <a:spcPct val="0"/>
              </a:spcBef>
            </a:pPr>
            <a:endParaRPr lang="en-US" altLang="en-US" dirty="0" smtClean="0"/>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dirty="0" smtClean="0"/>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6480C2D-0783-41F3-B5BB-14E4C62ABA31}" type="slidenum">
              <a:rPr lang="en-US" altLang="en-US"/>
              <a:pPr>
                <a:spcBef>
                  <a:spcPct val="0"/>
                </a:spcBef>
              </a:pPr>
              <a:t>3</a:t>
            </a:fld>
            <a:endParaRPr lang="en-US" altLang="en-US" dirty="0"/>
          </a:p>
        </p:txBody>
      </p:sp>
    </p:spTree>
    <p:extLst>
      <p:ext uri="{BB962C8B-B14F-4D97-AF65-F5344CB8AC3E}">
        <p14:creationId xmlns:p14="http://schemas.microsoft.com/office/powerpoint/2010/main" val="2752016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This lecture will discuss what to consider when selecting a computer. </a:t>
            </a:r>
          </a:p>
          <a:p>
            <a:r>
              <a:rPr lang="en-US" altLang="en-US" dirty="0" smtClean="0"/>
              <a:t>Before you select any type of computer-- whether it is a desktop, a laptop, or a server--it is important that you research the latest technologies. Several magazines and online sites provide up-to-date reviews and buying guides. These resources will often have much more information than what is available in the product information and specifications. Remember, too, that things change very quickly in the computer world. Even if you researched computers a year ago, you will want to check for updated reviews and information. New products are always coming out and prices change quickly and often.</a:t>
            </a:r>
          </a:p>
          <a:p>
            <a:endParaRPr lang="en-US" altLang="en-US" dirty="0" smtClean="0"/>
          </a:p>
          <a:p>
            <a:r>
              <a:rPr lang="en-US" altLang="en-US" dirty="0" smtClean="0"/>
              <a:t>This slide lists some online sites that provide the latest information. You can look at any or all of them to find accurate information.</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8DD8C8-4BF6-4AC1-AE87-709C6BA1A36B}" type="slidenum">
              <a:rPr lang="en-US" altLang="en-US"/>
              <a:pPr eaLnBrk="1" hangingPunct="1"/>
              <a:t>4</a:t>
            </a:fld>
            <a:endParaRPr lang="en-US" altLang="en-US" dirty="0"/>
          </a:p>
        </p:txBody>
      </p:sp>
    </p:spTree>
    <p:extLst>
      <p:ext uri="{BB962C8B-B14F-4D97-AF65-F5344CB8AC3E}">
        <p14:creationId xmlns:p14="http://schemas.microsoft.com/office/powerpoint/2010/main" val="2230282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Choosing which</a:t>
            </a:r>
            <a:r>
              <a:rPr lang="en-US" altLang="en-US" baseline="0" dirty="0" smtClean="0"/>
              <a:t> </a:t>
            </a:r>
            <a:r>
              <a:rPr lang="en-US" altLang="en-US" dirty="0" smtClean="0"/>
              <a:t>computer system to purchase is difficult. There is no one-size-fits-all solution. Instead, there are many choices to make, each designed to support different needs. And, to complicate matters further, there are new computers continuously being developed, so the best computer for you today may not be the best one for you in six months or a year. Often the newest and fastest computers are the most expensive; many users find that slightly older and slower computers are a better fit for their budget.</a:t>
            </a:r>
          </a:p>
          <a:p>
            <a:endParaRPr lang="en-US" altLang="en-US" dirty="0"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511946-9EF1-422A-8A6C-E684256B5480}" type="slidenum">
              <a:rPr lang="en-US" altLang="en-US"/>
              <a:pPr eaLnBrk="1" hangingPunct="1"/>
              <a:t>5</a:t>
            </a:fld>
            <a:endParaRPr lang="en-US" altLang="en-US" dirty="0"/>
          </a:p>
        </p:txBody>
      </p:sp>
    </p:spTree>
    <p:extLst>
      <p:ext uri="{BB962C8B-B14F-4D97-AF65-F5344CB8AC3E}">
        <p14:creationId xmlns:p14="http://schemas.microsoft.com/office/powerpoint/2010/main" val="412557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Before purchasing a computer, it is important to think about what you really need and how much you are willing to spend. </a:t>
            </a:r>
          </a:p>
          <a:p>
            <a:endParaRPr lang="en-US" altLang="en-US" dirty="0" smtClean="0"/>
          </a:p>
          <a:p>
            <a:pPr marL="171450" indent="-171450">
              <a:buFont typeface="Arial" panose="020B0604020202020204" pitchFamily="34" charset="0"/>
              <a:buChar char="•"/>
            </a:pPr>
            <a:r>
              <a:rPr lang="en-US" altLang="en-US" dirty="0" smtClean="0"/>
              <a:t>First, determine your budget. </a:t>
            </a:r>
          </a:p>
          <a:p>
            <a:pPr marL="171450" indent="-171450">
              <a:buFont typeface="Arial" panose="020B0604020202020204" pitchFamily="34" charset="0"/>
              <a:buChar char="•"/>
            </a:pPr>
            <a:r>
              <a:rPr lang="en-US" altLang="en-US" dirty="0" smtClean="0"/>
              <a:t>Then, think about what you want to do with the</a:t>
            </a:r>
            <a:r>
              <a:rPr lang="en-US" altLang="en-US" baseline="0" dirty="0" smtClean="0"/>
              <a:t> computer</a:t>
            </a:r>
            <a:r>
              <a:rPr lang="en-US" altLang="en-US" dirty="0" smtClean="0"/>
              <a:t>. A general home/business user will need something different than a user who plans to play the latest and greatest video games. You may want to look at your applications to see what their minimum requirements are, but those are not always helpful, since you typically want something a lot bigger and faster than the minimum. </a:t>
            </a:r>
          </a:p>
          <a:p>
            <a:pPr marL="171450" indent="-171450">
              <a:buFont typeface="Arial" panose="020B0604020202020204" pitchFamily="34" charset="0"/>
              <a:buChar char="•"/>
            </a:pPr>
            <a:r>
              <a:rPr lang="en-US" altLang="en-US" dirty="0" smtClean="0"/>
              <a:t>You will also want to think about what and how much you want to store on your computer…do you have a lot of applications, images, and videos? If so, you will probably want to get more storage than you think you will need.</a:t>
            </a:r>
          </a:p>
          <a:p>
            <a:pPr marL="171450" indent="-171450">
              <a:buFont typeface="Arial" panose="020B0604020202020204" pitchFamily="34" charset="0"/>
              <a:buChar char="•"/>
            </a:pPr>
            <a:r>
              <a:rPr lang="en-US" altLang="en-US" dirty="0" smtClean="0"/>
              <a:t>The best way to decide is to do some research. Make sure you look at up-to-date reviews and buying guides online. You can generally find articles that explain what the current options are for computers and what you might want or need.</a:t>
            </a:r>
          </a:p>
          <a:p>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35A5C9-086F-4460-B56B-9D34E4507906}" type="slidenum">
              <a:rPr lang="en-US" altLang="en-US"/>
              <a:pPr eaLnBrk="1" hangingPunct="1"/>
              <a:t>6</a:t>
            </a:fld>
            <a:endParaRPr lang="en-US" altLang="en-US" dirty="0"/>
          </a:p>
        </p:txBody>
      </p:sp>
    </p:spTree>
    <p:extLst>
      <p:ext uri="{BB962C8B-B14F-4D97-AF65-F5344CB8AC3E}">
        <p14:creationId xmlns:p14="http://schemas.microsoft.com/office/powerpoint/2010/main" val="3563650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smtClean="0"/>
              <a:t>For</a:t>
            </a:r>
            <a:r>
              <a:rPr lang="en-US" altLang="en-US" sz="1000" baseline="0" dirty="0" smtClean="0"/>
              <a:t> a budget of $1,000 one of the possible options, as of 2016, is the following configuration:</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mn-cs"/>
              </a:rPr>
              <a:t>6th Generation Intel Core i5-6300HQ Processor</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mn-cs"/>
              </a:rPr>
              <a:t>23.8" LED-Backlit Touch Display </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mn-cs"/>
              </a:rPr>
              <a:t>3D Camera</a:t>
            </a:r>
            <a:endParaRPr kumimoji="0" lang="en-US" altLang="en-US" sz="1000" b="0" i="0" u="none" strike="noStrike" kern="1200" cap="none" spc="0" normalizeH="0" baseline="0" noProof="0" dirty="0" smtClean="0">
              <a:ln>
                <a:noFill/>
              </a:ln>
              <a:solidFill>
                <a:prstClr val="black"/>
              </a:solidFill>
              <a:effectLst/>
              <a:uLnTx/>
              <a:uFillTx/>
              <a:latin typeface="Arial"/>
              <a:ea typeface="+mn-ea"/>
              <a:cs typeface="+mn-cs"/>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mn-cs"/>
              </a:rPr>
              <a:t>12 GB of RAM</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mn-cs"/>
              </a:rPr>
              <a:t>1 TB hard drive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mn-cs"/>
              </a:rPr>
              <a:t>Wireless </a:t>
            </a:r>
            <a:r>
              <a:rPr kumimoji="0" lang="en-US" sz="1000" b="0" i="0" u="none" strike="noStrike" kern="1200" cap="none" spc="0" normalizeH="0" baseline="0" noProof="0" dirty="0" smtClean="0">
                <a:ln>
                  <a:noFill/>
                </a:ln>
                <a:solidFill>
                  <a:prstClr val="black"/>
                </a:solidFill>
                <a:effectLst/>
                <a:uLnTx/>
                <a:uFillTx/>
                <a:latin typeface="Arial"/>
                <a:ea typeface="+mn-ea"/>
                <a:cs typeface="+mn-cs"/>
              </a:rPr>
              <a:t>802.11ac and Bluetooth 4.0</a:t>
            </a:r>
            <a:endParaRPr kumimoji="0" lang="en-US" altLang="en-US" sz="1000" b="0" i="0" u="none" strike="noStrike" kern="1200" cap="none" spc="0" normalizeH="0" baseline="0" noProof="0" dirty="0" smtClean="0">
              <a:ln>
                <a:noFill/>
              </a:ln>
              <a:solidFill>
                <a:prstClr val="black"/>
              </a:solidFill>
              <a:effectLst/>
              <a:uLnTx/>
              <a:uFillTx/>
              <a:latin typeface="Arial"/>
              <a:ea typeface="+mn-ea"/>
              <a:cs typeface="+mn-cs"/>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mn-cs"/>
              </a:rPr>
              <a:t>Windows 10 Operating System, or OS</a:t>
            </a:r>
          </a:p>
          <a:p>
            <a:r>
              <a:rPr lang="en-US" altLang="en-US" sz="1000" dirty="0" smtClean="0"/>
              <a:t>Upgrades are usually available for memory and hard drives.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320C73-781B-4BD1-9633-9BD6E59CA3DD}" type="slidenum">
              <a:rPr lang="en-US" altLang="en-US"/>
              <a:pPr eaLnBrk="1" hangingPunct="1"/>
              <a:t>7</a:t>
            </a:fld>
            <a:endParaRPr lang="en-US" altLang="en-US" dirty="0"/>
          </a:p>
        </p:txBody>
      </p:sp>
    </p:spTree>
    <p:extLst>
      <p:ext uri="{BB962C8B-B14F-4D97-AF65-F5344CB8AC3E}">
        <p14:creationId xmlns:p14="http://schemas.microsoft.com/office/powerpoint/2010/main" val="1111300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tower is a good option if you need a lot of processing power for video editing or online gaming; however, towers</a:t>
            </a:r>
            <a:r>
              <a:rPr lang="en-US" altLang="en-US" baseline="0" dirty="0" smtClean="0"/>
              <a:t> are not very portable. </a:t>
            </a:r>
          </a:p>
          <a:p>
            <a:r>
              <a:rPr lang="en-US" altLang="en-US" dirty="0" smtClean="0"/>
              <a:t>Some users do not care what kind of case they get, but for those concerned with space, an all-in-one or small form factor case may be attractive. The all-in-one computer shown here has the computer integrated with the monitor, so there is no separate case for the computer.</a:t>
            </a:r>
          </a:p>
          <a:p>
            <a:r>
              <a:rPr lang="en-US" altLang="en-US" dirty="0" smtClean="0"/>
              <a:t>Cheaper computers have integrated video, meaning there is not a separate or discrete video card. This is fine if you don’t plan to play videos or games on your computer, but if you do, you will want a video card with your computer. The video card may have its own memory or use shared video RAM or both. Shared video RAM means that the video card will "share" the regular computer RAM. This leaves less RAM available for your computer. If you use graphics-intensive applications such as video editing software or online gaming, you will probably want a video card that uses its own memory without any shared RAM.</a:t>
            </a:r>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FB27BD-2016-40D0-A93E-A144AE9D9676}" type="slidenum">
              <a:rPr lang="en-US" altLang="en-US"/>
              <a:pPr eaLnBrk="1" hangingPunct="1"/>
              <a:t>8</a:t>
            </a:fld>
            <a:endParaRPr lang="en-US" altLang="en-US" dirty="0"/>
          </a:p>
        </p:txBody>
      </p:sp>
    </p:spTree>
    <p:extLst>
      <p:ext uri="{BB962C8B-B14F-4D97-AF65-F5344CB8AC3E}">
        <p14:creationId xmlns:p14="http://schemas.microsoft.com/office/powerpoint/2010/main" val="177891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smtClean="0"/>
              <a:t>For a budget of one-thousand dollars, the available features and options for a laptop are not the same as for a desktop. Laptops are usually less powerful and have less storage and memory than a similarly priced desktop. This is the price you pay for portability. Laptops are much smaller and slimmer than desktops, so everything that is in a laptop has to be smaller as well. Here</a:t>
            </a:r>
            <a:r>
              <a:rPr lang="en-US" altLang="en-US" sz="1000" baseline="0" dirty="0" smtClean="0"/>
              <a:t> is o</a:t>
            </a:r>
            <a:r>
              <a:rPr lang="en-US" altLang="en-US" sz="1000" dirty="0" smtClean="0"/>
              <a:t>ne of the possible configurations you can get for $1000 in 2016: </a:t>
            </a:r>
          </a:p>
          <a:p>
            <a:pPr marL="171450" lvl="0" indent="-171450" eaLnBrk="1" hangingPunct="1">
              <a:buFont typeface="Arial" panose="020B0604020202020204" pitchFamily="34" charset="0"/>
              <a:buChar char="•"/>
            </a:pPr>
            <a:r>
              <a:rPr lang="en-US" altLang="en-US" sz="1000" dirty="0" smtClean="0">
                <a:cs typeface="Arial" pitchFamily="34" charset="0"/>
              </a:rPr>
              <a:t>17.3 inch monitor</a:t>
            </a:r>
          </a:p>
          <a:p>
            <a:pPr marL="171450" lvl="0" indent="-171450">
              <a:buFont typeface="Arial" panose="020B0604020202020204" pitchFamily="34" charset="0"/>
              <a:buChar char="•"/>
            </a:pPr>
            <a:r>
              <a:rPr lang="en-US" altLang="en-US" sz="1000" dirty="0" smtClean="0">
                <a:cs typeface="Arial" pitchFamily="34" charset="0"/>
              </a:rPr>
              <a:t>Intel i7-6700HQ </a:t>
            </a:r>
            <a:r>
              <a:rPr lang="en-US" sz="1000" dirty="0" smtClean="0"/>
              <a:t>Quad-Core </a:t>
            </a:r>
            <a:r>
              <a:rPr lang="en-US" altLang="en-US" sz="1000" dirty="0" smtClean="0">
                <a:cs typeface="Arial" pitchFamily="34" charset="0"/>
              </a:rPr>
              <a:t>Processor</a:t>
            </a:r>
          </a:p>
          <a:p>
            <a:pPr marL="171450" lvl="0" indent="-171450" eaLnBrk="1" hangingPunct="1">
              <a:buFont typeface="Arial" panose="020B0604020202020204" pitchFamily="34" charset="0"/>
              <a:buChar char="•"/>
            </a:pPr>
            <a:r>
              <a:rPr lang="en-US" altLang="en-US" sz="1000" dirty="0" smtClean="0">
                <a:cs typeface="Arial" pitchFamily="34" charset="0"/>
              </a:rPr>
              <a:t>16 GB RAM</a:t>
            </a:r>
          </a:p>
          <a:p>
            <a:pPr marL="171450" lvl="0" indent="-171450" eaLnBrk="1" hangingPunct="1">
              <a:buFont typeface="Arial" panose="020B0604020202020204" pitchFamily="34" charset="0"/>
              <a:buChar char="•"/>
            </a:pPr>
            <a:r>
              <a:rPr lang="en-US" altLang="en-US" sz="1000" dirty="0" smtClean="0">
                <a:cs typeface="Arial" pitchFamily="34" charset="0"/>
              </a:rPr>
              <a:t>1 TB hard drive</a:t>
            </a:r>
          </a:p>
          <a:p>
            <a:pPr marL="171450" lvl="0" indent="-171450">
              <a:buFont typeface="Arial" panose="020B0604020202020204" pitchFamily="34" charset="0"/>
              <a:buChar char="•"/>
            </a:pPr>
            <a:r>
              <a:rPr lang="en-US" sz="1000" dirty="0" smtClean="0"/>
              <a:t>Blu-Ray</a:t>
            </a:r>
            <a:r>
              <a:rPr lang="en-US" altLang="en-US" sz="1000" dirty="0" smtClean="0">
                <a:cs typeface="Arial" pitchFamily="34" charset="0"/>
              </a:rPr>
              <a:t> burner</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000" dirty="0" smtClean="0"/>
              <a:t>3 USB ports</a:t>
            </a:r>
          </a:p>
          <a:p>
            <a:pPr marL="171450" lvl="0" indent="-171450">
              <a:buFont typeface="Arial" panose="020B0604020202020204" pitchFamily="34" charset="0"/>
              <a:buChar char="•"/>
            </a:pPr>
            <a:r>
              <a:rPr lang="en-US" sz="1000" dirty="0" smtClean="0"/>
              <a:t>NVIDIA </a:t>
            </a:r>
            <a:r>
              <a:rPr lang="en-US" sz="1000" dirty="0" err="1" smtClean="0"/>
              <a:t>Geforce</a:t>
            </a:r>
            <a:r>
              <a:rPr lang="en-US" sz="1000" dirty="0" smtClean="0"/>
              <a:t> </a:t>
            </a:r>
            <a:r>
              <a:rPr lang="en-US" sz="1000" dirty="0" err="1" smtClean="0"/>
              <a:t>GTX</a:t>
            </a:r>
            <a:r>
              <a:rPr lang="en-US" sz="1000" dirty="0" smtClean="0"/>
              <a:t> 960M</a:t>
            </a:r>
          </a:p>
          <a:p>
            <a:pPr marL="171450" lvl="0" indent="-171450">
              <a:buFont typeface="Arial" panose="020B0604020202020204" pitchFamily="34" charset="0"/>
              <a:buChar char="•"/>
            </a:pPr>
            <a:r>
              <a:rPr lang="en-US" sz="1000" dirty="0" smtClean="0"/>
              <a:t>802.11ac Wi-Fi</a:t>
            </a:r>
          </a:p>
          <a:p>
            <a:pPr marL="171450" lvl="0" indent="-171450">
              <a:buFont typeface="Arial" panose="020B0604020202020204" pitchFamily="34" charset="0"/>
              <a:buChar char="•"/>
            </a:pPr>
            <a:r>
              <a:rPr lang="en-US" sz="1000" dirty="0" smtClean="0"/>
              <a:t>Bluetooth 4.0</a:t>
            </a:r>
          </a:p>
          <a:p>
            <a:pPr marL="171450" lvl="0" indent="-171450">
              <a:buFont typeface="Arial" panose="020B0604020202020204" pitchFamily="34" charset="0"/>
              <a:buChar char="•"/>
            </a:pPr>
            <a:r>
              <a:rPr lang="en-US" sz="1000" dirty="0" smtClean="0"/>
              <a:t>Windows 10</a:t>
            </a:r>
          </a:p>
          <a:p>
            <a:r>
              <a:rPr lang="en-US" altLang="en-US" sz="1000" dirty="0" smtClean="0"/>
              <a:t>This is a high-end laptop.</a:t>
            </a:r>
            <a:r>
              <a:rPr lang="en-US" altLang="en-US" sz="1000" baseline="0" dirty="0" smtClean="0"/>
              <a:t> If you plan to use common home and business applications you may find a laptop in the $500 to $700 range that will fit your needs.</a:t>
            </a:r>
            <a:endParaRPr lang="en-US" altLang="en-US" sz="1000"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488F54-39C9-4D39-BCBD-D3850556F0D0}" type="slidenum">
              <a:rPr lang="en-US" altLang="en-US"/>
              <a:pPr eaLnBrk="1" hangingPunct="1"/>
              <a:t>9</a:t>
            </a:fld>
            <a:endParaRPr lang="en-US" altLang="en-US" dirty="0"/>
          </a:p>
        </p:txBody>
      </p:sp>
    </p:spTree>
    <p:extLst>
      <p:ext uri="{BB962C8B-B14F-4D97-AF65-F5344CB8AC3E}">
        <p14:creationId xmlns:p14="http://schemas.microsoft.com/office/powerpoint/2010/main" val="12277582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ONC 3 content blocks in 2x2">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1475423"/>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8415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48135"/>
          </a:xfrm>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580225"/>
            <a:ext cx="8229600" cy="4591975"/>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Long Titl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607428"/>
          </a:xfrm>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192784"/>
            <a:ext cx="8229600" cy="3979416"/>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2123070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422681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273673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ONC Side by side_adjusted">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199"/>
            <a:ext cx="4053840" cy="2531403"/>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5521569" y="6220858"/>
            <a:ext cx="3164258"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4131602"/>
            <a:ext cx="4053840" cy="243332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4" name="Content Placeholder 1"/>
          <p:cNvSpPr>
            <a:spLocks noGrp="1"/>
          </p:cNvSpPr>
          <p:nvPr>
            <p:ph sz="quarter" idx="35"/>
          </p:nvPr>
        </p:nvSpPr>
        <p:spPr>
          <a:xfrm>
            <a:off x="4643120" y="1600200"/>
            <a:ext cx="4053840" cy="2689864"/>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dirty="0" smtClean="0"/>
              <a:t>Click to edit Master text styles</a:t>
            </a:r>
          </a:p>
          <a:p>
            <a:pPr lvl="1"/>
            <a:r>
              <a:rPr lang="en-US" dirty="0" smtClean="0"/>
              <a:t>Second level</a:t>
            </a:r>
          </a:p>
        </p:txBody>
      </p:sp>
      <p:sp>
        <p:nvSpPr>
          <p:cNvPr id="21" name="Content Placeholder 1"/>
          <p:cNvSpPr>
            <a:spLocks noGrp="1"/>
          </p:cNvSpPr>
          <p:nvPr>
            <p:ph sz="quarter" idx="36"/>
          </p:nvPr>
        </p:nvSpPr>
        <p:spPr>
          <a:xfrm>
            <a:off x="4663440" y="4459846"/>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8303779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4" r:id="rId3"/>
    <p:sldLayoutId id="2147484293" r:id="rId4"/>
    <p:sldLayoutId id="2147484260" r:id="rId5"/>
    <p:sldLayoutId id="2147484292" r:id="rId6"/>
    <p:sldLayoutId id="2147484281" r:id="rId7"/>
    <p:sldLayoutId id="2147484262" r:id="rId8"/>
    <p:sldLayoutId id="2147484295" r:id="rId9"/>
    <p:sldLayoutId id="2147484280" r:id="rId10"/>
    <p:sldLayoutId id="2147484263" r:id="rId11"/>
    <p:sldLayoutId id="2147484264" r:id="rId12"/>
    <p:sldLayoutId id="2147484265" r:id="rId13"/>
    <p:sldLayoutId id="2147484266" r:id="rId14"/>
    <p:sldLayoutId id="2147484267" r:id="rId15"/>
    <p:sldLayoutId id="2147484271" r:id="rId16"/>
    <p:sldLayoutId id="2147484272" r:id="rId17"/>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tags" Target="../tags/tag19.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2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2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26.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24.xml.rels><?xml version="1.0" encoding="UTF-8" standalone="yes"?>
<Relationships xmlns="http://schemas.openxmlformats.org/package/2006/relationships"><Relationship Id="rId8" Type="http://schemas.openxmlformats.org/officeDocument/2006/relationships/hyperlink" Target="https://www.cnet.com/reviews/" TargetMode="External"/><Relationship Id="rId3" Type="http://schemas.openxmlformats.org/officeDocument/2006/relationships/notesSlide" Target="../notesSlides/notesSlide24.xml"/><Relationship Id="rId7" Type="http://schemas.openxmlformats.org/officeDocument/2006/relationships/hyperlink" Target="http://www.anandtech.com/" TargetMode="External"/><Relationship Id="rId2" Type="http://schemas.openxmlformats.org/officeDocument/2006/relationships/slideLayout" Target="../slideLayouts/slideLayout15.xml"/><Relationship Id="rId1" Type="http://schemas.openxmlformats.org/officeDocument/2006/relationships/tags" Target="../tags/tag32.xml"/><Relationship Id="rId6" Type="http://schemas.openxmlformats.org/officeDocument/2006/relationships/hyperlink" Target="https://www.cnet.com/topics/printers/buying-guide/" TargetMode="External"/><Relationship Id="rId5" Type="http://schemas.openxmlformats.org/officeDocument/2006/relationships/hyperlink" Target="https://www.cnet.com/topics/monitors/buying-guide/" TargetMode="External"/><Relationship Id="rId10" Type="http://schemas.openxmlformats.org/officeDocument/2006/relationships/hyperlink" Target="https://www.cnet.com/topics/laptops/buying-guide/" TargetMode="External"/><Relationship Id="rId4" Type="http://schemas.openxmlformats.org/officeDocument/2006/relationships/hyperlink" Target="https://www.cnet.com/topics/desktops/buying-guide/" TargetMode="External"/><Relationship Id="rId9" Type="http://schemas.openxmlformats.org/officeDocument/2006/relationships/hyperlink" Target="http://www.extremetech.com/"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pclipart.com/money/bills/bills_and_coins.png.html" TargetMode="External"/><Relationship Id="rId3" Type="http://schemas.openxmlformats.org/officeDocument/2006/relationships/notesSlide" Target="../notesSlides/notesSlide25.xml"/><Relationship Id="rId7" Type="http://schemas.openxmlformats.org/officeDocument/2006/relationships/hyperlink" Target="http://wpclipart.com/food/cooking/shopping_cart.png.html" TargetMode="External"/><Relationship Id="rId2" Type="http://schemas.openxmlformats.org/officeDocument/2006/relationships/slideLayout" Target="../slideLayouts/slideLayout15.xml"/><Relationship Id="rId1" Type="http://schemas.openxmlformats.org/officeDocument/2006/relationships/tags" Target="../tags/tag33.xml"/><Relationship Id="rId6" Type="http://schemas.openxmlformats.org/officeDocument/2006/relationships/hyperlink" Target="http://www.tomshardware.com/" TargetMode="External"/><Relationship Id="rId5" Type="http://schemas.openxmlformats.org/officeDocument/2006/relationships/hyperlink" Target="http://techreport.com/" TargetMode="External"/><Relationship Id="rId4" Type="http://schemas.openxmlformats.org/officeDocument/2006/relationships/hyperlink" Target="http://arstechnica.com/reviews/" TargetMode="External"/><Relationship Id="rId9" Type="http://schemas.openxmlformats.org/officeDocument/2006/relationships/hyperlink" Target="https://openclipart.org/detail/2154/computer-system-case"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commons.wikimedia.org/wiki/File:Docking_station_2.jpg" TargetMode="External"/><Relationship Id="rId3" Type="http://schemas.openxmlformats.org/officeDocument/2006/relationships/notesSlide" Target="../notesSlides/notesSlide26.xml"/><Relationship Id="rId7" Type="http://schemas.openxmlformats.org/officeDocument/2006/relationships/hyperlink" Target="http://www.wpclipart.com/computer/laptop/laptop_glossy.png.html" TargetMode="External"/><Relationship Id="rId2" Type="http://schemas.openxmlformats.org/officeDocument/2006/relationships/slideLayout" Target="../slideLayouts/slideLayout15.xml"/><Relationship Id="rId1" Type="http://schemas.openxmlformats.org/officeDocument/2006/relationships/tags" Target="../tags/tag34.xml"/><Relationship Id="rId6" Type="http://schemas.openxmlformats.org/officeDocument/2006/relationships/hyperlink" Target="http://commons.wikimedia.org/wiki/File:Mac_mini_Intel_Core.jpg" TargetMode="External"/><Relationship Id="rId5" Type="http://schemas.openxmlformats.org/officeDocument/2006/relationships/hyperlink" Target="http://creativecommons.org/licenses/by/2.0/deed.en" TargetMode="External"/><Relationship Id="rId4" Type="http://schemas.openxmlformats.org/officeDocument/2006/relationships/hyperlink" Target="http://en.wikipedia.org/wiki/File:Imac_2007.png" TargetMode="External"/><Relationship Id="rId9" Type="http://schemas.openxmlformats.org/officeDocument/2006/relationships/hyperlink" Target="http://www.wpclipart.com/computer/printer/printer.png.html"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6.xml"/><Relationship Id="rId1" Type="http://schemas.openxmlformats.org/officeDocument/2006/relationships/tags" Target="../tags/tag3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8" Type="http://schemas.openxmlformats.org/officeDocument/2006/relationships/hyperlink" Target="http://www.anandtech.com/" TargetMode="External"/><Relationship Id="rId3" Type="http://schemas.openxmlformats.org/officeDocument/2006/relationships/notesSlide" Target="../notesSlides/notesSlide4.xml"/><Relationship Id="rId7" Type="http://schemas.openxmlformats.org/officeDocument/2006/relationships/hyperlink" Target="http://arstechnica.com/reviews/" TargetMode="Externa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http://www.extremetech.com/" TargetMode="External"/><Relationship Id="rId5" Type="http://schemas.openxmlformats.org/officeDocument/2006/relationships/hyperlink" Target="http://www.tomshardware.com/" TargetMode="External"/><Relationship Id="rId4" Type="http://schemas.openxmlformats.org/officeDocument/2006/relationships/hyperlink" Target="https://www.cnet.com/reviews/"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1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16.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1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Introduction to Computer Science</a:t>
            </a:r>
          </a:p>
        </p:txBody>
      </p:sp>
      <p:sp>
        <p:nvSpPr>
          <p:cNvPr id="13315" name="Text Placeholder 2"/>
          <p:cNvSpPr>
            <a:spLocks noGrp="1"/>
          </p:cNvSpPr>
          <p:nvPr>
            <p:ph type="body" sz="half" idx="2"/>
          </p:nvPr>
        </p:nvSpPr>
        <p:spPr/>
        <p:txBody>
          <a:bodyPr/>
          <a:lstStyle/>
          <a:p>
            <a:r>
              <a:rPr lang="en-US" altLang="en-US" dirty="0" smtClean="0"/>
              <a:t>Basic Computing Concepts Including History</a:t>
            </a:r>
          </a:p>
        </p:txBody>
      </p:sp>
      <p:sp>
        <p:nvSpPr>
          <p:cNvPr id="13316" name="Text Placeholder 3"/>
          <p:cNvSpPr>
            <a:spLocks noGrp="1"/>
          </p:cNvSpPr>
          <p:nvPr>
            <p:ph type="body" sz="quarter" idx="11"/>
          </p:nvPr>
        </p:nvSpPr>
        <p:spPr/>
        <p:txBody>
          <a:bodyPr/>
          <a:lstStyle/>
          <a:p>
            <a:r>
              <a:rPr lang="en-US" altLang="en-US" dirty="0" smtClean="0"/>
              <a:t>Lecture b</a:t>
            </a:r>
          </a:p>
        </p:txBody>
      </p:sp>
      <p:sp>
        <p:nvSpPr>
          <p:cNvPr id="13317" name="Text Placeholder 4"/>
          <p:cNvSpPr>
            <a:spLocks noGrp="1"/>
          </p:cNvSpPr>
          <p:nvPr>
            <p:ph type="body" sz="quarter" idx="12"/>
          </p:nvPr>
        </p:nvSpPr>
        <p:spPr/>
        <p:txBody>
          <a:bodyPr/>
          <a:lstStyle/>
          <a:p>
            <a:r>
              <a:rPr lang="en-US" dirty="0"/>
              <a:t>This material (Comp 4 Unit 1) was developed by Oregon Health &amp; Science University, funded by the Department of Health and Human Services, Office of the National Coordinator for Health Information Technology under Award Number 90WT0001. </a:t>
            </a:r>
          </a:p>
          <a:p>
            <a:r>
              <a:rPr lang="en-US" dirty="0"/>
              <a:t>This work is licensed under the Creative Commons Attribution-NonCommercial-ShareAlike 4.0 International License. To view a copy of this license, visit </a:t>
            </a:r>
            <a:r>
              <a:rPr lang="en-US" dirty="0">
                <a:hlinkClick r:id="rId4" tooltip="URL for Creative Commons Attribution-NonCommercial-ShareAlike 4.0 International License"/>
              </a:rPr>
              <a:t>http://creativecommons.org/licenses/by-nc-sa/4.0/</a:t>
            </a:r>
            <a:r>
              <a:rPr lang="en-US" dirty="0"/>
              <a:t>.</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Options for Laptops - 2</a:t>
            </a:r>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Hard Drive</a:t>
            </a:r>
          </a:p>
          <a:p>
            <a:pPr lvl="1" eaLnBrk="1" hangingPunct="1"/>
            <a:r>
              <a:rPr lang="en-US" altLang="en-US" sz="2400" dirty="0" smtClean="0"/>
              <a:t>Traditional hard disk drive</a:t>
            </a:r>
          </a:p>
          <a:p>
            <a:pPr lvl="2" eaLnBrk="1" hangingPunct="1"/>
            <a:r>
              <a:rPr lang="en-US" altLang="en-US" sz="2200" dirty="0" smtClean="0"/>
              <a:t>Inexpensive</a:t>
            </a:r>
          </a:p>
          <a:p>
            <a:pPr lvl="2" eaLnBrk="1" hangingPunct="1"/>
            <a:r>
              <a:rPr lang="en-US" altLang="en-US" sz="2200" dirty="0" smtClean="0"/>
              <a:t>Moving platter</a:t>
            </a:r>
          </a:p>
          <a:p>
            <a:pPr lvl="1" eaLnBrk="1" hangingPunct="1"/>
            <a:r>
              <a:rPr lang="en-US" altLang="en-US" sz="2400" dirty="0" smtClean="0"/>
              <a:t>Solid state drive</a:t>
            </a:r>
          </a:p>
          <a:p>
            <a:pPr lvl="2" eaLnBrk="1" hangingPunct="1"/>
            <a:r>
              <a:rPr lang="en-US" altLang="en-US" sz="2200" dirty="0" smtClean="0"/>
              <a:t>No moving parts, cooler</a:t>
            </a:r>
          </a:p>
          <a:p>
            <a:pPr lvl="2" eaLnBrk="1" hangingPunct="1"/>
            <a:r>
              <a:rPr lang="en-US" altLang="en-US" sz="2200" dirty="0" smtClean="0"/>
              <a:t>Longer lifetime, faster access to the data</a:t>
            </a:r>
          </a:p>
          <a:p>
            <a:pPr lvl="2" eaLnBrk="1" hangingPunct="1"/>
            <a:r>
              <a:rPr lang="en-US" altLang="en-US" sz="2200" dirty="0" smtClean="0"/>
              <a:t>More expensive</a:t>
            </a:r>
          </a:p>
        </p:txBody>
      </p:sp>
      <p:sp>
        <p:nvSpPr>
          <p:cNvPr id="2" name="Content Placeholder 1"/>
          <p:cNvSpPr>
            <a:spLocks noGrp="1"/>
          </p:cNvSpPr>
          <p:nvPr>
            <p:ph sz="quarter" idx="18"/>
          </p:nvPr>
        </p:nvSpPr>
        <p:spPr/>
        <p:txBody>
          <a:bodyPr/>
          <a:lstStyle/>
          <a:p>
            <a:r>
              <a:rPr lang="en-US" altLang="en-US" dirty="0"/>
              <a:t>Optical drives</a:t>
            </a:r>
          </a:p>
          <a:p>
            <a:pPr lvl="1"/>
            <a:r>
              <a:rPr lang="en-US" altLang="en-US" sz="2400" dirty="0"/>
              <a:t>DVD no longer standard on laptops</a:t>
            </a:r>
          </a:p>
          <a:p>
            <a:pPr lvl="1"/>
            <a:r>
              <a:rPr lang="en-US" altLang="en-US" sz="2400" dirty="0"/>
              <a:t>Blu-ray drives are </a:t>
            </a:r>
            <a:r>
              <a:rPr lang="en-US" altLang="en-US" sz="2400" dirty="0" smtClean="0"/>
              <a:t>available</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Options for Laptops - 3</a:t>
            </a:r>
          </a:p>
        </p:txBody>
      </p:sp>
      <p:sp>
        <p:nvSpPr>
          <p:cNvPr id="18435" name="Content Placeholder 2"/>
          <p:cNvSpPr>
            <a:spLocks noGrp="1"/>
          </p:cNvSpPr>
          <p:nvPr>
            <p:ph sz="quarter" idx="14"/>
          </p:nvPr>
        </p:nvSpPr>
        <p:spPr>
          <a:xfrm>
            <a:off x="457200" y="1600200"/>
            <a:ext cx="4053840" cy="4663440"/>
          </a:xfrm>
        </p:spPr>
        <p:txBody>
          <a:bodyPr/>
          <a:lstStyle/>
          <a:p>
            <a:r>
              <a:rPr lang="en-US" altLang="en-US" dirty="0" smtClean="0"/>
              <a:t>Network</a:t>
            </a:r>
          </a:p>
          <a:p>
            <a:pPr lvl="1"/>
            <a:r>
              <a:rPr lang="en-US" altLang="en-US" dirty="0" smtClean="0"/>
              <a:t>Modem</a:t>
            </a:r>
          </a:p>
          <a:p>
            <a:pPr lvl="1"/>
            <a:r>
              <a:rPr lang="en-US" altLang="en-US" dirty="0" smtClean="0"/>
              <a:t>Ethernet</a:t>
            </a:r>
          </a:p>
          <a:p>
            <a:pPr lvl="1"/>
            <a:r>
              <a:rPr lang="en-US" altLang="en-US" dirty="0" smtClean="0"/>
              <a:t>Wireless</a:t>
            </a:r>
          </a:p>
          <a:p>
            <a:pPr lvl="1"/>
            <a:r>
              <a:rPr lang="en-US" altLang="en-US" dirty="0" smtClean="0"/>
              <a:t>Bluetooth</a:t>
            </a:r>
          </a:p>
          <a:p>
            <a:r>
              <a:rPr lang="en-US" altLang="en-US" dirty="0"/>
              <a:t>Docking Station</a:t>
            </a:r>
          </a:p>
          <a:p>
            <a:pPr lvl="1"/>
            <a:r>
              <a:rPr lang="en-US" altLang="en-US" dirty="0"/>
              <a:t>Connect laptop to keyboard, mouse, monitor, </a:t>
            </a:r>
            <a:r>
              <a:rPr lang="en-US" altLang="en-US" dirty="0" smtClean="0"/>
              <a:t>printer</a:t>
            </a:r>
            <a:endParaRPr lang="en-US" dirty="0"/>
          </a:p>
        </p:txBody>
      </p:sp>
      <p:sp>
        <p:nvSpPr>
          <p:cNvPr id="3" name="Content Placeholder 2"/>
          <p:cNvSpPr>
            <a:spLocks noGrp="1"/>
          </p:cNvSpPr>
          <p:nvPr>
            <p:ph sz="quarter" idx="36"/>
          </p:nvPr>
        </p:nvSpPr>
        <p:spPr>
          <a:xfrm>
            <a:off x="4635036" y="1600200"/>
            <a:ext cx="4050791" cy="1752600"/>
          </a:xfrm>
        </p:spPr>
        <p:txBody>
          <a:bodyPr/>
          <a:lstStyle/>
          <a:p>
            <a:r>
              <a:rPr lang="en-US" altLang="en-US" dirty="0" smtClean="0"/>
              <a:t>Extra battery</a:t>
            </a:r>
          </a:p>
          <a:p>
            <a:r>
              <a:rPr lang="en-US" altLang="en-US" dirty="0" smtClean="0"/>
              <a:t>Travel mouse</a:t>
            </a:r>
            <a:endParaRPr lang="en-US" dirty="0" smtClean="0"/>
          </a:p>
        </p:txBody>
      </p:sp>
      <p:pic>
        <p:nvPicPr>
          <p:cNvPr id="12" name="Content Placeholder 11" descr="Image of a laptop computer with docking station."/>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5767354" y="3352800"/>
            <a:ext cx="1309335" cy="1752600"/>
          </a:xfrm>
        </p:spPr>
      </p:pic>
      <p:sp>
        <p:nvSpPr>
          <p:cNvPr id="2" name="Text Placeholder 1"/>
          <p:cNvSpPr>
            <a:spLocks noGrp="1"/>
          </p:cNvSpPr>
          <p:nvPr>
            <p:ph type="body" sz="quarter" idx="39"/>
          </p:nvPr>
        </p:nvSpPr>
        <p:spPr>
          <a:xfrm>
            <a:off x="4666890" y="5105400"/>
            <a:ext cx="3510264" cy="421640"/>
          </a:xfrm>
        </p:spPr>
        <p:txBody>
          <a:bodyPr/>
          <a:lstStyle/>
          <a:p>
            <a:r>
              <a:rPr lang="en-US" dirty="0" smtClean="0"/>
              <a:t>Laptop docked to a docking station (Betts, 2007)</a:t>
            </a:r>
          </a:p>
        </p:txBody>
      </p:sp>
      <p:sp>
        <p:nvSpPr>
          <p:cNvPr id="19" name="Slide Number Placeholder 18"/>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Options for Laptops - 4</a:t>
            </a:r>
          </a:p>
        </p:txBody>
      </p:sp>
      <p:sp>
        <p:nvSpPr>
          <p:cNvPr id="19459" name="Content Placeholder 2"/>
          <p:cNvSpPr>
            <a:spLocks noGrp="1"/>
          </p:cNvSpPr>
          <p:nvPr>
            <p:ph sz="quarter" idx="14"/>
          </p:nvPr>
        </p:nvSpPr>
        <p:spPr>
          <a:xfrm>
            <a:off x="457200" y="1600200"/>
            <a:ext cx="5029200" cy="4572000"/>
          </a:xfrm>
        </p:spPr>
        <p:txBody>
          <a:bodyPr>
            <a:normAutofit lnSpcReduction="10000"/>
          </a:bodyPr>
          <a:lstStyle/>
          <a:p>
            <a:r>
              <a:rPr lang="en-US" altLang="en-US" sz="3000" dirty="0" smtClean="0"/>
              <a:t>Netbook/Ultraportable</a:t>
            </a:r>
          </a:p>
          <a:p>
            <a:pPr lvl="1"/>
            <a:r>
              <a:rPr lang="en-US" altLang="en-US" sz="2600" dirty="0" smtClean="0"/>
              <a:t>9 to 12 inch display</a:t>
            </a:r>
          </a:p>
          <a:p>
            <a:pPr lvl="1"/>
            <a:r>
              <a:rPr lang="en-US" altLang="en-US" sz="2600" dirty="0" smtClean="0"/>
              <a:t>No optical drive</a:t>
            </a:r>
          </a:p>
          <a:p>
            <a:pPr lvl="1"/>
            <a:r>
              <a:rPr lang="en-US" altLang="en-US" sz="2600" dirty="0" smtClean="0"/>
              <a:t>Single or dual core processor (can have low-voltage ULV CPU)</a:t>
            </a:r>
          </a:p>
          <a:p>
            <a:r>
              <a:rPr lang="en-US" altLang="en-US" sz="3000" dirty="0" smtClean="0"/>
              <a:t>Thin and Light</a:t>
            </a:r>
          </a:p>
          <a:p>
            <a:pPr lvl="1"/>
            <a:r>
              <a:rPr lang="en-US" altLang="en-US" sz="2600" dirty="0" smtClean="0"/>
              <a:t>13 inch display</a:t>
            </a:r>
          </a:p>
          <a:p>
            <a:pPr lvl="1"/>
            <a:r>
              <a:rPr lang="en-US" altLang="en-US" sz="2600" dirty="0" smtClean="0"/>
              <a:t>Dual core processor</a:t>
            </a:r>
          </a:p>
          <a:p>
            <a:pPr lvl="1"/>
            <a:r>
              <a:rPr lang="en-US" altLang="en-US" sz="2600" dirty="0" smtClean="0"/>
              <a:t>MacBook</a:t>
            </a:r>
          </a:p>
        </p:txBody>
      </p:sp>
      <p:sp>
        <p:nvSpPr>
          <p:cNvPr id="19460" name="Content Placeholder 3"/>
          <p:cNvSpPr>
            <a:spLocks noGrp="1"/>
          </p:cNvSpPr>
          <p:nvPr>
            <p:ph sz="quarter" idx="18"/>
          </p:nvPr>
        </p:nvSpPr>
        <p:spPr>
          <a:xfrm>
            <a:off x="5486400" y="1600200"/>
            <a:ext cx="3203448" cy="4572000"/>
          </a:xfrm>
        </p:spPr>
        <p:txBody>
          <a:bodyPr/>
          <a:lstStyle/>
          <a:p>
            <a:r>
              <a:rPr lang="en-US" altLang="en-US" sz="3000" spc="-100" dirty="0" smtClean="0"/>
              <a:t>Desktop replacement</a:t>
            </a:r>
          </a:p>
          <a:p>
            <a:pPr lvl="1"/>
            <a:r>
              <a:rPr lang="en-US" altLang="en-US" sz="2600" dirty="0" smtClean="0"/>
              <a:t>17-20 inch display</a:t>
            </a:r>
          </a:p>
          <a:p>
            <a:pPr lvl="1"/>
            <a:r>
              <a:rPr lang="en-US" altLang="en-US" sz="2600" dirty="0" smtClean="0"/>
              <a:t>DVD/Blu-ray drive</a:t>
            </a:r>
          </a:p>
          <a:p>
            <a:pPr lvl="1"/>
            <a:r>
              <a:rPr lang="en-US" altLang="en-US" sz="2600" dirty="0" smtClean="0"/>
              <a:t>Video Card</a:t>
            </a:r>
          </a:p>
          <a:p>
            <a:pPr lvl="1"/>
            <a:r>
              <a:rPr lang="en-US" altLang="en-US" sz="2600" dirty="0" smtClean="0"/>
              <a:t>Short battery life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smtClean="0"/>
              <a:t>Other Considerations for PCs - 1</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Warranty</a:t>
            </a:r>
          </a:p>
          <a:p>
            <a:pPr lvl="1"/>
            <a:r>
              <a:rPr lang="en-US" altLang="en-US" sz="2400" dirty="0" smtClean="0"/>
              <a:t>Usually 1 year for parts and labor</a:t>
            </a:r>
          </a:p>
          <a:p>
            <a:pPr lvl="1"/>
            <a:r>
              <a:rPr lang="en-US" altLang="en-US" sz="2400" dirty="0" smtClean="0"/>
              <a:t>Repair on site vs. drop off</a:t>
            </a:r>
          </a:p>
          <a:p>
            <a:pPr lvl="1"/>
            <a:r>
              <a:rPr lang="en-US" altLang="en-US" sz="2400" dirty="0" smtClean="0"/>
              <a:t>May need to keep boxes</a:t>
            </a:r>
            <a:endParaRPr lang="en-US" altLang="en-US" sz="2800" dirty="0" smtClean="0"/>
          </a:p>
          <a:p>
            <a:pPr eaLnBrk="1" hangingPunct="1"/>
            <a:r>
              <a:rPr lang="en-US" altLang="en-US" sz="2800" dirty="0" smtClean="0"/>
              <a:t>Security Software</a:t>
            </a:r>
          </a:p>
          <a:p>
            <a:pPr lvl="1"/>
            <a:r>
              <a:rPr lang="en-US" altLang="en-US" sz="2400" dirty="0" smtClean="0"/>
              <a:t>Some computers ship with security software installed</a:t>
            </a:r>
          </a:p>
          <a:p>
            <a:pPr lvl="1" eaLnBrk="1" hangingPunct="1"/>
            <a:r>
              <a:rPr lang="en-US" altLang="en-US" sz="2400" dirty="0" smtClean="0"/>
              <a:t>Need anti-viral, anti-spyware, anti-adware</a:t>
            </a:r>
          </a:p>
          <a:p>
            <a:pPr lvl="1"/>
            <a:r>
              <a:rPr lang="en-US" altLang="en-US" sz="2400" dirty="0" smtClean="0"/>
              <a:t>Update your security software frequently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smtClean="0"/>
              <a:t>Other Considerations for PCs - 2</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a:t>Backing</a:t>
            </a:r>
            <a:r>
              <a:rPr lang="en-US" altLang="en-US" dirty="0"/>
              <a:t> up</a:t>
            </a:r>
          </a:p>
          <a:p>
            <a:pPr lvl="1"/>
            <a:r>
              <a:rPr lang="en-US" altLang="en-US" sz="2400" dirty="0"/>
              <a:t>Software makes it easier to backup and restore</a:t>
            </a:r>
          </a:p>
          <a:p>
            <a:pPr lvl="1"/>
            <a:r>
              <a:rPr lang="en-US" altLang="en-US" sz="2400" dirty="0"/>
              <a:t>Can back up to external hard drive or DVD</a:t>
            </a:r>
          </a:p>
          <a:p>
            <a:pPr lvl="1"/>
            <a:r>
              <a:rPr lang="en-US" altLang="en-US" sz="2400" dirty="0"/>
              <a:t>Online services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extLst>
      <p:ext uri="{BB962C8B-B14F-4D97-AF65-F5344CB8AC3E}">
        <p14:creationId xmlns:p14="http://schemas.microsoft.com/office/powerpoint/2010/main" val="2398498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Options for Printers</a:t>
            </a:r>
          </a:p>
        </p:txBody>
      </p:sp>
      <p:sp>
        <p:nvSpPr>
          <p:cNvPr id="20483" name="Content Placeholder 2"/>
          <p:cNvSpPr>
            <a:spLocks noGrp="1"/>
          </p:cNvSpPr>
          <p:nvPr>
            <p:ph sz="quarter" idx="14"/>
          </p:nvPr>
        </p:nvSpPr>
        <p:spPr>
          <a:xfrm>
            <a:off x="457200" y="1600199"/>
            <a:ext cx="4053840" cy="4572000"/>
          </a:xfrm>
        </p:spPr>
        <p:txBody>
          <a:bodyPr>
            <a:normAutofit lnSpcReduction="10000"/>
          </a:bodyPr>
          <a:lstStyle/>
          <a:p>
            <a:r>
              <a:rPr lang="en-US" altLang="en-US" dirty="0" smtClean="0"/>
              <a:t>Ink jet</a:t>
            </a:r>
          </a:p>
          <a:p>
            <a:pPr lvl="1"/>
            <a:r>
              <a:rPr lang="en-US" altLang="en-US" dirty="0" smtClean="0"/>
              <a:t>Inexpensive </a:t>
            </a:r>
          </a:p>
          <a:p>
            <a:pPr lvl="1"/>
            <a:r>
              <a:rPr lang="en-US" altLang="en-US" dirty="0" smtClean="0"/>
              <a:t>Relatively slow</a:t>
            </a:r>
          </a:p>
          <a:p>
            <a:pPr lvl="1"/>
            <a:r>
              <a:rPr lang="en-US" altLang="en-US" dirty="0" smtClean="0"/>
              <a:t>Ink dries out even if not used</a:t>
            </a:r>
          </a:p>
          <a:p>
            <a:r>
              <a:rPr lang="en-US" altLang="en-US" dirty="0"/>
              <a:t>Laser</a:t>
            </a:r>
          </a:p>
          <a:p>
            <a:pPr lvl="1"/>
            <a:r>
              <a:rPr lang="en-US" altLang="en-US" dirty="0"/>
              <a:t>More expensive (color much more expensive)</a:t>
            </a:r>
          </a:p>
          <a:p>
            <a:pPr lvl="1"/>
            <a:r>
              <a:rPr lang="en-US" altLang="en-US" dirty="0" smtClean="0"/>
              <a:t>Fast</a:t>
            </a:r>
            <a:endParaRPr lang="en-US" altLang="en-US" dirty="0"/>
          </a:p>
        </p:txBody>
      </p:sp>
      <p:sp>
        <p:nvSpPr>
          <p:cNvPr id="14" name="Content Placeholder 13"/>
          <p:cNvSpPr>
            <a:spLocks noGrp="1"/>
          </p:cNvSpPr>
          <p:nvPr>
            <p:ph sz="quarter" idx="35"/>
          </p:nvPr>
        </p:nvSpPr>
        <p:spPr/>
        <p:txBody>
          <a:bodyPr/>
          <a:lstStyle/>
          <a:p>
            <a:r>
              <a:rPr lang="en-US" altLang="en-US" dirty="0" smtClean="0"/>
              <a:t>All-in-One</a:t>
            </a:r>
          </a:p>
          <a:p>
            <a:pPr lvl="1"/>
            <a:r>
              <a:rPr lang="en-US" altLang="en-US" dirty="0" smtClean="0"/>
              <a:t>Printer, copier, scanner, fax</a:t>
            </a:r>
          </a:p>
          <a:p>
            <a:r>
              <a:rPr lang="en-US" altLang="en-US" dirty="0" smtClean="0"/>
              <a:t>Portable ink jet</a:t>
            </a:r>
          </a:p>
          <a:p>
            <a:pPr lvl="1"/>
            <a:r>
              <a:rPr lang="en-US" altLang="en-US" dirty="0" smtClean="0"/>
              <a:t>Battery/car charged</a:t>
            </a:r>
          </a:p>
        </p:txBody>
      </p:sp>
      <p:pic>
        <p:nvPicPr>
          <p:cNvPr id="13" name="Content Placeholder 12" descr="Image of a printer."/>
          <p:cNvPicPr>
            <a:picLocks noGrp="1" noChangeAspect="1"/>
          </p:cNvPicPr>
          <p:nvPr>
            <p:ph sz="quarter" idx="36"/>
          </p:nvPr>
        </p:nvPicPr>
        <p:blipFill>
          <a:blip r:embed="rId4">
            <a:extLst>
              <a:ext uri="{28A0092B-C50C-407E-A947-70E740481C1C}">
                <a14:useLocalDpi xmlns:a14="http://schemas.microsoft.com/office/drawing/2010/main" val="0"/>
              </a:ext>
            </a:extLst>
          </a:blip>
          <a:stretch>
            <a:fillRect/>
          </a:stretch>
        </p:blipFill>
        <p:spPr>
          <a:xfrm>
            <a:off x="5926263" y="4571364"/>
            <a:ext cx="1487553" cy="1481456"/>
          </a:xfrm>
        </p:spPr>
      </p:pic>
      <p:sp>
        <p:nvSpPr>
          <p:cNvPr id="4" name="Text Placeholder 3"/>
          <p:cNvSpPr>
            <a:spLocks noGrp="1"/>
          </p:cNvSpPr>
          <p:nvPr>
            <p:ph type="body" sz="quarter" idx="42"/>
          </p:nvPr>
        </p:nvSpPr>
        <p:spPr>
          <a:xfrm>
            <a:off x="5652224" y="5814727"/>
            <a:ext cx="2035629" cy="421640"/>
          </a:xfrm>
        </p:spPr>
        <p:txBody>
          <a:bodyPr/>
          <a:lstStyle/>
          <a:p>
            <a:r>
              <a:rPr lang="en-US" altLang="en-US" dirty="0" smtClean="0"/>
              <a:t>Printer (Public domain, nd.)</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Printer Specifications - 1</a:t>
            </a:r>
          </a:p>
        </p:txBody>
      </p:sp>
      <p:sp>
        <p:nvSpPr>
          <p:cNvPr id="21510" name="Content Placeholder 5"/>
          <p:cNvSpPr>
            <a:spLocks noGrp="1"/>
          </p:cNvSpPr>
          <p:nvPr>
            <p:ph sz="quarter" idx="14"/>
          </p:nvPr>
        </p:nvSpPr>
        <p:spPr/>
        <p:txBody>
          <a:bodyPr/>
          <a:lstStyle/>
          <a:p>
            <a:r>
              <a:rPr lang="en-US" altLang="en-US" dirty="0" smtClean="0"/>
              <a:t>Resolution</a:t>
            </a:r>
          </a:p>
          <a:p>
            <a:pPr lvl="1"/>
            <a:r>
              <a:rPr lang="en-US" altLang="en-US" dirty="0" smtClean="0"/>
              <a:t>Higher resolution means sharper, more detailed output</a:t>
            </a:r>
          </a:p>
          <a:p>
            <a:pPr lvl="2"/>
            <a:r>
              <a:rPr lang="en-US" altLang="en-US" dirty="0" smtClean="0"/>
              <a:t>Measure in DPI</a:t>
            </a:r>
          </a:p>
          <a:p>
            <a:pPr lvl="2"/>
            <a:r>
              <a:rPr lang="en-US" altLang="en-US" dirty="0" smtClean="0"/>
              <a:t>600 x 600 DPI means 600 dots across by 600 dots down in one square inch</a:t>
            </a:r>
          </a:p>
          <a:p>
            <a:r>
              <a:rPr lang="en-US" altLang="en-US" dirty="0" smtClean="0"/>
              <a:t>Print speed</a:t>
            </a:r>
          </a:p>
          <a:p>
            <a:pPr lvl="1"/>
            <a:r>
              <a:rPr lang="en-US" altLang="en-US" dirty="0" smtClean="0"/>
              <a:t>Measure in pages-per-minute (PPM)</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Printer Specifications - 2</a:t>
            </a:r>
          </a:p>
        </p:txBody>
      </p:sp>
      <p:sp>
        <p:nvSpPr>
          <p:cNvPr id="21510" name="Content Placeholder 5"/>
          <p:cNvSpPr>
            <a:spLocks noGrp="1"/>
          </p:cNvSpPr>
          <p:nvPr>
            <p:ph sz="quarter" idx="14"/>
          </p:nvPr>
        </p:nvSpPr>
        <p:spPr/>
        <p:txBody>
          <a:bodyPr/>
          <a:lstStyle/>
          <a:p>
            <a:r>
              <a:rPr lang="en-US" altLang="en-US" dirty="0" smtClean="0"/>
              <a:t>Connectivity</a:t>
            </a:r>
          </a:p>
          <a:p>
            <a:pPr lvl="1"/>
            <a:r>
              <a:rPr lang="en-US" altLang="en-US" dirty="0" smtClean="0"/>
              <a:t>USB</a:t>
            </a:r>
          </a:p>
          <a:p>
            <a:pPr lvl="1"/>
            <a:r>
              <a:rPr lang="en-US" altLang="en-US" dirty="0" smtClean="0"/>
              <a:t>Wireless</a:t>
            </a:r>
          </a:p>
          <a:p>
            <a:pPr lvl="1"/>
            <a:r>
              <a:rPr lang="en-US" altLang="en-US" dirty="0" smtClean="0"/>
              <a:t>Ethernet for group printing</a:t>
            </a:r>
          </a:p>
          <a:p>
            <a:r>
              <a:rPr lang="en-US" altLang="en-US" dirty="0" smtClean="0"/>
              <a:t>Cost to print</a:t>
            </a:r>
          </a:p>
          <a:p>
            <a:pPr lvl="1"/>
            <a:r>
              <a:rPr lang="en-US" altLang="en-US" dirty="0" smtClean="0"/>
              <a:t>Cost of cartridge</a:t>
            </a:r>
          </a:p>
          <a:p>
            <a:pPr lvl="1"/>
            <a:r>
              <a:rPr lang="en-US" altLang="en-US" dirty="0" smtClean="0"/>
              <a:t>How many pages print before cartridge needs changing</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2607385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Other Components</a:t>
            </a:r>
          </a:p>
        </p:txBody>
      </p:sp>
      <p:sp>
        <p:nvSpPr>
          <p:cNvPr id="22531" name="Content Placeholder 2"/>
          <p:cNvSpPr>
            <a:spLocks noGrp="1"/>
          </p:cNvSpPr>
          <p:nvPr>
            <p:ph sz="quarter" idx="14"/>
          </p:nvPr>
        </p:nvSpPr>
        <p:spPr/>
        <p:txBody>
          <a:bodyPr/>
          <a:lstStyle/>
          <a:p>
            <a:r>
              <a:rPr lang="en-US" altLang="en-US" sz="3000" dirty="0" smtClean="0"/>
              <a:t>Speakers</a:t>
            </a:r>
          </a:p>
          <a:p>
            <a:pPr lvl="1"/>
            <a:r>
              <a:rPr lang="en-US" altLang="en-US" sz="2600" dirty="0" smtClean="0"/>
              <a:t>Basic integrated speakers</a:t>
            </a:r>
          </a:p>
          <a:p>
            <a:pPr lvl="1"/>
            <a:r>
              <a:rPr lang="en-US" altLang="en-US" sz="2600" dirty="0" smtClean="0"/>
              <a:t>External speakers of various quality and cost</a:t>
            </a:r>
          </a:p>
          <a:p>
            <a:r>
              <a:rPr lang="en-US" altLang="en-US" sz="3000" dirty="0" smtClean="0"/>
              <a:t>Keyboard/mouse</a:t>
            </a:r>
          </a:p>
          <a:p>
            <a:pPr lvl="1"/>
            <a:r>
              <a:rPr lang="en-US" altLang="en-US" sz="2600" dirty="0" smtClean="0"/>
              <a:t>Wired or wireless available</a:t>
            </a:r>
          </a:p>
        </p:txBody>
      </p:sp>
      <p:pic>
        <p:nvPicPr>
          <p:cNvPr id="5" name="Content Placeholder 4" descr="Image of a wireless optical computer mouse."/>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791263" y="3212592"/>
            <a:ext cx="1755648" cy="1347216"/>
          </a:xfrm>
        </p:spPr>
      </p:pic>
      <p:sp>
        <p:nvSpPr>
          <p:cNvPr id="12" name="Text Placeholder 11"/>
          <p:cNvSpPr>
            <a:spLocks noGrp="1"/>
          </p:cNvSpPr>
          <p:nvPr>
            <p:ph type="body" sz="quarter" idx="33"/>
          </p:nvPr>
        </p:nvSpPr>
        <p:spPr>
          <a:xfrm>
            <a:off x="5334000" y="4559563"/>
            <a:ext cx="3450133" cy="533400"/>
          </a:xfrm>
        </p:spPr>
        <p:txBody>
          <a:bodyPr/>
          <a:lstStyle/>
          <a:p>
            <a:r>
              <a:rPr lang="en-US" altLang="en-US" dirty="0"/>
              <a:t>Wireless optical mouse (Public domain, </a:t>
            </a:r>
            <a:r>
              <a:rPr lang="en-US" altLang="en-US" dirty="0" err="1"/>
              <a:t>nd</a:t>
            </a:r>
            <a:r>
              <a:rPr lang="en-US" altLang="en-US" dirty="0" smtClean="0"/>
              <a:t>.)</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Computer Systems for </a:t>
            </a:r>
            <a:br>
              <a:rPr lang="en-US" altLang="en-US" dirty="0" smtClean="0"/>
            </a:br>
            <a:r>
              <a:rPr lang="en-US" altLang="en-US" dirty="0" smtClean="0"/>
              <a:t>Health Care Applications</a:t>
            </a:r>
          </a:p>
        </p:txBody>
      </p:sp>
      <p:sp>
        <p:nvSpPr>
          <p:cNvPr id="22534" name="Content Placeholder 5"/>
          <p:cNvSpPr>
            <a:spLocks noGrp="1"/>
          </p:cNvSpPr>
          <p:nvPr>
            <p:ph sz="quarter" idx="14"/>
          </p:nvPr>
        </p:nvSpPr>
        <p:spPr/>
        <p:txBody>
          <a:bodyPr/>
          <a:lstStyle/>
          <a:p>
            <a:r>
              <a:rPr lang="en-US" altLang="en-US" dirty="0" smtClean="0"/>
              <a:t>Vary depending on software requirements</a:t>
            </a:r>
          </a:p>
          <a:p>
            <a:r>
              <a:rPr lang="en-US" altLang="en-US" dirty="0" smtClean="0"/>
              <a:t>Typical for EMR</a:t>
            </a:r>
          </a:p>
          <a:p>
            <a:pPr lvl="1"/>
            <a:r>
              <a:rPr lang="en-US" altLang="en-US" dirty="0" smtClean="0"/>
              <a:t>Server(s) hosts application, database</a:t>
            </a:r>
          </a:p>
          <a:p>
            <a:pPr lvl="1"/>
            <a:r>
              <a:rPr lang="en-US" altLang="en-US" dirty="0" smtClean="0"/>
              <a:t>Local machine runs application (client)</a:t>
            </a:r>
          </a:p>
          <a:p>
            <a:r>
              <a:rPr lang="en-US" altLang="en-US" dirty="0" smtClean="0"/>
              <a:t>Need</a:t>
            </a:r>
          </a:p>
          <a:p>
            <a:pPr lvl="1"/>
            <a:r>
              <a:rPr lang="en-US" altLang="en-US" dirty="0" smtClean="0"/>
              <a:t>Server(s)</a:t>
            </a:r>
          </a:p>
          <a:p>
            <a:pPr lvl="1"/>
            <a:r>
              <a:rPr lang="en-US" altLang="en-US" dirty="0" smtClean="0"/>
              <a:t>Client PCs</a:t>
            </a:r>
          </a:p>
          <a:p>
            <a:pPr lvl="1"/>
            <a:r>
              <a:rPr lang="en-US" altLang="en-US" dirty="0" smtClean="0"/>
              <a:t>Network connection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Basic Computing Concepts Including History</a:t>
            </a:r>
            <a:br>
              <a:rPr lang="en-US" altLang="en-US" dirty="0" smtClean="0"/>
            </a:br>
            <a:r>
              <a:rPr lang="en-US" altLang="en-US" dirty="0" smtClean="0"/>
              <a:t>Learning Objectives - 1</a:t>
            </a:r>
          </a:p>
        </p:txBody>
      </p:sp>
      <p:sp>
        <p:nvSpPr>
          <p:cNvPr id="18436" name="Text Placeholder 3"/>
          <p:cNvSpPr>
            <a:spLocks noGrp="1"/>
          </p:cNvSpPr>
          <p:nvPr>
            <p:ph sz="quarter" idx="14"/>
          </p:nvPr>
        </p:nvSpPr>
        <p:spPr/>
        <p:txBody>
          <a:bodyPr/>
          <a:lstStyle/>
          <a:p>
            <a:r>
              <a:rPr lang="en-US" altLang="en-US" dirty="0" smtClean="0"/>
              <a:t>Define what a computer is (Lecture a)</a:t>
            </a:r>
          </a:p>
          <a:p>
            <a:r>
              <a:rPr lang="en-US" altLang="en-US" dirty="0" smtClean="0"/>
              <a:t>Describe different types of computers, including PCs, mobile devices, and embedded computers (Lecture a)</a:t>
            </a:r>
          </a:p>
          <a:p>
            <a:r>
              <a:rPr lang="en-US" altLang="en-US" dirty="0" smtClean="0"/>
              <a:t>Define common elements of computer systems (Lecture a)</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17459576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Health Care Applications</a:t>
            </a:r>
          </a:p>
        </p:txBody>
      </p:sp>
      <p:sp>
        <p:nvSpPr>
          <p:cNvPr id="25606" name="Content Placeholder 5"/>
          <p:cNvSpPr>
            <a:spLocks noGrp="1"/>
          </p:cNvSpPr>
          <p:nvPr>
            <p:ph sz="quarter" idx="14"/>
          </p:nvPr>
        </p:nvSpPr>
        <p:spPr/>
        <p:txBody>
          <a:bodyPr/>
          <a:lstStyle/>
          <a:p>
            <a:r>
              <a:rPr lang="en-US" altLang="en-US" dirty="0" smtClean="0"/>
              <a:t>Scanners</a:t>
            </a:r>
          </a:p>
          <a:p>
            <a:pPr lvl="1"/>
            <a:r>
              <a:rPr lang="en-US" altLang="en-US" dirty="0" smtClean="0"/>
              <a:t>Small footprint</a:t>
            </a:r>
          </a:p>
          <a:p>
            <a:pPr lvl="1"/>
            <a:r>
              <a:rPr lang="en-US" altLang="en-US" dirty="0" smtClean="0"/>
              <a:t>ID card scanner</a:t>
            </a:r>
          </a:p>
          <a:p>
            <a:r>
              <a:rPr lang="en-US" altLang="en-US" dirty="0" smtClean="0"/>
              <a:t>Back up systems</a:t>
            </a:r>
          </a:p>
          <a:p>
            <a:pPr lvl="1"/>
            <a:r>
              <a:rPr lang="en-US" altLang="en-US" dirty="0" smtClean="0"/>
              <a:t>External hard drives</a:t>
            </a:r>
          </a:p>
          <a:p>
            <a:pPr lvl="1"/>
            <a:r>
              <a:rPr lang="en-US" altLang="en-US" dirty="0" smtClean="0"/>
              <a:t>Online</a:t>
            </a:r>
          </a:p>
          <a:p>
            <a:pPr lvl="1"/>
            <a:r>
              <a:rPr lang="en-US" altLang="en-US" dirty="0" smtClean="0"/>
              <a:t>May need offsite backup storage</a:t>
            </a:r>
          </a:p>
        </p:txBody>
      </p:sp>
      <p:sp>
        <p:nvSpPr>
          <p:cNvPr id="12" name="Content Placeholder 11"/>
          <p:cNvSpPr>
            <a:spLocks noGrp="1"/>
          </p:cNvSpPr>
          <p:nvPr>
            <p:ph sz="quarter" idx="18"/>
          </p:nvPr>
        </p:nvSpPr>
        <p:spPr/>
        <p:txBody>
          <a:bodyPr/>
          <a:lstStyle/>
          <a:p>
            <a:r>
              <a:rPr lang="en-US" altLang="en-US" dirty="0"/>
              <a:t>Internet Access</a:t>
            </a:r>
          </a:p>
          <a:p>
            <a:r>
              <a:rPr lang="en-US" altLang="en-US" dirty="0"/>
              <a:t>Security</a:t>
            </a:r>
          </a:p>
          <a:p>
            <a:pPr lvl="1"/>
            <a:r>
              <a:rPr lang="en-US" altLang="en-US" dirty="0"/>
              <a:t>Network firewall</a:t>
            </a:r>
          </a:p>
          <a:p>
            <a:pPr lvl="1"/>
            <a:r>
              <a:rPr lang="en-US" altLang="en-US" dirty="0"/>
              <a:t>Security software for servers and </a:t>
            </a:r>
            <a:r>
              <a:rPr lang="en-US" altLang="en-US" dirty="0" smtClean="0"/>
              <a:t>clients</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Selecting a Server</a:t>
            </a:r>
          </a:p>
        </p:txBody>
      </p:sp>
      <p:sp>
        <p:nvSpPr>
          <p:cNvPr id="23558" name="Content Placeholder 5"/>
          <p:cNvSpPr>
            <a:spLocks noGrp="1"/>
          </p:cNvSpPr>
          <p:nvPr>
            <p:ph sz="quarter" idx="14"/>
          </p:nvPr>
        </p:nvSpPr>
        <p:spPr/>
        <p:txBody>
          <a:bodyPr/>
          <a:lstStyle/>
          <a:p>
            <a:r>
              <a:rPr lang="en-US" altLang="en-US" sz="3000" dirty="0" smtClean="0"/>
              <a:t>Consider requirements; number of users</a:t>
            </a:r>
          </a:p>
          <a:p>
            <a:r>
              <a:rPr lang="en-US" altLang="en-US" sz="3000" dirty="0" smtClean="0"/>
              <a:t>Usually contains</a:t>
            </a:r>
          </a:p>
          <a:p>
            <a:pPr lvl="1"/>
            <a:r>
              <a:rPr lang="en-US" altLang="en-US" sz="2400" dirty="0" smtClean="0"/>
              <a:t>High end processor/multiple processors</a:t>
            </a:r>
          </a:p>
          <a:p>
            <a:pPr lvl="1"/>
            <a:r>
              <a:rPr lang="en-US" altLang="en-US" sz="2400" dirty="0" smtClean="0"/>
              <a:t>Large amount of RAM</a:t>
            </a:r>
          </a:p>
          <a:p>
            <a:pPr lvl="1"/>
            <a:r>
              <a:rPr lang="en-US" altLang="en-US" sz="2400" dirty="0" smtClean="0"/>
              <a:t>Large amount of storage (Redundant Array of Independent Disks, RAID)</a:t>
            </a:r>
          </a:p>
          <a:p>
            <a:pPr lvl="1"/>
            <a:r>
              <a:rPr lang="en-US" altLang="en-US" sz="2400" dirty="0" smtClean="0"/>
              <a:t>Connection to fast network (multiple connections)</a:t>
            </a:r>
          </a:p>
          <a:p>
            <a:r>
              <a:rPr lang="en-US" altLang="en-US" sz="3000" dirty="0" smtClean="0"/>
              <a:t>May need</a:t>
            </a:r>
          </a:p>
          <a:p>
            <a:pPr lvl="1"/>
            <a:r>
              <a:rPr lang="en-US" altLang="en-US" sz="2400" dirty="0" smtClean="0"/>
              <a:t>Database</a:t>
            </a:r>
          </a:p>
          <a:p>
            <a:pPr lvl="1"/>
            <a:r>
              <a:rPr lang="en-US" altLang="en-US" sz="2400" dirty="0" smtClean="0"/>
              <a:t>Web server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Client PCs</a:t>
            </a:r>
          </a:p>
        </p:txBody>
      </p:sp>
      <p:sp>
        <p:nvSpPr>
          <p:cNvPr id="24582" name="Content Placeholder 5"/>
          <p:cNvSpPr>
            <a:spLocks noGrp="1"/>
          </p:cNvSpPr>
          <p:nvPr>
            <p:ph sz="quarter" idx="14"/>
          </p:nvPr>
        </p:nvSpPr>
        <p:spPr/>
        <p:txBody>
          <a:bodyPr>
            <a:normAutofit lnSpcReduction="10000"/>
          </a:bodyPr>
          <a:lstStyle/>
          <a:p>
            <a:r>
              <a:rPr lang="en-US" altLang="en-US" dirty="0" smtClean="0"/>
              <a:t>Desktops for fixed computer locations</a:t>
            </a:r>
          </a:p>
          <a:p>
            <a:pPr lvl="1"/>
            <a:r>
              <a:rPr lang="en-US" altLang="en-US" dirty="0" smtClean="0"/>
              <a:t>Users who work at desks</a:t>
            </a:r>
          </a:p>
          <a:p>
            <a:pPr lvl="1"/>
            <a:r>
              <a:rPr lang="en-US" altLang="en-US" dirty="0" smtClean="0"/>
              <a:t>Can be in exam room </a:t>
            </a:r>
          </a:p>
          <a:p>
            <a:pPr lvl="1"/>
            <a:r>
              <a:rPr lang="en-US" altLang="en-US" dirty="0" smtClean="0"/>
              <a:t>Doesn't need wireless</a:t>
            </a:r>
          </a:p>
          <a:p>
            <a:r>
              <a:rPr lang="en-US" altLang="en-US" dirty="0" smtClean="0"/>
              <a:t>Laptops/netbooks for mobile computing</a:t>
            </a:r>
          </a:p>
          <a:p>
            <a:pPr lvl="1"/>
            <a:r>
              <a:rPr lang="en-US" altLang="en-US" dirty="0" smtClean="0"/>
              <a:t>Users can have own computer</a:t>
            </a:r>
          </a:p>
          <a:p>
            <a:pPr lvl="1"/>
            <a:r>
              <a:rPr lang="en-US" altLang="en-US" dirty="0" smtClean="0"/>
              <a:t>Take it to any clinical setting</a:t>
            </a:r>
          </a:p>
          <a:p>
            <a:pPr lvl="1"/>
            <a:r>
              <a:rPr lang="en-US" altLang="en-US" dirty="0" smtClean="0"/>
              <a:t>Requires wireless</a:t>
            </a:r>
          </a:p>
          <a:p>
            <a:pPr lvl="1"/>
            <a:r>
              <a:rPr lang="en-US" altLang="en-US" dirty="0" smtClean="0"/>
              <a:t>Limited battery life</a:t>
            </a:r>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Basic Computing Concepts Including History</a:t>
            </a:r>
            <a:br>
              <a:rPr lang="en-US" dirty="0" smtClean="0"/>
            </a:br>
            <a:r>
              <a:rPr lang="en-US" dirty="0" smtClean="0"/>
              <a:t>Summary – Lecture b</a:t>
            </a:r>
          </a:p>
        </p:txBody>
      </p:sp>
      <p:sp>
        <p:nvSpPr>
          <p:cNvPr id="23556" name="Text Placeholder 3"/>
          <p:cNvSpPr>
            <a:spLocks noGrp="1"/>
          </p:cNvSpPr>
          <p:nvPr>
            <p:ph sz="quarter" idx="14"/>
          </p:nvPr>
        </p:nvSpPr>
        <p:spPr/>
        <p:txBody>
          <a:bodyPr>
            <a:normAutofit lnSpcReduction="10000"/>
          </a:bodyPr>
          <a:lstStyle/>
          <a:p>
            <a:r>
              <a:rPr lang="en-US" altLang="en-US" sz="3000" dirty="0" smtClean="0"/>
              <a:t>Selecting a new computer depends on:</a:t>
            </a:r>
          </a:p>
          <a:p>
            <a:pPr lvl="1"/>
            <a:r>
              <a:rPr lang="en-US" altLang="en-US" sz="2600" dirty="0" smtClean="0"/>
              <a:t>Application needs</a:t>
            </a:r>
          </a:p>
          <a:p>
            <a:pPr lvl="1"/>
            <a:r>
              <a:rPr lang="en-US" altLang="en-US" sz="2600" dirty="0" smtClean="0"/>
              <a:t>Budget</a:t>
            </a:r>
          </a:p>
          <a:p>
            <a:r>
              <a:rPr lang="en-US" altLang="en-US" sz="3000" dirty="0" smtClean="0"/>
              <a:t>Consider options and peripherals</a:t>
            </a:r>
          </a:p>
          <a:p>
            <a:pPr lvl="1"/>
            <a:r>
              <a:rPr lang="en-US" altLang="en-US" sz="2600" dirty="0" smtClean="0"/>
              <a:t>Case, video card, monitor, printer, scanner</a:t>
            </a:r>
          </a:p>
          <a:p>
            <a:r>
              <a:rPr lang="en-US" altLang="en-US" sz="3000" dirty="0" smtClean="0"/>
              <a:t>Laptop computers: options and pricing</a:t>
            </a:r>
          </a:p>
          <a:p>
            <a:r>
              <a:rPr lang="en-US" altLang="en-US" sz="3000" dirty="0" smtClean="0"/>
              <a:t>Security software and regular backup</a:t>
            </a:r>
          </a:p>
          <a:p>
            <a:r>
              <a:rPr lang="en-US" altLang="en-US" sz="3000" dirty="0" smtClean="0"/>
              <a:t>Typical EMRs require servers and client PCs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Basic Computing Concepts Including History</a:t>
            </a:r>
            <a:br>
              <a:rPr lang="en-US" altLang="en-US" dirty="0" smtClean="0"/>
            </a:br>
            <a:r>
              <a:rPr lang="en-US" altLang="en-US" dirty="0" smtClean="0"/>
              <a:t>References – 1 – Lecture b</a:t>
            </a:r>
          </a:p>
        </p:txBody>
      </p:sp>
      <p:sp>
        <p:nvSpPr>
          <p:cNvPr id="3" name="Content Placeholder 2"/>
          <p:cNvSpPr>
            <a:spLocks noGrp="1"/>
          </p:cNvSpPr>
          <p:nvPr>
            <p:ph type="body" sz="quarter" idx="16"/>
          </p:nvPr>
        </p:nvSpPr>
        <p:spPr>
          <a:xfrm>
            <a:off x="457200" y="1841500"/>
            <a:ext cx="8229600" cy="4267200"/>
          </a:xfrm>
        </p:spPr>
        <p:txBody>
          <a:bodyPr/>
          <a:lstStyle/>
          <a:p>
            <a:r>
              <a:rPr lang="en-US" dirty="0" smtClean="0"/>
              <a:t>References</a:t>
            </a:r>
            <a:endParaRPr lang="en-US" b="0" dirty="0" smtClean="0"/>
          </a:p>
          <a:p>
            <a:r>
              <a:rPr lang="en-US" b="0" dirty="0" smtClean="0"/>
              <a:t>Desktop Buying Guide. [serial on the Internet]. (2010, March 24). Retrieved from </a:t>
            </a:r>
            <a:r>
              <a:rPr lang="en-US" b="0" dirty="0" smtClean="0">
                <a:hlinkClick r:id="rId4" tooltip="Desktop Buying Guide"/>
              </a:rPr>
              <a:t>https://www.cnet.com/topics/desktops/buying-guide/</a:t>
            </a:r>
            <a:r>
              <a:rPr lang="en-US" b="0" dirty="0" smtClean="0"/>
              <a:t>.</a:t>
            </a:r>
          </a:p>
          <a:p>
            <a:r>
              <a:rPr lang="en-US" b="0" dirty="0" smtClean="0"/>
              <a:t>Franklin, Eric. Monitor Buying Guide. CNET [serial on the Internet]. (2010, December 20). Retrieved from </a:t>
            </a:r>
            <a:r>
              <a:rPr lang="en-US" b="0" dirty="0" smtClean="0">
                <a:hlinkClick r:id="rId5" tooltip="Monitor Buying Guide"/>
              </a:rPr>
              <a:t>https://www.cnet.com/topics/monitors/buying-guide/</a:t>
            </a:r>
            <a:r>
              <a:rPr lang="en-US" b="0" dirty="0" smtClean="0"/>
              <a:t>.</a:t>
            </a:r>
          </a:p>
          <a:p>
            <a:r>
              <a:rPr lang="en-US" b="0" dirty="0" smtClean="0"/>
              <a:t>Printer Buying Guide. CNET [serial on the Internet]. (2009, Nov 21). Retrieved from </a:t>
            </a:r>
            <a:r>
              <a:rPr lang="en-US" b="0" dirty="0" smtClean="0">
                <a:hlinkClick r:id="rId6" tooltip="Printer Buying Guide"/>
              </a:rPr>
              <a:t>https://www.cnet.com/topics/printers/buying-guide/</a:t>
            </a:r>
            <a:r>
              <a:rPr lang="en-US" b="0" dirty="0" smtClean="0"/>
              <a:t>.</a:t>
            </a:r>
          </a:p>
          <a:p>
            <a:r>
              <a:rPr lang="en-US" b="0" dirty="0" smtClean="0"/>
              <a:t>AnandTech Homepage. (n.d.). Retrieved from </a:t>
            </a:r>
            <a:r>
              <a:rPr lang="en-US" b="0" dirty="0" smtClean="0">
                <a:hlinkClick r:id="rId7" tooltip="AnandTech Homepage"/>
              </a:rPr>
              <a:t>http://www.anandtech.com/</a:t>
            </a:r>
            <a:endParaRPr lang="en-US" b="0" dirty="0" smtClean="0"/>
          </a:p>
          <a:p>
            <a:r>
              <a:rPr lang="en-US" b="0" dirty="0" smtClean="0"/>
              <a:t>CNET Reviews. (n.d.). Retrieved from </a:t>
            </a:r>
            <a:r>
              <a:rPr lang="en-US" b="0" dirty="0" smtClean="0">
                <a:hlinkClick r:id="rId8" tooltip="CNET Reviews"/>
              </a:rPr>
              <a:t>https://www.cnet.com/reviews/</a:t>
            </a:r>
            <a:r>
              <a:rPr lang="en-US" b="0" dirty="0" smtClean="0"/>
              <a:t>.</a:t>
            </a:r>
          </a:p>
          <a:p>
            <a:r>
              <a:rPr lang="en-US" altLang="en-US" b="0" dirty="0" smtClean="0"/>
              <a:t>Extreme Tech Homepage. (n.d.). Retrieved from </a:t>
            </a:r>
            <a:r>
              <a:rPr lang="en-US" altLang="en-US" b="0" dirty="0" smtClean="0">
                <a:hlinkClick r:id="rId9" tooltip="Extreme Tech Homepage"/>
              </a:rPr>
              <a:t>http://www.extremetech.com/</a:t>
            </a:r>
            <a:endParaRPr lang="en-US" altLang="en-US" b="0" dirty="0" smtClean="0"/>
          </a:p>
          <a:p>
            <a:r>
              <a:rPr lang="en-US" altLang="en-US" b="0" dirty="0" smtClean="0"/>
              <a:t>Laptop Buying Guide. CNET [serial on the Internet]. (2010, October 5). Retrieved from </a:t>
            </a:r>
            <a:r>
              <a:rPr lang="en-US" altLang="en-US" b="0" dirty="0" smtClean="0">
                <a:hlinkClick r:id="rId10" tooltip="Laptop Buying Guide"/>
              </a:rPr>
              <a:t>https://www.cnet.com/topics/laptops/buying-guide/</a:t>
            </a:r>
            <a:r>
              <a:rPr lang="en-US" altLang="en-US" b="0" dirty="0" smtClean="0"/>
              <a:t>.</a:t>
            </a:r>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Basic Computing Concepts Including History</a:t>
            </a:r>
            <a:br>
              <a:rPr lang="en-US" altLang="en-US" dirty="0" smtClean="0"/>
            </a:br>
            <a:r>
              <a:rPr lang="en-US" altLang="en-US" dirty="0" smtClean="0"/>
              <a:t>References – 2 – Lecture b</a:t>
            </a:r>
          </a:p>
        </p:txBody>
      </p:sp>
      <p:sp>
        <p:nvSpPr>
          <p:cNvPr id="3" name="Content Placeholder 2"/>
          <p:cNvSpPr>
            <a:spLocks noGrp="1"/>
          </p:cNvSpPr>
          <p:nvPr>
            <p:ph type="body" sz="quarter" idx="16"/>
          </p:nvPr>
        </p:nvSpPr>
        <p:spPr>
          <a:xfrm>
            <a:off x="457200" y="1841500"/>
            <a:ext cx="8229600" cy="4292600"/>
          </a:xfrm>
        </p:spPr>
        <p:txBody>
          <a:bodyPr/>
          <a:lstStyle/>
          <a:p>
            <a:r>
              <a:rPr lang="en-US" dirty="0" smtClean="0"/>
              <a:t>References</a:t>
            </a:r>
            <a:endParaRPr lang="en-US" b="0" dirty="0" smtClean="0"/>
          </a:p>
          <a:p>
            <a:r>
              <a:rPr lang="en-US" altLang="en-US" b="0" dirty="0" smtClean="0"/>
              <a:t>Reviews - What you need to know. (n.d.). Retrieved from </a:t>
            </a:r>
            <a:r>
              <a:rPr lang="en-US" altLang="en-US" b="0" dirty="0" smtClean="0">
                <a:hlinkClick r:id="rId4" tooltip="Reviews - What you need to know"/>
              </a:rPr>
              <a:t>http://arstechnica.com/reviews/</a:t>
            </a:r>
            <a:r>
              <a:rPr lang="en-US" altLang="en-US" b="0" dirty="0" smtClean="0"/>
              <a:t>.</a:t>
            </a:r>
          </a:p>
          <a:p>
            <a:r>
              <a:rPr lang="en-US" altLang="en-US" b="0" dirty="0" smtClean="0"/>
              <a:t>The Tech Report </a:t>
            </a:r>
            <a:r>
              <a:rPr lang="en-US" altLang="en-US" b="0" dirty="0"/>
              <a:t>H</a:t>
            </a:r>
            <a:r>
              <a:rPr lang="en-US" altLang="en-US" b="0" dirty="0" smtClean="0"/>
              <a:t>omepage. (n.d.). Retrieved from </a:t>
            </a:r>
            <a:r>
              <a:rPr lang="en-US" altLang="en-US" b="0" dirty="0" smtClean="0">
                <a:hlinkClick r:id="rId5" tooltip="The Tech Report Homepage"/>
              </a:rPr>
              <a:t>http://techreport.com/</a:t>
            </a:r>
            <a:r>
              <a:rPr lang="en-US" altLang="en-US" b="0" dirty="0" smtClean="0"/>
              <a:t>.</a:t>
            </a:r>
          </a:p>
          <a:p>
            <a:r>
              <a:rPr lang="en-US" altLang="en-US" b="0" dirty="0" smtClean="0"/>
              <a:t>Tom's Hardware - The Authority on Tech Homepage. (n.d.). Retrieved from </a:t>
            </a:r>
            <a:r>
              <a:rPr lang="en-US" altLang="en-US" b="0" dirty="0" smtClean="0">
                <a:hlinkClick r:id="rId6" tooltip="Tom's Hardware - The Authority on Tech Homepage"/>
              </a:rPr>
              <a:t>http://www.tomshardware.com/</a:t>
            </a:r>
            <a:r>
              <a:rPr lang="en-US" altLang="en-US" b="0" dirty="0" smtClean="0"/>
              <a:t>.</a:t>
            </a:r>
            <a:endParaRPr lang="en-US" b="0" dirty="0" smtClean="0"/>
          </a:p>
          <a:p>
            <a:r>
              <a:rPr lang="en-US" dirty="0" smtClean="0"/>
              <a:t>Images</a:t>
            </a:r>
          </a:p>
          <a:p>
            <a:r>
              <a:rPr lang="en-US" b="0" dirty="0" smtClean="0"/>
              <a:t>Slide 5: Shopping cart. </a:t>
            </a:r>
            <a:r>
              <a:rPr lang="en-US" b="0" dirty="0" err="1" smtClean="0"/>
              <a:t>WPClipart</a:t>
            </a:r>
            <a:r>
              <a:rPr lang="en-US" b="0" dirty="0" smtClean="0"/>
              <a:t> (</a:t>
            </a:r>
            <a:r>
              <a:rPr lang="en-US" b="0" dirty="0" err="1" smtClean="0"/>
              <a:t>n.d.</a:t>
            </a:r>
            <a:r>
              <a:rPr lang="en-US" b="0" dirty="0" smtClean="0"/>
              <a:t>). </a:t>
            </a:r>
            <a:r>
              <a:rPr lang="en-US" b="0" dirty="0"/>
              <a:t>Retrieved from </a:t>
            </a:r>
            <a:r>
              <a:rPr lang="en-US" b="0" dirty="0">
                <a:hlinkClick r:id="rId7" tooltip="Shopping cart image"/>
              </a:rPr>
              <a:t>http://</a:t>
            </a:r>
            <a:r>
              <a:rPr lang="en-US" b="0" dirty="0" smtClean="0">
                <a:hlinkClick r:id="rId7" tooltip="Shopping cart image"/>
              </a:rPr>
              <a:t>wpclipart.com/food/cooking/shopping_cart.png.html</a:t>
            </a:r>
            <a:r>
              <a:rPr lang="en-US" b="0" dirty="0" smtClean="0"/>
              <a:t>. Public domain image.</a:t>
            </a:r>
          </a:p>
          <a:p>
            <a:r>
              <a:rPr lang="en-US" b="0" dirty="0" smtClean="0"/>
              <a:t>Slide 6: Bills and coins. </a:t>
            </a:r>
            <a:r>
              <a:rPr lang="en-US" b="0" dirty="0" err="1" smtClean="0"/>
              <a:t>WPClipart</a:t>
            </a:r>
            <a:r>
              <a:rPr lang="en-US" b="0" dirty="0" smtClean="0"/>
              <a:t> (</a:t>
            </a:r>
            <a:r>
              <a:rPr lang="en-US" b="0" dirty="0" err="1" smtClean="0"/>
              <a:t>n.d.</a:t>
            </a:r>
            <a:r>
              <a:rPr lang="en-US" b="0" dirty="0"/>
              <a:t>) Retrieved from </a:t>
            </a:r>
            <a:r>
              <a:rPr lang="en-US" b="0" dirty="0">
                <a:hlinkClick r:id="rId8" tooltip="Bills and coins"/>
              </a:rPr>
              <a:t>http://</a:t>
            </a:r>
            <a:r>
              <a:rPr lang="en-US" b="0" dirty="0" smtClean="0">
                <a:hlinkClick r:id="rId8" tooltip="Bills and coins"/>
              </a:rPr>
              <a:t>wpclipart.com/money/bills/bills_and_coins.png.html</a:t>
            </a:r>
            <a:r>
              <a:rPr lang="en-US" b="0" dirty="0" smtClean="0"/>
              <a:t>. </a:t>
            </a:r>
            <a:r>
              <a:rPr lang="en-US" b="0" dirty="0"/>
              <a:t>Public domain image</a:t>
            </a:r>
            <a:r>
              <a:rPr lang="en-US" b="0" dirty="0" smtClean="0"/>
              <a:t>.</a:t>
            </a:r>
          </a:p>
          <a:p>
            <a:r>
              <a:rPr lang="en-US" b="0" dirty="0" smtClean="0"/>
              <a:t>Slide 8: Computer system case</a:t>
            </a:r>
            <a:r>
              <a:rPr lang="en-US" b="0" dirty="0"/>
              <a:t>. </a:t>
            </a:r>
            <a:r>
              <a:rPr lang="en-US" b="0" dirty="0" err="1" smtClean="0"/>
              <a:t>Openclipart</a:t>
            </a:r>
            <a:r>
              <a:rPr lang="en-US" b="0" dirty="0" smtClean="0"/>
              <a:t>: </a:t>
            </a:r>
            <a:r>
              <a:rPr lang="en-US" b="0" dirty="0" err="1"/>
              <a:t>Machovka</a:t>
            </a:r>
            <a:r>
              <a:rPr lang="en-US" b="0" dirty="0"/>
              <a:t>, (</a:t>
            </a:r>
            <a:r>
              <a:rPr lang="en-US" b="0" dirty="0" smtClean="0"/>
              <a:t>2006). </a:t>
            </a:r>
            <a:r>
              <a:rPr lang="en-US" b="0" dirty="0"/>
              <a:t>Retrieved from </a:t>
            </a:r>
            <a:r>
              <a:rPr lang="en-US" b="0" dirty="0">
                <a:hlinkClick r:id="rId9" tooltip="Computer system case"/>
              </a:rPr>
              <a:t>https://</a:t>
            </a:r>
            <a:r>
              <a:rPr lang="en-US" b="0" dirty="0" smtClean="0">
                <a:hlinkClick r:id="rId9" tooltip="Computer system case"/>
              </a:rPr>
              <a:t>openclipart.org/detail/2154/computer-system-case</a:t>
            </a:r>
            <a:r>
              <a:rPr lang="en-US" b="0" dirty="0" smtClean="0"/>
              <a:t>.</a:t>
            </a:r>
            <a:r>
              <a:rPr lang="en-US" b="0" dirty="0"/>
              <a:t> Public domain image</a:t>
            </a:r>
            <a:r>
              <a:rPr lang="en-US" b="0" dirty="0" smtClean="0"/>
              <a:t>.</a:t>
            </a:r>
            <a:endParaRPr lang="en-US"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2517946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Basic Computing Concepts Including History</a:t>
            </a:r>
            <a:br>
              <a:rPr lang="en-US" altLang="en-US" dirty="0" smtClean="0"/>
            </a:br>
            <a:r>
              <a:rPr lang="en-US" altLang="en-US" dirty="0" smtClean="0"/>
              <a:t>References – 3 – Lecture b</a:t>
            </a:r>
          </a:p>
        </p:txBody>
      </p:sp>
      <p:sp>
        <p:nvSpPr>
          <p:cNvPr id="23556" name="Text Placeholder 4"/>
          <p:cNvSpPr>
            <a:spLocks noGrp="1"/>
          </p:cNvSpPr>
          <p:nvPr>
            <p:ph type="body" sz="quarter" idx="16"/>
          </p:nvPr>
        </p:nvSpPr>
        <p:spPr>
          <a:xfrm>
            <a:off x="457200" y="1841500"/>
            <a:ext cx="8229600" cy="4533900"/>
          </a:xfrm>
        </p:spPr>
        <p:txBody>
          <a:bodyPr/>
          <a:lstStyle/>
          <a:p>
            <a:r>
              <a:rPr lang="en-US" dirty="0" smtClean="0"/>
              <a:t>Images</a:t>
            </a:r>
            <a:endParaRPr lang="en-US" b="0" dirty="0"/>
          </a:p>
          <a:p>
            <a:r>
              <a:rPr lang="en-US" b="0" dirty="0"/>
              <a:t>Slide </a:t>
            </a:r>
            <a:r>
              <a:rPr lang="en-US" b="0" dirty="0" smtClean="0"/>
              <a:t>8: </a:t>
            </a:r>
            <a:r>
              <a:rPr lang="en-US" b="0" dirty="0" err="1"/>
              <a:t>Núverandi</a:t>
            </a:r>
            <a:r>
              <a:rPr lang="en-US" b="0" dirty="0"/>
              <a:t> 2007 Intel iMac. </a:t>
            </a:r>
            <a:r>
              <a:rPr lang="en-US" b="0" dirty="0" smtClean="0"/>
              <a:t>Nelson</a:t>
            </a:r>
            <a:r>
              <a:rPr lang="en-US" b="0" dirty="0"/>
              <a:t>, R. (2007, August 17). Retrieved November 2011, from </a:t>
            </a:r>
            <a:r>
              <a:rPr lang="en-US" b="0" dirty="0">
                <a:hlinkClick r:id="rId4" tooltip="Núverandi 2007 "/>
              </a:rPr>
              <a:t>http://</a:t>
            </a:r>
            <a:r>
              <a:rPr lang="en-US" b="0" dirty="0" smtClean="0">
                <a:hlinkClick r:id="rId4" tooltip="Núverandi 2007 "/>
              </a:rPr>
              <a:t>en.wikipedia.org/wiki/File:Imac_2007.png</a:t>
            </a:r>
            <a:r>
              <a:rPr lang="en-US" b="0" dirty="0" smtClean="0"/>
              <a:t>. This </a:t>
            </a:r>
            <a:r>
              <a:rPr lang="en-US" b="0" dirty="0"/>
              <a:t>file is licensed under the </a:t>
            </a:r>
            <a:r>
              <a:rPr lang="en-US" b="0" dirty="0" smtClean="0">
                <a:hlinkClick r:id="rId5" tooltip="URL for Creative Commons Attribution 2.0 Generic License"/>
              </a:rPr>
              <a:t>Creative Commons Attribution 2.0 Generic License</a:t>
            </a:r>
            <a:r>
              <a:rPr lang="en-US" b="0" dirty="0" smtClean="0"/>
              <a:t>.</a:t>
            </a:r>
            <a:endParaRPr lang="en-US" b="0" dirty="0"/>
          </a:p>
          <a:p>
            <a:pPr lvl="1"/>
            <a:r>
              <a:rPr lang="en-US" sz="1600" dirty="0"/>
              <a:t>Slide </a:t>
            </a:r>
            <a:r>
              <a:rPr lang="en-US" sz="1600" dirty="0" smtClean="0"/>
              <a:t>8: Mac </a:t>
            </a:r>
            <a:r>
              <a:rPr lang="en-US" sz="1600" dirty="0"/>
              <a:t>mini with Intel Core </a:t>
            </a:r>
            <a:r>
              <a:rPr lang="en-US" sz="1600" dirty="0" smtClean="0"/>
              <a:t>processor (</a:t>
            </a:r>
            <a:r>
              <a:rPr lang="en-US" sz="1600" dirty="0"/>
              <a:t>small form </a:t>
            </a:r>
            <a:r>
              <a:rPr lang="en-US" sz="1600" dirty="0" smtClean="0"/>
              <a:t>factor case). Lawrence</a:t>
            </a:r>
            <a:r>
              <a:rPr lang="en-US" sz="1600" dirty="0"/>
              <a:t>, C. (2006, December). Retrieved November 2011 </a:t>
            </a:r>
            <a:r>
              <a:rPr lang="en-US" sz="1600" dirty="0" smtClean="0"/>
              <a:t>from </a:t>
            </a:r>
            <a:r>
              <a:rPr lang="en-US" sz="1600" dirty="0" smtClean="0">
                <a:hlinkClick r:id="rId6" tooltip=": Mac mini with Intel Core processor "/>
              </a:rPr>
              <a:t>http</a:t>
            </a:r>
            <a:r>
              <a:rPr lang="en-US" sz="1600" dirty="0">
                <a:hlinkClick r:id="rId6" tooltip=": Mac mini with Intel Core processor "/>
              </a:rPr>
              <a:t>://</a:t>
            </a:r>
            <a:r>
              <a:rPr lang="en-US" sz="1600" dirty="0" smtClean="0">
                <a:hlinkClick r:id="rId6" tooltip=": Mac mini with Intel Core processor "/>
              </a:rPr>
              <a:t>commons.wikimedia.org/wiki/File:Mac_mini_Intel_Core.jpg</a:t>
            </a:r>
            <a:r>
              <a:rPr lang="en-US" sz="1600" dirty="0" smtClean="0"/>
              <a:t>. </a:t>
            </a:r>
            <a:r>
              <a:rPr lang="en-US" sz="1600" dirty="0"/>
              <a:t>This file is licensed under the </a:t>
            </a:r>
            <a:r>
              <a:rPr lang="en-US" sz="1600" dirty="0">
                <a:hlinkClick r:id="rId5" tooltip="URL for Creative Commons Attribution 2.0 Generic License"/>
              </a:rPr>
              <a:t>Creative Commons Attribution 2.0 Generic License</a:t>
            </a:r>
            <a:r>
              <a:rPr lang="en-US" sz="1600" dirty="0" smtClean="0"/>
              <a:t>.</a:t>
            </a:r>
            <a:endParaRPr lang="en-US" sz="1600" dirty="0"/>
          </a:p>
          <a:p>
            <a:pPr lvl="1"/>
            <a:r>
              <a:rPr lang="en-US" sz="1600" dirty="0"/>
              <a:t>Slide 9: Laptop. WP Clipart (</a:t>
            </a:r>
            <a:r>
              <a:rPr lang="en-US" sz="1600" dirty="0" err="1"/>
              <a:t>nd</a:t>
            </a:r>
            <a:r>
              <a:rPr lang="en-US" sz="1600" dirty="0"/>
              <a:t>.). Retrieved November 2011 from </a:t>
            </a:r>
            <a:r>
              <a:rPr lang="en-US" sz="1600" dirty="0">
                <a:hlinkClick r:id="rId7" tooltip="Laptop. WP Clipart (nd.). "/>
              </a:rPr>
              <a:t>http://www.wpclipart.com/computer/laptop/laptop_glossy.png.html</a:t>
            </a:r>
            <a:r>
              <a:rPr lang="en-US" sz="1600" dirty="0"/>
              <a:t>. Public domain image.</a:t>
            </a:r>
          </a:p>
          <a:p>
            <a:pPr lvl="1"/>
            <a:r>
              <a:rPr lang="en-US" sz="1600" dirty="0" smtClean="0"/>
              <a:t>Slide 11: </a:t>
            </a:r>
            <a:r>
              <a:rPr lang="en-US" sz="1600" dirty="0"/>
              <a:t>Laptop docked to docking station</a:t>
            </a:r>
            <a:r>
              <a:rPr lang="en-US" sz="1600" dirty="0" smtClean="0"/>
              <a:t>.  </a:t>
            </a:r>
            <a:r>
              <a:rPr lang="en-US" sz="1600" dirty="0"/>
              <a:t>Betts, E. (2007, January 15). Retrieved November 2011, from </a:t>
            </a:r>
            <a:r>
              <a:rPr lang="en-US" sz="1600" dirty="0" smtClean="0">
                <a:hlinkClick r:id="rId8" tooltip="Laptop docked to docking station"/>
              </a:rPr>
              <a:t>http</a:t>
            </a:r>
            <a:r>
              <a:rPr lang="en-US" sz="1600" dirty="0">
                <a:hlinkClick r:id="rId8" tooltip="Laptop docked to docking station"/>
              </a:rPr>
              <a:t>://</a:t>
            </a:r>
            <a:r>
              <a:rPr lang="en-US" sz="1600" dirty="0" smtClean="0">
                <a:hlinkClick r:id="rId8" tooltip="Laptop docked to docking station"/>
              </a:rPr>
              <a:t>commons.wikimedia.org/wiki/File:Docking_station_2.jpg</a:t>
            </a:r>
            <a:r>
              <a:rPr lang="en-US" sz="1600" dirty="0" smtClean="0"/>
              <a:t>. Public </a:t>
            </a:r>
            <a:r>
              <a:rPr lang="en-US" sz="1600" dirty="0"/>
              <a:t>domain image</a:t>
            </a:r>
            <a:r>
              <a:rPr lang="en-US" sz="1600" dirty="0" smtClean="0"/>
              <a:t>.</a:t>
            </a:r>
          </a:p>
          <a:p>
            <a:pPr lvl="1"/>
            <a:r>
              <a:rPr lang="en-US" sz="1600" dirty="0"/>
              <a:t>Slide 15: Printer. </a:t>
            </a:r>
            <a:r>
              <a:rPr lang="en-US" sz="1600" dirty="0" err="1"/>
              <a:t>WPClipart</a:t>
            </a:r>
            <a:r>
              <a:rPr lang="en-US" sz="1600" dirty="0"/>
              <a:t>. (</a:t>
            </a:r>
            <a:r>
              <a:rPr lang="en-US" sz="1600" dirty="0" err="1"/>
              <a:t>nd</a:t>
            </a:r>
            <a:r>
              <a:rPr lang="en-US" sz="1600" dirty="0"/>
              <a:t>.). Retrieved November, 2011 from </a:t>
            </a:r>
            <a:r>
              <a:rPr lang="en-US" sz="1600" dirty="0">
                <a:hlinkClick r:id="rId9" tooltip="Printer. WPClipart. (nd.). "/>
              </a:rPr>
              <a:t>http://www.wpclipart.com/computer/printer/printer.png.html</a:t>
            </a:r>
            <a:r>
              <a:rPr lang="en-US" sz="1600" dirty="0"/>
              <a:t>. Public domain image</a:t>
            </a:r>
            <a:r>
              <a:rPr lang="en-US" sz="1600" dirty="0" smtClean="0"/>
              <a:t>.</a:t>
            </a:r>
            <a:endParaRPr lang="en-US" sz="16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a:t>
            </a:r>
            <a:br>
              <a:rPr lang="en-US" dirty="0" smtClean="0"/>
            </a:br>
            <a:r>
              <a:rPr lang="en-US" dirty="0" smtClean="0"/>
              <a:t>Basic Computing Concepts</a:t>
            </a:r>
            <a:br>
              <a:rPr lang="en-US" dirty="0" smtClean="0"/>
            </a:br>
            <a:r>
              <a:rPr lang="en-US" dirty="0" smtClean="0"/>
              <a:t>Lecture b</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298955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Basic Computing Concepts Including History</a:t>
            </a:r>
            <a:br>
              <a:rPr lang="en-US" altLang="en-US" dirty="0" smtClean="0"/>
            </a:br>
            <a:r>
              <a:rPr lang="en-US" altLang="en-US" dirty="0" smtClean="0"/>
              <a:t>Learning Objectives - 2</a:t>
            </a:r>
          </a:p>
        </p:txBody>
      </p:sp>
      <p:sp>
        <p:nvSpPr>
          <p:cNvPr id="18436" name="Text Placeholder 3"/>
          <p:cNvSpPr>
            <a:spLocks noGrp="1"/>
          </p:cNvSpPr>
          <p:nvPr>
            <p:ph sz="quarter" idx="14"/>
          </p:nvPr>
        </p:nvSpPr>
        <p:spPr/>
        <p:txBody>
          <a:bodyPr/>
          <a:lstStyle/>
          <a:p>
            <a:r>
              <a:rPr lang="en-US" altLang="en-US" sz="3000" dirty="0"/>
              <a:t>Describe typical hardware and software options for desktop, </a:t>
            </a:r>
            <a:r>
              <a:rPr lang="en-US" altLang="en-US" sz="3000" dirty="0" smtClean="0"/>
              <a:t>laptop, </a:t>
            </a:r>
            <a:r>
              <a:rPr lang="en-US" altLang="en-US" sz="3000" dirty="0"/>
              <a:t>and server systems for home and business use with an </a:t>
            </a:r>
            <a:r>
              <a:rPr lang="en-US" sz="3000" dirty="0"/>
              <a:t>emphasis </a:t>
            </a:r>
            <a:r>
              <a:rPr lang="en-US" altLang="en-US" sz="3000" dirty="0"/>
              <a:t>on health care systems (</a:t>
            </a:r>
            <a:r>
              <a:rPr lang="en-US" altLang="en-US" sz="3000" dirty="0" smtClean="0"/>
              <a:t>Lecture </a:t>
            </a:r>
            <a:r>
              <a:rPr lang="en-US" altLang="en-US" sz="3000" dirty="0"/>
              <a:t>b)</a:t>
            </a:r>
          </a:p>
          <a:p>
            <a:r>
              <a:rPr lang="en-US" altLang="en-US" sz="3000" dirty="0"/>
              <a:t>Explain the development of computers and the Internet, including health care systems, up </a:t>
            </a:r>
            <a:r>
              <a:rPr lang="en-US" altLang="en-US" sz="3000" dirty="0" smtClean="0"/>
              <a:t>to the </a:t>
            </a:r>
            <a:r>
              <a:rPr lang="en-US" altLang="en-US" sz="3000" dirty="0"/>
              <a:t>present </a:t>
            </a:r>
            <a:r>
              <a:rPr lang="en-US" altLang="en-US" sz="3000" dirty="0" smtClean="0"/>
              <a:t>time </a:t>
            </a:r>
            <a:r>
              <a:rPr lang="en-US" altLang="en-US" sz="3000" dirty="0"/>
              <a:t>(</a:t>
            </a:r>
            <a:r>
              <a:rPr lang="en-US" altLang="en-US" sz="3000" dirty="0" smtClean="0"/>
              <a:t>Lectures </a:t>
            </a:r>
            <a:r>
              <a:rPr lang="en-US" altLang="en-US" sz="3000" dirty="0"/>
              <a:t>c and d)</a:t>
            </a:r>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528534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Very Important</a:t>
            </a:r>
          </a:p>
        </p:txBody>
      </p:sp>
      <p:sp>
        <p:nvSpPr>
          <p:cNvPr id="26630" name="Content Placeholder 5"/>
          <p:cNvSpPr>
            <a:spLocks noGrp="1"/>
          </p:cNvSpPr>
          <p:nvPr>
            <p:ph sz="quarter" idx="14"/>
          </p:nvPr>
        </p:nvSpPr>
        <p:spPr/>
        <p:txBody>
          <a:bodyPr/>
          <a:lstStyle/>
          <a:p>
            <a:r>
              <a:rPr lang="en-US" altLang="en-US" sz="3000" dirty="0" smtClean="0"/>
              <a:t>Keep up-to-date with new technology</a:t>
            </a:r>
          </a:p>
          <a:p>
            <a:r>
              <a:rPr lang="en-US" altLang="en-US" sz="3000" dirty="0" smtClean="0"/>
              <a:t>Read reviews in current magazines (PC, PC World, Computerworld, etc.)</a:t>
            </a:r>
          </a:p>
          <a:p>
            <a:r>
              <a:rPr lang="en-US" altLang="en-US" sz="3000" dirty="0" smtClean="0"/>
              <a:t>Online sites provide latest information</a:t>
            </a:r>
          </a:p>
          <a:p>
            <a:pPr marL="457200" lvl="1" indent="0">
              <a:buNone/>
            </a:pPr>
            <a:r>
              <a:rPr lang="en-US" altLang="en-US" sz="2600" dirty="0" smtClean="0">
                <a:hlinkClick r:id="rId4" tooltip="URL for CNET reviews."/>
              </a:rPr>
              <a:t>https://www.cnet.com/reviews/</a:t>
            </a:r>
            <a:endParaRPr lang="en-US" altLang="en-US" sz="2600" dirty="0" smtClean="0"/>
          </a:p>
          <a:p>
            <a:pPr marL="457200" lvl="1" indent="0">
              <a:buNone/>
            </a:pPr>
            <a:r>
              <a:rPr lang="en-US" altLang="en-US" sz="2600" dirty="0" smtClean="0">
                <a:hlinkClick r:id="rId5" tooltip="URL for Tom's Hardware."/>
              </a:rPr>
              <a:t>http://www.tomshardware.com/</a:t>
            </a:r>
            <a:endParaRPr lang="en-US" altLang="en-US" sz="2600" dirty="0" smtClean="0"/>
          </a:p>
          <a:p>
            <a:pPr marL="457200" lvl="1" indent="0">
              <a:buNone/>
            </a:pPr>
            <a:r>
              <a:rPr lang="en-US" altLang="en-US" sz="2600" dirty="0" smtClean="0">
                <a:hlinkClick r:id="rId6" tooltip="URL for ExtremeTech."/>
              </a:rPr>
              <a:t>http://www.extremetech.com/</a:t>
            </a:r>
            <a:endParaRPr lang="en-US" altLang="en-US" sz="2600" dirty="0" smtClean="0"/>
          </a:p>
          <a:p>
            <a:pPr marL="457200" lvl="1" indent="0">
              <a:buNone/>
            </a:pPr>
            <a:r>
              <a:rPr lang="en-US" altLang="en-US" sz="2600" dirty="0" smtClean="0">
                <a:hlinkClick r:id="rId7" tooltip="URL for Ars Technica reviews."/>
              </a:rPr>
              <a:t>http://arstechnica.com/reviews/</a:t>
            </a:r>
            <a:endParaRPr lang="en-US" altLang="en-US" sz="2600" dirty="0" smtClean="0"/>
          </a:p>
          <a:p>
            <a:pPr marL="457200" lvl="1" indent="0">
              <a:buNone/>
            </a:pPr>
            <a:r>
              <a:rPr lang="en-US" altLang="en-US" sz="2600" dirty="0" smtClean="0">
                <a:hlinkClick r:id="rId8" tooltip="URL for AnandTech."/>
              </a:rPr>
              <a:t>http://www.anandtech.com/</a:t>
            </a:r>
            <a:endParaRPr lang="en-US" altLang="en-US" sz="260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Selecting a Computer - 1</a:t>
            </a:r>
          </a:p>
        </p:txBody>
      </p:sp>
      <p:sp>
        <p:nvSpPr>
          <p:cNvPr id="15363" name="Content Placeholder 2"/>
          <p:cNvSpPr>
            <a:spLocks noGrp="1"/>
          </p:cNvSpPr>
          <p:nvPr>
            <p:ph sz="quarter" idx="14"/>
          </p:nvPr>
        </p:nvSpPr>
        <p:spPr/>
        <p:txBody>
          <a:bodyPr/>
          <a:lstStyle/>
          <a:p>
            <a:r>
              <a:rPr lang="en-US" altLang="en-US" dirty="0" smtClean="0"/>
              <a:t>“Best” computer depends on needs</a:t>
            </a:r>
          </a:p>
          <a:p>
            <a:pPr lvl="1"/>
            <a:r>
              <a:rPr lang="en-US" altLang="en-US" dirty="0" smtClean="0"/>
              <a:t>Users</a:t>
            </a:r>
          </a:p>
          <a:p>
            <a:pPr lvl="1"/>
            <a:r>
              <a:rPr lang="en-US" altLang="en-US" dirty="0" smtClean="0"/>
              <a:t>Applications</a:t>
            </a:r>
          </a:p>
          <a:p>
            <a:pPr lvl="1"/>
            <a:r>
              <a:rPr lang="en-US" altLang="en-US" dirty="0" smtClean="0"/>
              <a:t>Storage</a:t>
            </a:r>
          </a:p>
          <a:p>
            <a:pPr lvl="1"/>
            <a:r>
              <a:rPr lang="en-US" altLang="en-US" dirty="0" smtClean="0"/>
              <a:t>Mobility</a:t>
            </a:r>
          </a:p>
          <a:p>
            <a:pPr lvl="1"/>
            <a:r>
              <a:rPr lang="en-US" altLang="en-US" dirty="0" smtClean="0"/>
              <a:t>Budget</a:t>
            </a:r>
          </a:p>
          <a:p>
            <a:r>
              <a:rPr lang="en-US" altLang="en-US" dirty="0" smtClean="0"/>
              <a:t>Technology improves quickly!</a:t>
            </a:r>
          </a:p>
        </p:txBody>
      </p:sp>
      <p:pic>
        <p:nvPicPr>
          <p:cNvPr id="15368" name="Content Placeholder 12" descr="Image of a shopping cart.&#10;"/>
          <p:cNvPicPr>
            <a:picLocks noGrp="1" noChangeAspect="1"/>
          </p:cNvPicPr>
          <p:nvPr>
            <p:ph sz="quarter" idx="18"/>
          </p:nvPr>
        </p:nvPicPr>
        <p:blipFill>
          <a:blip r:embed="rId4" cstate="print">
            <a:extLst>
              <a:ext uri="{28A0092B-C50C-407E-A947-70E740481C1C}">
                <a14:useLocalDpi xmlns:a14="http://schemas.microsoft.com/office/drawing/2010/main" val="0"/>
              </a:ext>
            </a:extLst>
          </a:blip>
          <a:stretch>
            <a:fillRect/>
          </a:stretch>
        </p:blipFill>
        <p:spPr>
          <a:xfrm>
            <a:off x="5018294" y="2190962"/>
            <a:ext cx="3301587" cy="3390476"/>
          </a:xfrm>
        </p:spPr>
      </p:pic>
      <p:sp>
        <p:nvSpPr>
          <p:cNvPr id="2" name="Text Placeholder 1"/>
          <p:cNvSpPr>
            <a:spLocks noGrp="1"/>
          </p:cNvSpPr>
          <p:nvPr>
            <p:ph type="body" sz="quarter" idx="33"/>
          </p:nvPr>
        </p:nvSpPr>
        <p:spPr>
          <a:xfrm>
            <a:off x="5406532" y="5638800"/>
            <a:ext cx="2525110" cy="533400"/>
          </a:xfrm>
        </p:spPr>
        <p:txBody>
          <a:bodyPr/>
          <a:lstStyle/>
          <a:p>
            <a:r>
              <a:rPr lang="en-US" dirty="0" smtClean="0"/>
              <a:t>Shopping cart (WPClipart, nd.)</a:t>
            </a:r>
          </a:p>
        </p:txBody>
      </p:sp>
      <p:sp>
        <p:nvSpPr>
          <p:cNvPr id="3" name="Slide Number Placeholder 2"/>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Selecting a Computer - 2</a:t>
            </a:r>
          </a:p>
        </p:txBody>
      </p:sp>
      <p:sp>
        <p:nvSpPr>
          <p:cNvPr id="16387" name="Content Placeholder 2"/>
          <p:cNvSpPr>
            <a:spLocks noGrp="1"/>
          </p:cNvSpPr>
          <p:nvPr>
            <p:ph sz="quarter" idx="14"/>
          </p:nvPr>
        </p:nvSpPr>
        <p:spPr/>
        <p:txBody>
          <a:bodyPr/>
          <a:lstStyle/>
          <a:p>
            <a:r>
              <a:rPr lang="en-US" altLang="en-US" dirty="0" smtClean="0"/>
              <a:t>Determine a budget</a:t>
            </a:r>
          </a:p>
          <a:p>
            <a:r>
              <a:rPr lang="en-US" altLang="en-US" dirty="0" smtClean="0"/>
              <a:t>Assess requirements for applications you need</a:t>
            </a:r>
          </a:p>
          <a:p>
            <a:r>
              <a:rPr lang="en-US" altLang="en-US" dirty="0" smtClean="0"/>
              <a:t>Determine amount of storage needed</a:t>
            </a:r>
          </a:p>
          <a:p>
            <a:r>
              <a:rPr lang="en-US" altLang="en-US" dirty="0" smtClean="0"/>
              <a:t>Research online, using up-to-date reviews and buying guides</a:t>
            </a:r>
          </a:p>
        </p:txBody>
      </p:sp>
      <p:pic>
        <p:nvPicPr>
          <p:cNvPr id="22" name="Content Placeholder 21" descr="Graphic showing money as bills and coins."/>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994400" y="3221538"/>
            <a:ext cx="2695575" cy="1329324"/>
          </a:xfrm>
        </p:spPr>
      </p:pic>
      <p:sp>
        <p:nvSpPr>
          <p:cNvPr id="20" name="Text Placeholder 19"/>
          <p:cNvSpPr>
            <a:spLocks noGrp="1"/>
          </p:cNvSpPr>
          <p:nvPr>
            <p:ph type="body" sz="quarter" idx="33"/>
          </p:nvPr>
        </p:nvSpPr>
        <p:spPr>
          <a:xfrm>
            <a:off x="6582867" y="4550862"/>
            <a:ext cx="2103933" cy="533400"/>
          </a:xfrm>
        </p:spPr>
        <p:txBody>
          <a:bodyPr/>
          <a:lstStyle/>
          <a:p>
            <a:r>
              <a:rPr lang="en-US" altLang="en-US" dirty="0"/>
              <a:t>Money </a:t>
            </a:r>
            <a:r>
              <a:rPr lang="en-US" altLang="en-US" dirty="0" smtClean="0"/>
              <a:t>(</a:t>
            </a:r>
            <a:r>
              <a:rPr lang="en-US" altLang="en-US" dirty="0" err="1" smtClean="0"/>
              <a:t>WIPClipart</a:t>
            </a:r>
            <a:r>
              <a:rPr lang="en-US" altLang="en-US" dirty="0" smtClean="0"/>
              <a:t>, </a:t>
            </a:r>
            <a:r>
              <a:rPr lang="en-US" altLang="en-US" dirty="0" err="1"/>
              <a:t>nd</a:t>
            </a:r>
            <a:r>
              <a:rPr lang="en-US" altLang="en-US" dirty="0" smtClean="0"/>
              <a:t>.)</a:t>
            </a:r>
            <a:endParaRPr lang="en-US" altLang="en-US" dirty="0"/>
          </a:p>
        </p:txBody>
      </p:sp>
      <p:sp>
        <p:nvSpPr>
          <p:cNvPr id="3" name="Slide Number Placeholder 2"/>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Options for Computer Systems</a:t>
            </a:r>
            <a:br>
              <a:rPr lang="en-US" dirty="0" smtClean="0"/>
            </a:br>
            <a:r>
              <a:rPr lang="en-US" dirty="0" smtClean="0"/>
              <a:t>Home/Business User (2016)	</a:t>
            </a:r>
          </a:p>
        </p:txBody>
      </p:sp>
      <p:sp>
        <p:nvSpPr>
          <p:cNvPr id="17411" name="Content Placeholder 2"/>
          <p:cNvSpPr>
            <a:spLocks noGrp="1"/>
          </p:cNvSpPr>
          <p:nvPr>
            <p:ph sz="quarter" idx="14"/>
          </p:nvPr>
        </p:nvSpPr>
        <p:spPr/>
        <p:txBody>
          <a:bodyPr/>
          <a:lstStyle/>
          <a:p>
            <a:r>
              <a:rPr lang="en-US" altLang="en-US" sz="2800" dirty="0" smtClean="0"/>
              <a:t>Desktop with $1,000 budget (with monitor)</a:t>
            </a:r>
          </a:p>
          <a:p>
            <a:pPr lvl="1"/>
            <a:r>
              <a:rPr lang="en-US" sz="2400" dirty="0" smtClean="0"/>
              <a:t>6th Gen Intel® Core™ i5-6300HQ Processor</a:t>
            </a:r>
          </a:p>
          <a:p>
            <a:pPr lvl="1"/>
            <a:r>
              <a:rPr lang="en-US" sz="2400" dirty="0" smtClean="0"/>
              <a:t>23.8" LED-Backlit Touch Display </a:t>
            </a:r>
          </a:p>
          <a:p>
            <a:pPr lvl="1"/>
            <a:r>
              <a:rPr lang="en-US" sz="2400" dirty="0" smtClean="0"/>
              <a:t>3D Camera and FHD Camera</a:t>
            </a:r>
            <a:endParaRPr lang="en-US" altLang="en-US" sz="2400" dirty="0" smtClean="0"/>
          </a:p>
          <a:p>
            <a:pPr lvl="1"/>
            <a:r>
              <a:rPr lang="en-US" altLang="en-US" sz="2400" dirty="0" smtClean="0"/>
              <a:t>12 GB of RAM</a:t>
            </a:r>
          </a:p>
          <a:p>
            <a:pPr lvl="1"/>
            <a:r>
              <a:rPr lang="en-US" altLang="en-US" sz="2400" dirty="0" smtClean="0"/>
              <a:t>1 TB hard drive</a:t>
            </a:r>
          </a:p>
          <a:p>
            <a:pPr lvl="1"/>
            <a:r>
              <a:rPr lang="en-US" altLang="en-US" sz="2400" dirty="0" smtClean="0"/>
              <a:t>Wireless </a:t>
            </a:r>
            <a:r>
              <a:rPr lang="en-US" sz="2400" dirty="0" smtClean="0"/>
              <a:t>802.11ac + Bluetooth 4.0</a:t>
            </a:r>
            <a:endParaRPr lang="en-US" altLang="en-US" sz="2400" dirty="0" smtClean="0"/>
          </a:p>
          <a:p>
            <a:pPr lvl="1"/>
            <a:r>
              <a:rPr lang="en-US" altLang="en-US" sz="2400" dirty="0" smtClean="0"/>
              <a:t>Windows 10 OS</a:t>
            </a:r>
          </a:p>
          <a:p>
            <a:r>
              <a:rPr lang="en-US" altLang="en-US" sz="2800" dirty="0" smtClean="0"/>
              <a:t>Upgrades available for memory and hard drive</a:t>
            </a:r>
            <a:r>
              <a:rPr lang="en-US" altLang="en-US" sz="2800" dirty="0"/>
              <a:t>s</a:t>
            </a:r>
            <a:endParaRPr lang="en-US" altLang="en-US" sz="280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59397"/>
            <a:ext cx="8229600" cy="1143000"/>
          </a:xfrm>
        </p:spPr>
        <p:txBody>
          <a:bodyPr/>
          <a:lstStyle/>
          <a:p>
            <a:r>
              <a:rPr lang="en-US" altLang="en-US" dirty="0" smtClean="0"/>
              <a:t>Options for Desktops</a:t>
            </a:r>
          </a:p>
        </p:txBody>
      </p:sp>
      <p:sp>
        <p:nvSpPr>
          <p:cNvPr id="18435" name="Content Placeholder 2"/>
          <p:cNvSpPr>
            <a:spLocks noGrp="1"/>
          </p:cNvSpPr>
          <p:nvPr>
            <p:ph sz="quarter" idx="14"/>
          </p:nvPr>
        </p:nvSpPr>
        <p:spPr>
          <a:xfrm>
            <a:off x="457200" y="1600200"/>
            <a:ext cx="4419600" cy="4119880"/>
          </a:xfrm>
        </p:spPr>
        <p:txBody>
          <a:bodyPr/>
          <a:lstStyle/>
          <a:p>
            <a:r>
              <a:rPr lang="en-US" altLang="en-US" sz="3000" dirty="0" smtClean="0"/>
              <a:t>Case</a:t>
            </a:r>
          </a:p>
          <a:p>
            <a:pPr lvl="1"/>
            <a:r>
              <a:rPr lang="en-US" altLang="en-US" sz="2600" dirty="0" smtClean="0"/>
              <a:t>Tower</a:t>
            </a:r>
          </a:p>
          <a:p>
            <a:pPr lvl="1"/>
            <a:r>
              <a:rPr lang="en-US" altLang="en-US" sz="2600" dirty="0" smtClean="0"/>
              <a:t>All in one</a:t>
            </a:r>
          </a:p>
          <a:p>
            <a:r>
              <a:rPr lang="en-US" altLang="en-US" sz="3000" dirty="0" smtClean="0"/>
              <a:t>Video</a:t>
            </a:r>
            <a:r>
              <a:rPr lang="en-US" altLang="en-US" dirty="0" smtClean="0"/>
              <a:t> Card</a:t>
            </a:r>
          </a:p>
          <a:p>
            <a:pPr lvl="1"/>
            <a:r>
              <a:rPr lang="en-US" altLang="en-US" sz="2600" dirty="0" smtClean="0"/>
              <a:t>Cheaper: Integrated video</a:t>
            </a:r>
          </a:p>
          <a:p>
            <a:pPr lvl="1"/>
            <a:r>
              <a:rPr lang="en-US" altLang="en-US" sz="2600" dirty="0" smtClean="0"/>
              <a:t>Pricier/faster: Discrete card with own memory</a:t>
            </a:r>
          </a:p>
        </p:txBody>
      </p:sp>
      <p:pic>
        <p:nvPicPr>
          <p:cNvPr id="5" name="Content Placeholder 4" descr="Image of a tower style computer case."/>
          <p:cNvPicPr>
            <a:picLocks noGrp="1" noChangeAspect="1"/>
          </p:cNvPicPr>
          <p:nvPr>
            <p:ph sz="quarter" idx="35"/>
          </p:nvPr>
        </p:nvPicPr>
        <p:blipFill>
          <a:blip r:embed="rId4" cstate="print">
            <a:extLst>
              <a:ext uri="{28A0092B-C50C-407E-A947-70E740481C1C}">
                <a14:useLocalDpi xmlns:a14="http://schemas.microsoft.com/office/drawing/2010/main" val="0"/>
              </a:ext>
            </a:extLst>
          </a:blip>
          <a:stretch>
            <a:fillRect/>
          </a:stretch>
        </p:blipFill>
        <p:spPr>
          <a:xfrm>
            <a:off x="6076923" y="1641348"/>
            <a:ext cx="1185915" cy="1670304"/>
          </a:xfrm>
        </p:spPr>
      </p:pic>
      <p:sp>
        <p:nvSpPr>
          <p:cNvPr id="3" name="Text Placeholder 2"/>
          <p:cNvSpPr>
            <a:spLocks noGrp="1"/>
          </p:cNvSpPr>
          <p:nvPr>
            <p:ph type="body" sz="quarter" idx="41"/>
          </p:nvPr>
        </p:nvSpPr>
        <p:spPr>
          <a:xfrm>
            <a:off x="5659120" y="3288950"/>
            <a:ext cx="2341880" cy="421640"/>
          </a:xfrm>
        </p:spPr>
        <p:txBody>
          <a:bodyPr/>
          <a:lstStyle/>
          <a:p>
            <a:r>
              <a:rPr lang="en-US" altLang="en-US" dirty="0" smtClean="0"/>
              <a:t>Tower Case (</a:t>
            </a:r>
            <a:r>
              <a:rPr lang="en-US" altLang="en-US" dirty="0" err="1" smtClean="0"/>
              <a:t>Machovka</a:t>
            </a:r>
            <a:r>
              <a:rPr lang="en-US" altLang="en-US" dirty="0" smtClean="0"/>
              <a:t>, 2006)</a:t>
            </a:r>
          </a:p>
        </p:txBody>
      </p:sp>
      <p:pic>
        <p:nvPicPr>
          <p:cNvPr id="13" name="Content Placeholder 12" descr="Image of an Apple All in One computer and  Small Form Factor Case."/>
          <p:cNvPicPr>
            <a:picLocks noGrp="1" noChangeAspect="1"/>
          </p:cNvPicPr>
          <p:nvPr>
            <p:ph sz="quarter" idx="36"/>
          </p:nvPr>
        </p:nvPicPr>
        <p:blipFill>
          <a:blip r:embed="rId5">
            <a:extLst>
              <a:ext uri="{28A0092B-C50C-407E-A947-70E740481C1C}">
                <a14:useLocalDpi xmlns:a14="http://schemas.microsoft.com/office/drawing/2010/main" val="0"/>
              </a:ext>
            </a:extLst>
          </a:blip>
          <a:stretch>
            <a:fillRect/>
          </a:stretch>
        </p:blipFill>
        <p:spPr>
          <a:xfrm>
            <a:off x="5136093" y="3967163"/>
            <a:ext cx="3108852" cy="1752600"/>
          </a:xfrm>
        </p:spPr>
      </p:pic>
      <p:sp>
        <p:nvSpPr>
          <p:cNvPr id="2" name="Text Placeholder 1"/>
          <p:cNvSpPr>
            <a:spLocks noGrp="1"/>
          </p:cNvSpPr>
          <p:nvPr>
            <p:ph type="body" sz="quarter" idx="40"/>
          </p:nvPr>
        </p:nvSpPr>
        <p:spPr>
          <a:xfrm>
            <a:off x="5349240" y="5671536"/>
            <a:ext cx="3337560" cy="609600"/>
          </a:xfrm>
        </p:spPr>
        <p:txBody>
          <a:bodyPr/>
          <a:lstStyle/>
          <a:p>
            <a:r>
              <a:rPr lang="en-US" altLang="en-US" dirty="0" smtClean="0"/>
              <a:t>(left) All in One (© Apple, nd.)</a:t>
            </a:r>
          </a:p>
          <a:p>
            <a:r>
              <a:rPr lang="en-US" altLang="en-US" dirty="0" smtClean="0"/>
              <a:t>(right) Small Form Factor Case </a:t>
            </a:r>
            <a:r>
              <a:rPr lang="en-US" altLang="en-US" dirty="0" smtClean="0">
                <a:sym typeface="Symbol" panose="05050102010706020507" pitchFamily="18" charset="2"/>
              </a:rPr>
              <a:t>(© Apple, nd.)</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Options for Laptops - 1</a:t>
            </a:r>
          </a:p>
        </p:txBody>
      </p:sp>
      <p:sp>
        <p:nvSpPr>
          <p:cNvPr id="16387" name="Content Placeholder 3"/>
          <p:cNvSpPr>
            <a:spLocks noGrp="1"/>
          </p:cNvSpPr>
          <p:nvPr>
            <p:ph sz="quarter" idx="14"/>
          </p:nvPr>
        </p:nvSpPr>
        <p:spPr>
          <a:xfrm>
            <a:off x="457200" y="1600200"/>
            <a:ext cx="4053840" cy="4663440"/>
          </a:xfrm>
        </p:spPr>
        <p:txBody>
          <a:bodyPr>
            <a:normAutofit lnSpcReduction="10000"/>
          </a:bodyPr>
          <a:lstStyle/>
          <a:p>
            <a:r>
              <a:rPr lang="en-US" altLang="en-US" dirty="0" smtClean="0"/>
              <a:t>Laptop with $1,000 budget (2016)</a:t>
            </a:r>
          </a:p>
          <a:p>
            <a:pPr lvl="1"/>
            <a:r>
              <a:rPr lang="en-US" altLang="en-US" dirty="0" smtClean="0"/>
              <a:t>17.3 inch monitor</a:t>
            </a:r>
          </a:p>
          <a:p>
            <a:pPr lvl="1"/>
            <a:r>
              <a:rPr lang="en-US" altLang="en-US" dirty="0" smtClean="0"/>
              <a:t>Intel i7-6700HQ </a:t>
            </a:r>
            <a:r>
              <a:rPr lang="en-US" dirty="0" smtClean="0"/>
              <a:t>Quad-Core </a:t>
            </a:r>
            <a:r>
              <a:rPr lang="en-US" altLang="en-US" dirty="0" smtClean="0"/>
              <a:t>Processor</a:t>
            </a:r>
          </a:p>
          <a:p>
            <a:pPr lvl="1"/>
            <a:r>
              <a:rPr lang="en-US" altLang="en-US" dirty="0" smtClean="0"/>
              <a:t>16 GB RAM</a:t>
            </a:r>
          </a:p>
          <a:p>
            <a:pPr lvl="1"/>
            <a:r>
              <a:rPr lang="en-US" altLang="en-US" dirty="0" smtClean="0"/>
              <a:t>1 TB hard drive</a:t>
            </a:r>
          </a:p>
          <a:p>
            <a:pPr lvl="1"/>
            <a:r>
              <a:rPr lang="en-US" dirty="0" smtClean="0"/>
              <a:t>Blu-Ray</a:t>
            </a:r>
            <a:r>
              <a:rPr lang="en-US" altLang="en-US" dirty="0" smtClean="0"/>
              <a:t> burner</a:t>
            </a:r>
          </a:p>
          <a:p>
            <a:pPr lvl="1"/>
            <a:r>
              <a:rPr lang="en-US" dirty="0"/>
              <a:t>3 USB </a:t>
            </a:r>
            <a:r>
              <a:rPr lang="en-US" dirty="0" smtClean="0"/>
              <a:t>ports</a:t>
            </a:r>
            <a:endParaRPr lang="en-US" altLang="en-US" dirty="0" smtClean="0"/>
          </a:p>
        </p:txBody>
      </p:sp>
      <p:sp>
        <p:nvSpPr>
          <p:cNvPr id="23" name="Content Placeholder 22"/>
          <p:cNvSpPr>
            <a:spLocks noGrp="1"/>
          </p:cNvSpPr>
          <p:nvPr>
            <p:ph sz="quarter" idx="35"/>
          </p:nvPr>
        </p:nvSpPr>
        <p:spPr>
          <a:xfrm>
            <a:off x="4643120" y="1600200"/>
            <a:ext cx="4053840" cy="2511426"/>
          </a:xfrm>
        </p:spPr>
        <p:txBody>
          <a:bodyPr/>
          <a:lstStyle/>
          <a:p>
            <a:pPr lvl="1"/>
            <a:r>
              <a:rPr lang="en-US" dirty="0"/>
              <a:t>NVIDIA Geforce GTX 960M</a:t>
            </a:r>
          </a:p>
          <a:p>
            <a:pPr lvl="1"/>
            <a:r>
              <a:rPr lang="en-US" dirty="0" smtClean="0"/>
              <a:t>802.11ac Wi-Fi</a:t>
            </a:r>
            <a:endParaRPr lang="en-US" dirty="0"/>
          </a:p>
          <a:p>
            <a:pPr lvl="1"/>
            <a:r>
              <a:rPr lang="en-US" dirty="0"/>
              <a:t>Bluetooth 4.0</a:t>
            </a:r>
          </a:p>
          <a:p>
            <a:pPr lvl="1"/>
            <a:r>
              <a:rPr lang="en-US" dirty="0" smtClean="0"/>
              <a:t>Windows 10</a:t>
            </a:r>
          </a:p>
        </p:txBody>
      </p:sp>
      <p:pic>
        <p:nvPicPr>
          <p:cNvPr id="24" name="Content Placeholder 23" descr="Image of a laptop computer."/>
          <p:cNvPicPr>
            <a:picLocks noGrp="1" noChangeAspect="1"/>
          </p:cNvPicPr>
          <p:nvPr>
            <p:ph sz="quarter" idx="36"/>
          </p:nvPr>
        </p:nvPicPr>
        <p:blipFill>
          <a:blip r:embed="rId4">
            <a:extLst>
              <a:ext uri="{28A0092B-C50C-407E-A947-70E740481C1C}">
                <a14:useLocalDpi xmlns:a14="http://schemas.microsoft.com/office/drawing/2010/main" val="0"/>
              </a:ext>
            </a:extLst>
          </a:blip>
          <a:stretch>
            <a:fillRect/>
          </a:stretch>
        </p:blipFill>
        <p:spPr>
          <a:xfrm>
            <a:off x="5812050" y="4132263"/>
            <a:ext cx="1756938" cy="1752600"/>
          </a:xfrm>
        </p:spPr>
      </p:pic>
      <p:sp>
        <p:nvSpPr>
          <p:cNvPr id="3" name="Text Placeholder 2"/>
          <p:cNvSpPr>
            <a:spLocks noGrp="1"/>
          </p:cNvSpPr>
          <p:nvPr>
            <p:ph type="body" sz="quarter" idx="40"/>
          </p:nvPr>
        </p:nvSpPr>
        <p:spPr>
          <a:xfrm>
            <a:off x="5812050" y="5905500"/>
            <a:ext cx="2239750" cy="421640"/>
          </a:xfrm>
        </p:spPr>
        <p:txBody>
          <a:bodyPr/>
          <a:lstStyle/>
          <a:p>
            <a:r>
              <a:rPr lang="en-US" altLang="en-US" dirty="0" smtClean="0"/>
              <a:t>Laptop (Public domain, </a:t>
            </a:r>
            <a:r>
              <a:rPr lang="en-US" altLang="en-US" dirty="0" err="1" smtClean="0"/>
              <a:t>nd</a:t>
            </a:r>
            <a:r>
              <a:rPr lang="en-US" altLang="en-US" dirty="0" smtClean="0"/>
              <a:t>.)</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4_unit1a_Lecture_Slides_Template.pptx" id="{CFD266E2-C49C-4D7B-BD63-CE3E3403512A}" vid="{4C627C81-4BD1-4180-BE87-8B6B57AE3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1016</TotalTime>
  <Words>4754</Words>
  <Application>Microsoft Office PowerPoint</Application>
  <PresentationFormat>On-screen Show (4:3)</PresentationFormat>
  <Paragraphs>366</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ONC-Template-FINAL DRAFT</vt:lpstr>
      <vt:lpstr>Introduction to Computer Science</vt:lpstr>
      <vt:lpstr>Basic Computing Concepts Including History Learning Objectives - 1</vt:lpstr>
      <vt:lpstr>Basic Computing Concepts Including History Learning Objectives - 2</vt:lpstr>
      <vt:lpstr>Very Important</vt:lpstr>
      <vt:lpstr>Selecting a Computer - 1</vt:lpstr>
      <vt:lpstr>Selecting a Computer - 2</vt:lpstr>
      <vt:lpstr>Options for Computer Systems Home/Business User (2016) </vt:lpstr>
      <vt:lpstr>Options for Desktops</vt:lpstr>
      <vt:lpstr>Options for Laptops - 1</vt:lpstr>
      <vt:lpstr>Options for Laptops - 2</vt:lpstr>
      <vt:lpstr>Options for Laptops - 3</vt:lpstr>
      <vt:lpstr>Options for Laptops - 4</vt:lpstr>
      <vt:lpstr>Other Considerations for PCs - 1</vt:lpstr>
      <vt:lpstr>Other Considerations for PCs - 2</vt:lpstr>
      <vt:lpstr>Options for Printers</vt:lpstr>
      <vt:lpstr>Printer Specifications - 1</vt:lpstr>
      <vt:lpstr>Printer Specifications - 2</vt:lpstr>
      <vt:lpstr>Other Components</vt:lpstr>
      <vt:lpstr>Computer Systems for  Health Care Applications</vt:lpstr>
      <vt:lpstr>Health Care Applications</vt:lpstr>
      <vt:lpstr>Selecting a Server</vt:lpstr>
      <vt:lpstr>Client PCs</vt:lpstr>
      <vt:lpstr>Basic Computing Concepts Including History Summary – Lecture b</vt:lpstr>
      <vt:lpstr>Basic Computing Concepts Including History References – 1 – Lecture b</vt:lpstr>
      <vt:lpstr>Basic Computing Concepts Including History References – 2 – Lecture b</vt:lpstr>
      <vt:lpstr>Basic Computing Concepts Including History References – 3 – Lecture b</vt:lpstr>
      <vt:lpstr>Introduction to Computer Science Basic Computing Concepts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Basic Computing Concepts Including History, Lecture b</dc:subject>
  <dc:creator>U.S. Department of Health and Human Services, Office of the National Coordinator for Health Information Technology</dc:creator>
  <cp:keywords>Health IT, Health IT Curriculum, Health Care, Introduction to Computer Science, Basic Computing Concepts Including History</cp:keywords>
  <cp:lastModifiedBy>admin</cp:lastModifiedBy>
  <cp:revision>111</cp:revision>
  <cp:lastPrinted>2017-02-08T05:15:54Z</cp:lastPrinted>
  <dcterms:created xsi:type="dcterms:W3CDTF">2016-06-17T20:02:13Z</dcterms:created>
  <dcterms:modified xsi:type="dcterms:W3CDTF">2017-06-20T14:22:24Z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B75CE0A5-7521-4FE5-A333-E5F2554C5AD2</vt:lpwstr>
  </property>
  <property fmtid="{D5CDD505-2E9C-101B-9397-08002B2CF9AE}" pid="3" name="ArticulatePath">
    <vt:lpwstr>Comp4_unit1b_Lecture_Slides_Template</vt:lpwstr>
  </property>
  <property fmtid="{D5CDD505-2E9C-101B-9397-08002B2CF9AE}" pid="4" name="Language">
    <vt:lpwstr>English</vt:lpwstr>
  </property>
</Properties>
</file>