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12.xml" ContentType="application/vnd.openxmlformats-officedocument.presentationml.tags+xml"/>
  <Override PartName="/ppt/notesSlides/notesSlide1.xml" ContentType="application/vnd.openxmlformats-officedocument.presentationml.notesSlide+xml"/>
  <Override PartName="/ppt/tags/tag13.xml" ContentType="application/vnd.openxmlformats-officedocument.presentationml.tags+xml"/>
  <Override PartName="/ppt/notesSlides/notesSlide2.xml" ContentType="application/vnd.openxmlformats-officedocument.presentationml.notesSlide+xml"/>
  <Override PartName="/ppt/tags/tag14.xml" ContentType="application/vnd.openxmlformats-officedocument.presentationml.tags+xml"/>
  <Override PartName="/ppt/notesSlides/notesSlide3.xml" ContentType="application/vnd.openxmlformats-officedocument.presentationml.notesSlide+xml"/>
  <Override PartName="/ppt/tags/tag15.xml" ContentType="application/vnd.openxmlformats-officedocument.presentationml.tags+xml"/>
  <Override PartName="/ppt/notesSlides/notesSlide4.xml" ContentType="application/vnd.openxmlformats-officedocument.presentationml.notesSlide+xml"/>
  <Override PartName="/ppt/tags/tag16.xml" ContentType="application/vnd.openxmlformats-officedocument.presentationml.tags+xml"/>
  <Override PartName="/ppt/notesSlides/notesSlide5.xml" ContentType="application/vnd.openxmlformats-officedocument.presentationml.notesSlide+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notesSlides/notesSlide7.xml" ContentType="application/vnd.openxmlformats-officedocument.presentationml.notesSlide+xml"/>
  <Override PartName="/ppt/tags/tag19.xml" ContentType="application/vnd.openxmlformats-officedocument.presentationml.tags+xml"/>
  <Override PartName="/ppt/notesSlides/notesSlide8.xml" ContentType="application/vnd.openxmlformats-officedocument.presentationml.notesSlide+xml"/>
  <Override PartName="/ppt/tags/tag20.xml" ContentType="application/vnd.openxmlformats-officedocument.presentationml.tags+xml"/>
  <Override PartName="/ppt/notesSlides/notesSlide9.xml" ContentType="application/vnd.openxmlformats-officedocument.presentationml.notesSlide+xml"/>
  <Override PartName="/ppt/tags/tag21.xml" ContentType="application/vnd.openxmlformats-officedocument.presentationml.tags+xml"/>
  <Override PartName="/ppt/notesSlides/notesSlide10.xml" ContentType="application/vnd.openxmlformats-officedocument.presentationml.notesSlide+xml"/>
  <Override PartName="/ppt/tags/tag22.xml" ContentType="application/vnd.openxmlformats-officedocument.presentationml.tags+xml"/>
  <Override PartName="/ppt/notesSlides/notesSlide11.xml" ContentType="application/vnd.openxmlformats-officedocument.presentationml.notesSlide+xml"/>
  <Override PartName="/ppt/tags/tag23.xml" ContentType="application/vnd.openxmlformats-officedocument.presentationml.tags+xml"/>
  <Override PartName="/ppt/notesSlides/notesSlide12.xml" ContentType="application/vnd.openxmlformats-officedocument.presentationml.notesSlide+xml"/>
  <Override PartName="/ppt/tags/tag24.xml" ContentType="application/vnd.openxmlformats-officedocument.presentationml.tags+xml"/>
  <Override PartName="/ppt/notesSlides/notesSlide13.xml" ContentType="application/vnd.openxmlformats-officedocument.presentationml.notesSlide+xml"/>
  <Override PartName="/ppt/tags/tag25.xml" ContentType="application/vnd.openxmlformats-officedocument.presentationml.tags+xml"/>
  <Override PartName="/ppt/notesSlides/notesSlide14.xml" ContentType="application/vnd.openxmlformats-officedocument.presentationml.notesSlide+xml"/>
  <Override PartName="/ppt/tags/tag26.xml" ContentType="application/vnd.openxmlformats-officedocument.presentationml.tags+xml"/>
  <Override PartName="/ppt/notesSlides/notesSlide15.xml" ContentType="application/vnd.openxmlformats-officedocument.presentationml.notesSlide+xml"/>
  <Override PartName="/ppt/tags/tag27.xml" ContentType="application/vnd.openxmlformats-officedocument.presentationml.tags+xml"/>
  <Override PartName="/ppt/notesSlides/notesSlide16.xml" ContentType="application/vnd.openxmlformats-officedocument.presentationml.notesSlide+xml"/>
  <Override PartName="/ppt/tags/tag28.xml" ContentType="application/vnd.openxmlformats-officedocument.presentationml.tags+xml"/>
  <Override PartName="/ppt/notesSlides/notesSlide17.xml" ContentType="application/vnd.openxmlformats-officedocument.presentationml.notesSlide+xml"/>
  <Override PartName="/ppt/tags/tag29.xml" ContentType="application/vnd.openxmlformats-officedocument.presentationml.tags+xml"/>
  <Override PartName="/ppt/notesSlides/notesSlide18.xml" ContentType="application/vnd.openxmlformats-officedocument.presentationml.notesSlide+xml"/>
  <Override PartName="/ppt/tags/tag30.xml" ContentType="application/vnd.openxmlformats-officedocument.presentationml.tags+xml"/>
  <Override PartName="/ppt/notesSlides/notesSlide19.xml" ContentType="application/vnd.openxmlformats-officedocument.presentationml.notesSlide+xml"/>
  <Override PartName="/ppt/tags/tag31.xml" ContentType="application/vnd.openxmlformats-officedocument.presentationml.tags+xml"/>
  <Override PartName="/ppt/notesSlides/notesSlide20.xml" ContentType="application/vnd.openxmlformats-officedocument.presentationml.notesSlide+xml"/>
  <Override PartName="/ppt/tags/tag32.xml" ContentType="application/vnd.openxmlformats-officedocument.presentationml.tags+xml"/>
  <Override PartName="/ppt/notesSlides/notesSlide21.xml" ContentType="application/vnd.openxmlformats-officedocument.presentationml.notesSlide+xml"/>
  <Override PartName="/ppt/tags/tag33.xml" ContentType="application/vnd.openxmlformats-officedocument.presentationml.tags+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handoutMasterIdLst>
    <p:handoutMasterId r:id="rId25"/>
  </p:handoutMasterIdLst>
  <p:sldIdLst>
    <p:sldId id="272" r:id="rId2"/>
    <p:sldId id="273" r:id="rId3"/>
    <p:sldId id="274" r:id="rId4"/>
    <p:sldId id="260" r:id="rId5"/>
    <p:sldId id="277" r:id="rId6"/>
    <p:sldId id="279" r:id="rId7"/>
    <p:sldId id="280" r:id="rId8"/>
    <p:sldId id="275" r:id="rId9"/>
    <p:sldId id="278" r:id="rId10"/>
    <p:sldId id="281" r:id="rId11"/>
    <p:sldId id="282" r:id="rId12"/>
    <p:sldId id="283" r:id="rId13"/>
    <p:sldId id="262" r:id="rId14"/>
    <p:sldId id="263" r:id="rId15"/>
    <p:sldId id="264" r:id="rId16"/>
    <p:sldId id="265" r:id="rId17"/>
    <p:sldId id="266" r:id="rId18"/>
    <p:sldId id="267" r:id="rId19"/>
    <p:sldId id="268" r:id="rId20"/>
    <p:sldId id="269" r:id="rId21"/>
    <p:sldId id="270" r:id="rId22"/>
    <p:sldId id="257" r:id="rId23"/>
  </p:sldIdLst>
  <p:sldSz cx="9144000" cy="6858000" type="screen4x3"/>
  <p:notesSz cx="6858000" cy="9144000"/>
  <p:custDataLst>
    <p:tags r:id="rId26"/>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BAFF"/>
    <a:srgbClr val="FF9933"/>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6" autoAdjust="0"/>
    <p:restoredTop sz="65797" autoAdjust="0"/>
  </p:normalViewPr>
  <p:slideViewPr>
    <p:cSldViewPr snapToGrid="0">
      <p:cViewPr>
        <p:scale>
          <a:sx n="50" d="100"/>
          <a:sy n="50" d="100"/>
        </p:scale>
        <p:origin x="-566" y="-58"/>
      </p:cViewPr>
      <p:guideLst>
        <p:guide orient="horz" pos="2160"/>
        <p:guide orient="horz" pos="3888"/>
        <p:guide orient="horz" pos="1008"/>
        <p:guide pos="2880"/>
        <p:guide pos="2875"/>
      </p:guideLst>
    </p:cSldViewPr>
  </p:slideViewPr>
  <p:outlineViewPr>
    <p:cViewPr>
      <p:scale>
        <a:sx n="33" d="100"/>
        <a:sy n="33" d="100"/>
      </p:scale>
      <p:origin x="0" y="-3816"/>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48" d="100"/>
          <a:sy n="48" d="100"/>
        </p:scale>
        <p:origin x="821"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6/20/2017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dirty="0"/>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dirty="0"/>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6/20/2017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dirty="0"/>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b="0" i="0" dirty="0" smtClean="0"/>
              <a:t>Introduction to Computer Science: Databases and Structured Query Language, or SQL</a:t>
            </a:r>
            <a:r>
              <a:rPr lang="en-US" altLang="en-US" dirty="0" smtClean="0"/>
              <a:t>. This is lecture b. </a:t>
            </a:r>
          </a:p>
          <a:p>
            <a:endParaRPr lang="en-US" altLang="en-US" dirty="0" smtClean="0"/>
          </a:p>
          <a:p>
            <a:r>
              <a:rPr lang="en-US" altLang="en-US" dirty="0" smtClean="0"/>
              <a:t>The component, </a:t>
            </a:r>
            <a:r>
              <a:rPr lang="en-US" altLang="en-US" b="0" i="0" dirty="0" smtClean="0"/>
              <a:t>Introduction to Computer Science</a:t>
            </a:r>
            <a:r>
              <a:rPr lang="en-US" altLang="en-US" dirty="0" smtClean="0"/>
              <a:t>, is a basic overview of computer architecture; data organization, representation and structure; structure of programming languages; networking and data communication. It also includes the basic terminology of computing.</a:t>
            </a:r>
          </a:p>
          <a:p>
            <a:pPr eaLnBrk="1" hangingPunct="1">
              <a:spcBef>
                <a:spcPct val="0"/>
              </a:spcBef>
            </a:pPr>
            <a:endParaRPr lang="en-US" altLang="en-US" dirty="0" smtClean="0"/>
          </a:p>
        </p:txBody>
      </p:sp>
      <p:sp>
        <p:nvSpPr>
          <p:cNvPr id="4" name="Footer Placeholder 3"/>
          <p:cNvSpPr>
            <a:spLocks noGrp="1"/>
          </p:cNvSpPr>
          <p:nvPr>
            <p:ph type="ftr" sz="quarter" idx="10"/>
          </p:nvPr>
        </p:nvSpPr>
        <p:spPr/>
        <p:txBody>
          <a:body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dirty="0"/>
          </a:p>
        </p:txBody>
      </p:sp>
    </p:spTree>
    <p:extLst>
      <p:ext uri="{BB962C8B-B14F-4D97-AF65-F5344CB8AC3E}">
        <p14:creationId xmlns:p14="http://schemas.microsoft.com/office/powerpoint/2010/main" val="209199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10</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the example of a patient and an insurance company, it can be assumed that a patient may have only ONE insurance provider. Therefore, each entry in the patient table is linked to just one entry in the second table. </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But, there may be multiple patients in the patient table who have the same insurance provider. One-to-many relationships are represented by a line with a crow's foot on one end. That crow’s foot points to the table that has the multiple links back to the other table. In this example, multiple patients can have one insurance provider, so the crow's foot is pointing to the patient table.</a:t>
            </a:r>
          </a:p>
        </p:txBody>
      </p:sp>
    </p:spTree>
    <p:extLst>
      <p:ext uri="{BB962C8B-B14F-4D97-AF65-F5344CB8AC3E}">
        <p14:creationId xmlns:p14="http://schemas.microsoft.com/office/powerpoint/2010/main" val="323258946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11</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Now if a patient has more than one insurance provider, the relationship is considered to be many-to-many. </a:t>
            </a:r>
          </a:p>
        </p:txBody>
      </p:sp>
    </p:spTree>
    <p:extLst>
      <p:ext uri="{BB962C8B-B14F-4D97-AF65-F5344CB8AC3E}">
        <p14:creationId xmlns:p14="http://schemas.microsoft.com/office/powerpoint/2010/main" val="262559691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12</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In this case, an entry in the patient table can be linked to multiple entries in the insurance table and each entry in the insurance table can be linked to multiple entries in the patient table. </a:t>
            </a:r>
          </a:p>
          <a:p>
            <a:r>
              <a:rPr lang="en-US" altLang="en-US" dirty="0" smtClean="0"/>
              <a:t>Many-to-many relationships are represented by a line with a crow's foot at each end. </a:t>
            </a:r>
          </a:p>
        </p:txBody>
      </p:sp>
    </p:spTree>
    <p:extLst>
      <p:ext uri="{BB962C8B-B14F-4D97-AF65-F5344CB8AC3E}">
        <p14:creationId xmlns:p14="http://schemas.microsoft.com/office/powerpoint/2010/main" val="85338462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2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62F98D6-A66F-4878-AE79-ED39C9F2D22E}" type="slidenum">
              <a:rPr lang="en-US" altLang="en-US"/>
              <a:pPr eaLnBrk="1" hangingPunct="1"/>
              <a:t>13</a:t>
            </a:fld>
            <a:endParaRPr lang="en-US" altLang="en-US" dirty="0"/>
          </a:p>
        </p:txBody>
      </p:sp>
      <p:sp>
        <p:nvSpPr>
          <p:cNvPr id="34821"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4822"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Consider a database</a:t>
            </a:r>
            <a:r>
              <a:rPr lang="en-US" altLang="en-US" baseline="0" dirty="0" smtClean="0"/>
              <a:t> </a:t>
            </a:r>
            <a:r>
              <a:rPr lang="en-US" altLang="en-US" dirty="0" smtClean="0"/>
              <a:t>containing contacts data: for</a:t>
            </a:r>
            <a:r>
              <a:rPr lang="en-US" altLang="en-US" baseline="0" dirty="0" smtClean="0"/>
              <a:t> each contact,</a:t>
            </a:r>
            <a:r>
              <a:rPr lang="en-US" altLang="en-US" dirty="0" smtClean="0"/>
              <a:t> the name and company information are recorded. </a:t>
            </a:r>
          </a:p>
          <a:p>
            <a:r>
              <a:rPr lang="en-US" altLang="en-US" dirty="0" smtClean="0"/>
              <a:t>A simple database structure can be created using a single entity that looks like the contact file. The data about a contact comprise the attributes of the contact entity. A key, identification</a:t>
            </a:r>
            <a:r>
              <a:rPr lang="en-US" altLang="en-US" baseline="0" dirty="0" smtClean="0"/>
              <a:t> number, </a:t>
            </a:r>
            <a:r>
              <a:rPr lang="en-US" altLang="en-US" dirty="0" smtClean="0"/>
              <a:t>is then added to uniquely identify each row. The contact’s name is not necessarily unique, so it cannot be used to identify each entry. For example, a user must be able to tell the difference between a “Maria Perez” who works at “Community Hospital” and a “Maria Perez” who works at “Main Medical Center”. </a:t>
            </a:r>
          </a:p>
          <a:p>
            <a:r>
              <a:rPr lang="en-US" altLang="en-US" dirty="0" smtClean="0"/>
              <a:t>The data types associated with each data element also need to be specified. For the names and addresses, character</a:t>
            </a:r>
            <a:r>
              <a:rPr lang="en-US" altLang="en-US" baseline="0" dirty="0" smtClean="0"/>
              <a:t> data type,</a:t>
            </a:r>
            <a:r>
              <a:rPr lang="en-US" altLang="en-US" dirty="0" smtClean="0"/>
              <a:t> char or varchar</a:t>
            </a:r>
            <a:r>
              <a:rPr lang="en-US" altLang="en-US" i="1" dirty="0" smtClean="0"/>
              <a:t>,</a:t>
            </a:r>
            <a:r>
              <a:rPr lang="en-US" altLang="en-US" dirty="0" smtClean="0"/>
              <a:t> should be used; the key is</a:t>
            </a:r>
            <a:r>
              <a:rPr lang="en-US" altLang="en-US" baseline="0" dirty="0" smtClean="0"/>
              <a:t> usually</a:t>
            </a:r>
            <a:r>
              <a:rPr lang="en-US" altLang="en-US" dirty="0" smtClean="0"/>
              <a:t> an integer value, since it is more efficient to do numeric comparisons than text comparisons</a:t>
            </a:r>
            <a:r>
              <a:rPr lang="en-US" altLang="en-US" baseline="0" dirty="0" smtClean="0"/>
              <a:t>. </a:t>
            </a:r>
            <a:endParaRPr lang="en-US" altLang="en-US" dirty="0" smtClean="0"/>
          </a:p>
          <a:p>
            <a:endParaRPr lang="en-US" altLang="en-US" dirty="0" smtClean="0"/>
          </a:p>
        </p:txBody>
      </p:sp>
    </p:spTree>
    <p:extLst>
      <p:ext uri="{BB962C8B-B14F-4D97-AF65-F5344CB8AC3E}">
        <p14:creationId xmlns:p14="http://schemas.microsoft.com/office/powerpoint/2010/main" val="423243425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3C89AF0-2BE6-4800-98C9-D26755C81516}" type="slidenum">
              <a:rPr lang="en-US" altLang="en-US"/>
              <a:pPr eaLnBrk="1" hangingPunct="1"/>
              <a:t>14</a:t>
            </a:fld>
            <a:endParaRPr lang="en-US" altLang="en-US" dirty="0"/>
          </a:p>
        </p:txBody>
      </p:sp>
      <p:sp>
        <p:nvSpPr>
          <p:cNvPr id="35845"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5846"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an example of a contact table with some entries in it. The attributes of the table are the columns. Each entry in the table is a row.</a:t>
            </a:r>
          </a:p>
          <a:p>
            <a:r>
              <a:rPr lang="en-US" altLang="en-US" dirty="0" smtClean="0"/>
              <a:t>However, the company data is stored in multiple locations, and as a result, it is easy for the company data to be entered inconsistently. Additionally, if the general information about the company changes, such as a relocation to a new address or a name change, the entries in all the rows will need to be changed.</a:t>
            </a:r>
          </a:p>
        </p:txBody>
      </p:sp>
    </p:spTree>
    <p:extLst>
      <p:ext uri="{BB962C8B-B14F-4D97-AF65-F5344CB8AC3E}">
        <p14:creationId xmlns:p14="http://schemas.microsoft.com/office/powerpoint/2010/main" val="16192067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DC14545-4A80-4E56-B0AB-FCE45CC1C4DE}" type="slidenum">
              <a:rPr lang="en-US" altLang="en-US"/>
              <a:pPr eaLnBrk="1" hangingPunct="1"/>
              <a:t>15</a:t>
            </a:fld>
            <a:endParaRPr lang="en-US" altLang="en-US" dirty="0"/>
          </a:p>
        </p:txBody>
      </p:sp>
      <p:sp>
        <p:nvSpPr>
          <p:cNvPr id="3686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687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To address these issues, the database can be normalized. Normalization is a process that helps ensure that the database design is optimized and the data is consistent by reducing the possibility of update errors and reducing data redundancy.</a:t>
            </a:r>
          </a:p>
          <a:p>
            <a:r>
              <a:rPr lang="en-US" altLang="en-US" dirty="0" smtClean="0"/>
              <a:t>Early concepts of data normalization were defined by E. F. Codd, in the journal “Communications of the ACM” in 1970. </a:t>
            </a:r>
          </a:p>
          <a:p>
            <a:endParaRPr lang="en-US" altLang="en-US" dirty="0" smtClean="0"/>
          </a:p>
        </p:txBody>
      </p:sp>
    </p:spTree>
    <p:extLst>
      <p:ext uri="{BB962C8B-B14F-4D97-AF65-F5344CB8AC3E}">
        <p14:creationId xmlns:p14="http://schemas.microsoft.com/office/powerpoint/2010/main" val="3850669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2"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61B5F6E-3971-4C25-BD55-E0F84349F44D}" type="slidenum">
              <a:rPr lang="en-US" altLang="en-US"/>
              <a:pPr eaLnBrk="1" hangingPunct="1"/>
              <a:t>16</a:t>
            </a:fld>
            <a:endParaRPr lang="en-US" altLang="en-US" dirty="0"/>
          </a:p>
        </p:txBody>
      </p:sp>
      <p:sp>
        <p:nvSpPr>
          <p:cNvPr id="37893"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6" name="Notes Placeholder 5"/>
          <p:cNvSpPr>
            <a:spLocks noGrp="1"/>
          </p:cNvSpPr>
          <p:nvPr>
            <p:ph type="body" idx="1"/>
          </p:nvPr>
        </p:nvSpPr>
        <p:spPr/>
        <p:txBody>
          <a:bodyPr>
            <a:normAutofit/>
          </a:bodyPr>
          <a:lstStyle/>
          <a:p>
            <a:pPr>
              <a:defRPr/>
            </a:pPr>
            <a:r>
              <a:rPr lang="x-none" dirty="0" smtClean="0"/>
              <a:t>In this case, errors </a:t>
            </a:r>
            <a:r>
              <a:rPr lang="en-US" dirty="0" smtClean="0"/>
              <a:t>can be reduced </a:t>
            </a:r>
            <a:r>
              <a:rPr lang="x-none" dirty="0" smtClean="0"/>
              <a:t>by looking again at </a:t>
            </a:r>
            <a:r>
              <a:rPr lang="en-US" dirty="0" smtClean="0"/>
              <a:t>the </a:t>
            </a:r>
            <a:r>
              <a:rPr lang="x-none" dirty="0" smtClean="0"/>
              <a:t>data. </a:t>
            </a:r>
            <a:r>
              <a:rPr lang="en-US" dirty="0" smtClean="0"/>
              <a:t>The relationship between the people and their companies is a simple relationship; however, separating this information into two sets - </a:t>
            </a:r>
            <a:r>
              <a:rPr lang="x-none" dirty="0" smtClean="0"/>
              <a:t>one for the information about the person and the other for information about the company</a:t>
            </a:r>
            <a:r>
              <a:rPr lang="en-US" dirty="0" smtClean="0"/>
              <a:t> – would provide more distinct access to the details of each set. </a:t>
            </a:r>
          </a:p>
          <a:p>
            <a:pPr>
              <a:defRPr/>
            </a:pPr>
            <a:r>
              <a:rPr lang="x-none" dirty="0" smtClean="0"/>
              <a:t>By </a:t>
            </a:r>
            <a:r>
              <a:rPr lang="en-US" dirty="0" smtClean="0"/>
              <a:t>separating the single database table into </a:t>
            </a:r>
            <a:r>
              <a:rPr lang="x-none" dirty="0" smtClean="0"/>
              <a:t>two tables, </a:t>
            </a:r>
            <a:r>
              <a:rPr lang="en-US" dirty="0" smtClean="0"/>
              <a:t>there are </a:t>
            </a:r>
            <a:r>
              <a:rPr lang="x-none" dirty="0" smtClean="0"/>
              <a:t>no longer multiple copies of </a:t>
            </a:r>
            <a:r>
              <a:rPr lang="en-US" dirty="0" smtClean="0"/>
              <a:t>the </a:t>
            </a:r>
            <a:r>
              <a:rPr lang="x-none" dirty="0" smtClean="0"/>
              <a:t>company information within one table. </a:t>
            </a:r>
            <a:r>
              <a:rPr lang="en-US" dirty="0" smtClean="0"/>
              <a:t>This action meets </a:t>
            </a:r>
            <a:r>
              <a:rPr lang="x-none" dirty="0" smtClean="0"/>
              <a:t>some of the requirements of database normalization</a:t>
            </a:r>
            <a:r>
              <a:rPr lang="en-US" dirty="0" smtClean="0"/>
              <a:t> by eliminating </a:t>
            </a:r>
            <a:r>
              <a:rPr lang="x-none" dirty="0" smtClean="0"/>
              <a:t>redundant copies of the company information</a:t>
            </a:r>
            <a:r>
              <a:rPr lang="en-US" dirty="0" smtClean="0"/>
              <a:t> and by creating a structure that can </a:t>
            </a:r>
            <a:r>
              <a:rPr lang="x-none" dirty="0" smtClean="0"/>
              <a:t>prevent the problem of inconsistent company data in the database.</a:t>
            </a:r>
            <a:endParaRPr lang="en-US" dirty="0" smtClean="0"/>
          </a:p>
          <a:p>
            <a:pPr>
              <a:defRPr/>
            </a:pPr>
            <a:r>
              <a:rPr lang="x-none" dirty="0" smtClean="0"/>
              <a:t>As with </a:t>
            </a:r>
            <a:r>
              <a:rPr lang="en-US" dirty="0" smtClean="0"/>
              <a:t>the </a:t>
            </a:r>
            <a:r>
              <a:rPr lang="x-none" dirty="0" smtClean="0"/>
              <a:t>single table design, </a:t>
            </a:r>
            <a:r>
              <a:rPr lang="en-US" dirty="0" smtClean="0"/>
              <a:t>there needs to be a </a:t>
            </a:r>
            <a:r>
              <a:rPr lang="x-none" dirty="0" smtClean="0"/>
              <a:t>key, or unique identifier, for each of </a:t>
            </a:r>
            <a:r>
              <a:rPr lang="en-US" dirty="0" smtClean="0"/>
              <a:t>the </a:t>
            </a:r>
            <a:r>
              <a:rPr lang="x-none" dirty="0" smtClean="0"/>
              <a:t>two tables. Just as it</a:t>
            </a:r>
            <a:r>
              <a:rPr lang="en-US" dirty="0" smtClean="0"/>
              <a:t> </a:t>
            </a:r>
            <a:r>
              <a:rPr lang="en-US" dirty="0" err="1" smtClean="0"/>
              <a:t>i</a:t>
            </a:r>
            <a:r>
              <a:rPr lang="x-none" dirty="0" smtClean="0"/>
              <a:t>s possible to have two people with the same name at different companies, it</a:t>
            </a:r>
            <a:r>
              <a:rPr lang="en-US" dirty="0" smtClean="0"/>
              <a:t> i</a:t>
            </a:r>
            <a:r>
              <a:rPr lang="x-none" dirty="0" smtClean="0"/>
              <a:t>s possible to have two different companies with the same name in different parts of the country. Therefore, the </a:t>
            </a:r>
            <a:r>
              <a:rPr lang="en-US" dirty="0" smtClean="0"/>
              <a:t>company </a:t>
            </a:r>
            <a:r>
              <a:rPr lang="x-none" dirty="0" smtClean="0"/>
              <a:t>name </a:t>
            </a:r>
            <a:r>
              <a:rPr lang="en-US" dirty="0" smtClean="0"/>
              <a:t>should not be used </a:t>
            </a:r>
            <a:r>
              <a:rPr lang="x-none" dirty="0" smtClean="0"/>
              <a:t>as the unique identifier. Instead</a:t>
            </a:r>
            <a:r>
              <a:rPr lang="en-US" dirty="0" smtClean="0"/>
              <a:t>, </a:t>
            </a:r>
            <a:r>
              <a:rPr lang="x-none" dirty="0" smtClean="0"/>
              <a:t>an integer key </a:t>
            </a:r>
            <a:r>
              <a:rPr lang="en-US" dirty="0" smtClean="0"/>
              <a:t>will be used </a:t>
            </a:r>
            <a:r>
              <a:rPr lang="x-none" dirty="0" smtClean="0"/>
              <a:t>for the company table</a:t>
            </a:r>
            <a:r>
              <a:rPr lang="en-US" dirty="0" smtClean="0"/>
              <a:t> and </a:t>
            </a:r>
            <a:r>
              <a:rPr lang="x-none" dirty="0" smtClean="0"/>
              <a:t>shorter names for some of the attributes in both tables </a:t>
            </a:r>
            <a:r>
              <a:rPr lang="en-US" dirty="0" smtClean="0"/>
              <a:t>can be used now that </a:t>
            </a:r>
            <a:r>
              <a:rPr lang="x-none" dirty="0" smtClean="0"/>
              <a:t>the attributes that belong to a person and to a company</a:t>
            </a:r>
            <a:r>
              <a:rPr lang="en-US" dirty="0" smtClean="0"/>
              <a:t> have been separated.</a:t>
            </a:r>
          </a:p>
          <a:p>
            <a:pPr>
              <a:defRPr/>
            </a:pPr>
            <a:r>
              <a:rPr lang="en-US" dirty="0" smtClean="0"/>
              <a:t>O</a:t>
            </a:r>
            <a:r>
              <a:rPr lang="x-none" dirty="0" smtClean="0"/>
              <a:t>ne more step</a:t>
            </a:r>
            <a:r>
              <a:rPr lang="en-US" dirty="0" smtClean="0"/>
              <a:t> is needed </a:t>
            </a:r>
            <a:r>
              <a:rPr lang="x-none" dirty="0" smtClean="0"/>
              <a:t>to </a:t>
            </a:r>
            <a:r>
              <a:rPr lang="en-US" dirty="0" smtClean="0"/>
              <a:t>connect </a:t>
            </a:r>
            <a:r>
              <a:rPr lang="x-none" dirty="0" smtClean="0"/>
              <a:t>the person to the company. </a:t>
            </a:r>
            <a:r>
              <a:rPr lang="en-US" dirty="0" smtClean="0"/>
              <a:t>To do this, a </a:t>
            </a:r>
            <a:r>
              <a:rPr lang="x-none" dirty="0" smtClean="0"/>
              <a:t>field</a:t>
            </a:r>
            <a:r>
              <a:rPr lang="en-US" dirty="0" smtClean="0"/>
              <a:t> can be added</a:t>
            </a:r>
            <a:r>
              <a:rPr lang="x-none" dirty="0" smtClean="0"/>
              <a:t> to the person table for the </a:t>
            </a:r>
            <a:r>
              <a:rPr lang="en-US" dirty="0" smtClean="0"/>
              <a:t>integer key representing the company, or the </a:t>
            </a:r>
            <a:r>
              <a:rPr lang="x-none" dirty="0" smtClean="0"/>
              <a:t>CompanyKey</a:t>
            </a:r>
            <a:r>
              <a:rPr lang="en-US" dirty="0" smtClean="0"/>
              <a:t>, associated with </a:t>
            </a:r>
            <a:r>
              <a:rPr lang="x-none" dirty="0" smtClean="0"/>
              <a:t>that particular contact. In the person table, this CompanyKey would be considered a foreign key which refers to the primary key in the company table. </a:t>
            </a:r>
            <a:r>
              <a:rPr lang="en-US" dirty="0" smtClean="0"/>
              <a:t>A foreign</a:t>
            </a:r>
            <a:r>
              <a:rPr lang="en-US" baseline="0" dirty="0" smtClean="0"/>
              <a:t> key is a field or group of fields in one table that uniquely identifies a row in a different table. </a:t>
            </a:r>
            <a:r>
              <a:rPr lang="x-none" dirty="0" smtClean="0"/>
              <a:t>Specifying foreign keys in tables is how relationships are built within a database.</a:t>
            </a:r>
            <a:endParaRPr lang="en-US" dirty="0" smtClean="0"/>
          </a:p>
          <a:p>
            <a:pPr>
              <a:defRPr/>
            </a:pPr>
            <a:r>
              <a:rPr lang="x-none" dirty="0" smtClean="0"/>
              <a:t>Note</a:t>
            </a:r>
            <a:r>
              <a:rPr lang="en-US" dirty="0" smtClean="0"/>
              <a:t> that</a:t>
            </a:r>
            <a:r>
              <a:rPr lang="x-none" dirty="0" smtClean="0"/>
              <a:t> the cardinality of this relationship is one to many. Each person has one company, but each company may have more than one person related to it.</a:t>
            </a:r>
            <a:endParaRPr lang="en-US" dirty="0" smtClean="0"/>
          </a:p>
          <a:p>
            <a:pPr>
              <a:defRPr/>
            </a:pPr>
            <a:endParaRPr lang="en-US" dirty="0"/>
          </a:p>
        </p:txBody>
      </p:sp>
    </p:spTree>
    <p:extLst>
      <p:ext uri="{BB962C8B-B14F-4D97-AF65-F5344CB8AC3E}">
        <p14:creationId xmlns:p14="http://schemas.microsoft.com/office/powerpoint/2010/main" val="303098302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2A77DE13-F11A-406D-BAD1-A03BBD65BEEF}" type="slidenum">
              <a:rPr lang="en-US" altLang="en-US"/>
              <a:pPr eaLnBrk="1" hangingPunct="1"/>
              <a:t>17</a:t>
            </a:fld>
            <a:endParaRPr lang="en-US" altLang="en-US" dirty="0"/>
          </a:p>
        </p:txBody>
      </p:sp>
      <p:sp>
        <p:nvSpPr>
          <p:cNvPr id="38917"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8918"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slide shows what the two tables would look like now using the same previous data. The person table now has fewer columns than the old</a:t>
            </a:r>
            <a:r>
              <a:rPr lang="en-US" altLang="en-US" baseline="0" dirty="0" smtClean="0"/>
              <a:t> </a:t>
            </a:r>
            <a:r>
              <a:rPr lang="en-US" altLang="en-US" dirty="0" smtClean="0"/>
              <a:t>contact table; instead of storing the company name, company address, company city, and company state, it just stores the company key. The company table includes a key along with the name, address, city, and state.</a:t>
            </a:r>
          </a:p>
          <a:p>
            <a:r>
              <a:rPr lang="en-US" sz="1000" kern="1200" dirty="0" smtClean="0">
                <a:solidFill>
                  <a:schemeClr val="tx1"/>
                </a:solidFill>
                <a:effectLst/>
                <a:latin typeface="Arial" pitchFamily="34" charset="0"/>
                <a:ea typeface="+mn-ea"/>
                <a:cs typeface="Arial" pitchFamily="34" charset="0"/>
              </a:rPr>
              <a:t> The person table has two entries, like the old contact table--one for Bill and one for Albert. </a:t>
            </a:r>
            <a:r>
              <a:rPr lang="en-US" altLang="en-US" dirty="0" smtClean="0"/>
              <a:t>The company table has only one entry, however, for Community Hospital, Inc. Both contacts are from the same company, so they both have the same value in the CompanyKey column. Presumably for a larger dataset there would be multiple entries in the company table.</a:t>
            </a:r>
          </a:p>
        </p:txBody>
      </p:sp>
    </p:spTree>
    <p:extLst>
      <p:ext uri="{BB962C8B-B14F-4D97-AF65-F5344CB8AC3E}">
        <p14:creationId xmlns:p14="http://schemas.microsoft.com/office/powerpoint/2010/main" val="167632058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40"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941584B-3CC3-466D-8587-07FE98EFB4F5}" type="slidenum">
              <a:rPr lang="en-US" altLang="en-US"/>
              <a:pPr eaLnBrk="1" hangingPunct="1"/>
              <a:t>18</a:t>
            </a:fld>
            <a:endParaRPr lang="en-US" altLang="en-US" dirty="0"/>
          </a:p>
        </p:txBody>
      </p:sp>
      <p:sp>
        <p:nvSpPr>
          <p:cNvPr id="39941"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9942"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has shown some examples of data models and diagrams as well as sample tables. There are several steps to turn this design into a database. First, a database program and its database management system, or DBMS,</a:t>
            </a:r>
            <a:r>
              <a:rPr lang="en-US" altLang="en-US" baseline="0" dirty="0" smtClean="0"/>
              <a:t> </a:t>
            </a:r>
            <a:r>
              <a:rPr lang="en-US" altLang="en-US" dirty="0" smtClean="0"/>
              <a:t>need to be installed on a server. This database management system will allow the database administrator to create and maintain the database, and users to access the database. There are several different database management systems, listed on this slide: commercial ones like Oracle, Microsoft SQL Server, and IBM DB2, and open source ones like MySQL </a:t>
            </a:r>
            <a:r>
              <a:rPr lang="en-US" altLang="en-US" smtClean="0"/>
              <a:t>and PostgreSQL, </a:t>
            </a:r>
            <a:r>
              <a:rPr lang="en-US" altLang="en-US" dirty="0" smtClean="0"/>
              <a:t>or Postgres, for short.</a:t>
            </a:r>
          </a:p>
        </p:txBody>
      </p:sp>
    </p:spTree>
    <p:extLst>
      <p:ext uri="{BB962C8B-B14F-4D97-AF65-F5344CB8AC3E}">
        <p14:creationId xmlns:p14="http://schemas.microsoft.com/office/powerpoint/2010/main" val="112303681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481DDC9-7FD0-4C04-B14A-62ADEC29F955}" type="slidenum">
              <a:rPr lang="en-US" altLang="en-US"/>
              <a:pPr eaLnBrk="1" hangingPunct="1"/>
              <a:t>19</a:t>
            </a:fld>
            <a:endParaRPr lang="en-US" altLang="en-US" dirty="0"/>
          </a:p>
        </p:txBody>
      </p:sp>
      <p:sp>
        <p:nvSpPr>
          <p:cNvPr id="40965"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40966"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After the database and DBMS are installed, then tables and relationships can be created. DBMSs often include software tools that allow users to create tables, add relationships, control access to the tables, and other functionality such as adding procedures and triggers. The Structured Query Language, or SQL, is a querying language that also provides database management functionality as well as ways to access, insert, update, and delete data stored in the database. SQL will be covered in more detail in another lecture. </a:t>
            </a:r>
          </a:p>
          <a:p>
            <a:endParaRPr lang="en-US" altLang="en-US" dirty="0" smtClean="0"/>
          </a:p>
        </p:txBody>
      </p:sp>
    </p:spTree>
    <p:extLst>
      <p:ext uri="{BB962C8B-B14F-4D97-AF65-F5344CB8AC3E}">
        <p14:creationId xmlns:p14="http://schemas.microsoft.com/office/powerpoint/2010/main" val="1052789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learning objectives for </a:t>
            </a:r>
            <a:r>
              <a:rPr lang="en-US" altLang="en-US" b="0" i="0" dirty="0" smtClean="0"/>
              <a:t>Databases and SQL</a:t>
            </a:r>
            <a:r>
              <a:rPr lang="en-US" altLang="en-US" b="1" i="1" dirty="0" smtClean="0"/>
              <a:t> </a:t>
            </a:r>
            <a:r>
              <a:rPr lang="en-US" altLang="en-US" dirty="0" smtClean="0"/>
              <a:t>are to:</a:t>
            </a:r>
          </a:p>
          <a:p>
            <a:endParaRPr lang="en-US" altLang="en-US" dirty="0" smtClean="0"/>
          </a:p>
          <a:p>
            <a:pPr>
              <a:buFontTx/>
              <a:buChar char="•"/>
            </a:pPr>
            <a:r>
              <a:rPr lang="en-US" altLang="en-US" dirty="0" smtClean="0"/>
              <a:t> Define and describe the purpose of databases </a:t>
            </a:r>
          </a:p>
          <a:p>
            <a:pPr>
              <a:buFontTx/>
              <a:buChar char="•"/>
            </a:pPr>
            <a:r>
              <a:rPr lang="en-US" altLang="en-US" dirty="0" smtClean="0"/>
              <a:t> Describe a relational database </a:t>
            </a:r>
          </a:p>
          <a:p>
            <a:pPr>
              <a:buFontTx/>
              <a:buChar char="•"/>
            </a:pPr>
            <a:r>
              <a:rPr lang="en-US" altLang="en-US" dirty="0" smtClean="0"/>
              <a:t> Describe data modeling and normalization </a:t>
            </a:r>
          </a:p>
          <a:p>
            <a:pPr>
              <a:buFontTx/>
              <a:buChar char="•"/>
            </a:pPr>
            <a:r>
              <a:rPr lang="en-US" altLang="en-US" dirty="0" smtClean="0"/>
              <a:t> Describe the structured query language, or SQL</a:t>
            </a:r>
          </a:p>
        </p:txBody>
      </p:sp>
      <p:sp>
        <p:nvSpPr>
          <p:cNvPr id="3789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06F613-8F45-447F-845D-911FE8787BCE}" type="slidenum">
              <a:rPr lang="en-US" altLang="en-US"/>
              <a:pPr eaLnBrk="1" hangingPunct="1"/>
              <a:t>2</a:t>
            </a:fld>
            <a:endParaRPr lang="en-US" altLang="en-US" dirty="0"/>
          </a:p>
        </p:txBody>
      </p:sp>
    </p:spTree>
    <p:extLst>
      <p:ext uri="{BB962C8B-B14F-4D97-AF65-F5344CB8AC3E}">
        <p14:creationId xmlns:p14="http://schemas.microsoft.com/office/powerpoint/2010/main" val="3485493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F9A869-1048-4BDB-BCA8-27C499E2379B}" type="slidenum">
              <a:rPr lang="en-US" altLang="en-US"/>
              <a:pPr eaLnBrk="1" hangingPunct="1"/>
              <a:t>20</a:t>
            </a:fld>
            <a:endParaRPr lang="en-US" altLang="en-US" dirty="0"/>
          </a:p>
        </p:txBody>
      </p:sp>
      <p:sp>
        <p:nvSpPr>
          <p:cNvPr id="41989" name="Notes Placeholder 6"/>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4199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b of </a:t>
            </a:r>
            <a:r>
              <a:rPr lang="en-US" altLang="en-US" b="0" i="0" dirty="0" smtClean="0"/>
              <a:t>Databases and SQL</a:t>
            </a:r>
            <a:r>
              <a:rPr lang="en-US" altLang="en-US" b="1" i="1" dirty="0" smtClean="0"/>
              <a:t>. </a:t>
            </a:r>
            <a:r>
              <a:rPr lang="en-US" altLang="en-US" dirty="0" smtClean="0"/>
              <a:t>In summary, this lecture demonstrated how databases can be modeled using entity-relationship diagrams and how to use those diagrams to design a simple database. Data relationships can have three different cardinalities: one-to-one, one-to-many and many-to-many. The design of a database can be improved through normalization – a structure that removes duplicate data that would have otherwise been stored in multiple rows. Examples were provided of one-to-many relationships and how relationships are created using foreign keys.</a:t>
            </a:r>
          </a:p>
          <a:p>
            <a:endParaRPr lang="en-US" altLang="en-US" dirty="0" smtClean="0"/>
          </a:p>
        </p:txBody>
      </p:sp>
    </p:spTree>
    <p:extLst>
      <p:ext uri="{BB962C8B-B14F-4D97-AF65-F5344CB8AC3E}">
        <p14:creationId xmlns:p14="http://schemas.microsoft.com/office/powerpoint/2010/main" val="200595690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References slide. No audio.</a:t>
            </a:r>
          </a:p>
        </p:txBody>
      </p:sp>
      <p:sp>
        <p:nvSpPr>
          <p:cNvPr id="43012"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fontAlgn="base" hangingPunct="1">
              <a:spcBef>
                <a:spcPct val="0"/>
              </a:spcBef>
              <a:spcAft>
                <a:spcPct val="0"/>
              </a:spcAft>
            </a:pPr>
            <a:endParaRPr lang="en-US" altLang="en-US" dirty="0" smtClean="0"/>
          </a:p>
        </p:txBody>
      </p:sp>
      <p:sp>
        <p:nvSpPr>
          <p:cNvPr id="4301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9C3A770-17D1-4624-938A-D4D595DC1434}" type="slidenum">
              <a:rPr lang="en-US" altLang="en-US"/>
              <a:pPr eaLnBrk="1" hangingPunct="1"/>
              <a:t>21</a:t>
            </a:fld>
            <a:endParaRPr lang="en-US" altLang="en-US" dirty="0"/>
          </a:p>
        </p:txBody>
      </p:sp>
    </p:spTree>
    <p:extLst>
      <p:ext uri="{BB962C8B-B14F-4D97-AF65-F5344CB8AC3E}">
        <p14:creationId xmlns:p14="http://schemas.microsoft.com/office/powerpoint/2010/main" val="33469179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22</a:t>
            </a:fld>
            <a:endParaRPr lang="en-US" altLang="en-US" dirty="0"/>
          </a:p>
        </p:txBody>
      </p:sp>
    </p:spTree>
    <p:extLst>
      <p:ext uri="{BB962C8B-B14F-4D97-AF65-F5344CB8AC3E}">
        <p14:creationId xmlns:p14="http://schemas.microsoft.com/office/powerpoint/2010/main" val="17995488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171450" indent="-171450">
              <a:buFont typeface="Arial" panose="020B0604020202020204" pitchFamily="34" charset="0"/>
              <a:buChar char="•"/>
            </a:pPr>
            <a:r>
              <a:rPr lang="en-US" altLang="en-US" dirty="0" smtClean="0"/>
              <a:t>Define the basic data operations for relational databases and how to implement them in SQL </a:t>
            </a:r>
          </a:p>
          <a:p>
            <a:pPr>
              <a:buFontTx/>
              <a:buChar char="•"/>
            </a:pPr>
            <a:r>
              <a:rPr lang="en-US" altLang="en-US" dirty="0" smtClean="0"/>
              <a:t> Design a simple relational database and create corresponding SQL commands </a:t>
            </a:r>
          </a:p>
          <a:p>
            <a:pPr>
              <a:buFontTx/>
              <a:buChar char="•"/>
            </a:pPr>
            <a:r>
              <a:rPr lang="en-US" altLang="en-US" dirty="0" smtClean="0"/>
              <a:t> And, examine the structure of a health care database component </a:t>
            </a:r>
          </a:p>
          <a:p>
            <a:pPr eaLnBrk="1" hangingPunct="1">
              <a:spcBef>
                <a:spcPct val="0"/>
              </a:spcBef>
              <a:buFontTx/>
              <a:buChar char="•"/>
            </a:pPr>
            <a:endParaRPr lang="en-US" altLang="en-US" dirty="0" smtClean="0"/>
          </a:p>
        </p:txBody>
      </p:sp>
      <p:sp>
        <p:nvSpPr>
          <p:cNvPr id="37893"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506F613-8F45-447F-845D-911FE8787BCE}" type="slidenum">
              <a:rPr lang="en-US" altLang="en-US"/>
              <a:pPr eaLnBrk="1" hangingPunct="1"/>
              <a:t>3</a:t>
            </a:fld>
            <a:endParaRPr lang="en-US" altLang="en-US" dirty="0"/>
          </a:p>
        </p:txBody>
      </p:sp>
    </p:spTree>
    <p:extLst>
      <p:ext uri="{BB962C8B-B14F-4D97-AF65-F5344CB8AC3E}">
        <p14:creationId xmlns:p14="http://schemas.microsoft.com/office/powerpoint/2010/main" val="81826974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4</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lecture introduces</a:t>
            </a:r>
            <a:r>
              <a:rPr lang="en-US" altLang="en-US" baseline="0" dirty="0" smtClean="0"/>
              <a:t> the topics of data relationship types and structures, database normalization, and building a database.</a:t>
            </a:r>
            <a:endParaRPr lang="en-US" altLang="en-US" dirty="0" smtClean="0"/>
          </a:p>
          <a:p>
            <a:r>
              <a:rPr lang="en-US" altLang="en-US" dirty="0" smtClean="0"/>
              <a:t>A database contains a set of tables each</a:t>
            </a:r>
            <a:r>
              <a:rPr lang="en-US" altLang="en-US" baseline="0" dirty="0" smtClean="0"/>
              <a:t> containing </a:t>
            </a:r>
            <a:r>
              <a:rPr lang="en-US" altLang="en-US" dirty="0" smtClean="0"/>
              <a:t>data. Each </a:t>
            </a:r>
            <a:r>
              <a:rPr lang="en-US" altLang="en-US" b="0" dirty="0" smtClean="0"/>
              <a:t>table is modeled by </a:t>
            </a:r>
            <a:r>
              <a:rPr lang="en-US" altLang="en-US" sz="1000" b="0" i="0" kern="1200" baseline="0" dirty="0" smtClean="0">
                <a:solidFill>
                  <a:schemeClr val="tx1"/>
                </a:solidFill>
                <a:latin typeface="Arial" pitchFamily="34" charset="0"/>
                <a:ea typeface="+mn-ea"/>
                <a:cs typeface="Arial" pitchFamily="34" charset="0"/>
              </a:rPr>
              <a:t>a</a:t>
            </a:r>
            <a:r>
              <a:rPr lang="en-US" sz="1000" b="0" i="0" kern="1200" dirty="0" smtClean="0">
                <a:solidFill>
                  <a:schemeClr val="tx1"/>
                </a:solidFill>
                <a:latin typeface="Arial" pitchFamily="34" charset="0"/>
                <a:ea typeface="+mn-ea"/>
                <a:cs typeface="Arial" pitchFamily="34" charset="0"/>
              </a:rPr>
              <a:t>n entity –</a:t>
            </a:r>
            <a:r>
              <a:rPr lang="en-US" sz="1000" b="0" i="0" kern="1200" baseline="0" dirty="0" smtClean="0">
                <a:solidFill>
                  <a:schemeClr val="tx1"/>
                </a:solidFill>
                <a:latin typeface="Arial" pitchFamily="34" charset="0"/>
                <a:ea typeface="+mn-ea"/>
                <a:cs typeface="Arial" pitchFamily="34" charset="0"/>
              </a:rPr>
              <a:t> </a:t>
            </a:r>
            <a:r>
              <a:rPr lang="en-US" sz="1000" b="0" i="0" kern="1200" dirty="0" smtClean="0">
                <a:solidFill>
                  <a:schemeClr val="tx1"/>
                </a:solidFill>
                <a:latin typeface="Arial" pitchFamily="34" charset="0"/>
                <a:ea typeface="+mn-ea"/>
                <a:cs typeface="Arial" pitchFamily="34" charset="0"/>
              </a:rPr>
              <a:t>some unit of data that can be classified and have stated relationships to other entities.</a:t>
            </a:r>
            <a:r>
              <a:rPr lang="en-US" altLang="en-US" dirty="0" smtClean="0"/>
              <a:t> For example, a table can be</a:t>
            </a:r>
            <a:r>
              <a:rPr lang="en-US" altLang="en-US" b="1" dirty="0" smtClean="0"/>
              <a:t> </a:t>
            </a:r>
            <a:r>
              <a:rPr lang="en-US" altLang="en-US" b="0" dirty="0" smtClean="0"/>
              <a:t>a list of contacts. </a:t>
            </a:r>
          </a:p>
          <a:p>
            <a:r>
              <a:rPr lang="en-US" altLang="en-US" b="0" dirty="0" smtClean="0"/>
              <a:t>Within a table, rows are the entries, and columns are attributes that need to be defined.</a:t>
            </a:r>
            <a:r>
              <a:rPr lang="en-US" altLang="en-US" b="1" dirty="0" smtClean="0"/>
              <a:t> </a:t>
            </a:r>
            <a:r>
              <a:rPr lang="en-US" altLang="en-US" b="0" dirty="0" smtClean="0"/>
              <a:t>The relationships between different</a:t>
            </a:r>
            <a:r>
              <a:rPr lang="en-US" altLang="en-US" b="0" baseline="0" dirty="0" smtClean="0"/>
              <a:t> </a:t>
            </a:r>
            <a:r>
              <a:rPr lang="en-US" altLang="en-US" b="0" dirty="0" smtClean="0"/>
              <a:t>tables also need to be defined.</a:t>
            </a:r>
            <a:r>
              <a:rPr lang="en-US" altLang="en-US" b="1" dirty="0" smtClean="0"/>
              <a:t> </a:t>
            </a:r>
          </a:p>
        </p:txBody>
      </p:sp>
    </p:spTree>
    <p:extLst>
      <p:ext uri="{BB962C8B-B14F-4D97-AF65-F5344CB8AC3E}">
        <p14:creationId xmlns:p14="http://schemas.microsoft.com/office/powerpoint/2010/main" val="2570548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5</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Data can be modeled using an entity-relationship diagram, also known as an ER diagram or ERD. These diagrams show the entities, the attributes, and the relationships between entities. The relationships are shown using lines and can also be represented in words, such as "has a". </a:t>
            </a:r>
          </a:p>
          <a:p>
            <a:r>
              <a:rPr lang="en-US" altLang="en-US" dirty="0" smtClean="0"/>
              <a:t>For example, if there are two tables, one for storing information about a patient… </a:t>
            </a:r>
          </a:p>
          <a:p>
            <a:endParaRPr lang="en-US" altLang="en-US" dirty="0" smtClean="0"/>
          </a:p>
        </p:txBody>
      </p:sp>
    </p:spTree>
    <p:extLst>
      <p:ext uri="{BB962C8B-B14F-4D97-AF65-F5344CB8AC3E}">
        <p14:creationId xmlns:p14="http://schemas.microsoft.com/office/powerpoint/2010/main" val="2664670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6</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…and another for storing information about insurance companies…</a:t>
            </a:r>
          </a:p>
        </p:txBody>
      </p:sp>
    </p:spTree>
    <p:extLst>
      <p:ext uri="{BB962C8B-B14F-4D97-AF65-F5344CB8AC3E}">
        <p14:creationId xmlns:p14="http://schemas.microsoft.com/office/powerpoint/2010/main" val="36107855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7</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…then that relationship can be described as "has a" relationship since a patient has an insurance provider. This relationship can be represented as a simple line, but the next slide will show how it can be represented differently.</a:t>
            </a:r>
          </a:p>
        </p:txBody>
      </p:sp>
    </p:spTree>
    <p:extLst>
      <p:ext uri="{BB962C8B-B14F-4D97-AF65-F5344CB8AC3E}">
        <p14:creationId xmlns:p14="http://schemas.microsoft.com/office/powerpoint/2010/main" val="29649911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8</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Relationships can be of three types or cardinalities: one-to-one, one-to-many and many-to-many. </a:t>
            </a:r>
          </a:p>
          <a:p>
            <a:r>
              <a:rPr lang="en-US" altLang="en-US" dirty="0" smtClean="0"/>
              <a:t>In a one-to-one relationship, each entry in a table is linked to exactly one entry in another table and vice-versa. </a:t>
            </a:r>
            <a:r>
              <a:rPr lang="en-US" sz="1000" kern="1200" dirty="0" smtClean="0">
                <a:solidFill>
                  <a:schemeClr val="tx1"/>
                </a:solidFill>
                <a:effectLst/>
                <a:latin typeface="Arial" pitchFamily="34" charset="0"/>
                <a:ea typeface="+mn-ea"/>
                <a:cs typeface="Arial" pitchFamily="34" charset="0"/>
              </a:rPr>
              <a:t>One-to-one relationships are not very common in databases because two such tables would usually be merged into one.</a:t>
            </a:r>
            <a:r>
              <a:rPr lang="en-US" altLang="en-US" dirty="0" smtClean="0"/>
              <a:t> A one-to-one relationship is represented by a simple line.</a:t>
            </a:r>
          </a:p>
          <a:p>
            <a:r>
              <a:rPr lang="en-US" altLang="en-US" dirty="0" smtClean="0"/>
              <a:t>The</a:t>
            </a:r>
            <a:r>
              <a:rPr lang="en-US" altLang="en-US" baseline="0" dirty="0" smtClean="0"/>
              <a:t> o</a:t>
            </a:r>
            <a:r>
              <a:rPr lang="en-US" altLang="en-US" dirty="0" smtClean="0"/>
              <a:t>ne-to-many relationship is commonly used in databases…</a:t>
            </a:r>
          </a:p>
        </p:txBody>
      </p:sp>
    </p:spTree>
    <p:extLst>
      <p:ext uri="{BB962C8B-B14F-4D97-AF65-F5344CB8AC3E}">
        <p14:creationId xmlns:p14="http://schemas.microsoft.com/office/powerpoint/2010/main" val="9337718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8"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D383BCD-5915-47A6-9B9C-A6C515ED6F61}" type="slidenum">
              <a:rPr lang="en-US" altLang="en-US"/>
              <a:pPr eaLnBrk="1" hangingPunct="1"/>
              <a:t>9</a:t>
            </a:fld>
            <a:endParaRPr lang="en-US" altLang="en-US" dirty="0"/>
          </a:p>
        </p:txBody>
      </p:sp>
      <p:sp>
        <p:nvSpPr>
          <p:cNvPr id="31749" name="Notes Placeholder 5"/>
          <p:cNvSpPr>
            <a:spLocks noGrp="1"/>
          </p:cNvSpPr>
          <p:nvPr/>
        </p:nvSpPr>
        <p:spPr bwMode="auto">
          <a:xfrm>
            <a:off x="960438" y="3475038"/>
            <a:ext cx="7680325" cy="329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61" tIns="48331" rIns="96661" bIns="48331"/>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spcBef>
                <a:spcPct val="30000"/>
              </a:spcBef>
            </a:pPr>
            <a:endParaRPr lang="en-US" altLang="en-US" sz="1000" dirty="0"/>
          </a:p>
        </p:txBody>
      </p:sp>
      <p:sp>
        <p:nvSpPr>
          <p:cNvPr id="31750" name="Notes Placeholder 5"/>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dirty="0" smtClean="0"/>
              <a:t>…In this case, each entry in the first table is linked to one entry in the second, but each entry in the second table is linked to multiple entries in the first table. </a:t>
            </a:r>
          </a:p>
        </p:txBody>
      </p:sp>
    </p:spTree>
    <p:extLst>
      <p:ext uri="{BB962C8B-B14F-4D97-AF65-F5344CB8AC3E}">
        <p14:creationId xmlns:p14="http://schemas.microsoft.com/office/powerpoint/2010/main" val="22204502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hyperlink" Target="http://accessibility.psu.edu/microsoftoffice/powerpoint/" TargetMode="External"/><Relationship Id="rId2" Type="http://schemas.openxmlformats.org/officeDocument/2006/relationships/slideMaster" Target="../slideMasters/slideMaster1.xml"/><Relationship Id="rId1" Type="http://schemas.openxmlformats.org/officeDocument/2006/relationships/tags" Target="../tags/tag1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2.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0" y="3517900"/>
            <a:ext cx="91440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ONC top to bottom Try Again2">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199"/>
            <a:ext cx="3156017"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18" name="Content Placeholder 2"/>
          <p:cNvSpPr>
            <a:spLocks noGrp="1"/>
          </p:cNvSpPr>
          <p:nvPr>
            <p:ph sz="quarter" idx="18"/>
          </p:nvPr>
        </p:nvSpPr>
        <p:spPr>
          <a:xfrm>
            <a:off x="457200" y="3882452"/>
            <a:ext cx="8232648" cy="2289747"/>
          </a:xfrm>
          <a:prstGeom prst="rect">
            <a:avLst/>
          </a:prstGeom>
        </p:spPr>
        <p:txBody>
          <a:bodyPr/>
          <a:lstStyle>
            <a:lvl1pPr marL="0" indent="0">
              <a:buNone/>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52068" y="6080010"/>
            <a:ext cx="468442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6" name="Picture Placeholder 5"/>
          <p:cNvSpPr>
            <a:spLocks noGrp="1"/>
          </p:cNvSpPr>
          <p:nvPr>
            <p:ph type="pic" sz="quarter" idx="34"/>
          </p:nvPr>
        </p:nvSpPr>
        <p:spPr>
          <a:xfrm>
            <a:off x="3613217" y="1600200"/>
            <a:ext cx="2427288" cy="2014995"/>
          </a:xfrm>
        </p:spPr>
        <p:txBody>
          <a:bodyPr/>
          <a:lstStyle/>
          <a:p>
            <a:endParaRPr lang="en-US" dirty="0"/>
          </a:p>
        </p:txBody>
      </p:sp>
      <p:sp>
        <p:nvSpPr>
          <p:cNvPr id="9" name="Text Placeholder 3"/>
          <p:cNvSpPr>
            <a:spLocks noGrp="1"/>
          </p:cNvSpPr>
          <p:nvPr>
            <p:ph type="body" sz="quarter" idx="35"/>
          </p:nvPr>
        </p:nvSpPr>
        <p:spPr>
          <a:xfrm>
            <a:off x="1318338" y="3594741"/>
            <a:ext cx="2836412" cy="519112"/>
          </a:xfrm>
        </p:spPr>
        <p:txBody>
          <a:bodyPr/>
          <a:lstStyle>
            <a:lvl1pPr marL="0" indent="0">
              <a:buNone/>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Text Placeholder 3"/>
          <p:cNvSpPr>
            <a:spLocks noGrp="1"/>
          </p:cNvSpPr>
          <p:nvPr>
            <p:ph type="body" sz="quarter" idx="36"/>
          </p:nvPr>
        </p:nvSpPr>
        <p:spPr>
          <a:xfrm>
            <a:off x="5401250" y="3594741"/>
            <a:ext cx="3030240" cy="519112"/>
          </a:xfrm>
        </p:spPr>
        <p:txBody>
          <a:bodyPr/>
          <a:lstStyle>
            <a:lvl1pPr marL="0" indent="0">
              <a:buNone/>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411913665"/>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ONC  2 on top to bottom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199"/>
            <a:ext cx="3442448"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18" name="Content Placeholder 2"/>
          <p:cNvSpPr>
            <a:spLocks noGrp="1"/>
          </p:cNvSpPr>
          <p:nvPr>
            <p:ph sz="quarter" idx="18"/>
          </p:nvPr>
        </p:nvSpPr>
        <p:spPr>
          <a:xfrm>
            <a:off x="457200" y="4272197"/>
            <a:ext cx="8232648" cy="1900002"/>
          </a:xfrm>
          <a:prstGeom prst="rect">
            <a:avLst/>
          </a:prstGeom>
        </p:spPr>
        <p:txBody>
          <a:bodyPr/>
          <a:lstStyle>
            <a:lvl1pPr marL="0" indent="0">
              <a:buNone/>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457200" y="6172199"/>
            <a:ext cx="6434425"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7" name="Content Placeholder 1"/>
          <p:cNvSpPr>
            <a:spLocks noGrp="1"/>
          </p:cNvSpPr>
          <p:nvPr>
            <p:ph sz="quarter" idx="34"/>
          </p:nvPr>
        </p:nvSpPr>
        <p:spPr>
          <a:xfrm>
            <a:off x="3899648" y="1562259"/>
            <a:ext cx="3442448"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Tree>
    <p:custDataLst>
      <p:tags r:id="rId1"/>
    </p:custDataLst>
    <p:extLst>
      <p:ext uri="{BB962C8B-B14F-4D97-AF65-F5344CB8AC3E}">
        <p14:creationId xmlns:p14="http://schemas.microsoft.com/office/powerpoint/2010/main" val="1980740925"/>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ONC Side by Side Larger Lef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5435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5994400" y="1600200"/>
            <a:ext cx="26954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5994400" y="6278880"/>
            <a:ext cx="21039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61384199"/>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ONC triple column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8" y="1600200"/>
            <a:ext cx="2857906"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20" name="Text Placeholder 1"/>
          <p:cNvSpPr>
            <a:spLocks noGrp="1"/>
          </p:cNvSpPr>
          <p:nvPr>
            <p:ph type="body" sz="quarter" idx="32" hasCustomPrompt="1"/>
          </p:nvPr>
        </p:nvSpPr>
        <p:spPr>
          <a:xfrm>
            <a:off x="457199" y="6278880"/>
            <a:ext cx="2857906"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21" name="Text Placeholder 1"/>
          <p:cNvSpPr>
            <a:spLocks noGrp="1"/>
          </p:cNvSpPr>
          <p:nvPr>
            <p:ph type="body" sz="quarter" idx="33" hasCustomPrompt="1"/>
          </p:nvPr>
        </p:nvSpPr>
        <p:spPr>
          <a:xfrm>
            <a:off x="3335424" y="6278880"/>
            <a:ext cx="251576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9" name="Content Placeholder 1"/>
          <p:cNvSpPr>
            <a:spLocks noGrp="1"/>
          </p:cNvSpPr>
          <p:nvPr>
            <p:ph sz="quarter" idx="34"/>
          </p:nvPr>
        </p:nvSpPr>
        <p:spPr>
          <a:xfrm>
            <a:off x="3335424" y="1600200"/>
            <a:ext cx="2536081"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0" name="Content Placeholder 1"/>
          <p:cNvSpPr>
            <a:spLocks noGrp="1"/>
          </p:cNvSpPr>
          <p:nvPr>
            <p:ph sz="quarter" idx="14"/>
          </p:nvPr>
        </p:nvSpPr>
        <p:spPr>
          <a:xfrm>
            <a:off x="5851185" y="1595120"/>
            <a:ext cx="2834642"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p:txBody>
      </p:sp>
      <p:sp>
        <p:nvSpPr>
          <p:cNvPr id="11" name="Text Placeholder 1"/>
          <p:cNvSpPr>
            <a:spLocks noGrp="1"/>
          </p:cNvSpPr>
          <p:nvPr>
            <p:ph type="body" sz="quarter" idx="35" hasCustomPrompt="1"/>
          </p:nvPr>
        </p:nvSpPr>
        <p:spPr>
          <a:xfrm>
            <a:off x="5915729" y="6289040"/>
            <a:ext cx="2770098"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extLst>
      <p:ext uri="{BB962C8B-B14F-4D97-AF65-F5344CB8AC3E}">
        <p14:creationId xmlns:p14="http://schemas.microsoft.com/office/powerpoint/2010/main" val="1700260435"/>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ONC Lecture-Short wide Top Picture, Bottom text">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67360" y="3352800"/>
            <a:ext cx="8229600" cy="291084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5" name="Content Placeholder 7"/>
          <p:cNvSpPr>
            <a:spLocks noGrp="1"/>
          </p:cNvSpPr>
          <p:nvPr>
            <p:ph sz="quarter" idx="15"/>
          </p:nvPr>
        </p:nvSpPr>
        <p:spPr>
          <a:xfrm>
            <a:off x="467360" y="1554480"/>
            <a:ext cx="8229600" cy="1443048"/>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p:txBody>
      </p:sp>
      <p:sp>
        <p:nvSpPr>
          <p:cNvPr id="6" name="Text Placeholder 1"/>
          <p:cNvSpPr>
            <a:spLocks noGrp="1"/>
          </p:cNvSpPr>
          <p:nvPr>
            <p:ph type="body" sz="quarter" idx="32" hasCustomPrompt="1"/>
          </p:nvPr>
        </p:nvSpPr>
        <p:spPr>
          <a:xfrm>
            <a:off x="447040" y="3038168"/>
            <a:ext cx="8238787" cy="273992"/>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Tree>
    <p:custDataLst>
      <p:tags r:id="rId1"/>
    </p:custDataLst>
    <p:extLst>
      <p:ext uri="{BB962C8B-B14F-4D97-AF65-F5344CB8AC3E}">
        <p14:creationId xmlns:p14="http://schemas.microsoft.com/office/powerpoint/2010/main" val="3927789295"/>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righ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456184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128067282"/>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ONC 3 content blocks in 2x2 - text left">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4119880"/>
          </a:xfrm>
          <a:prstGeom prst="rect">
            <a:avLst/>
          </a:prstGeom>
        </p:spPr>
        <p:txBody>
          <a:bodyPr/>
          <a:lstStyle>
            <a:lvl1pPr>
              <a:defRPr sz="3200">
                <a:latin typeface="+mn-lt"/>
              </a:defRPr>
            </a:lvl1pPr>
            <a:lvl2pPr marL="914400" indent="-45720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572008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3200">
                <a:latin typeface="+mn-lt"/>
              </a:defRPr>
            </a:lvl1pPr>
            <a:lvl2pPr marL="742950" indent="-285750">
              <a:buFont typeface="Arial" panose="020B0604020202020204" pitchFamily="34" charset="0"/>
              <a:buChar char="‒"/>
              <a:defRPr sz="28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94249070"/>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dirty="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dirty="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466344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3"/>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your custom-named new layout </a:t>
            </a:r>
            <a:r>
              <a:rPr lang="en-US" b="0" baseline="0" dirty="0" smtClean="0"/>
              <a:t>or apply the new layout to an existing slide.</a:t>
            </a:r>
            <a:endParaRPr lang="en-US" dirty="0"/>
          </a:p>
        </p:txBody>
      </p:sp>
    </p:spTree>
    <p:custDataLst>
      <p:tags r:id="rId1"/>
    </p:custDataLst>
    <p:extLst>
      <p:ext uri="{BB962C8B-B14F-4D97-AF65-F5344CB8AC3E}">
        <p14:creationId xmlns:p14="http://schemas.microsoft.com/office/powerpoint/2010/main" val="140415146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Lecture + Small picture right upper">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200"/>
            <a:ext cx="8228627"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7391400" y="1508759"/>
            <a:ext cx="1582679" cy="441007"/>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Picture Placeholder 3"/>
          <p:cNvSpPr>
            <a:spLocks noGrp="1"/>
          </p:cNvSpPr>
          <p:nvPr>
            <p:ph type="pic" sz="quarter" idx="34"/>
          </p:nvPr>
        </p:nvSpPr>
        <p:spPr>
          <a:xfrm>
            <a:off x="7380229" y="125412"/>
            <a:ext cx="1593850" cy="1383347"/>
          </a:xfrm>
        </p:spPr>
        <p:txBody>
          <a:bodyPr/>
          <a:lstStyle/>
          <a:p>
            <a:r>
              <a:rPr lang="en-US" dirty="0" smtClean="0"/>
              <a:t>Click icon to add picture</a:t>
            </a:r>
            <a:endParaRPr lang="en-US" dirty="0"/>
          </a:p>
        </p:txBody>
      </p:sp>
    </p:spTree>
    <p:extLst>
      <p:ext uri="{BB962C8B-B14F-4D97-AF65-F5344CB8AC3E}">
        <p14:creationId xmlns:p14="http://schemas.microsoft.com/office/powerpoint/2010/main" val="504808298"/>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ONC top to bottom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199"/>
            <a:ext cx="8228627"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18" name="Content Placeholder 2"/>
          <p:cNvSpPr>
            <a:spLocks noGrp="1"/>
          </p:cNvSpPr>
          <p:nvPr>
            <p:ph sz="quarter" idx="18"/>
          </p:nvPr>
        </p:nvSpPr>
        <p:spPr>
          <a:xfrm>
            <a:off x="457200" y="3882452"/>
            <a:ext cx="8232648" cy="2289747"/>
          </a:xfrm>
          <a:prstGeom prst="rect">
            <a:avLst/>
          </a:prstGeom>
        </p:spPr>
        <p:txBody>
          <a:bodyPr/>
          <a:lstStyle>
            <a:lvl1pPr marL="0" indent="0">
              <a:buNone/>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52068" y="6080010"/>
            <a:ext cx="468442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ustDataLst>
      <p:tags r:id="rId1"/>
    </p:custDataLst>
    <p:extLst>
      <p:ext uri="{BB962C8B-B14F-4D97-AF65-F5344CB8AC3E}">
        <p14:creationId xmlns:p14="http://schemas.microsoft.com/office/powerpoint/2010/main" val="2585970339"/>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ONC top to bottom with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199"/>
            <a:ext cx="8228627"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18" name="Content Placeholder 2"/>
          <p:cNvSpPr>
            <a:spLocks noGrp="1"/>
          </p:cNvSpPr>
          <p:nvPr>
            <p:ph sz="quarter" idx="18"/>
          </p:nvPr>
        </p:nvSpPr>
        <p:spPr>
          <a:xfrm>
            <a:off x="457200" y="3882452"/>
            <a:ext cx="8232648" cy="2289747"/>
          </a:xfrm>
          <a:prstGeom prst="rect">
            <a:avLst/>
          </a:prstGeom>
        </p:spPr>
        <p:txBody>
          <a:bodyPr/>
          <a:lstStyle>
            <a:lvl1pPr marL="0" indent="0">
              <a:buNone/>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52068" y="6080010"/>
            <a:ext cx="468442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4"/>
          </p:nvPr>
        </p:nvSpPr>
        <p:spPr>
          <a:xfrm>
            <a:off x="1318338" y="3594741"/>
            <a:ext cx="4611688" cy="519112"/>
          </a:xfrm>
        </p:spPr>
        <p:txBody>
          <a:bodyPr/>
          <a:lstStyle>
            <a:lvl1pPr marL="0" indent="0">
              <a:buNone/>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262430272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3_ONC top to bottom with text2">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199" y="1600199"/>
            <a:ext cx="8228627"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18" name="Content Placeholder 2"/>
          <p:cNvSpPr>
            <a:spLocks noGrp="1"/>
          </p:cNvSpPr>
          <p:nvPr>
            <p:ph sz="quarter" idx="18"/>
          </p:nvPr>
        </p:nvSpPr>
        <p:spPr>
          <a:xfrm>
            <a:off x="457200" y="3882452"/>
            <a:ext cx="8232648" cy="2289747"/>
          </a:xfrm>
          <a:prstGeom prst="rect">
            <a:avLst/>
          </a:prstGeom>
        </p:spPr>
        <p:txBody>
          <a:bodyPr/>
          <a:lstStyle>
            <a:lvl1pPr marL="0" indent="0">
              <a:buNone/>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52068" y="6080010"/>
            <a:ext cx="468442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4" name="Text Placeholder 3"/>
          <p:cNvSpPr>
            <a:spLocks noGrp="1"/>
          </p:cNvSpPr>
          <p:nvPr>
            <p:ph type="body" sz="quarter" idx="34"/>
          </p:nvPr>
        </p:nvSpPr>
        <p:spPr>
          <a:xfrm>
            <a:off x="1318338" y="3594741"/>
            <a:ext cx="2836412" cy="519112"/>
          </a:xfrm>
        </p:spPr>
        <p:txBody>
          <a:bodyPr/>
          <a:lstStyle>
            <a:lvl1pPr marL="0" indent="0">
              <a:buNone/>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9" name="Text Placeholder 3"/>
          <p:cNvSpPr>
            <a:spLocks noGrp="1"/>
          </p:cNvSpPr>
          <p:nvPr>
            <p:ph type="body" sz="quarter" idx="35"/>
          </p:nvPr>
        </p:nvSpPr>
        <p:spPr>
          <a:xfrm>
            <a:off x="5401250" y="3594741"/>
            <a:ext cx="3030240" cy="519112"/>
          </a:xfrm>
        </p:spPr>
        <p:txBody>
          <a:bodyPr/>
          <a:lstStyle>
            <a:lvl1pPr marL="0" indent="0">
              <a:buNone/>
              <a:defRPr sz="2800"/>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ustDataLst>
      <p:tags r:id="rId1"/>
    </p:custDataLst>
    <p:extLst>
      <p:ext uri="{BB962C8B-B14F-4D97-AF65-F5344CB8AC3E}">
        <p14:creationId xmlns:p14="http://schemas.microsoft.com/office/powerpoint/2010/main" val="262281701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ONC top to bottom Try Agai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199"/>
            <a:ext cx="3156017"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18" name="Content Placeholder 2"/>
          <p:cNvSpPr>
            <a:spLocks noGrp="1"/>
          </p:cNvSpPr>
          <p:nvPr>
            <p:ph sz="quarter" idx="18"/>
          </p:nvPr>
        </p:nvSpPr>
        <p:spPr>
          <a:xfrm>
            <a:off x="457200" y="3882452"/>
            <a:ext cx="8232648" cy="2289747"/>
          </a:xfrm>
          <a:prstGeom prst="rect">
            <a:avLst/>
          </a:prstGeom>
        </p:spPr>
        <p:txBody>
          <a:bodyPr/>
          <a:lstStyle>
            <a:lvl1pPr marL="0" indent="0">
              <a:buNone/>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21" name="Text Placeholder 1"/>
          <p:cNvSpPr>
            <a:spLocks noGrp="1"/>
          </p:cNvSpPr>
          <p:nvPr>
            <p:ph type="body" sz="quarter" idx="33" hasCustomPrompt="1"/>
          </p:nvPr>
        </p:nvSpPr>
        <p:spPr>
          <a:xfrm>
            <a:off x="652068" y="6080010"/>
            <a:ext cx="4684427"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6" name="Picture Placeholder 5"/>
          <p:cNvSpPr>
            <a:spLocks noGrp="1"/>
          </p:cNvSpPr>
          <p:nvPr>
            <p:ph type="pic" sz="quarter" idx="34"/>
          </p:nvPr>
        </p:nvSpPr>
        <p:spPr>
          <a:xfrm>
            <a:off x="3613217" y="1600200"/>
            <a:ext cx="2427288" cy="2014995"/>
          </a:xfrm>
        </p:spPr>
        <p:txBody>
          <a:bodyPr/>
          <a:lstStyle/>
          <a:p>
            <a:endParaRPr lang="en-US" dirty="0"/>
          </a:p>
        </p:txBody>
      </p:sp>
    </p:spTree>
    <p:custDataLst>
      <p:tags r:id="rId1"/>
    </p:custDataLst>
    <p:extLst>
      <p:ext uri="{BB962C8B-B14F-4D97-AF65-F5344CB8AC3E}">
        <p14:creationId xmlns:p14="http://schemas.microsoft.com/office/powerpoint/2010/main" val="2400447172"/>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ONC top to bottom No Try Agai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199"/>
            <a:ext cx="3156017" cy="1681777"/>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dirty="0" smtClean="0"/>
              <a:t>Click to edit Master text styles</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
        <p:nvSpPr>
          <p:cNvPr id="6" name="Picture Placeholder 5"/>
          <p:cNvSpPr>
            <a:spLocks noGrp="1"/>
          </p:cNvSpPr>
          <p:nvPr>
            <p:ph type="pic" sz="quarter" idx="34"/>
          </p:nvPr>
        </p:nvSpPr>
        <p:spPr>
          <a:xfrm>
            <a:off x="3613217" y="1600200"/>
            <a:ext cx="2427288" cy="2014995"/>
          </a:xfrm>
        </p:spPr>
        <p:txBody>
          <a:bodyPr/>
          <a:lstStyle/>
          <a:p>
            <a:endParaRPr lang="en-US" dirty="0"/>
          </a:p>
        </p:txBody>
      </p:sp>
    </p:spTree>
    <p:custDataLst>
      <p:tags r:id="rId1"/>
    </p:custDataLst>
    <p:extLst>
      <p:ext uri="{BB962C8B-B14F-4D97-AF65-F5344CB8AC3E}">
        <p14:creationId xmlns:p14="http://schemas.microsoft.com/office/powerpoint/2010/main" val="111669734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90" r:id="rId3"/>
    <p:sldLayoutId id="2147484260" r:id="rId4"/>
    <p:sldLayoutId id="2147484291" r:id="rId5"/>
    <p:sldLayoutId id="2147484294" r:id="rId6"/>
    <p:sldLayoutId id="2147484295" r:id="rId7"/>
    <p:sldLayoutId id="2147484293" r:id="rId8"/>
    <p:sldLayoutId id="2147484297" r:id="rId9"/>
    <p:sldLayoutId id="2147484296" r:id="rId10"/>
    <p:sldLayoutId id="2147484292" r:id="rId11"/>
    <p:sldLayoutId id="2147484282" r:id="rId12"/>
    <p:sldLayoutId id="2147484281" r:id="rId13"/>
    <p:sldLayoutId id="2147484289" r:id="rId14"/>
    <p:sldLayoutId id="2147484262" r:id="rId15"/>
    <p:sldLayoutId id="2147484288" r:id="rId16"/>
    <p:sldLayoutId id="2147484280" r:id="rId17"/>
    <p:sldLayoutId id="2147484263" r:id="rId18"/>
    <p:sldLayoutId id="2147484264" r:id="rId19"/>
    <p:sldLayoutId id="2147484265" r:id="rId20"/>
    <p:sldLayoutId id="2147484266" r:id="rId21"/>
    <p:sldLayoutId id="2147484267" r:id="rId22"/>
    <p:sldLayoutId id="2147484271" r:id="rId23"/>
    <p:sldLayoutId id="2147484272" r:id="rId24"/>
  </p:sldLayoutIdLst>
  <p:timing>
    <p:tnLst>
      <p:par>
        <p:cTn id="1" dur="indefinite" restart="never" nodeType="tmRoot"/>
      </p:par>
    </p:tnLst>
  </p:timing>
  <p:hf hd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2.xml"/><Relationship Id="rId4" Type="http://schemas.openxmlformats.org/officeDocument/2006/relationships/hyperlink" Target="http://creativecommons.org/licenses/by-nc-sa/4.0/" TargetMode="Externa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0.xml"/><Relationship Id="rId1" Type="http://schemas.openxmlformats.org/officeDocument/2006/relationships/tags" Target="../tags/tag21.xml"/><Relationship Id="rId5" Type="http://schemas.openxmlformats.org/officeDocument/2006/relationships/image" Target="../media/image7.png"/><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0.xml"/><Relationship Id="rId1" Type="http://schemas.openxmlformats.org/officeDocument/2006/relationships/tags" Target="../tags/tag22.xml"/><Relationship Id="rId5" Type="http://schemas.openxmlformats.org/officeDocument/2006/relationships/image" Target="../media/image8.png"/><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10.xml"/><Relationship Id="rId1" Type="http://schemas.openxmlformats.org/officeDocument/2006/relationships/tags" Target="../tags/tag23.xml"/><Relationship Id="rId5" Type="http://schemas.openxmlformats.org/officeDocument/2006/relationships/image" Target="../media/image9.png"/><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12.xml"/><Relationship Id="rId1" Type="http://schemas.openxmlformats.org/officeDocument/2006/relationships/tags" Target="../tags/tag24.xml"/><Relationship Id="rId4" Type="http://schemas.openxmlformats.org/officeDocument/2006/relationships/image" Target="../media/image10.png"/></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14.xml"/><Relationship Id="rId1" Type="http://schemas.openxmlformats.org/officeDocument/2006/relationships/tags" Target="../tags/tag25.xml"/><Relationship Id="rId4" Type="http://schemas.openxmlformats.org/officeDocument/2006/relationships/image" Target="../media/image11.png"/></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26.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14.xml"/><Relationship Id="rId1" Type="http://schemas.openxmlformats.org/officeDocument/2006/relationships/tags" Target="../tags/tag27.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0.xml"/><Relationship Id="rId1" Type="http://schemas.openxmlformats.org/officeDocument/2006/relationships/tags" Target="../tags/tag28.xml"/><Relationship Id="rId4" Type="http://schemas.openxmlformats.org/officeDocument/2006/relationships/image" Target="../media/image13.png"/></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4.xml"/><Relationship Id="rId1" Type="http://schemas.openxmlformats.org/officeDocument/2006/relationships/tags" Target="../tags/tag29.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2.xml"/><Relationship Id="rId1" Type="http://schemas.openxmlformats.org/officeDocument/2006/relationships/tags" Target="../tags/tag30.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tags" Target="../tags/tag13.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21.xml"/><Relationship Id="rId1" Type="http://schemas.openxmlformats.org/officeDocument/2006/relationships/tags" Target="../tags/tag31.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22.xml"/><Relationship Id="rId1" Type="http://schemas.openxmlformats.org/officeDocument/2006/relationships/tags" Target="../tags/tag3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23.xml"/><Relationship Id="rId1" Type="http://schemas.openxmlformats.org/officeDocument/2006/relationships/tags" Target="../tags/tag3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1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5.xml"/><Relationship Id="rId1" Type="http://schemas.openxmlformats.org/officeDocument/2006/relationships/tags" Target="../tags/tag1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5.xml"/><Relationship Id="rId1" Type="http://schemas.openxmlformats.org/officeDocument/2006/relationships/tags" Target="../tags/tag16.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6.xml"/><Relationship Id="rId1" Type="http://schemas.openxmlformats.org/officeDocument/2006/relationships/tags" Target="../tags/tag17.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tags" Target="../tags/tag18.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9.xml"/><Relationship Id="rId1" Type="http://schemas.openxmlformats.org/officeDocument/2006/relationships/tags" Target="../tags/tag19.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8.xml"/><Relationship Id="rId1" Type="http://schemas.openxmlformats.org/officeDocument/2006/relationships/tags" Target="../tags/tag20.xml"/><Relationship Id="rId5" Type="http://schemas.openxmlformats.org/officeDocument/2006/relationships/image" Target="../media/image6.png"/><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Introduction to Computer Science</a:t>
            </a:r>
            <a:endParaRPr lang="en-US" dirty="0"/>
          </a:p>
        </p:txBody>
      </p:sp>
      <p:sp>
        <p:nvSpPr>
          <p:cNvPr id="3" name="Text Placeholder 2"/>
          <p:cNvSpPr>
            <a:spLocks noGrp="1"/>
          </p:cNvSpPr>
          <p:nvPr>
            <p:ph type="body" sz="half" idx="2"/>
          </p:nvPr>
        </p:nvSpPr>
        <p:spPr/>
        <p:txBody>
          <a:bodyPr/>
          <a:lstStyle/>
          <a:p>
            <a:r>
              <a:rPr lang="en-US" altLang="en-US" dirty="0"/>
              <a:t>Databases and </a:t>
            </a:r>
            <a:r>
              <a:rPr lang="en-US" altLang="en-US" dirty="0" smtClean="0"/>
              <a:t>SQL</a:t>
            </a:r>
            <a:endParaRPr lang="en-US" altLang="en-US" dirty="0"/>
          </a:p>
        </p:txBody>
      </p:sp>
      <p:sp>
        <p:nvSpPr>
          <p:cNvPr id="4" name="Text Placeholder 3"/>
          <p:cNvSpPr>
            <a:spLocks noGrp="1"/>
          </p:cNvSpPr>
          <p:nvPr>
            <p:ph type="body" sz="quarter" idx="11"/>
          </p:nvPr>
        </p:nvSpPr>
        <p:spPr/>
        <p:txBody>
          <a:bodyPr/>
          <a:lstStyle/>
          <a:p>
            <a:r>
              <a:rPr lang="en-US" altLang="en-US" dirty="0" smtClean="0"/>
              <a:t>Lecture </a:t>
            </a:r>
            <a:r>
              <a:rPr lang="en-US" altLang="en-US" dirty="0"/>
              <a:t>b</a:t>
            </a:r>
          </a:p>
        </p:txBody>
      </p:sp>
      <p:sp>
        <p:nvSpPr>
          <p:cNvPr id="5" name="Text Placeholder 4"/>
          <p:cNvSpPr>
            <a:spLocks noGrp="1"/>
          </p:cNvSpPr>
          <p:nvPr>
            <p:ph type="body" sz="quarter" idx="12"/>
          </p:nvPr>
        </p:nvSpPr>
        <p:spPr/>
        <p:txBody>
          <a:bodyPr/>
          <a:lstStyle/>
          <a:p>
            <a:r>
              <a:rPr lang="en-US" dirty="0" smtClean="0"/>
              <a:t>This material (Comp 4 Unit 5) was developed by Oregon Health &amp; Science University, funded by the Department of Health and Human Services, Office of the National Coordinator for Health Information Technology under Award Number 90WT0001. </a:t>
            </a:r>
          </a:p>
          <a:p>
            <a:r>
              <a:rPr lang="en-US" dirty="0" smtClean="0"/>
              <a:t>This work is licensed under the Creative Commons Attribution-NonCommercial-ShareAlike 4.0 International License. To view a copy of this license, visit </a:t>
            </a:r>
            <a:r>
              <a:rPr lang="en-US" dirty="0" smtClean="0">
                <a:hlinkClick r:id="rId4" tooltip="URL for Creative Commons Attribution-NonCommercial-ShareAlike 4.0 International License"/>
              </a:rPr>
              <a:t>http://creativecommons.org/licenses/by-nc-sa/4.0/</a:t>
            </a:r>
            <a:r>
              <a:rPr lang="en-US" dirty="0" smtClean="0"/>
              <a:t>.</a:t>
            </a:r>
          </a:p>
        </p:txBody>
      </p:sp>
    </p:spTree>
    <p:custDataLst>
      <p:tags r:id="rId1"/>
    </p:custDataLst>
    <p:extLst>
      <p:ext uri="{BB962C8B-B14F-4D97-AF65-F5344CB8AC3E}">
        <p14:creationId xmlns:p14="http://schemas.microsoft.com/office/powerpoint/2010/main" val="338158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Relationships - 3</a:t>
            </a:r>
          </a:p>
        </p:txBody>
      </p:sp>
      <p:sp>
        <p:nvSpPr>
          <p:cNvPr id="16387" name="Content Placeholder 2"/>
          <p:cNvSpPr>
            <a:spLocks noGrp="1"/>
          </p:cNvSpPr>
          <p:nvPr>
            <p:ph sz="quarter" idx="14"/>
          </p:nvPr>
        </p:nvSpPr>
        <p:spPr/>
        <p:txBody>
          <a:bodyPr/>
          <a:lstStyle/>
          <a:p>
            <a:r>
              <a:rPr lang="en-US" altLang="en-US" dirty="0" smtClean="0"/>
              <a:t>One-to-one</a:t>
            </a:r>
          </a:p>
          <a:p>
            <a:r>
              <a:rPr lang="en-US" altLang="en-US" dirty="0" smtClean="0"/>
              <a:t>One-to-many</a:t>
            </a:r>
          </a:p>
          <a:p>
            <a:r>
              <a:rPr lang="en-US" altLang="en-US" dirty="0" smtClean="0"/>
              <a:t>Many-to-many</a:t>
            </a:r>
          </a:p>
        </p:txBody>
      </p:sp>
      <p:pic>
        <p:nvPicPr>
          <p:cNvPr id="13" name="Picture Placeholder 12" descr="Image is composed of 3 symbols for relationship cardinalities: straight line (one-to-one); line with crow's foot at one end (one-to-many); line with crow's foot at both ends (many-to-many)."/>
          <p:cNvPicPr>
            <a:picLocks noGrp="1" noChangeAspect="1"/>
          </p:cNvPicPr>
          <p:nvPr>
            <p:ph type="pic" sz="quarter" idx="34"/>
          </p:nvPr>
        </p:nvPicPr>
        <p:blipFill rotWithShape="1">
          <a:blip r:embed="rId4">
            <a:extLst>
              <a:ext uri="{28A0092B-C50C-407E-A947-70E740481C1C}">
                <a14:useLocalDpi xmlns:a14="http://schemas.microsoft.com/office/drawing/2010/main" val="0"/>
              </a:ext>
            </a:extLst>
          </a:blip>
          <a:srcRect l="3271" r="3271"/>
          <a:stretch/>
        </p:blipFill>
        <p:spPr/>
      </p:pic>
      <p:pic>
        <p:nvPicPr>
          <p:cNvPr id="10" name="Content Placeholder 9" descr="Entity-Relationship Diagram (ER diagram) with one-to-many relationship between the Insurance Company table on the right and the Patient table on the left.&#10;The diagram is explained further in the slide notes and narration." title="Figure 1.5"/>
          <p:cNvPicPr>
            <a:picLocks noGrp="1" noChangeAspect="1"/>
          </p:cNvPicPr>
          <p:nvPr>
            <p:ph sz="quarter" idx="18"/>
          </p:nvPr>
        </p:nvPicPr>
        <p:blipFill>
          <a:blip r:embed="rId5">
            <a:extLst>
              <a:ext uri="{28A0092B-C50C-407E-A947-70E740481C1C}">
                <a14:useLocalDpi xmlns:a14="http://schemas.microsoft.com/office/drawing/2010/main" val="0"/>
              </a:ext>
            </a:extLst>
          </a:blip>
          <a:stretch>
            <a:fillRect/>
          </a:stretch>
        </p:blipFill>
        <p:spPr>
          <a:xfrm>
            <a:off x="457200" y="3794760"/>
            <a:ext cx="8232775" cy="2195406"/>
          </a:xfrm>
        </p:spPr>
      </p:pic>
      <p:sp>
        <p:nvSpPr>
          <p:cNvPr id="3" name="Text Placeholder 2"/>
          <p:cNvSpPr>
            <a:spLocks noGrp="1"/>
          </p:cNvSpPr>
          <p:nvPr>
            <p:ph type="body" sz="quarter" idx="33"/>
          </p:nvPr>
        </p:nvSpPr>
        <p:spPr>
          <a:xfrm>
            <a:off x="1371600" y="5940636"/>
            <a:ext cx="6858000" cy="533400"/>
          </a:xfrm>
        </p:spPr>
        <p:txBody>
          <a:bodyPr/>
          <a:lstStyle/>
          <a:p>
            <a:r>
              <a:rPr lang="en-US" altLang="en-US" i="1" dirty="0"/>
              <a:t>Figure </a:t>
            </a:r>
            <a:r>
              <a:rPr lang="en-US" altLang="en-US" i="1" dirty="0" smtClean="0"/>
              <a:t>1.5. </a:t>
            </a:r>
            <a:r>
              <a:rPr lang="en-US" altLang="en-US" dirty="0"/>
              <a:t>Entity-Relationship Diagram (ER diagram) with one-to-many </a:t>
            </a:r>
            <a:r>
              <a:rPr lang="en-US" altLang="en-US" dirty="0" smtClean="0"/>
              <a:t>relationship between Insurance Company table and Patient table.</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10</a:t>
            </a:fld>
            <a:endParaRPr lang="en-US" dirty="0"/>
          </a:p>
        </p:txBody>
      </p:sp>
    </p:spTree>
    <p:custDataLst>
      <p:tags r:id="rId1"/>
    </p:custDataLst>
    <p:extLst>
      <p:ext uri="{BB962C8B-B14F-4D97-AF65-F5344CB8AC3E}">
        <p14:creationId xmlns:p14="http://schemas.microsoft.com/office/powerpoint/2010/main" val="34041213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Relationships - 4</a:t>
            </a:r>
          </a:p>
        </p:txBody>
      </p:sp>
      <p:sp>
        <p:nvSpPr>
          <p:cNvPr id="16387" name="Content Placeholder 2"/>
          <p:cNvSpPr>
            <a:spLocks noGrp="1"/>
          </p:cNvSpPr>
          <p:nvPr>
            <p:ph sz="quarter" idx="14"/>
          </p:nvPr>
        </p:nvSpPr>
        <p:spPr/>
        <p:txBody>
          <a:bodyPr/>
          <a:lstStyle/>
          <a:p>
            <a:r>
              <a:rPr lang="en-US" altLang="en-US" dirty="0" smtClean="0"/>
              <a:t>One-to-one</a:t>
            </a:r>
          </a:p>
          <a:p>
            <a:r>
              <a:rPr lang="en-US" altLang="en-US" dirty="0" smtClean="0"/>
              <a:t>One-to-many</a:t>
            </a:r>
          </a:p>
          <a:p>
            <a:r>
              <a:rPr lang="en-US" altLang="en-US" dirty="0" smtClean="0"/>
              <a:t>Many-to-many</a:t>
            </a:r>
          </a:p>
        </p:txBody>
      </p:sp>
      <p:pic>
        <p:nvPicPr>
          <p:cNvPr id="13" name="Picture Placeholder 12" descr="Image is composed of 3 symbols for relationship cardinalities: straight line (one-to-one); line with crow's foot at one end (one-to-many); line with crow's foot at both ends (many-to-many)."/>
          <p:cNvPicPr>
            <a:picLocks noGrp="1" noChangeAspect="1"/>
          </p:cNvPicPr>
          <p:nvPr>
            <p:ph type="pic" sz="quarter" idx="34"/>
          </p:nvPr>
        </p:nvPicPr>
        <p:blipFill rotWithShape="1">
          <a:blip r:embed="rId4">
            <a:extLst>
              <a:ext uri="{28A0092B-C50C-407E-A947-70E740481C1C}">
                <a14:useLocalDpi xmlns:a14="http://schemas.microsoft.com/office/drawing/2010/main" val="0"/>
              </a:ext>
            </a:extLst>
          </a:blip>
          <a:srcRect l="3271" r="3271"/>
          <a:stretch/>
        </p:blipFill>
        <p:spPr/>
      </p:pic>
      <p:pic>
        <p:nvPicPr>
          <p:cNvPr id="10" name="Content Placeholder 9" descr="Entity-Relationship Diagram (ER diagram) with Patient table on the left and Insurance Company table on the right." title="Figure 1.6"/>
          <p:cNvPicPr>
            <a:picLocks noGrp="1" noChangeAspect="1"/>
          </p:cNvPicPr>
          <p:nvPr>
            <p:ph sz="quarter" idx="18"/>
          </p:nvPr>
        </p:nvPicPr>
        <p:blipFill>
          <a:blip r:embed="rId5">
            <a:extLst>
              <a:ext uri="{28A0092B-C50C-407E-A947-70E740481C1C}">
                <a14:useLocalDpi xmlns:a14="http://schemas.microsoft.com/office/drawing/2010/main" val="0"/>
              </a:ext>
            </a:extLst>
          </a:blip>
          <a:stretch>
            <a:fillRect/>
          </a:stretch>
        </p:blipFill>
        <p:spPr>
          <a:xfrm>
            <a:off x="457200" y="3794760"/>
            <a:ext cx="8232775" cy="2195406"/>
          </a:xfrm>
        </p:spPr>
      </p:pic>
      <p:sp>
        <p:nvSpPr>
          <p:cNvPr id="3" name="Text Placeholder 2"/>
          <p:cNvSpPr>
            <a:spLocks noGrp="1"/>
          </p:cNvSpPr>
          <p:nvPr>
            <p:ph type="body" sz="quarter" idx="33"/>
          </p:nvPr>
        </p:nvSpPr>
        <p:spPr>
          <a:xfrm>
            <a:off x="1371600" y="5943600"/>
            <a:ext cx="6858000" cy="533400"/>
          </a:xfrm>
        </p:spPr>
        <p:txBody>
          <a:bodyPr/>
          <a:lstStyle/>
          <a:p>
            <a:r>
              <a:rPr lang="en-US" altLang="en-US" i="1" dirty="0"/>
              <a:t>Figure </a:t>
            </a:r>
            <a:r>
              <a:rPr lang="en-US" altLang="en-US" i="1" dirty="0" smtClean="0"/>
              <a:t>1.6. </a:t>
            </a:r>
            <a:r>
              <a:rPr lang="en-US" altLang="en-US" dirty="0"/>
              <a:t>Entity-Relationship Diagram (ER diagram</a:t>
            </a:r>
            <a:r>
              <a:rPr lang="en-US" altLang="en-US" dirty="0" smtClean="0"/>
              <a:t>) with tables for Patient and Insurance Company.</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11</a:t>
            </a:fld>
            <a:endParaRPr lang="en-US" dirty="0"/>
          </a:p>
        </p:txBody>
      </p:sp>
    </p:spTree>
    <p:custDataLst>
      <p:tags r:id="rId1"/>
    </p:custDataLst>
    <p:extLst>
      <p:ext uri="{BB962C8B-B14F-4D97-AF65-F5344CB8AC3E}">
        <p14:creationId xmlns:p14="http://schemas.microsoft.com/office/powerpoint/2010/main" val="6743721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Relationships - 5</a:t>
            </a:r>
          </a:p>
        </p:txBody>
      </p:sp>
      <p:sp>
        <p:nvSpPr>
          <p:cNvPr id="16387" name="Content Placeholder 2"/>
          <p:cNvSpPr>
            <a:spLocks noGrp="1"/>
          </p:cNvSpPr>
          <p:nvPr>
            <p:ph sz="quarter" idx="14"/>
          </p:nvPr>
        </p:nvSpPr>
        <p:spPr/>
        <p:txBody>
          <a:bodyPr/>
          <a:lstStyle/>
          <a:p>
            <a:r>
              <a:rPr lang="en-US" altLang="en-US" dirty="0" smtClean="0"/>
              <a:t>One-to-one</a:t>
            </a:r>
          </a:p>
          <a:p>
            <a:r>
              <a:rPr lang="en-US" altLang="en-US" dirty="0" smtClean="0"/>
              <a:t>One-to-many</a:t>
            </a:r>
          </a:p>
          <a:p>
            <a:r>
              <a:rPr lang="en-US" altLang="en-US" dirty="0" smtClean="0"/>
              <a:t>Many-to-many</a:t>
            </a:r>
          </a:p>
        </p:txBody>
      </p:sp>
      <p:pic>
        <p:nvPicPr>
          <p:cNvPr id="13" name="Picture Placeholder 12" descr="Image is composed of 3 symbols for relationship cardinalities: straight line (one-to-one); line with crow's foot at one end (one-to-many); line with crow's foot at both ends (many-to-many)."/>
          <p:cNvPicPr>
            <a:picLocks noGrp="1" noChangeAspect="1"/>
          </p:cNvPicPr>
          <p:nvPr>
            <p:ph type="pic" sz="quarter" idx="34"/>
          </p:nvPr>
        </p:nvPicPr>
        <p:blipFill rotWithShape="1">
          <a:blip r:embed="rId4">
            <a:extLst>
              <a:ext uri="{28A0092B-C50C-407E-A947-70E740481C1C}">
                <a14:useLocalDpi xmlns:a14="http://schemas.microsoft.com/office/drawing/2010/main" val="0"/>
              </a:ext>
            </a:extLst>
          </a:blip>
          <a:srcRect l="3271" r="3271"/>
          <a:stretch/>
        </p:blipFill>
        <p:spPr/>
      </p:pic>
      <p:pic>
        <p:nvPicPr>
          <p:cNvPr id="10" name="Content Placeholder 9" descr="Entity-Relationship Diagram (ER diagram) with many-to-many relationship between the Patient table on the left and the Insurance Company table on the right.&#10;The diagram is explained further in the slide notes and narration." title="Figure 1.7"/>
          <p:cNvPicPr>
            <a:picLocks noGrp="1" noChangeAspect="1"/>
          </p:cNvPicPr>
          <p:nvPr>
            <p:ph sz="quarter" idx="18"/>
          </p:nvPr>
        </p:nvPicPr>
        <p:blipFill>
          <a:blip r:embed="rId5">
            <a:extLst>
              <a:ext uri="{28A0092B-C50C-407E-A947-70E740481C1C}">
                <a14:useLocalDpi xmlns:a14="http://schemas.microsoft.com/office/drawing/2010/main" val="0"/>
              </a:ext>
            </a:extLst>
          </a:blip>
          <a:stretch>
            <a:fillRect/>
          </a:stretch>
        </p:blipFill>
        <p:spPr>
          <a:xfrm>
            <a:off x="457200" y="3794760"/>
            <a:ext cx="8232775" cy="2195406"/>
          </a:xfrm>
        </p:spPr>
      </p:pic>
      <p:sp>
        <p:nvSpPr>
          <p:cNvPr id="14" name="Text Placeholder 2"/>
          <p:cNvSpPr>
            <a:spLocks noGrp="1"/>
          </p:cNvSpPr>
          <p:nvPr>
            <p:ph type="body" sz="quarter" idx="33"/>
          </p:nvPr>
        </p:nvSpPr>
        <p:spPr>
          <a:xfrm>
            <a:off x="1371600" y="5943600"/>
            <a:ext cx="6858000" cy="533400"/>
          </a:xfrm>
        </p:spPr>
        <p:txBody>
          <a:bodyPr/>
          <a:lstStyle/>
          <a:p>
            <a:r>
              <a:rPr lang="en-US" altLang="en-US" i="1" dirty="0"/>
              <a:t>Figure </a:t>
            </a:r>
            <a:r>
              <a:rPr lang="en-US" altLang="en-US" i="1" dirty="0" smtClean="0"/>
              <a:t>1.7. </a:t>
            </a:r>
            <a:r>
              <a:rPr lang="en-US" altLang="en-US" dirty="0"/>
              <a:t>Entity-Relationship Diagram (ER diagram</a:t>
            </a:r>
            <a:r>
              <a:rPr lang="en-US" altLang="en-US" dirty="0" smtClean="0"/>
              <a:t>) with many-to-many relationship between Patient and Insurance Company tables.</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12</a:t>
            </a:fld>
            <a:endParaRPr lang="en-US" dirty="0"/>
          </a:p>
        </p:txBody>
      </p:sp>
    </p:spTree>
    <p:custDataLst>
      <p:tags r:id="rId1"/>
    </p:custDataLst>
    <p:extLst>
      <p:ext uri="{BB962C8B-B14F-4D97-AF65-F5344CB8AC3E}">
        <p14:creationId xmlns:p14="http://schemas.microsoft.com/office/powerpoint/2010/main" val="557168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Simple Database </a:t>
            </a:r>
            <a:br>
              <a:rPr lang="en-US" altLang="en-US" dirty="0" smtClean="0"/>
            </a:br>
            <a:r>
              <a:rPr lang="en-US" altLang="en-US" dirty="0" smtClean="0"/>
              <a:t>Structure</a:t>
            </a:r>
          </a:p>
        </p:txBody>
      </p:sp>
      <p:sp>
        <p:nvSpPr>
          <p:cNvPr id="19459" name="Content Placeholder 2"/>
          <p:cNvSpPr>
            <a:spLocks noGrp="1"/>
          </p:cNvSpPr>
          <p:nvPr>
            <p:ph sz="quarter" idx="14"/>
          </p:nvPr>
        </p:nvSpPr>
        <p:spPr/>
        <p:txBody>
          <a:bodyPr/>
          <a:lstStyle/>
          <a:p>
            <a:r>
              <a:rPr lang="en-US" altLang="en-US" sz="2800" dirty="0" smtClean="0"/>
              <a:t>One entity/table</a:t>
            </a:r>
          </a:p>
          <a:p>
            <a:r>
              <a:rPr lang="en-US" altLang="en-US" sz="2800" dirty="0" smtClean="0"/>
              <a:t>Create a unique row identifier</a:t>
            </a:r>
          </a:p>
          <a:p>
            <a:r>
              <a:rPr lang="en-US" altLang="en-US" sz="2800" dirty="0" smtClean="0"/>
              <a:t>Attributes</a:t>
            </a:r>
          </a:p>
          <a:p>
            <a:pPr lvl="1"/>
            <a:r>
              <a:rPr lang="en-US" altLang="en-US" sz="2400" dirty="0" smtClean="0"/>
              <a:t>Key (integer)</a:t>
            </a:r>
          </a:p>
          <a:p>
            <a:pPr lvl="1"/>
            <a:r>
              <a:rPr lang="en-US" altLang="en-US" sz="2400" dirty="0" smtClean="0"/>
              <a:t>Person’s first name (varchar)</a:t>
            </a:r>
          </a:p>
          <a:p>
            <a:pPr lvl="1"/>
            <a:r>
              <a:rPr lang="en-US" altLang="en-US" sz="2400" dirty="0" smtClean="0"/>
              <a:t>Person’s last name (varchar)</a:t>
            </a:r>
          </a:p>
          <a:p>
            <a:pPr lvl="1"/>
            <a:r>
              <a:rPr lang="en-US" altLang="en-US" sz="2400" dirty="0" smtClean="0"/>
              <a:t>Company name (varchar)</a:t>
            </a:r>
          </a:p>
          <a:p>
            <a:pPr lvl="1"/>
            <a:r>
              <a:rPr lang="en-US" altLang="en-US" sz="2400" dirty="0" smtClean="0"/>
              <a:t>Company address (varchar)</a:t>
            </a:r>
          </a:p>
          <a:p>
            <a:pPr lvl="1"/>
            <a:r>
              <a:rPr lang="en-US" altLang="en-US" sz="2400" dirty="0" smtClean="0"/>
              <a:t>Company city (varchar)</a:t>
            </a:r>
          </a:p>
          <a:p>
            <a:pPr lvl="1"/>
            <a:r>
              <a:rPr lang="en-US" altLang="en-US" sz="2400" dirty="0" smtClean="0"/>
              <a:t>Company state (char)</a:t>
            </a:r>
          </a:p>
        </p:txBody>
      </p:sp>
      <p:pic>
        <p:nvPicPr>
          <p:cNvPr id="8" name="Content Placeholder 7" descr="Entity-Relationship diagram entity symbol. The entity is labeled &quot;Contact&quot; and the attributes listed are &quot;Key&quot;, &quot;PersonFirstName&quot;, &quot;PersonLastName&quot;, &quot;CoName&quot;, &quot;CoAddress&quot;, &quot;CoCity&quot;, and &quot;CoState&quot;." title="Figure 2"/>
          <p:cNvPicPr>
            <a:picLocks noGrp="1" noChangeAspect="1"/>
          </p:cNvPicPr>
          <p:nvPr>
            <p:ph sz="quarter" idx="18"/>
          </p:nvPr>
        </p:nvPicPr>
        <p:blipFill rotWithShape="1">
          <a:blip r:embed="rId4">
            <a:extLst>
              <a:ext uri="{28A0092B-C50C-407E-A947-70E740481C1C}">
                <a14:useLocalDpi xmlns:a14="http://schemas.microsoft.com/office/drawing/2010/main" val="0"/>
              </a:ext>
            </a:extLst>
          </a:blip>
          <a:srcRect l="-1804" t="-1286" r="-2722" b="988"/>
          <a:stretch/>
        </p:blipFill>
        <p:spPr>
          <a:xfrm>
            <a:off x="5892800" y="2353456"/>
            <a:ext cx="2878112" cy="3507698"/>
          </a:xfrm>
        </p:spPr>
      </p:pic>
      <p:sp>
        <p:nvSpPr>
          <p:cNvPr id="4" name="Text Placeholder 3"/>
          <p:cNvSpPr>
            <a:spLocks noGrp="1"/>
          </p:cNvSpPr>
          <p:nvPr>
            <p:ph type="body" sz="quarter" idx="33"/>
          </p:nvPr>
        </p:nvSpPr>
        <p:spPr>
          <a:xfrm>
            <a:off x="5892800" y="5859031"/>
            <a:ext cx="2445062" cy="406733"/>
          </a:xfrm>
        </p:spPr>
        <p:txBody>
          <a:bodyPr/>
          <a:lstStyle/>
          <a:p>
            <a:r>
              <a:rPr lang="en-US" altLang="en-US" i="1" dirty="0" smtClean="0"/>
              <a:t>Figure 2. </a:t>
            </a:r>
            <a:r>
              <a:rPr lang="en-US" altLang="en-US" dirty="0" smtClean="0"/>
              <a:t>Contact attributes.</a:t>
            </a:r>
            <a:endParaRPr 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13</a:t>
            </a:fld>
            <a:endParaRPr lang="en-US" dirty="0"/>
          </a:p>
        </p:txBody>
      </p:sp>
    </p:spTree>
    <p:custDataLst>
      <p:tags r:id="rId1"/>
    </p:custData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dirty="0" smtClean="0"/>
              <a:t>Contact Table</a:t>
            </a:r>
          </a:p>
        </p:txBody>
      </p:sp>
      <p:pic>
        <p:nvPicPr>
          <p:cNvPr id="6" name="Content Placeholder 5" descr="An image of a sample contact table with some entries in it. Columnheads are Key&lt; Person First Name, Person Last Name, Company Name, Company Address, CoCity, CoState...ach entry in the table is a row. However, the company data is stored in multiple locations, and as a result, it is easy for the company data to be entered inconsistently. Additionally, if the general information about the company changes, such as a relocation to a new address or a name change, the entries in all the rows will need to be changed.&#10;" title="Figure 3"/>
          <p:cNvPicPr>
            <a:picLocks noGrp="1" noChangeAspect="1"/>
          </p:cNvPicPr>
          <p:nvPr>
            <p:ph sz="quarter" idx="15"/>
          </p:nvPr>
        </p:nvPicPr>
        <p:blipFill rotWithShape="1">
          <a:blip r:embed="rId4">
            <a:extLst>
              <a:ext uri="{28A0092B-C50C-407E-A947-70E740481C1C}">
                <a14:useLocalDpi xmlns:a14="http://schemas.microsoft.com/office/drawing/2010/main" val="0"/>
              </a:ext>
            </a:extLst>
          </a:blip>
          <a:srcRect/>
          <a:stretch/>
        </p:blipFill>
        <p:spPr>
          <a:xfrm>
            <a:off x="686621" y="1458279"/>
            <a:ext cx="7770759" cy="1400384"/>
          </a:xfrm>
        </p:spPr>
      </p:pic>
      <p:sp>
        <p:nvSpPr>
          <p:cNvPr id="20517" name="Text Placeholder 10"/>
          <p:cNvSpPr>
            <a:spLocks noGrp="1"/>
          </p:cNvSpPr>
          <p:nvPr>
            <p:ph type="body" sz="quarter" idx="32"/>
          </p:nvPr>
        </p:nvSpPr>
        <p:spPr>
          <a:xfrm>
            <a:off x="542291" y="2866718"/>
            <a:ext cx="2353310" cy="314632"/>
          </a:xfrm>
        </p:spPr>
        <p:txBody>
          <a:bodyPr/>
          <a:lstStyle/>
          <a:p>
            <a:r>
              <a:rPr lang="en-US" altLang="en-US" i="1" dirty="0" smtClean="0"/>
              <a:t>Figure 3. </a:t>
            </a:r>
            <a:r>
              <a:rPr lang="en-US" altLang="en-US" dirty="0" smtClean="0"/>
              <a:t>Contact table.</a:t>
            </a:r>
          </a:p>
        </p:txBody>
      </p:sp>
      <p:sp>
        <p:nvSpPr>
          <p:cNvPr id="3" name="Content Placeholder 2"/>
          <p:cNvSpPr>
            <a:spLocks noGrp="1"/>
          </p:cNvSpPr>
          <p:nvPr>
            <p:ph sz="quarter" idx="14"/>
          </p:nvPr>
        </p:nvSpPr>
        <p:spPr/>
        <p:txBody>
          <a:bodyPr/>
          <a:lstStyle/>
          <a:p>
            <a:r>
              <a:rPr lang="en-US" altLang="en-US" dirty="0" smtClean="0"/>
              <a:t>Problems</a:t>
            </a:r>
          </a:p>
          <a:p>
            <a:pPr lvl="1"/>
            <a:r>
              <a:rPr lang="en-US" altLang="en-US" dirty="0" smtClean="0"/>
              <a:t>Company data is stored in multiple locations</a:t>
            </a:r>
          </a:p>
          <a:p>
            <a:pPr lvl="1"/>
            <a:r>
              <a:rPr lang="en-US" altLang="en-US" dirty="0" smtClean="0"/>
              <a:t>Company data may be inconsistent</a:t>
            </a:r>
          </a:p>
          <a:p>
            <a:pPr lvl="1"/>
            <a:r>
              <a:rPr lang="en-US" altLang="en-US" dirty="0" smtClean="0"/>
              <a:t>Significant work to update data when company information changes</a:t>
            </a:r>
          </a:p>
        </p:txBody>
      </p:sp>
      <p:sp>
        <p:nvSpPr>
          <p:cNvPr id="2" name="Slide Number Placeholder 1"/>
          <p:cNvSpPr>
            <a:spLocks noGrp="1"/>
          </p:cNvSpPr>
          <p:nvPr>
            <p:ph type="sldNum" sz="quarter" idx="4"/>
          </p:nvPr>
        </p:nvSpPr>
        <p:spPr/>
        <p:txBody>
          <a:bodyPr/>
          <a:lstStyle/>
          <a:p>
            <a:fld id="{F3BF8891-5E06-46C2-89A4-6DB85D39BA35}" type="slidenum">
              <a:rPr lang="en-US" smtClean="0"/>
              <a:pPr/>
              <a:t>14</a:t>
            </a:fld>
            <a:endParaRPr lang="en-US" dirty="0"/>
          </a:p>
        </p:txBody>
      </p:sp>
    </p:spTree>
    <p:custDataLst>
      <p:tags r:id="rId1"/>
    </p:custData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7"/>
          <p:cNvSpPr>
            <a:spLocks noGrp="1"/>
          </p:cNvSpPr>
          <p:nvPr>
            <p:ph type="title"/>
          </p:nvPr>
        </p:nvSpPr>
        <p:spPr/>
        <p:txBody>
          <a:bodyPr/>
          <a:lstStyle/>
          <a:p>
            <a:pPr eaLnBrk="1" hangingPunct="1"/>
            <a:r>
              <a:rPr lang="en-US" altLang="en-US" dirty="0" smtClean="0"/>
              <a:t>Database Normalization</a:t>
            </a:r>
          </a:p>
        </p:txBody>
      </p:sp>
      <p:sp>
        <p:nvSpPr>
          <p:cNvPr id="21507" name="Content Placeholder 8"/>
          <p:cNvSpPr>
            <a:spLocks noGrp="1"/>
          </p:cNvSpPr>
          <p:nvPr>
            <p:ph sz="quarter" idx="14"/>
          </p:nvPr>
        </p:nvSpPr>
        <p:spPr/>
        <p:txBody>
          <a:bodyPr/>
          <a:lstStyle/>
          <a:p>
            <a:pPr eaLnBrk="1" hangingPunct="1"/>
            <a:r>
              <a:rPr lang="en-US" altLang="en-US" sz="3200" dirty="0" smtClean="0"/>
              <a:t>Prevent data inconsistency</a:t>
            </a:r>
          </a:p>
          <a:p>
            <a:pPr eaLnBrk="1" hangingPunct="1"/>
            <a:r>
              <a:rPr lang="en-US" altLang="en-US" sz="3200" dirty="0" smtClean="0"/>
              <a:t>Prevent update errors</a:t>
            </a:r>
          </a:p>
          <a:p>
            <a:pPr eaLnBrk="1" hangingPunct="1"/>
            <a:r>
              <a:rPr lang="en-US" altLang="en-US" sz="3200" dirty="0" smtClean="0"/>
              <a:t>Eliminate data redundancy</a:t>
            </a:r>
          </a:p>
        </p:txBody>
      </p:sp>
      <p:sp>
        <p:nvSpPr>
          <p:cNvPr id="2" name="Slide Number Placeholder 1"/>
          <p:cNvSpPr>
            <a:spLocks noGrp="1"/>
          </p:cNvSpPr>
          <p:nvPr>
            <p:ph type="sldNum" sz="quarter" idx="4"/>
          </p:nvPr>
        </p:nvSpPr>
        <p:spPr/>
        <p:txBody>
          <a:bodyPr/>
          <a:lstStyle/>
          <a:p>
            <a:fld id="{F3BF8891-5E06-46C2-89A4-6DB85D39BA35}" type="slidenum">
              <a:rPr lang="en-US" smtClean="0"/>
              <a:pPr/>
              <a:t>15</a:t>
            </a:fld>
            <a:endParaRPr lang="en-US" dirty="0"/>
          </a:p>
        </p:txBody>
      </p:sp>
    </p:spTree>
    <p:custDataLst>
      <p:tags r:id="rId1"/>
    </p:custData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altLang="en-US" dirty="0" smtClean="0"/>
              <a:t>Normalized Database Structure</a:t>
            </a:r>
          </a:p>
        </p:txBody>
      </p:sp>
      <p:sp>
        <p:nvSpPr>
          <p:cNvPr id="2" name="Content Placeholder 1"/>
          <p:cNvSpPr>
            <a:spLocks noGrp="1"/>
          </p:cNvSpPr>
          <p:nvPr>
            <p:ph sz="quarter" idx="14"/>
          </p:nvPr>
        </p:nvSpPr>
        <p:spPr>
          <a:xfrm>
            <a:off x="467360" y="3831770"/>
            <a:ext cx="8229600" cy="2431869"/>
          </a:xfrm>
        </p:spPr>
        <p:txBody>
          <a:bodyPr/>
          <a:lstStyle/>
          <a:p>
            <a:r>
              <a:rPr lang="en-US" altLang="en-US" dirty="0"/>
              <a:t>Two tables: Person and Company</a:t>
            </a:r>
          </a:p>
          <a:p>
            <a:r>
              <a:rPr lang="en-US" altLang="en-US" dirty="0"/>
              <a:t>Each has a unique row identifier – a primary key</a:t>
            </a:r>
          </a:p>
          <a:p>
            <a:r>
              <a:rPr lang="en-US" altLang="en-US" dirty="0"/>
              <a:t>Need to link the company to the </a:t>
            </a:r>
            <a:r>
              <a:rPr lang="en-US" altLang="en-US" dirty="0" smtClean="0"/>
              <a:t>contact</a:t>
            </a:r>
          </a:p>
        </p:txBody>
      </p:sp>
      <p:pic>
        <p:nvPicPr>
          <p:cNvPr id="6" name="Content Placeholder 5" descr="Entity-Relationship Diagram for a normalized database structure. The Person table on the left has attributes of &quot;ContactKey&quot;, &quot;FirstName&quot;, &quot;LastName&quot;, and &quot;CompanyKey&quot;. The Company table on the right has attributes of &quot;CompanyKey&quot;, &quot;Name&quot;, &quot;Address&quot;, &quot;City&quot;, and &quot;State&quot;.&#10;The diagram is explained further in the slide notes and narration." title="Figure 4"/>
          <p:cNvPicPr>
            <a:picLocks noGrp="1" noChangeAspect="1"/>
          </p:cNvPicPr>
          <p:nvPr>
            <p:ph sz="quarter" idx="15"/>
          </p:nvPr>
        </p:nvPicPr>
        <p:blipFill rotWithShape="1">
          <a:blip r:embed="rId4">
            <a:extLst>
              <a:ext uri="{28A0092B-C50C-407E-A947-70E740481C1C}">
                <a14:useLocalDpi xmlns:a14="http://schemas.microsoft.com/office/drawing/2010/main" val="0"/>
              </a:ext>
            </a:extLst>
          </a:blip>
          <a:srcRect l="-3838" t="-3467" b="1"/>
          <a:stretch/>
        </p:blipFill>
        <p:spPr>
          <a:xfrm>
            <a:off x="1961097" y="1417638"/>
            <a:ext cx="5221805" cy="2057635"/>
          </a:xfrm>
        </p:spPr>
      </p:pic>
      <p:sp>
        <p:nvSpPr>
          <p:cNvPr id="22531" name="Content Placeholder 2"/>
          <p:cNvSpPr>
            <a:spLocks noGrp="1"/>
          </p:cNvSpPr>
          <p:nvPr>
            <p:ph type="body" sz="quarter" idx="32"/>
          </p:nvPr>
        </p:nvSpPr>
        <p:spPr>
          <a:xfrm>
            <a:off x="2003033" y="3540575"/>
            <a:ext cx="6174121" cy="291195"/>
          </a:xfrm>
        </p:spPr>
        <p:txBody>
          <a:bodyPr/>
          <a:lstStyle/>
          <a:p>
            <a:r>
              <a:rPr lang="en-US" altLang="en-US" i="1" dirty="0" smtClean="0"/>
              <a:t>Figure 4. </a:t>
            </a:r>
            <a:r>
              <a:rPr lang="en-US" altLang="en-US" dirty="0" smtClean="0"/>
              <a:t>Normalized database structure.</a:t>
            </a:r>
          </a:p>
        </p:txBody>
      </p:sp>
      <p:sp>
        <p:nvSpPr>
          <p:cNvPr id="3" name="Slide Number Placeholder 2"/>
          <p:cNvSpPr>
            <a:spLocks noGrp="1"/>
          </p:cNvSpPr>
          <p:nvPr>
            <p:ph type="sldNum" sz="quarter" idx="4"/>
          </p:nvPr>
        </p:nvSpPr>
        <p:spPr/>
        <p:txBody>
          <a:bodyPr/>
          <a:lstStyle/>
          <a:p>
            <a:fld id="{F3BF8891-5E06-46C2-89A4-6DB85D39BA35}" type="slidenum">
              <a:rPr lang="en-US" smtClean="0"/>
              <a:pPr/>
              <a:t>16</a:t>
            </a:fld>
            <a:endParaRPr lang="en-US" dirty="0"/>
          </a:p>
        </p:txBody>
      </p:sp>
    </p:spTree>
    <p:custDataLst>
      <p:tags r:id="rId1"/>
    </p:custData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altLang="en-US" dirty="0" smtClean="0"/>
              <a:t>New Tables</a:t>
            </a:r>
          </a:p>
        </p:txBody>
      </p:sp>
      <p:pic>
        <p:nvPicPr>
          <p:cNvPr id="6" name="Picture Placeholder 5" descr="This slide shows what the two tables would look like now using the same previous data. The person table now has fewer columns than the old contact table; instead of storing the company name, company address, company city, and company state, it just stores the company key. The company table includes a key along with the name, address, city, and state.&#10; The person table has two entries, like the old contact table--one for Bill and one for Albert. The company table has only one entry, however, for Community Hospital, Inc. Both contacts are from the same company, so they both have the same value in the CompanyKey column. Presumably for a larger dataset there would be multiple entries in the company table.&#10;" title="Figure 5"/>
          <p:cNvPicPr>
            <a:picLocks noGrp="1" noChangeAspect="1"/>
          </p:cNvPicPr>
          <p:nvPr>
            <p:ph type="pic" sz="quarter" idx="14"/>
          </p:nvPr>
        </p:nvPicPr>
        <p:blipFill rotWithShape="1">
          <a:blip r:embed="rId4">
            <a:extLst>
              <a:ext uri="{28A0092B-C50C-407E-A947-70E740481C1C}">
                <a14:useLocalDpi xmlns:a14="http://schemas.microsoft.com/office/drawing/2010/main" val="0"/>
              </a:ext>
            </a:extLst>
          </a:blip>
          <a:srcRect l="-7783" r="-7783" b="4363"/>
          <a:stretch/>
        </p:blipFill>
        <p:spPr>
          <a:xfrm>
            <a:off x="457200" y="1615440"/>
            <a:ext cx="8229600" cy="4343400"/>
          </a:xfrm>
        </p:spPr>
      </p:pic>
      <p:sp>
        <p:nvSpPr>
          <p:cNvPr id="23579" name="Text Placeholder 8"/>
          <p:cNvSpPr>
            <a:spLocks noGrp="1"/>
          </p:cNvSpPr>
          <p:nvPr>
            <p:ph type="body" sz="quarter" idx="32"/>
          </p:nvPr>
        </p:nvSpPr>
        <p:spPr>
          <a:xfrm>
            <a:off x="914400" y="5943600"/>
            <a:ext cx="7315200" cy="533400"/>
          </a:xfrm>
        </p:spPr>
        <p:txBody>
          <a:bodyPr/>
          <a:lstStyle/>
          <a:p>
            <a:r>
              <a:rPr lang="en-US" altLang="en-US" i="1" dirty="0" smtClean="0"/>
              <a:t>Figure 5. </a:t>
            </a:r>
            <a:r>
              <a:rPr lang="en-US" altLang="en-US" dirty="0" smtClean="0"/>
              <a:t>Top: New “Person” table using same data as previous “Contact” table. Bottom: New “Company” table using same data as previous “Contact” table.</a:t>
            </a:r>
          </a:p>
        </p:txBody>
      </p:sp>
      <p:sp>
        <p:nvSpPr>
          <p:cNvPr id="2" name="Slide Number Placeholder 1"/>
          <p:cNvSpPr>
            <a:spLocks noGrp="1"/>
          </p:cNvSpPr>
          <p:nvPr>
            <p:ph type="sldNum" sz="quarter" idx="4"/>
          </p:nvPr>
        </p:nvSpPr>
        <p:spPr/>
        <p:txBody>
          <a:bodyPr/>
          <a:lstStyle/>
          <a:p>
            <a:fld id="{F3BF8891-5E06-46C2-89A4-6DB85D39BA35}" type="slidenum">
              <a:rPr lang="en-US" smtClean="0"/>
              <a:pPr/>
              <a:t>17</a:t>
            </a:fld>
            <a:endParaRPr lang="en-US" dirty="0"/>
          </a:p>
        </p:txBody>
      </p:sp>
    </p:spTree>
    <p:custDataLst>
      <p:tags r:id="rId1"/>
    </p:custData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altLang="en-US" dirty="0" smtClean="0"/>
              <a:t>How Do We Do This?</a:t>
            </a:r>
          </a:p>
        </p:txBody>
      </p:sp>
      <p:sp>
        <p:nvSpPr>
          <p:cNvPr id="24579" name="Content Placeholder 2"/>
          <p:cNvSpPr>
            <a:spLocks noGrp="1"/>
          </p:cNvSpPr>
          <p:nvPr>
            <p:ph sz="quarter" idx="14"/>
          </p:nvPr>
        </p:nvSpPr>
        <p:spPr/>
        <p:txBody>
          <a:bodyPr/>
          <a:lstStyle/>
          <a:p>
            <a:r>
              <a:rPr lang="en-US" altLang="en-US" sz="3200" dirty="0" smtClean="0"/>
              <a:t>Database Management System</a:t>
            </a:r>
          </a:p>
          <a:p>
            <a:pPr lvl="1"/>
            <a:r>
              <a:rPr lang="en-US" altLang="en-US" dirty="0" smtClean="0"/>
              <a:t>Create</a:t>
            </a:r>
          </a:p>
          <a:p>
            <a:pPr lvl="1"/>
            <a:r>
              <a:rPr lang="en-US" altLang="en-US" dirty="0" smtClean="0"/>
              <a:t>Maintain</a:t>
            </a:r>
          </a:p>
          <a:p>
            <a:pPr lvl="1"/>
            <a:r>
              <a:rPr lang="en-US" altLang="en-US" dirty="0" smtClean="0"/>
              <a:t>Use</a:t>
            </a:r>
          </a:p>
        </p:txBody>
      </p:sp>
      <p:sp>
        <p:nvSpPr>
          <p:cNvPr id="3" name="Content Placeholder 2"/>
          <p:cNvSpPr>
            <a:spLocks noGrp="1"/>
          </p:cNvSpPr>
          <p:nvPr>
            <p:ph sz="quarter" idx="18"/>
          </p:nvPr>
        </p:nvSpPr>
        <p:spPr>
          <a:xfrm>
            <a:off x="4218039" y="1600200"/>
            <a:ext cx="4471809" cy="4572000"/>
          </a:xfrm>
        </p:spPr>
        <p:txBody>
          <a:bodyPr/>
          <a:lstStyle/>
          <a:p>
            <a:r>
              <a:rPr lang="en-US" altLang="en-US" dirty="0"/>
              <a:t>Many available (NOT an exhaustive list)</a:t>
            </a:r>
          </a:p>
          <a:p>
            <a:pPr lvl="1"/>
            <a:r>
              <a:rPr lang="en-US" altLang="en-US" dirty="0"/>
              <a:t>Oracle</a:t>
            </a:r>
          </a:p>
          <a:p>
            <a:pPr lvl="1"/>
            <a:r>
              <a:rPr lang="en-US" altLang="en-US" dirty="0"/>
              <a:t>Microsoft SQL Server</a:t>
            </a:r>
          </a:p>
          <a:p>
            <a:pPr lvl="1"/>
            <a:r>
              <a:rPr lang="en-US" altLang="en-US" dirty="0"/>
              <a:t>IBM DB2</a:t>
            </a:r>
          </a:p>
          <a:p>
            <a:pPr lvl="1"/>
            <a:r>
              <a:rPr lang="en-US" altLang="en-US" dirty="0"/>
              <a:t>MySQL</a:t>
            </a:r>
          </a:p>
          <a:p>
            <a:pPr lvl="1"/>
            <a:r>
              <a:rPr lang="en-US" altLang="en-US" dirty="0" smtClean="0"/>
              <a:t>PostgreSQL</a:t>
            </a:r>
            <a:endParaRPr lang="en-US" altLang="en-US" dirty="0"/>
          </a:p>
        </p:txBody>
      </p:sp>
      <p:sp>
        <p:nvSpPr>
          <p:cNvPr id="2" name="Slide Number Placeholder 1"/>
          <p:cNvSpPr>
            <a:spLocks noGrp="1"/>
          </p:cNvSpPr>
          <p:nvPr>
            <p:ph type="sldNum" sz="quarter" idx="4"/>
          </p:nvPr>
        </p:nvSpPr>
        <p:spPr/>
        <p:txBody>
          <a:bodyPr/>
          <a:lstStyle/>
          <a:p>
            <a:fld id="{F3BF8891-5E06-46C2-89A4-6DB85D39BA35}" type="slidenum">
              <a:rPr lang="en-US" smtClean="0"/>
              <a:pPr/>
              <a:t>18</a:t>
            </a:fld>
            <a:endParaRPr lang="en-US" dirty="0"/>
          </a:p>
        </p:txBody>
      </p:sp>
    </p:spTree>
    <p:custDataLst>
      <p:tags r:id="rId1"/>
    </p:custData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altLang="en-US" dirty="0" smtClean="0"/>
              <a:t>Building a Database</a:t>
            </a:r>
          </a:p>
        </p:txBody>
      </p:sp>
      <p:sp>
        <p:nvSpPr>
          <p:cNvPr id="25603" name="Content Placeholder 2"/>
          <p:cNvSpPr>
            <a:spLocks noGrp="1"/>
          </p:cNvSpPr>
          <p:nvPr>
            <p:ph sz="quarter" idx="14"/>
          </p:nvPr>
        </p:nvSpPr>
        <p:spPr/>
        <p:txBody>
          <a:bodyPr/>
          <a:lstStyle/>
          <a:p>
            <a:r>
              <a:rPr lang="en-US" altLang="en-US" sz="3200" dirty="0" smtClean="0"/>
              <a:t>Database Management System Tools</a:t>
            </a:r>
          </a:p>
          <a:p>
            <a:pPr lvl="1"/>
            <a:r>
              <a:rPr lang="en-US" altLang="en-US" dirty="0" smtClean="0"/>
              <a:t>Create tables</a:t>
            </a:r>
          </a:p>
          <a:p>
            <a:pPr lvl="1"/>
            <a:r>
              <a:rPr lang="en-US" altLang="en-US" dirty="0" smtClean="0"/>
              <a:t>Create relationships</a:t>
            </a:r>
          </a:p>
          <a:p>
            <a:pPr lvl="1"/>
            <a:r>
              <a:rPr lang="en-US" altLang="en-US" dirty="0" smtClean="0"/>
              <a:t>Control access</a:t>
            </a:r>
          </a:p>
          <a:p>
            <a:pPr lvl="1"/>
            <a:r>
              <a:rPr lang="en-US" altLang="en-US" dirty="0" smtClean="0"/>
              <a:t>More…</a:t>
            </a:r>
          </a:p>
          <a:p>
            <a:r>
              <a:rPr lang="en-US" altLang="en-US" sz="3200" dirty="0" smtClean="0"/>
              <a:t>Structured Query Language (SQL)</a:t>
            </a:r>
          </a:p>
          <a:p>
            <a:pPr lvl="1"/>
            <a:r>
              <a:rPr lang="en-US" altLang="en-US" dirty="0" smtClean="0"/>
              <a:t>Database management</a:t>
            </a:r>
          </a:p>
          <a:p>
            <a:pPr lvl="1"/>
            <a:r>
              <a:rPr lang="en-US" altLang="en-US" dirty="0" smtClean="0"/>
              <a:t>Access to data</a:t>
            </a:r>
          </a:p>
        </p:txBody>
      </p:sp>
      <p:sp>
        <p:nvSpPr>
          <p:cNvPr id="2" name="Slide Number Placeholder 1"/>
          <p:cNvSpPr>
            <a:spLocks noGrp="1"/>
          </p:cNvSpPr>
          <p:nvPr>
            <p:ph type="sldNum" sz="quarter" idx="4"/>
          </p:nvPr>
        </p:nvSpPr>
        <p:spPr/>
        <p:txBody>
          <a:bodyPr/>
          <a:lstStyle/>
          <a:p>
            <a:fld id="{F3BF8891-5E06-46C2-89A4-6DB85D39BA35}" type="slidenum">
              <a:rPr lang="en-US" smtClean="0"/>
              <a:pPr/>
              <a:t>19</a:t>
            </a:fld>
            <a:endParaRPr 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Learning Objectives - 1</a:t>
            </a:r>
          </a:p>
        </p:txBody>
      </p:sp>
      <p:sp>
        <p:nvSpPr>
          <p:cNvPr id="16387" name="Text Placeholder 3"/>
          <p:cNvSpPr>
            <a:spLocks noGrp="1"/>
          </p:cNvSpPr>
          <p:nvPr>
            <p:ph sz="quarter" idx="14"/>
          </p:nvPr>
        </p:nvSpPr>
        <p:spPr/>
        <p:txBody>
          <a:bodyPr/>
          <a:lstStyle/>
          <a:p>
            <a:r>
              <a:rPr lang="en-US" altLang="en-US" dirty="0" smtClean="0"/>
              <a:t>Define and describe the purpose of databases (Lecture a)</a:t>
            </a:r>
          </a:p>
          <a:p>
            <a:r>
              <a:rPr lang="en-US" altLang="en-US" dirty="0" smtClean="0"/>
              <a:t>Describe a relational database (Lecture a)</a:t>
            </a:r>
          </a:p>
          <a:p>
            <a:r>
              <a:rPr lang="en-US" altLang="en-US" dirty="0" smtClean="0"/>
              <a:t>Describe data modeling and normalization (Lecture b)</a:t>
            </a:r>
          </a:p>
          <a:p>
            <a:r>
              <a:rPr lang="en-US" altLang="en-US" dirty="0" smtClean="0"/>
              <a:t>Describe the structured query language (SQL) (Lecture c)</a:t>
            </a:r>
          </a:p>
        </p:txBody>
      </p:sp>
      <p:sp>
        <p:nvSpPr>
          <p:cNvPr id="2" name="Slide Number Placeholder 1"/>
          <p:cNvSpPr>
            <a:spLocks noGrp="1"/>
          </p:cNvSpPr>
          <p:nvPr>
            <p:ph type="sldNum" sz="quarter" idx="4"/>
          </p:nvPr>
        </p:nvSpPr>
        <p:spPr/>
        <p:txBody>
          <a:bodyPr/>
          <a:lstStyle/>
          <a:p>
            <a:fld id="{F3BF8891-5E06-46C2-89A4-6DB85D39BA35}" type="slidenum">
              <a:rPr lang="en-US" smtClean="0"/>
              <a:pPr/>
              <a:t>2</a:t>
            </a:fld>
            <a:endParaRPr lang="en-US" dirty="0"/>
          </a:p>
        </p:txBody>
      </p:sp>
    </p:spTree>
    <p:custDataLst>
      <p:tags r:id="rId1"/>
    </p:custDataLst>
    <p:extLst>
      <p:ext uri="{BB962C8B-B14F-4D97-AF65-F5344CB8AC3E}">
        <p14:creationId xmlns:p14="http://schemas.microsoft.com/office/powerpoint/2010/main" val="34206620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eaLnBrk="1" hangingPunct="1"/>
            <a:r>
              <a:rPr lang="en-US" altLang="en-US" dirty="0" smtClean="0"/>
              <a:t>Databases and SQL</a:t>
            </a:r>
            <a:br>
              <a:rPr lang="en-US" altLang="en-US" dirty="0" smtClean="0"/>
            </a:br>
            <a:r>
              <a:rPr lang="en-US" altLang="en-US" dirty="0" smtClean="0"/>
              <a:t>Summary – Lecture b</a:t>
            </a:r>
            <a:endParaRPr lang="en-US" altLang="en-US" sz="2800" dirty="0" smtClean="0"/>
          </a:p>
        </p:txBody>
      </p:sp>
      <p:sp>
        <p:nvSpPr>
          <p:cNvPr id="26627" name="Text Placeholder 3"/>
          <p:cNvSpPr>
            <a:spLocks noGrp="1"/>
          </p:cNvSpPr>
          <p:nvPr>
            <p:ph type="body" sz="quarter" idx="11"/>
          </p:nvPr>
        </p:nvSpPr>
        <p:spPr/>
        <p:txBody>
          <a:bodyPr/>
          <a:lstStyle/>
          <a:p>
            <a:pPr eaLnBrk="1" hangingPunct="1"/>
            <a:r>
              <a:rPr lang="en-US" altLang="en-US" dirty="0" smtClean="0"/>
              <a:t>Databases can be modeled using entity relationship diagrams</a:t>
            </a:r>
          </a:p>
          <a:p>
            <a:pPr eaLnBrk="1" hangingPunct="1"/>
            <a:r>
              <a:rPr lang="en-US" altLang="en-US" dirty="0" smtClean="0"/>
              <a:t>Relationships can have 3 different types of cardinality</a:t>
            </a:r>
          </a:p>
          <a:p>
            <a:pPr eaLnBrk="1" hangingPunct="1"/>
            <a:r>
              <a:rPr lang="en-US" altLang="en-US" dirty="0" smtClean="0"/>
              <a:t>Normalization avoids duplicate data</a:t>
            </a:r>
          </a:p>
          <a:p>
            <a:pPr eaLnBrk="1" hangingPunct="1"/>
            <a:r>
              <a:rPr lang="en-US" altLang="en-US" dirty="0" smtClean="0"/>
              <a:t>Relationships are created using foreign keys</a:t>
            </a:r>
          </a:p>
        </p:txBody>
      </p:sp>
      <p:sp>
        <p:nvSpPr>
          <p:cNvPr id="2" name="Slide Number Placeholder 1"/>
          <p:cNvSpPr>
            <a:spLocks noGrp="1"/>
          </p:cNvSpPr>
          <p:nvPr>
            <p:ph type="sldNum" sz="quarter" idx="4"/>
          </p:nvPr>
        </p:nvSpPr>
        <p:spPr/>
        <p:txBody>
          <a:bodyPr/>
          <a:lstStyle/>
          <a:p>
            <a:fld id="{F3BF8891-5E06-46C2-89A4-6DB85D39BA35}" type="slidenum">
              <a:rPr lang="en-US" smtClean="0"/>
              <a:pPr/>
              <a:t>20</a:t>
            </a:fld>
            <a:endParaRPr lang="en-US" dirty="0"/>
          </a:p>
        </p:txBody>
      </p:sp>
    </p:spTree>
    <p:custDataLst>
      <p:tags r:id="rId1"/>
    </p:custData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References – Lecture b</a:t>
            </a:r>
          </a:p>
        </p:txBody>
      </p:sp>
      <p:sp>
        <p:nvSpPr>
          <p:cNvPr id="27651" name="Text Placeholder 5"/>
          <p:cNvSpPr>
            <a:spLocks noGrp="1"/>
          </p:cNvSpPr>
          <p:nvPr>
            <p:ph type="body" sz="quarter" idx="16"/>
          </p:nvPr>
        </p:nvSpPr>
        <p:spPr/>
        <p:txBody>
          <a:bodyPr/>
          <a:lstStyle/>
          <a:p>
            <a:r>
              <a:rPr lang="en-US" altLang="en-US" dirty="0" smtClean="0"/>
              <a:t>References</a:t>
            </a:r>
          </a:p>
          <a:p>
            <a:r>
              <a:rPr lang="en-US" altLang="en-US" b="0" dirty="0" smtClean="0"/>
              <a:t>Chen, P.P. (1976). The Entity-Relationship Model - Toward a Unified View of Data. </a:t>
            </a:r>
            <a:r>
              <a:rPr lang="en-US" altLang="en-US" b="0" i="1" dirty="0" smtClean="0"/>
              <a:t>ACM Transactions on Database Systems</a:t>
            </a:r>
            <a:r>
              <a:rPr lang="en-US" altLang="en-US" b="0" dirty="0" smtClean="0"/>
              <a:t>, 1(1).</a:t>
            </a:r>
          </a:p>
          <a:p>
            <a:r>
              <a:rPr lang="en-US" altLang="en-US" b="0" dirty="0" smtClean="0"/>
              <a:t>International Organization for Standardization. (2008). Information technology -- Database languages -- SQL (No. ISO/IEC 9075-(1-4,9-11,13,14)).</a:t>
            </a:r>
          </a:p>
          <a:p>
            <a:r>
              <a:rPr lang="en-US" altLang="en-US" b="0" dirty="0" smtClean="0"/>
              <a:t>Kent, W. (1983). A simple guide to five normal forms in relational database theory. </a:t>
            </a:r>
            <a:r>
              <a:rPr lang="en-US" altLang="en-US" b="0" i="1" dirty="0" smtClean="0"/>
              <a:t>Communications of the </a:t>
            </a:r>
            <a:r>
              <a:rPr lang="en-US" b="0" i="1" dirty="0" smtClean="0"/>
              <a:t>ACM</a:t>
            </a:r>
            <a:r>
              <a:rPr lang="en-US" b="0" dirty="0" smtClean="0"/>
              <a:t>, </a:t>
            </a:r>
            <a:r>
              <a:rPr lang="en-US" b="0" dirty="0"/>
              <a:t>26(2</a:t>
            </a:r>
            <a:r>
              <a:rPr lang="en-US" b="0" dirty="0" smtClean="0"/>
              <a:t>), 120-125.</a:t>
            </a:r>
          </a:p>
          <a:p>
            <a:pPr>
              <a:spcBef>
                <a:spcPts val="1200"/>
              </a:spcBef>
            </a:pPr>
            <a:r>
              <a:rPr lang="en-US" altLang="en-US" dirty="0" smtClean="0"/>
              <a:t>Figures</a:t>
            </a:r>
            <a:endParaRPr lang="en-US" altLang="en-US" dirty="0"/>
          </a:p>
          <a:p>
            <a:r>
              <a:rPr lang="en-US" altLang="en-US" b="0" dirty="0" smtClean="0"/>
              <a:t>Figures 1.1-1.7: </a:t>
            </a:r>
            <a:r>
              <a:rPr lang="en-US" altLang="en-US" b="0" dirty="0"/>
              <a:t>Entity-Relationship </a:t>
            </a:r>
            <a:r>
              <a:rPr lang="en-US" altLang="en-US" b="0" dirty="0" smtClean="0"/>
              <a:t>Diagrams. </a:t>
            </a:r>
            <a:r>
              <a:rPr lang="en-US" altLang="en-US" b="0" dirty="0"/>
              <a:t>(2012). Public </a:t>
            </a:r>
            <a:r>
              <a:rPr lang="en-US" altLang="en-US" b="0" dirty="0" smtClean="0"/>
              <a:t>domain.</a:t>
            </a:r>
          </a:p>
          <a:p>
            <a:r>
              <a:rPr lang="en-US" altLang="en-US" b="0" dirty="0"/>
              <a:t>Figure 2. Contact attributes</a:t>
            </a:r>
            <a:r>
              <a:rPr lang="en-US" altLang="en-US" b="0" dirty="0" smtClean="0"/>
              <a:t>. </a:t>
            </a:r>
            <a:r>
              <a:rPr lang="en-US" altLang="en-US" b="0" dirty="0"/>
              <a:t>(2012). Public domain</a:t>
            </a:r>
            <a:r>
              <a:rPr lang="en-US" altLang="en-US" b="0" dirty="0" smtClean="0"/>
              <a:t>.</a:t>
            </a:r>
            <a:endParaRPr lang="en-US" b="0" dirty="0"/>
          </a:p>
          <a:p>
            <a:r>
              <a:rPr lang="en-US" altLang="en-US" b="0" dirty="0"/>
              <a:t>Figure 3. Contact table</a:t>
            </a:r>
            <a:r>
              <a:rPr lang="en-US" altLang="en-US" b="0" dirty="0" smtClean="0"/>
              <a:t>. </a:t>
            </a:r>
            <a:r>
              <a:rPr lang="en-US" altLang="en-US" b="0" dirty="0"/>
              <a:t>(2012). Public domain</a:t>
            </a:r>
            <a:r>
              <a:rPr lang="en-US" altLang="en-US" b="0" dirty="0" smtClean="0"/>
              <a:t>.</a:t>
            </a:r>
            <a:endParaRPr lang="en-US" altLang="en-US" b="0" dirty="0"/>
          </a:p>
          <a:p>
            <a:r>
              <a:rPr lang="en-US" altLang="en-US" b="0" dirty="0"/>
              <a:t>Figure 4. Normalized database structure</a:t>
            </a:r>
            <a:r>
              <a:rPr lang="en-US" altLang="en-US" b="0" dirty="0" smtClean="0"/>
              <a:t>.</a:t>
            </a:r>
            <a:r>
              <a:rPr lang="en-US" altLang="en-US" b="0" dirty="0"/>
              <a:t> (2012). Public domain.</a:t>
            </a:r>
          </a:p>
          <a:p>
            <a:r>
              <a:rPr lang="en-US" altLang="en-US" b="0" dirty="0"/>
              <a:t>Figure 5. Top: New “Person” table using same data as previous “Contact” </a:t>
            </a:r>
            <a:r>
              <a:rPr lang="en-US" altLang="en-US" b="0" dirty="0" smtClean="0"/>
              <a:t>table.</a:t>
            </a:r>
            <a:r>
              <a:rPr lang="en-US" altLang="en-US" b="0" dirty="0"/>
              <a:t> </a:t>
            </a:r>
            <a:r>
              <a:rPr lang="en-US" altLang="en-US" b="0" dirty="0" smtClean="0"/>
              <a:t>Bottom</a:t>
            </a:r>
            <a:r>
              <a:rPr lang="en-US" altLang="en-US" b="0" dirty="0"/>
              <a:t>: New “Company” table using same data as previous “Contact” table</a:t>
            </a:r>
            <a:r>
              <a:rPr lang="en-US" altLang="en-US" b="0" dirty="0" smtClean="0"/>
              <a:t>.</a:t>
            </a:r>
            <a:r>
              <a:rPr lang="en-US" altLang="en-US" b="0" dirty="0"/>
              <a:t> (2012). Public domain.</a:t>
            </a:r>
          </a:p>
        </p:txBody>
      </p:sp>
      <p:sp>
        <p:nvSpPr>
          <p:cNvPr id="2" name="Slide Number Placeholder 1"/>
          <p:cNvSpPr>
            <a:spLocks noGrp="1"/>
          </p:cNvSpPr>
          <p:nvPr>
            <p:ph type="sldNum" sz="quarter" idx="4"/>
          </p:nvPr>
        </p:nvSpPr>
        <p:spPr/>
        <p:txBody>
          <a:bodyPr/>
          <a:lstStyle/>
          <a:p>
            <a:fld id="{F3BF8891-5E06-46C2-89A4-6DB85D39BA35}" type="slidenum">
              <a:rPr lang="en-US" smtClean="0"/>
              <a:pPr/>
              <a:t>21</a:t>
            </a:fld>
            <a:endParaRPr lang="en-US" dirty="0"/>
          </a:p>
        </p:txBody>
      </p:sp>
    </p:spTree>
    <p:custDataLst>
      <p:tags r:id="rId1"/>
    </p:custData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 to Computer Science </a:t>
            </a:r>
            <a:br>
              <a:rPr lang="en-US" dirty="0"/>
            </a:br>
            <a:r>
              <a:rPr lang="en-US" dirty="0"/>
              <a:t>Databases and SQL</a:t>
            </a:r>
            <a:br>
              <a:rPr lang="en-US" dirty="0"/>
            </a:br>
            <a:r>
              <a:rPr lang="en-US" dirty="0"/>
              <a:t>Lecture b</a:t>
            </a:r>
          </a:p>
        </p:txBody>
      </p:sp>
      <p:sp>
        <p:nvSpPr>
          <p:cNvPr id="3" name="Content Placeholder 2"/>
          <p:cNvSpPr>
            <a:spLocks noGrp="1"/>
          </p:cNvSpPr>
          <p:nvPr>
            <p:ph sz="quarter" idx="14"/>
          </p:nvPr>
        </p:nvSpPr>
        <p:spPr/>
        <p:txBody>
          <a:bodyPr/>
          <a:lstStyle/>
          <a:p>
            <a:r>
              <a:rPr lang="en-US" altLang="en-US" dirty="0" smtClean="0"/>
              <a:t>This material was developed by Oregon Health &amp; Science University, funded by the Department of Health and Human Services, Office of the National Coordinator for Health Information Technology under Award Number 90WT0001.</a:t>
            </a:r>
            <a:endParaRPr lang="en-US" dirty="0"/>
          </a:p>
        </p:txBody>
      </p:sp>
      <p:sp>
        <p:nvSpPr>
          <p:cNvPr id="4" name="Slide Number Placeholder 3"/>
          <p:cNvSpPr>
            <a:spLocks noGrp="1"/>
          </p:cNvSpPr>
          <p:nvPr>
            <p:ph type="sldNum" sz="quarter" idx="4"/>
          </p:nvPr>
        </p:nvSpPr>
        <p:spPr/>
        <p:txBody>
          <a:bodyPr/>
          <a:lstStyle/>
          <a:p>
            <a:fld id="{F3BF8891-5E06-46C2-89A4-6DB85D39BA35}" type="slidenum">
              <a:rPr lang="en-US" smtClean="0"/>
              <a:pPr/>
              <a:t>22</a:t>
            </a:fld>
            <a:endParaRPr lang="en-US" dirty="0"/>
          </a:p>
        </p:txBody>
      </p:sp>
    </p:spTree>
    <p:custDataLst>
      <p:tags r:id="rId1"/>
    </p:custDataLst>
    <p:extLst>
      <p:ext uri="{BB962C8B-B14F-4D97-AF65-F5344CB8AC3E}">
        <p14:creationId xmlns:p14="http://schemas.microsoft.com/office/powerpoint/2010/main" val="28150455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Databases and SQL</a:t>
            </a:r>
            <a:br>
              <a:rPr lang="en-US" altLang="en-US" dirty="0" smtClean="0"/>
            </a:br>
            <a:r>
              <a:rPr lang="en-US" altLang="en-US" dirty="0" smtClean="0"/>
              <a:t>Learning Objectives - 2</a:t>
            </a:r>
          </a:p>
        </p:txBody>
      </p:sp>
      <p:sp>
        <p:nvSpPr>
          <p:cNvPr id="16387" name="Text Placeholder 3"/>
          <p:cNvSpPr>
            <a:spLocks noGrp="1"/>
          </p:cNvSpPr>
          <p:nvPr>
            <p:ph sz="quarter" idx="14"/>
          </p:nvPr>
        </p:nvSpPr>
        <p:spPr/>
        <p:txBody>
          <a:bodyPr/>
          <a:lstStyle/>
          <a:p>
            <a:r>
              <a:rPr lang="en-US" altLang="en-US" dirty="0"/>
              <a:t>Define the basic data operations for relational databases and how to implement them in SQL (Lecture c)</a:t>
            </a:r>
          </a:p>
          <a:p>
            <a:r>
              <a:rPr lang="en-US" altLang="en-US" dirty="0"/>
              <a:t>Design a simple relational database and create corresponding SQL commands (Lecture c)</a:t>
            </a:r>
          </a:p>
          <a:p>
            <a:r>
              <a:rPr lang="en-US" altLang="en-US" dirty="0"/>
              <a:t>Examine the structure of a health care database component (Lecture d)</a:t>
            </a:r>
          </a:p>
        </p:txBody>
      </p:sp>
      <p:sp>
        <p:nvSpPr>
          <p:cNvPr id="2" name="Slide Number Placeholder 1"/>
          <p:cNvSpPr>
            <a:spLocks noGrp="1"/>
          </p:cNvSpPr>
          <p:nvPr>
            <p:ph type="sldNum" sz="quarter" idx="4"/>
          </p:nvPr>
        </p:nvSpPr>
        <p:spPr/>
        <p:txBody>
          <a:bodyPr/>
          <a:lstStyle/>
          <a:p>
            <a:fld id="{F3BF8891-5E06-46C2-89A4-6DB85D39BA35}" type="slidenum">
              <a:rPr lang="en-US" smtClean="0"/>
              <a:pPr/>
              <a:t>3</a:t>
            </a:fld>
            <a:endParaRPr lang="en-US" dirty="0"/>
          </a:p>
        </p:txBody>
      </p:sp>
    </p:spTree>
    <p:custDataLst>
      <p:tags r:id="rId1"/>
    </p:custDataLst>
    <p:extLst>
      <p:ext uri="{BB962C8B-B14F-4D97-AF65-F5344CB8AC3E}">
        <p14:creationId xmlns:p14="http://schemas.microsoft.com/office/powerpoint/2010/main" val="3955078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Representing Data - 1</a:t>
            </a:r>
          </a:p>
        </p:txBody>
      </p:sp>
      <p:sp>
        <p:nvSpPr>
          <p:cNvPr id="16387" name="Content Placeholder 2"/>
          <p:cNvSpPr>
            <a:spLocks noGrp="1"/>
          </p:cNvSpPr>
          <p:nvPr>
            <p:ph sz="quarter" idx="14"/>
          </p:nvPr>
        </p:nvSpPr>
        <p:spPr/>
        <p:txBody>
          <a:bodyPr/>
          <a:lstStyle/>
          <a:p>
            <a:r>
              <a:rPr lang="en-US" altLang="en-US" dirty="0" smtClean="0"/>
              <a:t>Identify entities (tables)</a:t>
            </a:r>
          </a:p>
          <a:p>
            <a:r>
              <a:rPr lang="en-US" altLang="en-US" dirty="0" smtClean="0"/>
              <a:t>Identify attributes (columns)</a:t>
            </a:r>
          </a:p>
          <a:p>
            <a:r>
              <a:rPr lang="en-US" altLang="en-US" dirty="0" smtClean="0"/>
              <a:t>Identify table relationships</a:t>
            </a:r>
          </a:p>
        </p:txBody>
      </p:sp>
      <p:sp>
        <p:nvSpPr>
          <p:cNvPr id="5" name="Slide Number Placeholder 4"/>
          <p:cNvSpPr>
            <a:spLocks noGrp="1"/>
          </p:cNvSpPr>
          <p:nvPr>
            <p:ph type="sldNum" sz="quarter" idx="4"/>
          </p:nvPr>
        </p:nvSpPr>
        <p:spPr/>
        <p:txBody>
          <a:bodyPr/>
          <a:lstStyle/>
          <a:p>
            <a:fld id="{F3BF8891-5E06-46C2-89A4-6DB85D39BA35}" type="slidenum">
              <a:rPr lang="en-US" smtClean="0"/>
              <a:pPr/>
              <a:t>4</a:t>
            </a:fld>
            <a:endParaRPr lang="en-US" dirty="0"/>
          </a:p>
        </p:txBody>
      </p:sp>
    </p:spTree>
    <p:custDataLst>
      <p:tags r:id="rId1"/>
    </p:custData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Representing Data - 2</a:t>
            </a:r>
          </a:p>
        </p:txBody>
      </p:sp>
      <p:sp>
        <p:nvSpPr>
          <p:cNvPr id="16387" name="Content Placeholder 2"/>
          <p:cNvSpPr>
            <a:spLocks noGrp="1"/>
          </p:cNvSpPr>
          <p:nvPr>
            <p:ph sz="quarter" idx="14"/>
          </p:nvPr>
        </p:nvSpPr>
        <p:spPr/>
        <p:txBody>
          <a:bodyPr/>
          <a:lstStyle/>
          <a:p>
            <a:r>
              <a:rPr lang="en-US" altLang="en-US" dirty="0" smtClean="0"/>
              <a:t>Identify entities (tables)</a:t>
            </a:r>
          </a:p>
          <a:p>
            <a:r>
              <a:rPr lang="en-US" altLang="en-US" dirty="0" smtClean="0"/>
              <a:t>Identify attributes (columns)</a:t>
            </a:r>
          </a:p>
          <a:p>
            <a:r>
              <a:rPr lang="en-US" altLang="en-US" dirty="0" smtClean="0"/>
              <a:t>Identify table relationships</a:t>
            </a:r>
          </a:p>
        </p:txBody>
      </p:sp>
      <p:pic>
        <p:nvPicPr>
          <p:cNvPr id="13" name="Content Placeholder 12" descr="Data can be modeled using an entity-relationship diagram, also known as an ER diagram or ERD. These diagrams show the entities, the attributes, and the relationships between entities. The relationships are shown using lines and can also be represented in words, such as &quot;has a&quot;. &#10;For example, if there are two tables, one for storing information about a patient… " title="Figure 1.1"/>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57199" y="3464538"/>
            <a:ext cx="8229600" cy="2404307"/>
          </a:xfrm>
        </p:spPr>
      </p:pic>
      <p:sp>
        <p:nvSpPr>
          <p:cNvPr id="3" name="Text Placeholder 2"/>
          <p:cNvSpPr>
            <a:spLocks noGrp="1"/>
          </p:cNvSpPr>
          <p:nvPr>
            <p:ph type="body" sz="quarter" idx="33"/>
          </p:nvPr>
        </p:nvSpPr>
        <p:spPr>
          <a:xfrm>
            <a:off x="1371600" y="5943600"/>
            <a:ext cx="4684427" cy="533400"/>
          </a:xfrm>
        </p:spPr>
        <p:txBody>
          <a:bodyPr/>
          <a:lstStyle/>
          <a:p>
            <a:r>
              <a:rPr lang="en-US" altLang="en-US" i="1" dirty="0"/>
              <a:t>Figure </a:t>
            </a:r>
            <a:r>
              <a:rPr lang="en-US" altLang="en-US" i="1" dirty="0" smtClean="0"/>
              <a:t>1.1. </a:t>
            </a:r>
            <a:r>
              <a:rPr lang="en-US" altLang="en-US" dirty="0"/>
              <a:t>Entity-Relationship Diagram (ER diagram</a:t>
            </a:r>
            <a:r>
              <a:rPr lang="en-US" altLang="en-US" dirty="0" smtClean="0"/>
              <a:t>)</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5</a:t>
            </a:fld>
            <a:endParaRPr lang="en-US" dirty="0"/>
          </a:p>
        </p:txBody>
      </p:sp>
    </p:spTree>
    <p:custDataLst>
      <p:tags r:id="rId1"/>
    </p:custDataLst>
    <p:extLst>
      <p:ext uri="{BB962C8B-B14F-4D97-AF65-F5344CB8AC3E}">
        <p14:creationId xmlns:p14="http://schemas.microsoft.com/office/powerpoint/2010/main" val="227847477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Representing Data - 3</a:t>
            </a:r>
          </a:p>
        </p:txBody>
      </p:sp>
      <p:sp>
        <p:nvSpPr>
          <p:cNvPr id="16387" name="Content Placeholder 2"/>
          <p:cNvSpPr>
            <a:spLocks noGrp="1"/>
          </p:cNvSpPr>
          <p:nvPr>
            <p:ph sz="quarter" idx="14"/>
          </p:nvPr>
        </p:nvSpPr>
        <p:spPr/>
        <p:txBody>
          <a:bodyPr/>
          <a:lstStyle/>
          <a:p>
            <a:r>
              <a:rPr lang="en-US" altLang="en-US" dirty="0" smtClean="0"/>
              <a:t>Identify entities (tables)</a:t>
            </a:r>
          </a:p>
          <a:p>
            <a:r>
              <a:rPr lang="en-US" altLang="en-US" dirty="0" smtClean="0"/>
              <a:t>Identify attributes (columns)</a:t>
            </a:r>
          </a:p>
          <a:p>
            <a:r>
              <a:rPr lang="en-US" altLang="en-US" dirty="0" smtClean="0"/>
              <a:t>Identify table relationships</a:t>
            </a:r>
          </a:p>
        </p:txBody>
      </p:sp>
      <p:pic>
        <p:nvPicPr>
          <p:cNvPr id="4" name="Content Placeholder 3" descr="Entity-Relationship Diagram (ER diagram). Table on the left is designated as Patient table." title="Figure 1.2"/>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56226" y="3464538"/>
            <a:ext cx="8229600" cy="2400300"/>
          </a:xfrm>
        </p:spPr>
      </p:pic>
      <p:sp>
        <p:nvSpPr>
          <p:cNvPr id="3" name="Text Placeholder 2"/>
          <p:cNvSpPr>
            <a:spLocks noGrp="1"/>
          </p:cNvSpPr>
          <p:nvPr>
            <p:ph type="body" sz="quarter" idx="33"/>
          </p:nvPr>
        </p:nvSpPr>
        <p:spPr>
          <a:xfrm>
            <a:off x="1371600" y="5943600"/>
            <a:ext cx="5172999" cy="533400"/>
          </a:xfrm>
        </p:spPr>
        <p:txBody>
          <a:bodyPr/>
          <a:lstStyle/>
          <a:p>
            <a:r>
              <a:rPr lang="en-US" altLang="en-US" i="1" dirty="0"/>
              <a:t>Figure </a:t>
            </a:r>
            <a:r>
              <a:rPr lang="en-US" altLang="en-US" i="1" dirty="0" smtClean="0"/>
              <a:t>1.2. </a:t>
            </a:r>
            <a:r>
              <a:rPr lang="en-US" altLang="en-US" dirty="0"/>
              <a:t>Entity-Relationship Diagram (ER diagram</a:t>
            </a:r>
            <a:r>
              <a:rPr lang="en-US" altLang="en-US" dirty="0" smtClean="0"/>
              <a:t>) with Patient table</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6</a:t>
            </a:fld>
            <a:endParaRPr lang="en-US" dirty="0"/>
          </a:p>
        </p:txBody>
      </p:sp>
    </p:spTree>
    <p:custDataLst>
      <p:tags r:id="rId1"/>
    </p:custDataLst>
    <p:extLst>
      <p:ext uri="{BB962C8B-B14F-4D97-AF65-F5344CB8AC3E}">
        <p14:creationId xmlns:p14="http://schemas.microsoft.com/office/powerpoint/2010/main" val="36453176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Representing Data - 4</a:t>
            </a:r>
          </a:p>
        </p:txBody>
      </p:sp>
      <p:sp>
        <p:nvSpPr>
          <p:cNvPr id="16387" name="Content Placeholder 2"/>
          <p:cNvSpPr>
            <a:spLocks noGrp="1"/>
          </p:cNvSpPr>
          <p:nvPr>
            <p:ph sz="quarter" idx="14"/>
          </p:nvPr>
        </p:nvSpPr>
        <p:spPr/>
        <p:txBody>
          <a:bodyPr/>
          <a:lstStyle/>
          <a:p>
            <a:r>
              <a:rPr lang="en-US" altLang="en-US" dirty="0" smtClean="0"/>
              <a:t>Identify entities (tables)</a:t>
            </a:r>
          </a:p>
          <a:p>
            <a:r>
              <a:rPr lang="en-US" altLang="en-US" dirty="0" smtClean="0"/>
              <a:t>Identify attributes (columns)</a:t>
            </a:r>
          </a:p>
          <a:p>
            <a:r>
              <a:rPr lang="en-US" altLang="en-US" dirty="0" smtClean="0"/>
              <a:t>Identify table relationships</a:t>
            </a:r>
          </a:p>
        </p:txBody>
      </p:sp>
      <p:sp>
        <p:nvSpPr>
          <p:cNvPr id="5" name="Slide Number Placeholder 4"/>
          <p:cNvSpPr>
            <a:spLocks noGrp="1"/>
          </p:cNvSpPr>
          <p:nvPr>
            <p:ph type="sldNum" sz="quarter" idx="4"/>
          </p:nvPr>
        </p:nvSpPr>
        <p:spPr/>
        <p:txBody>
          <a:bodyPr/>
          <a:lstStyle/>
          <a:p>
            <a:fld id="{F3BF8891-5E06-46C2-89A4-6DB85D39BA35}" type="slidenum">
              <a:rPr lang="en-US" smtClean="0"/>
              <a:pPr/>
              <a:t>7</a:t>
            </a:fld>
            <a:endParaRPr lang="en-US" dirty="0"/>
          </a:p>
        </p:txBody>
      </p:sp>
      <p:pic>
        <p:nvPicPr>
          <p:cNvPr id="7" name="Content Placeholder 6" descr="Entity-Relationship Diagram (ER diagram). Table on the left is designated as Patient table and table on the right is designated as Insurance Company table." title="Figure 1.3"/>
          <p:cNvPicPr>
            <a:picLocks noGrp="1" noChangeAspect="1"/>
          </p:cNvPicPr>
          <p:nvPr>
            <p:ph sz="quarter" idx="18"/>
          </p:nvPr>
        </p:nvPicPr>
        <p:blipFill>
          <a:blip r:embed="rId4">
            <a:extLst>
              <a:ext uri="{28A0092B-C50C-407E-A947-70E740481C1C}">
                <a14:useLocalDpi xmlns:a14="http://schemas.microsoft.com/office/drawing/2010/main" val="0"/>
              </a:ext>
            </a:extLst>
          </a:blip>
          <a:stretch>
            <a:fillRect/>
          </a:stretch>
        </p:blipFill>
        <p:spPr>
          <a:xfrm>
            <a:off x="457199" y="3465576"/>
            <a:ext cx="8229600" cy="2400300"/>
          </a:xfrm>
        </p:spPr>
      </p:pic>
      <p:sp>
        <p:nvSpPr>
          <p:cNvPr id="14" name="Text Placeholder 2"/>
          <p:cNvSpPr>
            <a:spLocks noGrp="1"/>
          </p:cNvSpPr>
          <p:nvPr>
            <p:ph type="body" sz="quarter" idx="33"/>
          </p:nvPr>
        </p:nvSpPr>
        <p:spPr>
          <a:xfrm>
            <a:off x="1371600" y="5943600"/>
            <a:ext cx="6805554" cy="533400"/>
          </a:xfrm>
        </p:spPr>
        <p:txBody>
          <a:bodyPr/>
          <a:lstStyle/>
          <a:p>
            <a:r>
              <a:rPr lang="en-US" altLang="en-US" i="1" dirty="0"/>
              <a:t>Figure </a:t>
            </a:r>
            <a:r>
              <a:rPr lang="en-US" altLang="en-US" i="1" dirty="0" smtClean="0"/>
              <a:t>1.3. </a:t>
            </a:r>
            <a:r>
              <a:rPr lang="en-US" altLang="en-US" dirty="0"/>
              <a:t>Entity-Relationship Diagram (ER diagram</a:t>
            </a:r>
            <a:r>
              <a:rPr lang="en-US" altLang="en-US" dirty="0" smtClean="0"/>
              <a:t>) with Patient and Insurance Company tables.</a:t>
            </a:r>
            <a:endParaRPr lang="en-US" dirty="0"/>
          </a:p>
        </p:txBody>
      </p:sp>
    </p:spTree>
    <p:custDataLst>
      <p:tags r:id="rId1"/>
    </p:custDataLst>
    <p:extLst>
      <p:ext uri="{BB962C8B-B14F-4D97-AF65-F5344CB8AC3E}">
        <p14:creationId xmlns:p14="http://schemas.microsoft.com/office/powerpoint/2010/main" val="23771801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dirty="0" smtClean="0"/>
              <a:t>Relationships - 1</a:t>
            </a:r>
          </a:p>
        </p:txBody>
      </p:sp>
      <p:sp>
        <p:nvSpPr>
          <p:cNvPr id="16387" name="Content Placeholder 2"/>
          <p:cNvSpPr>
            <a:spLocks noGrp="1"/>
          </p:cNvSpPr>
          <p:nvPr>
            <p:ph sz="quarter" idx="14"/>
          </p:nvPr>
        </p:nvSpPr>
        <p:spPr/>
        <p:txBody>
          <a:bodyPr/>
          <a:lstStyle/>
          <a:p>
            <a:r>
              <a:rPr lang="en-US" altLang="en-US" dirty="0" smtClean="0"/>
              <a:t>One-to-one</a:t>
            </a:r>
          </a:p>
          <a:p>
            <a:r>
              <a:rPr lang="en-US" altLang="en-US" dirty="0" smtClean="0"/>
              <a:t>One-to-many</a:t>
            </a:r>
          </a:p>
          <a:p>
            <a:r>
              <a:rPr lang="en-US" altLang="en-US" dirty="0" smtClean="0"/>
              <a:t>Many-to-many</a:t>
            </a:r>
          </a:p>
        </p:txBody>
      </p:sp>
      <p:pic>
        <p:nvPicPr>
          <p:cNvPr id="21" name="Picture Placeholder 20" descr="Image is composed of 3 symbols for relationship cardinalities: straight line (one-to-one); line with crow's foot at one end (one-to-many); line with crow's foot at both ends (many-to-many)."/>
          <p:cNvPicPr>
            <a:picLocks noGrp="1" noChangeAspect="1"/>
          </p:cNvPicPr>
          <p:nvPr>
            <p:ph type="pic" sz="quarter" idx="34"/>
          </p:nvPr>
        </p:nvPicPr>
        <p:blipFill rotWithShape="1">
          <a:blip r:embed="rId4">
            <a:extLst>
              <a:ext uri="{28A0092B-C50C-407E-A947-70E740481C1C}">
                <a14:useLocalDpi xmlns:a14="http://schemas.microsoft.com/office/drawing/2010/main" val="0"/>
              </a:ext>
            </a:extLst>
          </a:blip>
          <a:srcRect l="3271" r="3271"/>
          <a:stretch/>
        </p:blipFill>
        <p:spPr/>
      </p:pic>
      <p:sp>
        <p:nvSpPr>
          <p:cNvPr id="5" name="Slide Number Placeholder 4"/>
          <p:cNvSpPr>
            <a:spLocks noGrp="1"/>
          </p:cNvSpPr>
          <p:nvPr>
            <p:ph type="sldNum" sz="quarter" idx="4"/>
          </p:nvPr>
        </p:nvSpPr>
        <p:spPr/>
        <p:txBody>
          <a:bodyPr/>
          <a:lstStyle/>
          <a:p>
            <a:fld id="{F3BF8891-5E06-46C2-89A4-6DB85D39BA35}" type="slidenum">
              <a:rPr lang="en-US" smtClean="0"/>
              <a:pPr/>
              <a:t>8</a:t>
            </a:fld>
            <a:endParaRPr lang="en-US" dirty="0"/>
          </a:p>
        </p:txBody>
      </p:sp>
    </p:spTree>
    <p:custDataLst>
      <p:tags r:id="rId1"/>
    </p:custDataLst>
    <p:extLst>
      <p:ext uri="{BB962C8B-B14F-4D97-AF65-F5344CB8AC3E}">
        <p14:creationId xmlns:p14="http://schemas.microsoft.com/office/powerpoint/2010/main" val="2693692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57704"/>
            <a:ext cx="8229600" cy="1143000"/>
          </a:xfrm>
        </p:spPr>
        <p:txBody>
          <a:bodyPr/>
          <a:lstStyle/>
          <a:p>
            <a:r>
              <a:rPr lang="en-US" altLang="en-US" dirty="0" smtClean="0"/>
              <a:t>Relationships - 2</a:t>
            </a:r>
          </a:p>
        </p:txBody>
      </p:sp>
      <p:sp>
        <p:nvSpPr>
          <p:cNvPr id="16387" name="Content Placeholder 2"/>
          <p:cNvSpPr>
            <a:spLocks noGrp="1"/>
          </p:cNvSpPr>
          <p:nvPr>
            <p:ph sz="quarter" idx="14"/>
          </p:nvPr>
        </p:nvSpPr>
        <p:spPr/>
        <p:txBody>
          <a:bodyPr/>
          <a:lstStyle/>
          <a:p>
            <a:r>
              <a:rPr lang="en-US" altLang="en-US" dirty="0" smtClean="0"/>
              <a:t>One-to-one</a:t>
            </a:r>
          </a:p>
          <a:p>
            <a:r>
              <a:rPr lang="en-US" altLang="en-US" dirty="0" smtClean="0"/>
              <a:t>One-to-many</a:t>
            </a:r>
          </a:p>
          <a:p>
            <a:r>
              <a:rPr lang="en-US" altLang="en-US" dirty="0" smtClean="0"/>
              <a:t>Many-to-many</a:t>
            </a:r>
          </a:p>
        </p:txBody>
      </p:sp>
      <p:pic>
        <p:nvPicPr>
          <p:cNvPr id="13" name="Picture Placeholder 12" descr="Image is composed of 3 symbols for relationship cardinalities: straight line (one-to-one); line with crow's foot at one end (one-to-many); line with crow's foot at both ends (many-to-many)."/>
          <p:cNvPicPr>
            <a:picLocks noGrp="1" noChangeAspect="1"/>
          </p:cNvPicPr>
          <p:nvPr>
            <p:ph type="pic" sz="quarter" idx="34"/>
          </p:nvPr>
        </p:nvPicPr>
        <p:blipFill rotWithShape="1">
          <a:blip r:embed="rId4">
            <a:extLst>
              <a:ext uri="{28A0092B-C50C-407E-A947-70E740481C1C}">
                <a14:useLocalDpi xmlns:a14="http://schemas.microsoft.com/office/drawing/2010/main" val="0"/>
              </a:ext>
            </a:extLst>
          </a:blip>
          <a:srcRect l="3271" r="3271"/>
          <a:stretch/>
        </p:blipFill>
        <p:spPr/>
      </p:pic>
      <p:pic>
        <p:nvPicPr>
          <p:cNvPr id="6" name="Content Placeholder 5" descr="Entity-Relationship Diagram (ER diagram) with one-to-many relationship between the table on the right and the table on the left.&#10;" title="Figure 1.4"/>
          <p:cNvPicPr>
            <a:picLocks noGrp="1" noChangeAspect="1"/>
          </p:cNvPicPr>
          <p:nvPr>
            <p:ph sz="quarter" idx="18"/>
          </p:nvPr>
        </p:nvPicPr>
        <p:blipFill>
          <a:blip r:embed="rId5">
            <a:extLst>
              <a:ext uri="{28A0092B-C50C-407E-A947-70E740481C1C}">
                <a14:useLocalDpi xmlns:a14="http://schemas.microsoft.com/office/drawing/2010/main" val="0"/>
              </a:ext>
            </a:extLst>
          </a:blip>
          <a:stretch>
            <a:fillRect/>
          </a:stretch>
        </p:blipFill>
        <p:spPr>
          <a:xfrm>
            <a:off x="457200" y="3797758"/>
            <a:ext cx="8232775" cy="2195406"/>
          </a:xfrm>
        </p:spPr>
      </p:pic>
      <p:sp>
        <p:nvSpPr>
          <p:cNvPr id="3" name="Text Placeholder 2"/>
          <p:cNvSpPr>
            <a:spLocks noGrp="1"/>
          </p:cNvSpPr>
          <p:nvPr>
            <p:ph type="body" sz="quarter" idx="33"/>
          </p:nvPr>
        </p:nvSpPr>
        <p:spPr>
          <a:xfrm>
            <a:off x="1371600" y="5943600"/>
            <a:ext cx="5943600" cy="533400"/>
          </a:xfrm>
        </p:spPr>
        <p:txBody>
          <a:bodyPr/>
          <a:lstStyle/>
          <a:p>
            <a:r>
              <a:rPr lang="en-US" altLang="en-US" i="1" dirty="0"/>
              <a:t>Figure </a:t>
            </a:r>
            <a:r>
              <a:rPr lang="en-US" altLang="en-US" i="1" dirty="0" smtClean="0"/>
              <a:t>1.4. </a:t>
            </a:r>
            <a:r>
              <a:rPr lang="en-US" altLang="en-US" dirty="0"/>
              <a:t>Entity-Relationship Diagram (ER diagram</a:t>
            </a:r>
            <a:r>
              <a:rPr lang="en-US" altLang="en-US" dirty="0" smtClean="0"/>
              <a:t>) with one-to-many relationship.</a:t>
            </a:r>
            <a:endParaRPr lang="en-US" dirty="0"/>
          </a:p>
        </p:txBody>
      </p:sp>
      <p:sp>
        <p:nvSpPr>
          <p:cNvPr id="5" name="Slide Number Placeholder 4"/>
          <p:cNvSpPr>
            <a:spLocks noGrp="1"/>
          </p:cNvSpPr>
          <p:nvPr>
            <p:ph type="sldNum" sz="quarter" idx="4"/>
          </p:nvPr>
        </p:nvSpPr>
        <p:spPr/>
        <p:txBody>
          <a:bodyPr/>
          <a:lstStyle/>
          <a:p>
            <a:fld id="{F3BF8891-5E06-46C2-89A4-6DB85D39BA35}" type="slidenum">
              <a:rPr lang="en-US" smtClean="0"/>
              <a:pPr/>
              <a:t>9</a:t>
            </a:fld>
            <a:endParaRPr lang="en-US" dirty="0"/>
          </a:p>
        </p:txBody>
      </p:sp>
    </p:spTree>
    <p:custDataLst>
      <p:tags r:id="rId1"/>
    </p:custDataLst>
    <p:extLst>
      <p:ext uri="{BB962C8B-B14F-4D97-AF65-F5344CB8AC3E}">
        <p14:creationId xmlns:p14="http://schemas.microsoft.com/office/powerpoint/2010/main" val="263128692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SLIDE_COUNT" val="22"/>
  <p:tag name="ARTICULATE_PROJECT_OPEN" val="0"/>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2_V3.mp3"/>
  <p:tag name="AUDIO_ID" val="257"/>
  <p:tag name="ELAPSEDTIME" val="37.277"/>
  <p:tag name="ARTICULATE_SLIDE_NAV" val="2"/>
  <p:tag name="ARTICULATE_SLIDE_GUID" val="adf6a028-4f2a-4c9b-ba05-c1e6545d1513"/>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a\comp4_unit6a_S-2_V3.mp3"/>
  <p:tag name="AUDIO_ID" val="257"/>
  <p:tag name="ELAPSEDTIME" val="37.277"/>
  <p:tag name="ARTICULATE_SLIDE_NAV" val="2"/>
  <p:tag name="ARTICULATE_SLIDE_GUID" val="adf6a028-4f2a-4c9b-ba05-c1e6545d1513"/>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3_V3.mp3"/>
  <p:tag name="AUDIO_ID" val="310"/>
  <p:tag name="ELAPSEDTIME" val="76.879"/>
  <p:tag name="ARTICULATE_SLIDE_NAV" val="3"/>
  <p:tag name="ARTICULATE_SLIDE_GUID" val="5337deaf-21eb-412f-8a54-3c86ab19256e"/>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6_V3.mp3"/>
  <p:tag name="AUDIO_ID" val="283"/>
  <p:tag name="ELAPSEDTIME" val="57.522"/>
  <p:tag name="ARTICULATE_SLIDE_NAV" val="6"/>
  <p:tag name="ARTICULATE_SLIDE_GUID" val="710d596a-7575-4f19-b4a2-389fa7096bcd"/>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7_V3.mp3"/>
  <p:tag name="AUDIO_ID" val="312"/>
  <p:tag name="ELAPSEDTIME" val="35.579"/>
  <p:tag name="ARTICULATE_SLIDE_NAV" val="7"/>
  <p:tag name="ARTICULATE_SLIDE_GUID" val="45643dd9-cf7a-4ff2-a6ce-2f2591c436c1"/>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8_V3.mp3"/>
  <p:tag name="AUDIO_ID" val="313"/>
  <p:tag name="ELAPSEDTIME" val="49.502"/>
  <p:tag name="ARTICULATE_SLIDE_NAV" val="8"/>
  <p:tag name="ARTICULATE_SLIDE_GUID" val="41872a6d-64a9-42a9-8196-79a1e4a98630"/>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9_V3.mp3"/>
  <p:tag name="AUDIO_ID" val="311"/>
  <p:tag name="ELAPSEDTIME" val="131.762"/>
  <p:tag name="ARTICULATE_SLIDE_NAV" val="9"/>
  <p:tag name="ARTICULATE_SLIDE_GUID" val="384d800b-e00e-48c3-bba6-438c1ebfffe5"/>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10_V3.mp3"/>
  <p:tag name="AUDIO_ID" val="318"/>
  <p:tag name="ELAPSEDTIME" val="50.861"/>
  <p:tag name="ARTICULATE_SLIDE_NAV" val="10"/>
  <p:tag name="ARTICULATE_SLIDE_GUID" val="5db1c578-c85f-40f4-bd9a-db234e551f39"/>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11_V3.mp3"/>
  <p:tag name="AUDIO_ID" val="320"/>
  <p:tag name="ELAPSEDTIME" val="48.275"/>
  <p:tag name="ARTICULATE_SLIDE_NAV" val="11"/>
  <p:tag name="ARTICULATE_SLIDE_GUID" val="5f348674-a259-4b2d-908b-a566b680459d"/>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12_V3.mp3"/>
  <p:tag name="AUDIO_ID" val="321"/>
  <p:tag name="ELAPSEDTIME" val="38.845"/>
  <p:tag name="ARTICULATE_SLIDE_NAV" val="12"/>
  <p:tag name="ARTICULATE_SLIDE_GUID" val="8bd7f4b2-f9f4-4d4c-8c9b-9f962a31ceef"/>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mp4_unit6b\comp4_unit6b_S-13_V3.mp3"/>
  <p:tag name="AUDIO_ID" val="264"/>
  <p:tag name="ELAPSEDTIME" val="43.782"/>
  <p:tag name="ARTICULATE_SLIDE_NAV" val="13"/>
  <p:tag name="ARTICULATE_SLIDE_GUID" val="f659ca7c-501b-4b16-bf50-41e4c603b587"/>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UDIO_IMPORT" val="C:\Documents and Settings\skidmorn\My Documents\Dropbox\NTDC\OHSU CDC\Comp4\Unit6\FINALIZED\comp4_unit6\comp4_unit6\Copy of Copy of 30_sec_silence.mp3"/>
  <p:tag name="AUDIO_ID" val="267"/>
  <p:tag name="ELAPSEDTIME" val="7.515"/>
  <p:tag name="ARTICULATE_SLIDE_NAV" val="14"/>
  <p:tag name="ARTICULATE_SLIDE_GUID" val="b2582355-7d54-4202-b17b-f2568e291875"/>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KK.potx" id="{A6B39582-801F-4178-9A87-991C56D7C5D2}" vid="{3F2EB782-7349-4A13-B1D2-6D3DEEA5485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CompX_unitY_Lecture_Slides_Template-KK</Template>
  <TotalTime>737</TotalTime>
  <Words>2626</Words>
  <Application>Microsoft Office PowerPoint</Application>
  <PresentationFormat>On-screen Show (4:3)</PresentationFormat>
  <Paragraphs>215</Paragraphs>
  <Slides>22</Slides>
  <Notes>22</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ONC-Template-FINAL DRAFT</vt:lpstr>
      <vt:lpstr>Introduction to Computer Science</vt:lpstr>
      <vt:lpstr>Databases and SQL Learning Objectives - 1</vt:lpstr>
      <vt:lpstr>Databases and SQL Learning Objectives - 2</vt:lpstr>
      <vt:lpstr>Representing Data - 1</vt:lpstr>
      <vt:lpstr>Representing Data - 2</vt:lpstr>
      <vt:lpstr>Representing Data - 3</vt:lpstr>
      <vt:lpstr>Representing Data - 4</vt:lpstr>
      <vt:lpstr>Relationships - 1</vt:lpstr>
      <vt:lpstr>Relationships - 2</vt:lpstr>
      <vt:lpstr>Relationships - 3</vt:lpstr>
      <vt:lpstr>Relationships - 4</vt:lpstr>
      <vt:lpstr>Relationships - 5</vt:lpstr>
      <vt:lpstr>Simple Database  Structure</vt:lpstr>
      <vt:lpstr>Contact Table</vt:lpstr>
      <vt:lpstr>Database Normalization</vt:lpstr>
      <vt:lpstr>Normalized Database Structure</vt:lpstr>
      <vt:lpstr>New Tables</vt:lpstr>
      <vt:lpstr>How Do We Do This?</vt:lpstr>
      <vt:lpstr>Building a Database</vt:lpstr>
      <vt:lpstr>Databases and SQL Summary – Lecture b</vt:lpstr>
      <vt:lpstr>Databases and SQL References – Lecture b</vt:lpstr>
      <vt:lpstr>Introduction to Computer Science  Databases and SQL Lecture b</vt:lpstr>
    </vt:vector>
  </TitlesOfParts>
  <Manager/>
  <Company>Oregon Health &amp; Science University</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Computer Science</dc:title>
  <dc:subject>Databases and SQL, Lecture b</dc:subject>
  <dc:creator>U.S. Department of Health and Human Services, Office of the National Coordinator for Health Information Technology</dc:creator>
  <cp:keywords>Health IT, Health IT Curriculum, Health Care, Introduction to Computer Science, Databases and SQL</cp:keywords>
  <dc:description/>
  <cp:lastModifiedBy>admin</cp:lastModifiedBy>
  <cp:revision>81</cp:revision>
  <cp:lastPrinted>2017-02-27T22:34:18Z</cp:lastPrinted>
  <dcterms:created xsi:type="dcterms:W3CDTF">2016-06-30T15:32:44Z</dcterms:created>
  <dcterms:modified xsi:type="dcterms:W3CDTF">2017-06-20T19:02:48Z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05D93ECC-F68D-4FA8-AAA8-A481A799A4C9</vt:lpwstr>
  </property>
  <property fmtid="{D5CDD505-2E9C-101B-9397-08002B2CF9AE}" pid="3" name="ArticulatePath">
    <vt:lpwstr>C4U5Lb-kk</vt:lpwstr>
  </property>
  <property fmtid="{D5CDD505-2E9C-101B-9397-08002B2CF9AE}" pid="4" name="Language">
    <vt:lpwstr>English</vt:lpwstr>
  </property>
</Properties>
</file>