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56" r:id="rId2"/>
    <p:sldId id="259" r:id="rId3"/>
    <p:sldId id="27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57" r:id="rId22"/>
  </p:sldIdLst>
  <p:sldSz cx="9144000" cy="6858000" type="screen4x3"/>
  <p:notesSz cx="6858000" cy="9144000"/>
  <p:custDataLst>
    <p:tags r:id="rId25"/>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25" autoAdjust="0"/>
    <p:restoredTop sz="73901" autoAdjust="0"/>
  </p:normalViewPr>
  <p:slideViewPr>
    <p:cSldViewPr snapToGrid="0">
      <p:cViewPr varScale="1">
        <p:scale>
          <a:sx n="46" d="100"/>
          <a:sy n="46" d="100"/>
        </p:scale>
        <p:origin x="-542" y="-8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286"/>
    </p:cViewPr>
  </p:sorterViewPr>
  <p:notesViewPr>
    <p:cSldViewPr>
      <p:cViewPr varScale="1">
        <p:scale>
          <a:sx n="54" d="100"/>
          <a:sy n="54" d="100"/>
        </p:scale>
        <p:origin x="196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b="0" i="0" dirty="0" smtClean="0"/>
              <a:t>Introduction to Computer Science: Databases and Structured Query Language, or SQL</a:t>
            </a:r>
            <a:r>
              <a:rPr lang="en-US" altLang="en-US" dirty="0" smtClean="0"/>
              <a:t>. This is lecture a. </a:t>
            </a:r>
          </a:p>
          <a:p>
            <a:endParaRPr lang="en-US" altLang="en-US" dirty="0" smtClean="0"/>
          </a:p>
          <a:p>
            <a:r>
              <a:rPr lang="en-US" altLang="en-US" dirty="0" smtClean="0"/>
              <a:t>The component, </a:t>
            </a:r>
            <a:r>
              <a:rPr lang="en-US" altLang="en-US" b="0" i="0" dirty="0" smtClean="0"/>
              <a:t>Introduction to Computer Science</a:t>
            </a:r>
            <a:r>
              <a:rPr lang="en-US" altLang="en-US" dirty="0" smtClean="0"/>
              <a:t>, is a basic overview of computer architecture; data organization, representation and structure; structure of programming languages; networking and data communication. It also includes the basic terminology of computing.</a:t>
            </a:r>
          </a:p>
          <a:p>
            <a:pPr eaLnBrk="1" hangingPunct="1">
              <a:spcBef>
                <a:spcPct val="0"/>
              </a:spcBef>
            </a:pPr>
            <a:endParaRPr lang="en-US" altLang="en-US" dirty="0" smtClean="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1452709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While it is easy to see that Sriveni and Karthik work for the same company, note that Sriveni’s company name is Community Hospital Inc. and Karthik’s is Community Hospital Incorporated. </a:t>
            </a:r>
          </a:p>
          <a:p>
            <a:r>
              <a:rPr lang="en-US" altLang="en-US" dirty="0" smtClean="0"/>
              <a:t>There is a similar issue with Kelly’s and Walter’s information. Kelly’s address is 14 12th Street with “street” spelled out. Walter has the same address, but notice in his case the word “street” is abbreviated to St.  </a:t>
            </a:r>
          </a:p>
          <a:p>
            <a:endParaRPr lang="en-US" altLang="en-US" dirty="0" smtClean="0"/>
          </a:p>
          <a:p>
            <a:r>
              <a:rPr lang="en-US" altLang="en-US" dirty="0" smtClean="0"/>
              <a:t>Humans can easily handle these variations in data and determine that they are the same. However, a computer system, even one with an artificial intelligence system, would have significantly greater challenges in determining that the companies and addresses are the same.</a:t>
            </a:r>
          </a:p>
          <a:p>
            <a:endParaRPr lang="en-US" altLang="en-US" dirty="0" smtClean="0"/>
          </a:p>
          <a:p>
            <a:r>
              <a:rPr lang="en-US" altLang="en-US" dirty="0" smtClean="0"/>
              <a:t>And while sorting these few entries may be feasible just looking at the list, sorting a file with 10,000 contacts would be extremely time-consuming without the use of software.</a:t>
            </a:r>
          </a:p>
          <a:p>
            <a:endParaRPr lang="en-US" alt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0AB43ED-359F-4B7B-A7B1-EDFF88F7B841}" type="slidenum">
              <a:rPr lang="en-US" altLang="en-US"/>
              <a:pPr eaLnBrk="1" hangingPunct="1"/>
              <a:t>10</a:t>
            </a:fld>
            <a:endParaRPr lang="en-US" altLang="en-US" dirty="0"/>
          </a:p>
        </p:txBody>
      </p:sp>
    </p:spTree>
    <p:extLst>
      <p:ext uri="{BB962C8B-B14F-4D97-AF65-F5344CB8AC3E}">
        <p14:creationId xmlns:p14="http://schemas.microsoft.com/office/powerpoint/2010/main" val="3032051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bigger challenge might be if “Community Hospital, Inc.” becomes “Community General”. If this change were done manually, or with an automated system, every single instance of “Community Hospital” would have to be identified in the data. Additionally, every name variation</a:t>
            </a:r>
            <a:r>
              <a:rPr lang="en-US" altLang="en-US" baseline="0" dirty="0" smtClean="0"/>
              <a:t> </a:t>
            </a:r>
            <a:r>
              <a:rPr lang="en-US" altLang="en-US" dirty="0" smtClean="0"/>
              <a:t>of “Community Hospital”, for example, “Community Hospital, Inc.” and “Community Hospital Incorporated”, would also need to be located; and there is no guarantee that the word “Community” was spelled correctly in every instance.</a:t>
            </a:r>
          </a:p>
          <a:p>
            <a:endParaRPr lang="en-US" altLang="en-US" dirty="0" smtClean="0"/>
          </a:p>
          <a:p>
            <a:r>
              <a:rPr lang="en-US" altLang="en-US" dirty="0" smtClean="0"/>
              <a:t>When</a:t>
            </a:r>
            <a:r>
              <a:rPr lang="en-US" altLang="en-US" baseline="0" dirty="0" smtClean="0"/>
              <a:t> </a:t>
            </a:r>
            <a:r>
              <a:rPr lang="en-US" altLang="en-US" dirty="0" smtClean="0"/>
              <a:t>all of the entries are identified, each one needs to be modified to correctly read “Community General”. If done manually, this still has the potential for human data-entry error and in a large system would be very time-consuming. If it is done using a simple search and replace automated function, it may not take as long, but it may or may not result in partial changes to other existing records, for example, Portland Community Hospital being changed to Portland Community General. </a:t>
            </a:r>
          </a:p>
          <a:p>
            <a:endParaRPr lang="en-US" altLang="en-US" dirty="0"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99E00C0-ED66-4CBB-B55C-2978434E42AC}" type="slidenum">
              <a:rPr lang="en-US" altLang="en-US"/>
              <a:pPr eaLnBrk="1" hangingPunct="1"/>
              <a:t>11</a:t>
            </a:fld>
            <a:endParaRPr lang="en-US" altLang="en-US" dirty="0"/>
          </a:p>
        </p:txBody>
      </p:sp>
    </p:spTree>
    <p:extLst>
      <p:ext uri="{BB962C8B-B14F-4D97-AF65-F5344CB8AC3E}">
        <p14:creationId xmlns:p14="http://schemas.microsoft.com/office/powerpoint/2010/main" val="3781601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Spreadsheet applications were first developed for businesses to automate accounting tasks. Today, spreadsheets are widely used for storing, manipulating, and presenting data. Today's spreadsheet applications perform calculations using predefined or user-created formulas. They provide features for easily sorting and filtering data and can even perform data analysis. Advanced spreadsheet users can create very complex calculations and relationships between data. </a:t>
            </a:r>
          </a:p>
          <a:p>
            <a:endParaRPr lang="en-US" altLang="en-US" dirty="0" smtClean="0"/>
          </a:p>
          <a:p>
            <a:r>
              <a:rPr lang="en-US" altLang="en-US" dirty="0" smtClean="0"/>
              <a:t>Spreadsheets have become very powerful tools for data analysis and manipulation. However, they still have the same limitations as plain text files, as shown on the following slide.</a:t>
            </a:r>
          </a:p>
          <a:p>
            <a:endParaRPr lang="en-US" altLang="en-US" dirty="0"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42B93C3-0D12-4AD1-A78A-3F04B2D9A850}" type="slidenum">
              <a:rPr lang="en-US" altLang="en-US"/>
              <a:pPr eaLnBrk="1" hangingPunct="1"/>
              <a:t>12</a:t>
            </a:fld>
            <a:endParaRPr lang="en-US" altLang="en-US" dirty="0"/>
          </a:p>
        </p:txBody>
      </p:sp>
    </p:spTree>
    <p:extLst>
      <p:ext uri="{BB962C8B-B14F-4D97-AF65-F5344CB8AC3E}">
        <p14:creationId xmlns:p14="http://schemas.microsoft.com/office/powerpoint/2010/main" val="3276389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Here is an example of an OpenOffice Calc spreadsheet, other spreadsheet applications include Microsoft Excel, </a:t>
            </a:r>
            <a:r>
              <a:rPr lang="en-US" altLang="en-US" dirty="0" err="1" smtClean="0"/>
              <a:t>Zoho</a:t>
            </a:r>
            <a:r>
              <a:rPr lang="en-US" altLang="en-US" dirty="0" smtClean="0"/>
              <a:t> Sheet, Sheetster, Apple iWork Numbers and Google Sheets. The data is organized into numbered rows and lettered columns; column names can be seen</a:t>
            </a:r>
            <a:r>
              <a:rPr lang="en-US" altLang="en-US" baseline="0" dirty="0" smtClean="0"/>
              <a:t> </a:t>
            </a:r>
            <a:r>
              <a:rPr lang="en-US" altLang="en-US" dirty="0" smtClean="0"/>
              <a:t>in the first row. The data itself does not look very different from the data in the simple text file; however, there are vast options for manipulating and presenting this data shown</a:t>
            </a:r>
            <a:r>
              <a:rPr lang="en-US" altLang="en-US" baseline="0" dirty="0" smtClean="0"/>
              <a:t> </a:t>
            </a:r>
            <a:r>
              <a:rPr lang="en-US" altLang="en-US" dirty="0" smtClean="0"/>
              <a:t>on the</a:t>
            </a:r>
            <a:r>
              <a:rPr lang="en-US" altLang="en-US" baseline="0" dirty="0" smtClean="0"/>
              <a:t> tool bars</a:t>
            </a:r>
            <a:r>
              <a:rPr lang="en-US" altLang="en-US" dirty="0" smtClean="0"/>
              <a:t>. We can sort the data very easily and quickly, unlike plain text files.</a:t>
            </a:r>
            <a:r>
              <a:rPr lang="en-US" altLang="en-US" baseline="0" dirty="0" smtClean="0"/>
              <a:t> However</a:t>
            </a:r>
            <a:r>
              <a:rPr lang="en-US" altLang="en-US" dirty="0" smtClean="0"/>
              <a:t>, spreadsheets have the same problems as the text file</a:t>
            </a:r>
            <a:r>
              <a:rPr lang="en-US" altLang="en-US" baseline="0" dirty="0" smtClean="0"/>
              <a:t> – </a:t>
            </a:r>
            <a:r>
              <a:rPr lang="en-US" altLang="en-US" dirty="0" smtClean="0"/>
              <a:t>there is data defined multiple times, for example company name and address, which is inefficient and error prone.</a:t>
            </a:r>
          </a:p>
          <a:p>
            <a:endParaRPr lang="en-US" altLang="en-US" dirty="0" smtClean="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44E431-A3E0-4194-A530-B7D4E6F8DCD7}" type="slidenum">
              <a:rPr lang="en-US" altLang="en-US"/>
              <a:pPr eaLnBrk="1" hangingPunct="1"/>
              <a:t>13</a:t>
            </a:fld>
            <a:endParaRPr lang="en-US" altLang="en-US" dirty="0"/>
          </a:p>
        </p:txBody>
      </p:sp>
    </p:spTree>
    <p:extLst>
      <p:ext uri="{BB962C8B-B14F-4D97-AF65-F5344CB8AC3E}">
        <p14:creationId xmlns:p14="http://schemas.microsoft.com/office/powerpoint/2010/main" val="4190137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Because spreadsheets are just a special type of file, they have similar advantages and disadvantages. While spreadsheets do require a special application, such as Microsoft Excel, these applications are widely available. Spreadsheet applications provide powerful calculations and basic sorting and filtering. But like files, they have limited security</a:t>
            </a:r>
            <a:r>
              <a:rPr lang="en-US" altLang="en-US" baseline="0" dirty="0" smtClean="0"/>
              <a:t> and</a:t>
            </a:r>
            <a:r>
              <a:rPr lang="en-US" altLang="en-US" dirty="0" smtClean="0"/>
              <a:t> multiple user access, and may</a:t>
            </a:r>
            <a:r>
              <a:rPr lang="en-US" altLang="en-US" baseline="0" dirty="0" smtClean="0"/>
              <a:t> contain</a:t>
            </a:r>
            <a:r>
              <a:rPr lang="en-US" altLang="en-US" dirty="0" smtClean="0"/>
              <a:t> redundant and inconsistent data. Spreadsheets are good for doing calculations on static snapshots of datasets, but they aren't the best solution for long term storage and access of data.</a:t>
            </a:r>
          </a:p>
          <a:p>
            <a:endParaRPr lang="en-US" altLang="en-US" dirty="0"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67F6415-0DEC-4AAB-9808-F53439CB39C6}" type="slidenum">
              <a:rPr lang="en-US" altLang="en-US"/>
              <a:pPr eaLnBrk="1" hangingPunct="1"/>
              <a:t>14</a:t>
            </a:fld>
            <a:endParaRPr lang="en-US" altLang="en-US" dirty="0"/>
          </a:p>
        </p:txBody>
      </p:sp>
    </p:spTree>
    <p:extLst>
      <p:ext uri="{BB962C8B-B14F-4D97-AF65-F5344CB8AC3E}">
        <p14:creationId xmlns:p14="http://schemas.microsoft.com/office/powerpoint/2010/main" val="3473436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So what exactly is a database? A database is a structured data collection which is accessed</a:t>
            </a:r>
            <a:r>
              <a:rPr lang="en-US" altLang="en-US" baseline="0" dirty="0" smtClean="0"/>
              <a:t> </a:t>
            </a:r>
            <a:r>
              <a:rPr lang="en-US" altLang="en-US" dirty="0" smtClean="0"/>
              <a:t>electronically. The text file used in this lecture that contained contact information can be considered to be a very simple database – it contains organized, though not necessarily consistent, information, that might be accessed through a text editor. A relational database is a database that maintains relationships between data elements and is the focus of this unit.</a:t>
            </a:r>
          </a:p>
          <a:p>
            <a:endParaRPr lang="en-US" altLang="en-US" dirty="0"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A0FF1B4-4AE3-49DC-8EFB-DBB4EDB81275}" type="slidenum">
              <a:rPr lang="en-US" altLang="en-US"/>
              <a:pPr eaLnBrk="1" hangingPunct="1"/>
              <a:t>15</a:t>
            </a:fld>
            <a:endParaRPr lang="en-US" altLang="en-US" dirty="0"/>
          </a:p>
        </p:txBody>
      </p:sp>
    </p:spTree>
    <p:extLst>
      <p:ext uri="{BB962C8B-B14F-4D97-AF65-F5344CB8AC3E}">
        <p14:creationId xmlns:p14="http://schemas.microsoft.com/office/powerpoint/2010/main" val="3660485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concept of a relational database was first published by E.F. Codd in the journal “Communications of the ACM” in June 1970. Codd held the view that users should not have to keep track of how the information is stored in a computer in order to use it. To quote Codd, “Future users of large data banks must be protected from having to know how the data is organized in the machine, the internal representation.”</a:t>
            </a:r>
          </a:p>
          <a:p>
            <a:endParaRPr lang="en-US" altLang="en-US" dirty="0" smtClean="0"/>
          </a:p>
          <a:p>
            <a:r>
              <a:rPr lang="en-US" altLang="en-US" dirty="0" smtClean="0"/>
              <a:t>So a relational database is an organized collection of data accessible by electronic means where the information type and information relationships are maintained internally by the system itself.</a:t>
            </a:r>
          </a:p>
          <a:p>
            <a:endParaRPr lang="en-US" altLang="en-US" dirty="0" smtClean="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84FA7BE-6285-4E88-B25B-951D7FAE17ED}" type="slidenum">
              <a:rPr lang="en-US" altLang="en-US"/>
              <a:pPr eaLnBrk="1" hangingPunct="1"/>
              <a:t>16</a:t>
            </a:fld>
            <a:endParaRPr lang="en-US" altLang="en-US" dirty="0"/>
          </a:p>
        </p:txBody>
      </p:sp>
    </p:spTree>
    <p:extLst>
      <p:ext uri="{BB962C8B-B14F-4D97-AF65-F5344CB8AC3E}">
        <p14:creationId xmlns:p14="http://schemas.microsoft.com/office/powerpoint/2010/main" val="3715698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table is a collection of information organized into rows and columns. Each table contains one or more rows of data. A relational database consists of one or more tables defined by the database designer in a meaningful fashion. The data in a row is ordered by columns, and each column is of a known and specified type where the data and type are independent. The order of rows in the table is irrelevant, but the order of the columns in the row is significant.</a:t>
            </a:r>
          </a:p>
          <a:p>
            <a:endParaRPr lang="en-US" altLang="en-US" dirty="0"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5815B48-DB06-4848-A590-B6BE0E64A217}" type="slidenum">
              <a:rPr lang="en-US" altLang="en-US"/>
              <a:pPr eaLnBrk="1" hangingPunct="1"/>
              <a:t>17</a:t>
            </a:fld>
            <a:endParaRPr lang="en-US" altLang="en-US" dirty="0"/>
          </a:p>
        </p:txBody>
      </p:sp>
    </p:spTree>
    <p:extLst>
      <p:ext uri="{BB962C8B-B14F-4D97-AF65-F5344CB8AC3E}">
        <p14:creationId xmlns:p14="http://schemas.microsoft.com/office/powerpoint/2010/main" val="39688460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relational database has quite a number of advantages over files and spreadsheets. Database systems are designed to be highly secure; control of</a:t>
            </a:r>
            <a:r>
              <a:rPr lang="en-US" altLang="en-US" baseline="0" dirty="0" smtClean="0"/>
              <a:t> the </a:t>
            </a:r>
            <a:r>
              <a:rPr lang="en-US" altLang="en-US" dirty="0" smtClean="0"/>
              <a:t>data can be precisely defined. In addition, databases are designed to be accessed and modified by multiple users at the same time. Relationships between tables support organized data that prevents data redundancy and inconsistency. The highly optimized underlying data structures used by the relational database result in highly efficient and fast access. Because a database system is designed for the specific purpose of data organization, the basic operations of retrieving, adding, modifying, and deleting data are more efficient than in general-purpose applications and storage such as spreadsheets and files. Furthermore, relationships and efficient access allow for complex queries and searches of data.</a:t>
            </a:r>
          </a:p>
          <a:p>
            <a:r>
              <a:rPr lang="en-US" altLang="en-US" dirty="0" smtClean="0"/>
              <a:t>On the other hand, databases are complex systems that require expertise to install, maintain, and use.</a:t>
            </a:r>
            <a:r>
              <a:rPr lang="en-US" altLang="en-US" baseline="0" dirty="0" smtClean="0"/>
              <a:t> </a:t>
            </a:r>
            <a:r>
              <a:rPr lang="en-US" altLang="en-US" dirty="0" smtClean="0"/>
              <a:t>There are free, open-source databases, but commercially available databases are very expensive. In comparison, files and spreadsheets are more widely available and easy to use. Also, data in databases is not as easily analyzed using complex data calculations. Instead, data is usually exported from databases into a spreadsheet or data file for statistical software.</a:t>
            </a: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EA43B47-8788-4601-9F74-D342B07DF130}" type="slidenum">
              <a:rPr lang="en-US" altLang="en-US"/>
              <a:pPr eaLnBrk="1" hangingPunct="1"/>
              <a:t>18</a:t>
            </a:fld>
            <a:endParaRPr lang="en-US" altLang="en-US" dirty="0"/>
          </a:p>
        </p:txBody>
      </p:sp>
    </p:spTree>
    <p:extLst>
      <p:ext uri="{BB962C8B-B14F-4D97-AF65-F5344CB8AC3E}">
        <p14:creationId xmlns:p14="http://schemas.microsoft.com/office/powerpoint/2010/main" val="21083285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a of </a:t>
            </a:r>
            <a:r>
              <a:rPr lang="en-US" altLang="en-US" b="0" i="0" dirty="0" smtClean="0"/>
              <a:t>Databases and SQL</a:t>
            </a:r>
            <a:r>
              <a:rPr lang="en-US" altLang="en-US" dirty="0" smtClean="0"/>
              <a:t>. There are several options for data storage including files, spreadsheets, or databases. Files and spreadsheets are widely available and are good for data computations. Databases are very secure and optimized systems for storing, accessing, and modifying data over the long term. Multiple users can access and modify data at the same time. Furthermore, relationships are stored in a database along with the data which allows for less data redundancy and inconsistency as well as for complex queries.</a:t>
            </a:r>
          </a:p>
          <a:p>
            <a:endParaRPr lang="en-US" altLang="en-US" dirty="0"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71BEC08-90CA-4A6E-B3B0-2EA5906D77AC}" type="slidenum">
              <a:rPr lang="en-US" altLang="en-US"/>
              <a:pPr eaLnBrk="1" hangingPunct="1"/>
              <a:t>19</a:t>
            </a:fld>
            <a:endParaRPr lang="en-US" altLang="en-US" dirty="0"/>
          </a:p>
        </p:txBody>
      </p:sp>
    </p:spTree>
    <p:extLst>
      <p:ext uri="{BB962C8B-B14F-4D97-AF65-F5344CB8AC3E}">
        <p14:creationId xmlns:p14="http://schemas.microsoft.com/office/powerpoint/2010/main" val="2318669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learning objectives for </a:t>
            </a:r>
            <a:r>
              <a:rPr lang="en-US" altLang="en-US" b="0" i="0" dirty="0" smtClean="0"/>
              <a:t>Databases and SQL</a:t>
            </a:r>
            <a:r>
              <a:rPr lang="en-US" altLang="en-US" dirty="0" smtClean="0"/>
              <a:t> are to:</a:t>
            </a:r>
          </a:p>
          <a:p>
            <a:endParaRPr lang="en-US" altLang="en-US" dirty="0" smtClean="0"/>
          </a:p>
          <a:p>
            <a:pPr marL="171450" indent="-171450">
              <a:buFont typeface="Arial" panose="020B0604020202020204" pitchFamily="34" charset="0"/>
              <a:buChar char="•"/>
            </a:pPr>
            <a:r>
              <a:rPr lang="en-US" altLang="en-US" dirty="0" smtClean="0"/>
              <a:t> Define and describe the purpose of databases </a:t>
            </a:r>
          </a:p>
          <a:p>
            <a:pPr marL="171450" indent="-171450">
              <a:buFont typeface="Arial" panose="020B0604020202020204" pitchFamily="34" charset="0"/>
              <a:buChar char="•"/>
            </a:pPr>
            <a:r>
              <a:rPr lang="en-US" altLang="en-US" dirty="0" smtClean="0"/>
              <a:t> Describe a relational database </a:t>
            </a:r>
          </a:p>
          <a:p>
            <a:pPr marL="171450" indent="-171450">
              <a:buFont typeface="Arial" panose="020B0604020202020204" pitchFamily="34" charset="0"/>
              <a:buChar char="•"/>
            </a:pPr>
            <a:r>
              <a:rPr lang="en-US" altLang="en-US" dirty="0" smtClean="0"/>
              <a:t> Describe data modeling and normalization </a:t>
            </a:r>
          </a:p>
          <a:p>
            <a:pPr marL="171450" indent="-171450">
              <a:buFont typeface="Arial" panose="020B0604020202020204" pitchFamily="34" charset="0"/>
              <a:buChar char="•"/>
            </a:pPr>
            <a:r>
              <a:rPr lang="en-US" altLang="en-US" dirty="0" smtClean="0"/>
              <a:t> Describe the structured query language, or SQL</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06F613-8F45-447F-845D-911FE8787BCE}" type="slidenum">
              <a:rPr lang="en-US" altLang="en-US"/>
              <a:pPr eaLnBrk="1" hangingPunct="1"/>
              <a:t>2</a:t>
            </a:fld>
            <a:endParaRPr lang="en-US" altLang="en-US" dirty="0"/>
          </a:p>
        </p:txBody>
      </p:sp>
    </p:spTree>
    <p:extLst>
      <p:ext uri="{BB962C8B-B14F-4D97-AF65-F5344CB8AC3E}">
        <p14:creationId xmlns:p14="http://schemas.microsoft.com/office/powerpoint/2010/main" val="36905701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20E0493-FAAC-4946-A111-5793FCD7C38F}" type="slidenum">
              <a:rPr lang="en-US" altLang="en-US"/>
              <a:pPr eaLnBrk="1" hangingPunct="1"/>
              <a:t>20</a:t>
            </a:fld>
            <a:endParaRPr lang="en-US" altLang="en-US" dirty="0"/>
          </a:p>
        </p:txBody>
      </p:sp>
    </p:spTree>
    <p:extLst>
      <p:ext uri="{BB962C8B-B14F-4D97-AF65-F5344CB8AC3E}">
        <p14:creationId xmlns:p14="http://schemas.microsoft.com/office/powerpoint/2010/main" val="4399655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21</a:t>
            </a:fld>
            <a:endParaRPr lang="en-US" altLang="en-US" dirty="0"/>
          </a:p>
        </p:txBody>
      </p:sp>
    </p:spTree>
    <p:extLst>
      <p:ext uri="{BB962C8B-B14F-4D97-AF65-F5344CB8AC3E}">
        <p14:creationId xmlns:p14="http://schemas.microsoft.com/office/powerpoint/2010/main" val="1799548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Define the basic data operations for relational databases and how to implement them in SQL </a:t>
            </a:r>
          </a:p>
          <a:p>
            <a:pPr marL="171450" indent="-171450">
              <a:buFont typeface="Arial" panose="020B0604020202020204" pitchFamily="34" charset="0"/>
              <a:buChar char="•"/>
            </a:pPr>
            <a:r>
              <a:rPr lang="en-US" altLang="en-US" dirty="0" smtClean="0"/>
              <a:t>Design a simple relational database and create corresponding SQL commands </a:t>
            </a:r>
          </a:p>
          <a:p>
            <a:pPr marL="171450" indent="-171450">
              <a:buFont typeface="Arial" panose="020B0604020202020204" pitchFamily="34" charset="0"/>
              <a:buChar char="•"/>
            </a:pPr>
            <a:r>
              <a:rPr lang="en-US" altLang="en-US" dirty="0" smtClean="0"/>
              <a:t>And, examine the structure of a health care database component </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06F613-8F45-447F-845D-911FE8787BCE}" type="slidenum">
              <a:rPr lang="en-US" altLang="en-US"/>
              <a:pPr eaLnBrk="1" hangingPunct="1"/>
              <a:t>3</a:t>
            </a:fld>
            <a:endParaRPr lang="en-US" altLang="en-US" dirty="0"/>
          </a:p>
        </p:txBody>
      </p:sp>
    </p:spTree>
    <p:extLst>
      <p:ext uri="{BB962C8B-B14F-4D97-AF65-F5344CB8AC3E}">
        <p14:creationId xmlns:p14="http://schemas.microsoft.com/office/powerpoint/2010/main" val="4201140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a:t>
            </a:r>
            <a:r>
              <a:rPr lang="en-US" altLang="en-US" baseline="0" dirty="0" smtClean="0"/>
              <a:t> explores various data storage options and the advantages and disadvantages of each.</a:t>
            </a:r>
          </a:p>
          <a:p>
            <a:endParaRPr lang="en-US" altLang="en-US" dirty="0" smtClean="0"/>
          </a:p>
          <a:p>
            <a:r>
              <a:rPr lang="en-US" altLang="en-US" dirty="0" smtClean="0"/>
              <a:t>A large component of computer systems is the data management. Consider the information maintained on a personal computer – this might include programs, photos, music, videos, tax returns and class papers, just to name a few. Some files may remain unchanged; others might be modified over time, such as revisions to a class paper.</a:t>
            </a:r>
          </a:p>
          <a:p>
            <a:endParaRPr lang="en-US" altLang="en-US" dirty="0" smtClean="0"/>
          </a:p>
          <a:p>
            <a:r>
              <a:rPr lang="en-US" altLang="en-US" dirty="0" smtClean="0"/>
              <a:t>Now consider an electronic health care record, or EHR, system that may contain information for thousands or tens of thousands of patients. With this volume of information, it is important that the information is stored efficiently, accessible easily, and can be updated without too much difficulty.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C43DB1-CA6F-45BE-A1FF-8D6835525E02}" type="slidenum">
              <a:rPr lang="en-US" altLang="en-US"/>
              <a:pPr eaLnBrk="1" hangingPunct="1"/>
              <a:t>4</a:t>
            </a:fld>
            <a:endParaRPr lang="en-US" altLang="en-US" dirty="0"/>
          </a:p>
        </p:txBody>
      </p:sp>
    </p:spTree>
    <p:extLst>
      <p:ext uri="{BB962C8B-B14F-4D97-AF65-F5344CB8AC3E}">
        <p14:creationId xmlns:p14="http://schemas.microsoft.com/office/powerpoint/2010/main" val="3814729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Data can be stored electronically in different ways. One</a:t>
            </a:r>
            <a:r>
              <a:rPr lang="en-US" altLang="en-US" baseline="0" dirty="0" smtClean="0"/>
              <a:t> way </a:t>
            </a:r>
            <a:r>
              <a:rPr lang="en-US" altLang="en-US" dirty="0" smtClean="0"/>
              <a:t>is to store it in a simple text file. Another is to store it in a spreadsheet, which is more powerful than a simple text file. Finally, data can be stored in databases, which is the topic of this unit. Before discussing databases, this lecture will provide information about the other options for data storage and when it is appropriate to use them.</a:t>
            </a: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92C17EB-E713-4822-BDF6-57756E504A37}" type="slidenum">
              <a:rPr lang="en-US" altLang="en-US"/>
              <a:pPr eaLnBrk="1" hangingPunct="1"/>
              <a:t>5</a:t>
            </a:fld>
            <a:endParaRPr lang="en-US" altLang="en-US" dirty="0"/>
          </a:p>
        </p:txBody>
      </p:sp>
    </p:spTree>
    <p:extLst>
      <p:ext uri="{BB962C8B-B14F-4D97-AF65-F5344CB8AC3E}">
        <p14:creationId xmlns:p14="http://schemas.microsoft.com/office/powerpoint/2010/main" val="2095143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file is a collection of data, stored in a single electronic location. How that information is stored in files is important. Files can contain text or data that is not readable by humans. If the data is to be accessed by a human, then it needs to be human-readable; however, a computer system may use a different format – it just needs to know how to interpret the data. For example, an audio file and a text file contain information that is stored in different formats. A text editor cannot edit an audio file, and a music player cannot play a text file. An audio file is not readable by humans, but its data can be interpreted by a music player and converted to the music that humans listen to. </a:t>
            </a:r>
          </a:p>
          <a:p>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B660AF1-8B3E-49FF-8723-A7763FE0CF5B}" type="slidenum">
              <a:rPr lang="en-US" altLang="en-US"/>
              <a:pPr eaLnBrk="1" hangingPunct="1"/>
              <a:t>6</a:t>
            </a:fld>
            <a:endParaRPr lang="en-US" altLang="en-US" dirty="0"/>
          </a:p>
        </p:txBody>
      </p:sp>
    </p:spTree>
    <p:extLst>
      <p:ext uri="{BB962C8B-B14F-4D97-AF65-F5344CB8AC3E}">
        <p14:creationId xmlns:p14="http://schemas.microsoft.com/office/powerpoint/2010/main" val="1582551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Files are stored within file systems, specific</a:t>
            </a:r>
            <a:r>
              <a:rPr lang="en-US" altLang="en-US" baseline="0" dirty="0" smtClean="0"/>
              <a:t> for each operating system</a:t>
            </a:r>
            <a:r>
              <a:rPr lang="en-US" altLang="en-US" dirty="0" smtClean="0"/>
              <a:t>. Files can be easily created</a:t>
            </a:r>
            <a:r>
              <a:rPr lang="en-US" altLang="en-US" baseline="0" dirty="0" smtClean="0"/>
              <a:t> and </a:t>
            </a:r>
            <a:r>
              <a:rPr lang="en-US" altLang="en-US" dirty="0" smtClean="0"/>
              <a:t>shared; email and shared drives are some of the sharing options. Files</a:t>
            </a:r>
            <a:r>
              <a:rPr lang="en-US" altLang="en-US" baseline="0" dirty="0" smtClean="0"/>
              <a:t> can be</a:t>
            </a:r>
            <a:r>
              <a:rPr lang="en-US" altLang="en-US" dirty="0" smtClean="0"/>
              <a:t> accessed and</a:t>
            </a:r>
            <a:r>
              <a:rPr lang="en-US" altLang="en-US" baseline="0" dirty="0" smtClean="0"/>
              <a:t> </a:t>
            </a:r>
            <a:r>
              <a:rPr lang="en-US" altLang="en-US" dirty="0" smtClean="0"/>
              <a:t>used by different applications. For example, genomic data is often stored in large data files that are searched and parsed by different programs.</a:t>
            </a:r>
          </a:p>
          <a:p>
            <a:endParaRPr lang="en-US" altLang="en-US" dirty="0" smtClean="0"/>
          </a:p>
          <a:p>
            <a:r>
              <a:rPr lang="en-US" altLang="en-US" dirty="0" smtClean="0"/>
              <a:t>On the other hand, files have limitations. The security of files is limited to that of the file system. Also, by default, multiple users cannot use the same file at the same time. Usually, only one user can open the file for editing; any additional users open a read-only copy of the file. Finally, using files to store structured data with relationships can result in redundancy and inconsistency, as shown in the following example.</a:t>
            </a:r>
          </a:p>
          <a:p>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2CDCAE-E968-4FA1-8E9D-02D1260C5D70}" type="slidenum">
              <a:rPr lang="en-US" altLang="en-US"/>
              <a:pPr eaLnBrk="1" hangingPunct="1"/>
              <a:t>7</a:t>
            </a:fld>
            <a:endParaRPr lang="en-US" altLang="en-US" dirty="0"/>
          </a:p>
        </p:txBody>
      </p:sp>
    </p:spTree>
    <p:extLst>
      <p:ext uri="{BB962C8B-B14F-4D97-AF65-F5344CB8AC3E}">
        <p14:creationId xmlns:p14="http://schemas.microsoft.com/office/powerpoint/2010/main" val="1238984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slide shows a file that contains names</a:t>
            </a:r>
            <a:r>
              <a:rPr lang="en-US" altLang="en-US" baseline="0" dirty="0" smtClean="0"/>
              <a:t> and</a:t>
            </a:r>
            <a:r>
              <a:rPr lang="en-US" altLang="en-US" dirty="0" smtClean="0"/>
              <a:t> contact information of</a:t>
            </a:r>
            <a:r>
              <a:rPr lang="en-US" altLang="en-US" baseline="0" dirty="0" smtClean="0"/>
              <a:t> some</a:t>
            </a:r>
            <a:r>
              <a:rPr lang="en-US" altLang="en-US" dirty="0" smtClean="0"/>
              <a:t> individuals. </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42C8C2C-E827-4CA6-AF98-7132B6261E07}" type="slidenum">
              <a:rPr lang="en-US" altLang="en-US"/>
              <a:pPr eaLnBrk="1" hangingPunct="1"/>
              <a:t>8</a:t>
            </a:fld>
            <a:endParaRPr lang="en-US" altLang="en-US" dirty="0"/>
          </a:p>
        </p:txBody>
      </p:sp>
    </p:spTree>
    <p:extLst>
      <p:ext uri="{BB962C8B-B14F-4D97-AF65-F5344CB8AC3E}">
        <p14:creationId xmlns:p14="http://schemas.microsoft.com/office/powerpoint/2010/main" val="570416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After reviewing the previous slide, answer the following questions: </a:t>
            </a:r>
          </a:p>
          <a:p>
            <a:pPr marL="171450" indent="-171450">
              <a:buFont typeface="Arial" panose="020B0604020202020204" pitchFamily="34" charset="0"/>
              <a:buChar char="•"/>
            </a:pPr>
            <a:r>
              <a:rPr lang="en-US" altLang="en-US" dirty="0" smtClean="0"/>
              <a:t>Do </a:t>
            </a:r>
            <a:r>
              <a:rPr lang="en-US" altLang="en-US" dirty="0" err="1" smtClean="0"/>
              <a:t>Sriveni</a:t>
            </a:r>
            <a:r>
              <a:rPr lang="en-US" altLang="en-US" dirty="0" smtClean="0"/>
              <a:t> and </a:t>
            </a:r>
            <a:r>
              <a:rPr lang="en-US" altLang="en-US" dirty="0" err="1" smtClean="0"/>
              <a:t>Karthik</a:t>
            </a:r>
            <a:r>
              <a:rPr lang="en-US" altLang="en-US" dirty="0" smtClean="0"/>
              <a:t> work for the same company? </a:t>
            </a:r>
          </a:p>
          <a:p>
            <a:pPr marL="171450" indent="-171450">
              <a:buFont typeface="Arial" panose="020B0604020202020204" pitchFamily="34" charset="0"/>
              <a:buChar char="•"/>
            </a:pPr>
            <a:r>
              <a:rPr lang="en-US" altLang="en-US" dirty="0" smtClean="0"/>
              <a:t>If a computer application was looking at the data, would it be able to tell that there was an issue with the addresses for Kelly and Walter? </a:t>
            </a:r>
          </a:p>
          <a:p>
            <a:pPr marL="171450" indent="-171450">
              <a:buFont typeface="Arial" panose="020B0604020202020204" pitchFamily="34" charset="0"/>
              <a:buChar char="•"/>
            </a:pPr>
            <a:r>
              <a:rPr lang="en-US" altLang="en-US" dirty="0" smtClean="0"/>
              <a:t>Can you sort this list by last name?</a:t>
            </a:r>
          </a:p>
          <a:p>
            <a:pPr marL="171450" indent="-171450">
              <a:buFont typeface="Arial" panose="020B0604020202020204" pitchFamily="34" charset="0"/>
              <a:buChar char="•"/>
            </a:pPr>
            <a:r>
              <a:rPr lang="en-US" altLang="en-US" dirty="0" smtClean="0"/>
              <a:t>Could you sort a list of 10,000 contacts?</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2F39207-2D3A-4783-9834-F8C19802E1ED}" type="slidenum">
              <a:rPr lang="en-US" altLang="en-US"/>
              <a:pPr eaLnBrk="1" hangingPunct="1"/>
              <a:t>9</a:t>
            </a:fld>
            <a:endParaRPr lang="en-US" altLang="en-US" dirty="0"/>
          </a:p>
        </p:txBody>
      </p:sp>
    </p:spTree>
    <p:extLst>
      <p:ext uri="{BB962C8B-B14F-4D97-AF65-F5344CB8AC3E}">
        <p14:creationId xmlns:p14="http://schemas.microsoft.com/office/powerpoint/2010/main" val="21804576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0" y="3517900"/>
            <a:ext cx="91440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lef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4119880"/>
          </a:xfrm>
          <a:prstGeom prst="rect">
            <a:avLst/>
          </a:prstGeom>
        </p:spPr>
        <p:txBody>
          <a:bodyPr/>
          <a:lstStyle>
            <a:lvl1pPr>
              <a:defRPr sz="3200">
                <a:latin typeface="+mn-lt"/>
              </a:defRPr>
            </a:lvl1pPr>
            <a:lvl2pPr marL="914400" indent="-45720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572008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9424907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466344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Lecture + Small picture right upper">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200"/>
            <a:ext cx="8228627"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7391400" y="1508759"/>
            <a:ext cx="1582679" cy="441007"/>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Picture Placeholder 3"/>
          <p:cNvSpPr>
            <a:spLocks noGrp="1"/>
          </p:cNvSpPr>
          <p:nvPr>
            <p:ph type="pic" sz="quarter" idx="34"/>
          </p:nvPr>
        </p:nvSpPr>
        <p:spPr>
          <a:xfrm>
            <a:off x="7380229" y="125412"/>
            <a:ext cx="1593850" cy="1383347"/>
          </a:xfrm>
        </p:spPr>
        <p:txBody>
          <a:bodyPr/>
          <a:lstStyle/>
          <a:p>
            <a:r>
              <a:rPr lang="en-US" dirty="0" smtClean="0"/>
              <a:t>Click icon to add picture</a:t>
            </a:r>
            <a:endParaRPr lang="en-US" dirty="0"/>
          </a:p>
        </p:txBody>
      </p:sp>
    </p:spTree>
    <p:extLst>
      <p:ext uri="{BB962C8B-B14F-4D97-AF65-F5344CB8AC3E}">
        <p14:creationId xmlns:p14="http://schemas.microsoft.com/office/powerpoint/2010/main" val="5048082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NC Side by Side Larger Le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5435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5994400" y="1600200"/>
            <a:ext cx="26954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5994400" y="6278880"/>
            <a:ext cx="21039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6138419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NC triple 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8" y="1600200"/>
            <a:ext cx="2857906"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20" name="Text Placeholder 1"/>
          <p:cNvSpPr>
            <a:spLocks noGrp="1"/>
          </p:cNvSpPr>
          <p:nvPr>
            <p:ph type="body" sz="quarter" idx="32" hasCustomPrompt="1"/>
          </p:nvPr>
        </p:nvSpPr>
        <p:spPr>
          <a:xfrm>
            <a:off x="457199" y="6278880"/>
            <a:ext cx="2857906"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21" name="Text Placeholder 1"/>
          <p:cNvSpPr>
            <a:spLocks noGrp="1"/>
          </p:cNvSpPr>
          <p:nvPr>
            <p:ph type="body" sz="quarter" idx="33" hasCustomPrompt="1"/>
          </p:nvPr>
        </p:nvSpPr>
        <p:spPr>
          <a:xfrm>
            <a:off x="3335424" y="6278880"/>
            <a:ext cx="251576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335424" y="1600200"/>
            <a:ext cx="2536081"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1"/>
          <p:cNvSpPr>
            <a:spLocks noGrp="1"/>
          </p:cNvSpPr>
          <p:nvPr>
            <p:ph sz="quarter" idx="14"/>
          </p:nvPr>
        </p:nvSpPr>
        <p:spPr>
          <a:xfrm>
            <a:off x="5851185" y="1595120"/>
            <a:ext cx="2834642"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1" name="Text Placeholder 1"/>
          <p:cNvSpPr>
            <a:spLocks noGrp="1"/>
          </p:cNvSpPr>
          <p:nvPr>
            <p:ph type="body" sz="quarter" idx="35" hasCustomPrompt="1"/>
          </p:nvPr>
        </p:nvSpPr>
        <p:spPr>
          <a:xfrm>
            <a:off x="5915729" y="6289040"/>
            <a:ext cx="2770098"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70026043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Lecture-Short wide Top Picture, Bottom tex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67360" y="3352800"/>
            <a:ext cx="8229600" cy="291084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5" name="Content Placeholder 7"/>
          <p:cNvSpPr>
            <a:spLocks noGrp="1"/>
          </p:cNvSpPr>
          <p:nvPr>
            <p:ph sz="quarter" idx="15"/>
          </p:nvPr>
        </p:nvSpPr>
        <p:spPr>
          <a:xfrm>
            <a:off x="467360" y="1554480"/>
            <a:ext cx="8229600" cy="122428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p:txBody>
      </p:sp>
      <p:sp>
        <p:nvSpPr>
          <p:cNvPr id="6" name="Text Placeholder 1"/>
          <p:cNvSpPr>
            <a:spLocks noGrp="1"/>
          </p:cNvSpPr>
          <p:nvPr>
            <p:ph type="body" sz="quarter" idx="32" hasCustomPrompt="1"/>
          </p:nvPr>
        </p:nvSpPr>
        <p:spPr>
          <a:xfrm>
            <a:off x="447040" y="2778760"/>
            <a:ext cx="8238787"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9277892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righ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456184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280672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90" r:id="rId3"/>
    <p:sldLayoutId id="2147484260" r:id="rId4"/>
    <p:sldLayoutId id="2147484282" r:id="rId5"/>
    <p:sldLayoutId id="2147484281" r:id="rId6"/>
    <p:sldLayoutId id="2147484289" r:id="rId7"/>
    <p:sldLayoutId id="2147484262" r:id="rId8"/>
    <p:sldLayoutId id="2147484288" r:id="rId9"/>
    <p:sldLayoutId id="2147484280" r:id="rId10"/>
    <p:sldLayoutId id="2147484263" r:id="rId11"/>
    <p:sldLayoutId id="2147484264" r:id="rId12"/>
    <p:sldLayoutId id="2147484265" r:id="rId13"/>
    <p:sldLayoutId id="2147484266" r:id="rId14"/>
    <p:sldLayoutId id="2147484267" r:id="rId15"/>
    <p:sldLayoutId id="2147484271" r:id="rId16"/>
    <p:sldLayoutId id="2147484272" r:id="rId17"/>
  </p:sldLayoutIdLst>
  <p:timing>
    <p:tnLst>
      <p:par>
        <p:cTn id="1" dur="indefinite" restart="never" nodeType="tmRoot"/>
      </p:par>
    </p:tnLst>
  </p:timing>
  <p:hf hd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3.xml"/><Relationship Id="rId1" Type="http://schemas.openxmlformats.org/officeDocument/2006/relationships/tags" Target="../tags/tag15.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4.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5.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6.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altLang="en-US" dirty="0" smtClean="0"/>
              <a:t>Databases and SQL</a:t>
            </a:r>
          </a:p>
          <a:p>
            <a:endParaRPr lang="en-US" dirty="0"/>
          </a:p>
        </p:txBody>
      </p:sp>
      <p:sp>
        <p:nvSpPr>
          <p:cNvPr id="4" name="Text Placeholder 3"/>
          <p:cNvSpPr>
            <a:spLocks noGrp="1"/>
          </p:cNvSpPr>
          <p:nvPr>
            <p:ph type="body" sz="quarter" idx="11"/>
          </p:nvPr>
        </p:nvSpPr>
        <p:spPr/>
        <p:txBody>
          <a:bodyPr/>
          <a:lstStyle/>
          <a:p>
            <a:r>
              <a:rPr lang="en-US" altLang="en-US" dirty="0" smtClean="0"/>
              <a:t>Lecture a</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4 Unit 5)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p:txBody>
      </p:sp>
    </p:spTree>
    <p:custDataLst>
      <p:tags r:id="rId1"/>
    </p:custDataLst>
    <p:extLst>
      <p:ext uri="{BB962C8B-B14F-4D97-AF65-F5344CB8AC3E}">
        <p14:creationId xmlns:p14="http://schemas.microsoft.com/office/powerpoint/2010/main" val="2512262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Quick! Answers</a:t>
            </a:r>
          </a:p>
        </p:txBody>
      </p:sp>
      <p:sp>
        <p:nvSpPr>
          <p:cNvPr id="24579" name="Content Placeholder 2"/>
          <p:cNvSpPr>
            <a:spLocks noGrp="1"/>
          </p:cNvSpPr>
          <p:nvPr>
            <p:ph sz="quarter" idx="14"/>
          </p:nvPr>
        </p:nvSpPr>
        <p:spPr/>
        <p:txBody>
          <a:bodyPr/>
          <a:lstStyle/>
          <a:p>
            <a:r>
              <a:rPr lang="en-US" altLang="en-US" dirty="0" smtClean="0"/>
              <a:t>Sriveni and Karthik work for the same company, but it is represented differently</a:t>
            </a:r>
          </a:p>
          <a:p>
            <a:r>
              <a:rPr lang="en-US" altLang="en-US" dirty="0" smtClean="0"/>
              <a:t>Kelly and Walter have the same address, but it is represented differently</a:t>
            </a:r>
          </a:p>
          <a:p>
            <a:r>
              <a:rPr lang="en-US" altLang="en-US" dirty="0" smtClean="0"/>
              <a:t>It is hard for a computer application to tell</a:t>
            </a:r>
          </a:p>
          <a:p>
            <a:r>
              <a:rPr lang="en-US" altLang="en-US" dirty="0" smtClean="0"/>
              <a:t>You CAN sort by hand – but it is a challenge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Another Problem</a:t>
            </a:r>
          </a:p>
        </p:txBody>
      </p:sp>
      <p:sp>
        <p:nvSpPr>
          <p:cNvPr id="25603" name="Content Placeholder 2"/>
          <p:cNvSpPr>
            <a:spLocks noGrp="1"/>
          </p:cNvSpPr>
          <p:nvPr>
            <p:ph sz="quarter" idx="14"/>
          </p:nvPr>
        </p:nvSpPr>
        <p:spPr/>
        <p:txBody>
          <a:bodyPr/>
          <a:lstStyle/>
          <a:p>
            <a:r>
              <a:rPr lang="en-US" altLang="en-US" dirty="0" smtClean="0"/>
              <a:t>What do you do if “Community Hospital” becomes “Community General”?</a:t>
            </a:r>
          </a:p>
          <a:p>
            <a:pPr lvl="1"/>
            <a:r>
              <a:rPr lang="en-US" altLang="en-US" dirty="0" smtClean="0"/>
              <a:t>Find every instance of “Community Hospital” or variation thereof</a:t>
            </a:r>
          </a:p>
          <a:p>
            <a:pPr lvl="1"/>
            <a:r>
              <a:rPr lang="en-US" altLang="en-US" dirty="0" smtClean="0"/>
              <a:t>Change EVERY entry</a:t>
            </a:r>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Another Solution: Spreadsheets</a:t>
            </a:r>
          </a:p>
        </p:txBody>
      </p:sp>
      <p:sp>
        <p:nvSpPr>
          <p:cNvPr id="26627" name="Content Placeholder 2"/>
          <p:cNvSpPr>
            <a:spLocks noGrp="1"/>
          </p:cNvSpPr>
          <p:nvPr>
            <p:ph sz="quarter" idx="14"/>
          </p:nvPr>
        </p:nvSpPr>
        <p:spPr/>
        <p:txBody>
          <a:bodyPr/>
          <a:lstStyle/>
          <a:p>
            <a:r>
              <a:rPr lang="en-US" altLang="en-US" dirty="0" smtClean="0"/>
              <a:t>Spreadsheet applications store, manipulate, and present data</a:t>
            </a:r>
          </a:p>
          <a:p>
            <a:r>
              <a:rPr lang="en-US" altLang="en-US" dirty="0" smtClean="0"/>
              <a:t>Provide more functionality than plain text files</a:t>
            </a:r>
          </a:p>
          <a:p>
            <a:pPr lvl="1"/>
            <a:r>
              <a:rPr lang="en-US" altLang="en-US" dirty="0" smtClean="0"/>
              <a:t>Calculations</a:t>
            </a:r>
          </a:p>
          <a:p>
            <a:pPr lvl="1"/>
            <a:r>
              <a:rPr lang="en-US" altLang="en-US" dirty="0" smtClean="0"/>
              <a:t>Sorting</a:t>
            </a:r>
          </a:p>
          <a:p>
            <a:pPr lvl="1"/>
            <a:r>
              <a:rPr lang="en-US" altLang="en-US" dirty="0" smtClean="0"/>
              <a:t>Filtering</a:t>
            </a:r>
          </a:p>
          <a:p>
            <a:pPr lvl="1"/>
            <a:r>
              <a:rPr lang="en-US" altLang="en-US" dirty="0" smtClean="0"/>
              <a:t>Data analysis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Spreadsheet Example</a:t>
            </a:r>
          </a:p>
        </p:txBody>
      </p:sp>
      <p:pic>
        <p:nvPicPr>
          <p:cNvPr id="9" name="Picture Placeholder 8" descr="Here is an example of an OpenOffice Calc spreadsheet, other spreadsheet applications include Microsoft Excel, Zoho Sheet, Sheetster, Apple iWork Numbers and Google Sheets. The data is organized into numbered rows and lettered columns; column names can be seen in the first row. The data itself does not look very different from the data in the simple text file; however, there are vast options for manipulating and presenting this data shown on the tool bars. We can sort the data very easily and quickly, unlike plain text files. However, spreadsheets have the same problems as the text file – there is data defined multiple times, for example company name and address, which is inefficient and error prone.&#10;&#10;" title="Figure 1"/>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t="410" b="-606"/>
          <a:stretch/>
        </p:blipFill>
        <p:spPr>
          <a:xfrm>
            <a:off x="456227" y="2126499"/>
            <a:ext cx="8229600" cy="2905433"/>
          </a:xfrm>
        </p:spPr>
      </p:pic>
      <p:sp>
        <p:nvSpPr>
          <p:cNvPr id="6" name="Text Placeholder 5"/>
          <p:cNvSpPr>
            <a:spLocks noGrp="1"/>
          </p:cNvSpPr>
          <p:nvPr>
            <p:ph type="body" sz="quarter" idx="32"/>
          </p:nvPr>
        </p:nvSpPr>
        <p:spPr>
          <a:xfrm>
            <a:off x="456227" y="5031932"/>
            <a:ext cx="7634331" cy="533400"/>
          </a:xfrm>
        </p:spPr>
        <p:txBody>
          <a:bodyPr/>
          <a:lstStyle/>
          <a:p>
            <a:r>
              <a:rPr lang="en-US" altLang="en-US" sz="1400" dirty="0" smtClean="0"/>
              <a:t>Figure 1</a:t>
            </a:r>
            <a:r>
              <a:rPr lang="en-US" altLang="en-US" sz="1400" dirty="0"/>
              <a:t>:</a:t>
            </a:r>
            <a:r>
              <a:rPr lang="en-US" altLang="en-US" sz="1400" dirty="0" smtClean="0"/>
              <a:t> OpenOffice </a:t>
            </a:r>
            <a:r>
              <a:rPr lang="en-US" altLang="en-US" sz="1400" dirty="0" err="1"/>
              <a:t>Calc</a:t>
            </a:r>
            <a:r>
              <a:rPr lang="en-US" altLang="en-US" sz="1400" dirty="0"/>
              <a:t> spreadsheet example</a:t>
            </a:r>
            <a:r>
              <a:rPr lang="en-US" altLang="en-US" sz="1400" dirty="0" smtClean="0"/>
              <a:t>.</a:t>
            </a:r>
            <a:br>
              <a:rPr lang="en-US" altLang="en-US" sz="1400" dirty="0" smtClean="0"/>
            </a:br>
            <a:r>
              <a:rPr lang="en-US" altLang="en-US" dirty="0" smtClean="0"/>
              <a:t>(Barratt, 2016, PD-US)</a:t>
            </a:r>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Advantages/Disadvantages </a:t>
            </a:r>
            <a:br>
              <a:rPr lang="en-US" altLang="en-US" dirty="0" smtClean="0"/>
            </a:br>
            <a:r>
              <a:rPr lang="en-US" altLang="en-US" dirty="0" smtClean="0"/>
              <a:t>of Spreadsheets</a:t>
            </a:r>
          </a:p>
        </p:txBody>
      </p:sp>
      <p:sp>
        <p:nvSpPr>
          <p:cNvPr id="28675" name="Content Placeholder 6"/>
          <p:cNvSpPr>
            <a:spLocks noGrp="1"/>
          </p:cNvSpPr>
          <p:nvPr>
            <p:ph sz="quarter" idx="14"/>
          </p:nvPr>
        </p:nvSpPr>
        <p:spPr/>
        <p:txBody>
          <a:bodyPr/>
          <a:lstStyle/>
          <a:p>
            <a:r>
              <a:rPr lang="en-US" altLang="en-US" dirty="0" smtClean="0"/>
              <a:t>Advantages</a:t>
            </a:r>
          </a:p>
          <a:p>
            <a:pPr lvl="1"/>
            <a:r>
              <a:rPr lang="en-US" altLang="en-US" dirty="0" smtClean="0"/>
              <a:t>Widely available</a:t>
            </a:r>
          </a:p>
          <a:p>
            <a:pPr lvl="1"/>
            <a:r>
              <a:rPr lang="en-US" altLang="en-US" dirty="0" smtClean="0"/>
              <a:t>Powerful calculations</a:t>
            </a:r>
          </a:p>
          <a:p>
            <a:pPr lvl="1"/>
            <a:r>
              <a:rPr lang="en-US" altLang="en-US" dirty="0" smtClean="0"/>
              <a:t>Basic sorting and filtering</a:t>
            </a:r>
          </a:p>
        </p:txBody>
      </p:sp>
      <p:sp>
        <p:nvSpPr>
          <p:cNvPr id="28676" name="Content Placeholder 7"/>
          <p:cNvSpPr>
            <a:spLocks noGrp="1"/>
          </p:cNvSpPr>
          <p:nvPr>
            <p:ph sz="quarter" idx="18"/>
          </p:nvPr>
        </p:nvSpPr>
        <p:spPr/>
        <p:txBody>
          <a:bodyPr/>
          <a:lstStyle/>
          <a:p>
            <a:r>
              <a:rPr lang="en-US" altLang="en-US" dirty="0" smtClean="0"/>
              <a:t>Disadvantages</a:t>
            </a:r>
          </a:p>
          <a:p>
            <a:pPr lvl="1"/>
            <a:r>
              <a:rPr lang="en-US" altLang="en-US" dirty="0" smtClean="0"/>
              <a:t>Limited security</a:t>
            </a:r>
          </a:p>
          <a:p>
            <a:pPr lvl="1"/>
            <a:r>
              <a:rPr lang="en-US" altLang="en-US" dirty="0" smtClean="0"/>
              <a:t>Multiple user access is not supported</a:t>
            </a:r>
          </a:p>
          <a:p>
            <a:pPr lvl="1"/>
            <a:r>
              <a:rPr lang="en-US" altLang="en-US" dirty="0" smtClean="0"/>
              <a:t>May contain redundant and inconsistent data</a:t>
            </a:r>
          </a:p>
        </p:txBody>
      </p:sp>
      <p:sp>
        <p:nvSpPr>
          <p:cNvPr id="2" name="Slide Number Placeholder 1"/>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t>Databases</a:t>
            </a:r>
          </a:p>
        </p:txBody>
      </p:sp>
      <p:sp>
        <p:nvSpPr>
          <p:cNvPr id="29699" name="Content Placeholder 2"/>
          <p:cNvSpPr>
            <a:spLocks noGrp="1"/>
          </p:cNvSpPr>
          <p:nvPr>
            <p:ph sz="quarter" idx="14"/>
          </p:nvPr>
        </p:nvSpPr>
        <p:spPr/>
        <p:txBody>
          <a:bodyPr/>
          <a:lstStyle/>
          <a:p>
            <a:r>
              <a:rPr lang="en-US" altLang="en-US" dirty="0" smtClean="0"/>
              <a:t>Definition</a:t>
            </a:r>
          </a:p>
          <a:p>
            <a:pPr lvl="1"/>
            <a:r>
              <a:rPr lang="en-US" altLang="en-US" dirty="0" smtClean="0"/>
              <a:t>Structured data collection accessed electronically</a:t>
            </a:r>
          </a:p>
          <a:p>
            <a:r>
              <a:rPr lang="en-US" altLang="en-US" dirty="0" smtClean="0"/>
              <a:t>Files can be seen as simple databases</a:t>
            </a:r>
          </a:p>
          <a:p>
            <a:r>
              <a:rPr lang="en-US" altLang="en-US" dirty="0" smtClean="0"/>
              <a:t>Relational databases maintain relationships between data</a:t>
            </a:r>
          </a:p>
        </p:txBody>
      </p:sp>
      <p:sp>
        <p:nvSpPr>
          <p:cNvPr id="2" name="Slide Number Placeholder 1"/>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Relational Databases</a:t>
            </a:r>
          </a:p>
        </p:txBody>
      </p:sp>
      <p:sp>
        <p:nvSpPr>
          <p:cNvPr id="30723" name="Content Placeholder 2"/>
          <p:cNvSpPr>
            <a:spLocks noGrp="1"/>
          </p:cNvSpPr>
          <p:nvPr>
            <p:ph sz="quarter" idx="14"/>
          </p:nvPr>
        </p:nvSpPr>
        <p:spPr>
          <a:xfrm>
            <a:off x="457200" y="1615440"/>
            <a:ext cx="8229600" cy="4572000"/>
          </a:xfrm>
        </p:spPr>
        <p:txBody>
          <a:bodyPr/>
          <a:lstStyle/>
          <a:p>
            <a:r>
              <a:rPr lang="en-US" altLang="en-US" sz="3000" dirty="0" smtClean="0"/>
              <a:t>Introduced by Dr. Edgar Codd of IBM Research Laboratory in 1970</a:t>
            </a:r>
          </a:p>
          <a:p>
            <a:pPr lvl="1"/>
            <a:r>
              <a:rPr lang="en-US" altLang="en-US" sz="2600" dirty="0" smtClean="0"/>
              <a:t>“Future users of large data banks must be protected from having to know how the data is organized in the machine (the internal representation)”</a:t>
            </a:r>
          </a:p>
          <a:p>
            <a:r>
              <a:rPr lang="en-US" altLang="en-US" sz="3000" dirty="0" smtClean="0"/>
              <a:t>Definition</a:t>
            </a:r>
          </a:p>
          <a:p>
            <a:pPr lvl="1"/>
            <a:r>
              <a:rPr lang="en-US" altLang="en-US" sz="2600" dirty="0" smtClean="0"/>
              <a:t>An organized collection of data accessible by electronic means where the information type and information relationships are maintained</a:t>
            </a:r>
          </a:p>
        </p:txBody>
      </p:sp>
      <p:sp>
        <p:nvSpPr>
          <p:cNvPr id="2" name="Slide Number Placeholder 1"/>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Relational Database Contents</a:t>
            </a:r>
          </a:p>
        </p:txBody>
      </p:sp>
      <p:sp>
        <p:nvSpPr>
          <p:cNvPr id="31747" name="Content Placeholder 2"/>
          <p:cNvSpPr>
            <a:spLocks noGrp="1"/>
          </p:cNvSpPr>
          <p:nvPr>
            <p:ph sz="quarter" idx="14"/>
          </p:nvPr>
        </p:nvSpPr>
        <p:spPr/>
        <p:txBody>
          <a:bodyPr/>
          <a:lstStyle/>
          <a:p>
            <a:r>
              <a:rPr lang="en-US" altLang="en-US" dirty="0"/>
              <a:t>Tables contain multiple </a:t>
            </a:r>
            <a:r>
              <a:rPr lang="en-US" altLang="en-US" dirty="0" smtClean="0"/>
              <a:t>rows and columns </a:t>
            </a:r>
            <a:r>
              <a:rPr lang="en-US" altLang="en-US" dirty="0"/>
              <a:t>of data</a:t>
            </a:r>
          </a:p>
          <a:p>
            <a:r>
              <a:rPr lang="en-US" altLang="en-US" dirty="0" smtClean="0"/>
              <a:t>A relational database contains tables</a:t>
            </a:r>
          </a:p>
          <a:p>
            <a:r>
              <a:rPr lang="en-US" altLang="en-US" dirty="0" smtClean="0"/>
              <a:t>Rows contain data of specified type(s) in a column order</a:t>
            </a:r>
          </a:p>
          <a:p>
            <a:r>
              <a:rPr lang="en-US" altLang="en-US" dirty="0" smtClean="0"/>
              <a:t>Data and type are independent</a:t>
            </a:r>
          </a:p>
          <a:p>
            <a:r>
              <a:rPr lang="en-US" altLang="en-US" dirty="0" smtClean="0"/>
              <a:t>Row order does not matter, but column order does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Advantages/Disadvantages of Relational Databases</a:t>
            </a:r>
          </a:p>
        </p:txBody>
      </p:sp>
      <p:sp>
        <p:nvSpPr>
          <p:cNvPr id="2" name="Content Placeholder 1"/>
          <p:cNvSpPr>
            <a:spLocks noGrp="1"/>
          </p:cNvSpPr>
          <p:nvPr>
            <p:ph sz="quarter" idx="14"/>
          </p:nvPr>
        </p:nvSpPr>
        <p:spPr/>
        <p:txBody>
          <a:bodyPr/>
          <a:lstStyle/>
          <a:p>
            <a:r>
              <a:rPr lang="en-US" altLang="en-US" dirty="0" smtClean="0"/>
              <a:t>Advantages</a:t>
            </a:r>
          </a:p>
          <a:p>
            <a:pPr lvl="1"/>
            <a:r>
              <a:rPr lang="en-US" altLang="en-US" sz="2600" dirty="0" smtClean="0"/>
              <a:t>Secure</a:t>
            </a:r>
          </a:p>
          <a:p>
            <a:pPr lvl="1"/>
            <a:r>
              <a:rPr lang="en-US" altLang="en-US" sz="2600" dirty="0" smtClean="0"/>
              <a:t>Multiple user access</a:t>
            </a:r>
          </a:p>
          <a:p>
            <a:pPr lvl="1"/>
            <a:r>
              <a:rPr lang="en-US" altLang="en-US" sz="2600" dirty="0" smtClean="0"/>
              <a:t>Relationships prevent redundancy and inconsistency</a:t>
            </a:r>
          </a:p>
          <a:p>
            <a:pPr lvl="1"/>
            <a:r>
              <a:rPr lang="en-US" altLang="en-US" sz="2600" dirty="0" smtClean="0"/>
              <a:t>Optimized operations</a:t>
            </a:r>
          </a:p>
          <a:p>
            <a:pPr lvl="1"/>
            <a:r>
              <a:rPr lang="en-US" altLang="en-US" sz="2600" dirty="0" smtClean="0"/>
              <a:t>Complex queries</a:t>
            </a:r>
            <a:endParaRPr lang="en-US" sz="2600" dirty="0"/>
          </a:p>
        </p:txBody>
      </p:sp>
      <p:sp>
        <p:nvSpPr>
          <p:cNvPr id="3" name="Content Placeholder 2"/>
          <p:cNvSpPr>
            <a:spLocks noGrp="1"/>
          </p:cNvSpPr>
          <p:nvPr>
            <p:ph sz="quarter" idx="18"/>
          </p:nvPr>
        </p:nvSpPr>
        <p:spPr/>
        <p:txBody>
          <a:bodyPr/>
          <a:lstStyle/>
          <a:p>
            <a:r>
              <a:rPr lang="en-US" altLang="en-US" dirty="0" smtClean="0"/>
              <a:t>Disadvantages</a:t>
            </a:r>
          </a:p>
          <a:p>
            <a:pPr lvl="1"/>
            <a:r>
              <a:rPr lang="en-US" altLang="en-US" sz="2600" dirty="0" smtClean="0"/>
              <a:t>Expertise required</a:t>
            </a:r>
          </a:p>
          <a:p>
            <a:pPr lvl="1"/>
            <a:r>
              <a:rPr lang="en-US" altLang="en-US" sz="2600" dirty="0" smtClean="0"/>
              <a:t>Limited data calculations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Databases and SQL</a:t>
            </a:r>
            <a:br>
              <a:rPr lang="en-US" altLang="en-US" dirty="0" smtClean="0"/>
            </a:br>
            <a:r>
              <a:rPr lang="en-US" altLang="en-US" dirty="0" smtClean="0"/>
              <a:t>Summary – Lecture a</a:t>
            </a:r>
          </a:p>
        </p:txBody>
      </p:sp>
      <p:sp>
        <p:nvSpPr>
          <p:cNvPr id="33795" name="Text Placeholder 3"/>
          <p:cNvSpPr>
            <a:spLocks noGrp="1"/>
          </p:cNvSpPr>
          <p:nvPr>
            <p:ph type="body" sz="quarter" idx="11"/>
          </p:nvPr>
        </p:nvSpPr>
        <p:spPr/>
        <p:txBody>
          <a:bodyPr/>
          <a:lstStyle/>
          <a:p>
            <a:r>
              <a:rPr lang="en-US" altLang="en-US" dirty="0" smtClean="0"/>
              <a:t>Data can be stored in files, spreadsheets, or databases</a:t>
            </a:r>
          </a:p>
          <a:p>
            <a:pPr lvl="1"/>
            <a:r>
              <a:rPr lang="en-US" altLang="en-US" dirty="0" smtClean="0"/>
              <a:t>Files and spreadsheets </a:t>
            </a:r>
          </a:p>
          <a:p>
            <a:pPr lvl="2"/>
            <a:r>
              <a:rPr lang="en-US" altLang="en-US" dirty="0" smtClean="0"/>
              <a:t>Widely available</a:t>
            </a:r>
          </a:p>
          <a:p>
            <a:pPr lvl="2"/>
            <a:r>
              <a:rPr lang="en-US" altLang="en-US" dirty="0" smtClean="0"/>
              <a:t>Good for computations</a:t>
            </a:r>
          </a:p>
          <a:p>
            <a:pPr lvl="1"/>
            <a:r>
              <a:rPr lang="en-US" altLang="en-US" dirty="0" smtClean="0"/>
              <a:t>Databases</a:t>
            </a:r>
          </a:p>
          <a:p>
            <a:pPr lvl="2"/>
            <a:r>
              <a:rPr lang="en-US" altLang="en-US" dirty="0" smtClean="0"/>
              <a:t>Secure</a:t>
            </a:r>
          </a:p>
          <a:p>
            <a:pPr lvl="2"/>
            <a:r>
              <a:rPr lang="en-US" altLang="en-US" dirty="0" smtClean="0"/>
              <a:t>Optimized for speed</a:t>
            </a:r>
          </a:p>
          <a:p>
            <a:pPr lvl="2"/>
            <a:r>
              <a:rPr lang="en-US" altLang="en-US" dirty="0" smtClean="0"/>
              <a:t>Multiple user access</a:t>
            </a:r>
          </a:p>
          <a:p>
            <a:pPr lvl="2"/>
            <a:r>
              <a:rPr lang="en-US" altLang="en-US" dirty="0" smtClean="0"/>
              <a:t>Store relationships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Databases and SQL</a:t>
            </a:r>
            <a:br>
              <a:rPr lang="en-US" altLang="en-US" dirty="0" smtClean="0"/>
            </a:br>
            <a:r>
              <a:rPr lang="en-US" altLang="en-US" dirty="0" smtClean="0"/>
              <a:t>Learning Objectives - 1</a:t>
            </a:r>
          </a:p>
        </p:txBody>
      </p:sp>
      <p:sp>
        <p:nvSpPr>
          <p:cNvPr id="16387" name="Text Placeholder 3"/>
          <p:cNvSpPr>
            <a:spLocks noGrp="1"/>
          </p:cNvSpPr>
          <p:nvPr>
            <p:ph sz="quarter" idx="14"/>
          </p:nvPr>
        </p:nvSpPr>
        <p:spPr/>
        <p:txBody>
          <a:bodyPr/>
          <a:lstStyle/>
          <a:p>
            <a:r>
              <a:rPr lang="en-US" altLang="en-US" dirty="0" smtClean="0"/>
              <a:t>Define and describe the purpose of databases (Lecture a)</a:t>
            </a:r>
          </a:p>
          <a:p>
            <a:r>
              <a:rPr lang="en-US" altLang="en-US" dirty="0" smtClean="0"/>
              <a:t>Describe a relational database (Lecture a)</a:t>
            </a:r>
          </a:p>
          <a:p>
            <a:r>
              <a:rPr lang="en-US" altLang="en-US" dirty="0" smtClean="0"/>
              <a:t>Describe data modeling and normalization (Lecture b)</a:t>
            </a:r>
          </a:p>
          <a:p>
            <a:r>
              <a:rPr lang="en-US" altLang="en-US" dirty="0" smtClean="0"/>
              <a:t>Describe the structured query language (SQL) (Lecture c)</a:t>
            </a:r>
          </a:p>
        </p:txBody>
      </p:sp>
      <p:sp>
        <p:nvSpPr>
          <p:cNvPr id="2" name="Slide Number Placeholder 1"/>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Databases and SQL</a:t>
            </a:r>
            <a:br>
              <a:rPr lang="en-US" altLang="en-US" dirty="0" smtClean="0"/>
            </a:br>
            <a:r>
              <a:rPr lang="en-US" altLang="en-US" dirty="0" smtClean="0"/>
              <a:t>References – Lecture a</a:t>
            </a:r>
          </a:p>
        </p:txBody>
      </p:sp>
      <p:sp>
        <p:nvSpPr>
          <p:cNvPr id="34819" name="Text Placeholder 2"/>
          <p:cNvSpPr>
            <a:spLocks noGrp="1"/>
          </p:cNvSpPr>
          <p:nvPr>
            <p:ph type="body" sz="quarter" idx="16"/>
          </p:nvPr>
        </p:nvSpPr>
        <p:spPr/>
        <p:txBody>
          <a:bodyPr/>
          <a:lstStyle/>
          <a:p>
            <a:r>
              <a:rPr lang="en-US" altLang="en-US" dirty="0" smtClean="0"/>
              <a:t>References</a:t>
            </a:r>
          </a:p>
          <a:p>
            <a:r>
              <a:rPr lang="en-US" altLang="en-US" b="0" dirty="0" smtClean="0"/>
              <a:t>American National Standards Institute. (2007). Information Systems - Coded Character Sets - 7-Bit American National Standard Code for Information Interchange (7-Bit ASCII). (No. ANSI INCITS 4-1986 (R2007)).</a:t>
            </a:r>
          </a:p>
          <a:p>
            <a:r>
              <a:rPr lang="en-US" altLang="en-US" b="0" dirty="0" smtClean="0"/>
              <a:t>Codd, E. F. (1970). A relational model of data for large shared data banks. </a:t>
            </a:r>
            <a:r>
              <a:rPr lang="en-US" altLang="en-US" b="0" i="1" dirty="0" smtClean="0"/>
              <a:t>Communications of the ACM</a:t>
            </a:r>
            <a:r>
              <a:rPr lang="en-US" altLang="en-US" b="0" dirty="0" smtClean="0"/>
              <a:t>, 13(6), 377-387.</a:t>
            </a:r>
          </a:p>
          <a:p>
            <a:pPr>
              <a:spcBef>
                <a:spcPts val="1200"/>
              </a:spcBef>
            </a:pPr>
            <a:r>
              <a:rPr lang="en-US" altLang="en-US" dirty="0" smtClean="0"/>
              <a:t>Figures</a:t>
            </a:r>
            <a:endParaRPr lang="en-US" altLang="en-US" dirty="0"/>
          </a:p>
          <a:p>
            <a:r>
              <a:rPr lang="en-US" altLang="en-US" b="0" dirty="0" smtClean="0"/>
              <a:t>Figure 1: </a:t>
            </a:r>
            <a:r>
              <a:rPr lang="en-US" altLang="en-US" b="0" dirty="0"/>
              <a:t>OpenOffice </a:t>
            </a:r>
            <a:r>
              <a:rPr lang="en-US" altLang="en-US" b="0" dirty="0" err="1"/>
              <a:t>Calc</a:t>
            </a:r>
            <a:r>
              <a:rPr lang="en-US" altLang="en-US" b="0" dirty="0"/>
              <a:t> spreadsheet </a:t>
            </a:r>
            <a:r>
              <a:rPr lang="en-US" altLang="en-US" b="0" dirty="0" smtClean="0"/>
              <a:t>example. </a:t>
            </a:r>
            <a:r>
              <a:rPr lang="en-US" altLang="en-US" b="0" dirty="0" err="1" smtClean="0"/>
              <a:t>Baratt</a:t>
            </a:r>
            <a:r>
              <a:rPr lang="en-US" altLang="en-US" b="0" dirty="0" smtClean="0"/>
              <a:t>, A. (2016). Public Domain.</a:t>
            </a:r>
            <a:endParaRPr lang="en-US" altLang="en-US" b="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Computer Science </a:t>
            </a:r>
            <a:br>
              <a:rPr lang="en-US" dirty="0"/>
            </a:br>
            <a:r>
              <a:rPr lang="en-US" dirty="0"/>
              <a:t>Databases and SQL</a:t>
            </a:r>
            <a:br>
              <a:rPr lang="en-US" dirty="0"/>
            </a:br>
            <a:r>
              <a:rPr lang="en-US" dirty="0"/>
              <a:t>Lecture a</a:t>
            </a:r>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extLst>
      <p:ext uri="{BB962C8B-B14F-4D97-AF65-F5344CB8AC3E}">
        <p14:creationId xmlns:p14="http://schemas.microsoft.com/office/powerpoint/2010/main" val="2815045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Databases and SQL</a:t>
            </a:r>
            <a:br>
              <a:rPr lang="en-US" altLang="en-US" dirty="0" smtClean="0"/>
            </a:br>
            <a:r>
              <a:rPr lang="en-US" altLang="en-US" dirty="0" smtClean="0"/>
              <a:t>Learning Objectives - 2</a:t>
            </a:r>
          </a:p>
        </p:txBody>
      </p:sp>
      <p:sp>
        <p:nvSpPr>
          <p:cNvPr id="16387" name="Text Placeholder 3"/>
          <p:cNvSpPr>
            <a:spLocks noGrp="1"/>
          </p:cNvSpPr>
          <p:nvPr>
            <p:ph sz="quarter" idx="14"/>
          </p:nvPr>
        </p:nvSpPr>
        <p:spPr/>
        <p:txBody>
          <a:bodyPr/>
          <a:lstStyle/>
          <a:p>
            <a:r>
              <a:rPr lang="en-US" altLang="en-US" dirty="0" smtClean="0"/>
              <a:t>Define the basic data operations for relational databases and how to implement them in SQL (Lecture c)</a:t>
            </a:r>
          </a:p>
          <a:p>
            <a:r>
              <a:rPr lang="en-US" altLang="en-US" dirty="0" smtClean="0"/>
              <a:t>Design a simple relational database and create corresponding SQL commands (Lecture c)</a:t>
            </a:r>
          </a:p>
          <a:p>
            <a:r>
              <a:rPr lang="en-US" altLang="en-US" dirty="0" smtClean="0"/>
              <a:t>Examine the structure of a health care database component (Lecture d)</a:t>
            </a:r>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3632942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Data Storage</a:t>
            </a:r>
          </a:p>
        </p:txBody>
      </p:sp>
      <p:sp>
        <p:nvSpPr>
          <p:cNvPr id="18435" name="Text Placeholder 2"/>
          <p:cNvSpPr>
            <a:spLocks noGrp="1"/>
          </p:cNvSpPr>
          <p:nvPr>
            <p:ph sz="quarter" idx="14"/>
          </p:nvPr>
        </p:nvSpPr>
        <p:spPr/>
        <p:txBody>
          <a:bodyPr/>
          <a:lstStyle/>
          <a:p>
            <a:r>
              <a:rPr lang="en-US" altLang="en-US" dirty="0" smtClean="0"/>
              <a:t>Large component of computer systems is data management </a:t>
            </a:r>
          </a:p>
          <a:p>
            <a:r>
              <a:rPr lang="en-US" altLang="en-US" dirty="0" smtClean="0"/>
              <a:t>Storing and retrieving data are important functions</a:t>
            </a:r>
          </a:p>
          <a:p>
            <a:pPr lvl="1"/>
            <a:r>
              <a:rPr lang="en-US" altLang="en-US" dirty="0" smtClean="0"/>
              <a:t>Efficiency</a:t>
            </a:r>
          </a:p>
          <a:p>
            <a:pPr lvl="1"/>
            <a:r>
              <a:rPr lang="en-US" altLang="en-US" dirty="0" smtClean="0"/>
              <a:t>Accessibility</a:t>
            </a:r>
          </a:p>
          <a:p>
            <a:pPr lvl="1"/>
            <a:r>
              <a:rPr lang="en-US" altLang="en-US" dirty="0" smtClean="0"/>
              <a:t>Speed</a:t>
            </a:r>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Data Storage Options</a:t>
            </a:r>
          </a:p>
        </p:txBody>
      </p:sp>
      <p:sp>
        <p:nvSpPr>
          <p:cNvPr id="19459" name="Text Placeholder 2"/>
          <p:cNvSpPr>
            <a:spLocks noGrp="1"/>
          </p:cNvSpPr>
          <p:nvPr>
            <p:ph sz="quarter" idx="14"/>
          </p:nvPr>
        </p:nvSpPr>
        <p:spPr/>
        <p:txBody>
          <a:bodyPr/>
          <a:lstStyle/>
          <a:p>
            <a:r>
              <a:rPr lang="en-US" altLang="en-US" dirty="0" smtClean="0"/>
              <a:t>Text/data files</a:t>
            </a:r>
          </a:p>
          <a:p>
            <a:r>
              <a:rPr lang="en-US" altLang="en-US" dirty="0" smtClean="0"/>
              <a:t>Spreadsheets</a:t>
            </a:r>
          </a:p>
          <a:p>
            <a:r>
              <a:rPr lang="en-US" altLang="en-US" dirty="0" smtClean="0"/>
              <a:t>Databases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Files</a:t>
            </a:r>
          </a:p>
        </p:txBody>
      </p:sp>
      <p:sp>
        <p:nvSpPr>
          <p:cNvPr id="20483" name="Content Placeholder 5"/>
          <p:cNvSpPr>
            <a:spLocks noGrp="1"/>
          </p:cNvSpPr>
          <p:nvPr>
            <p:ph sz="quarter" idx="14"/>
          </p:nvPr>
        </p:nvSpPr>
        <p:spPr/>
        <p:txBody>
          <a:bodyPr/>
          <a:lstStyle/>
          <a:p>
            <a:r>
              <a:rPr lang="en-US" altLang="en-US" dirty="0" smtClean="0"/>
              <a:t>A collection of data stored electronically in a single location</a:t>
            </a:r>
          </a:p>
          <a:p>
            <a:r>
              <a:rPr lang="en-US" altLang="en-US" dirty="0" smtClean="0"/>
              <a:t>Can store text or data</a:t>
            </a:r>
          </a:p>
          <a:p>
            <a:r>
              <a:rPr lang="en-US" altLang="en-US" dirty="0" smtClean="0"/>
              <a:t>Files have different formats</a:t>
            </a:r>
          </a:p>
        </p:txBody>
      </p:sp>
      <p:sp>
        <p:nvSpPr>
          <p:cNvPr id="2" name="Slide Number Placeholder 1"/>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Advantages/Disadvantages of Files</a:t>
            </a:r>
          </a:p>
        </p:txBody>
      </p:sp>
      <p:sp>
        <p:nvSpPr>
          <p:cNvPr id="21507" name="Content Placeholder 2"/>
          <p:cNvSpPr>
            <a:spLocks noGrp="1"/>
          </p:cNvSpPr>
          <p:nvPr>
            <p:ph sz="quarter" idx="14"/>
          </p:nvPr>
        </p:nvSpPr>
        <p:spPr/>
        <p:txBody>
          <a:bodyPr/>
          <a:lstStyle/>
          <a:p>
            <a:r>
              <a:rPr lang="en-US" altLang="en-US" dirty="0" smtClean="0"/>
              <a:t>Advantages</a:t>
            </a:r>
          </a:p>
          <a:p>
            <a:pPr lvl="1"/>
            <a:r>
              <a:rPr lang="en-US" altLang="en-US" dirty="0" smtClean="0"/>
              <a:t>Easy to create and store</a:t>
            </a:r>
          </a:p>
          <a:p>
            <a:pPr lvl="1"/>
            <a:r>
              <a:rPr lang="en-US" altLang="en-US" dirty="0" smtClean="0"/>
              <a:t>Easy to share</a:t>
            </a:r>
          </a:p>
          <a:p>
            <a:pPr lvl="1"/>
            <a:r>
              <a:rPr lang="en-US" altLang="en-US" dirty="0" smtClean="0"/>
              <a:t>Used by many applications</a:t>
            </a:r>
          </a:p>
        </p:txBody>
      </p:sp>
      <p:sp>
        <p:nvSpPr>
          <p:cNvPr id="21508" name="Content Placeholder 6"/>
          <p:cNvSpPr>
            <a:spLocks noGrp="1"/>
          </p:cNvSpPr>
          <p:nvPr>
            <p:ph sz="quarter" idx="18"/>
          </p:nvPr>
        </p:nvSpPr>
        <p:spPr/>
        <p:txBody>
          <a:bodyPr/>
          <a:lstStyle/>
          <a:p>
            <a:r>
              <a:rPr lang="en-US" altLang="en-US" dirty="0" smtClean="0"/>
              <a:t>Disadvantages</a:t>
            </a:r>
          </a:p>
          <a:p>
            <a:pPr lvl="1"/>
            <a:r>
              <a:rPr lang="en-US" altLang="en-US" dirty="0" smtClean="0"/>
              <a:t>Limited security</a:t>
            </a:r>
          </a:p>
          <a:p>
            <a:pPr lvl="1"/>
            <a:r>
              <a:rPr lang="en-US" altLang="en-US" dirty="0" smtClean="0"/>
              <a:t>Multiple user access is not supported</a:t>
            </a:r>
          </a:p>
          <a:p>
            <a:pPr lvl="1"/>
            <a:r>
              <a:rPr lang="en-US" altLang="en-US" dirty="0" smtClean="0"/>
              <a:t>Redundant and inconsistent data</a:t>
            </a:r>
          </a:p>
        </p:txBody>
      </p:sp>
      <p:sp>
        <p:nvSpPr>
          <p:cNvPr id="2" name="Slide Number Placeholder 1"/>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Contact Information Example</a:t>
            </a:r>
          </a:p>
        </p:txBody>
      </p:sp>
      <p:sp>
        <p:nvSpPr>
          <p:cNvPr id="22531" name="Content Placeholder 2" descr="Bill Robeson, 1312 Main, Portland, OR, Community Hospital, Inc.&#10;&#10;Walter Schmidt, 14 12th St., Oakland, CA, Oakland Providers LLC&#10;&#10;Mary Stahl, 14 12th St., Oakland, CA, Oakland Providers LLC&#10;&#10;Albert Brookings, 1312 Main, Portland, OR, Community Hospital Incorporated&#10;&#10;Catherine David, 14 12th Street, Oakland, CA, Oakland Providers LLC&#10;"/>
          <p:cNvSpPr>
            <a:spLocks noGrp="1"/>
          </p:cNvSpPr>
          <p:nvPr>
            <p:ph sz="quarter" idx="14"/>
          </p:nvPr>
        </p:nvSpPr>
        <p:spPr/>
        <p:txBody>
          <a:bodyPr/>
          <a:lstStyle/>
          <a:p>
            <a:r>
              <a:rPr lang="en-US" altLang="en-US" dirty="0" smtClean="0"/>
              <a:t>File with contact information:</a:t>
            </a:r>
          </a:p>
          <a:p>
            <a:pPr lvl="1"/>
            <a:r>
              <a:rPr lang="en-US" altLang="en-US" sz="2400" dirty="0" smtClean="0"/>
              <a:t>Sriveni Sharma, 1312 Main, Portland, OR, Community Hospital, Inc. </a:t>
            </a:r>
          </a:p>
          <a:p>
            <a:pPr lvl="1"/>
            <a:r>
              <a:rPr lang="en-US" altLang="en-US" sz="2400" dirty="0" smtClean="0"/>
              <a:t>Walter Chen, 14 12th St., Oakland, CA, Oakland </a:t>
            </a:r>
            <a:r>
              <a:rPr lang="en-US" altLang="en-US" sz="2400" dirty="0"/>
              <a:t>Providers </a:t>
            </a:r>
            <a:r>
              <a:rPr lang="en-US" altLang="en-US" sz="2400" dirty="0" smtClean="0"/>
              <a:t>LLC</a:t>
            </a:r>
          </a:p>
          <a:p>
            <a:pPr lvl="1"/>
            <a:r>
              <a:rPr lang="en-US" altLang="en-US" sz="2400" dirty="0" smtClean="0"/>
              <a:t>Rachel Cohen, 1414 Main St., Oakland, CA, Oakland Providers LLC</a:t>
            </a:r>
          </a:p>
          <a:p>
            <a:pPr lvl="1"/>
            <a:r>
              <a:rPr lang="en-US" altLang="en-US" sz="2400" dirty="0" smtClean="0"/>
              <a:t>Karthik Subramanian, 1312 Main Street, Portland, OR, Community Hospital Incorporated</a:t>
            </a:r>
          </a:p>
          <a:p>
            <a:pPr lvl="1"/>
            <a:r>
              <a:rPr lang="en-US" altLang="en-US" sz="2400" dirty="0" smtClean="0"/>
              <a:t>Kelly David, 14 12th Street, Oakland, CA, Oakland </a:t>
            </a:r>
            <a:r>
              <a:rPr lang="en-US" altLang="en-US" sz="2400" dirty="0"/>
              <a:t>Providers </a:t>
            </a:r>
            <a:r>
              <a:rPr lang="en-US" altLang="en-US" sz="2400" dirty="0" smtClean="0"/>
              <a:t>LLC</a:t>
            </a:r>
          </a:p>
        </p:txBody>
      </p:sp>
      <p:sp>
        <p:nvSpPr>
          <p:cNvPr id="2" name="Slide Number Placeholder 1"/>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Quick!</a:t>
            </a:r>
          </a:p>
        </p:txBody>
      </p:sp>
      <p:sp>
        <p:nvSpPr>
          <p:cNvPr id="23555" name="Content Placeholder 2"/>
          <p:cNvSpPr>
            <a:spLocks noGrp="1"/>
          </p:cNvSpPr>
          <p:nvPr>
            <p:ph sz="quarter" idx="14"/>
          </p:nvPr>
        </p:nvSpPr>
        <p:spPr/>
        <p:txBody>
          <a:bodyPr/>
          <a:lstStyle/>
          <a:p>
            <a:r>
              <a:rPr lang="en-US" altLang="en-US" dirty="0" smtClean="0"/>
              <a:t>Do Sriveni and Karthik work for the same company? </a:t>
            </a:r>
          </a:p>
          <a:p>
            <a:r>
              <a:rPr lang="en-US" altLang="en-US" dirty="0" smtClean="0"/>
              <a:t>Is there an issue with Kelly’s and Walter’s information?</a:t>
            </a:r>
          </a:p>
          <a:p>
            <a:r>
              <a:rPr lang="en-US" altLang="en-US" dirty="0" smtClean="0"/>
              <a:t>Can a computer application tell?</a:t>
            </a:r>
          </a:p>
          <a:p>
            <a:r>
              <a:rPr lang="en-US" altLang="en-US" dirty="0" smtClean="0"/>
              <a:t>Give me a contact list sorted by last name</a:t>
            </a:r>
          </a:p>
          <a:p>
            <a:r>
              <a:rPr lang="en-US" altLang="en-US" dirty="0" smtClean="0"/>
              <a:t>Imagine with 10,000 contacts!</a:t>
            </a:r>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1"/>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8_V3.mp3"/>
  <p:tag name="AUDIO_ID" val="272"/>
  <p:tag name="ELAPSEDTIME" val="20.298"/>
  <p:tag name="ARTICULATE_SLIDE_NAV" val="8"/>
  <p:tag name="ARTICULATE_SLIDE_GUID" val="dbb17ade-3529-4854-829a-a7de2aabac09"/>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9_V3.mp3"/>
  <p:tag name="AUDIO_ID" val="273"/>
  <p:tag name="ELAPSEDTIME" val="30.276"/>
  <p:tag name="ARTICULATE_SLIDE_NAV" val="9"/>
  <p:tag name="ARTICULATE_SLIDE_GUID" val="a67375cc-2d28-4c82-ae45-8f356df1e29e"/>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10_V3.mp3"/>
  <p:tag name="AUDIO_ID" val="309"/>
  <p:tag name="ELAPSEDTIME" val="61.127"/>
  <p:tag name="ARTICULATE_SLIDE_NAV" val="10"/>
  <p:tag name="ARTICULATE_SLIDE_GUID" val="e7fec563-9917-4285-a0dd-da98563af7c0"/>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11_V3.mp3"/>
  <p:tag name="AUDIO_ID" val="279"/>
  <p:tag name="ELAPSEDTIME" val="67.213"/>
  <p:tag name="ARTICULATE_SLIDE_NAV" val="11"/>
  <p:tag name="ARTICULATE_SLIDE_GUID" val="97722fd0-6ebc-41e6-9377-2f35128efe07"/>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12_V3.mp3"/>
  <p:tag name="AUDIO_ID" val="317"/>
  <p:tag name="ELAPSEDTIME" val="48.118"/>
  <p:tag name="ARTICULATE_SLIDE_NAV" val="12"/>
  <p:tag name="ARTICULATE_SLIDE_GUID" val="80c69aa6-a032-4e58-bc65-b4140f8a2881"/>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13_V3.mp3"/>
  <p:tag name="AUDIO_ID" val="318"/>
  <p:tag name="ELAPSEDTIME" val="54.779"/>
  <p:tag name="ARTICULATE_SLIDE_NAV" val="13"/>
  <p:tag name="ARTICULATE_SLIDE_GUID" val="a32243f8-d72c-49c4-80ef-0be5b8f8d119"/>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14_V3.mp3"/>
  <p:tag name="AUDIO_ID" val="321"/>
  <p:tag name="ELAPSEDTIME" val="43.024"/>
  <p:tag name="ARTICULATE_SLIDE_NAV" val="14"/>
  <p:tag name="ARTICULATE_SLIDE_GUID" val="ed568a53-234d-4186-95f0-9d2eee60e520"/>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15_V3.mp3"/>
  <p:tag name="AUDIO_ID" val="311"/>
  <p:tag name="ELAPSEDTIME" val="40.281"/>
  <p:tag name="ARTICULATE_SLIDE_NAV" val="15"/>
  <p:tag name="ARTICULATE_SLIDE_GUID" val="9ae5d6cd-aa13-43db-849d-7959b0312e7f"/>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16_V3.mp3"/>
  <p:tag name="AUDIO_ID" val="313"/>
  <p:tag name="ELAPSEDTIME" val="62.25"/>
  <p:tag name="ARTICULATE_SLIDE_NAV" val="16"/>
  <p:tag name="ARTICULATE_SLIDE_GUID" val="f5d24097-5b0c-4f39-b963-260a993cd182"/>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17_V3.mp3"/>
  <p:tag name="AUDIO_ID" val="315"/>
  <p:tag name="ELAPSEDTIME" val="33.307"/>
  <p:tag name="ARTICULATE_SLIDE_NAV" val="17"/>
  <p:tag name="ARTICULATE_SLIDE_GUID" val="3febfbfc-5f91-4386-ab04-93fd36b796e3"/>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18_V3.mp3"/>
  <p:tag name="AUDIO_ID" val="314"/>
  <p:tag name="ELAPSEDTIME" val="99.762"/>
  <p:tag name="ARTICULATE_SLIDE_NAV" val="18"/>
  <p:tag name="ARTICULATE_SLIDE_GUID" val="ddf5b340-b160-413e-bd65-1b9c0e4a9057"/>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19_V3.mp3"/>
  <p:tag name="AUDIO_ID" val="264"/>
  <p:tag name="ELAPSEDTIME" val="43.39"/>
  <p:tag name="ARTICULATE_SLIDE_NAV" val="19"/>
  <p:tag name="ARTICULATE_SLIDE_GUID" val="02425d8a-5092-4891-9ec2-a19f77a4921c"/>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NAV" val="20"/>
  <p:tag name="ARTICULATE_SLIDE_GUID" val="3f1d5b8a-ea22-4bfd-a3f0-cb50343d48de"/>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2_V3.mp3"/>
  <p:tag name="AUDIO_ID" val="257"/>
  <p:tag name="ELAPSEDTIME" val="37.277"/>
  <p:tag name="ARTICULATE_SLIDE_NAV" val="2"/>
  <p:tag name="ARTICULATE_SLIDE_GUID" val="adf6a028-4f2a-4c9b-ba05-c1e6545d1513"/>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2_V3.mp3"/>
  <p:tag name="AUDIO_ID" val="257"/>
  <p:tag name="ELAPSEDTIME" val="37.277"/>
  <p:tag name="ARTICULATE_SLIDE_NAV" val="2"/>
  <p:tag name="ARTICULATE_SLIDE_GUID" val="adf6a028-4f2a-4c9b-ba05-c1e6545d1513"/>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4_V3.mp3"/>
  <p:tag name="AUDIO_ID" val="308"/>
  <p:tag name="ELAPSEDTIME" val="47.491"/>
  <p:tag name="ARTICULATE_SLIDE_NAV" val="4"/>
  <p:tag name="ARTICULATE_SLIDE_GUID" val="cca1eb00-bc10-43c7-ba1f-93f3b95dc393"/>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5_V3.mp3"/>
  <p:tag name="AUDIO_ID" val="319"/>
  <p:tag name="ELAPSEDTIME" val="29.885"/>
  <p:tag name="ARTICULATE_SLIDE_NAV" val="5"/>
  <p:tag name="ARTICULATE_SLIDE_GUID" val="99cec2aa-1d19-4ff0-9db0-f976d14a9e37"/>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6_V3.mp3"/>
  <p:tag name="AUDIO_ID" val="261"/>
  <p:tag name="ELAPSEDTIME" val="51.958"/>
  <p:tag name="ARTICULATE_SLIDE_NAV" val="6"/>
  <p:tag name="ARTICULATE_SLIDE_GUID" val="5e6a72c6-10d9-4fec-aad9-5d7345473dea"/>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7_V3.mp3"/>
  <p:tag name="AUDIO_ID" val="320"/>
  <p:tag name="ELAPSEDTIME" val="74.893"/>
  <p:tag name="ARTICULATE_SLIDE_NAV" val="7"/>
  <p:tag name="ARTICULATE_SLIDE_GUID" val="d5bfd544-5889-4dc0-91be-cd86ed98c822"/>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KK.potx" id="{A6B39582-801F-4178-9A87-991C56D7C5D2}" vid="{3F2EB782-7349-4A13-B1D2-6D3DEEA548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CompX_unitY_Lecture_Slides_Template-KK</Template>
  <TotalTime>423</TotalTime>
  <Words>2847</Words>
  <Application>Microsoft Office PowerPoint</Application>
  <PresentationFormat>On-screen Show (4:3)</PresentationFormat>
  <Paragraphs>215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ONC-Template-FINAL DRAFT</vt:lpstr>
      <vt:lpstr>Introduction to Computer Science</vt:lpstr>
      <vt:lpstr>Databases and SQL Learning Objectives - 1</vt:lpstr>
      <vt:lpstr>Databases and SQL Learning Objectives - 2</vt:lpstr>
      <vt:lpstr>Data Storage</vt:lpstr>
      <vt:lpstr>Data Storage Options</vt:lpstr>
      <vt:lpstr>Files</vt:lpstr>
      <vt:lpstr>Advantages/Disadvantages of Files</vt:lpstr>
      <vt:lpstr>Contact Information Example</vt:lpstr>
      <vt:lpstr>Quick!</vt:lpstr>
      <vt:lpstr>Quick! Answers</vt:lpstr>
      <vt:lpstr>Another Problem</vt:lpstr>
      <vt:lpstr>Another Solution: Spreadsheets</vt:lpstr>
      <vt:lpstr>Spreadsheet Example</vt:lpstr>
      <vt:lpstr>Advantages/Disadvantages  of Spreadsheets</vt:lpstr>
      <vt:lpstr>Databases</vt:lpstr>
      <vt:lpstr>Relational Databases</vt:lpstr>
      <vt:lpstr>Relational Database Contents</vt:lpstr>
      <vt:lpstr>Advantages/Disadvantages of Relational Databases</vt:lpstr>
      <vt:lpstr>Databases and SQL Summary – Lecture a</vt:lpstr>
      <vt:lpstr>Databases and SQL References – Lecture a</vt:lpstr>
      <vt:lpstr>Introduction to Computer Science  Databases and SQL Lecture a</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Databases and SQL, Lecture a</dc:subject>
  <dc:creator>U.S. Department of Health and Human Services, Office of the National Coordinator for Health Information Technology</dc:creator>
  <cp:keywords>Health IT, Health IT Curriculum, Health care, Introduction to Computer Science, Databases and SQL</cp:keywords>
  <cp:lastModifiedBy>admin</cp:lastModifiedBy>
  <cp:revision>51</cp:revision>
  <cp:lastPrinted>2017-02-27T08:32:45Z</cp:lastPrinted>
  <dcterms:created xsi:type="dcterms:W3CDTF">2016-06-30T15:22:59Z</dcterms:created>
  <dcterms:modified xsi:type="dcterms:W3CDTF">2017-06-20T19:03:58Z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78B8CC3D-0F7E-4FCF-B9B4-059B1574F12B</vt:lpwstr>
  </property>
  <property fmtid="{D5CDD505-2E9C-101B-9397-08002B2CF9AE}" pid="3" name="ArticulatePath">
    <vt:lpwstr>C4U5La-kk</vt:lpwstr>
  </property>
  <property fmtid="{D5CDD505-2E9C-101B-9397-08002B2CF9AE}" pid="4" name="Language">
    <vt:lpwstr>English</vt:lpwstr>
  </property>
</Properties>
</file>