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notesSlides/notesSlide15.xml" ContentType="application/vnd.openxmlformats-officedocument.presentationml.notesSlide+xml"/>
  <Override PartName="/ppt/tags/tag20.xml" ContentType="application/vnd.openxmlformats-officedocument.presentationml.tags+xml"/>
  <Override PartName="/ppt/notesSlides/notesSlide16.xml" ContentType="application/vnd.openxmlformats-officedocument.presentationml.notesSlide+xml"/>
  <Override PartName="/ppt/tags/tag21.xml" ContentType="application/vnd.openxmlformats-officedocument.presentationml.tags+xml"/>
  <Override PartName="/ppt/notesSlides/notesSlide17.xml" ContentType="application/vnd.openxmlformats-officedocument.presentationml.notesSlide+xml"/>
  <Override PartName="/ppt/tags/tag22.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8" r:id="rId2"/>
    <p:sldId id="259" r:id="rId3"/>
    <p:sldId id="260" r:id="rId4"/>
    <p:sldId id="263" r:id="rId5"/>
    <p:sldId id="264" r:id="rId6"/>
    <p:sldId id="265" r:id="rId7"/>
    <p:sldId id="266" r:id="rId8"/>
    <p:sldId id="276" r:id="rId9"/>
    <p:sldId id="267" r:id="rId10"/>
    <p:sldId id="268" r:id="rId11"/>
    <p:sldId id="269" r:id="rId12"/>
    <p:sldId id="270" r:id="rId13"/>
    <p:sldId id="271" r:id="rId14"/>
    <p:sldId id="272" r:id="rId15"/>
    <p:sldId id="273" r:id="rId16"/>
    <p:sldId id="274" r:id="rId17"/>
    <p:sldId id="275" r:id="rId18"/>
    <p:sldId id="257" r:id="rId19"/>
  </p:sldIdLst>
  <p:sldSz cx="9144000" cy="6858000" type="screen4x3"/>
  <p:notesSz cx="6858000" cy="9144000"/>
  <p:custDataLst>
    <p:tags r:id="rId2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03" autoAdjust="0"/>
    <p:restoredTop sz="78434" autoAdjust="0"/>
  </p:normalViewPr>
  <p:slideViewPr>
    <p:cSldViewPr snapToGrid="0">
      <p:cViewPr varScale="1">
        <p:scale>
          <a:sx n="50" d="100"/>
          <a:sy n="50" d="100"/>
        </p:scale>
        <p:origin x="-432" y="-6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36" d="100"/>
          <a:sy n="36" d="100"/>
        </p:scale>
        <p:origin x="225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a:t>
            </a:r>
            <a:r>
              <a:rPr lang="en-US" altLang="en-US" b="0" i="0" dirty="0" smtClean="0"/>
              <a:t> Introduction to Computer Science: Computer Programming</a:t>
            </a:r>
            <a:r>
              <a:rPr lang="en-US" altLang="en-US" b="1" i="1" dirty="0" smtClean="0"/>
              <a:t>.</a:t>
            </a:r>
            <a:r>
              <a:rPr lang="en-US" altLang="en-US" dirty="0" smtClean="0"/>
              <a:t> This is lecture e.</a:t>
            </a:r>
          </a:p>
          <a:p>
            <a:r>
              <a:rPr lang="en-US" altLang="en-US" dirty="0" smtClean="0"/>
              <a:t>The component, </a:t>
            </a:r>
            <a:r>
              <a:rPr lang="en-US" altLang="en-US" b="0" i="0" dirty="0" smtClean="0"/>
              <a:t>Introduction to Computer Science</a:t>
            </a:r>
            <a:r>
              <a:rPr lang="en-US" altLang="en-US" dirty="0" smtClean="0"/>
              <a:t>, provides a basic overview of computer architecture; data organization, representation, and structure; structure of programming languages; networking, and data communication. It also includes the basic terminology of computing.</a:t>
            </a:r>
          </a:p>
          <a:p>
            <a:endParaRPr lang="en-US" altLang="en-US" dirty="0" smtClean="0"/>
          </a:p>
          <a:p>
            <a:endParaRPr lang="en-US" altLang="en-US" dirty="0" smtClean="0">
              <a:ea typeface="ＭＳ Ｐゴシック" panose="020B0600070205080204" pitchFamily="34" charset="-128"/>
            </a:endParaRP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446566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Inheritance is a very powerful feature of OOP. It allows us to define classes based on the definitions of other classes. Classes can inherit methods and/or instance variables from another class. This allows for a lot less code redundancy because it defines instance variables and methods for a class that can be included in many other classes without having to rewrite them in the other class definitions.</a:t>
            </a:r>
          </a:p>
          <a:p>
            <a:r>
              <a:rPr lang="en-US" altLang="en-US" dirty="0" smtClean="0"/>
              <a:t>Another powerful feature of inheritance is polymorphism. This is a concept that is difficult to understand in the abstract; the basic idea is that the same method call will trigger different methods to run, based on the class type of the object. It is not necessary to understand polymorphism at this time, but it is important to know that it is possible with OOP and inheritance.</a:t>
            </a:r>
          </a:p>
          <a:p>
            <a:endParaRPr lang="en-US" altLang="en-US" dirty="0" smtClean="0"/>
          </a:p>
          <a:p>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3ABB445-2E85-4FD6-B95B-C0647266780E}" type="slidenum">
              <a:rPr lang="en-US" altLang="en-US"/>
              <a:pPr eaLnBrk="1" hangingPunct="1"/>
              <a:t>10</a:t>
            </a:fld>
            <a:endParaRPr lang="en-US" altLang="en-US" dirty="0"/>
          </a:p>
        </p:txBody>
      </p:sp>
    </p:spTree>
    <p:extLst>
      <p:ext uri="{BB962C8B-B14F-4D97-AF65-F5344CB8AC3E}">
        <p14:creationId xmlns:p14="http://schemas.microsoft.com/office/powerpoint/2010/main" val="2441016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Here's a sample UML diagram that shows inheritance. In this diagram, the base class or the parent class is the “BankingAccount” class. It has two instance variables defined</a:t>
            </a:r>
            <a:r>
              <a:rPr lang="en-US" altLang="en-US" baseline="0" dirty="0" smtClean="0"/>
              <a:t> – </a:t>
            </a:r>
            <a:r>
              <a:rPr lang="en-US" altLang="en-US" dirty="0" smtClean="0"/>
              <a:t>one for the account number and the other for the balance of the account. It also has four methods</a:t>
            </a:r>
            <a:r>
              <a:rPr lang="en-US" altLang="en-US" baseline="0" dirty="0" smtClean="0"/>
              <a:t> – </a:t>
            </a:r>
            <a:r>
              <a:rPr lang="en-US" altLang="en-US" dirty="0" smtClean="0"/>
              <a:t>one to set the value of the account number; another to set the value of balance; a third to get the value of balance; and finally, a fourth method to print all the account information to the screen.</a:t>
            </a:r>
          </a:p>
          <a:p>
            <a:r>
              <a:rPr lang="en-US" altLang="en-US" dirty="0" smtClean="0"/>
              <a:t>There are two child classes: “CheckingAccount” and “SavingsAccount.” These two child classes inherit all the methods and instance variables from their parent “BankingAccount,” but they also add more instance variables and methods to their classes. For example, “CheckingAccount” has three instance variables</a:t>
            </a:r>
            <a:r>
              <a:rPr lang="en-US" altLang="en-US" baseline="0" dirty="0" smtClean="0"/>
              <a:t> – </a:t>
            </a:r>
            <a:r>
              <a:rPr lang="en-US" altLang="en-US" dirty="0" smtClean="0"/>
              <a:t>the two inherited ones from “Banking Account” and one defined specifically for it, named overdraft. Similarly, it has six methods</a:t>
            </a:r>
            <a:r>
              <a:rPr lang="en-US" altLang="en-US" baseline="0" dirty="0" smtClean="0"/>
              <a:t> – </a:t>
            </a:r>
            <a:r>
              <a:rPr lang="en-US" altLang="en-US" dirty="0" smtClean="0"/>
              <a:t>four that it inherited plus the two that are defined for it, named “setOverdraft” and “getOverdraft”. </a:t>
            </a:r>
          </a:p>
          <a:p>
            <a:r>
              <a:rPr lang="en-US" altLang="en-US" dirty="0" smtClean="0"/>
              <a:t>“SavingsAccount” inherits the two instance variables from “BankingAccount” and has one additional one</a:t>
            </a:r>
            <a:r>
              <a:rPr lang="en-US" altLang="en-US" baseline="0" dirty="0" smtClean="0"/>
              <a:t> – </a:t>
            </a:r>
            <a:r>
              <a:rPr lang="en-US" altLang="en-US" dirty="0" smtClean="0"/>
              <a:t>“interestRate.” It also inherits four methods and has two additional methods</a:t>
            </a:r>
            <a:r>
              <a:rPr lang="en-US" altLang="en-US" baseline="0" dirty="0" smtClean="0"/>
              <a:t> – </a:t>
            </a:r>
            <a:r>
              <a:rPr lang="en-US" altLang="en-US" dirty="0" smtClean="0"/>
              <a:t>“setInterestRate” and “accrueInterest.”</a:t>
            </a:r>
          </a:p>
          <a:p>
            <a:r>
              <a:rPr lang="en-US" altLang="en-US" dirty="0" smtClean="0"/>
              <a:t>The important concept to remember about inheritance is that the base class or the parent class defines instance variables and methods that are inherited by the child classes. This eliminates the need for the child classes to redefine these instance variables and methods in their own classes, which leads to less code redundancy. But, the child classes can also add their own instance variables and/or methods to the inherited ones. In this example, both “CheckingAccount” and “SavingsAccount” have instance variables named “accountNum” and “Balance”, but only “CheckingAccount” has an instance variable named “Overdraft”—“SavingsAccount” does not have this instance variable. Similarly, the “SavingsAccount” class has an instance variable “interestRate” that the “CheckingAccount” class does not.</a:t>
            </a:r>
          </a:p>
          <a:p>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EA8A39B-29D7-4A52-A420-E367E99AEDC0}" type="slidenum">
              <a:rPr lang="en-US" altLang="en-US"/>
              <a:pPr eaLnBrk="1" hangingPunct="1"/>
              <a:t>11</a:t>
            </a:fld>
            <a:endParaRPr lang="en-US" altLang="en-US" dirty="0"/>
          </a:p>
        </p:txBody>
      </p:sp>
    </p:spTree>
    <p:extLst>
      <p:ext uri="{BB962C8B-B14F-4D97-AF65-F5344CB8AC3E}">
        <p14:creationId xmlns:p14="http://schemas.microsoft.com/office/powerpoint/2010/main" val="2261914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Modularity is the separation of code into individual components. Objects provide modularity in OOP languages, but non–OOP languages support modularity, too. Procedures, subroutines, and functions are all examples of modules in code. The purpose of modularity is to organize the code into separate components, each of which accomplishes a particular task. This allows for code reuse</a:t>
            </a:r>
            <a:r>
              <a:rPr lang="en-US" altLang="en-US" baseline="0" dirty="0" smtClean="0"/>
              <a:t> – </a:t>
            </a:r>
            <a:r>
              <a:rPr lang="en-US" altLang="en-US" dirty="0" smtClean="0"/>
              <a:t>the component is defined once but can be called many times. Also, when the program is divided into components, it is easier to maintain and comprehend the</a:t>
            </a:r>
            <a:r>
              <a:rPr lang="en-US" altLang="en-US" baseline="0" dirty="0" smtClean="0"/>
              <a:t> code</a:t>
            </a:r>
            <a:r>
              <a:rPr lang="en-US" altLang="en-US" dirty="0" smtClean="0"/>
              <a:t>. Any changes to one component will have minimal effects on other components. Also, if changes to the program are required, it is easier to identify which component needs to be modified since each</a:t>
            </a:r>
            <a:r>
              <a:rPr lang="en-US" altLang="en-US" baseline="0" dirty="0" smtClean="0"/>
              <a:t> component has its own purpose.</a:t>
            </a:r>
            <a:r>
              <a:rPr lang="en-US" altLang="en-US" dirty="0" smtClean="0"/>
              <a:t> For example, if the format of a program's output is incorrect, the programmer would know to look at the component that produces output.</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3FF45DE-5AC7-4006-92CC-525242137094}" type="slidenum">
              <a:rPr lang="en-US" altLang="en-US"/>
              <a:pPr eaLnBrk="1" hangingPunct="1"/>
              <a:t>12</a:t>
            </a:fld>
            <a:endParaRPr lang="en-US" altLang="en-US" dirty="0"/>
          </a:p>
        </p:txBody>
      </p:sp>
    </p:spTree>
    <p:extLst>
      <p:ext uri="{BB962C8B-B14F-4D97-AF65-F5344CB8AC3E}">
        <p14:creationId xmlns:p14="http://schemas.microsoft.com/office/powerpoint/2010/main" val="3169661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Encapsulation builds on modularity to provide what is called "information hiding". Objects can specify whether instance variables and methods are public or private. If they are private, they cannot be accessed directly outside of the class. Typically, instance variables are private and some or all methods are public. When an instance variable is private, it cannot be accessed from outside the class, which prevents other code from changing its value. Instead, the class will provide public methods that can change or retrieve the value of the instance variable.</a:t>
            </a:r>
          </a:p>
          <a:p>
            <a:r>
              <a:rPr lang="en-US" altLang="en-US" dirty="0" smtClean="0"/>
              <a:t>When a class or object is well-encapsulated, the details of the implementation of the class are hidden from any other code that will use that class. Also, instance variables can be changed and accessed only by the public methods of the class. These public methods control what valid values are for the instance variables and when the methods can be called. If the variables were public and could be modified by any code, there would be no guarantee that the values were valid. For example, if there is an instance variable of a well-encapsulated class that is used as the denominator of a fraction, the methods that set this value could ensure that it was never set to zero. If the class were not well-encapsulated</a:t>
            </a:r>
            <a:r>
              <a:rPr lang="en-US" altLang="en-US" baseline="0" dirty="0" smtClean="0"/>
              <a:t> – </a:t>
            </a:r>
            <a:r>
              <a:rPr lang="en-US" altLang="en-US" dirty="0" smtClean="0"/>
              <a:t>say, the instance variable was public and could be changed by any code</a:t>
            </a:r>
            <a:r>
              <a:rPr lang="en-US" altLang="en-US" baseline="0" dirty="0" smtClean="0"/>
              <a:t> – </a:t>
            </a:r>
            <a:r>
              <a:rPr lang="en-US" altLang="en-US" dirty="0" smtClean="0"/>
              <a:t>there would no longer be a guarantee that the instance variable was not zero.</a:t>
            </a:r>
          </a:p>
          <a:p>
            <a:r>
              <a:rPr lang="en-US" altLang="en-US" dirty="0" smtClean="0"/>
              <a:t>Any other code that uses this class accesses only what is called the interface of the class. This interface is made up of the public methods of the class and any documentation about the class. When accessing the interface, the focus is only on the details needed to use the class, not on how the class is implemented.</a:t>
            </a: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1F3ACDB-1E62-46FD-B05F-94A8911E75B8}" type="slidenum">
              <a:rPr lang="en-US" altLang="en-US"/>
              <a:pPr eaLnBrk="1" hangingPunct="1"/>
              <a:t>13</a:t>
            </a:fld>
            <a:endParaRPr lang="en-US" altLang="en-US" dirty="0"/>
          </a:p>
        </p:txBody>
      </p:sp>
    </p:spTree>
    <p:extLst>
      <p:ext uri="{BB962C8B-B14F-4D97-AF65-F5344CB8AC3E}">
        <p14:creationId xmlns:p14="http://schemas.microsoft.com/office/powerpoint/2010/main" val="4243124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e of Computer Programming.</a:t>
            </a:r>
          </a:p>
          <a:p>
            <a:r>
              <a:rPr lang="en-US" altLang="en-US" dirty="0" smtClean="0"/>
              <a:t>This lecture introduced object-oriented programming and concepts such as inheritance, modularity and encapsulation. The lecture also described the differences between classes and objects.</a:t>
            </a:r>
          </a:p>
          <a:p>
            <a:endParaRPr lang="en-US" altLang="en-US" dirty="0"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60876FD-DCAD-49F7-B070-5E86F7144896}" type="slidenum">
              <a:rPr lang="en-US" altLang="en-US"/>
              <a:pPr eaLnBrk="1" hangingPunct="1"/>
              <a:t>14</a:t>
            </a:fld>
            <a:endParaRPr lang="en-US" altLang="en-US" dirty="0"/>
          </a:p>
        </p:txBody>
      </p:sp>
    </p:spTree>
    <p:extLst>
      <p:ext uri="{BB962C8B-B14F-4D97-AF65-F5344CB8AC3E}">
        <p14:creationId xmlns:p14="http://schemas.microsoft.com/office/powerpoint/2010/main" val="3662425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also concludes the unit titled </a:t>
            </a:r>
            <a:r>
              <a:rPr lang="en-US" altLang="en-US" b="0" i="0" dirty="0" smtClean="0"/>
              <a:t>Computer Programming</a:t>
            </a:r>
            <a:r>
              <a:rPr lang="en-US" altLang="en-US" dirty="0" smtClean="0"/>
              <a:t>.</a:t>
            </a:r>
          </a:p>
          <a:p>
            <a:r>
              <a:rPr lang="en-US" altLang="en-US" dirty="0" smtClean="0"/>
              <a:t>This unit presented the purpose of programming languages, the different types of programming languages, how a program is compiled or interpreted, what common programming language constructs are, particularly in Java, and what OOP is. This unit also offered an understanding of how programs are designed and implemented, what code looks like, and what objects are and why they are used. </a:t>
            </a:r>
          </a:p>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D18693C-8AEA-4F14-B8FD-0B116BBA9C11}" type="slidenum">
              <a:rPr lang="en-US" altLang="en-US"/>
              <a:pPr eaLnBrk="1" hangingPunct="1"/>
              <a:t>15</a:t>
            </a:fld>
            <a:endParaRPr lang="en-US" altLang="en-US" dirty="0"/>
          </a:p>
        </p:txBody>
      </p:sp>
    </p:spTree>
    <p:extLst>
      <p:ext uri="{BB962C8B-B14F-4D97-AF65-F5344CB8AC3E}">
        <p14:creationId xmlns:p14="http://schemas.microsoft.com/office/powerpoint/2010/main" val="2062477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7B46281-F5FA-4556-9674-E38D36F2A8AF}" type="slidenum">
              <a:rPr lang="en-US" altLang="en-US"/>
              <a:pPr eaLnBrk="1" hangingPunct="1"/>
              <a:t>16</a:t>
            </a:fld>
            <a:endParaRPr lang="en-US" altLang="en-US" dirty="0"/>
          </a:p>
        </p:txBody>
      </p:sp>
    </p:spTree>
    <p:extLst>
      <p:ext uri="{BB962C8B-B14F-4D97-AF65-F5344CB8AC3E}">
        <p14:creationId xmlns:p14="http://schemas.microsoft.com/office/powerpoint/2010/main" val="2485465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7B46281-F5FA-4556-9674-E38D36F2A8AF}" type="slidenum">
              <a:rPr lang="en-US" altLang="en-US"/>
              <a:pPr eaLnBrk="1" hangingPunct="1"/>
              <a:t>17</a:t>
            </a:fld>
            <a:endParaRPr lang="en-US" altLang="en-US" dirty="0"/>
          </a:p>
        </p:txBody>
      </p:sp>
    </p:spTree>
    <p:extLst>
      <p:ext uri="{BB962C8B-B14F-4D97-AF65-F5344CB8AC3E}">
        <p14:creationId xmlns:p14="http://schemas.microsoft.com/office/powerpoint/2010/main" val="16526536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dirty="0"/>
          </a:p>
        </p:txBody>
      </p:sp>
    </p:spTree>
    <p:extLst>
      <p:ext uri="{BB962C8B-B14F-4D97-AF65-F5344CB8AC3E}">
        <p14:creationId xmlns:p14="http://schemas.microsoft.com/office/powerpoint/2010/main" val="1799548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learning objectives for this unit,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 are to:</a:t>
            </a:r>
          </a:p>
          <a:p>
            <a:pPr>
              <a:buFontTx/>
              <a:buChar char="•"/>
            </a:pPr>
            <a:r>
              <a:rPr lang="en-US" altLang="en-US" dirty="0" smtClean="0">
                <a:ea typeface="ＭＳ Ｐゴシック" panose="020B0600070205080204" pitchFamily="34" charset="-128"/>
              </a:rPr>
              <a:t> Define the purpose of programming languages.</a:t>
            </a:r>
          </a:p>
          <a:p>
            <a:pPr>
              <a:buFontTx/>
              <a:buChar char="•"/>
            </a:pPr>
            <a:r>
              <a:rPr lang="en-US" altLang="en-US" dirty="0" smtClean="0">
                <a:ea typeface="ＭＳ Ｐゴシック" panose="020B0600070205080204" pitchFamily="34" charset="-128"/>
              </a:rPr>
              <a:t> Differentiate between the different types of programming languages and list commonly used ones. </a:t>
            </a:r>
          </a:p>
          <a:p>
            <a:pPr>
              <a:buFontTx/>
              <a:buChar char="•"/>
            </a:pPr>
            <a:r>
              <a:rPr lang="en-US" altLang="en-US" dirty="0" smtClean="0">
                <a:ea typeface="ＭＳ Ｐゴシック" panose="020B0600070205080204" pitchFamily="34" charset="-128"/>
              </a:rPr>
              <a:t> Explain the compiling and interpreting process for computer programs. </a:t>
            </a:r>
          </a:p>
        </p:txBody>
      </p:sp>
    </p:spTree>
    <p:extLst>
      <p:ext uri="{BB962C8B-B14F-4D97-AF65-F5344CB8AC3E}">
        <p14:creationId xmlns:p14="http://schemas.microsoft.com/office/powerpoint/2010/main" val="146810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ea typeface="ＭＳ Ｐゴシック" panose="020B0600070205080204" pitchFamily="34" charset="-128"/>
              </a:rPr>
              <a:t> Learn basic programming concepts including variable declarations, assignment statements, expressions, conditional statements, and loops. </a:t>
            </a:r>
          </a:p>
          <a:p>
            <a:pPr>
              <a:buFontTx/>
              <a:buChar char="•"/>
            </a:pPr>
            <a:r>
              <a:rPr lang="en-US" altLang="en-US" dirty="0" smtClean="0">
                <a:ea typeface="ＭＳ Ｐゴシック" panose="020B0600070205080204" pitchFamily="34" charset="-128"/>
              </a:rPr>
              <a:t> And describe advanced programming concepts including objects and modularity.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291215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focuses on advanced</a:t>
            </a:r>
            <a:r>
              <a:rPr lang="en-US" altLang="en-US" baseline="0" dirty="0" smtClean="0"/>
              <a:t> programming concepts.</a:t>
            </a:r>
          </a:p>
          <a:p>
            <a:r>
              <a:rPr lang="en-US" altLang="en-US" dirty="0" smtClean="0"/>
              <a:t>Object-oriented programming, or OOP, is a programming paradigm that is very popular today.</a:t>
            </a:r>
            <a:r>
              <a:rPr lang="en-US" altLang="en-US" baseline="0" dirty="0" smtClean="0"/>
              <a:t> Languages like C++, C#, Java, Python, and Ruby are object-oriented</a:t>
            </a:r>
            <a:r>
              <a:rPr lang="en-US" altLang="en-US" dirty="0" smtClean="0"/>
              <a:t>.</a:t>
            </a:r>
            <a:r>
              <a:rPr lang="en-US" altLang="en-US" baseline="0" dirty="0" smtClean="0"/>
              <a:t> OOP</a:t>
            </a:r>
            <a:r>
              <a:rPr lang="en-US" altLang="en-US" dirty="0" smtClean="0"/>
              <a:t> was first used in the 1960s but did not become popular until the 1980s and 1990s. Its popularity can be attributed to several factors. First, it supports software engineering principles of modularity, which makes the programs easier to develop and maintain. Second, most commercial applications developed today contain a graphical user interface, or GUI, for short. GUIs are composed of windows, buttons, and other widgets that are naturally expressed as objects. For that reason, many of the libraries that support GUI programming, for example, Windows Application Programming Interfaces, or APIs, are written in OOP languages.</a:t>
            </a:r>
          </a:p>
          <a:p>
            <a:endParaRPr lang="en-US" altLang="en-US" dirty="0" smtClean="0"/>
          </a:p>
          <a:p>
            <a:endParaRPr lang="en-US" altLang="en-US" dirty="0"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B73DF38-BD9E-4546-A8CE-6030CC933F65}" type="slidenum">
              <a:rPr lang="en-US" altLang="en-US"/>
              <a:pPr eaLnBrk="1" hangingPunct="1"/>
              <a:t>4</a:t>
            </a:fld>
            <a:endParaRPr lang="en-US" altLang="en-US" dirty="0"/>
          </a:p>
        </p:txBody>
      </p:sp>
    </p:spTree>
    <p:extLst>
      <p:ext uri="{BB962C8B-B14F-4D97-AF65-F5344CB8AC3E}">
        <p14:creationId xmlns:p14="http://schemas.microsoft.com/office/powerpoint/2010/main" val="3590183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Objects in programming are similar to objects in our natural world. Objects have an identity; they are all called something, like "chair" or "desk“, so that people can refer to them. Similarly, each object in a computer program has a name corresponding to a unique memory location where the object is stored. Natural objects have attributes; for example, a chair has attributes like height, color, and position. Objects in programs have data associated with them called instance variables. Finally, objects have behavior; behavior means “the things that objects can do”. Most people do not necessarily think that a chair has behavior, but it does</a:t>
            </a:r>
            <a:r>
              <a:rPr lang="en-US" altLang="en-US" baseline="0" dirty="0" smtClean="0"/>
              <a:t> – </a:t>
            </a:r>
            <a:r>
              <a:rPr lang="en-US" altLang="en-US" dirty="0" smtClean="0"/>
              <a:t>it supports the person sitting in it. Similarly, objects in programs have behavior</a:t>
            </a:r>
            <a:r>
              <a:rPr lang="en-US" altLang="en-US" baseline="0" dirty="0" smtClean="0"/>
              <a:t> – </a:t>
            </a:r>
            <a:r>
              <a:rPr lang="en-US" altLang="en-US" dirty="0" smtClean="0"/>
              <a:t>these are the methods that are defined for the object. </a:t>
            </a:r>
          </a:p>
          <a:p>
            <a:r>
              <a:rPr lang="en-US" altLang="en-US" dirty="0" smtClean="0"/>
              <a:t>OOP is just one of many programming paradigms. It is one way of expressing a program for a given problem, but it is certainly not the only way. It is helpful to think of OOP as a way of organizing a program so that the data and related methods are stored together. This particular type of organization allows for code re-use, both because it is modular but also because it allows for something called inheritance. Inheritance means that objects or classes inherit data and/or methods from other classes. This allows for less code redundancy.</a:t>
            </a:r>
          </a:p>
          <a:p>
            <a:endParaRPr lang="en-US" altLang="en-US" dirty="0"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E97A54D-D15C-40D3-A1B1-300FE24255EC}" type="slidenum">
              <a:rPr lang="en-US" altLang="en-US"/>
              <a:pPr eaLnBrk="1" hangingPunct="1"/>
              <a:t>5</a:t>
            </a:fld>
            <a:endParaRPr lang="en-US" altLang="en-US" dirty="0"/>
          </a:p>
        </p:txBody>
      </p:sp>
    </p:spTree>
    <p:extLst>
      <p:ext uri="{BB962C8B-B14F-4D97-AF65-F5344CB8AC3E}">
        <p14:creationId xmlns:p14="http://schemas.microsoft.com/office/powerpoint/2010/main" val="408337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It is important to understand some terminology with respect to objects. Objects are not created until a program runs. Writing code for objects involves classes. Classes are the code definition for objects and are considered the blueprints for an object. When a class is used</a:t>
            </a:r>
            <a:r>
              <a:rPr lang="en-US" altLang="en-US" baseline="0" dirty="0" smtClean="0"/>
              <a:t> – </a:t>
            </a:r>
            <a:r>
              <a:rPr lang="en-US" altLang="en-US" dirty="0" smtClean="0"/>
              <a:t>meaning an object of a class is created</a:t>
            </a:r>
            <a:r>
              <a:rPr lang="en-US" altLang="en-US" baseline="0" dirty="0" smtClean="0"/>
              <a:t> – </a:t>
            </a:r>
            <a:r>
              <a:rPr lang="en-US" altLang="en-US" dirty="0" smtClean="0"/>
              <a:t>the class instantiates that object. It is similar to declaring a variable except that the data type is the class type, instead of a primitive type for a variable.</a:t>
            </a:r>
          </a:p>
          <a:p>
            <a:endParaRPr lang="en-US" altLang="en-US" dirty="0"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BB0F10E-555F-4944-9D19-E41A5E9D36B6}" type="slidenum">
              <a:rPr lang="en-US" altLang="en-US"/>
              <a:pPr eaLnBrk="1" hangingPunct="1"/>
              <a:t>6</a:t>
            </a:fld>
            <a:endParaRPr lang="en-US" altLang="en-US" dirty="0"/>
          </a:p>
        </p:txBody>
      </p:sp>
    </p:spTree>
    <p:extLst>
      <p:ext uri="{BB962C8B-B14F-4D97-AF65-F5344CB8AC3E}">
        <p14:creationId xmlns:p14="http://schemas.microsoft.com/office/powerpoint/2010/main" val="133006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Here are two different ways to write a code segment that calculates the area of a circle. The left presents a procedure that has been defined to do this. It has an input parameter for the radius and returns the calculated value of the area, </a:t>
            </a:r>
            <a:r>
              <a:rPr lang="en-US" altLang="en-US" smtClean="0"/>
              <a:t>pi times </a:t>
            </a:r>
            <a:r>
              <a:rPr lang="en-US" altLang="en-US" dirty="0" smtClean="0"/>
              <a:t>radius squared. </a:t>
            </a:r>
          </a:p>
          <a:p>
            <a:r>
              <a:rPr lang="en-US" altLang="en-US" dirty="0" smtClean="0"/>
              <a:t>On the right side of the slide is a class that has been defined for a circle. It has an instance variable that stores the radius and has two methods</a:t>
            </a:r>
            <a:r>
              <a:rPr lang="en-US" altLang="en-US" baseline="0" dirty="0" smtClean="0"/>
              <a:t> – </a:t>
            </a:r>
            <a:r>
              <a:rPr lang="en-US" altLang="en-US" dirty="0" smtClean="0"/>
              <a:t>one to set the value of the radius and one to calculate the area of the circle. Note that the “calculateArea” method does NOT need any input parameters since it stores the value of the radius in the instance variable.</a:t>
            </a:r>
          </a:p>
          <a:p>
            <a:r>
              <a:rPr lang="en-US" altLang="en-US" dirty="0" smtClean="0"/>
              <a:t>From this example, it is not clear that either approach is better than the other. But suppose it is necessary to add a method that will calculate the circumference of the circle. </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A83B70A-8CAF-4B29-92A4-D7745B99315F}" type="slidenum">
              <a:rPr lang="en-US" altLang="en-US"/>
              <a:pPr eaLnBrk="1" hangingPunct="1"/>
              <a:t>7</a:t>
            </a:fld>
            <a:endParaRPr lang="en-US" altLang="en-US" dirty="0"/>
          </a:p>
        </p:txBody>
      </p:sp>
    </p:spTree>
    <p:extLst>
      <p:ext uri="{BB962C8B-B14F-4D97-AF65-F5344CB8AC3E}">
        <p14:creationId xmlns:p14="http://schemas.microsoft.com/office/powerpoint/2010/main" val="842452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To implement the procedural programming approach, we would add another procedure for the circumference calculation. Once again, it would be necessary to have an input parameter for the radius, or diameter. For the OOP approach, just add another method to the Circle class. Nothing else would need to be changed, and this method would not need input parameters, since it would use the value of the instance variable radius in the calculation. To calculate both the area and circumference of the same circle, in other words, for the same radius, it probably makes more sense to program the solution using the Circle class. This would store the two methods together along with the radius.</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A83B70A-8CAF-4B29-92A4-D7745B99315F}" type="slidenum">
              <a:rPr lang="en-US" altLang="en-US"/>
              <a:pPr eaLnBrk="1" hangingPunct="1"/>
              <a:t>8</a:t>
            </a:fld>
            <a:endParaRPr lang="en-US" altLang="en-US" dirty="0"/>
          </a:p>
        </p:txBody>
      </p:sp>
    </p:spTree>
    <p:extLst>
      <p:ext uri="{BB962C8B-B14F-4D97-AF65-F5344CB8AC3E}">
        <p14:creationId xmlns:p14="http://schemas.microsoft.com/office/powerpoint/2010/main" val="38022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OOP programs are often designed using tools such as Unified Modeling Language, or UML. A UML diagram gives the basics about the class</a:t>
            </a:r>
            <a:r>
              <a:rPr lang="en-US" altLang="en-US" baseline="0" dirty="0" smtClean="0"/>
              <a:t> – </a:t>
            </a:r>
            <a:r>
              <a:rPr lang="en-US" altLang="en-US" dirty="0" smtClean="0"/>
              <a:t>the name; the attributes, also known</a:t>
            </a:r>
            <a:r>
              <a:rPr lang="en-US" altLang="en-US" baseline="0" dirty="0" smtClean="0"/>
              <a:t> as</a:t>
            </a:r>
            <a:r>
              <a:rPr lang="en-US" altLang="en-US" dirty="0" smtClean="0"/>
              <a:t> instance variables; and the methods. This is very useful when building a design with all the classes in a program. It gives a snapshot of how the different classes are related and what they do.</a:t>
            </a:r>
          </a:p>
          <a:p>
            <a:r>
              <a:rPr lang="en-US" altLang="en-US" dirty="0" smtClean="0"/>
              <a:t>On the right side of the slide is an example design for a class called “BMICalculator.” In this class, assume three instance variables</a:t>
            </a:r>
            <a:r>
              <a:rPr lang="en-US" altLang="en-US" baseline="0" dirty="0" smtClean="0"/>
              <a:t> – </a:t>
            </a:r>
            <a:r>
              <a:rPr lang="en-US" altLang="en-US" dirty="0" smtClean="0"/>
              <a:t>doubles that store the weight, height, and body mass index, or BMI, for the class. Now, assume the following methods for this class: </a:t>
            </a:r>
          </a:p>
          <a:p>
            <a:r>
              <a:rPr lang="en-US" altLang="en-US" dirty="0" smtClean="0"/>
              <a:t>“setWeight” - sets the value of the weight instance variable</a:t>
            </a:r>
          </a:p>
          <a:p>
            <a:r>
              <a:rPr lang="en-US" altLang="en-US" dirty="0" smtClean="0"/>
              <a:t>“setHeight” - sets the value of the height instance variable</a:t>
            </a:r>
          </a:p>
          <a:p>
            <a:r>
              <a:rPr lang="en-US" altLang="en-US" dirty="0" smtClean="0"/>
              <a:t>“calcBMI” - calculates the BMI and stores it in the bmi instance variable </a:t>
            </a:r>
          </a:p>
          <a:p>
            <a:r>
              <a:rPr lang="en-US" altLang="en-US" dirty="0" smtClean="0"/>
              <a:t>“outputBMI” - prints the value of the bmi instance variable to the screen</a:t>
            </a:r>
          </a:p>
          <a:p>
            <a:r>
              <a:rPr lang="en-US" altLang="en-US" dirty="0" smtClean="0"/>
              <a:t>“outputBMICategory,” - which outputs to the screen the weight category for the BMI that is stored in the instance variable</a:t>
            </a:r>
          </a:p>
          <a:p>
            <a:r>
              <a:rPr lang="en-US" altLang="en-US" dirty="0" smtClean="0"/>
              <a:t>Note that this design is NOT for the program written in the previous two lectures for calculating BMI. That program was a simple program that did not include any classes with instance variables and methods, just a class with a main method. Instead, this is what a class might look like if a class were to be used for calculating BMI.</a:t>
            </a:r>
          </a:p>
          <a:p>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7D49020-7152-45D0-BF6E-F9C8BAD9A8D9}" type="slidenum">
              <a:rPr lang="en-US" altLang="en-US"/>
              <a:pPr eaLnBrk="1" hangingPunct="1"/>
              <a:t>9</a:t>
            </a:fld>
            <a:endParaRPr lang="en-US" altLang="en-US" dirty="0"/>
          </a:p>
        </p:txBody>
      </p:sp>
    </p:spTree>
    <p:extLst>
      <p:ext uri="{BB962C8B-B14F-4D97-AF65-F5344CB8AC3E}">
        <p14:creationId xmlns:p14="http://schemas.microsoft.com/office/powerpoint/2010/main" val="4777591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96165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984248"/>
            <a:ext cx="4114800" cy="342595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1A"/>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smtClean="0"/>
              <a:t>Click to edit Master text styles</a:t>
            </a:r>
          </a:p>
        </p:txBody>
      </p:sp>
      <p:sp>
        <p:nvSpPr>
          <p:cNvPr id="7" name="Content Placeholder 2"/>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A"/>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smtClean="0"/>
              <a:t>Click to edit Master text styles</a:t>
            </a:r>
          </a:p>
        </p:txBody>
      </p:sp>
    </p:spTree>
    <p:extLst>
      <p:ext uri="{BB962C8B-B14F-4D97-AF65-F5344CB8AC3E}">
        <p14:creationId xmlns:p14="http://schemas.microsoft.com/office/powerpoint/2010/main" val="9247295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Lecture + Small picture right uppe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7391400" y="1508759"/>
            <a:ext cx="1582679" cy="441007"/>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7380229" y="125412"/>
            <a:ext cx="1593850" cy="1383347"/>
          </a:xfrm>
        </p:spPr>
        <p:txBody>
          <a:bodyPr/>
          <a:lstStyle/>
          <a:p>
            <a:r>
              <a:rPr lang="en-US" dirty="0" smtClean="0"/>
              <a:t>Click icon to add picture</a:t>
            </a:r>
            <a:endParaRPr lang="en-US" dirty="0"/>
          </a:p>
        </p:txBody>
      </p:sp>
    </p:spTree>
    <p:extLst>
      <p:ext uri="{BB962C8B-B14F-4D97-AF65-F5344CB8AC3E}">
        <p14:creationId xmlns:p14="http://schemas.microsoft.com/office/powerpoint/2010/main" val="504808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One half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1752600"/>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19"/>
          </p:nvPr>
        </p:nvSpPr>
        <p:spPr>
          <a:xfrm>
            <a:off x="457200" y="3556000"/>
            <a:ext cx="3810000" cy="261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ustDataLst>
      <p:tags r:id="rId1"/>
    </p:custDataLst>
    <p:extLst>
      <p:ext uri="{BB962C8B-B14F-4D97-AF65-F5344CB8AC3E}">
        <p14:creationId xmlns:p14="http://schemas.microsoft.com/office/powerpoint/2010/main" val="5821497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67360" y="3352800"/>
            <a:ext cx="8229600" cy="29108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22428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p:txBody>
      </p:sp>
      <p:sp>
        <p:nvSpPr>
          <p:cNvPr id="6" name="Text Placeholder 1"/>
          <p:cNvSpPr>
            <a:spLocks noGrp="1"/>
          </p:cNvSpPr>
          <p:nvPr>
            <p:ph type="body" sz="quarter" idx="32" hasCustomPrompt="1"/>
          </p:nvPr>
        </p:nvSpPr>
        <p:spPr>
          <a:xfrm>
            <a:off x="447040" y="2778760"/>
            <a:ext cx="823878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277892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0" r:id="rId3"/>
    <p:sldLayoutId id="2147484260" r:id="rId4"/>
    <p:sldLayoutId id="2147484295" r:id="rId5"/>
    <p:sldLayoutId id="2147484282" r:id="rId6"/>
    <p:sldLayoutId id="2147484281" r:id="rId7"/>
    <p:sldLayoutId id="2147484289" r:id="rId8"/>
    <p:sldLayoutId id="2147484262" r:id="rId9"/>
    <p:sldLayoutId id="2147484288" r:id="rId10"/>
    <p:sldLayoutId id="2147484280" r:id="rId11"/>
    <p:sldLayoutId id="2147484263" r:id="rId12"/>
    <p:sldLayoutId id="2147484264" r:id="rId13"/>
    <p:sldLayoutId id="2147484265" r:id="rId14"/>
    <p:sldLayoutId id="2147484266" r:id="rId15"/>
    <p:sldLayoutId id="2147484267" r:id="rId16"/>
    <p:sldLayoutId id="2147484271" r:id="rId17"/>
    <p:sldLayoutId id="2147484272" r:id="rId18"/>
    <p:sldLayoutId id="2147484292" r:id="rId19"/>
    <p:sldLayoutId id="2147484294" r:id="rId20"/>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15.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5.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5.xml"/><Relationship Id="rId1" Type="http://schemas.openxmlformats.org/officeDocument/2006/relationships/tags" Target="../tags/tag19.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6.xml"/><Relationship Id="rId1" Type="http://schemas.openxmlformats.org/officeDocument/2006/relationships/tags" Target="../tags/tag20.xml"/><Relationship Id="rId5" Type="http://schemas.openxmlformats.org/officeDocument/2006/relationships/hyperlink" Target="http://docs.oracle.com/javase/tutorial/java/concepts/" TargetMode="External"/><Relationship Id="rId4" Type="http://schemas.openxmlformats.org/officeDocument/2006/relationships/hyperlink" Target="http://math.hws.edu/javanotes/"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6.xml"/><Relationship Id="rId1" Type="http://schemas.openxmlformats.org/officeDocument/2006/relationships/tags" Target="../tags/tag2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7.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1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a:ea typeface="ＭＳ Ｐゴシック" panose="020B0600070205080204" pitchFamily="34" charset="-128"/>
              </a:rPr>
              <a:t>Computer Programming</a:t>
            </a:r>
          </a:p>
        </p:txBody>
      </p:sp>
      <p:sp>
        <p:nvSpPr>
          <p:cNvPr id="4" name="Text Placeholder 3"/>
          <p:cNvSpPr>
            <a:spLocks noGrp="1"/>
          </p:cNvSpPr>
          <p:nvPr>
            <p:ph type="body" sz="quarter" idx="11"/>
          </p:nvPr>
        </p:nvSpPr>
        <p:spPr/>
        <p:txBody>
          <a:bodyPr/>
          <a:lstStyle/>
          <a:p>
            <a:r>
              <a:rPr lang="en-US" altLang="en-US" dirty="0" smtClean="0"/>
              <a:t>Lecture </a:t>
            </a:r>
            <a:r>
              <a:rPr lang="en-US" altLang="en-US" dirty="0"/>
              <a:t>e</a:t>
            </a:r>
          </a:p>
        </p:txBody>
      </p:sp>
      <p:sp>
        <p:nvSpPr>
          <p:cNvPr id="5" name="Text Placeholder 4"/>
          <p:cNvSpPr>
            <a:spLocks noGrp="1"/>
          </p:cNvSpPr>
          <p:nvPr>
            <p:ph type="body" sz="quarter" idx="12"/>
          </p:nvPr>
        </p:nvSpPr>
        <p:spPr/>
        <p:txBody>
          <a:bodyPr/>
          <a:lstStyle/>
          <a:p>
            <a:r>
              <a:rPr lang="en-US" dirty="0" smtClean="0"/>
              <a:t>This material (Comp </a:t>
            </a:r>
            <a:r>
              <a:rPr lang="en-US" dirty="0"/>
              <a:t>4</a:t>
            </a:r>
            <a:r>
              <a:rPr lang="en-US" dirty="0" smtClean="0"/>
              <a:t> Unit 4)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2500252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p:txBody>
          <a:bodyPr/>
          <a:lstStyle/>
          <a:p>
            <a:pPr eaLnBrk="1" hangingPunct="1"/>
            <a:r>
              <a:rPr lang="en-US" altLang="en-US" dirty="0" smtClean="0">
                <a:ea typeface="ＭＳ Ｐゴシック" panose="020B0600070205080204" pitchFamily="34" charset="-128"/>
              </a:rPr>
              <a:t>Inheritance</a:t>
            </a:r>
          </a:p>
        </p:txBody>
      </p:sp>
      <p:sp>
        <p:nvSpPr>
          <p:cNvPr id="39939" name="Content Placeholder 8"/>
          <p:cNvSpPr>
            <a:spLocks noGrp="1"/>
          </p:cNvSpPr>
          <p:nvPr>
            <p:ph sz="quarter" idx="14"/>
          </p:nvPr>
        </p:nvSpPr>
        <p:spPr/>
        <p:txBody>
          <a:bodyPr/>
          <a:lstStyle/>
          <a:p>
            <a:pPr eaLnBrk="1" hangingPunct="1"/>
            <a:r>
              <a:rPr lang="en-US" altLang="en-US" sz="3200" dirty="0" smtClean="0">
                <a:ea typeface="ＭＳ Ｐゴシック" panose="020B0600070205080204" pitchFamily="34" charset="-128"/>
              </a:rPr>
              <a:t>Inheritance is a powerful feature of OOP</a:t>
            </a:r>
          </a:p>
          <a:p>
            <a:pPr eaLnBrk="1" hangingPunct="1"/>
            <a:r>
              <a:rPr lang="en-US" altLang="en-US" sz="3200" dirty="0" smtClean="0">
                <a:ea typeface="ＭＳ Ｐゴシック" panose="020B0600070205080204" pitchFamily="34" charset="-128"/>
              </a:rPr>
              <a:t>Classes can inherit methods and instance variables</a:t>
            </a:r>
          </a:p>
          <a:p>
            <a:pPr eaLnBrk="1" hangingPunct="1"/>
            <a:r>
              <a:rPr lang="en-US" altLang="en-US" sz="3200" dirty="0" smtClean="0">
                <a:ea typeface="ＭＳ Ｐゴシック" panose="020B0600070205080204" pitchFamily="34" charset="-128"/>
              </a:rPr>
              <a:t>Makes coding less redundant</a:t>
            </a:r>
          </a:p>
          <a:p>
            <a:pPr eaLnBrk="1" hangingPunct="1"/>
            <a:r>
              <a:rPr lang="en-US" altLang="en-US" sz="3200" dirty="0" smtClean="0">
                <a:ea typeface="ＭＳ Ｐゴシック" panose="020B0600070205080204" pitchFamily="34" charset="-128"/>
              </a:rPr>
              <a:t>Allows for polymorphism</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4" name="Title 14"/>
          <p:cNvSpPr>
            <a:spLocks noGrp="1"/>
          </p:cNvSpPr>
          <p:nvPr>
            <p:ph type="title"/>
          </p:nvPr>
        </p:nvSpPr>
        <p:spPr/>
        <p:txBody>
          <a:bodyPr/>
          <a:lstStyle/>
          <a:p>
            <a:r>
              <a:rPr lang="en-US" altLang="en-US" dirty="0" smtClean="0"/>
              <a:t>UML Diagram: Inheritance</a:t>
            </a:r>
          </a:p>
        </p:txBody>
      </p:sp>
      <p:pic>
        <p:nvPicPr>
          <p:cNvPr id="10" name="Picture Placeholder 9" descr="In this diagram, the base class or the parent class is the “BankingAccount” class. It has two instance variables defined – one for the account number and the other for the balance of the account. It also has four methods – one to set the value of the account number; another to set the value of balance; a third to get the value of balance; and finally, a fourth method to print all the account information to the screen.&#10;There are two child classes: “CheckingAccount” and “SavingsAccount.” These two child classes inherit all the methods and instance variables from their parent “BankingAccount,” but they also add more instance variables and methods to their classes. For example, “CheckingAccount” has three instance variables – the two inherited ones from “Banking Account” and one defined specifically for it, named overdraft. Similarly, it has six methods – four that it inherited plus the two that are defined for it, named “setOverdraft” and “getOverdraft”. &#10;“SavingsAccount” inherits the two instance variables from “BankingAccount” and has one additional one – “interestRate.” It also inherits four methods and has two additional methods – “setInterestRate” and “accrueInterest.”&#10;The important concept to remember about inheritance is that the base class or the parent class defines instance variables and methods that are inherited by the child classes. This eliminates the need for the child classes to redefine these instance variables and methods in their own classes, which leads to less code redundancy. But, the child classes can also add their own instance variables and/or methods to the inherited ones. In this example, both “CheckingAccount” and “SavingsAccount” have instance variables named “accountNum” and “Balance”, but only “CheckingAccount” has an instance variable named “Overdraft”—“SavingsAccount” does not have this instance variable. Similarly, the “SavingsAccount” class has an instance variable “interestRate” that the “CheckingAccount” class does not.&#10;&#10;" title="Figure 2: UML diagram: Inheritance"/>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627900" y="1417637"/>
            <a:ext cx="7888200" cy="4525670"/>
          </a:xfrm>
          <a:ln>
            <a:noFill/>
          </a:ln>
        </p:spPr>
      </p:pic>
      <p:sp>
        <p:nvSpPr>
          <p:cNvPr id="5" name="Text Placeholder 4"/>
          <p:cNvSpPr>
            <a:spLocks noGrp="1"/>
          </p:cNvSpPr>
          <p:nvPr>
            <p:ph type="body" sz="quarter" idx="32"/>
          </p:nvPr>
        </p:nvSpPr>
        <p:spPr>
          <a:xfrm>
            <a:off x="627900" y="5943307"/>
            <a:ext cx="7634331" cy="533400"/>
          </a:xfrm>
        </p:spPr>
        <p:txBody>
          <a:bodyPr/>
          <a:lstStyle/>
          <a:p>
            <a:r>
              <a:rPr lang="en-US" dirty="0" smtClean="0"/>
              <a:t>Figure 2: Sample </a:t>
            </a:r>
            <a:r>
              <a:rPr lang="en-US" altLang="en-US" dirty="0" smtClean="0"/>
              <a:t>UML diagram.</a:t>
            </a:r>
          </a:p>
          <a:p>
            <a:r>
              <a:rPr lang="en-US" dirty="0" smtClean="0"/>
              <a:t>(</a:t>
            </a:r>
            <a:r>
              <a:rPr lang="en-US" dirty="0" err="1" smtClean="0"/>
              <a:t>Hribar</a:t>
            </a:r>
            <a:r>
              <a:rPr lang="en-US" dirty="0" smtClean="0"/>
              <a:t>, 2011)</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Modularity</a:t>
            </a:r>
          </a:p>
        </p:txBody>
      </p:sp>
      <p:sp>
        <p:nvSpPr>
          <p:cNvPr id="41987" name="Content Placeholder 2"/>
          <p:cNvSpPr>
            <a:spLocks noGrp="1"/>
          </p:cNvSpPr>
          <p:nvPr>
            <p:ph sz="quarter" idx="14"/>
          </p:nvPr>
        </p:nvSpPr>
        <p:spPr>
          <a:solidFill>
            <a:schemeClr val="bg1"/>
          </a:solidFill>
        </p:spPr>
        <p:txBody>
          <a:bodyPr/>
          <a:lstStyle/>
          <a:p>
            <a:pPr eaLnBrk="1" hangingPunct="1"/>
            <a:r>
              <a:rPr lang="en-US" altLang="en-US" sz="3200" dirty="0" smtClean="0">
                <a:ea typeface="ＭＳ Ｐゴシック" panose="020B0600070205080204" pitchFamily="34" charset="-128"/>
              </a:rPr>
              <a:t>Separation of code into components such as objects</a:t>
            </a:r>
          </a:p>
          <a:p>
            <a:pPr eaLnBrk="1" hangingPunct="1"/>
            <a:r>
              <a:rPr lang="en-US" altLang="en-US" sz="3200" dirty="0" smtClean="0">
                <a:ea typeface="ＭＳ Ｐゴシック" panose="020B0600070205080204" pitchFamily="34" charset="-128"/>
              </a:rPr>
              <a:t>Non-OOP languages implement modularity </a:t>
            </a:r>
          </a:p>
          <a:p>
            <a:pPr lvl="1" eaLnBrk="1" hangingPunct="1"/>
            <a:r>
              <a:rPr lang="en-US" altLang="en-US" dirty="0" smtClean="0">
                <a:ea typeface="ＭＳ Ｐゴシック" panose="020B0600070205080204" pitchFamily="34" charset="-128"/>
              </a:rPr>
              <a:t>Procedures</a:t>
            </a:r>
          </a:p>
          <a:p>
            <a:pPr eaLnBrk="1" hangingPunct="1"/>
            <a:r>
              <a:rPr lang="en-US" altLang="en-US" sz="3200" dirty="0" smtClean="0">
                <a:ea typeface="ＭＳ Ｐゴシック" panose="020B0600070205080204" pitchFamily="34" charset="-128"/>
              </a:rPr>
              <a:t>Allows for </a:t>
            </a:r>
          </a:p>
          <a:p>
            <a:pPr lvl="1" eaLnBrk="1" hangingPunct="1"/>
            <a:r>
              <a:rPr lang="en-US" altLang="en-US" dirty="0" smtClean="0">
                <a:ea typeface="ＭＳ Ｐゴシック" panose="020B0600070205080204" pitchFamily="34" charset="-128"/>
              </a:rPr>
              <a:t>Reuse of code</a:t>
            </a:r>
          </a:p>
          <a:p>
            <a:pPr lvl="1" eaLnBrk="1" hangingPunct="1"/>
            <a:r>
              <a:rPr lang="en-US" altLang="en-US" dirty="0" smtClean="0">
                <a:ea typeface="ＭＳ Ｐゴシック" panose="020B0600070205080204" pitchFamily="34" charset="-128"/>
              </a:rPr>
              <a:t>Maintainability</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4"/>
          <p:cNvSpPr>
            <a:spLocks noGrp="1"/>
          </p:cNvSpPr>
          <p:nvPr>
            <p:ph type="title"/>
          </p:nvPr>
        </p:nvSpPr>
        <p:spPr/>
        <p:txBody>
          <a:bodyPr/>
          <a:lstStyle/>
          <a:p>
            <a:r>
              <a:rPr lang="en-US" altLang="en-US" dirty="0" smtClean="0"/>
              <a:t>Encapsulation</a:t>
            </a:r>
          </a:p>
        </p:txBody>
      </p:sp>
      <p:sp>
        <p:nvSpPr>
          <p:cNvPr id="43011" name="Content Placeholder 5"/>
          <p:cNvSpPr>
            <a:spLocks noGrp="1"/>
          </p:cNvSpPr>
          <p:nvPr>
            <p:ph sz="quarter" idx="14"/>
          </p:nvPr>
        </p:nvSpPr>
        <p:spPr>
          <a:xfrm>
            <a:off x="457200" y="1638300"/>
            <a:ext cx="8229600" cy="4572000"/>
          </a:xfrm>
        </p:spPr>
        <p:txBody>
          <a:bodyPr/>
          <a:lstStyle/>
          <a:p>
            <a:r>
              <a:rPr lang="en-US" altLang="en-US" sz="2800" dirty="0" smtClean="0"/>
              <a:t>Objects can declare methods and instance variables to be private or public</a:t>
            </a:r>
          </a:p>
          <a:p>
            <a:pPr lvl="1"/>
            <a:r>
              <a:rPr lang="en-US" altLang="en-US" sz="2600" dirty="0" smtClean="0"/>
              <a:t>Typically, instance variables are private</a:t>
            </a:r>
          </a:p>
          <a:p>
            <a:pPr lvl="1"/>
            <a:r>
              <a:rPr lang="en-US" altLang="en-US" sz="2600" dirty="0" smtClean="0"/>
              <a:t>Some (all) methods are public</a:t>
            </a:r>
          </a:p>
          <a:p>
            <a:r>
              <a:rPr lang="en-US" altLang="en-US" sz="2800" dirty="0" smtClean="0"/>
              <a:t>Class definition controls</a:t>
            </a:r>
          </a:p>
          <a:p>
            <a:pPr lvl="1"/>
            <a:r>
              <a:rPr lang="en-US" altLang="en-US" sz="2600" dirty="0" smtClean="0"/>
              <a:t>Valid ranges for values</a:t>
            </a:r>
          </a:p>
          <a:p>
            <a:pPr lvl="1"/>
            <a:r>
              <a:rPr lang="en-US" altLang="en-US" sz="2600" dirty="0" smtClean="0"/>
              <a:t>Rules for setting values, calling methods</a:t>
            </a:r>
          </a:p>
          <a:p>
            <a:pPr lvl="1"/>
            <a:r>
              <a:rPr lang="en-US" altLang="en-US" sz="2600" dirty="0" smtClean="0"/>
              <a:t>Details of implementation are hidden</a:t>
            </a:r>
          </a:p>
          <a:p>
            <a:r>
              <a:rPr lang="en-US" altLang="en-US" sz="2800" dirty="0" smtClean="0"/>
              <a:t>Interface is public methods and documentation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Computer Programming</a:t>
            </a:r>
            <a:br>
              <a:rPr lang="en-US" altLang="en-US" dirty="0" smtClean="0">
                <a:ea typeface="ＭＳ Ｐゴシック" panose="020B0600070205080204" pitchFamily="34" charset="-128"/>
              </a:rPr>
            </a:br>
            <a:r>
              <a:rPr lang="en-US" altLang="en-US" dirty="0" smtClean="0">
                <a:ea typeface="ＭＳ Ｐゴシック" panose="020B0600070205080204" pitchFamily="34" charset="-128"/>
              </a:rPr>
              <a:t>Summary</a:t>
            </a:r>
            <a:r>
              <a:rPr lang="en-US" altLang="en-US" sz="4000" dirty="0" smtClean="0">
                <a:ea typeface="ＭＳ Ｐゴシック" panose="020B0600070205080204" pitchFamily="34" charset="-128"/>
              </a:rPr>
              <a:t> – Lecture e</a:t>
            </a:r>
            <a:endParaRPr lang="en-US" altLang="en-US" dirty="0" smtClean="0">
              <a:ea typeface="ＭＳ Ｐゴシック" panose="020B0600070205080204" pitchFamily="34" charset="-128"/>
            </a:endParaRPr>
          </a:p>
        </p:txBody>
      </p:sp>
      <p:sp>
        <p:nvSpPr>
          <p:cNvPr id="44035" name="Content Placeholder 2"/>
          <p:cNvSpPr>
            <a:spLocks noGrp="1"/>
          </p:cNvSpPr>
          <p:nvPr>
            <p:ph type="body" sz="quarter" idx="11"/>
          </p:nvPr>
        </p:nvSpPr>
        <p:spPr>
          <a:solidFill>
            <a:schemeClr val="bg1"/>
          </a:solidFill>
        </p:spPr>
        <p:txBody>
          <a:bodyPr/>
          <a:lstStyle/>
          <a:p>
            <a:pPr eaLnBrk="1" hangingPunct="1"/>
            <a:r>
              <a:rPr lang="en-US" altLang="en-US" sz="3200" dirty="0" smtClean="0">
                <a:ea typeface="ＭＳ Ｐゴシック" panose="020B0600070205080204" pitchFamily="34" charset="-128"/>
              </a:rPr>
              <a:t>This lecture introduced:</a:t>
            </a:r>
          </a:p>
          <a:p>
            <a:pPr lvl="1" eaLnBrk="1" hangingPunct="1"/>
            <a:r>
              <a:rPr lang="en-US" altLang="en-US" dirty="0" smtClean="0">
                <a:ea typeface="ＭＳ Ｐゴシック" panose="020B0600070205080204" pitchFamily="34" charset="-128"/>
              </a:rPr>
              <a:t>Object-oriented programming</a:t>
            </a:r>
          </a:p>
          <a:p>
            <a:pPr lvl="1" eaLnBrk="1" hangingPunct="1"/>
            <a:r>
              <a:rPr lang="en-US" altLang="en-US" dirty="0" smtClean="0">
                <a:ea typeface="ＭＳ Ｐゴシック" panose="020B0600070205080204" pitchFamily="34" charset="-128"/>
              </a:rPr>
              <a:t>Inheritance</a:t>
            </a:r>
          </a:p>
          <a:p>
            <a:pPr lvl="1" eaLnBrk="1" hangingPunct="1"/>
            <a:r>
              <a:rPr lang="en-US" altLang="en-US" dirty="0" smtClean="0">
                <a:ea typeface="ＭＳ Ｐゴシック" panose="020B0600070205080204" pitchFamily="34" charset="-128"/>
              </a:rPr>
              <a:t>Modularity</a:t>
            </a:r>
          </a:p>
          <a:p>
            <a:pPr lvl="1" eaLnBrk="1" hangingPunct="1"/>
            <a:r>
              <a:rPr lang="en-US" altLang="en-US" dirty="0" smtClean="0">
                <a:ea typeface="ＭＳ Ｐゴシック" panose="020B0600070205080204" pitchFamily="34" charset="-128"/>
              </a:rPr>
              <a:t>Encapsulation</a:t>
            </a:r>
          </a:p>
          <a:p>
            <a:pPr lvl="1" eaLnBrk="1" hangingPunct="1"/>
            <a:r>
              <a:rPr lang="en-US" altLang="en-US" dirty="0" smtClean="0">
                <a:ea typeface="ＭＳ Ｐゴシック" panose="020B0600070205080204" pitchFamily="34" charset="-128"/>
              </a:rPr>
              <a:t>Differences between classes and objects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Summary </a:t>
            </a:r>
          </a:p>
        </p:txBody>
      </p:sp>
      <p:sp>
        <p:nvSpPr>
          <p:cNvPr id="45059" name="Content Placeholder 2"/>
          <p:cNvSpPr>
            <a:spLocks noGrp="1"/>
          </p:cNvSpPr>
          <p:nvPr>
            <p:ph type="body" sz="quarter" idx="11"/>
          </p:nvPr>
        </p:nvSpPr>
        <p:spPr/>
        <p:txBody>
          <a:bodyPr/>
          <a:lstStyle/>
          <a:p>
            <a:r>
              <a:rPr lang="en-US" altLang="en-US" dirty="0" smtClean="0"/>
              <a:t>This unit covered:</a:t>
            </a:r>
          </a:p>
          <a:p>
            <a:pPr lvl="1"/>
            <a:r>
              <a:rPr lang="en-US" altLang="en-US" sz="2600" dirty="0" smtClean="0"/>
              <a:t>The purpose of programming languages</a:t>
            </a:r>
          </a:p>
          <a:p>
            <a:pPr lvl="1"/>
            <a:r>
              <a:rPr lang="en-US" altLang="en-US" sz="2600" dirty="0" smtClean="0"/>
              <a:t>Different types of programming languages</a:t>
            </a:r>
          </a:p>
          <a:p>
            <a:pPr lvl="1"/>
            <a:r>
              <a:rPr lang="en-US" altLang="en-US" sz="2600" dirty="0" smtClean="0"/>
              <a:t>The compilation/interpreter process</a:t>
            </a:r>
          </a:p>
          <a:p>
            <a:pPr lvl="1"/>
            <a:r>
              <a:rPr lang="en-US" altLang="en-US" sz="2600" dirty="0" smtClean="0"/>
              <a:t>Programming language constructs</a:t>
            </a:r>
          </a:p>
          <a:p>
            <a:pPr lvl="1"/>
            <a:r>
              <a:rPr lang="en-US" altLang="en-US" sz="2600" dirty="0" smtClean="0"/>
              <a:t>Object-oriented programming (OOP)</a:t>
            </a:r>
          </a:p>
          <a:p>
            <a:pPr lvl="1"/>
            <a:r>
              <a:rPr lang="en-US" altLang="en-US" sz="2600" dirty="0" smtClean="0"/>
              <a:t>How programs are designed and implemented</a:t>
            </a:r>
          </a:p>
          <a:p>
            <a:pPr lvl="1"/>
            <a:r>
              <a:rPr lang="en-US" altLang="en-US" sz="2600" dirty="0" smtClean="0"/>
              <a:t>What code looks like</a:t>
            </a:r>
          </a:p>
          <a:p>
            <a:pPr lvl="1"/>
            <a:r>
              <a:rPr lang="en-US" altLang="en-US" sz="2600" dirty="0" smtClean="0"/>
              <a:t>What objects are and why they are used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solidFill>
                  <a:srgbClr val="000000"/>
                </a:solidFill>
                <a:ea typeface="ＭＳ Ｐゴシック" panose="020B0600070205080204" pitchFamily="34" charset="-128"/>
              </a:rPr>
              <a:t>Computer Programming</a:t>
            </a:r>
            <a:br>
              <a:rPr lang="en-US" altLang="en-US" dirty="0" smtClean="0">
                <a:solidFill>
                  <a:srgbClr val="000000"/>
                </a:solidFill>
                <a:ea typeface="ＭＳ Ｐゴシック" panose="020B0600070205080204" pitchFamily="34" charset="-128"/>
              </a:rPr>
            </a:br>
            <a:r>
              <a:rPr lang="en-US" altLang="en-US" dirty="0">
                <a:solidFill>
                  <a:srgbClr val="000000"/>
                </a:solidFill>
                <a:ea typeface="ＭＳ Ｐゴシック" panose="020B0600070205080204" pitchFamily="34" charset="-128"/>
              </a:rPr>
              <a:t>References </a:t>
            </a:r>
            <a:r>
              <a:rPr lang="en-US" altLang="en-US" dirty="0" smtClean="0">
                <a:solidFill>
                  <a:srgbClr val="000000"/>
                </a:solidFill>
                <a:ea typeface="ＭＳ Ｐゴシック" panose="020B0600070205080204" pitchFamily="34" charset="-128"/>
              </a:rPr>
              <a:t>– 1 – Lecture e</a:t>
            </a:r>
            <a:endParaRPr lang="en-US" altLang="en-US" sz="4000" dirty="0" smtClean="0">
              <a:ea typeface="ＭＳ Ｐゴシック" panose="020B0600070205080204" pitchFamily="34" charset="-128"/>
            </a:endParaRPr>
          </a:p>
        </p:txBody>
      </p:sp>
      <p:sp>
        <p:nvSpPr>
          <p:cNvPr id="46083" name="Text Placeholder 8"/>
          <p:cNvSpPr>
            <a:spLocks noGrp="1"/>
          </p:cNvSpPr>
          <p:nvPr>
            <p:ph type="body" sz="quarter" idx="16"/>
          </p:nvPr>
        </p:nvSpPr>
        <p:spPr/>
        <p:txBody>
          <a:bodyPr/>
          <a:lstStyle/>
          <a:p>
            <a:pPr eaLnBrk="1" hangingPunct="1"/>
            <a:r>
              <a:rPr lang="en-US" altLang="en-US" dirty="0" smtClean="0">
                <a:ea typeface="ＭＳ Ｐゴシック" panose="020B0600070205080204" pitchFamily="34" charset="-128"/>
              </a:rPr>
              <a:t>References</a:t>
            </a:r>
          </a:p>
          <a:p>
            <a:pPr marL="346075" indent="-346075"/>
            <a:r>
              <a:rPr lang="en-US" altLang="en-US" b="0" dirty="0">
                <a:ea typeface="ＭＳ Ｐゴシック" panose="020B0600070205080204" pitchFamily="34" charset="-128"/>
              </a:rPr>
              <a:t>Eck, D. (2011). </a:t>
            </a:r>
            <a:r>
              <a:rPr lang="en-US" altLang="en-US" b="0" i="1" dirty="0">
                <a:ea typeface="ＭＳ Ｐゴシック" panose="020B0600070205080204" pitchFamily="34" charset="-128"/>
              </a:rPr>
              <a:t>Introduction to Programming Using Java </a:t>
            </a:r>
            <a:r>
              <a:rPr lang="en-US" altLang="en-US" b="0" dirty="0">
                <a:ea typeface="ＭＳ Ｐゴシック" panose="020B0600070205080204" pitchFamily="34" charset="-128"/>
              </a:rPr>
              <a:t>(6</a:t>
            </a:r>
            <a:r>
              <a:rPr lang="en-US" altLang="en-US" b="0" baseline="30000" dirty="0">
                <a:ea typeface="ＭＳ Ｐゴシック" panose="020B0600070205080204" pitchFamily="34" charset="-128"/>
              </a:rPr>
              <a:t>th</a:t>
            </a:r>
            <a:r>
              <a:rPr lang="en-US" altLang="en-US" b="0" dirty="0">
                <a:ea typeface="ＭＳ Ｐゴシック" panose="020B0600070205080204" pitchFamily="34" charset="-128"/>
              </a:rPr>
              <a:t> ed.). Retrieved from </a:t>
            </a:r>
            <a:r>
              <a:rPr lang="en-US" altLang="en-US" b="0" u="sng" dirty="0">
                <a:ea typeface="ＭＳ Ｐゴシック" panose="020B0600070205080204" pitchFamily="34" charset="-128"/>
                <a:hlinkClick r:id="rId4" tooltip="URL for referenced book."/>
              </a:rPr>
              <a:t>http://</a:t>
            </a:r>
            <a:r>
              <a:rPr lang="en-US" altLang="en-US" b="0" u="sng" dirty="0" smtClean="0">
                <a:ea typeface="ＭＳ Ｐゴシック" panose="020B0600070205080204" pitchFamily="34" charset="-128"/>
                <a:hlinkClick r:id="rId4" tooltip="URL for referenced book."/>
              </a:rPr>
              <a:t>math.hws.edu/javanotes/</a:t>
            </a:r>
            <a:endParaRPr lang="en-US" altLang="en-US" b="0" dirty="0" smtClean="0">
              <a:ea typeface="ＭＳ Ｐゴシック" panose="020B0600070205080204" pitchFamily="34" charset="-128"/>
            </a:endParaRPr>
          </a:p>
          <a:p>
            <a:pPr marL="346075" indent="-346075"/>
            <a:r>
              <a:rPr lang="en-US" altLang="en-US" b="0" dirty="0" smtClean="0">
                <a:ea typeface="ＭＳ Ｐゴシック" panose="020B0600070205080204" pitchFamily="34" charset="-128"/>
              </a:rPr>
              <a:t>Lesson: Object-Oriented Programming Concepts (2011). In </a:t>
            </a:r>
            <a:r>
              <a:rPr lang="en-US" altLang="en-US" b="0" i="1" dirty="0" smtClean="0">
                <a:ea typeface="ＭＳ Ｐゴシック" panose="020B0600070205080204" pitchFamily="34" charset="-128"/>
              </a:rPr>
              <a:t>The Java Tutorials.</a:t>
            </a:r>
            <a:r>
              <a:rPr lang="en-US" altLang="en-US" b="0" dirty="0" smtClean="0">
                <a:ea typeface="ＭＳ Ｐゴシック" panose="020B0600070205080204" pitchFamily="34" charset="-128"/>
              </a:rPr>
              <a:t> Retrieved November 13, 2011. Available from </a:t>
            </a:r>
            <a:r>
              <a:rPr lang="en-US" altLang="en-US" b="0" u="sng" dirty="0">
                <a:ea typeface="ＭＳ Ｐゴシック" panose="020B0600070205080204" pitchFamily="34" charset="-128"/>
                <a:hlinkClick r:id="rId5" tooltip="URL for referenced book"/>
              </a:rPr>
              <a:t>http://docs.oracle.com/javase/tutorial/java/concepts/</a:t>
            </a:r>
            <a:r>
              <a:rPr lang="en-US" altLang="en-US" b="0" dirty="0">
                <a:ea typeface="ＭＳ Ｐゴシック" panose="020B0600070205080204" pitchFamily="34" charset="-128"/>
              </a:rPr>
              <a:t>.</a:t>
            </a:r>
          </a:p>
          <a:p>
            <a:r>
              <a:rPr lang="en-US" altLang="en-US" b="0" dirty="0"/>
              <a:t>Morley, D., &amp; Parker, C.S. (2010). Chapter 13</a:t>
            </a:r>
            <a:r>
              <a:rPr lang="en-US" altLang="en-US" b="0" dirty="0" smtClean="0"/>
              <a:t>: Program </a:t>
            </a:r>
            <a:r>
              <a:rPr lang="en-US" altLang="en-US" b="0" dirty="0"/>
              <a:t>Development and Programming Languages. In </a:t>
            </a:r>
            <a:r>
              <a:rPr lang="en-US" altLang="en-US" b="0" i="1" dirty="0"/>
              <a:t>Understanding Computers Today and Tomorrow, 12th Edition introductory.</a:t>
            </a:r>
            <a:r>
              <a:rPr lang="en-US" altLang="en-US" b="0" dirty="0"/>
              <a:t> Boston</a:t>
            </a:r>
            <a:r>
              <a:rPr lang="en-US" altLang="en-US" b="0" dirty="0" smtClean="0"/>
              <a:t>: Course </a:t>
            </a:r>
            <a:r>
              <a:rPr lang="en-US" altLang="en-US" b="0" dirty="0"/>
              <a:t>Technology.</a:t>
            </a:r>
          </a:p>
          <a:p>
            <a:r>
              <a:rPr lang="en-US" altLang="en-US" b="0" dirty="0"/>
              <a:t>Parsons, J.J., &amp; Oja, D. (2010). Chapter 12: Computer Programming. In </a:t>
            </a:r>
            <a:r>
              <a:rPr lang="en-US" altLang="en-US" b="0" i="1" dirty="0"/>
              <a:t>New Perspectives on Computer Concepts 2011: Comprehensive</a:t>
            </a:r>
            <a:r>
              <a:rPr lang="en-US" altLang="en-US" b="0" dirty="0"/>
              <a:t> (13th ed.). Boston: Course Technology.</a:t>
            </a:r>
          </a:p>
          <a:p>
            <a:r>
              <a:rPr lang="en-US" altLang="en-US" b="0" dirty="0"/>
              <a:t>Gosling, J. (1995, February). Java: An Overview. Reprinted in: </a:t>
            </a:r>
            <a:r>
              <a:rPr lang="en-US" altLang="en-US" b="0" dirty="0" err="1"/>
              <a:t>Treichel</a:t>
            </a:r>
            <a:r>
              <a:rPr lang="en-US" altLang="en-US" b="0" dirty="0"/>
              <a:t>, J. &amp; </a:t>
            </a:r>
            <a:r>
              <a:rPr lang="en-US" altLang="en-US" b="0" dirty="0" err="1"/>
              <a:t>Holzer</a:t>
            </a:r>
            <a:r>
              <a:rPr lang="en-US" altLang="en-US" b="0" dirty="0"/>
              <a:t>, M., (Eds.). </a:t>
            </a:r>
            <a:r>
              <a:rPr lang="en-US" altLang="en-US" b="0" i="1" dirty="0"/>
              <a:t>Sun Microsystems Laboratories: </a:t>
            </a:r>
            <a:r>
              <a:rPr lang="en-US" b="0" i="1" dirty="0"/>
              <a:t>The First Ten Years 1991−2001</a:t>
            </a:r>
            <a:r>
              <a:rPr lang="en-US" b="0" dirty="0"/>
              <a:t>. (7-2). </a:t>
            </a:r>
          </a:p>
          <a:p>
            <a:pPr marL="393700" indent="-393700"/>
            <a:r>
              <a:rPr lang="en-US" altLang="en-US" b="0" dirty="0" smtClean="0">
                <a:ea typeface="ＭＳ Ｐゴシック" panose="020B0600070205080204" pitchFamily="34" charset="-128"/>
              </a:rPr>
              <a:t>Sierra</a:t>
            </a:r>
            <a:r>
              <a:rPr lang="en-US" altLang="en-US" b="0" dirty="0">
                <a:ea typeface="ＭＳ Ｐゴシック" panose="020B0600070205080204" pitchFamily="34" charset="-128"/>
              </a:rPr>
              <a:t>, K., &amp; Bates, B. (2009</a:t>
            </a:r>
            <a:r>
              <a:rPr lang="en-US" altLang="en-US" b="0" dirty="0" smtClean="0">
                <a:ea typeface="ＭＳ Ｐゴシック" panose="020B0600070205080204" pitchFamily="34" charset="-128"/>
              </a:rPr>
              <a:t>). </a:t>
            </a:r>
            <a:r>
              <a:rPr lang="en-US" altLang="en-US" b="0" i="1" dirty="0" smtClean="0">
                <a:ea typeface="ＭＳ Ｐゴシック" panose="020B0600070205080204" pitchFamily="34" charset="-128"/>
              </a:rPr>
              <a:t>Head </a:t>
            </a:r>
            <a:r>
              <a:rPr lang="en-US" altLang="en-US" b="0" i="1" dirty="0">
                <a:ea typeface="ＭＳ Ｐゴシック" panose="020B0600070205080204" pitchFamily="34" charset="-128"/>
              </a:rPr>
              <a:t>First Java </a:t>
            </a:r>
            <a:r>
              <a:rPr lang="en-US" altLang="en-US" b="0" dirty="0">
                <a:ea typeface="ＭＳ Ｐゴシック" panose="020B0600070205080204" pitchFamily="34" charset="-128"/>
              </a:rPr>
              <a:t>(2</a:t>
            </a:r>
            <a:r>
              <a:rPr lang="en-US" altLang="en-US" b="0" baseline="30000" dirty="0">
                <a:ea typeface="ＭＳ Ｐゴシック" panose="020B0600070205080204" pitchFamily="34" charset="-128"/>
              </a:rPr>
              <a:t>nd</a:t>
            </a:r>
            <a:r>
              <a:rPr lang="en-US" altLang="en-US" b="0" dirty="0">
                <a:ea typeface="ＭＳ Ｐゴシック" panose="020B0600070205080204" pitchFamily="34" charset="-128"/>
              </a:rPr>
              <a:t> Ed.). O</a:t>
            </a:r>
            <a:r>
              <a:rPr lang="ja-JP" altLang="en-US" b="0" dirty="0"/>
              <a:t>’</a:t>
            </a:r>
            <a:r>
              <a:rPr lang="en-US" altLang="ja-JP" b="0" dirty="0"/>
              <a:t>Reilly Media</a:t>
            </a:r>
            <a:r>
              <a:rPr lang="en-US" altLang="ja-JP" b="0" dirty="0" smtClean="0"/>
              <a:t>.</a:t>
            </a:r>
            <a:endParaRPr lang="en-US" altLang="en-US" b="0" dirty="0" smtClean="0">
              <a:ea typeface="ＭＳ Ｐゴシック" panose="020B0600070205080204" pitchFamily="34" charset="-128"/>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solidFill>
                  <a:srgbClr val="000000"/>
                </a:solidFill>
                <a:ea typeface="ＭＳ Ｐゴシック" panose="020B0600070205080204" pitchFamily="34" charset="-128"/>
              </a:rPr>
              <a:t>Computer Programming</a:t>
            </a:r>
            <a:br>
              <a:rPr lang="en-US" altLang="en-US" dirty="0" smtClean="0">
                <a:solidFill>
                  <a:srgbClr val="000000"/>
                </a:solidFill>
                <a:ea typeface="ＭＳ Ｐゴシック" panose="020B0600070205080204" pitchFamily="34" charset="-128"/>
              </a:rPr>
            </a:br>
            <a:r>
              <a:rPr lang="en-US" altLang="en-US" dirty="0">
                <a:solidFill>
                  <a:srgbClr val="000000"/>
                </a:solidFill>
                <a:ea typeface="ＭＳ Ｐゴシック" panose="020B0600070205080204" pitchFamily="34" charset="-128"/>
              </a:rPr>
              <a:t>References </a:t>
            </a:r>
            <a:r>
              <a:rPr lang="en-US" altLang="en-US" dirty="0" smtClean="0">
                <a:solidFill>
                  <a:srgbClr val="000000"/>
                </a:solidFill>
                <a:ea typeface="ＭＳ Ｐゴシック" panose="020B0600070205080204" pitchFamily="34" charset="-128"/>
              </a:rPr>
              <a:t>– 2 – Lecture e</a:t>
            </a:r>
            <a:endParaRPr lang="en-US" altLang="en-US" sz="4000" dirty="0" smtClean="0">
              <a:ea typeface="ＭＳ Ｐゴシック" panose="020B0600070205080204" pitchFamily="34" charset="-128"/>
            </a:endParaRPr>
          </a:p>
        </p:txBody>
      </p:sp>
      <p:sp>
        <p:nvSpPr>
          <p:cNvPr id="46083" name="Text Placeholder 8"/>
          <p:cNvSpPr>
            <a:spLocks noGrp="1"/>
          </p:cNvSpPr>
          <p:nvPr>
            <p:ph type="body" sz="quarter" idx="16"/>
          </p:nvPr>
        </p:nvSpPr>
        <p:spPr/>
        <p:txBody>
          <a:bodyPr/>
          <a:lstStyle/>
          <a:p>
            <a:r>
              <a:rPr lang="en-US" altLang="en-US" dirty="0">
                <a:ea typeface="ＭＳ Ｐゴシック" panose="020B0600070205080204" pitchFamily="34" charset="-128"/>
              </a:rPr>
              <a:t>Charts, Tables, Figures</a:t>
            </a:r>
          </a:p>
          <a:p>
            <a:pPr marL="0" indent="0"/>
            <a:r>
              <a:rPr lang="en-US" altLang="en-US" b="0" dirty="0" smtClean="0">
                <a:ea typeface="ＭＳ Ｐゴシック" panose="020B0600070205080204" pitchFamily="34" charset="-128"/>
              </a:rPr>
              <a:t>Figure 1: BMI </a:t>
            </a:r>
            <a:r>
              <a:rPr lang="en-US" altLang="en-US" b="0" dirty="0">
                <a:ea typeface="ＭＳ Ｐゴシック" panose="020B0600070205080204" pitchFamily="34" charset="-128"/>
              </a:rPr>
              <a:t>Calculator (Hribar, 2011)</a:t>
            </a:r>
          </a:p>
          <a:p>
            <a:pPr marL="0" indent="0"/>
            <a:r>
              <a:rPr lang="en-US" altLang="en-US" b="0" dirty="0" smtClean="0">
                <a:ea typeface="ＭＳ Ｐゴシック" panose="020B0600070205080204" pitchFamily="34" charset="-128"/>
              </a:rPr>
              <a:t>Figure 2: </a:t>
            </a:r>
            <a:r>
              <a:rPr lang="en-US" altLang="en-US" b="0" dirty="0">
                <a:ea typeface="ＭＳ Ｐゴシック" panose="020B0600070205080204" pitchFamily="34" charset="-128"/>
              </a:rPr>
              <a:t>Child classes inherit all methods and instance variables from parent class (Hribar, 2011</a:t>
            </a:r>
            <a:r>
              <a:rPr lang="en-US" altLang="en-US" b="0" dirty="0" smtClean="0">
                <a:ea typeface="ＭＳ Ｐゴシック" panose="020B0600070205080204" pitchFamily="34" charset="-128"/>
              </a:rPr>
              <a:t>).</a:t>
            </a:r>
            <a:endParaRPr lang="en-US" altLang="en-US" dirty="0">
              <a:ea typeface="ＭＳ Ｐゴシック" panose="020B0600070205080204" pitchFamily="34" charset="-128"/>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458442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Computer Science </a:t>
            </a:r>
            <a:br>
              <a:rPr lang="en-US" dirty="0"/>
            </a:br>
            <a:r>
              <a:rPr lang="en-US" dirty="0"/>
              <a:t>Computer Programming</a:t>
            </a:r>
            <a:br>
              <a:rPr lang="en-US" dirty="0"/>
            </a:br>
            <a:r>
              <a:rPr lang="en-US" dirty="0"/>
              <a:t>Lecture e</a:t>
            </a:r>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extLst>
      <p:ext uri="{BB962C8B-B14F-4D97-AF65-F5344CB8AC3E}">
        <p14:creationId xmlns:p14="http://schemas.microsoft.com/office/powerpoint/2010/main" val="2815045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- 1</a:t>
            </a:r>
            <a:endParaRPr lang="en-US" dirty="0"/>
          </a:p>
        </p:txBody>
      </p:sp>
      <p:sp>
        <p:nvSpPr>
          <p:cNvPr id="4" name="Content Placeholder 3"/>
          <p:cNvSpPr>
            <a:spLocks noGrp="1"/>
          </p:cNvSpPr>
          <p:nvPr>
            <p:ph sz="quarter" idx="14"/>
          </p:nvPr>
        </p:nvSpPr>
        <p:spPr/>
        <p:txBody>
          <a:bodyPr/>
          <a:lstStyle/>
          <a:p>
            <a:r>
              <a:rPr lang="en-US" dirty="0"/>
              <a:t>Define the purpose of programming languages (Lecture a)</a:t>
            </a:r>
          </a:p>
          <a:p>
            <a:r>
              <a:rPr lang="en-US" dirty="0"/>
              <a:t>Differentiate between the different types of programming languages and list commonly used ones (Lecture a)</a:t>
            </a:r>
          </a:p>
          <a:p>
            <a:r>
              <a:rPr lang="en-US" dirty="0"/>
              <a:t>Explain the compiling and interpreting process for computer programs </a:t>
            </a:r>
            <a:br>
              <a:rPr lang="en-US" dirty="0"/>
            </a:br>
            <a:r>
              <a:rPr lang="en-US" dirty="0"/>
              <a:t>(Lecture b</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2018941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- 2</a:t>
            </a:r>
            <a:endParaRPr lang="en-US" dirty="0"/>
          </a:p>
        </p:txBody>
      </p:sp>
      <p:sp>
        <p:nvSpPr>
          <p:cNvPr id="4" name="Content Placeholder 3"/>
          <p:cNvSpPr>
            <a:spLocks noGrp="1"/>
          </p:cNvSpPr>
          <p:nvPr>
            <p:ph sz="quarter" idx="14"/>
          </p:nvPr>
        </p:nvSpPr>
        <p:spPr/>
        <p:txBody>
          <a:bodyPr/>
          <a:lstStyle/>
          <a:p>
            <a:r>
              <a:rPr lang="en-US" dirty="0"/>
              <a:t>Learn basic programming concepts including variable declarations, assignment statements, expressions, conditional statements and loops (Lectures c, d)</a:t>
            </a:r>
          </a:p>
          <a:p>
            <a:r>
              <a:rPr lang="en-US" dirty="0"/>
              <a:t>Describe advanced programming concepts including objects and modularity (Lecture e</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2374740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Object-Oriented Programming</a:t>
            </a:r>
          </a:p>
        </p:txBody>
      </p:sp>
      <p:sp>
        <p:nvSpPr>
          <p:cNvPr id="34819" name="Content Placeholder 2"/>
          <p:cNvSpPr>
            <a:spLocks noGrp="1"/>
          </p:cNvSpPr>
          <p:nvPr>
            <p:ph sz="quarter" idx="14"/>
          </p:nvPr>
        </p:nvSpPr>
        <p:spPr/>
        <p:txBody>
          <a:bodyPr/>
          <a:lstStyle/>
          <a:p>
            <a:r>
              <a:rPr lang="en-US" altLang="en-US" dirty="0" smtClean="0"/>
              <a:t>Object-oriented programming (OOP) is a popular paradigm. Examples:</a:t>
            </a:r>
          </a:p>
          <a:p>
            <a:pPr lvl="1"/>
            <a:r>
              <a:rPr lang="en-US" altLang="en-US" dirty="0" smtClean="0"/>
              <a:t>C++, C#, Java, Python, Ruby</a:t>
            </a:r>
          </a:p>
          <a:p>
            <a:r>
              <a:rPr lang="en-US" altLang="en-US" dirty="0" smtClean="0"/>
              <a:t>Supports important software engineering principles</a:t>
            </a:r>
          </a:p>
          <a:p>
            <a:r>
              <a:rPr lang="en-US" altLang="en-US" dirty="0" smtClean="0"/>
              <a:t>Graphical user interface (GUI) programming naturally conforms to OOP</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Objects</a:t>
            </a:r>
          </a:p>
        </p:txBody>
      </p:sp>
      <p:sp>
        <p:nvSpPr>
          <p:cNvPr id="35843" name="Content Placeholder 2"/>
          <p:cNvSpPr>
            <a:spLocks noGrp="1"/>
          </p:cNvSpPr>
          <p:nvPr>
            <p:ph sz="quarter" idx="14"/>
          </p:nvPr>
        </p:nvSpPr>
        <p:spPr>
          <a:xfrm>
            <a:off x="457200" y="1638300"/>
            <a:ext cx="8229600" cy="4838700"/>
          </a:xfrm>
        </p:spPr>
        <p:txBody>
          <a:bodyPr/>
          <a:lstStyle/>
          <a:p>
            <a:r>
              <a:rPr lang="en-US" altLang="en-US" sz="3000" dirty="0" smtClean="0"/>
              <a:t>Objects have:</a:t>
            </a:r>
          </a:p>
          <a:p>
            <a:pPr lvl="1"/>
            <a:r>
              <a:rPr lang="en-US" altLang="en-US" sz="2600" dirty="0" smtClean="0"/>
              <a:t>Identity (name)</a:t>
            </a:r>
          </a:p>
          <a:p>
            <a:pPr lvl="1"/>
            <a:r>
              <a:rPr lang="en-US" altLang="en-US" sz="2600" dirty="0" smtClean="0"/>
              <a:t>Attributes (instance variables)</a:t>
            </a:r>
          </a:p>
          <a:p>
            <a:pPr lvl="1"/>
            <a:r>
              <a:rPr lang="en-US" altLang="en-US" sz="2600" dirty="0" smtClean="0"/>
              <a:t>Behavior (methods)</a:t>
            </a:r>
          </a:p>
          <a:p>
            <a:r>
              <a:rPr lang="en-US" altLang="en-US" sz="3000" dirty="0" smtClean="0"/>
              <a:t>OOP is a way of organizing code</a:t>
            </a:r>
          </a:p>
          <a:p>
            <a:pPr lvl="1"/>
            <a:r>
              <a:rPr lang="en-US" altLang="en-US" sz="2600" dirty="0" smtClean="0"/>
              <a:t>Data and related methods stored together</a:t>
            </a:r>
          </a:p>
          <a:p>
            <a:r>
              <a:rPr lang="en-US" altLang="en-US" sz="3000" dirty="0" smtClean="0"/>
              <a:t>OOP allows for code reuse</a:t>
            </a:r>
          </a:p>
          <a:p>
            <a:pPr lvl="1"/>
            <a:r>
              <a:rPr lang="en-US" altLang="en-US" sz="2600" dirty="0" smtClean="0"/>
              <a:t>Modularity</a:t>
            </a:r>
          </a:p>
          <a:p>
            <a:pPr lvl="1"/>
            <a:r>
              <a:rPr lang="en-US" altLang="en-US" sz="2600" dirty="0" smtClean="0"/>
              <a:t>Inheritance</a:t>
            </a:r>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Classes vs. Objects</a:t>
            </a:r>
          </a:p>
        </p:txBody>
      </p:sp>
      <p:sp>
        <p:nvSpPr>
          <p:cNvPr id="36867" name="Content Placeholder 2"/>
          <p:cNvSpPr>
            <a:spLocks noGrp="1"/>
          </p:cNvSpPr>
          <p:nvPr>
            <p:ph sz="quarter" idx="14"/>
          </p:nvPr>
        </p:nvSpPr>
        <p:spPr/>
        <p:txBody>
          <a:bodyPr/>
          <a:lstStyle/>
          <a:p>
            <a:r>
              <a:rPr lang="en-US" altLang="en-US" dirty="0" smtClean="0"/>
              <a:t>Classes are the code definition for objects</a:t>
            </a:r>
          </a:p>
          <a:p>
            <a:r>
              <a:rPr lang="en-US" altLang="en-US" dirty="0" smtClean="0"/>
              <a:t>They are the "blueprint“ for objects</a:t>
            </a:r>
          </a:p>
          <a:p>
            <a:r>
              <a:rPr lang="en-US" altLang="en-US" dirty="0" smtClean="0"/>
              <a:t>Objects are created when the program runs</a:t>
            </a:r>
          </a:p>
          <a:p>
            <a:pPr lvl="1"/>
            <a:r>
              <a:rPr lang="en-US" altLang="en-US" dirty="0" smtClean="0"/>
              <a:t>Instantiation</a:t>
            </a:r>
          </a:p>
          <a:p>
            <a:pPr lvl="1"/>
            <a:r>
              <a:rPr lang="en-US" altLang="en-US" dirty="0" smtClean="0"/>
              <a:t>Similar to declaring a variable</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6"/>
          <p:cNvSpPr>
            <a:spLocks noGrp="1"/>
          </p:cNvSpPr>
          <p:nvPr>
            <p:ph type="title"/>
          </p:nvPr>
        </p:nvSpPr>
        <p:spPr/>
        <p:txBody>
          <a:bodyPr/>
          <a:lstStyle/>
          <a:p>
            <a:pPr eaLnBrk="1" hangingPunct="1"/>
            <a:r>
              <a:rPr lang="en-US" altLang="en-US" dirty="0" smtClean="0">
                <a:ea typeface="ＭＳ Ｐゴシック" panose="020B0600070205080204" pitchFamily="34" charset="-128"/>
              </a:rPr>
              <a:t>Procedural vs OOP - 1</a:t>
            </a:r>
          </a:p>
        </p:txBody>
      </p:sp>
      <p:sp>
        <p:nvSpPr>
          <p:cNvPr id="2" name="Content Placeholder 1"/>
          <p:cNvSpPr>
            <a:spLocks noGrp="1"/>
          </p:cNvSpPr>
          <p:nvPr>
            <p:ph sz="quarter" idx="14"/>
          </p:nvPr>
        </p:nvSpPr>
        <p:spPr>
          <a:xfrm>
            <a:off x="457200" y="1168400"/>
            <a:ext cx="4041648" cy="2717800"/>
          </a:xfrm>
        </p:spPr>
        <p:txBody>
          <a:bodyPr/>
          <a:lstStyle/>
          <a:p>
            <a:r>
              <a:rPr lang="en-US" altLang="en-US" dirty="0" smtClean="0">
                <a:ea typeface="ＭＳ Ｐゴシック" panose="020B0600070205080204" pitchFamily="34" charset="-128"/>
                <a:cs typeface="Courier New" panose="02070309020205020404" pitchFamily="49" charset="0"/>
              </a:rPr>
              <a:t>Procedural Version</a:t>
            </a:r>
          </a:p>
          <a:p>
            <a:pPr marL="342900" indent="-342900">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double </a:t>
            </a: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circleArea(double </a:t>
            </a: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radius</a:t>
            </a: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marL="342900" indent="-342900">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return 3.14*radius*radius; }</a:t>
            </a:r>
          </a:p>
          <a:p>
            <a:pPr>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endPar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5" name="Text Placeholder 4"/>
          <p:cNvSpPr>
            <a:spLocks noGrp="1"/>
          </p:cNvSpPr>
          <p:nvPr>
            <p:ph type="body" sz="quarter" idx="19"/>
          </p:nvPr>
        </p:nvSpPr>
        <p:spPr>
          <a:xfrm>
            <a:off x="457200" y="3886200"/>
            <a:ext cx="3810000" cy="2794000"/>
          </a:xfrm>
        </p:spPr>
        <p:txBody>
          <a:bodyPr/>
          <a:lstStyle/>
          <a:p>
            <a:pPr marL="0" indent="0">
              <a:buNone/>
            </a:pPr>
            <a:r>
              <a:rPr lang="en-US" sz="2400" b="1" dirty="0" smtClean="0"/>
              <a:t>Procedure</a:t>
            </a:r>
            <a:r>
              <a:rPr lang="en-US" sz="2400" dirty="0" smtClean="0"/>
              <a:t>: radius is passed into </a:t>
            </a:r>
            <a:r>
              <a:rPr lang="en-US" sz="2400" dirty="0" err="1" smtClean="0"/>
              <a:t>circleArea</a:t>
            </a:r>
            <a:r>
              <a:rPr lang="en-US" sz="2400" dirty="0" smtClean="0"/>
              <a:t> as a parameter</a:t>
            </a:r>
          </a:p>
          <a:p>
            <a:pPr marL="0" indent="0">
              <a:buNone/>
            </a:pPr>
            <a:r>
              <a:rPr lang="en-US" sz="2400" b="1" dirty="0" smtClean="0"/>
              <a:t>Class</a:t>
            </a:r>
            <a:r>
              <a:rPr lang="en-US" sz="2400" dirty="0" smtClean="0"/>
              <a:t>: Radius is stored with the CalcArea method</a:t>
            </a:r>
          </a:p>
          <a:p>
            <a:pPr marL="0" indent="0">
              <a:buNone/>
            </a:pPr>
            <a:r>
              <a:rPr lang="en-US" sz="2400" dirty="0" smtClean="0"/>
              <a:t>How to add circumference calculation?</a:t>
            </a:r>
          </a:p>
        </p:txBody>
      </p:sp>
      <p:sp>
        <p:nvSpPr>
          <p:cNvPr id="3" name="Content Placeholder 2"/>
          <p:cNvSpPr>
            <a:spLocks noGrp="1"/>
          </p:cNvSpPr>
          <p:nvPr>
            <p:ph sz="quarter" idx="18"/>
          </p:nvPr>
        </p:nvSpPr>
        <p:spPr>
          <a:xfrm>
            <a:off x="4648200" y="1168400"/>
            <a:ext cx="4041648" cy="5577840"/>
          </a:xfrm>
        </p:spPr>
        <p:txBody>
          <a:bodyPr>
            <a:noAutofit/>
          </a:bodyPr>
          <a:lstStyle/>
          <a:p>
            <a:pPr marL="0" indent="0">
              <a:buNone/>
            </a:pPr>
            <a:r>
              <a:rPr lang="en-US" altLang="en-US" dirty="0" smtClean="0">
                <a:ea typeface="ＭＳ Ｐゴシック" panose="020B0600070205080204" pitchFamily="34" charset="-128"/>
                <a:cs typeface="Courier New" panose="02070309020205020404" pitchFamily="49" charset="0"/>
              </a:rPr>
              <a:t>OOP (class) Version</a:t>
            </a:r>
          </a:p>
          <a:p>
            <a:pPr>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class </a:t>
            </a: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Circle</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double radius;</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void setRadius(double rValue)</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radius = rValue;</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double calcArea()</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return 3.14*radius*radius;</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endParaRPr lang="en-US" altLang="en-US" sz="2000" dirty="0">
              <a:solidFill>
                <a:srgbClr val="0000FF"/>
              </a:solidFill>
              <a:ea typeface="ＭＳ Ｐゴシック" panose="020B0600070205080204" pitchFamily="34" charset="-128"/>
            </a:endParaRPr>
          </a:p>
        </p:txBody>
      </p:sp>
      <p:sp>
        <p:nvSpPr>
          <p:cNvPr id="6" name="Slide Number Placeholder 5"/>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6"/>
          <p:cNvSpPr>
            <a:spLocks noGrp="1"/>
          </p:cNvSpPr>
          <p:nvPr>
            <p:ph type="title"/>
          </p:nvPr>
        </p:nvSpPr>
        <p:spPr/>
        <p:txBody>
          <a:bodyPr/>
          <a:lstStyle/>
          <a:p>
            <a:pPr eaLnBrk="1" hangingPunct="1"/>
            <a:r>
              <a:rPr lang="en-US" altLang="en-US" dirty="0" smtClean="0">
                <a:ea typeface="ＭＳ Ｐゴシック" panose="020B0600070205080204" pitchFamily="34" charset="-128"/>
              </a:rPr>
              <a:t>Procedural vs OOP - 2</a:t>
            </a:r>
          </a:p>
        </p:txBody>
      </p:sp>
      <p:sp>
        <p:nvSpPr>
          <p:cNvPr id="2" name="Content Placeholder 1"/>
          <p:cNvSpPr>
            <a:spLocks noGrp="1"/>
          </p:cNvSpPr>
          <p:nvPr>
            <p:ph sz="quarter" idx="14"/>
          </p:nvPr>
        </p:nvSpPr>
        <p:spPr>
          <a:xfrm>
            <a:off x="457200" y="1168400"/>
            <a:ext cx="4041648" cy="5403850"/>
          </a:xfrm>
        </p:spPr>
        <p:txBody>
          <a:bodyPr/>
          <a:lstStyle/>
          <a:p>
            <a:pPr marL="0" indent="0">
              <a:buNone/>
            </a:pPr>
            <a:r>
              <a:rPr lang="en-US" altLang="en-US" dirty="0" smtClean="0">
                <a:ea typeface="ＭＳ Ｐゴシック" panose="020B0600070205080204" pitchFamily="34" charset="-128"/>
                <a:cs typeface="Courier New" panose="02070309020205020404" pitchFamily="49" charset="0"/>
              </a:rPr>
              <a:t>Procedural Version</a:t>
            </a:r>
          </a:p>
          <a:p>
            <a:pPr>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double </a:t>
            </a: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circleArea(double radius)</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return 3.14*radius*radius; }</a:t>
            </a:r>
          </a:p>
          <a:p>
            <a:pPr>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p:txBody>
      </p:sp>
      <p:sp>
        <p:nvSpPr>
          <p:cNvPr id="3" name="Content Placeholder 2"/>
          <p:cNvSpPr>
            <a:spLocks noGrp="1"/>
          </p:cNvSpPr>
          <p:nvPr>
            <p:ph sz="quarter" idx="18"/>
          </p:nvPr>
        </p:nvSpPr>
        <p:spPr>
          <a:xfrm>
            <a:off x="4648200" y="1168400"/>
            <a:ext cx="4041648" cy="5577840"/>
          </a:xfrm>
        </p:spPr>
        <p:txBody>
          <a:bodyPr/>
          <a:lstStyle/>
          <a:p>
            <a:pPr marL="0" indent="0">
              <a:buNone/>
            </a:pPr>
            <a:r>
              <a:rPr lang="en-US" altLang="en-US" dirty="0" smtClean="0">
                <a:ea typeface="ＭＳ Ｐゴシック" panose="020B0600070205080204" pitchFamily="34" charset="-128"/>
                <a:cs typeface="Courier New" panose="02070309020205020404" pitchFamily="49" charset="0"/>
              </a:rPr>
              <a:t>OOP (class) Version</a:t>
            </a:r>
          </a:p>
          <a:p>
            <a:pPr>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class </a:t>
            </a: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Circle</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double radius;</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void setRadius(double rValue)</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radius = rValue;</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double calcArea()</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return 3.14*radius*radius;</a:t>
            </a:r>
          </a:p>
          <a:p>
            <a:pPr>
              <a:buNone/>
            </a:pPr>
            <a:r>
              <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a:p>
            <a:pPr>
              <a:buNone/>
            </a:pPr>
            <a:r>
              <a:rPr lang="en-US" altLang="en-US" sz="20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endParaRPr lang="en-US" altLang="en-US" sz="20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6" name="Slide Number Placeholder 5"/>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extLst>
      <p:ext uri="{BB962C8B-B14F-4D97-AF65-F5344CB8AC3E}">
        <p14:creationId xmlns:p14="http://schemas.microsoft.com/office/powerpoint/2010/main" val="2921505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OOP Designs</a:t>
            </a:r>
          </a:p>
        </p:txBody>
      </p:sp>
      <p:sp>
        <p:nvSpPr>
          <p:cNvPr id="38915" name="Content Placeholder 2" descr="5.2 Table:  BMI Calculator&#10;(Hribar, 2011)."/>
          <p:cNvSpPr>
            <a:spLocks noGrp="1"/>
          </p:cNvSpPr>
          <p:nvPr>
            <p:ph sz="quarter" idx="14"/>
          </p:nvPr>
        </p:nvSpPr>
        <p:spPr/>
        <p:txBody>
          <a:bodyPr/>
          <a:lstStyle/>
          <a:p>
            <a:r>
              <a:rPr lang="en-US" altLang="en-US" dirty="0" smtClean="0"/>
              <a:t>OOP programs are designed using tools</a:t>
            </a:r>
          </a:p>
          <a:p>
            <a:r>
              <a:rPr lang="en-US" altLang="en-US" dirty="0" smtClean="0"/>
              <a:t>Unified Modeling Language (UML) is very common</a:t>
            </a:r>
          </a:p>
          <a:p>
            <a:r>
              <a:rPr lang="en-US" altLang="en-US" dirty="0" smtClean="0"/>
              <a:t>Example for class of BMICalculator</a:t>
            </a:r>
          </a:p>
        </p:txBody>
      </p:sp>
      <p:pic>
        <p:nvPicPr>
          <p:cNvPr id="4" name="Content Placeholder 3" descr="BMI Calculator&#10;double weight &#10;double height&#10;double bmi&#10;void setWeight(double wValue)&#10;void setHeight(double hValue)&#10;void calcBmi()&#10;void outputBMI()&#10;void outputBmiCategory()&#10;" title="Figure 1: class &quot;BMICalculator&quot;"/>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644052" y="1600200"/>
            <a:ext cx="4041775" cy="3813855"/>
          </a:xfrm>
        </p:spPr>
      </p:pic>
      <p:sp>
        <p:nvSpPr>
          <p:cNvPr id="10" name="Text Placeholder 9"/>
          <p:cNvSpPr>
            <a:spLocks noGrp="1"/>
          </p:cNvSpPr>
          <p:nvPr>
            <p:ph type="body" sz="quarter" idx="33"/>
          </p:nvPr>
        </p:nvSpPr>
        <p:spPr>
          <a:xfrm>
            <a:off x="4648200" y="5408294"/>
            <a:ext cx="3450133" cy="533400"/>
          </a:xfrm>
        </p:spPr>
        <p:txBody>
          <a:bodyPr/>
          <a:lstStyle/>
          <a:p>
            <a:r>
              <a:rPr lang="en-US" dirty="0" smtClean="0"/>
              <a:t>Figure 1: class “</a:t>
            </a:r>
            <a:r>
              <a:rPr lang="en-US" dirty="0" err="1" smtClean="0"/>
              <a:t>BMICalculator</a:t>
            </a:r>
            <a:r>
              <a:rPr lang="en-US" dirty="0" smtClean="0"/>
              <a:t>”</a:t>
            </a:r>
          </a:p>
          <a:p>
            <a:r>
              <a:rPr lang="en-US" dirty="0" smtClean="0"/>
              <a:t>(</a:t>
            </a:r>
            <a:r>
              <a:rPr lang="en-US" dirty="0" err="1" smtClean="0"/>
              <a:t>Hribar</a:t>
            </a:r>
            <a:r>
              <a:rPr lang="en-US" dirty="0" smtClean="0"/>
              <a:t>, 2011)</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5_V3.mp3"/>
  <p:tag name="AUDIO_ID" val="275"/>
  <p:tag name="ELAPSEDTIME" val="35.37"/>
  <p:tag name="ARTICULATE_SLIDE_NAV" val="5"/>
  <p:tag name="ARTICULATE_SLIDE_GUID" val="a263377d-4187-41c7-bd48-c4a56b1821b9"/>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6_V3.mp3"/>
  <p:tag name="AUDIO_ID" val="276"/>
  <p:tag name="ELAPSEDTIME" val="101.251"/>
  <p:tag name="ARTICULATE_SLIDE_NAV" val="6"/>
  <p:tag name="ARTICULATE_SLIDE_GUID" val="b60357ef-92fa-4af8-b8fe-8a09fe391df0"/>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6_V3.mp3"/>
  <p:tag name="AUDIO_ID" val="276"/>
  <p:tag name="ELAPSEDTIME" val="101.251"/>
  <p:tag name="ARTICULATE_SLIDE_NAV" val="6"/>
  <p:tag name="ARTICULATE_SLIDE_GUID" val="b60357ef-92fa-4af8-b8fe-8a09fe391df0"/>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7_V3.mp3"/>
  <p:tag name="AUDIO_ID" val="277"/>
  <p:tag name="ELAPSEDTIME" val="103.498"/>
  <p:tag name="ARTICULATE_SLIDE_NAV" val="7"/>
  <p:tag name="ARTICULATE_SLIDE_GUID" val="628119f0-e28e-491b-a3e4-f1ed1a0bc38e"/>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8_V3.mp3"/>
  <p:tag name="AUDIO_ID" val="278"/>
  <p:tag name="ELAPSEDTIME" val="57"/>
  <p:tag name="ARTICULATE_SLIDE_NAV" val="8"/>
  <p:tag name="ARTICULATE_SLIDE_GUID" val="19dc39c4-0f6e-4e1a-af81-c227ac829b0e"/>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9_V3.mp3"/>
  <p:tag name="AUDIO_ID" val="279"/>
  <p:tag name="ELAPSEDTIME" val="144.327"/>
  <p:tag name="ARTICULATE_SLIDE_NAV" val="9"/>
  <p:tag name="ARTICULATE_SLIDE_GUID" val="e6d6593a-cca7-4bc3-9357-a62d6442ccbf"/>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10_V3.mp3"/>
  <p:tag name="AUDIO_ID" val="280"/>
  <p:tag name="ELAPSEDTIME" val="62.198"/>
  <p:tag name="ARTICULATE_SLIDE_NAV" val="10"/>
  <p:tag name="ARTICULATE_SLIDE_GUID" val="22f4c4ba-6fcf-40a4-baa9-f9ca0675eb74"/>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11_V3.mp3"/>
  <p:tag name="AUDIO_ID" val="281"/>
  <p:tag name="ELAPSEDTIME" val="120.738"/>
  <p:tag name="ARTICULATE_SLIDE_NAV" val="11"/>
  <p:tag name="ARTICULATE_SLIDE_GUID" val="337b1977-b581-425f-895a-cb44f3be8335"/>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12_V3.mp3"/>
  <p:tag name="AUDIO_ID" val="282"/>
  <p:tag name="ELAPSEDTIME" val="18.809"/>
  <p:tag name="ARTICULATE_SLIDE_NAV" val="12"/>
  <p:tag name="ARTICULATE_SLIDE_GUID" val="99770287-1ada-465f-b9f9-4531ac5d4471"/>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13_V3.mp3"/>
  <p:tag name="AUDIO_ID" val="284"/>
  <p:tag name="ELAPSEDTIME" val="31.974"/>
  <p:tag name="ARTICULATE_SLIDE_NAV" val="13"/>
  <p:tag name="ARTICULATE_SLIDE_GUID" val="cf043d7b-47c7-4fe3-adda-7531707ebd5a"/>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py of 30_sec_silence.mp3"/>
  <p:tag name="AUDIO_ID" val="283"/>
  <p:tag name="ELAPSEDTIME" val="7.515"/>
  <p:tag name="ARTICULATE_SLIDE_NAV" val="14"/>
  <p:tag name="ARTICULATE_SLIDE_GUID" val="41963bf4-c6c0-4ec3-bf7e-3522f22dc84a"/>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py of 30_sec_silence.mp3"/>
  <p:tag name="AUDIO_ID" val="283"/>
  <p:tag name="ELAPSEDTIME" val="7.515"/>
  <p:tag name="ARTICULATE_SLIDE_NAV" val="14"/>
  <p:tag name="ARTICULATE_SLIDE_GUID" val="41963bf4-c6c0-4ec3-bf7e-3522f22dc84a"/>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3_V3.mp3"/>
  <p:tag name="AUDIO_ID" val="273"/>
  <p:tag name="ELAPSEDTIME" val="58.227"/>
  <p:tag name="ARTICULATE_SLIDE_NAV" val="3"/>
  <p:tag name="ARTICULATE_SLIDE_GUID" val="0a18d452-a747-43e1-9aef-0b1aa2eebd93"/>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e\comp4_unit5e_S-4_V3.mp3"/>
  <p:tag name="AUDIO_ID" val="274"/>
  <p:tag name="ELAPSEDTIME" val="97.542"/>
  <p:tag name="ARTICULATE_SLIDE_NAV" val="4"/>
  <p:tag name="ARTICULATE_SLIDE_GUID" val="400f8d84-2d7a-4f20-ac07-56875bf25dcc"/>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749</TotalTime>
  <Words>3232</Words>
  <Application>Microsoft Office PowerPoint</Application>
  <PresentationFormat>On-screen Show (4:3)</PresentationFormat>
  <Paragraphs>211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ONC-Template-FINAL DRAFT</vt:lpstr>
      <vt:lpstr>Introduction to Computer Science</vt:lpstr>
      <vt:lpstr>Computer Programming Learning Objectives - 1</vt:lpstr>
      <vt:lpstr>Computer Programming Learning Objectives - 2</vt:lpstr>
      <vt:lpstr>Object-Oriented Programming</vt:lpstr>
      <vt:lpstr>Objects</vt:lpstr>
      <vt:lpstr>Classes vs. Objects</vt:lpstr>
      <vt:lpstr>Procedural vs OOP - 1</vt:lpstr>
      <vt:lpstr>Procedural vs OOP - 2</vt:lpstr>
      <vt:lpstr>OOP Designs</vt:lpstr>
      <vt:lpstr>Inheritance</vt:lpstr>
      <vt:lpstr>UML Diagram: Inheritance</vt:lpstr>
      <vt:lpstr>Modularity</vt:lpstr>
      <vt:lpstr>Encapsulation</vt:lpstr>
      <vt:lpstr>Computer Programming Summary – Lecture e</vt:lpstr>
      <vt:lpstr>Computer Programming Summary </vt:lpstr>
      <vt:lpstr>Computer Programming References – 1 – Lecture e</vt:lpstr>
      <vt:lpstr>Computer Programming References – 2 – Lecture e</vt:lpstr>
      <vt:lpstr>Introduction to Computer Science  Computer Programming Lecture e</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Computer Programming</dc:subject>
  <dc:creator>U.S. Department of Health and Human Services, Office of the National Coordinator for Health Information Technology</dc:creator>
  <cp:keywords>Health IT, Health IT Curriculum, Health Care, Computer Programming</cp:keywords>
  <cp:lastModifiedBy>admin</cp:lastModifiedBy>
  <cp:revision>51</cp:revision>
  <cp:lastPrinted>2017-02-27T08:10:55Z</cp:lastPrinted>
  <dcterms:created xsi:type="dcterms:W3CDTF">2016-06-29T15:55:33Z</dcterms:created>
  <dcterms:modified xsi:type="dcterms:W3CDTF">2017-06-20T17:57:02Z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FB500B22-2DA7-46BC-85F2-4EF513D908D8</vt:lpwstr>
  </property>
  <property fmtid="{D5CDD505-2E9C-101B-9397-08002B2CF9AE}" pid="3" name="ArticulatePath">
    <vt:lpwstr>C4U4e-kk</vt:lpwstr>
  </property>
  <property fmtid="{D5CDD505-2E9C-101B-9397-08002B2CF9AE}" pid="4" name="Language">
    <vt:lpwstr>English</vt:lpwstr>
  </property>
</Properties>
</file>