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notesSlides/notesSlide22.xml" ContentType="application/vnd.openxmlformats-officedocument.presentationml.notesSlide+xml"/>
  <Override PartName="/ppt/tags/tag28.xml" ContentType="application/vnd.openxmlformats-officedocument.presentationml.tags+xml"/>
  <Override PartName="/ppt/notesSlides/notesSlide23.xml" ContentType="application/vnd.openxmlformats-officedocument.presentationml.notesSlide+xml"/>
  <Override PartName="/ppt/tags/tag29.xml" ContentType="application/vnd.openxmlformats-officedocument.presentationml.tags+xml"/>
  <Override PartName="/ppt/notesSlides/notesSlide24.xml" ContentType="application/vnd.openxmlformats-officedocument.presentationml.notesSlide+xml"/>
  <Override PartName="/ppt/tags/tag30.xml" ContentType="application/vnd.openxmlformats-officedocument.presentationml.tags+xml"/>
  <Override PartName="/ppt/notesSlides/notesSlide25.xml" ContentType="application/vnd.openxmlformats-officedocument.presentationml.notesSlide+xml"/>
  <Override PartName="/ppt/tags/tag31.xml" ContentType="application/vnd.openxmlformats-officedocument.presentationml.tags+xml"/>
  <Override PartName="/ppt/notesSlides/notesSlide26.xml" ContentType="application/vnd.openxmlformats-officedocument.presentationml.notesSlide+xml"/>
  <Override PartName="/ppt/tags/tag32.xml" ContentType="application/vnd.openxmlformats-officedocument.presentationml.tags+xml"/>
  <Override PartName="/ppt/notesSlides/notesSlide27.xml" ContentType="application/vnd.openxmlformats-officedocument.presentationml.notesSlide+xml"/>
  <Override PartName="/ppt/tags/tag33.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8" r:id="rId2"/>
    <p:sldId id="259" r:id="rId3"/>
    <p:sldId id="260" r:id="rId4"/>
    <p:sldId id="263" r:id="rId5"/>
    <p:sldId id="264" r:id="rId6"/>
    <p:sldId id="265" r:id="rId7"/>
    <p:sldId id="266" r:id="rId8"/>
    <p:sldId id="267" r:id="rId9"/>
    <p:sldId id="268" r:id="rId10"/>
    <p:sldId id="269" r:id="rId11"/>
    <p:sldId id="270" r:id="rId12"/>
    <p:sldId id="284" r:id="rId13"/>
    <p:sldId id="271" r:id="rId14"/>
    <p:sldId id="272" r:id="rId15"/>
    <p:sldId id="273" r:id="rId16"/>
    <p:sldId id="274" r:id="rId17"/>
    <p:sldId id="275" r:id="rId18"/>
    <p:sldId id="289" r:id="rId19"/>
    <p:sldId id="290" r:id="rId20"/>
    <p:sldId id="291" r:id="rId21"/>
    <p:sldId id="278" r:id="rId22"/>
    <p:sldId id="288" r:id="rId23"/>
    <p:sldId id="279" r:id="rId24"/>
    <p:sldId id="280" r:id="rId25"/>
    <p:sldId id="287" r:id="rId26"/>
    <p:sldId id="281" r:id="rId27"/>
    <p:sldId id="282" r:id="rId28"/>
    <p:sldId id="257" r:id="rId29"/>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D1D6E1"/>
    <a:srgbClr val="A2ADC4"/>
    <a:srgbClr val="2476AE"/>
    <a:srgbClr val="0000FF"/>
    <a:srgbClr val="CCECFF"/>
    <a:srgbClr val="28E4F8"/>
    <a:srgbClr val="2A88CA"/>
    <a:srgbClr val="CC00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0" autoAdjust="0"/>
    <p:restoredTop sz="90385" autoAdjust="0"/>
  </p:normalViewPr>
  <p:slideViewPr>
    <p:cSldViewPr snapToGrid="0">
      <p:cViewPr varScale="1">
        <p:scale>
          <a:sx n="58" d="100"/>
          <a:sy n="58" d="100"/>
        </p:scale>
        <p:origin x="-355" y="-77"/>
      </p:cViewPr>
      <p:guideLst>
        <p:guide orient="horz" pos="2160"/>
        <p:guide orient="horz" pos="3888"/>
        <p:guide orient="horz" pos="1008"/>
        <p:guide pos="2880"/>
        <p:guide pos="2875"/>
      </p:guideLst>
    </p:cSldViewPr>
  </p:slideViewPr>
  <p:outlineViewPr>
    <p:cViewPr>
      <p:scale>
        <a:sx n="33" d="100"/>
        <a:sy n="33" d="100"/>
      </p:scale>
      <p:origin x="0" y="-244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6" d="100"/>
          <a:sy n="36"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 </a:t>
            </a:r>
            <a:r>
              <a:rPr lang="en-US" altLang="en-US" b="0" i="0" dirty="0" smtClean="0">
                <a:ea typeface="ＭＳ Ｐゴシック" panose="020B0600070205080204" pitchFamily="34" charset="-128"/>
              </a:rPr>
              <a:t>Introduction to Computer Science: Computer Programming</a:t>
            </a:r>
            <a:r>
              <a:rPr lang="en-US" altLang="en-US" dirty="0" smtClean="0">
                <a:ea typeface="ＭＳ Ｐゴシック" panose="020B0600070205080204" pitchFamily="34" charset="-128"/>
              </a:rPr>
              <a:t>. This is lecture d.</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component, </a:t>
            </a:r>
            <a:r>
              <a:rPr lang="en-US" altLang="en-US" b="0" i="0" dirty="0" smtClean="0">
                <a:ea typeface="ＭＳ Ｐゴシック" panose="020B0600070205080204" pitchFamily="34" charset="-128"/>
              </a:rPr>
              <a:t>Introduction to Computer Science</a:t>
            </a:r>
            <a:r>
              <a:rPr lang="en-US" altLang="en-US" dirty="0" smtClean="0">
                <a:ea typeface="ＭＳ Ｐゴシック" panose="020B0600070205080204" pitchFamily="34" charset="-128"/>
              </a:rPr>
              <a:t>, provides a basic overview of computer architecture; data organization, representation, and structure; structure of programming languages; networking, and data communication. It also includes the basic terminology of computing.</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883223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It would appear in the program after the BMI was calculated. </a:t>
            </a:r>
          </a:p>
          <a:p>
            <a:r>
              <a:rPr lang="en-US" altLang="ja-JP" dirty="0" smtClean="0">
                <a:ea typeface="ＭＳ Ｐゴシック" panose="020B0600070205080204" pitchFamily="34" charset="-128"/>
              </a:rPr>
              <a:t>The first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checks for the underweight category, which is for BMI less than 18.5. </a:t>
            </a:r>
          </a:p>
          <a:p>
            <a:r>
              <a:rPr lang="en-US" altLang="ja-JP" dirty="0" smtClean="0">
                <a:ea typeface="ＭＳ Ｐゴシック" panose="020B0600070205080204" pitchFamily="34" charset="-128"/>
              </a:rPr>
              <a:t>The next nested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checks for normal weight</a:t>
            </a:r>
            <a:r>
              <a:rPr lang="en-US" altLang="ja-JP" baseline="0" dirty="0" smtClean="0">
                <a:ea typeface="ＭＳ Ｐゴシック" panose="020B0600070205080204" pitchFamily="34" charset="-128"/>
              </a:rPr>
              <a:t> – </a:t>
            </a:r>
            <a:r>
              <a:rPr lang="en-US" altLang="ja-JP" dirty="0" smtClean="0">
                <a:ea typeface="ＭＳ Ｐゴシック" panose="020B0600070205080204" pitchFamily="34" charset="-128"/>
              </a:rPr>
              <a:t>BMI that is within the range 18.5 to 25.0. Its condition is BMI greater than or equal to 18.5 AND BMI less than 25.0. </a:t>
            </a:r>
          </a:p>
          <a:p>
            <a:r>
              <a:rPr lang="en-US" altLang="ja-JP" dirty="0" smtClean="0">
                <a:ea typeface="+mn-ea"/>
              </a:rPr>
              <a:t>The next nested </a:t>
            </a:r>
            <a:r>
              <a:rPr lang="ja-JP" altLang="en-US" dirty="0" smtClean="0">
                <a:ea typeface="+mn-ea"/>
              </a:rPr>
              <a:t>“</a:t>
            </a:r>
            <a:r>
              <a:rPr lang="en-US" altLang="ja-JP" dirty="0" smtClean="0">
                <a:ea typeface="+mn-ea"/>
              </a:rPr>
              <a:t>if</a:t>
            </a:r>
            <a:r>
              <a:rPr lang="ja-JP" altLang="en-US" dirty="0" smtClean="0">
                <a:ea typeface="+mn-ea"/>
              </a:rPr>
              <a:t>”</a:t>
            </a:r>
            <a:r>
              <a:rPr lang="en-US" altLang="ja-JP" dirty="0" smtClean="0">
                <a:ea typeface="+mn-ea"/>
              </a:rPr>
              <a:t> statement checks for overweight</a:t>
            </a:r>
            <a:r>
              <a:rPr lang="en-US" altLang="ja-JP" baseline="0" dirty="0" smtClean="0">
                <a:ea typeface="+mn-ea"/>
              </a:rPr>
              <a:t> – </a:t>
            </a:r>
            <a:r>
              <a:rPr lang="en-US" altLang="ja-JP" dirty="0" smtClean="0">
                <a:ea typeface="+mn-ea"/>
              </a:rPr>
              <a:t>BMI in the range twenty-five to thirty. Its condition is BMI greater than or equal to twenty-five AND BMI less than thirty. </a:t>
            </a:r>
          </a:p>
          <a:p>
            <a:r>
              <a:rPr lang="en-US" altLang="ja-JP" dirty="0" smtClean="0">
                <a:ea typeface="+mn-ea"/>
              </a:rPr>
              <a:t>The final category is obese, which is greater than or equal to thirty. But it is not necessary to include that final condition since this statement includes a final </a:t>
            </a:r>
            <a:r>
              <a:rPr lang="ja-JP" altLang="en-US" dirty="0" smtClean="0">
                <a:ea typeface="+mn-ea"/>
              </a:rPr>
              <a:t>“</a:t>
            </a:r>
            <a:r>
              <a:rPr lang="en-US" altLang="ja-JP" dirty="0" smtClean="0">
                <a:ea typeface="+mn-ea"/>
              </a:rPr>
              <a:t>else</a:t>
            </a:r>
            <a:r>
              <a:rPr lang="ja-JP" altLang="en-US" dirty="0" smtClean="0">
                <a:ea typeface="+mn-ea"/>
              </a:rPr>
              <a:t>”</a:t>
            </a:r>
            <a:r>
              <a:rPr lang="en-US" altLang="ja-JP" dirty="0" smtClean="0">
                <a:ea typeface="+mn-ea"/>
              </a:rPr>
              <a:t> statement. This statement executes only if all the other conditions are not true, which means that the BMI must be greater or equal to thirty.</a:t>
            </a:r>
            <a:r>
              <a:rPr lang="en-US" altLang="ja-JP" baseline="0" dirty="0" smtClean="0">
                <a:ea typeface="+mn-ea"/>
              </a:rPr>
              <a:t> Although </a:t>
            </a:r>
            <a:r>
              <a:rPr lang="en-US" altLang="ja-JP" dirty="0" smtClean="0">
                <a:ea typeface="+mn-ea"/>
              </a:rPr>
              <a:t>the condition could be included, it is not necessary.</a:t>
            </a:r>
          </a:p>
          <a:p>
            <a:r>
              <a:rPr lang="en-US" altLang="en-US" dirty="0" smtClean="0">
                <a:ea typeface="ＭＳ Ｐゴシック" panose="020B0600070205080204" pitchFamily="34" charset="-128"/>
              </a:rPr>
              <a:t>Note that each condition after the first one is part of an “else” statement containing another </a:t>
            </a:r>
            <a:r>
              <a:rPr lang="ja-JP" altLang="en-US" dirty="0" smtClean="0">
                <a:ea typeface="+mn-ea"/>
              </a:rPr>
              <a:t>“</a:t>
            </a:r>
            <a:r>
              <a:rPr lang="en-US" altLang="ja-JP" dirty="0" smtClean="0">
                <a:ea typeface="+mn-ea"/>
              </a:rPr>
              <a:t>if</a:t>
            </a:r>
            <a:r>
              <a:rPr lang="ja-JP" altLang="en-US" dirty="0" smtClean="0">
                <a:ea typeface="+mn-ea"/>
              </a:rPr>
              <a:t>”</a:t>
            </a:r>
            <a:r>
              <a:rPr lang="en-US" altLang="ja-JP" dirty="0" smtClean="0">
                <a:ea typeface="+mn-ea"/>
              </a:rPr>
              <a:t>. This assures that only one category will be printed out</a:t>
            </a:r>
            <a:r>
              <a:rPr lang="en-US" altLang="ja-JP" baseline="0" dirty="0" smtClean="0">
                <a:ea typeface="+mn-ea"/>
              </a:rPr>
              <a:t> – </a:t>
            </a:r>
            <a:r>
              <a:rPr lang="en-US" altLang="ja-JP" dirty="0" smtClean="0">
                <a:ea typeface="+mn-ea"/>
              </a:rPr>
              <a:t>as soon as one of the conditions is true, the category is output and the rest of the </a:t>
            </a:r>
            <a:r>
              <a:rPr lang="ja-JP" altLang="en-US" dirty="0" smtClean="0">
                <a:ea typeface="+mn-ea"/>
              </a:rPr>
              <a:t>“</a:t>
            </a:r>
            <a:r>
              <a:rPr lang="en-US" altLang="ja-JP" dirty="0" smtClean="0">
                <a:ea typeface="+mn-ea"/>
              </a:rPr>
              <a:t>if</a:t>
            </a:r>
            <a:r>
              <a:rPr lang="ja-JP" altLang="en-US" dirty="0" smtClean="0">
                <a:ea typeface="+mn-ea"/>
              </a:rPr>
              <a:t>”</a:t>
            </a:r>
            <a:r>
              <a:rPr lang="en-US" altLang="ja-JP" dirty="0" smtClean="0">
                <a:ea typeface="+mn-ea"/>
              </a:rPr>
              <a:t> statement is skipped.</a:t>
            </a:r>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9B030F3-72B9-493D-A094-0158E8849974}" type="slidenum">
              <a:rPr lang="en-US" altLang="en-US" sz="1000"/>
              <a:pPr eaLnBrk="1" hangingPunct="1"/>
              <a:t>10</a:t>
            </a:fld>
            <a:endParaRPr lang="en-US" altLang="en-US" sz="1000" dirty="0"/>
          </a:p>
        </p:txBody>
      </p:sp>
    </p:spTree>
    <p:extLst>
      <p:ext uri="{BB962C8B-B14F-4D97-AF65-F5344CB8AC3E}">
        <p14:creationId xmlns:p14="http://schemas.microsoft.com/office/powerpoint/2010/main" val="1796804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slide looks at loops in Java. Loops are sections of code that are repeated. They will continue to repeat as long as a given condition is true.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loops are the simplest loop.</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contains a condition, similar to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As</a:t>
            </a:r>
            <a:r>
              <a:rPr lang="en-US" altLang="ja-JP" baseline="0" dirty="0" smtClean="0">
                <a:ea typeface="ＭＳ Ｐゴシック" panose="020B0600070205080204" pitchFamily="34" charset="-128"/>
              </a:rPr>
              <a:t> in</a:t>
            </a:r>
            <a:r>
              <a:rPr lang="en-US" altLang="ja-JP" dirty="0" smtClean="0">
                <a:ea typeface="ＭＳ Ｐゴシック" panose="020B0600070205080204" pitchFamily="34" charset="-128"/>
              </a:rPr>
              <a:t>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there is no semicolon after the condition specified in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After the condition, the loop body appears; it is enclosed within the curly brackets. All the statements within the loop body will be executed during each repetition of the loop. When the end of the loop body is reached, the program returns to re-evaluate the condition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If it is still true, then the loop repeats again. If it is not, then the loop is skipped and the first statement after the loop executes.</a:t>
            </a:r>
          </a:p>
          <a:p>
            <a:endParaRPr lang="en-US" altLang="en-US" dirty="0" smtClean="0">
              <a:ea typeface="ＭＳ Ｐゴシック" panose="020B0600070205080204" pitchFamily="34" charset="-128"/>
            </a:endParaRPr>
          </a:p>
        </p:txBody>
      </p:sp>
      <p:sp>
        <p:nvSpPr>
          <p:cNvPr id="552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69FBF98-0537-49C1-A17D-954B41527939}" type="slidenum">
              <a:rPr lang="en-US" altLang="en-US" sz="1000"/>
              <a:pPr eaLnBrk="1" hangingPunct="1"/>
              <a:t>11</a:t>
            </a:fld>
            <a:endParaRPr lang="en-US" altLang="en-US" sz="1000" dirty="0"/>
          </a:p>
        </p:txBody>
      </p:sp>
    </p:spTree>
    <p:extLst>
      <p:ext uri="{BB962C8B-B14F-4D97-AF65-F5344CB8AC3E}">
        <p14:creationId xmlns:p14="http://schemas.microsoft.com/office/powerpoint/2010/main" val="1920825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slide shows an example of a “while” loop. The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example has a variable named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which is assigned the value of five. The variable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is used in the condition of the </a:t>
            </a:r>
            <a:r>
              <a:rPr lang="ja-JP" altLang="en-US" dirty="0" smtClean="0">
                <a:ea typeface="+mn-ea"/>
              </a:rPr>
              <a:t>“</a:t>
            </a:r>
            <a:r>
              <a:rPr lang="en-US" altLang="ja-JP" dirty="0" smtClean="0">
                <a:ea typeface="+mn-ea"/>
              </a:rPr>
              <a:t>while</a:t>
            </a:r>
            <a:r>
              <a:rPr lang="ja-JP" altLang="en-US" dirty="0" smtClean="0">
                <a:ea typeface="+mn-ea"/>
              </a:rPr>
              <a:t>”</a:t>
            </a:r>
            <a:r>
              <a:rPr lang="en-US" altLang="ja-JP" dirty="0" smtClean="0">
                <a:ea typeface="+mn-ea"/>
              </a:rPr>
              <a:t> loop. This condition is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greater than or equal to zero. The first time through the loop, the condition is true, so the loop executes. The value of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is printed and the </a:t>
            </a:r>
            <a:r>
              <a:rPr lang="ja-JP" altLang="en-US" dirty="0" smtClean="0">
                <a:ea typeface="+mn-ea"/>
              </a:rPr>
              <a:t>“</a:t>
            </a:r>
            <a:r>
              <a:rPr lang="en-US" altLang="ja-JP" dirty="0" smtClean="0">
                <a:ea typeface="+mn-ea"/>
              </a:rPr>
              <a:t>count's</a:t>
            </a:r>
            <a:r>
              <a:rPr lang="ja-JP" altLang="en-US" dirty="0" smtClean="0">
                <a:ea typeface="+mn-ea"/>
              </a:rPr>
              <a:t>”</a:t>
            </a:r>
            <a:r>
              <a:rPr lang="en-US" altLang="ja-JP" dirty="0" smtClean="0">
                <a:ea typeface="+mn-ea"/>
              </a:rPr>
              <a:t> value is reduced by one. So, the second time through the loop,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is now four, which is still greater than or equal to zero, so the loop executes again. This continues until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has been reduced to negative one, at which point</a:t>
            </a:r>
            <a:r>
              <a:rPr lang="en-US" altLang="ja-JP" baseline="0" dirty="0" smtClean="0">
                <a:ea typeface="+mn-ea"/>
              </a:rPr>
              <a:t> </a:t>
            </a:r>
            <a:r>
              <a:rPr lang="en-US" altLang="ja-JP" dirty="0" smtClean="0">
                <a:ea typeface="+mn-ea"/>
              </a:rPr>
              <a:t>the condition is no longer true and the loop is skipped.</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Note that the value of </a:t>
            </a:r>
            <a:r>
              <a:rPr lang="ja-JP" altLang="en-US" dirty="0" smtClean="0">
                <a:ea typeface="+mn-ea"/>
              </a:rPr>
              <a:t>“</a:t>
            </a:r>
            <a:r>
              <a:rPr lang="en-US" altLang="ja-JP" dirty="0" smtClean="0">
                <a:ea typeface="+mn-ea"/>
              </a:rPr>
              <a:t>count</a:t>
            </a:r>
            <a:r>
              <a:rPr lang="ja-JP" altLang="en-US" dirty="0" smtClean="0">
                <a:ea typeface="+mn-ea"/>
              </a:rPr>
              <a:t>”</a:t>
            </a:r>
            <a:r>
              <a:rPr lang="en-US" altLang="ja-JP" dirty="0" smtClean="0">
                <a:ea typeface="+mn-ea"/>
              </a:rPr>
              <a:t> must change within the loop or the loop will execute forever</a:t>
            </a:r>
            <a:r>
              <a:rPr lang="en-US" altLang="ja-JP" baseline="0" dirty="0" smtClean="0">
                <a:ea typeface="+mn-ea"/>
              </a:rPr>
              <a:t> – </a:t>
            </a:r>
            <a:r>
              <a:rPr lang="en-US" altLang="ja-JP" dirty="0" smtClean="0">
                <a:ea typeface="+mn-ea"/>
              </a:rPr>
              <a:t>an infinite loop. This is a common coding error, often made by inexperienced programmers.</a:t>
            </a:r>
          </a:p>
        </p:txBody>
      </p:sp>
      <p:sp>
        <p:nvSpPr>
          <p:cNvPr id="552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69FBF98-0537-49C1-A17D-954B41527939}" type="slidenum">
              <a:rPr lang="en-US" altLang="en-US" sz="1000"/>
              <a:pPr eaLnBrk="1" hangingPunct="1"/>
              <a:t>12</a:t>
            </a:fld>
            <a:endParaRPr lang="en-US" altLang="en-US" sz="1000" dirty="0"/>
          </a:p>
        </p:txBody>
      </p:sp>
    </p:spTree>
    <p:extLst>
      <p:ext uri="{BB962C8B-B14F-4D97-AF65-F5344CB8AC3E}">
        <p14:creationId xmlns:p14="http://schemas.microsoft.com/office/powerpoint/2010/main" val="1257134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the output from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on the previous slide. During each iteration of the loop, the value of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count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printed and the value is decremented, or reduced, by one. Eventually,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count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less than zero, so the loop ends.</a:t>
            </a:r>
          </a:p>
          <a:p>
            <a:endParaRPr lang="en-US" altLang="en-US" dirty="0" smtClean="0">
              <a:ea typeface="ＭＳ Ｐゴシック" panose="020B0600070205080204" pitchFamily="34" charset="-128"/>
            </a:endParaRPr>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3B83F0B-389B-422D-8691-4674ABDB949B}" type="slidenum">
              <a:rPr lang="en-US" altLang="en-US" sz="1000"/>
              <a:pPr eaLnBrk="1" hangingPunct="1"/>
              <a:t>13</a:t>
            </a:fld>
            <a:endParaRPr lang="en-US" altLang="en-US" sz="1000" dirty="0"/>
          </a:p>
        </p:txBody>
      </p:sp>
    </p:spTree>
    <p:extLst>
      <p:ext uri="{BB962C8B-B14F-4D97-AF65-F5344CB8AC3E}">
        <p14:creationId xmlns:p14="http://schemas.microsoft.com/office/powerpoint/2010/main" val="2007899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for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is another type of loop.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for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starts with the word "for" and is followed by a three-part statement within parentheses. The first part sets the initial value for what is called the loop control variable. The second part is the condition for the loop; it is usually a comparison using the loop control variable. As long as this condition is true, the loop will continue to execute. The final part is the update</a:t>
            </a:r>
            <a:r>
              <a:rPr lang="en-US" altLang="ja-JP" baseline="0" dirty="0" smtClean="0">
                <a:ea typeface="ＭＳ Ｐゴシック" panose="020B0600070205080204" pitchFamily="34" charset="-128"/>
              </a:rPr>
              <a:t> – </a:t>
            </a:r>
            <a:r>
              <a:rPr lang="en-US" altLang="ja-JP" dirty="0" smtClean="0">
                <a:ea typeface="ＭＳ Ｐゴシック" panose="020B0600070205080204" pitchFamily="34" charset="-128"/>
              </a:rPr>
              <a:t>it changes the value of the loop control variable. Presumably, this update will eventually change the loop control variable such that the condition becomes false.</a:t>
            </a:r>
          </a:p>
          <a:p>
            <a:endParaRPr lang="en-US" altLang="en-US" dirty="0" smtClean="0">
              <a:ea typeface="ＭＳ Ｐゴシック" panose="020B0600070205080204" pitchFamily="34" charset="-128"/>
            </a:endParaRPr>
          </a:p>
          <a:p>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For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loops are useful when the number of iterations of the loop is known.</a:t>
            </a:r>
          </a:p>
          <a:p>
            <a:endParaRPr lang="en-US" altLang="en-US" dirty="0" smtClean="0">
              <a:ea typeface="ＭＳ Ｐゴシック" panose="020B0600070205080204" pitchFamily="34" charset="-128"/>
            </a:endParaRPr>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2B698ED-A708-4B86-A70D-044ADFFF4AB1}" type="slidenum">
              <a:rPr lang="en-US" altLang="en-US" sz="1000"/>
              <a:pPr eaLnBrk="1" hangingPunct="1"/>
              <a:t>14</a:t>
            </a:fld>
            <a:endParaRPr lang="en-US" altLang="en-US" sz="1000" dirty="0"/>
          </a:p>
        </p:txBody>
      </p:sp>
    </p:spTree>
    <p:extLst>
      <p:ext uri="{BB962C8B-B14F-4D97-AF65-F5344CB8AC3E}">
        <p14:creationId xmlns:p14="http://schemas.microsoft.com/office/powerpoint/2010/main" val="2651522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this example of a “for” loop, the loop control variable </a:t>
            </a:r>
            <a:r>
              <a:rPr lang="ja-JP" altLang="en-US" dirty="0" smtClean="0">
                <a:ea typeface="+mn-ea"/>
              </a:rPr>
              <a:t>“</a:t>
            </a:r>
            <a:r>
              <a:rPr lang="en-US" altLang="ja-JP" dirty="0" smtClean="0">
                <a:ea typeface="+mn-ea"/>
              </a:rPr>
              <a:t>i</a:t>
            </a:r>
            <a:r>
              <a:rPr lang="ja-JP" altLang="en-US" dirty="0" smtClean="0">
                <a:ea typeface="+mn-ea"/>
              </a:rPr>
              <a:t>”</a:t>
            </a:r>
            <a:r>
              <a:rPr lang="en-US" altLang="ja-JP" dirty="0" smtClean="0">
                <a:ea typeface="+mn-ea"/>
              </a:rPr>
              <a:t> is initialized to zero. The condition is </a:t>
            </a:r>
            <a:r>
              <a:rPr lang="ja-JP" altLang="en-US" dirty="0" smtClean="0">
                <a:ea typeface="+mn-ea"/>
              </a:rPr>
              <a:t>“</a:t>
            </a:r>
            <a:r>
              <a:rPr lang="en-US" altLang="ja-JP" dirty="0" smtClean="0">
                <a:ea typeface="+mn-ea"/>
              </a:rPr>
              <a:t>i” less than five and the update is to increment </a:t>
            </a:r>
            <a:r>
              <a:rPr lang="ja-JP" altLang="en-US" dirty="0" smtClean="0">
                <a:ea typeface="+mn-ea"/>
              </a:rPr>
              <a:t>“</a:t>
            </a:r>
            <a:r>
              <a:rPr lang="en-US" altLang="ja-JP" dirty="0" smtClean="0">
                <a:ea typeface="+mn-ea"/>
              </a:rPr>
              <a:t>i” by one. i++ is shorthand notation for incrementing </a:t>
            </a:r>
            <a:r>
              <a:rPr lang="ja-JP" altLang="en-US" dirty="0" smtClean="0">
                <a:ea typeface="+mn-ea"/>
              </a:rPr>
              <a:t>“</a:t>
            </a:r>
            <a:r>
              <a:rPr lang="en-US" altLang="ja-JP" dirty="0" smtClean="0">
                <a:ea typeface="+mn-ea"/>
              </a:rPr>
              <a:t>i” by one. The loop body is a single statement that outputs the value of </a:t>
            </a:r>
            <a:r>
              <a:rPr lang="ja-JP" altLang="en-US" dirty="0" smtClean="0">
                <a:ea typeface="+mn-ea"/>
              </a:rPr>
              <a:t>“</a:t>
            </a:r>
            <a:r>
              <a:rPr lang="en-US" altLang="ja-JP" dirty="0" smtClean="0">
                <a:ea typeface="+mn-ea"/>
              </a:rPr>
              <a:t>i” to the screen.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Here is the output from the previous example.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 started at the value zero and the loop continued while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was less than four, incrementing by one each time. During each iteration, the value of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was output, so as shown here, the values zero through four were output by the loop.</a:t>
            </a:r>
          </a:p>
          <a:p>
            <a:endParaRPr lang="en-US" altLang="en-US" dirty="0" smtClean="0">
              <a:ea typeface="ＭＳ Ｐゴシック" panose="020B0600070205080204" pitchFamily="34" charset="-128"/>
            </a:endParaRPr>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630B198-1062-43E3-AA33-76450D3FB02E}" type="slidenum">
              <a:rPr lang="en-US" altLang="en-US" sz="1000"/>
              <a:pPr eaLnBrk="1" hangingPunct="1"/>
              <a:t>15</a:t>
            </a:fld>
            <a:endParaRPr lang="en-US" altLang="en-US" sz="1000" dirty="0"/>
          </a:p>
        </p:txBody>
      </p:sp>
    </p:spTree>
    <p:extLst>
      <p:ext uri="{BB962C8B-B14F-4D97-AF65-F5344CB8AC3E}">
        <p14:creationId xmlns:p14="http://schemas.microsoft.com/office/powerpoint/2010/main" val="1161318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program will modify the BMI calculator program by adding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for outputting the BMI category and allowing the program to calculate more than one BMI value.</a:t>
            </a:r>
          </a:p>
          <a:p>
            <a:endParaRPr lang="en-US" altLang="en-US" dirty="0" smtClean="0">
              <a:ea typeface="ＭＳ Ｐゴシック" panose="020B0600070205080204" pitchFamily="34" charset="-128"/>
            </a:endParaRPr>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FC6DE39-FACA-439D-BC41-3D0F61710C4B}" type="slidenum">
              <a:rPr lang="en-US" altLang="en-US" sz="1000"/>
              <a:pPr eaLnBrk="1" hangingPunct="1"/>
              <a:t>16</a:t>
            </a:fld>
            <a:endParaRPr lang="en-US" altLang="en-US" sz="1000" dirty="0"/>
          </a:p>
        </p:txBody>
      </p:sp>
    </p:spTree>
    <p:extLst>
      <p:ext uri="{BB962C8B-B14F-4D97-AF65-F5344CB8AC3E}">
        <p14:creationId xmlns:p14="http://schemas.microsoft.com/office/powerpoint/2010/main" val="1669031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the design. The program will still need to read in the weight and height from the user. It will calculate the BMI and then output it. Next, it will determine the category for the BMI and output it. Finally, the program will ask the user if they want to calculate another BMI. If they do, it will go back to step one and repeat. If not, the program will end.</a:t>
            </a:r>
          </a:p>
          <a:p>
            <a:endParaRPr lang="en-US" altLang="en-US" dirty="0" smtClean="0">
              <a:ea typeface="ＭＳ Ｐゴシック" panose="020B0600070205080204" pitchFamily="34" charset="-128"/>
            </a:endParaRP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6E5DD28-0F50-4B05-ACF7-D8627619D883}" type="slidenum">
              <a:rPr lang="en-US" altLang="en-US" sz="1000"/>
              <a:pPr eaLnBrk="1" hangingPunct="1"/>
              <a:t>17</a:t>
            </a:fld>
            <a:endParaRPr lang="en-US" altLang="en-US" sz="1000" dirty="0"/>
          </a:p>
        </p:txBody>
      </p:sp>
    </p:spTree>
    <p:extLst>
      <p:ext uri="{BB962C8B-B14F-4D97-AF65-F5344CB8AC3E}">
        <p14:creationId xmlns:p14="http://schemas.microsoft.com/office/powerpoint/2010/main" val="32601307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the first part of the new program. The entire program would not fit on one slide, so it is shown on three slides. To indicate what has changed, the added code is highlighted</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the yellow highlights here show the changes needed to implement the loop. In this case, the program added another variable called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anotherBMI</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it is an integer variable that can be initialized to one.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repeats the BMI input and output loop. The condition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anotherBMI</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equal to one. The first time through, the program has already initialized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anotherBMI</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to one so that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will execute. The rest of the code shown on the slide is the same as the code for the original program</a:t>
            </a:r>
            <a:r>
              <a:rPr lang="en-US" altLang="ja-JP" baseline="0" dirty="0" smtClean="0">
                <a:ea typeface="ＭＳ Ｐゴシック" panose="020B0600070205080204" pitchFamily="34" charset="-128"/>
              </a:rPr>
              <a:t> </a:t>
            </a:r>
            <a:r>
              <a:rPr lang="en-US" altLang="en-US" baseline="0" dirty="0" smtClean="0">
                <a:ea typeface="ＭＳ Ｐゴシック" panose="020B0600070205080204" pitchFamily="34" charset="-128"/>
              </a:rPr>
              <a:t>– </a:t>
            </a:r>
            <a:r>
              <a:rPr lang="en-US" altLang="ja-JP" dirty="0" smtClean="0">
                <a:ea typeface="ＭＳ Ｐゴシック" panose="020B0600070205080204" pitchFamily="34" charset="-128"/>
              </a:rPr>
              <a:t>getting the weight and height from the user. </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code is continued on the following slide.</a:t>
            </a:r>
          </a:p>
          <a:p>
            <a:endParaRPr lang="en-US" altLang="en-US" dirty="0" smtClean="0">
              <a:ea typeface="ＭＳ Ｐゴシック" panose="020B0600070205080204" pitchFamily="34" charset="-128"/>
            </a:endParaRPr>
          </a:p>
        </p:txBody>
      </p:sp>
      <p:sp>
        <p:nvSpPr>
          <p:cNvPr id="675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6AE9556-3C7E-45EC-830A-9441B239715A}" type="slidenum">
              <a:rPr lang="en-US" altLang="en-US" sz="1000"/>
              <a:pPr eaLnBrk="1" hangingPunct="1"/>
              <a:t>18</a:t>
            </a:fld>
            <a:endParaRPr lang="en-US" altLang="en-US" sz="1000" dirty="0"/>
          </a:p>
        </p:txBody>
      </p:sp>
    </p:spTree>
    <p:extLst>
      <p:ext uri="{BB962C8B-B14F-4D97-AF65-F5344CB8AC3E}">
        <p14:creationId xmlns:p14="http://schemas.microsoft.com/office/powerpoint/2010/main" val="3481095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ea typeface="+mn-ea"/>
              </a:rPr>
              <a:t>Now, the</a:t>
            </a:r>
            <a:r>
              <a:rPr lang="en-US" altLang="ja-JP" baseline="0" dirty="0" smtClean="0">
                <a:ea typeface="+mn-ea"/>
              </a:rPr>
              <a:t> program will</a:t>
            </a:r>
            <a:r>
              <a:rPr lang="en-US" altLang="ja-JP" dirty="0" smtClean="0">
                <a:ea typeface="+mn-ea"/>
              </a:rPr>
              <a:t> calculate and output the BMI. </a:t>
            </a:r>
          </a:p>
          <a:p>
            <a:r>
              <a:rPr lang="en-US" altLang="en-US" dirty="0" smtClean="0">
                <a:ea typeface="ＭＳ Ｐゴシック" panose="020B0600070205080204" pitchFamily="34" charset="-128"/>
              </a:rPr>
              <a:t>It still includes the heading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loop, which was shown on the previous slide, but it skips showing the height and weight input and BMI calculation.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next part in the code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outputs the BMI category. This code is highlighted in grey. It is the same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shown previously.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The code is continued on the following slide.</a:t>
            </a:r>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BFDCDA2-4CBF-4611-AE55-0EEFD27DBDCE}" type="slidenum">
              <a:rPr lang="en-US" altLang="en-US" sz="1000"/>
              <a:pPr eaLnBrk="1" hangingPunct="1"/>
              <a:t>19</a:t>
            </a:fld>
            <a:endParaRPr lang="en-US" altLang="en-US" sz="1000" dirty="0"/>
          </a:p>
        </p:txBody>
      </p:sp>
    </p:spTree>
    <p:extLst>
      <p:ext uri="{BB962C8B-B14F-4D97-AF65-F5344CB8AC3E}">
        <p14:creationId xmlns:p14="http://schemas.microsoft.com/office/powerpoint/2010/main" val="263797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learning objectives for this unit,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 are to:</a:t>
            </a:r>
          </a:p>
          <a:p>
            <a:endParaRPr lang="en-US" altLang="en-US" dirty="0" smtClean="0">
              <a:ea typeface="ＭＳ Ｐゴシック" panose="020B0600070205080204" pitchFamily="34" charset="-128"/>
            </a:endParaRPr>
          </a:p>
          <a:p>
            <a:pPr>
              <a:buFontTx/>
              <a:buChar char="•"/>
            </a:pPr>
            <a:r>
              <a:rPr lang="en-US" altLang="en-US" dirty="0" smtClean="0">
                <a:ea typeface="ＭＳ Ｐゴシック" panose="020B0600070205080204" pitchFamily="34" charset="-128"/>
              </a:rPr>
              <a:t> Define the purpose of programming languages.</a:t>
            </a:r>
          </a:p>
          <a:p>
            <a:pPr>
              <a:buFontTx/>
              <a:buChar char="•"/>
            </a:pPr>
            <a:r>
              <a:rPr lang="en-US" altLang="en-US" dirty="0" smtClean="0">
                <a:ea typeface="ＭＳ Ｐゴシック" panose="020B0600070205080204" pitchFamily="34" charset="-128"/>
              </a:rPr>
              <a:t> Differentiate between the different types of programming languages and list commonly used ones. </a:t>
            </a:r>
          </a:p>
          <a:p>
            <a:pPr>
              <a:buFontTx/>
              <a:buChar char="•"/>
            </a:pPr>
            <a:r>
              <a:rPr lang="en-US" altLang="en-US" dirty="0" smtClean="0">
                <a:ea typeface="ＭＳ Ｐゴシック" panose="020B0600070205080204" pitchFamily="34" charset="-128"/>
              </a:rPr>
              <a:t> Explain the compiling and interpreting process for computer programs. </a:t>
            </a:r>
          </a:p>
        </p:txBody>
      </p:sp>
    </p:spTree>
    <p:extLst>
      <p:ext uri="{BB962C8B-B14F-4D97-AF65-F5344CB8AC3E}">
        <p14:creationId xmlns:p14="http://schemas.microsoft.com/office/powerpoint/2010/main" val="661795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final part of the loop is also new</a:t>
            </a:r>
            <a:r>
              <a:rPr lang="en-US" altLang="en-US" baseline="0" dirty="0" smtClean="0">
                <a:ea typeface="ＭＳ Ｐゴシック" panose="020B0600070205080204" pitchFamily="34" charset="-128"/>
              </a:rPr>
              <a:t> – </a:t>
            </a:r>
            <a:r>
              <a:rPr lang="en-US" altLang="en-US" dirty="0" smtClean="0">
                <a:ea typeface="ＭＳ Ｐゴシック" panose="020B0600070205080204" pitchFamily="34" charset="-128"/>
              </a:rPr>
              <a:t>this is where the user is asked if he or she wants to calculate another BMI. If the user does want to calculate another BMI, he or she will enter the number one; otherwise the user will enter a </a:t>
            </a:r>
            <a:r>
              <a:rPr lang="ja-JP" altLang="en-US" dirty="0" smtClean="0">
                <a:ea typeface="+mn-ea"/>
              </a:rPr>
              <a:t>“</a:t>
            </a:r>
            <a:r>
              <a:rPr lang="en-US" altLang="ja-JP" dirty="0" smtClean="0">
                <a:ea typeface="+mn-ea"/>
              </a:rPr>
              <a:t>zero</a:t>
            </a:r>
            <a:r>
              <a:rPr lang="ja-JP" altLang="en-US" dirty="0" smtClean="0">
                <a:ea typeface="+mn-ea"/>
              </a:rPr>
              <a:t>”</a:t>
            </a:r>
            <a:r>
              <a:rPr lang="en-US" altLang="ja-JP" dirty="0" smtClean="0">
                <a:ea typeface="+mn-ea"/>
              </a:rPr>
              <a:t>; actually the user could enter anything other than </a:t>
            </a:r>
            <a:r>
              <a:rPr lang="ja-JP" altLang="en-US" dirty="0" smtClean="0">
                <a:ea typeface="+mn-ea"/>
              </a:rPr>
              <a:t>“</a:t>
            </a:r>
            <a:r>
              <a:rPr lang="en-US" altLang="ja-JP" dirty="0" smtClean="0">
                <a:ea typeface="+mn-ea"/>
              </a:rPr>
              <a:t>one</a:t>
            </a:r>
            <a:r>
              <a:rPr lang="ja-JP" altLang="en-US" dirty="0" smtClean="0">
                <a:ea typeface="+mn-ea"/>
              </a:rPr>
              <a:t>”</a:t>
            </a:r>
            <a:r>
              <a:rPr lang="en-US" altLang="ja-JP" dirty="0" smtClean="0">
                <a:ea typeface="+mn-ea"/>
              </a:rPr>
              <a:t> to end the loop. The next value for </a:t>
            </a:r>
            <a:r>
              <a:rPr lang="ja-JP" altLang="en-US" dirty="0" smtClean="0">
                <a:ea typeface="+mn-ea"/>
              </a:rPr>
              <a:t>“</a:t>
            </a:r>
            <a:r>
              <a:rPr lang="en-US" altLang="ja-JP" dirty="0" smtClean="0">
                <a:ea typeface="+mn-ea"/>
              </a:rPr>
              <a:t>anotherBMI</a:t>
            </a:r>
            <a:r>
              <a:rPr lang="ja-JP" altLang="en-US" dirty="0" smtClean="0">
                <a:ea typeface="+mn-ea"/>
              </a:rPr>
              <a:t>”</a:t>
            </a:r>
            <a:r>
              <a:rPr lang="en-US" altLang="ja-JP" dirty="0" smtClean="0">
                <a:ea typeface="+mn-ea"/>
              </a:rPr>
              <a:t> is read in, and the condition for the </a:t>
            </a:r>
            <a:r>
              <a:rPr lang="ja-JP" altLang="en-US" dirty="0" smtClean="0">
                <a:ea typeface="+mn-ea"/>
              </a:rPr>
              <a:t>“</a:t>
            </a:r>
            <a:r>
              <a:rPr lang="en-US" altLang="ja-JP" dirty="0" smtClean="0">
                <a:ea typeface="+mn-ea"/>
              </a:rPr>
              <a:t>while</a:t>
            </a:r>
            <a:r>
              <a:rPr lang="ja-JP" altLang="en-US" dirty="0" smtClean="0">
                <a:ea typeface="+mn-ea"/>
              </a:rPr>
              <a:t>”</a:t>
            </a:r>
            <a:r>
              <a:rPr lang="en-US" altLang="ja-JP" dirty="0" smtClean="0">
                <a:ea typeface="+mn-ea"/>
              </a:rPr>
              <a:t> loop is evaluated again. If </a:t>
            </a:r>
            <a:r>
              <a:rPr lang="ja-JP" altLang="en-US" dirty="0" smtClean="0">
                <a:ea typeface="+mn-ea"/>
              </a:rPr>
              <a:t>“</a:t>
            </a:r>
            <a:r>
              <a:rPr lang="en-US" altLang="ja-JP" dirty="0" smtClean="0">
                <a:ea typeface="+mn-ea"/>
              </a:rPr>
              <a:t>anotherBMI</a:t>
            </a:r>
            <a:r>
              <a:rPr lang="ja-JP" altLang="en-US" dirty="0" smtClean="0">
                <a:ea typeface="+mn-ea"/>
              </a:rPr>
              <a:t>”</a:t>
            </a:r>
            <a:r>
              <a:rPr lang="en-US" altLang="ja-JP" dirty="0" smtClean="0">
                <a:ea typeface="+mn-ea"/>
              </a:rPr>
              <a:t> is one, then the loop will execute again. If not, the loop will be skipped, and the statement following the loop will be executed. In this case, it is a statement that prints "Good Bye!" to the screen.</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BFDCDA2-4CBF-4611-AE55-0EEFD27DBDCE}" type="slidenum">
              <a:rPr lang="en-US" altLang="en-US" sz="1000"/>
              <a:pPr eaLnBrk="1" hangingPunct="1"/>
              <a:t>20</a:t>
            </a:fld>
            <a:endParaRPr lang="en-US" altLang="en-US" sz="1000" dirty="0"/>
          </a:p>
        </p:txBody>
      </p:sp>
    </p:spTree>
    <p:extLst>
      <p:ext uri="{BB962C8B-B14F-4D97-AF65-F5344CB8AC3E}">
        <p14:creationId xmlns:p14="http://schemas.microsoft.com/office/powerpoint/2010/main" val="2228064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sample output from the program. As before, the input entered by the user is given in purple. As shown here, the user is welcomed to the BMI calculator and asked to enter weight in kilograms and height in meters. The BMI is calculated and printed;</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in this case it is 42.16. The category for this BMI is </a:t>
            </a:r>
            <a:r>
              <a:rPr lang="en-US" altLang="ja-JP" dirty="0" smtClean="0">
                <a:ea typeface="ＭＳ Ｐゴシック" panose="020B0600070205080204" pitchFamily="34" charset="-128"/>
              </a:rPr>
              <a:t>"</a:t>
            </a:r>
            <a:r>
              <a:rPr lang="en-US" altLang="en-US" dirty="0" smtClean="0">
                <a:ea typeface="ＭＳ Ｐゴシック" panose="020B0600070205080204" pitchFamily="34" charset="-128"/>
              </a:rPr>
              <a:t>Obese</a:t>
            </a:r>
            <a:r>
              <a:rPr lang="en-US" altLang="ja-JP" dirty="0" smtClean="0">
                <a:ea typeface="ＭＳ Ｐゴシック" panose="020B0600070205080204" pitchFamily="34" charset="-128"/>
              </a:rPr>
              <a:t>"</a:t>
            </a:r>
            <a:r>
              <a:rPr lang="en-US" altLang="en-US" dirty="0" smtClean="0">
                <a:ea typeface="ＭＳ Ｐゴシック" panose="020B0600070205080204" pitchFamily="34" charset="-128"/>
              </a:rPr>
              <a:t>, which also</a:t>
            </a:r>
            <a:r>
              <a:rPr lang="en-US" altLang="en-US" baseline="0" dirty="0" smtClean="0">
                <a:ea typeface="ＭＳ Ｐゴシック" panose="020B0600070205080204" pitchFamily="34" charset="-128"/>
              </a:rPr>
              <a:t> gets printed</a:t>
            </a:r>
            <a:r>
              <a:rPr lang="en-US" altLang="en-US" dirty="0" smtClean="0">
                <a:ea typeface="ＭＳ Ｐゴシック" panose="020B0600070205080204" pitchFamily="34" charset="-128"/>
              </a:rPr>
              <a:t>. Then the user is asked if he or she wants to calculate another. </a:t>
            </a: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3902E11-8BA8-4DD0-BBCA-9873E104C544}" type="slidenum">
              <a:rPr lang="en-US" altLang="en-US" sz="1000"/>
              <a:pPr eaLnBrk="1" hangingPunct="1"/>
              <a:t>21</a:t>
            </a:fld>
            <a:endParaRPr lang="en-US" altLang="en-US" sz="1000" dirty="0"/>
          </a:p>
        </p:txBody>
      </p:sp>
    </p:spTree>
    <p:extLst>
      <p:ext uri="{BB962C8B-B14F-4D97-AF65-F5344CB8AC3E}">
        <p14:creationId xmlns:p14="http://schemas.microsoft.com/office/powerpoint/2010/main" val="708314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user enters the number one, which means </a:t>
            </a:r>
            <a:r>
              <a:rPr lang="en-US" altLang="ja-JP" dirty="0" smtClean="0">
                <a:ea typeface="+mn-ea"/>
              </a:rPr>
              <a:t>"yes" for this program, and the loop repeats again. The user is once again asked to enter a weight </a:t>
            </a:r>
            <a:r>
              <a:rPr lang="en-US" altLang="ja-JP" smtClean="0">
                <a:ea typeface="+mn-ea"/>
              </a:rPr>
              <a:t>and a height</a:t>
            </a:r>
            <a:r>
              <a:rPr lang="en-US" altLang="ja-JP" dirty="0" smtClean="0">
                <a:ea typeface="+mn-ea"/>
              </a:rPr>
              <a:t>. The BMI is calculated and printed;</a:t>
            </a:r>
            <a:r>
              <a:rPr lang="en-US" altLang="ja-JP" baseline="0" dirty="0" smtClean="0">
                <a:ea typeface="+mn-ea"/>
              </a:rPr>
              <a:t> </a:t>
            </a:r>
            <a:r>
              <a:rPr lang="en-US" altLang="ja-JP" dirty="0" smtClean="0">
                <a:ea typeface="+mn-ea"/>
              </a:rPr>
              <a:t>now it is 24.444, which has the category “normal weight”. Finally, the user is asked if he or she wants to calculate another; this time, the user enters zero, which means "no". The loop is done and the next statement is executed, which outputs "Good Bye!" to the screen.</a:t>
            </a: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3902E11-8BA8-4DD0-BBCA-9873E104C544}" type="slidenum">
              <a:rPr lang="en-US" altLang="en-US" sz="1000"/>
              <a:pPr eaLnBrk="1" hangingPunct="1"/>
              <a:t>22</a:t>
            </a:fld>
            <a:endParaRPr lang="en-US" altLang="en-US" sz="1000" dirty="0"/>
          </a:p>
        </p:txBody>
      </p:sp>
    </p:spTree>
    <p:extLst>
      <p:ext uri="{BB962C8B-B14F-4D97-AF65-F5344CB8AC3E}">
        <p14:creationId xmlns:p14="http://schemas.microsoft.com/office/powerpoint/2010/main" val="3729197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next construct common for</a:t>
            </a:r>
            <a:r>
              <a:rPr lang="en-US" altLang="en-US" baseline="0" dirty="0" smtClean="0">
                <a:ea typeface="ＭＳ Ｐゴシック" panose="020B0600070205080204" pitchFamily="34" charset="-128"/>
              </a:rPr>
              <a:t> most</a:t>
            </a:r>
            <a:r>
              <a:rPr lang="en-US" altLang="en-US" dirty="0" smtClean="0">
                <a:ea typeface="ＭＳ Ｐゴシック" panose="020B0600070205080204" pitchFamily="34" charset="-128"/>
              </a:rPr>
              <a:t> programming languages is data structures. Data structures allow programs to store multiple pieces of data together in one entity. Arrays are a very simple data structure that is supported by most programming languages. Here is an example of an array in Java. It stores ten grades, where each grade is of</a:t>
            </a:r>
            <a:r>
              <a:rPr lang="en-US" altLang="en-US" baseline="0" dirty="0" smtClean="0">
                <a:ea typeface="ＭＳ Ｐゴシック" panose="020B0600070205080204" pitchFamily="34" charset="-128"/>
              </a:rPr>
              <a:t> the data type</a:t>
            </a:r>
            <a:r>
              <a:rPr lang="en-US" altLang="en-US" dirty="0" smtClean="0">
                <a:ea typeface="ＭＳ Ｐゴシック" panose="020B0600070205080204" pitchFamily="34" charset="-128"/>
              </a:rPr>
              <a:t> “double”. The syntax for declaring an array is as</a:t>
            </a:r>
            <a:r>
              <a:rPr lang="en-US" altLang="en-US" baseline="0" dirty="0" smtClean="0">
                <a:ea typeface="ＭＳ Ｐゴシック" panose="020B0600070205080204" pitchFamily="34" charset="-128"/>
              </a:rPr>
              <a:t> follows</a:t>
            </a:r>
            <a:r>
              <a:rPr lang="en-US" altLang="en-US" dirty="0" smtClean="0">
                <a:ea typeface="ＭＳ Ｐゴシック" panose="020B0600070205080204" pitchFamily="34" charset="-128"/>
              </a:rPr>
              <a:t>: first</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the data type is specified, in this case “double”; it is followed by the empty square brackets that indicate that the</a:t>
            </a:r>
            <a:r>
              <a:rPr lang="en-US" altLang="en-US" baseline="0" dirty="0" smtClean="0">
                <a:ea typeface="ＭＳ Ｐゴシック" panose="020B0600070205080204" pitchFamily="34" charset="-128"/>
              </a:rPr>
              <a:t> object being declared is</a:t>
            </a:r>
            <a:r>
              <a:rPr lang="en-US" altLang="en-US" dirty="0" smtClean="0">
                <a:ea typeface="ＭＳ Ｐゴシック" panose="020B0600070205080204" pitchFamily="34" charset="-128"/>
              </a:rPr>
              <a:t> an array. Next, the name of the array is provided. “new” means that we are creating a new object;</a:t>
            </a:r>
            <a:r>
              <a:rPr lang="en-US" altLang="en-US" baseline="0" dirty="0" smtClean="0">
                <a:ea typeface="ＭＳ Ｐゴシック" panose="020B0600070205080204" pitchFamily="34" charset="-128"/>
              </a:rPr>
              <a:t> it is followed by another “double”. Finally, </a:t>
            </a:r>
            <a:r>
              <a:rPr lang="en-US" altLang="ja-JP" dirty="0" smtClean="0">
                <a:ea typeface="ＭＳ Ｐゴシック" panose="020B0600070205080204" pitchFamily="34" charset="-128"/>
              </a:rPr>
              <a:t>square-bracket ten square-bracket mean that the size of the </a:t>
            </a:r>
            <a:r>
              <a:rPr lang="en-US" altLang="ja-JP" baseline="0" dirty="0" smtClean="0">
                <a:ea typeface="ＭＳ Ｐゴシック" panose="020B0600070205080204" pitchFamily="34" charset="-128"/>
              </a:rPr>
              <a:t>array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grade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10, in other words it contains 10 elements. Notice the semicolon at the end of the statement. As we learned in</a:t>
            </a:r>
            <a:r>
              <a:rPr lang="en-US" altLang="ja-JP" baseline="0" dirty="0" smtClean="0">
                <a:ea typeface="ＭＳ Ｐゴシック" panose="020B0600070205080204" pitchFamily="34" charset="-128"/>
              </a:rPr>
              <a:t> the previous lecture, declaration statements in Java must end in a semicolon.</a:t>
            </a:r>
            <a:endParaRPr lang="en-US" altLang="ja-JP" dirty="0" smtClean="0">
              <a:ea typeface="ＭＳ Ｐゴシック" panose="020B0600070205080204" pitchFamily="34" charset="-128"/>
            </a:endParaRPr>
          </a:p>
          <a:p>
            <a:endParaRPr lang="en-US" altLang="ja-JP" dirty="0" smtClean="0">
              <a:ea typeface="ＭＳ Ｐゴシック" panose="020B0600070205080204" pitchFamily="34" charset="-128"/>
            </a:endParaRPr>
          </a:p>
          <a:p>
            <a:r>
              <a:rPr lang="en-US" altLang="ja-JP" dirty="0" smtClean="0">
                <a:ea typeface="ＭＳ Ｐゴシック" panose="020B0600070205080204" pitchFamily="34" charset="-128"/>
              </a:rPr>
              <a:t>An index</a:t>
            </a:r>
            <a:r>
              <a:rPr lang="en-US" altLang="ja-JP" baseline="0" dirty="0" smtClean="0">
                <a:ea typeface="ＭＳ Ｐゴシック" panose="020B0600070205080204" pitchFamily="34" charset="-128"/>
              </a:rPr>
              <a:t> specifies</a:t>
            </a:r>
            <a:r>
              <a:rPr lang="en-US" altLang="ja-JP" dirty="0" smtClean="0">
                <a:ea typeface="ＭＳ Ｐゴシック" panose="020B0600070205080204" pitchFamily="34" charset="-128"/>
              </a:rPr>
              <a:t> a particular element in the array; it</a:t>
            </a:r>
            <a:r>
              <a:rPr lang="en-US" altLang="ja-JP" baseline="0" dirty="0" smtClean="0">
                <a:ea typeface="ＭＳ Ｐゴシック" panose="020B0600070205080204" pitchFamily="34" charset="-128"/>
              </a:rPr>
              <a:t> is placed</a:t>
            </a:r>
            <a:r>
              <a:rPr lang="en-US" altLang="ja-JP" dirty="0" smtClean="0">
                <a:ea typeface="ＭＳ Ｐゴシック" panose="020B0600070205080204" pitchFamily="34" charset="-128"/>
              </a:rPr>
              <a:t> within the square brackets. In this case, we're assigning the value of 95.0 to the element of the array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grade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with index one, i.e. to</a:t>
            </a:r>
            <a:r>
              <a:rPr lang="en-US" altLang="ja-JP" baseline="0" dirty="0" smtClean="0">
                <a:ea typeface="ＭＳ Ｐゴシック" panose="020B0600070205080204" pitchFamily="34" charset="-128"/>
              </a:rPr>
              <a:t> the first element of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grade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There are other, more complex data structures available. Most programming languages have libraries that provide constructs to implement data structures such as linked lists, trees, and hash tables, just to name a few.</a:t>
            </a:r>
          </a:p>
          <a:p>
            <a:endParaRPr lang="en-US" altLang="en-US" dirty="0" smtClean="0">
              <a:ea typeface="ＭＳ Ｐゴシック" panose="020B0600070205080204" pitchFamily="34" charset="-128"/>
            </a:endParaRPr>
          </a:p>
        </p:txBody>
      </p:sp>
      <p:sp>
        <p:nvSpPr>
          <p:cNvPr id="737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B36EA02-1E3C-46B9-BDBE-0CCAF612C2C7}" type="slidenum">
              <a:rPr lang="en-US" altLang="en-US" sz="1000"/>
              <a:pPr eaLnBrk="1" hangingPunct="1"/>
              <a:t>23</a:t>
            </a:fld>
            <a:endParaRPr lang="en-US" altLang="en-US" sz="1000" dirty="0"/>
          </a:p>
        </p:txBody>
      </p:sp>
    </p:spTree>
    <p:extLst>
      <p:ext uri="{BB962C8B-B14F-4D97-AF65-F5344CB8AC3E}">
        <p14:creationId xmlns:p14="http://schemas.microsoft.com/office/powerpoint/2010/main" val="19856059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final construct of most programming languages is a way to separate code into modules. Depending on the language, modules may be called procedures, functions, or methods. The purpose of these modules is to perform some task. The task can be written once in a procedure, and then it can be reused. Also, dividing</a:t>
            </a:r>
            <a:r>
              <a:rPr lang="en-US" altLang="en-US" baseline="0" dirty="0" smtClean="0">
                <a:ea typeface="ＭＳ Ｐゴシック" panose="020B0600070205080204" pitchFamily="34" charset="-128"/>
              </a:rPr>
              <a:t> a </a:t>
            </a:r>
            <a:r>
              <a:rPr lang="en-US" altLang="en-US" dirty="0" smtClean="0">
                <a:ea typeface="ＭＳ Ｐゴシック" panose="020B0600070205080204" pitchFamily="34" charset="-128"/>
              </a:rPr>
              <a:t>program into separate modules provides a more organized structure to the code, making it easier to comprehend and maintain.</a:t>
            </a:r>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0C0D7B2-D6FB-434A-8518-E7CD2C6B90B8}" type="slidenum">
              <a:rPr lang="en-US" altLang="en-US" sz="1000"/>
              <a:pPr eaLnBrk="1" hangingPunct="1"/>
              <a:t>24</a:t>
            </a:fld>
            <a:endParaRPr lang="en-US" altLang="en-US" sz="1000" dirty="0"/>
          </a:p>
        </p:txBody>
      </p:sp>
    </p:spTree>
    <p:extLst>
      <p:ext uri="{BB962C8B-B14F-4D97-AF65-F5344CB8AC3E}">
        <p14:creationId xmlns:p14="http://schemas.microsoft.com/office/powerpoint/2010/main" val="1964170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Here is an example of a method in Java. This method calculates and prints the area of a circle; the radius of the circle is provided as an argument to this method. This method can be called multiple times with different values for the radius.</a:t>
            </a:r>
          </a:p>
          <a:p>
            <a:r>
              <a:rPr lang="en-US" altLang="en-US" dirty="0" smtClean="0">
                <a:ea typeface="ＭＳ Ｐゴシック" panose="020B0600070205080204" pitchFamily="34" charset="-128"/>
              </a:rPr>
              <a:t>Note that objects can also be considered modules and will be discussed further in the next lecture.</a:t>
            </a:r>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0C0D7B2-D6FB-434A-8518-E7CD2C6B90B8}" type="slidenum">
              <a:rPr lang="en-US" altLang="en-US" sz="1000"/>
              <a:pPr eaLnBrk="1" hangingPunct="1"/>
              <a:t>25</a:t>
            </a:fld>
            <a:endParaRPr lang="en-US" altLang="en-US" sz="1000" dirty="0"/>
          </a:p>
        </p:txBody>
      </p:sp>
    </p:spTree>
    <p:extLst>
      <p:ext uri="{BB962C8B-B14F-4D97-AF65-F5344CB8AC3E}">
        <p14:creationId xmlns:p14="http://schemas.microsoft.com/office/powerpoint/2010/main" val="90012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anose="020B0600070205080204" pitchFamily="34" charset="-128"/>
              </a:rPr>
              <a:t>This concludes lecture d of </a:t>
            </a:r>
            <a:r>
              <a:rPr lang="en-US" altLang="en-US" b="0" i="0" dirty="0" smtClean="0">
                <a:ea typeface="ＭＳ Ｐゴシック" panose="020B0600070205080204" pitchFamily="34" charset="-128"/>
              </a:rPr>
              <a:t>Computer Programming</a:t>
            </a:r>
            <a:r>
              <a:rPr lang="en-US" altLang="en-US" dirty="0" smtClean="0">
                <a:ea typeface="ＭＳ Ｐゴシック" panose="020B0600070205080204" pitchFamily="34" charset="-128"/>
              </a:rPr>
              <a:t>.</a:t>
            </a:r>
          </a:p>
          <a:p>
            <a:pPr eaLnBrk="1" hangingPunct="1">
              <a:spcBef>
                <a:spcPct val="0"/>
              </a:spcBef>
            </a:pPr>
            <a:endParaRPr lang="en-US" altLang="en-US" dirty="0" smtClean="0">
              <a:ea typeface="ＭＳ Ｐゴシック" panose="020B0600070205080204" pitchFamily="34" charset="-128"/>
            </a:endParaRPr>
          </a:p>
          <a:p>
            <a:pPr eaLnBrk="1" hangingPunct="1">
              <a:spcBef>
                <a:spcPct val="0"/>
              </a:spcBef>
            </a:pPr>
            <a:r>
              <a:rPr lang="en-US" altLang="en-US" dirty="0" smtClean="0">
                <a:ea typeface="ＭＳ Ｐゴシック" panose="020B0600070205080204" pitchFamily="34" charset="-128"/>
              </a:rPr>
              <a:t>In summary, control structures determine the order in which statements of the code are executed.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statements are control structures that allow for conditional execution. If the condition of an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is true, then the statements included in the body</a:t>
            </a:r>
            <a:r>
              <a:rPr lang="en-US" altLang="ja-JP" baseline="0" dirty="0" smtClean="0">
                <a:ea typeface="ＭＳ Ｐゴシック" panose="020B0600070205080204" pitchFamily="34" charset="-128"/>
              </a:rPr>
              <a:t>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are executed. If it is false, those statements are not executed; the statements following the “else” clause </a:t>
            </a:r>
            <a:r>
              <a:rPr lang="en-US" altLang="ja-JP" smtClean="0">
                <a:ea typeface="ＭＳ Ｐゴシック" panose="020B0600070205080204" pitchFamily="34" charset="-128"/>
              </a:rPr>
              <a:t>are executed </a:t>
            </a:r>
            <a:r>
              <a:rPr lang="en-US" altLang="ja-JP" dirty="0" smtClean="0">
                <a:ea typeface="ＭＳ Ｐゴシック" panose="020B0600070205080204" pitchFamily="34" charset="-128"/>
              </a:rPr>
              <a:t>instead, if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else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included. Loops allow for code segments to be repeated. Data structures are ways to store multiple pieces of data together; arrays are an example of a data structure. Finally, modules are used to </a:t>
            </a:r>
            <a:r>
              <a:rPr lang="en-US" altLang="en-US" dirty="0" smtClean="0">
                <a:ea typeface="ＭＳ Ｐゴシック" panose="020B0600070205080204" pitchFamily="34" charset="-128"/>
              </a:rPr>
              <a:t>divide code into smaller units </a:t>
            </a:r>
            <a:r>
              <a:rPr lang="en-US" altLang="ja-JP" dirty="0" smtClean="0">
                <a:ea typeface="ＭＳ Ｐゴシック" panose="020B0600070205080204" pitchFamily="34" charset="-128"/>
              </a:rPr>
              <a:t>by function or purpose, and </a:t>
            </a:r>
            <a:r>
              <a:rPr lang="en-US" altLang="en-US" dirty="0" smtClean="0">
                <a:ea typeface="ＭＳ Ｐゴシック" panose="020B0600070205080204" pitchFamily="34" charset="-128"/>
              </a:rPr>
              <a:t>for convenience and clarity</a:t>
            </a:r>
            <a:r>
              <a:rPr lang="en-US" altLang="ja-JP" dirty="0" smtClean="0">
                <a:ea typeface="ＭＳ Ｐゴシック" panose="020B0600070205080204" pitchFamily="34" charset="-128"/>
              </a:rPr>
              <a:t>. Procedures, methods, and classes are all examples of modules. </a:t>
            </a:r>
          </a:p>
        </p:txBody>
      </p:sp>
      <p:sp>
        <p:nvSpPr>
          <p:cNvPr id="778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78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2EC3C1B-2852-43FD-ABEA-1D2C88378AF7}" type="slidenum">
              <a:rPr lang="en-US" altLang="en-US" sz="1000"/>
              <a:pPr eaLnBrk="1" hangingPunct="1"/>
              <a:t>26</a:t>
            </a:fld>
            <a:endParaRPr lang="en-US" altLang="en-US" sz="1000" dirty="0"/>
          </a:p>
        </p:txBody>
      </p:sp>
    </p:spTree>
    <p:extLst>
      <p:ext uri="{BB962C8B-B14F-4D97-AF65-F5344CB8AC3E}">
        <p14:creationId xmlns:p14="http://schemas.microsoft.com/office/powerpoint/2010/main" val="2481745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798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98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CECB800-626E-48C0-9581-38CB3264115F}" type="slidenum">
              <a:rPr lang="en-US" altLang="en-US" sz="1000"/>
              <a:pPr eaLnBrk="1" hangingPunct="1"/>
              <a:t>27</a:t>
            </a:fld>
            <a:endParaRPr lang="en-US" altLang="en-US" sz="1000" dirty="0"/>
          </a:p>
        </p:txBody>
      </p:sp>
    </p:spTree>
    <p:extLst>
      <p:ext uri="{BB962C8B-B14F-4D97-AF65-F5344CB8AC3E}">
        <p14:creationId xmlns:p14="http://schemas.microsoft.com/office/powerpoint/2010/main" val="8713235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ea typeface="ＭＳ Ｐゴシック" panose="020B0600070205080204" pitchFamily="34" charset="-128"/>
              </a:rPr>
              <a:t> Learn basic programming concepts including variable declarations, assignment statements, expressions, conditional statements, and loops. </a:t>
            </a:r>
          </a:p>
          <a:p>
            <a:pPr>
              <a:buFontTx/>
              <a:buChar char="•"/>
            </a:pPr>
            <a:r>
              <a:rPr lang="en-US" altLang="en-US" dirty="0" smtClean="0">
                <a:ea typeface="ＭＳ Ｐゴシック" panose="020B0600070205080204" pitchFamily="34" charset="-128"/>
              </a:rPr>
              <a:t> And describe advanced programming concepts including objects and modularity. </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126834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the programming example of the body-mass index, or</a:t>
            </a:r>
            <a:r>
              <a:rPr lang="en-US" altLang="en-US" baseline="0" dirty="0" smtClean="0">
                <a:ea typeface="ＭＳ Ｐゴシック" panose="020B0600070205080204" pitchFamily="34" charset="-128"/>
              </a:rPr>
              <a:t> BMI, </a:t>
            </a:r>
            <a:r>
              <a:rPr lang="en-US" altLang="en-US" dirty="0" smtClean="0">
                <a:ea typeface="ＭＳ Ｐゴシック" panose="020B0600070205080204" pitchFamily="34" charset="-128"/>
              </a:rPr>
              <a:t>calculator in the previous lecture, every statement was executed in the order it appeared. But this is not always the case,</a:t>
            </a:r>
            <a:r>
              <a:rPr lang="en-US" altLang="en-US" baseline="0" dirty="0" smtClean="0">
                <a:ea typeface="ＭＳ Ｐゴシック" panose="020B0600070205080204" pitchFamily="34" charset="-128"/>
              </a:rPr>
              <a:t> and frequently it is</a:t>
            </a:r>
            <a:r>
              <a:rPr lang="en-US" altLang="en-US" dirty="0" smtClean="0">
                <a:ea typeface="ＭＳ Ｐゴシック" panose="020B0600070205080204" pitchFamily="34" charset="-128"/>
              </a:rPr>
              <a:t> necessary to change the order of statement execution in a program. For example, it might be necessary to have a statement execute conditionally, meaning it only executes if some condition is true. There are two types of conditional statements</a:t>
            </a:r>
            <a:r>
              <a:rPr lang="en-US" altLang="en-US" baseline="0" dirty="0" smtClean="0">
                <a:ea typeface="ＭＳ Ｐゴシック" panose="020B0600070205080204" pitchFamily="34" charset="-128"/>
              </a:rPr>
              <a:t> –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case-or-switch</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statements. At other times, a statement may repeat a section of code; this is called looping. There are different types of loops</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for example,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while,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for,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and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do while.</a:t>
            </a:r>
            <a:r>
              <a:rPr lang="ja-JP" altLang="en-US" dirty="0" smtClean="0">
                <a:ea typeface="ＭＳ Ｐゴシック" panose="020B0600070205080204" pitchFamily="34" charset="-128"/>
              </a:rPr>
              <a:t>”</a:t>
            </a:r>
            <a:endParaRPr lang="en-US" altLang="ja-JP" dirty="0" smtClean="0">
              <a:ea typeface="ＭＳ Ｐゴシック" panose="020B0600070205080204" pitchFamily="34" charset="-128"/>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5C07F98-9C45-45D4-9B55-747775D8B252}" type="slidenum">
              <a:rPr lang="en-US" altLang="en-US" sz="1000"/>
              <a:pPr eaLnBrk="1" hangingPunct="1"/>
              <a:t>4</a:t>
            </a:fld>
            <a:endParaRPr lang="en-US" altLang="en-US" sz="1000" dirty="0"/>
          </a:p>
        </p:txBody>
      </p:sp>
    </p:spTree>
    <p:extLst>
      <p:ext uri="{BB962C8B-B14F-4D97-AF65-F5344CB8AC3E}">
        <p14:creationId xmlns:p14="http://schemas.microsoft.com/office/powerpoint/2010/main" val="854841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kern="1200" dirty="0" smtClean="0">
                <a:solidFill>
                  <a:prstClr val="black"/>
                </a:solidFill>
                <a:latin typeface="Verdana" pitchFamily="34" charset="0"/>
                <a:ea typeface="ＭＳ Ｐゴシック" panose="020B0600070205080204" pitchFamily="34" charset="-128"/>
                <a:cs typeface="Arial" pitchFamily="34" charset="0"/>
              </a:rPr>
              <a:t>“if” </a:t>
            </a:r>
            <a:r>
              <a:rPr lang="en-US" altLang="ja-JP" dirty="0" smtClean="0">
                <a:ea typeface="ＭＳ Ｐゴシック" panose="020B0600070205080204" pitchFamily="34" charset="-128"/>
              </a:rPr>
              <a:t>statements are conditional, which means they execute only if a specified</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condition is true. An example of an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in Java is given on this slide. </a:t>
            </a:r>
          </a:p>
          <a:p>
            <a:r>
              <a:rPr lang="en-US" altLang="ja-JP" dirty="0" smtClean="0">
                <a:ea typeface="ＭＳ Ｐゴシック" panose="020B0600070205080204" pitchFamily="34" charset="-128"/>
              </a:rPr>
              <a:t>The first line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begins with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followed by a condition in parentheses. When this condition evaluates to true</a:t>
            </a:r>
            <a:r>
              <a:rPr lang="en-US" altLang="ja-JP" baseline="0" dirty="0" smtClean="0">
                <a:ea typeface="ＭＳ Ｐゴシック" panose="020B0600070205080204" pitchFamily="34" charset="-128"/>
              </a:rPr>
              <a:t> – in</a:t>
            </a:r>
            <a:r>
              <a:rPr lang="en-US" altLang="ja-JP" dirty="0" smtClean="0">
                <a:ea typeface="ＭＳ Ｐゴシック" panose="020B0600070205080204" pitchFamily="34" charset="-128"/>
              </a:rPr>
              <a:t> this case if weight is less than zero, then the body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executes. The body is the lines of code following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enclosed by curly brackets. In this example, there is only one statement in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body</a:t>
            </a:r>
            <a:r>
              <a:rPr lang="en-US" altLang="ja-JP" baseline="0" dirty="0" smtClean="0">
                <a:ea typeface="ＭＳ Ｐゴシック" panose="020B0600070205080204" pitchFamily="34" charset="-128"/>
              </a:rPr>
              <a:t> – </a:t>
            </a:r>
            <a:r>
              <a:rPr lang="en-US" altLang="ja-JP" dirty="0" smtClean="0">
                <a:ea typeface="ＭＳ Ｐゴシック" panose="020B0600070205080204" pitchFamily="34" charset="-128"/>
              </a:rPr>
              <a:t>an output statement of "Error!" There could be multiple statements in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body</a:t>
            </a:r>
            <a:r>
              <a:rPr lang="en-US" altLang="ja-JP" baseline="0" dirty="0" smtClean="0">
                <a:ea typeface="ＭＳ Ｐゴシック" panose="020B0600070205080204" pitchFamily="34" charset="-128"/>
              </a:rPr>
              <a:t> – </a:t>
            </a:r>
            <a:r>
              <a:rPr lang="en-US" altLang="ja-JP" dirty="0" smtClean="0">
                <a:ea typeface="ＭＳ Ｐゴシック" panose="020B0600070205080204" pitchFamily="34" charset="-128"/>
              </a:rPr>
              <a:t>as long as they appear between the open and close curly brackets. When the condition is false</a:t>
            </a:r>
            <a:r>
              <a:rPr lang="en-US" altLang="ja-JP" baseline="0" dirty="0" smtClean="0">
                <a:ea typeface="ＭＳ Ｐゴシック" panose="020B0600070205080204" pitchFamily="34" charset="-128"/>
              </a:rPr>
              <a:t> – </a:t>
            </a:r>
            <a:r>
              <a:rPr lang="en-US" altLang="ja-JP" dirty="0" smtClean="0">
                <a:ea typeface="ＭＳ Ｐゴシック" panose="020B0600070205080204" pitchFamily="34" charset="-128"/>
              </a:rPr>
              <a:t>in this case,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weight is greater than or equal to zero, the body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is skipped.</a:t>
            </a:r>
          </a:p>
          <a:p>
            <a:r>
              <a:rPr lang="en-US" altLang="en-US" dirty="0" smtClean="0">
                <a:ea typeface="ＭＳ Ｐゴシック" panose="020B0600070205080204" pitchFamily="34" charset="-128"/>
              </a:rPr>
              <a:t>Note that there is no semicolon after the condition of an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a:t>
            </a:r>
            <a:endParaRPr lang="en-US" altLang="en-US" dirty="0" smtClean="0">
              <a:ea typeface="ＭＳ Ｐゴシック" panose="020B0600070205080204" pitchFamily="34" charset="-128"/>
            </a:endParaRPr>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16F1FC9-7A03-4829-B492-55C315ACBD20}" type="slidenum">
              <a:rPr lang="en-US" altLang="en-US" sz="1000"/>
              <a:pPr eaLnBrk="1" hangingPunct="1"/>
              <a:t>5</a:t>
            </a:fld>
            <a:endParaRPr lang="en-US" altLang="en-US" sz="1000" dirty="0"/>
          </a:p>
        </p:txBody>
      </p:sp>
    </p:spTree>
    <p:extLst>
      <p:ext uri="{BB962C8B-B14F-4D97-AF65-F5344CB8AC3E}">
        <p14:creationId xmlns:p14="http://schemas.microsoft.com/office/powerpoint/2010/main" val="1368224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kern="1200" dirty="0" smtClean="0">
                <a:solidFill>
                  <a:prstClr val="black"/>
                </a:solidFill>
                <a:latin typeface="Verdana" pitchFamily="34" charset="0"/>
                <a:ea typeface="ＭＳ Ｐゴシック" panose="020B0600070205080204" pitchFamily="34" charset="-128"/>
                <a:cs typeface="Arial" pitchFamily="34" charset="0"/>
              </a:rPr>
              <a:t>“if” </a:t>
            </a:r>
            <a:r>
              <a:rPr lang="en-US" altLang="ja-JP" dirty="0" smtClean="0">
                <a:ea typeface="ＭＳ Ｐゴシック" panose="020B0600070205080204" pitchFamily="34" charset="-128"/>
              </a:rPr>
              <a:t>statements can also have an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else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clause that provides the statements that execute when the condition is false. So, this example has the same condition as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on the previous slide: When the variable “weight” is less than zero, the message "Error!" will be printed to the screen. When the condition is false</a:t>
            </a:r>
            <a:r>
              <a:rPr lang="en-US" altLang="ja-JP" baseline="0" dirty="0" smtClean="0">
                <a:ea typeface="ＭＳ Ｐゴシック" panose="020B0600070205080204" pitchFamily="34" charset="-128"/>
              </a:rPr>
              <a:t> – if</a:t>
            </a:r>
            <a:r>
              <a:rPr lang="en-US" altLang="ja-JP" dirty="0" smtClean="0">
                <a:ea typeface="ＭＳ Ｐゴシック" panose="020B0600070205080204" pitchFamily="34" charset="-128"/>
              </a:rPr>
              <a:t> weight is greater than or equal to zero - the message "No error" will be printed to the screen.</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Within the bodies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and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else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clause, there can be multiple statements.</a:t>
            </a: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09A3031-A703-4BEB-8225-D44D6BC3D084}" type="slidenum">
              <a:rPr lang="en-US" altLang="en-US" sz="1000"/>
              <a:pPr eaLnBrk="1" hangingPunct="1"/>
              <a:t>6</a:t>
            </a:fld>
            <a:endParaRPr lang="en-US" altLang="en-US" sz="1000" dirty="0"/>
          </a:p>
        </p:txBody>
      </p:sp>
    </p:spTree>
    <p:extLst>
      <p:ext uri="{BB962C8B-B14F-4D97-AF65-F5344CB8AC3E}">
        <p14:creationId xmlns:p14="http://schemas.microsoft.com/office/powerpoint/2010/main" val="1309126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It is also possible to build nested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statements where multiple conditions are checked. When a condition evaluates to true, the body of that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executes, but the rest of the statements are skipped. For example, in this code segment, if the variable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number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has a value less than zero, "Negative" is printed and the rest of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statements are skipped. The next statement that executes is the one after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in this case, it is printing "Done" on the screen.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If the variable </a:t>
            </a:r>
            <a:r>
              <a:rPr lang="ja-JP" altLang="en-US" dirty="0" smtClean="0">
                <a:ea typeface="ＭＳ Ｐゴシック" panose="020B0600070205080204" pitchFamily="34" charset="-128"/>
              </a:rPr>
              <a:t>“</a:t>
            </a:r>
            <a:r>
              <a:rPr lang="en-US" altLang="en-US" dirty="0" smtClean="0">
                <a:ea typeface="ＭＳ Ｐゴシック" panose="020B0600070205080204" pitchFamily="34" charset="-128"/>
              </a:rPr>
              <a:t>number</a:t>
            </a:r>
            <a:r>
              <a:rPr lang="ja-JP" altLang="en-US" dirty="0" smtClean="0">
                <a:ea typeface="ＭＳ Ｐゴシック" panose="020B0600070205080204" pitchFamily="34" charset="-128"/>
              </a:rPr>
              <a:t>”</a:t>
            </a:r>
            <a:r>
              <a:rPr lang="en-US" altLang="en-US" dirty="0" smtClean="0">
                <a:ea typeface="ＭＳ Ｐゴシック" panose="020B0600070205080204" pitchFamily="34" charset="-128"/>
              </a:rPr>
              <a:t> is greater than zero, the statement prints "Positive" to the screen, followed by message "Done</a:t>
            </a:r>
            <a:r>
              <a:rPr lang="en-US" altLang="ja-JP" dirty="0" smtClean="0">
                <a:ea typeface="ＭＳ Ｐゴシック" panose="020B0600070205080204" pitchFamily="34" charset="-128"/>
              </a:rPr>
              <a:t>". Finally if the variable number is equal to zero, the word "Zero" is printed to the screen, followed by the word "Done".</a:t>
            </a:r>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223AA9B-9201-4B6E-ACAC-F9E5E8A32395}" type="slidenum">
              <a:rPr lang="en-US" altLang="en-US" sz="1000"/>
              <a:pPr eaLnBrk="1" hangingPunct="1"/>
              <a:t>7</a:t>
            </a:fld>
            <a:endParaRPr lang="en-US" altLang="en-US" sz="1000" dirty="0"/>
          </a:p>
        </p:txBody>
      </p:sp>
    </p:spTree>
    <p:extLst>
      <p:ext uri="{BB962C8B-B14F-4D97-AF65-F5344CB8AC3E}">
        <p14:creationId xmlns:p14="http://schemas.microsoft.com/office/powerpoint/2010/main" val="2481817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statements use conditions, which are expressions that are made up of comparisons. If there are multiple comparisons, they are combined using what are called logical operators. The comparison operators that can be used are:</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Less than or greater than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Less than or equal to, or, greater than or equal to</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Equal to or not equal to</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Note that the equality operator in Java is a double equal sign;</a:t>
            </a:r>
            <a:r>
              <a:rPr lang="en-US" altLang="en-US" baseline="0" dirty="0" smtClean="0">
                <a:ea typeface="ＭＳ Ｐゴシック" panose="020B0600070205080204" pitchFamily="34" charset="-128"/>
              </a:rPr>
              <a:t> recall that </a:t>
            </a:r>
            <a:r>
              <a:rPr lang="en-US" altLang="en-US" dirty="0" smtClean="0">
                <a:ea typeface="ＭＳ Ｐゴシック" panose="020B0600070205080204" pitchFamily="34" charset="-128"/>
              </a:rPr>
              <a:t>a single equal sign is the assignment operator.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Not equal to</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is an exclamation point followed by a single equal sign.</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If there are multiple comparisons within a single condition, they are combined using logic operators. There is the logic operator,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AND,</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which is double ampersands in Java. In order for this logical operator to evaluate to true, both comparisons must be true. The logical operator, OR, is represented in Java by two vertical lines, found above the backward slash on the keyboard. This operator is true when just one of the comparisons is true, or both. The NOT operator is the exclamation point, and it evaluates to true when the comparison is false.</a:t>
            </a:r>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71D42A3-51C2-4C1D-9005-A75CE23AB067}" type="slidenum">
              <a:rPr lang="en-US" altLang="en-US" sz="1000"/>
              <a:pPr eaLnBrk="1" hangingPunct="1"/>
              <a:t>8</a:t>
            </a:fld>
            <a:endParaRPr lang="en-US" altLang="en-US" sz="1000" dirty="0"/>
          </a:p>
        </p:txBody>
      </p:sp>
    </p:spTree>
    <p:extLst>
      <p:ext uri="{BB962C8B-B14F-4D97-AF65-F5344CB8AC3E}">
        <p14:creationId xmlns:p14="http://schemas.microsoft.com/office/powerpoint/2010/main" val="1319761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is an example that uses more complex conditional expressions. The last lecture presented a simple program that calculates the body mass index, or BMI, for a given weight and height. Now, it is time to determine the weight category for BMI. Here is a table that gives the different weight categories for ranges of BMI. For example, a BMI that is less than 18.5 is categorized as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Underweight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 BMI between 18.5 and 24.9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Normal</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 BMI between 25 and 29.9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Overweight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Finally, a BMI greater than or equal to thirty is categorized as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Obese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next slide will present an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if</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statement that will output the category for the BMI</a:t>
            </a:r>
            <a:r>
              <a:rPr lang="en-US" altLang="ja-JP" baseline="0" dirty="0" smtClean="0">
                <a:ea typeface="ＭＳ Ｐゴシック" panose="020B0600070205080204" pitchFamily="34" charset="-128"/>
              </a:rPr>
              <a:t> variable’s value </a:t>
            </a:r>
            <a:r>
              <a:rPr lang="en-US" altLang="ja-JP" dirty="0" smtClean="0">
                <a:ea typeface="ＭＳ Ｐゴシック" panose="020B0600070205080204" pitchFamily="34" charset="-128"/>
              </a:rPr>
              <a:t>in the previous program.</a:t>
            </a:r>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9A0EE84-064B-4D74-B065-C24C64845A24}" type="slidenum">
              <a:rPr lang="en-US" altLang="en-US" sz="1000"/>
              <a:pPr eaLnBrk="1" hangingPunct="1"/>
              <a:t>9</a:t>
            </a:fld>
            <a:endParaRPr lang="en-US" altLang="en-US" sz="1000" dirty="0"/>
          </a:p>
        </p:txBody>
      </p:sp>
    </p:spTree>
    <p:extLst>
      <p:ext uri="{BB962C8B-B14F-4D97-AF65-F5344CB8AC3E}">
        <p14:creationId xmlns:p14="http://schemas.microsoft.com/office/powerpoint/2010/main" val="1844638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782777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E all cod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74638"/>
            <a:ext cx="7997687" cy="6430962"/>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463197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3245147" y="1600200"/>
            <a:ext cx="5435600" cy="4572000"/>
          </a:xfrm>
          <a:prstGeom prst="rect">
            <a:avLst/>
          </a:prstGeom>
        </p:spPr>
        <p:txBody>
          <a:bodyPr/>
          <a:lstStyle>
            <a:lvl1pPr marL="0" indent="0">
              <a:buNone/>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sz="quarter" idx="18"/>
          </p:nvPr>
        </p:nvSpPr>
        <p:spPr>
          <a:xfrm>
            <a:off x="457198"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ONC Side by Side Larger Righ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1017042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4" name="Table Placeholder 3"/>
          <p:cNvSpPr>
            <a:spLocks noGrp="1"/>
          </p:cNvSpPr>
          <p:nvPr>
            <p:ph type="tbl" sz="quarter" idx="16"/>
          </p:nvPr>
        </p:nvSpPr>
        <p:spPr>
          <a:xfrm>
            <a:off x="466725" y="2925763"/>
            <a:ext cx="8218488" cy="3200400"/>
          </a:xfrm>
        </p:spPr>
        <p:txBody>
          <a:bodyPr/>
          <a:lstStyle/>
          <a:p>
            <a:endParaRPr lang="en-US" dirty="0"/>
          </a:p>
        </p:txBody>
      </p:sp>
    </p:spTree>
    <p:custDataLst>
      <p:tags r:id="rId1"/>
    </p:custDataLst>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1" r:id="rId3"/>
    <p:sldLayoutId id="2147484290" r:id="rId4"/>
    <p:sldLayoutId id="2147484260" r:id="rId5"/>
    <p:sldLayoutId id="2147484282" r:id="rId6"/>
    <p:sldLayoutId id="2147484293" r:id="rId7"/>
    <p:sldLayoutId id="2147484281" r:id="rId8"/>
    <p:sldLayoutId id="2147484289" r:id="rId9"/>
    <p:sldLayoutId id="2147484262" r:id="rId10"/>
    <p:sldLayoutId id="2147484288" r:id="rId11"/>
    <p:sldLayoutId id="2147484280" r:id="rId12"/>
    <p:sldLayoutId id="2147484263" r:id="rId13"/>
    <p:sldLayoutId id="2147484264" r:id="rId14"/>
    <p:sldLayoutId id="2147484265" r:id="rId15"/>
    <p:sldLayoutId id="2147484266" r:id="rId16"/>
    <p:sldLayoutId id="2147484267" r:id="rId17"/>
    <p:sldLayoutId id="2147484271" r:id="rId18"/>
    <p:sldLayoutId id="2147484272" r:id="rId19"/>
    <p:sldLayoutId id="2147484292" r:id="rId20"/>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2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25.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7.xml"/><Relationship Id="rId1" Type="http://schemas.openxmlformats.org/officeDocument/2006/relationships/tags" Target="../tags/tag32.xml"/><Relationship Id="rId4" Type="http://schemas.openxmlformats.org/officeDocument/2006/relationships/hyperlink" Target="http://math.hws.edu/javanotes/"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8.xml"/><Relationship Id="rId1" Type="http://schemas.openxmlformats.org/officeDocument/2006/relationships/tags" Target="../tags/tag3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anose="020B0600070205080204" pitchFamily="34" charset="-128"/>
              </a:rPr>
              <a:t>Computer Programming</a:t>
            </a:r>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d</a:t>
            </a:r>
          </a:p>
        </p:txBody>
      </p:sp>
      <p:sp>
        <p:nvSpPr>
          <p:cNvPr id="5" name="Text Placeholder 4"/>
          <p:cNvSpPr>
            <a:spLocks noGrp="1"/>
          </p:cNvSpPr>
          <p:nvPr>
            <p:ph type="body" sz="quarter" idx="12"/>
          </p:nvPr>
        </p:nvSpPr>
        <p:spPr/>
        <p:txBody>
          <a:bodyPr/>
          <a:lstStyle/>
          <a:p>
            <a:r>
              <a:rPr lang="en-US" dirty="0" smtClean="0"/>
              <a:t>This material (Comp </a:t>
            </a:r>
            <a:r>
              <a:rPr lang="en-US" dirty="0"/>
              <a:t>4</a:t>
            </a:r>
            <a:r>
              <a:rPr lang="en-US" dirty="0" smtClean="0"/>
              <a:t>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770425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BMI Program Using Nested “If”</a:t>
            </a:r>
            <a:endParaRPr lang="en-US" dirty="0"/>
          </a:p>
        </p:txBody>
      </p:sp>
      <p:pic>
        <p:nvPicPr>
          <p:cNvPr id="11" name="Content Placeholder 10" descr="The image is explained in the slide notes and narration."/>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2129050" y="1409700"/>
            <a:ext cx="5313415" cy="4972050"/>
          </a:xfrm>
        </p:spPr>
      </p:pic>
      <p:sp>
        <p:nvSpPr>
          <p:cNvPr id="3" name="Slide Number Placeholder 2"/>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“while” Loop</a:t>
            </a:r>
          </a:p>
        </p:txBody>
      </p:sp>
      <p:sp>
        <p:nvSpPr>
          <p:cNvPr id="54274" name="Content Placeholder 2"/>
          <p:cNvSpPr>
            <a:spLocks noGrp="1"/>
          </p:cNvSpPr>
          <p:nvPr>
            <p:ph sz="quarter" idx="14"/>
          </p:nvPr>
        </p:nvSpPr>
        <p:spPr>
          <a:solidFill>
            <a:schemeClr val="bg1"/>
          </a:solidFill>
        </p:spPr>
        <p:txBody>
          <a:bodyPr/>
          <a:lstStyle/>
          <a:p>
            <a:pPr eaLnBrk="1" hangingPunct="1"/>
            <a:r>
              <a:rPr lang="en-US" altLang="en-US" dirty="0" smtClean="0">
                <a:ea typeface="ＭＳ Ｐゴシック" panose="020B0600070205080204" pitchFamily="34" charset="-128"/>
              </a:rPr>
              <a:t>Loops are sections of code that continue to execute while a certain condition is true</a:t>
            </a:r>
          </a:p>
          <a:p>
            <a:r>
              <a:rPr lang="en-US" altLang="en-US" dirty="0" smtClean="0">
                <a:solidFill>
                  <a:prstClr val="black"/>
                </a:solidFill>
                <a:latin typeface="Verdana" pitchFamily="34" charset="0"/>
                <a:ea typeface="ＭＳ Ｐゴシック" panose="020B0600070205080204" pitchFamily="34" charset="-128"/>
                <a:cs typeface="+mj-cs"/>
              </a:rPr>
              <a:t>“</a:t>
            </a:r>
            <a:r>
              <a:rPr lang="en-US" altLang="ja-JP" dirty="0" smtClean="0">
                <a:ea typeface="ＭＳ Ｐゴシック" panose="020B0600070205080204" pitchFamily="34" charset="-128"/>
              </a:rPr>
              <a:t>while</a:t>
            </a:r>
            <a:r>
              <a:rPr lang="en-US" altLang="en-US" dirty="0" smtClean="0">
                <a:solidFill>
                  <a:prstClr val="black"/>
                </a:solidFill>
                <a:latin typeface="Verdana" pitchFamily="34" charset="0"/>
                <a:ea typeface="ＭＳ Ｐゴシック" panose="020B0600070205080204" pitchFamily="34" charset="-128"/>
                <a:cs typeface="+mj-cs"/>
              </a:rPr>
              <a:t>”</a:t>
            </a:r>
            <a:r>
              <a:rPr lang="en-US" altLang="ja-JP" dirty="0" smtClean="0">
                <a:ea typeface="ＭＳ Ｐゴシック" panose="020B0600070205080204" pitchFamily="34" charset="-128"/>
              </a:rPr>
              <a:t> loop is the simplest loop</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“while” Loop - Example</a:t>
            </a:r>
          </a:p>
        </p:txBody>
      </p:sp>
      <p:sp>
        <p:nvSpPr>
          <p:cNvPr id="54274" name="Content Placeholder 2"/>
          <p:cNvSpPr>
            <a:spLocks noGrp="1"/>
          </p:cNvSpPr>
          <p:nvPr>
            <p:ph sz="quarter" idx="14"/>
          </p:nvPr>
        </p:nvSpPr>
        <p:spPr>
          <a:solidFill>
            <a:schemeClr val="bg1"/>
          </a:solidFill>
        </p:spPr>
        <p:txBody>
          <a:bodyPr/>
          <a:lstStyle/>
          <a:p>
            <a:pPr eaLnBrk="1" hangingPunct="1">
              <a:buFont typeface="Arial" panose="020B0604020202020204" pitchFamily="34" charset="0"/>
              <a:buNone/>
            </a:pPr>
            <a:r>
              <a:rPr lang="en-US" altLang="en-US" dirty="0" smtClean="0">
                <a:solidFill>
                  <a:srgbClr val="2476AE"/>
                </a:solidFill>
                <a:ea typeface="ＭＳ Ｐゴシック" panose="020B0600070205080204" pitchFamily="34" charset="-128"/>
              </a:rPr>
              <a:t>	</a:t>
            </a:r>
            <a:r>
              <a:rPr lang="en-US" altLang="en-US" sz="2800" b="1" dirty="0">
                <a:solidFill>
                  <a:srgbClr val="0000FF"/>
                </a:solidFill>
                <a:latin typeface="Courier New" panose="02070309020205020404" pitchFamily="49" charset="0"/>
                <a:cs typeface="Courier New" panose="02070309020205020404" pitchFamily="49" charset="0"/>
              </a:rPr>
              <a:t>count = 5;</a:t>
            </a:r>
          </a:p>
          <a:p>
            <a:pPr eaLnBrk="1" hangingPunct="1">
              <a:buFont typeface="Arial" panose="020B0604020202020204" pitchFamily="34" charset="0"/>
              <a:buNone/>
            </a:pPr>
            <a:r>
              <a:rPr lang="en-US" altLang="en-US" sz="2800" b="1" dirty="0">
                <a:solidFill>
                  <a:srgbClr val="0000FF"/>
                </a:solidFill>
                <a:latin typeface="Courier New" panose="02070309020205020404" pitchFamily="49" charset="0"/>
                <a:cs typeface="Courier New" panose="02070309020205020404" pitchFamily="49" charset="0"/>
              </a:rPr>
              <a:t>  while (count &gt;= 0) // while condition</a:t>
            </a:r>
          </a:p>
          <a:p>
            <a:pPr eaLnBrk="1" hangingPunct="1">
              <a:buFont typeface="Arial" panose="020B0604020202020204" pitchFamily="34" charset="0"/>
              <a:buNone/>
            </a:pPr>
            <a:r>
              <a:rPr lang="en-US" altLang="en-US" sz="2800" b="1" dirty="0">
                <a:solidFill>
                  <a:srgbClr val="0000FF"/>
                </a:solidFill>
                <a:latin typeface="Courier New" panose="02070309020205020404" pitchFamily="49" charset="0"/>
                <a:cs typeface="Courier New" panose="02070309020205020404" pitchFamily="49" charset="0"/>
              </a:rPr>
              <a:t>  {</a:t>
            </a:r>
          </a:p>
          <a:p>
            <a:pPr eaLnBrk="1" hangingPunct="1">
              <a:buFont typeface="Arial" panose="020B0604020202020204" pitchFamily="34" charset="0"/>
              <a:buNone/>
            </a:pPr>
            <a:r>
              <a:rPr lang="en-US" altLang="en-US" sz="2800" b="1" dirty="0">
                <a:solidFill>
                  <a:srgbClr val="0000FF"/>
                </a:solidFill>
                <a:latin typeface="Courier New" panose="02070309020205020404" pitchFamily="49" charset="0"/>
                <a:cs typeface="Courier New" panose="02070309020205020404" pitchFamily="49" charset="0"/>
              </a:rPr>
              <a:t>    System.out.println(count);</a:t>
            </a:r>
          </a:p>
          <a:p>
            <a:pPr eaLnBrk="1" hangingPunct="1">
              <a:buFont typeface="Arial" panose="020B0604020202020204" pitchFamily="34" charset="0"/>
              <a:buNone/>
            </a:pPr>
            <a:r>
              <a:rPr lang="en-US" altLang="en-US" sz="2800" b="1" dirty="0">
                <a:solidFill>
                  <a:srgbClr val="0000FF"/>
                </a:solidFill>
                <a:latin typeface="Courier New" panose="02070309020205020404" pitchFamily="49" charset="0"/>
                <a:cs typeface="Courier New" panose="02070309020205020404" pitchFamily="49" charset="0"/>
              </a:rPr>
              <a:t>	  count = count - 1; // value changes</a:t>
            </a:r>
          </a:p>
          <a:p>
            <a:pPr eaLnBrk="1" hangingPunct="1">
              <a:buFont typeface="Arial" panose="020B0604020202020204" pitchFamily="34" charset="0"/>
              <a:buNone/>
            </a:pPr>
            <a:r>
              <a:rPr lang="en-US" altLang="en-US" sz="2800" b="1" dirty="0">
                <a:solidFill>
                  <a:srgbClr val="0000FF"/>
                </a:solidFill>
                <a:latin typeface="Courier New" panose="02070309020205020404" pitchFamily="49" charset="0"/>
                <a:cs typeface="Courier New" panose="02070309020205020404" pitchFamily="49" charset="0"/>
              </a:rPr>
              <a:t>  }</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1882872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tLang="en-US" dirty="0" smtClean="0">
                <a:ea typeface="ＭＳ Ｐゴシック" panose="020B0600070205080204" pitchFamily="34" charset="-128"/>
              </a:rPr>
              <a:t>“while” Loop Example Output</a:t>
            </a:r>
          </a:p>
        </p:txBody>
      </p:sp>
      <p:sp>
        <p:nvSpPr>
          <p:cNvPr id="56322" name="Content Placeholder 2"/>
          <p:cNvSpPr>
            <a:spLocks noGrp="1"/>
          </p:cNvSpPr>
          <p:nvPr>
            <p:ph sz="quarter" idx="14"/>
          </p:nvPr>
        </p:nvSpPr>
        <p:spPr/>
        <p:txBody>
          <a:bodyPr/>
          <a:lstStyle/>
          <a:p>
            <a:pPr eaLnBrk="1" hangingPunct="1"/>
            <a:r>
              <a:rPr lang="en-US" altLang="en-US" sz="3200" dirty="0" smtClean="0">
                <a:ea typeface="ＭＳ Ｐゴシック" panose="020B0600070205080204" pitchFamily="34" charset="-128"/>
              </a:rPr>
              <a:t>Output from the statement</a:t>
            </a:r>
          </a:p>
          <a:p>
            <a:pPr lvl="1" eaLnBrk="1" hangingPunct="1">
              <a:buFont typeface="Arial" panose="020B0604020202020204" pitchFamily="34" charset="0"/>
              <a:buNone/>
            </a:pPr>
            <a:r>
              <a:rPr lang="en-US" altLang="en-US" b="1" dirty="0">
                <a:solidFill>
                  <a:srgbClr val="0000FF"/>
                </a:solidFill>
                <a:latin typeface="Courier New" panose="02070309020205020404" pitchFamily="49" charset="0"/>
                <a:cs typeface="Courier New" panose="02070309020205020404" pitchFamily="49" charset="0"/>
              </a:rPr>
              <a:t>5</a:t>
            </a:r>
          </a:p>
          <a:p>
            <a:pPr lvl="1" eaLnBrk="1" hangingPunct="1">
              <a:buFont typeface="Arial" panose="020B0604020202020204" pitchFamily="34" charset="0"/>
              <a:buNone/>
            </a:pPr>
            <a:r>
              <a:rPr lang="en-US" altLang="en-US" b="1" dirty="0">
                <a:solidFill>
                  <a:srgbClr val="0000FF"/>
                </a:solidFill>
                <a:latin typeface="Courier New" panose="02070309020205020404" pitchFamily="49" charset="0"/>
                <a:cs typeface="Courier New" panose="02070309020205020404" pitchFamily="49" charset="0"/>
              </a:rPr>
              <a:t>4</a:t>
            </a:r>
          </a:p>
          <a:p>
            <a:pPr lvl="1" eaLnBrk="1" hangingPunct="1">
              <a:buFont typeface="Arial" panose="020B0604020202020204" pitchFamily="34" charset="0"/>
              <a:buNone/>
            </a:pPr>
            <a:r>
              <a:rPr lang="en-US" altLang="en-US" b="1" dirty="0">
                <a:solidFill>
                  <a:srgbClr val="0000FF"/>
                </a:solidFill>
                <a:latin typeface="Courier New" panose="02070309020205020404" pitchFamily="49" charset="0"/>
                <a:cs typeface="Courier New" panose="02070309020205020404" pitchFamily="49" charset="0"/>
              </a:rPr>
              <a:t>3</a:t>
            </a:r>
          </a:p>
          <a:p>
            <a:pPr lvl="1" eaLnBrk="1" hangingPunct="1">
              <a:buFont typeface="Arial" panose="020B0604020202020204" pitchFamily="34" charset="0"/>
              <a:buNone/>
            </a:pPr>
            <a:r>
              <a:rPr lang="en-US" altLang="en-US" b="1" dirty="0">
                <a:solidFill>
                  <a:srgbClr val="0000FF"/>
                </a:solidFill>
                <a:latin typeface="Courier New" panose="02070309020205020404" pitchFamily="49" charset="0"/>
                <a:cs typeface="Courier New" panose="02070309020205020404" pitchFamily="49" charset="0"/>
              </a:rPr>
              <a:t>2</a:t>
            </a:r>
          </a:p>
          <a:p>
            <a:pPr lvl="1" eaLnBrk="1" hangingPunct="1">
              <a:buFont typeface="Arial" panose="020B0604020202020204" pitchFamily="34" charset="0"/>
              <a:buNone/>
            </a:pPr>
            <a:r>
              <a:rPr lang="en-US" altLang="en-US" b="1" dirty="0">
                <a:solidFill>
                  <a:srgbClr val="0000FF"/>
                </a:solidFill>
                <a:latin typeface="Courier New" panose="02070309020205020404" pitchFamily="49" charset="0"/>
                <a:cs typeface="Courier New" panose="02070309020205020404" pitchFamily="49" charset="0"/>
              </a:rPr>
              <a:t>1</a:t>
            </a:r>
          </a:p>
          <a:p>
            <a:pPr lvl="1" eaLnBrk="1" hangingPunct="1">
              <a:buFont typeface="Arial" panose="020B0604020202020204" pitchFamily="34" charset="0"/>
              <a:buNone/>
            </a:pPr>
            <a:r>
              <a:rPr lang="en-US" altLang="en-US" b="1" dirty="0" smtClean="0">
                <a:solidFill>
                  <a:srgbClr val="0000FF"/>
                </a:solidFill>
                <a:latin typeface="Courier New" panose="02070309020205020404" pitchFamily="49" charset="0"/>
                <a:cs typeface="Courier New" panose="02070309020205020404" pitchFamily="49" charset="0"/>
              </a:rPr>
              <a:t>0</a:t>
            </a:r>
            <a:endParaRPr lang="en-US" altLang="en-US" b="1" dirty="0">
              <a:solidFill>
                <a:srgbClr val="0000FF"/>
              </a:solidFill>
              <a:latin typeface="Courier New" panose="02070309020205020404" pitchFamily="49" charset="0"/>
              <a:cs typeface="Courier New" panose="02070309020205020404" pitchFamily="49" charset="0"/>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“for” Loop - 1</a:t>
            </a:r>
          </a:p>
        </p:txBody>
      </p:sp>
      <p:sp>
        <p:nvSpPr>
          <p:cNvPr id="58370" name="Content Placeholder 2"/>
          <p:cNvSpPr>
            <a:spLocks noGrp="1"/>
          </p:cNvSpPr>
          <p:nvPr>
            <p:ph sz="quarter" idx="14"/>
          </p:nvPr>
        </p:nvSpPr>
        <p:spPr>
          <a:solidFill>
            <a:schemeClr val="bg1"/>
          </a:solidFill>
        </p:spPr>
        <p:txBody>
          <a:bodyPr/>
          <a:lstStyle/>
          <a:p>
            <a:r>
              <a:rPr lang="en-US" altLang="en-US" dirty="0" smtClean="0">
                <a:solidFill>
                  <a:prstClr val="black"/>
                </a:solidFill>
                <a:latin typeface="Verdana" pitchFamily="34" charset="0"/>
                <a:ea typeface="ＭＳ Ｐゴシック" panose="020B0600070205080204" pitchFamily="34" charset="-128"/>
                <a:cs typeface="+mj-cs"/>
              </a:rPr>
              <a:t>“</a:t>
            </a:r>
            <a:r>
              <a:rPr lang="en-US" altLang="ja-JP" dirty="0" smtClean="0">
                <a:ea typeface="ＭＳ Ｐゴシック" panose="020B0600070205080204" pitchFamily="34" charset="-128"/>
              </a:rPr>
              <a:t>for</a:t>
            </a:r>
            <a:r>
              <a:rPr lang="en-US" altLang="en-US" dirty="0" smtClean="0">
                <a:solidFill>
                  <a:prstClr val="black"/>
                </a:solidFill>
                <a:latin typeface="Verdana" pitchFamily="34" charset="0"/>
                <a:ea typeface="ＭＳ Ｐゴシック" panose="020B0600070205080204" pitchFamily="34" charset="-128"/>
                <a:cs typeface="+mj-cs"/>
              </a:rPr>
              <a:t>”</a:t>
            </a:r>
            <a:r>
              <a:rPr lang="en-US" altLang="ja-JP" dirty="0" smtClean="0">
                <a:ea typeface="ＭＳ Ｐゴシック" panose="020B0600070205080204" pitchFamily="34" charset="-128"/>
              </a:rPr>
              <a:t> loop is another type of loop</a:t>
            </a:r>
          </a:p>
          <a:p>
            <a:pPr eaLnBrk="1" hangingPunct="1"/>
            <a:r>
              <a:rPr lang="en-US" altLang="en-US" dirty="0" smtClean="0">
                <a:ea typeface="ＭＳ Ｐゴシック" panose="020B0600070205080204" pitchFamily="34" charset="-128"/>
              </a:rPr>
              <a:t>Used when the number of iterations is known</a:t>
            </a:r>
          </a:p>
          <a:p>
            <a:pPr eaLnBrk="1" hangingPunct="1"/>
            <a:r>
              <a:rPr lang="en-US" altLang="en-US" dirty="0" smtClean="0">
                <a:ea typeface="ＭＳ Ｐゴシック" panose="020B0600070205080204" pitchFamily="34" charset="-128"/>
              </a:rPr>
              <a:t>Heading sets loop control variable, compares it, and updates it</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tLang="en-US" dirty="0" smtClean="0">
                <a:ea typeface="ＭＳ Ｐゴシック" panose="020B0600070205080204" pitchFamily="34" charset="-128"/>
              </a:rPr>
              <a:t>“for” Loop - 2</a:t>
            </a:r>
          </a:p>
        </p:txBody>
      </p:sp>
      <p:sp>
        <p:nvSpPr>
          <p:cNvPr id="60418" name="Content Placeholder 2"/>
          <p:cNvSpPr>
            <a:spLocks noGrp="1"/>
          </p:cNvSpPr>
          <p:nvPr>
            <p:ph sz="quarter" idx="14"/>
          </p:nvPr>
        </p:nvSpPr>
        <p:spPr/>
        <p:txBody>
          <a:bodyPr/>
          <a:lstStyle/>
          <a:p>
            <a:r>
              <a:rPr lang="en-US" altLang="en-US" dirty="0" smtClean="0">
                <a:ea typeface="ＭＳ Ｐゴシック" panose="020B0600070205080204" pitchFamily="34" charset="-128"/>
              </a:rPr>
              <a:t>Example</a:t>
            </a:r>
          </a:p>
          <a:p>
            <a:pPr marL="0" indent="0">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for </a:t>
            </a: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(i = 0; i &lt; 5; i</a:t>
            </a: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marL="0" indent="0">
              <a:buNone/>
            </a:pP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System.out.println(i);</a:t>
            </a:r>
          </a:p>
          <a:p>
            <a:pPr marL="0" indent="0">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endPar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2" name="Content Placeholder 1"/>
          <p:cNvSpPr>
            <a:spLocks noGrp="1"/>
          </p:cNvSpPr>
          <p:nvPr>
            <p:ph sz="quarter" idx="18"/>
          </p:nvPr>
        </p:nvSpPr>
        <p:spPr/>
        <p:txBody>
          <a:bodyPr/>
          <a:lstStyle/>
          <a:p>
            <a:r>
              <a:rPr lang="en-US" altLang="en-US" dirty="0">
                <a:ea typeface="ＭＳ Ｐゴシック" panose="020B0600070205080204" pitchFamily="34" charset="-128"/>
              </a:rPr>
              <a:t>Output from example</a:t>
            </a:r>
          </a:p>
          <a:p>
            <a:pPr lvl="1">
              <a:buNone/>
            </a:pP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0</a:t>
            </a:r>
          </a:p>
          <a:p>
            <a:pPr lvl="1">
              <a:buNone/>
            </a:pP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1</a:t>
            </a:r>
          </a:p>
          <a:p>
            <a:pPr lvl="1">
              <a:buNone/>
            </a:pP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2</a:t>
            </a:r>
          </a:p>
          <a:p>
            <a:pPr lvl="1">
              <a:buNone/>
            </a:pPr>
            <a:r>
              <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3</a:t>
            </a:r>
          </a:p>
          <a:p>
            <a:pPr lvl="1">
              <a:buNone/>
            </a:pPr>
            <a:r>
              <a:rPr lang="en-US" altLang="en-US"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4</a:t>
            </a:r>
            <a:endParaRPr lang="en-US" altLang="en-US"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Slide Number Placeholder 2"/>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Example</a:t>
            </a:r>
          </a:p>
        </p:txBody>
      </p:sp>
      <p:sp>
        <p:nvSpPr>
          <p:cNvPr id="62466" name="Content Placeholder 2"/>
          <p:cNvSpPr>
            <a:spLocks noGrp="1"/>
          </p:cNvSpPr>
          <p:nvPr>
            <p:ph sz="quarter" idx="14"/>
          </p:nvPr>
        </p:nvSpPr>
        <p:spPr/>
        <p:txBody>
          <a:bodyPr/>
          <a:lstStyle/>
          <a:p>
            <a:pPr eaLnBrk="1" hangingPunct="1"/>
            <a:r>
              <a:rPr lang="en-US" altLang="en-US" sz="3200" dirty="0" smtClean="0">
                <a:ea typeface="ＭＳ Ｐゴシック" panose="020B0600070205080204" pitchFamily="34" charset="-128"/>
              </a:rPr>
              <a:t>Modify BMI program </a:t>
            </a:r>
          </a:p>
          <a:p>
            <a:pPr lvl="1" eaLnBrk="1" hangingPunct="1"/>
            <a:r>
              <a:rPr lang="en-US" altLang="en-US" dirty="0" smtClean="0">
                <a:ea typeface="ＭＳ Ｐゴシック" panose="020B0600070205080204" pitchFamily="34" charset="-128"/>
              </a:rPr>
              <a:t>Output BMI category</a:t>
            </a:r>
          </a:p>
          <a:p>
            <a:pPr lvl="1" eaLnBrk="1" hangingPunct="1"/>
            <a:r>
              <a:rPr lang="en-US" altLang="en-US" dirty="0" smtClean="0">
                <a:ea typeface="ＭＳ Ｐゴシック" panose="020B0600070205080204" pitchFamily="34" charset="-128"/>
              </a:rPr>
              <a:t>Calculate BMI more than once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tLang="en-US" dirty="0" smtClean="0"/>
              <a:t>Program Design</a:t>
            </a:r>
          </a:p>
        </p:txBody>
      </p:sp>
      <p:sp>
        <p:nvSpPr>
          <p:cNvPr id="3" name="Content Placeholder 2"/>
          <p:cNvSpPr>
            <a:spLocks noGrp="1"/>
          </p:cNvSpPr>
          <p:nvPr>
            <p:ph sz="quarter" idx="14"/>
          </p:nvPr>
        </p:nvSpPr>
        <p:spPr/>
        <p:txBody>
          <a:bodyPr/>
          <a:lstStyle/>
          <a:p>
            <a:pPr marL="0" indent="0">
              <a:buNone/>
            </a:pPr>
            <a:r>
              <a:rPr lang="en-US" sz="3000" dirty="0" smtClean="0"/>
              <a:t>1. Read in weight (kg)</a:t>
            </a:r>
          </a:p>
          <a:p>
            <a:pPr marL="0" indent="0">
              <a:buNone/>
            </a:pPr>
            <a:r>
              <a:rPr lang="en-US" sz="3000" dirty="0" smtClean="0"/>
              <a:t>2. Read in height (m)</a:t>
            </a:r>
          </a:p>
          <a:p>
            <a:pPr marL="0" indent="0">
              <a:buNone/>
            </a:pPr>
            <a:r>
              <a:rPr lang="en-US" sz="3000" dirty="0" smtClean="0"/>
              <a:t>3. Calculate BMI </a:t>
            </a:r>
          </a:p>
          <a:p>
            <a:pPr marL="465138" lvl="1" indent="0">
              <a:buNone/>
            </a:pPr>
            <a:r>
              <a:rPr lang="en-US" sz="2600" dirty="0" smtClean="0"/>
              <a:t>BMI = </a:t>
            </a:r>
            <a:br>
              <a:rPr lang="en-US" sz="2600" dirty="0" smtClean="0"/>
            </a:br>
            <a:r>
              <a:rPr lang="en-US" sz="2600" dirty="0" smtClean="0"/>
              <a:t>weight/(height * height)</a:t>
            </a:r>
          </a:p>
          <a:p>
            <a:pPr marL="0" indent="0">
              <a:buNone/>
            </a:pPr>
            <a:r>
              <a:rPr lang="en-US" sz="3000" dirty="0" smtClean="0"/>
              <a:t>4. Output BMI</a:t>
            </a:r>
          </a:p>
          <a:p>
            <a:pPr marL="457200" indent="-457200">
              <a:buNone/>
            </a:pPr>
            <a:r>
              <a:rPr lang="en-US" sz="3000" dirty="0"/>
              <a:t>5. Output BMI </a:t>
            </a:r>
            <a:r>
              <a:rPr lang="en-US" sz="3000" dirty="0" smtClean="0"/>
              <a:t>category</a:t>
            </a:r>
            <a:endParaRPr lang="en-US" sz="3000" dirty="0"/>
          </a:p>
        </p:txBody>
      </p:sp>
      <p:sp>
        <p:nvSpPr>
          <p:cNvPr id="5" name="Content Placeholder 4"/>
          <p:cNvSpPr>
            <a:spLocks noGrp="1"/>
          </p:cNvSpPr>
          <p:nvPr>
            <p:ph sz="quarter" idx="18"/>
          </p:nvPr>
        </p:nvSpPr>
        <p:spPr/>
        <p:txBody>
          <a:bodyPr/>
          <a:lstStyle/>
          <a:p>
            <a:pPr marL="457200" indent="-457200">
              <a:buNone/>
            </a:pPr>
            <a:r>
              <a:rPr lang="en-US" sz="3000" dirty="0" smtClean="0"/>
              <a:t>6. Prompt user whether to calculate another BMI</a:t>
            </a:r>
          </a:p>
          <a:p>
            <a:pPr marL="400050" indent="-400050">
              <a:buNone/>
            </a:pPr>
            <a:r>
              <a:rPr lang="en-US" sz="3000" dirty="0" smtClean="0"/>
              <a:t>7. If yes, go back to step 1 </a:t>
            </a:r>
          </a:p>
          <a:p>
            <a:pPr marL="0" indent="0">
              <a:buNone/>
            </a:pPr>
            <a:r>
              <a:rPr lang="en-US" sz="3000" dirty="0" smtClean="0"/>
              <a:t>8. If no, end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219"/>
            <a:ext cx="8229600" cy="1143000"/>
          </a:xfrm>
        </p:spPr>
        <p:txBody>
          <a:bodyPr/>
          <a:lstStyle/>
          <a:p>
            <a:r>
              <a:rPr lang="en-US" dirty="0" smtClean="0"/>
              <a:t>BMI Program, Revised - 1</a:t>
            </a:r>
            <a:endParaRPr lang="en-US" dirty="0"/>
          </a:p>
        </p:txBody>
      </p:sp>
      <p:pic>
        <p:nvPicPr>
          <p:cNvPr id="5" name="Content Placeholder 4" descr="The image is explained in the slide notes and narration."/>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1761564" y="1238330"/>
            <a:ext cx="5620872" cy="5029200"/>
          </a:xfrm>
        </p:spPr>
      </p:pic>
      <p:sp>
        <p:nvSpPr>
          <p:cNvPr id="3" name="Slide Number Placeholder 2"/>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extLst>
      <p:ext uri="{BB962C8B-B14F-4D97-AF65-F5344CB8AC3E}">
        <p14:creationId xmlns:p14="http://schemas.microsoft.com/office/powerpoint/2010/main" val="3289143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BMI Program, Revised - </a:t>
            </a:r>
            <a:r>
              <a:rPr lang="en-US" dirty="0" smtClean="0"/>
              <a:t>2</a:t>
            </a:r>
            <a:endParaRPr lang="en-US" dirty="0"/>
          </a:p>
        </p:txBody>
      </p:sp>
      <p:pic>
        <p:nvPicPr>
          <p:cNvPr id="5" name="Content Placeholder 4" descr="The image is explained in the slide notes and narration."/>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1227263" y="1417479"/>
            <a:ext cx="6689473" cy="4846320"/>
          </a:xfrm>
        </p:spPr>
      </p:pic>
      <p:sp>
        <p:nvSpPr>
          <p:cNvPr id="3" name="Slide Number Placeholder 2"/>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1256123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- 1</a:t>
            </a:r>
            <a:endParaRPr lang="en-US" dirty="0"/>
          </a:p>
        </p:txBody>
      </p:sp>
      <p:sp>
        <p:nvSpPr>
          <p:cNvPr id="4" name="Content Placeholder 3"/>
          <p:cNvSpPr>
            <a:spLocks noGrp="1"/>
          </p:cNvSpPr>
          <p:nvPr>
            <p:ph sz="quarter" idx="14"/>
          </p:nvPr>
        </p:nvSpPr>
        <p:spPr/>
        <p:txBody>
          <a:bodyPr/>
          <a:lstStyle/>
          <a:p>
            <a:r>
              <a:rPr lang="en-US" dirty="0"/>
              <a:t>Define the purpose of programming languages (Lecture a)</a:t>
            </a:r>
          </a:p>
          <a:p>
            <a:r>
              <a:rPr lang="en-US" dirty="0"/>
              <a:t>Differentiate between the different types of programming languages and list commonly used ones (Lecture a)</a:t>
            </a:r>
          </a:p>
          <a:p>
            <a:r>
              <a:rPr lang="en-US" dirty="0"/>
              <a:t>Explain the compiling and interpreting process for computer programs </a:t>
            </a:r>
            <a:br>
              <a:rPr lang="en-US" dirty="0"/>
            </a:br>
            <a:r>
              <a:rPr lang="en-US" dirty="0"/>
              <a:t>(Lecture b</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2963346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BMI Program, Revised - 3</a:t>
            </a:r>
            <a:endParaRPr lang="en-US" dirty="0"/>
          </a:p>
        </p:txBody>
      </p:sp>
      <p:pic>
        <p:nvPicPr>
          <p:cNvPr id="5" name="Content Placeholder 4" descr="The image is explained in the slide notes and narration."/>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914400" y="1417638"/>
            <a:ext cx="7315200" cy="3135082"/>
          </a:xfrm>
        </p:spPr>
      </p:pic>
      <p:sp>
        <p:nvSpPr>
          <p:cNvPr id="3" name="Slide Number Placeholder 2"/>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1898816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6"/>
          <p:cNvSpPr>
            <a:spLocks noGrp="1"/>
          </p:cNvSpPr>
          <p:nvPr>
            <p:ph type="title"/>
          </p:nvPr>
        </p:nvSpPr>
        <p:spPr/>
        <p:txBody>
          <a:bodyPr/>
          <a:lstStyle/>
          <a:p>
            <a:r>
              <a:rPr lang="en-US" altLang="en-US" dirty="0" smtClean="0"/>
              <a:t>Sample Output - 1</a:t>
            </a:r>
          </a:p>
        </p:txBody>
      </p:sp>
      <p:sp>
        <p:nvSpPr>
          <p:cNvPr id="70658" name="Content Placeholder 2"/>
          <p:cNvSpPr>
            <a:spLocks noGrp="1"/>
          </p:cNvSpPr>
          <p:nvPr>
            <p:ph sz="quarter" idx="14"/>
          </p:nvPr>
        </p:nvSpPr>
        <p:spPr>
          <a:xfrm>
            <a:off x="457200" y="1600200"/>
            <a:ext cx="8229600" cy="4846320"/>
          </a:xfrm>
        </p:spPr>
        <p:txBody>
          <a:bodyPr>
            <a:normAutofit lnSpcReduction="10000"/>
          </a:bodyPr>
          <a:lstStyle/>
          <a:p>
            <a:pPr marL="0" indent="0">
              <a:buNone/>
            </a:pPr>
            <a:r>
              <a:rPr lang="en-US" altLang="en-US" sz="2800" dirty="0" smtClean="0">
                <a:solidFill>
                  <a:srgbClr val="0000FF"/>
                </a:solidFill>
              </a:rPr>
              <a:t>Welcome to the BMI calculator</a:t>
            </a:r>
          </a:p>
          <a:p>
            <a:pPr marL="0" indent="0">
              <a:buNone/>
            </a:pPr>
            <a:r>
              <a:rPr lang="en-US" altLang="en-US" sz="2800" dirty="0" smtClean="0">
                <a:solidFill>
                  <a:srgbClr val="0000FF"/>
                </a:solidFill>
              </a:rPr>
              <a:t>Enter weight in kg</a:t>
            </a:r>
          </a:p>
          <a:p>
            <a:pPr marL="0" indent="0">
              <a:buNone/>
            </a:pPr>
            <a:r>
              <a:rPr lang="en-US" altLang="en-US" sz="2800" dirty="0" smtClean="0">
                <a:solidFill>
                  <a:srgbClr val="CC00CC"/>
                </a:solidFill>
              </a:rPr>
              <a:t>68 </a:t>
            </a:r>
          </a:p>
          <a:p>
            <a:pPr marL="0" indent="0">
              <a:buNone/>
            </a:pPr>
            <a:r>
              <a:rPr lang="en-US" altLang="en-US" sz="2800" dirty="0" smtClean="0">
                <a:solidFill>
                  <a:srgbClr val="0000FF"/>
                </a:solidFill>
              </a:rPr>
              <a:t>Enter height in m</a:t>
            </a:r>
          </a:p>
          <a:p>
            <a:pPr marL="0" indent="0">
              <a:buNone/>
            </a:pPr>
            <a:r>
              <a:rPr lang="en-US" altLang="en-US" sz="2800" dirty="0" smtClean="0">
                <a:solidFill>
                  <a:srgbClr val="CC00CC"/>
                </a:solidFill>
              </a:rPr>
              <a:t>1.27</a:t>
            </a:r>
            <a:r>
              <a:rPr lang="en-US" altLang="en-US" sz="2800" dirty="0" smtClean="0"/>
              <a:t> </a:t>
            </a:r>
          </a:p>
          <a:p>
            <a:pPr marL="0" indent="0">
              <a:buNone/>
            </a:pPr>
            <a:r>
              <a:rPr lang="en-US" altLang="en-US" sz="2800" dirty="0" smtClean="0">
                <a:solidFill>
                  <a:srgbClr val="0000FF"/>
                </a:solidFill>
              </a:rPr>
              <a:t>BMI is 42.16008432</a:t>
            </a:r>
            <a:r>
              <a:rPr lang="en-US" altLang="en-US" sz="2800" b="1" dirty="0">
                <a:solidFill>
                  <a:srgbClr val="0000FF"/>
                </a:solidFill>
                <a:latin typeface="Courier New" panose="02070309020205020404" pitchFamily="49" charset="0"/>
                <a:cs typeface="Courier New" panose="02070309020205020404" pitchFamily="49" charset="0"/>
              </a:rPr>
              <a:t>0</a:t>
            </a:r>
            <a:r>
              <a:rPr lang="en-US" altLang="en-US" sz="2800" dirty="0" smtClean="0">
                <a:solidFill>
                  <a:srgbClr val="0000FF"/>
                </a:solidFill>
              </a:rPr>
              <a:t>16864</a:t>
            </a:r>
          </a:p>
          <a:p>
            <a:pPr marL="0" indent="0">
              <a:buNone/>
            </a:pPr>
            <a:r>
              <a:rPr lang="en-US" altLang="en-US" sz="2800" dirty="0" smtClean="0">
                <a:solidFill>
                  <a:srgbClr val="0000FF"/>
                </a:solidFill>
              </a:rPr>
              <a:t>Obese</a:t>
            </a:r>
          </a:p>
          <a:p>
            <a:pPr marL="0" indent="0">
              <a:buNone/>
            </a:pPr>
            <a:r>
              <a:rPr lang="en-US" altLang="en-US" sz="2800" dirty="0" smtClean="0">
                <a:solidFill>
                  <a:srgbClr val="0000FF"/>
                </a:solidFill>
              </a:rPr>
              <a:t>Do you want to calculate another?</a:t>
            </a:r>
          </a:p>
          <a:p>
            <a:pPr marL="0" indent="0">
              <a:buNone/>
            </a:pPr>
            <a:r>
              <a:rPr lang="en-US" altLang="en-US" sz="2800" dirty="0" smtClean="0">
                <a:solidFill>
                  <a:srgbClr val="0000FF"/>
                </a:solidFill>
              </a:rPr>
              <a:t>Enter 1 for yes and 0 for no</a:t>
            </a:r>
          </a:p>
          <a:p>
            <a:pPr marL="0" indent="0">
              <a:buNone/>
            </a:pPr>
            <a:r>
              <a:rPr lang="en-US" altLang="en-US" sz="2800" dirty="0" smtClean="0">
                <a:solidFill>
                  <a:srgbClr val="CC00CC"/>
                </a:solidFill>
              </a:rPr>
              <a:t>1</a:t>
            </a:r>
            <a:endParaRPr lang="en-US" altLang="en-US" sz="2800" b="1" dirty="0">
              <a:solidFill>
                <a:srgbClr val="CC00CC"/>
              </a:solidFill>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6"/>
          <p:cNvSpPr>
            <a:spLocks noGrp="1"/>
          </p:cNvSpPr>
          <p:nvPr>
            <p:ph type="title"/>
          </p:nvPr>
        </p:nvSpPr>
        <p:spPr/>
        <p:txBody>
          <a:bodyPr/>
          <a:lstStyle/>
          <a:p>
            <a:r>
              <a:rPr lang="en-US" altLang="en-US" dirty="0" smtClean="0"/>
              <a:t>Sample Output - 2</a:t>
            </a:r>
          </a:p>
        </p:txBody>
      </p:sp>
      <p:sp>
        <p:nvSpPr>
          <p:cNvPr id="70658" name="Content Placeholder 2"/>
          <p:cNvSpPr>
            <a:spLocks noGrp="1"/>
          </p:cNvSpPr>
          <p:nvPr>
            <p:ph sz="quarter" idx="14"/>
          </p:nvPr>
        </p:nvSpPr>
        <p:spPr>
          <a:xfrm>
            <a:off x="457200" y="1600200"/>
            <a:ext cx="8229600" cy="4846320"/>
          </a:xfrm>
        </p:spPr>
        <p:txBody>
          <a:bodyPr>
            <a:normAutofit lnSpcReduction="10000"/>
          </a:bodyPr>
          <a:lstStyle/>
          <a:p>
            <a:pPr marL="0" indent="0">
              <a:buNone/>
            </a:pPr>
            <a:r>
              <a:rPr lang="en-US" altLang="en-US" sz="2800" dirty="0" smtClean="0">
                <a:solidFill>
                  <a:srgbClr val="0000FF"/>
                </a:solidFill>
              </a:rPr>
              <a:t>Enter </a:t>
            </a:r>
            <a:r>
              <a:rPr lang="en-US" altLang="en-US" sz="2800" dirty="0">
                <a:solidFill>
                  <a:srgbClr val="0000FF"/>
                </a:solidFill>
              </a:rPr>
              <a:t>weight in kg</a:t>
            </a:r>
          </a:p>
          <a:p>
            <a:pPr marL="0" indent="0">
              <a:buNone/>
            </a:pPr>
            <a:r>
              <a:rPr lang="en-US" altLang="en-US" sz="2800" dirty="0">
                <a:solidFill>
                  <a:srgbClr val="CC00CC"/>
                </a:solidFill>
              </a:rPr>
              <a:t>55</a:t>
            </a:r>
            <a:r>
              <a:rPr lang="en-US" altLang="en-US" sz="2800" dirty="0"/>
              <a:t> </a:t>
            </a:r>
          </a:p>
          <a:p>
            <a:pPr marL="0" indent="0">
              <a:buNone/>
            </a:pPr>
            <a:r>
              <a:rPr lang="en-US" altLang="en-US" sz="2800" dirty="0">
                <a:solidFill>
                  <a:srgbClr val="0000FF"/>
                </a:solidFill>
              </a:rPr>
              <a:t>Enter height in m</a:t>
            </a:r>
          </a:p>
          <a:p>
            <a:pPr marL="0" indent="0">
              <a:buNone/>
            </a:pPr>
            <a:r>
              <a:rPr lang="en-US" altLang="en-US" sz="2800" dirty="0">
                <a:solidFill>
                  <a:srgbClr val="CC00CC"/>
                </a:solidFill>
              </a:rPr>
              <a:t>1.5</a:t>
            </a:r>
          </a:p>
          <a:p>
            <a:pPr marL="0" indent="0">
              <a:buNone/>
            </a:pPr>
            <a:r>
              <a:rPr lang="en-US" altLang="en-US" sz="2800" dirty="0">
                <a:solidFill>
                  <a:srgbClr val="0000FF"/>
                </a:solidFill>
              </a:rPr>
              <a:t>BMI is 24.444444444444443</a:t>
            </a:r>
          </a:p>
          <a:p>
            <a:pPr marL="0" indent="0">
              <a:buNone/>
            </a:pPr>
            <a:r>
              <a:rPr lang="en-US" altLang="en-US" sz="2800" dirty="0">
                <a:solidFill>
                  <a:srgbClr val="0000FF"/>
                </a:solidFill>
              </a:rPr>
              <a:t>Normal weight</a:t>
            </a:r>
          </a:p>
          <a:p>
            <a:pPr marL="0" indent="0">
              <a:buNone/>
            </a:pPr>
            <a:r>
              <a:rPr lang="en-US" altLang="en-US" sz="2800" dirty="0">
                <a:solidFill>
                  <a:srgbClr val="0000FF"/>
                </a:solidFill>
              </a:rPr>
              <a:t>Do you want to calculate another?</a:t>
            </a:r>
          </a:p>
          <a:p>
            <a:pPr marL="0" indent="0">
              <a:buNone/>
            </a:pPr>
            <a:r>
              <a:rPr lang="en-US" altLang="en-US" sz="2800" dirty="0">
                <a:solidFill>
                  <a:srgbClr val="0000FF"/>
                </a:solidFill>
              </a:rPr>
              <a:t>Enter 1 for yes and 0 for no</a:t>
            </a:r>
          </a:p>
          <a:p>
            <a:pPr marL="0" indent="0">
              <a:buNone/>
            </a:pPr>
            <a:r>
              <a:rPr lang="en-US" altLang="en-US" sz="2800" dirty="0">
                <a:solidFill>
                  <a:srgbClr val="CC00CC"/>
                </a:solidFill>
              </a:rPr>
              <a:t>0 </a:t>
            </a:r>
          </a:p>
          <a:p>
            <a:pPr marL="0" indent="0">
              <a:buNone/>
            </a:pPr>
            <a:r>
              <a:rPr lang="en-US" altLang="en-US" sz="2800" dirty="0">
                <a:solidFill>
                  <a:srgbClr val="0000FF"/>
                </a:solidFill>
              </a:rPr>
              <a:t>Good Bye!</a:t>
            </a: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a:t>
            </a:r>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4098035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Data Structures</a:t>
            </a:r>
          </a:p>
        </p:txBody>
      </p:sp>
      <p:sp>
        <p:nvSpPr>
          <p:cNvPr id="72706" name="Content Placeholder 2"/>
          <p:cNvSpPr>
            <a:spLocks noGrp="1"/>
          </p:cNvSpPr>
          <p:nvPr>
            <p:ph sz="quarter" idx="14"/>
          </p:nvPr>
        </p:nvSpPr>
        <p:spPr>
          <a:xfrm>
            <a:off x="457200" y="1600200"/>
            <a:ext cx="8229600" cy="4754880"/>
          </a:xfrm>
        </p:spPr>
        <p:txBody>
          <a:bodyPr/>
          <a:lstStyle/>
          <a:p>
            <a:pPr eaLnBrk="1" hangingPunct="1"/>
            <a:r>
              <a:rPr lang="en-US" altLang="en-US" dirty="0" smtClean="0">
                <a:ea typeface="ＭＳ Ｐゴシック" panose="020B0600070205080204" pitchFamily="34" charset="-128"/>
              </a:rPr>
              <a:t>Data structures are used for storing multiple pieces of data together</a:t>
            </a:r>
          </a:p>
          <a:p>
            <a:pPr eaLnBrk="1" hangingPunct="1"/>
            <a:r>
              <a:rPr lang="en-US" altLang="en-US" dirty="0" smtClean="0">
                <a:ea typeface="ＭＳ Ｐゴシック" panose="020B0600070205080204" pitchFamily="34" charset="-128"/>
              </a:rPr>
              <a:t>Arrays are a simple data structure</a:t>
            </a:r>
          </a:p>
          <a:p>
            <a:pPr eaLnBrk="1" hangingPunct="1"/>
            <a:r>
              <a:rPr lang="en-US" altLang="en-US" dirty="0" smtClean="0">
                <a:ea typeface="ＭＳ Ｐゴシック" panose="020B0600070205080204" pitchFamily="34" charset="-128"/>
              </a:rPr>
              <a:t>Example</a:t>
            </a:r>
          </a:p>
          <a:p>
            <a:pPr lvl="1" eaLnBrk="1" hangingPunct="1">
              <a:buFont typeface="Arial" panose="020B0604020202020204" pitchFamily="34" charset="0"/>
              <a:buNone/>
            </a:pPr>
            <a:r>
              <a:rPr lang="en-US" altLang="en-US" sz="26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double[] grade = new double[10];</a:t>
            </a:r>
          </a:p>
          <a:p>
            <a:pPr lvl="1" eaLnBrk="1" hangingPunct="1">
              <a:buFont typeface="Arial" panose="020B0604020202020204" pitchFamily="34" charset="0"/>
              <a:buNone/>
            </a:pPr>
            <a:r>
              <a:rPr lang="en-US" altLang="en-US" sz="2600" dirty="0" smtClean="0">
                <a:ea typeface="ＭＳ Ｐゴシック" panose="020B0600070205080204" pitchFamily="34" charset="-128"/>
                <a:cs typeface="Courier New" panose="02070309020205020404" pitchFamily="49" charset="0"/>
              </a:rPr>
              <a:t>Array of 10 doubles for storing grades</a:t>
            </a:r>
          </a:p>
          <a:p>
            <a:pPr lvl="1" eaLnBrk="1" hangingPunct="1">
              <a:buFont typeface="Arial" panose="020B0604020202020204" pitchFamily="34" charset="0"/>
              <a:buNone/>
            </a:pPr>
            <a:r>
              <a:rPr lang="en-US" altLang="en-US" sz="26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grade[1] = 95.0;</a:t>
            </a:r>
          </a:p>
          <a:p>
            <a:pPr eaLnBrk="1" hangingPunct="1"/>
            <a:r>
              <a:rPr lang="en-US" altLang="en-US" dirty="0" smtClean="0">
                <a:ea typeface="ＭＳ Ｐゴシック" panose="020B0600070205080204" pitchFamily="34" charset="-128"/>
                <a:cs typeface="Courier New" panose="02070309020205020404" pitchFamily="49" charset="0"/>
              </a:rPr>
              <a:t>Other data structures available</a:t>
            </a:r>
          </a:p>
          <a:p>
            <a:pPr lvl="1" eaLnBrk="1" hangingPunct="1"/>
            <a:r>
              <a:rPr lang="en-US" altLang="en-US" sz="2400" dirty="0" smtClean="0">
                <a:ea typeface="ＭＳ Ｐゴシック" panose="020B0600070205080204" pitchFamily="34" charset="-128"/>
                <a:cs typeface="Courier New" panose="02070309020205020404" pitchFamily="49" charset="0"/>
              </a:rPr>
              <a:t>Linked lists, trees, hash tables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Modules</a:t>
            </a:r>
          </a:p>
        </p:txBody>
      </p:sp>
      <p:sp>
        <p:nvSpPr>
          <p:cNvPr id="74754" name="Content Placeholder 2"/>
          <p:cNvSpPr>
            <a:spLocks noGrp="1"/>
          </p:cNvSpPr>
          <p:nvPr>
            <p:ph sz="quarter" idx="14"/>
          </p:nvPr>
        </p:nvSpPr>
        <p:spPr/>
        <p:txBody>
          <a:bodyPr/>
          <a:lstStyle/>
          <a:p>
            <a:pPr eaLnBrk="1" hangingPunct="1"/>
            <a:r>
              <a:rPr lang="en-US" altLang="en-US" dirty="0" smtClean="0">
                <a:ea typeface="ＭＳ Ｐゴシック" panose="020B0600070205080204" pitchFamily="34" charset="-128"/>
              </a:rPr>
              <a:t>Way of separating code, usually by function</a:t>
            </a:r>
          </a:p>
          <a:p>
            <a:pPr lvl="1" eaLnBrk="1" hangingPunct="1"/>
            <a:r>
              <a:rPr lang="en-US" altLang="en-US" sz="2400" dirty="0" smtClean="0">
                <a:ea typeface="ＭＳ Ｐゴシック" panose="020B0600070205080204" pitchFamily="34" charset="-128"/>
              </a:rPr>
              <a:t>Allows for reuse</a:t>
            </a:r>
          </a:p>
          <a:p>
            <a:pPr lvl="1" eaLnBrk="1" hangingPunct="1"/>
            <a:r>
              <a:rPr lang="en-US" altLang="en-US" sz="2400" dirty="0" smtClean="0">
                <a:ea typeface="ＭＳ Ｐゴシック" panose="020B0600070205080204" pitchFamily="34" charset="-128"/>
              </a:rPr>
              <a:t>Easier to maintain</a:t>
            </a:r>
          </a:p>
          <a:p>
            <a:pPr eaLnBrk="1" hangingPunct="1"/>
            <a:r>
              <a:rPr lang="en-US" altLang="en-US" dirty="0" smtClean="0">
                <a:ea typeface="ＭＳ Ｐゴシック" panose="020B0600070205080204" pitchFamily="34" charset="-128"/>
              </a:rPr>
              <a:t>Procedures, functions, methods are all modules</a:t>
            </a:r>
          </a:p>
          <a:p>
            <a:pPr eaLnBrk="1" hangingPunct="1"/>
            <a:r>
              <a:rPr lang="en-US" altLang="en-US" dirty="0" smtClean="0">
                <a:ea typeface="ＭＳ Ｐゴシック" panose="020B0600070205080204" pitchFamily="34" charset="-128"/>
              </a:rPr>
              <a:t>Objects are as well</a:t>
            </a:r>
          </a:p>
        </p:txBody>
      </p:sp>
      <p:sp>
        <p:nvSpPr>
          <p:cNvPr id="2" name="Slide Number Placeholder 1"/>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Module Example</a:t>
            </a:r>
          </a:p>
        </p:txBody>
      </p:sp>
      <p:sp>
        <p:nvSpPr>
          <p:cNvPr id="74754" name="Content Placeholder 2"/>
          <p:cNvSpPr>
            <a:spLocks noGrp="1"/>
          </p:cNvSpPr>
          <p:nvPr>
            <p:ph sz="quarter" idx="14"/>
          </p:nvPr>
        </p:nvSpPr>
        <p:spPr/>
        <p:txBody>
          <a:bodyPr/>
          <a:lstStyle/>
          <a:p>
            <a:r>
              <a:rPr lang="en-US" altLang="en-US" dirty="0">
                <a:ea typeface="ＭＳ Ｐゴシック" panose="020B0600070205080204" pitchFamily="34" charset="-128"/>
              </a:rPr>
              <a:t>Example</a:t>
            </a:r>
          </a:p>
          <a:p>
            <a:pPr>
              <a:buNone/>
            </a:pP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public void printAreaCircle(double radius)</a:t>
            </a:r>
          </a:p>
          <a:p>
            <a:pPr>
              <a:buNone/>
            </a:pP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double area = 3.14*radius*radius;</a:t>
            </a:r>
          </a:p>
          <a:p>
            <a:pPr>
              <a:buNone/>
            </a:pP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System.out.println("Area is " + area);</a:t>
            </a:r>
          </a:p>
          <a:p>
            <a:pPr>
              <a:buNone/>
            </a:pPr>
            <a:r>
              <a:rPr lang="en-US" altLang="en-US" sz="28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p:txBody>
      </p:sp>
      <p:sp>
        <p:nvSpPr>
          <p:cNvPr id="2" name="Slide Number Placeholder 1"/>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4021695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Computer Programming</a:t>
            </a:r>
            <a:br>
              <a:rPr lang="en-US" altLang="en-US" dirty="0" smtClean="0">
                <a:ea typeface="ＭＳ Ｐゴシック" panose="020B0600070205080204" pitchFamily="34" charset="-128"/>
              </a:rPr>
            </a:br>
            <a:r>
              <a:rPr lang="en-US" altLang="en-US" dirty="0" smtClean="0">
                <a:ea typeface="ＭＳ Ｐゴシック" panose="020B0600070205080204" pitchFamily="34" charset="-128"/>
              </a:rPr>
              <a:t>Summary – Lecture d</a:t>
            </a:r>
            <a:endParaRPr lang="en-US" altLang="en-US" sz="3200" dirty="0" smtClean="0">
              <a:ea typeface="ＭＳ Ｐゴシック" panose="020B0600070205080204" pitchFamily="34" charset="-128"/>
            </a:endParaRPr>
          </a:p>
        </p:txBody>
      </p:sp>
      <p:sp>
        <p:nvSpPr>
          <p:cNvPr id="76802" name="Text Placeholder 3"/>
          <p:cNvSpPr>
            <a:spLocks noGrp="1"/>
          </p:cNvSpPr>
          <p:nvPr>
            <p:ph sz="quarter" idx="14"/>
          </p:nvPr>
        </p:nvSpPr>
        <p:spPr>
          <a:xfrm>
            <a:off x="457200" y="1600200"/>
            <a:ext cx="8229600" cy="4572000"/>
          </a:xfrm>
          <a:solidFill>
            <a:schemeClr val="bg1"/>
          </a:solidFill>
        </p:spPr>
        <p:txBody>
          <a:bodyPr>
            <a:normAutofit lnSpcReduction="10000"/>
          </a:bodyPr>
          <a:lstStyle/>
          <a:p>
            <a:r>
              <a:rPr lang="en-US" altLang="en-US" dirty="0" smtClean="0">
                <a:ea typeface="ＭＳ Ｐゴシック" panose="020B0600070205080204" pitchFamily="34" charset="-128"/>
              </a:rPr>
              <a:t>Control structures determine the execution order of the program statements</a:t>
            </a:r>
          </a:p>
          <a:p>
            <a:r>
              <a:rPr lang="en-US" altLang="en-US" dirty="0" smtClean="0">
                <a:solidFill>
                  <a:prstClr val="black"/>
                </a:solidFill>
                <a:latin typeface="Verdana" pitchFamily="34" charset="0"/>
                <a:ea typeface="ＭＳ Ｐゴシック" panose="020B0600070205080204" pitchFamily="34" charset="-128"/>
              </a:rPr>
              <a:t>“if”</a:t>
            </a:r>
            <a:r>
              <a:rPr lang="en-US" altLang="ja-JP" dirty="0" smtClean="0">
                <a:ea typeface="ＭＳ Ｐゴシック" panose="020B0600070205080204" pitchFamily="34" charset="-128"/>
              </a:rPr>
              <a:t> statements allow conditional execution</a:t>
            </a:r>
          </a:p>
          <a:p>
            <a:pPr eaLnBrk="1" hangingPunct="1"/>
            <a:r>
              <a:rPr lang="en-US" altLang="en-US" dirty="0" smtClean="0">
                <a:ea typeface="ＭＳ Ｐゴシック" panose="020B0600070205080204" pitchFamily="34" charset="-128"/>
              </a:rPr>
              <a:t>Loops allow for repeated execution</a:t>
            </a:r>
          </a:p>
          <a:p>
            <a:pPr eaLnBrk="1" hangingPunct="1"/>
            <a:r>
              <a:rPr lang="en-US" altLang="en-US" dirty="0" smtClean="0">
                <a:ea typeface="ＭＳ Ｐゴシック" panose="020B0600070205080204" pitchFamily="34" charset="-128"/>
              </a:rPr>
              <a:t>Data structures allow data to be grouped together</a:t>
            </a:r>
          </a:p>
          <a:p>
            <a:r>
              <a:rPr lang="en-US" altLang="en-US" dirty="0" smtClean="0">
                <a:ea typeface="ＭＳ Ｐゴシック" panose="020B0600070205080204" pitchFamily="34" charset="-128"/>
              </a:rPr>
              <a:t>Modules are used to divide code into smaller units </a:t>
            </a:r>
            <a:r>
              <a:rPr lang="en-US" altLang="ja-JP" dirty="0" smtClean="0">
                <a:ea typeface="ＭＳ Ｐゴシック" panose="020B0600070205080204" pitchFamily="34" charset="-128"/>
              </a:rPr>
              <a:t>by function or purpose, and </a:t>
            </a:r>
            <a:r>
              <a:rPr lang="en-US" altLang="en-US" dirty="0" smtClean="0">
                <a:ea typeface="ＭＳ Ｐゴシック" panose="020B0600070205080204" pitchFamily="34" charset="-128"/>
              </a:rPr>
              <a:t>for convenience and clarity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altLang="en-US" dirty="0" smtClean="0"/>
              <a:t>Computer Programming</a:t>
            </a:r>
            <a:br>
              <a:rPr lang="en-US" altLang="en-US" dirty="0" smtClean="0"/>
            </a:br>
            <a:r>
              <a:rPr lang="en-US" altLang="en-US" dirty="0" smtClean="0"/>
              <a:t>References – Lecture d</a:t>
            </a:r>
          </a:p>
        </p:txBody>
      </p:sp>
      <p:sp>
        <p:nvSpPr>
          <p:cNvPr id="78850" name="Text Placeholder 8"/>
          <p:cNvSpPr>
            <a:spLocks noGrp="1"/>
          </p:cNvSpPr>
          <p:nvPr>
            <p:ph type="body" sz="quarter" idx="16"/>
          </p:nvPr>
        </p:nvSpPr>
        <p:spPr/>
        <p:txBody>
          <a:bodyPr/>
          <a:lstStyle/>
          <a:p>
            <a:r>
              <a:rPr lang="en-US" altLang="en-US" dirty="0" smtClean="0"/>
              <a:t>References</a:t>
            </a:r>
          </a:p>
          <a:p>
            <a:pPr marL="346075" indent="-346075"/>
            <a:r>
              <a:rPr lang="en-US" altLang="en-US" b="0" dirty="0">
                <a:ea typeface="ＭＳ Ｐゴシック" panose="020B0600070205080204" pitchFamily="34" charset="-128"/>
              </a:rPr>
              <a:t>Eck, D. (2011). </a:t>
            </a:r>
            <a:r>
              <a:rPr lang="en-US" altLang="en-US" b="0" i="1" dirty="0">
                <a:ea typeface="ＭＳ Ｐゴシック" panose="020B0600070205080204" pitchFamily="34" charset="-128"/>
              </a:rPr>
              <a:t>Introduction to Programming Using Java </a:t>
            </a:r>
            <a:r>
              <a:rPr lang="en-US" altLang="en-US" b="0" dirty="0">
                <a:ea typeface="ＭＳ Ｐゴシック" panose="020B0600070205080204" pitchFamily="34" charset="-128"/>
              </a:rPr>
              <a:t>(6</a:t>
            </a:r>
            <a:r>
              <a:rPr lang="en-US" altLang="en-US" b="0" baseline="30000" dirty="0">
                <a:ea typeface="ＭＳ Ｐゴシック" panose="020B0600070205080204" pitchFamily="34" charset="-128"/>
              </a:rPr>
              <a:t>th</a:t>
            </a:r>
            <a:r>
              <a:rPr lang="en-US" altLang="en-US" b="0" dirty="0">
                <a:ea typeface="ＭＳ Ｐゴシック" panose="020B0600070205080204" pitchFamily="34" charset="-128"/>
              </a:rPr>
              <a:t> ed.). Retrieved from </a:t>
            </a:r>
            <a:r>
              <a:rPr lang="en-US" altLang="en-US" b="0" u="sng" dirty="0">
                <a:ea typeface="ＭＳ Ｐゴシック" panose="020B0600070205080204" pitchFamily="34" charset="-128"/>
                <a:hlinkClick r:id="rId4" tooltip="URL for referenced book."/>
              </a:rPr>
              <a:t>http://math.hws.edu/javanotes</a:t>
            </a:r>
            <a:r>
              <a:rPr lang="en-US" altLang="en-US" b="0" u="sng" dirty="0" smtClean="0">
                <a:ea typeface="ＭＳ Ｐゴシック" panose="020B0600070205080204" pitchFamily="34" charset="-128"/>
                <a:hlinkClick r:id="rId4" tooltip="URL for referenced book."/>
              </a:rPr>
              <a:t>/</a:t>
            </a:r>
            <a:r>
              <a:rPr lang="en-US" altLang="en-US" b="0" u="sng" dirty="0" smtClean="0">
                <a:ea typeface="ＭＳ Ｐゴシック" panose="020B0600070205080204" pitchFamily="34" charset="-128"/>
              </a:rPr>
              <a:t>.</a:t>
            </a:r>
            <a:endParaRPr lang="en-US" altLang="en-US" b="0" dirty="0">
              <a:ea typeface="ＭＳ Ｐゴシック" panose="020B0600070205080204" pitchFamily="34" charset="-128"/>
            </a:endParaRPr>
          </a:p>
          <a:p>
            <a:r>
              <a:rPr lang="en-US" altLang="en-US" b="0" dirty="0" smtClean="0"/>
              <a:t>Morley</a:t>
            </a:r>
            <a:r>
              <a:rPr lang="en-US" altLang="en-US" b="0" dirty="0"/>
              <a:t>, D., &amp; Parker, C.S. (2010). Chapter 13</a:t>
            </a:r>
            <a:r>
              <a:rPr lang="en-US" altLang="en-US" b="0" dirty="0" smtClean="0"/>
              <a:t>: Program </a:t>
            </a:r>
            <a:r>
              <a:rPr lang="en-US" altLang="en-US" b="0" dirty="0"/>
              <a:t>Development and Programming Languages. In </a:t>
            </a:r>
            <a:r>
              <a:rPr lang="en-US" altLang="en-US" b="0" i="1" dirty="0"/>
              <a:t>Understanding Computers Today and Tomorrow, 12th Edition introductory.</a:t>
            </a:r>
            <a:r>
              <a:rPr lang="en-US" altLang="en-US" b="0" dirty="0"/>
              <a:t> Boston</a:t>
            </a:r>
            <a:r>
              <a:rPr lang="en-US" altLang="en-US" b="0" dirty="0" smtClean="0"/>
              <a:t>: Course </a:t>
            </a:r>
            <a:r>
              <a:rPr lang="en-US" altLang="en-US" b="0" dirty="0"/>
              <a:t>Technology.</a:t>
            </a:r>
          </a:p>
          <a:p>
            <a:r>
              <a:rPr lang="en-US" altLang="en-US" b="0" dirty="0" smtClean="0"/>
              <a:t>Parsons, J.J., &amp; Oja, D. (2010). Chapter 12: Computer Programming. In </a:t>
            </a:r>
            <a:r>
              <a:rPr lang="en-US" altLang="en-US" b="0" i="1" dirty="0" smtClean="0"/>
              <a:t>New Perspectives on Computer Concepts 2011: Comprehensive </a:t>
            </a:r>
            <a:r>
              <a:rPr lang="en-US" altLang="en-US" b="0" dirty="0" smtClean="0"/>
              <a:t>(13th ed.). Boston: Course Technology.</a:t>
            </a:r>
          </a:p>
          <a:p>
            <a:r>
              <a:rPr lang="en-US" altLang="en-US" b="0" dirty="0" smtClean="0"/>
              <a:t>Gosling, J. (1995, February</a:t>
            </a:r>
            <a:r>
              <a:rPr lang="en-US" altLang="en-US" b="0" dirty="0"/>
              <a:t>). Java: An Overview. </a:t>
            </a:r>
            <a:r>
              <a:rPr lang="en-US" altLang="en-US" b="0" dirty="0" smtClean="0"/>
              <a:t>Reprinted in: </a:t>
            </a:r>
            <a:r>
              <a:rPr lang="en-US" altLang="en-US" b="0" dirty="0" err="1" smtClean="0"/>
              <a:t>Treichel</a:t>
            </a:r>
            <a:r>
              <a:rPr lang="en-US" altLang="en-US" b="0" dirty="0" smtClean="0"/>
              <a:t>, J. &amp; </a:t>
            </a:r>
            <a:r>
              <a:rPr lang="en-US" altLang="en-US" b="0" dirty="0" err="1" smtClean="0"/>
              <a:t>Holzer</a:t>
            </a:r>
            <a:r>
              <a:rPr lang="en-US" altLang="en-US" b="0" dirty="0" smtClean="0"/>
              <a:t>, M., (Eds.). </a:t>
            </a:r>
            <a:r>
              <a:rPr lang="en-US" altLang="en-US" b="0" i="1" dirty="0"/>
              <a:t>Sun Microsystems Laboratories: </a:t>
            </a:r>
            <a:r>
              <a:rPr lang="en-US" b="0" i="1" dirty="0"/>
              <a:t>The First Ten Years 1991−2001</a:t>
            </a:r>
            <a:r>
              <a:rPr lang="en-US" b="0" dirty="0"/>
              <a:t>. (</a:t>
            </a:r>
            <a:r>
              <a:rPr lang="en-US" b="0" dirty="0" smtClean="0"/>
              <a:t>7-2). </a:t>
            </a:r>
          </a:p>
          <a:p>
            <a:r>
              <a:rPr lang="en-US" altLang="en-US" b="0" dirty="0" smtClean="0">
                <a:ea typeface="ＭＳ Ｐゴシック" panose="020B0600070205080204" pitchFamily="34" charset="-128"/>
              </a:rPr>
              <a:t>Sierra</a:t>
            </a:r>
            <a:r>
              <a:rPr lang="en-US" altLang="en-US" b="0" dirty="0">
                <a:ea typeface="ＭＳ Ｐゴシック" panose="020B0600070205080204" pitchFamily="34" charset="-128"/>
              </a:rPr>
              <a:t>, K., &amp; Bates, B. (2009</a:t>
            </a:r>
            <a:r>
              <a:rPr lang="en-US" altLang="en-US" b="0" dirty="0" smtClean="0">
                <a:ea typeface="ＭＳ Ｐゴシック" panose="020B0600070205080204" pitchFamily="34" charset="-128"/>
              </a:rPr>
              <a:t>). </a:t>
            </a:r>
            <a:r>
              <a:rPr lang="en-US" altLang="en-US" b="0" i="1" dirty="0" smtClean="0">
                <a:ea typeface="ＭＳ Ｐゴシック" panose="020B0600070205080204" pitchFamily="34" charset="-128"/>
              </a:rPr>
              <a:t>Head </a:t>
            </a:r>
            <a:r>
              <a:rPr lang="en-US" altLang="en-US" b="0" i="1" dirty="0">
                <a:ea typeface="ＭＳ Ｐゴシック" panose="020B0600070205080204" pitchFamily="34" charset="-128"/>
              </a:rPr>
              <a:t>First Java </a:t>
            </a:r>
            <a:r>
              <a:rPr lang="en-US" altLang="en-US" b="0" dirty="0">
                <a:ea typeface="ＭＳ Ｐゴシック" panose="020B0600070205080204" pitchFamily="34" charset="-128"/>
              </a:rPr>
              <a:t>(2</a:t>
            </a:r>
            <a:r>
              <a:rPr lang="en-US" altLang="en-US" b="0" baseline="30000" dirty="0">
                <a:ea typeface="ＭＳ Ｐゴシック" panose="020B0600070205080204" pitchFamily="34" charset="-128"/>
              </a:rPr>
              <a:t>nd</a:t>
            </a:r>
            <a:r>
              <a:rPr lang="en-US" altLang="en-US" b="0" dirty="0">
                <a:ea typeface="ＭＳ Ｐゴシック" panose="020B0600070205080204" pitchFamily="34" charset="-128"/>
              </a:rPr>
              <a:t> Ed.). O</a:t>
            </a:r>
            <a:r>
              <a:rPr lang="ja-JP" altLang="en-US" b="0" dirty="0"/>
              <a:t>’</a:t>
            </a:r>
            <a:r>
              <a:rPr lang="en-US" altLang="ja-JP" b="0" dirty="0"/>
              <a:t>Reilly Media.</a:t>
            </a:r>
          </a:p>
          <a:p>
            <a:endParaRPr lang="en-US" altLang="en-US" dirty="0" smtClean="0"/>
          </a:p>
          <a:p>
            <a:r>
              <a:rPr lang="en-US" altLang="en-US" dirty="0" smtClean="0"/>
              <a:t>Charts, Tables, Figures</a:t>
            </a:r>
          </a:p>
          <a:p>
            <a:r>
              <a:rPr lang="en-US" altLang="en-US" b="0" dirty="0" smtClean="0"/>
              <a:t>Table 1: BMI Table. Example using more complex conditional expressions.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Computer Programming</a:t>
            </a:r>
            <a:br>
              <a:rPr lang="en-US" dirty="0"/>
            </a:br>
            <a:r>
              <a:rPr lang="en-US" dirty="0"/>
              <a:t>Lecture d</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Computer Programming</a:t>
            </a:r>
            <a:br>
              <a:rPr lang="en-US" altLang="en-US" dirty="0"/>
            </a:br>
            <a:r>
              <a:rPr lang="en-US" altLang="en-US" dirty="0"/>
              <a:t>Learning Objectives - 2</a:t>
            </a:r>
            <a:endParaRPr lang="en-US" dirty="0"/>
          </a:p>
        </p:txBody>
      </p:sp>
      <p:sp>
        <p:nvSpPr>
          <p:cNvPr id="4" name="Content Placeholder 3"/>
          <p:cNvSpPr>
            <a:spLocks noGrp="1"/>
          </p:cNvSpPr>
          <p:nvPr>
            <p:ph sz="quarter" idx="14"/>
          </p:nvPr>
        </p:nvSpPr>
        <p:spPr/>
        <p:txBody>
          <a:bodyPr/>
          <a:lstStyle/>
          <a:p>
            <a:r>
              <a:rPr lang="en-US" dirty="0"/>
              <a:t>Learn basic programming concepts including variable declarations, assignment statements, expressions, conditional statements and loops (Lectures c, d)</a:t>
            </a:r>
          </a:p>
          <a:p>
            <a:r>
              <a:rPr lang="en-US" dirty="0"/>
              <a:t>Describe advanced programming concepts including objects and modularity (Lecture e</a:t>
            </a:r>
            <a:r>
              <a:rPr lang="en-US" dirty="0" smtClean="0"/>
              <a:t>)</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315028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Control Structures</a:t>
            </a:r>
          </a:p>
        </p:txBody>
      </p:sp>
      <p:sp>
        <p:nvSpPr>
          <p:cNvPr id="39938" name="Content Placeholder 2"/>
          <p:cNvSpPr>
            <a:spLocks noGrp="1"/>
          </p:cNvSpPr>
          <p:nvPr>
            <p:ph sz="quarter" idx="14"/>
          </p:nvPr>
        </p:nvSpPr>
        <p:spPr/>
        <p:txBody>
          <a:bodyPr/>
          <a:lstStyle/>
          <a:p>
            <a:pPr eaLnBrk="1" hangingPunct="1"/>
            <a:r>
              <a:rPr lang="en-US" altLang="en-US" dirty="0" smtClean="0">
                <a:ea typeface="ＭＳ Ｐゴシック" panose="020B0600070205080204" pitchFamily="34" charset="-128"/>
              </a:rPr>
              <a:t>Control structures determine the execution order of a program</a:t>
            </a:r>
          </a:p>
          <a:p>
            <a:pPr eaLnBrk="1" hangingPunct="1"/>
            <a:r>
              <a:rPr lang="en-US" altLang="en-US" dirty="0" smtClean="0">
                <a:ea typeface="ＭＳ Ｐゴシック" panose="020B0600070205080204" pitchFamily="34" charset="-128"/>
              </a:rPr>
              <a:t>Conditional statements </a:t>
            </a:r>
          </a:p>
          <a:p>
            <a:pPr lvl="1" eaLnBrk="1" hangingPunct="1"/>
            <a:r>
              <a:rPr lang="en-US" altLang="en-US" sz="2400" dirty="0" smtClean="0">
                <a:ea typeface="ＭＳ Ｐゴシック" panose="020B0600070205080204" pitchFamily="34" charset="-128"/>
              </a:rPr>
              <a:t>if </a:t>
            </a:r>
          </a:p>
          <a:p>
            <a:pPr lvl="1" eaLnBrk="1" hangingPunct="1"/>
            <a:r>
              <a:rPr lang="en-US" altLang="en-US" sz="2400" dirty="0" smtClean="0">
                <a:ea typeface="ＭＳ Ｐゴシック" panose="020B0600070205080204" pitchFamily="34" charset="-128"/>
              </a:rPr>
              <a:t>case or switch</a:t>
            </a:r>
          </a:p>
          <a:p>
            <a:pPr eaLnBrk="1" hangingPunct="1"/>
            <a:r>
              <a:rPr lang="en-US" altLang="en-US" dirty="0" smtClean="0">
                <a:ea typeface="ＭＳ Ｐゴシック" panose="020B0600070205080204" pitchFamily="34" charset="-128"/>
              </a:rPr>
              <a:t>Repetitive statements – loops</a:t>
            </a:r>
          </a:p>
          <a:p>
            <a:pPr lvl="1" eaLnBrk="1" hangingPunct="1"/>
            <a:r>
              <a:rPr lang="en-US" altLang="en-US" sz="2400" dirty="0" smtClean="0">
                <a:ea typeface="ＭＳ Ｐゴシック" panose="020B0600070205080204" pitchFamily="34" charset="-128"/>
              </a:rPr>
              <a:t>while</a:t>
            </a:r>
          </a:p>
          <a:p>
            <a:pPr lvl="1" eaLnBrk="1" hangingPunct="1"/>
            <a:r>
              <a:rPr lang="en-US" altLang="en-US" sz="2400" dirty="0" smtClean="0">
                <a:ea typeface="ＭＳ Ｐゴシック" panose="020B0600070205080204" pitchFamily="34" charset="-128"/>
              </a:rPr>
              <a:t>for</a:t>
            </a:r>
          </a:p>
          <a:p>
            <a:pPr lvl="1" eaLnBrk="1" hangingPunct="1"/>
            <a:r>
              <a:rPr lang="en-US" altLang="en-US" sz="2400" dirty="0" smtClean="0">
                <a:ea typeface="ＭＳ Ｐゴシック" panose="020B0600070205080204" pitchFamily="34" charset="-128"/>
              </a:rPr>
              <a:t>do while</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“if” Statements in Java</a:t>
            </a:r>
          </a:p>
        </p:txBody>
      </p:sp>
      <p:sp>
        <p:nvSpPr>
          <p:cNvPr id="41986" name="Content Placeholder 2"/>
          <p:cNvSpPr>
            <a:spLocks noGrp="1"/>
          </p:cNvSpPr>
          <p:nvPr>
            <p:ph sz="quarter" idx="14"/>
          </p:nvPr>
        </p:nvSpPr>
        <p:spPr/>
        <p:txBody>
          <a:bodyPr/>
          <a:lstStyle/>
          <a:p>
            <a:r>
              <a:rPr lang="en-US" altLang="en-US" dirty="0" smtClean="0">
                <a:solidFill>
                  <a:prstClr val="black"/>
                </a:solidFill>
                <a:latin typeface="Verdana" pitchFamily="34" charset="0"/>
                <a:ea typeface="ＭＳ Ｐゴシック" panose="020B0600070205080204" pitchFamily="34" charset="-128"/>
                <a:cs typeface="+mj-cs"/>
              </a:rPr>
              <a:t>“if” </a:t>
            </a:r>
            <a:r>
              <a:rPr lang="en-US" altLang="en-US" dirty="0" smtClean="0">
                <a:ea typeface="ＭＳ Ｐゴシック" panose="020B0600070205080204" pitchFamily="34" charset="-128"/>
              </a:rPr>
              <a:t>statement presents a condition</a:t>
            </a:r>
          </a:p>
          <a:p>
            <a:r>
              <a:rPr lang="en-US" altLang="en-US" dirty="0" smtClean="0">
                <a:ea typeface="ＭＳ Ｐゴシック" panose="020B0600070205080204" pitchFamily="34" charset="-128"/>
              </a:rPr>
              <a:t>When the condition is true, the body of the </a:t>
            </a:r>
            <a:r>
              <a:rPr lang="en-US" altLang="en-US" dirty="0" smtClean="0">
                <a:solidFill>
                  <a:prstClr val="black"/>
                </a:solidFill>
                <a:latin typeface="Verdana" pitchFamily="34" charset="0"/>
                <a:ea typeface="ＭＳ Ｐゴシック" panose="020B0600070205080204" pitchFamily="34" charset="-128"/>
              </a:rPr>
              <a:t>“if”</a:t>
            </a:r>
            <a:r>
              <a:rPr lang="en-US" altLang="en-US" dirty="0" smtClean="0">
                <a:ea typeface="ＭＳ Ｐゴシック" panose="020B0600070205080204" pitchFamily="34" charset="-128"/>
              </a:rPr>
              <a:t> statement executes</a:t>
            </a:r>
          </a:p>
          <a:p>
            <a:pPr eaLnBrk="1" hangingPunct="1"/>
            <a:r>
              <a:rPr lang="en-US" altLang="en-US" dirty="0" smtClean="0">
                <a:ea typeface="ＭＳ Ｐゴシック" panose="020B0600070205080204" pitchFamily="34" charset="-128"/>
              </a:rPr>
              <a:t>Example:</a:t>
            </a:r>
          </a:p>
          <a:p>
            <a:pPr lvl="1" eaLnBrk="1" hangingPunct="1">
              <a:buFont typeface="Arial" panose="020B0604020202020204" pitchFamily="34" charset="0"/>
              <a:buNone/>
            </a:pP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if (weight &lt; 0) //conditions</a:t>
            </a:r>
          </a:p>
          <a:p>
            <a:pPr lvl="1" eaLnBrk="1" hangingPunct="1">
              <a:buFont typeface="Arial" panose="020B0604020202020204" pitchFamily="34" charset="0"/>
              <a:buNone/>
            </a:pP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//body of if</a:t>
            </a:r>
          </a:p>
          <a:p>
            <a:pPr lvl="1" eaLnBrk="1" hangingPunct="1">
              <a:buFont typeface="Arial" panose="020B0604020202020204" pitchFamily="34" charset="0"/>
              <a:buNone/>
            </a:pP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System.out.println("Error!");</a:t>
            </a:r>
          </a:p>
          <a:p>
            <a:pPr lvl="1">
              <a:buNone/>
            </a:pPr>
            <a:r>
              <a:rPr lang="en-US" altLang="en-US" sz="2400" b="1" dirty="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altLang="en-US" dirty="0" smtClean="0">
                <a:ea typeface="ＭＳ Ｐゴシック" panose="020B0600070205080204" pitchFamily="34" charset="-128"/>
              </a:rPr>
              <a:t>“if” and “else” Statements in Java</a:t>
            </a:r>
          </a:p>
        </p:txBody>
      </p:sp>
      <p:sp>
        <p:nvSpPr>
          <p:cNvPr id="2" name="Content Placeholder 1"/>
          <p:cNvSpPr>
            <a:spLocks noGrp="1"/>
          </p:cNvSpPr>
          <p:nvPr>
            <p:ph sz="quarter" idx="14"/>
          </p:nvPr>
        </p:nvSpPr>
        <p:spPr/>
        <p:txBody>
          <a:bodyPr/>
          <a:lstStyle/>
          <a:p>
            <a:r>
              <a:rPr lang="en-US" altLang="en-US" dirty="0">
                <a:solidFill>
                  <a:prstClr val="black"/>
                </a:solidFill>
                <a:latin typeface="Verdana" pitchFamily="34" charset="0"/>
                <a:ea typeface="ＭＳ Ｐゴシック" panose="020B0600070205080204" pitchFamily="34" charset="-128"/>
                <a:cs typeface="Verdana" pitchFamily="34" charset="0"/>
              </a:rPr>
              <a:t>“if”</a:t>
            </a:r>
            <a:r>
              <a:rPr lang="en-US" altLang="en-US" dirty="0">
                <a:ea typeface="ＭＳ Ｐゴシック" panose="020B0600070205080204" pitchFamily="34" charset="-128"/>
              </a:rPr>
              <a:t> statements can include an else clause </a:t>
            </a:r>
          </a:p>
          <a:p>
            <a:endParaRPr lang="en-US" altLang="en-US" sz="1600" dirty="0">
              <a:ea typeface="ＭＳ Ｐゴシック" panose="020B0600070205080204" pitchFamily="34" charset="-128"/>
            </a:endParaRPr>
          </a:p>
          <a:p>
            <a:r>
              <a:rPr lang="en-US" altLang="en-US" dirty="0">
                <a:solidFill>
                  <a:prstClr val="black"/>
                </a:solidFill>
                <a:latin typeface="Verdana" pitchFamily="34" charset="0"/>
                <a:ea typeface="ＭＳ Ｐゴシック" panose="020B0600070205080204" pitchFamily="34" charset="-128"/>
                <a:cs typeface="Verdana" pitchFamily="34" charset="0"/>
              </a:rPr>
              <a:t>“else”</a:t>
            </a:r>
            <a:r>
              <a:rPr lang="en-US" altLang="en-US" dirty="0">
                <a:ea typeface="ＭＳ Ｐゴシック" panose="020B0600070205080204" pitchFamily="34" charset="-128"/>
              </a:rPr>
              <a:t> clause executes when condition is false</a:t>
            </a:r>
          </a:p>
          <a:p>
            <a:pPr>
              <a:buNone/>
            </a:pPr>
            <a:r>
              <a:rPr lang="en-US" altLang="en-US" dirty="0">
                <a:ea typeface="ＭＳ Ｐゴシック" panose="020B0600070205080204" pitchFamily="34" charset="-128"/>
              </a:rPr>
              <a:t>	</a:t>
            </a:r>
          </a:p>
          <a:p>
            <a:endParaRPr lang="en-US" dirty="0"/>
          </a:p>
        </p:txBody>
      </p:sp>
      <p:sp>
        <p:nvSpPr>
          <p:cNvPr id="3" name="Content Placeholder 2"/>
          <p:cNvSpPr>
            <a:spLocks noGrp="1"/>
          </p:cNvSpPr>
          <p:nvPr>
            <p:ph sz="quarter" idx="18"/>
          </p:nvPr>
        </p:nvSpPr>
        <p:spPr/>
        <p:txBody>
          <a:bodyPr/>
          <a:lstStyle/>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if (weight &lt; 0)</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System.out.println("Error!");</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else</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	System.out.println("No error");</a:t>
            </a:r>
          </a:p>
          <a:p>
            <a:pPr>
              <a:buNone/>
            </a:pPr>
            <a:r>
              <a:rPr lang="en-US" altLang="en-US" sz="2400" b="1"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rPr>
              <a:t>}</a:t>
            </a:r>
            <a:endParaRPr lang="en-US" altLang="en-US" sz="2400" dirty="0" smtClean="0">
              <a:solidFill>
                <a:srgbClr val="0000FF"/>
              </a:solidFill>
              <a:latin typeface="Courier New" panose="02070309020205020404" pitchFamily="49" charset="0"/>
              <a:ea typeface="ＭＳ Ｐゴシック" panose="020B0600070205080204" pitchFamily="34" charset="-128"/>
              <a:cs typeface="Courier New" panose="02070309020205020404" pitchFamily="49" charset="0"/>
            </a:endParaRPr>
          </a:p>
          <a:p>
            <a:endParaRPr lang="en-US" altLang="en-US" sz="2400" dirty="0" smtClean="0">
              <a:solidFill>
                <a:schemeClr val="hlink"/>
              </a:solidFill>
              <a:latin typeface="Courier New" panose="02070309020205020404" pitchFamily="49" charset="0"/>
              <a:ea typeface="ＭＳ Ｐゴシック" panose="020B0600070205080204" pitchFamily="34" charset="-128"/>
              <a:cs typeface="Courier New" panose="02070309020205020404" pitchFamily="49" charset="0"/>
            </a:endParaRPr>
          </a:p>
          <a:p>
            <a:pPr marL="0" indent="0">
              <a:buNone/>
            </a:pPr>
            <a:endParaRPr lang="en-US" sz="24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en-US" dirty="0" smtClean="0"/>
              <a:t>Nested “if” Statements</a:t>
            </a:r>
          </a:p>
        </p:txBody>
      </p:sp>
      <p:sp>
        <p:nvSpPr>
          <p:cNvPr id="2" name="Content Placeholder 1"/>
          <p:cNvSpPr>
            <a:spLocks noGrp="1"/>
          </p:cNvSpPr>
          <p:nvPr>
            <p:ph sz="quarter" idx="18"/>
          </p:nvPr>
        </p:nvSpPr>
        <p:spPr>
          <a:xfrm>
            <a:off x="198118" y="1600200"/>
            <a:ext cx="2695448" cy="4572000"/>
          </a:xfrm>
        </p:spPr>
        <p:txBody>
          <a:bodyPr/>
          <a:lstStyle/>
          <a:p>
            <a:r>
              <a:rPr lang="en-US" altLang="en-US" sz="2600" dirty="0" smtClean="0"/>
              <a:t>“If” statements can have multiple conditions</a:t>
            </a:r>
          </a:p>
          <a:p>
            <a:r>
              <a:rPr lang="en-US" altLang="en-US" sz="2600" dirty="0" smtClean="0"/>
              <a:t>When </a:t>
            </a:r>
            <a:r>
              <a:rPr lang="en-US" altLang="en-US" sz="2600" b="1" dirty="0" smtClean="0"/>
              <a:t>number</a:t>
            </a:r>
            <a:r>
              <a:rPr lang="en-US" altLang="en-US" sz="2600" dirty="0" smtClean="0"/>
              <a:t> is less than zero, "</a:t>
            </a:r>
            <a:r>
              <a:rPr lang="en-US" altLang="en-US" sz="2600" b="1" dirty="0" smtClean="0">
                <a:latin typeface="Courier New" panose="02070309020205020404" pitchFamily="49" charset="0"/>
                <a:cs typeface="Courier New" panose="02070309020205020404" pitchFamily="49" charset="0"/>
              </a:rPr>
              <a:t>Negative</a:t>
            </a:r>
            <a:r>
              <a:rPr lang="en-US" altLang="en-US" sz="2600" dirty="0" smtClean="0"/>
              <a:t>" and "</a:t>
            </a:r>
            <a:r>
              <a:rPr lang="en-US" altLang="en-US" sz="2600" b="1" dirty="0" smtClean="0">
                <a:latin typeface="Courier New" panose="02070309020205020404" pitchFamily="49" charset="0"/>
                <a:cs typeface="Courier New" panose="02070309020205020404" pitchFamily="49" charset="0"/>
              </a:rPr>
              <a:t>Done</a:t>
            </a:r>
            <a:r>
              <a:rPr lang="en-US" altLang="en-US" sz="2600" dirty="0" smtClean="0"/>
              <a:t>" are printed to the screen</a:t>
            </a:r>
            <a:endParaRPr lang="en-US" altLang="en-US" sz="2600" dirty="0"/>
          </a:p>
        </p:txBody>
      </p:sp>
      <p:sp>
        <p:nvSpPr>
          <p:cNvPr id="5" name="Content Placeholder 4"/>
          <p:cNvSpPr>
            <a:spLocks noGrp="1"/>
          </p:cNvSpPr>
          <p:nvPr>
            <p:ph sz="quarter" idx="14"/>
          </p:nvPr>
        </p:nvSpPr>
        <p:spPr>
          <a:xfrm>
            <a:off x="3078480" y="1600200"/>
            <a:ext cx="5907067" cy="4892040"/>
          </a:xfrm>
        </p:spPr>
        <p:txBody>
          <a:bodyPr/>
          <a:lstStyle/>
          <a:p>
            <a:r>
              <a:rPr lang="en-US" altLang="en-US" sz="2200" b="1" dirty="0" smtClean="0">
                <a:solidFill>
                  <a:srgbClr val="0000FF"/>
                </a:solidFill>
                <a:latin typeface="Courier New" panose="02070309020205020404" pitchFamily="49" charset="0"/>
                <a:cs typeface="Courier New" panose="02070309020205020404" pitchFamily="49" charset="0"/>
              </a:rPr>
              <a:t>if (number &lt; 0)</a:t>
            </a:r>
          </a:p>
          <a:p>
            <a:r>
              <a:rPr lang="en-US" altLang="en-US" sz="2200" b="1" dirty="0" smtClean="0">
                <a:solidFill>
                  <a:srgbClr val="0000FF"/>
                </a:solidFill>
                <a:latin typeface="Courier New" panose="02070309020205020404" pitchFamily="49" charset="0"/>
                <a:cs typeface="Courier New" panose="02070309020205020404" pitchFamily="49" charset="0"/>
              </a:rPr>
              <a:t>{  System.out.println("Negative");</a:t>
            </a:r>
          </a:p>
          <a:p>
            <a:r>
              <a:rPr lang="en-US" altLang="en-US" sz="2200" b="1" dirty="0" smtClean="0">
                <a:solidFill>
                  <a:srgbClr val="0000FF"/>
                </a:solidFill>
                <a:latin typeface="Courier New" panose="02070309020205020404" pitchFamily="49" charset="0"/>
                <a:cs typeface="Courier New" panose="02070309020205020404" pitchFamily="49" charset="0"/>
              </a:rPr>
              <a:t>}</a:t>
            </a:r>
          </a:p>
          <a:p>
            <a:r>
              <a:rPr lang="en-US" altLang="en-US" sz="2200" b="1" dirty="0" smtClean="0">
                <a:solidFill>
                  <a:srgbClr val="0000FF"/>
                </a:solidFill>
                <a:latin typeface="Courier New" panose="02070309020205020404" pitchFamily="49" charset="0"/>
                <a:cs typeface="Courier New" panose="02070309020205020404" pitchFamily="49" charset="0"/>
              </a:rPr>
              <a:t>else if (number &gt; 0)</a:t>
            </a:r>
          </a:p>
          <a:p>
            <a:r>
              <a:rPr lang="en-US" altLang="en-US" sz="2200" b="1" dirty="0" smtClean="0">
                <a:solidFill>
                  <a:srgbClr val="0000FF"/>
                </a:solidFill>
                <a:latin typeface="Courier New" panose="02070309020205020404" pitchFamily="49" charset="0"/>
                <a:cs typeface="Courier New" panose="02070309020205020404" pitchFamily="49" charset="0"/>
              </a:rPr>
              <a:t>{   </a:t>
            </a:r>
          </a:p>
          <a:p>
            <a:r>
              <a:rPr lang="en-US" altLang="en-US" sz="2200" b="1" dirty="0" smtClean="0">
                <a:solidFill>
                  <a:srgbClr val="0000FF"/>
                </a:solidFill>
                <a:latin typeface="Courier New" panose="02070309020205020404" pitchFamily="49" charset="0"/>
                <a:cs typeface="Courier New" panose="02070309020205020404" pitchFamily="49" charset="0"/>
              </a:rPr>
              <a:t>   System.out.println("Positive");</a:t>
            </a:r>
          </a:p>
          <a:p>
            <a:r>
              <a:rPr lang="en-US" altLang="en-US" sz="2200" b="1" dirty="0" smtClean="0">
                <a:solidFill>
                  <a:srgbClr val="0000FF"/>
                </a:solidFill>
                <a:latin typeface="Courier New" panose="02070309020205020404" pitchFamily="49" charset="0"/>
                <a:cs typeface="Courier New" panose="02070309020205020404" pitchFamily="49" charset="0"/>
              </a:rPr>
              <a:t>}</a:t>
            </a:r>
          </a:p>
          <a:p>
            <a:r>
              <a:rPr lang="en-US" altLang="en-US" sz="2200" b="1" dirty="0" smtClean="0">
                <a:solidFill>
                  <a:srgbClr val="0000FF"/>
                </a:solidFill>
                <a:latin typeface="Courier New" panose="02070309020205020404" pitchFamily="49" charset="0"/>
                <a:cs typeface="Courier New" panose="02070309020205020404" pitchFamily="49" charset="0"/>
              </a:rPr>
              <a:t>else</a:t>
            </a:r>
          </a:p>
          <a:p>
            <a:r>
              <a:rPr lang="en-US" altLang="en-US" sz="2200" b="1" dirty="0" smtClean="0">
                <a:solidFill>
                  <a:srgbClr val="0000FF"/>
                </a:solidFill>
                <a:latin typeface="Courier New" panose="02070309020205020404" pitchFamily="49" charset="0"/>
                <a:cs typeface="Courier New" panose="02070309020205020404" pitchFamily="49" charset="0"/>
              </a:rPr>
              <a:t>{</a:t>
            </a:r>
          </a:p>
          <a:p>
            <a:r>
              <a:rPr lang="en-US" altLang="en-US" sz="2200" b="1" dirty="0" smtClean="0">
                <a:solidFill>
                  <a:srgbClr val="0000FF"/>
                </a:solidFill>
                <a:latin typeface="Courier New" panose="02070309020205020404" pitchFamily="49" charset="0"/>
                <a:cs typeface="Courier New" panose="02070309020205020404" pitchFamily="49" charset="0"/>
              </a:rPr>
              <a:t>   System.out.println("Zero");</a:t>
            </a:r>
          </a:p>
          <a:p>
            <a:r>
              <a:rPr lang="en-US" altLang="en-US" sz="2200" b="1" dirty="0" smtClean="0">
                <a:solidFill>
                  <a:srgbClr val="0000FF"/>
                </a:solidFill>
                <a:latin typeface="Courier New" panose="02070309020205020404" pitchFamily="49" charset="0"/>
                <a:cs typeface="Courier New" panose="02070309020205020404" pitchFamily="49" charset="0"/>
              </a:rPr>
              <a:t>}</a:t>
            </a:r>
          </a:p>
          <a:p>
            <a:r>
              <a:rPr lang="en-US" altLang="en-US" sz="2200" b="1" dirty="0" smtClean="0">
                <a:solidFill>
                  <a:srgbClr val="0000FF"/>
                </a:solidFill>
                <a:latin typeface="Courier New" panose="02070309020205020404" pitchFamily="49" charset="0"/>
                <a:cs typeface="Courier New" panose="02070309020205020404" pitchFamily="49" charset="0"/>
              </a:rPr>
              <a:t>System.out.println("Done")</a:t>
            </a:r>
            <a:endParaRPr lang="en-US" sz="2200" b="1" dirty="0">
              <a:solidFill>
                <a:srgbClr val="0000FF"/>
              </a:solidFill>
              <a:latin typeface="Courier New" panose="02070309020205020404" pitchFamily="49" charset="0"/>
              <a:cs typeface="Courier New" panose="02070309020205020404" pitchFamily="49" charset="0"/>
            </a:endParaRPr>
          </a:p>
        </p:txBody>
      </p:sp>
      <p:sp>
        <p:nvSpPr>
          <p:cNvPr id="3" name="Slide Number Placeholder 2"/>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en-US" dirty="0" smtClean="0"/>
              <a:t>Conditional Expressions</a:t>
            </a:r>
          </a:p>
        </p:txBody>
      </p:sp>
      <p:sp>
        <p:nvSpPr>
          <p:cNvPr id="48130" name="Content Placeholder 2"/>
          <p:cNvSpPr>
            <a:spLocks noGrp="1"/>
          </p:cNvSpPr>
          <p:nvPr>
            <p:ph sz="quarter" idx="14"/>
          </p:nvPr>
        </p:nvSpPr>
        <p:spPr>
          <a:xfrm>
            <a:off x="457200" y="1600200"/>
            <a:ext cx="8229600" cy="4953000"/>
          </a:xfrm>
        </p:spPr>
        <p:txBody>
          <a:bodyPr/>
          <a:lstStyle/>
          <a:p>
            <a:r>
              <a:rPr lang="en-US" altLang="en-US" sz="3000" dirty="0" smtClean="0"/>
              <a:t>Use comparison operators</a:t>
            </a:r>
          </a:p>
          <a:p>
            <a:pPr lvl="1"/>
            <a:r>
              <a:rPr lang="en-US" altLang="en-US" sz="2600" dirty="0" smtClean="0"/>
              <a:t>&lt;, &gt;  (less than, greater than)</a:t>
            </a:r>
          </a:p>
          <a:p>
            <a:pPr lvl="1"/>
            <a:r>
              <a:rPr lang="en-US" altLang="en-US" sz="2600" dirty="0" smtClean="0"/>
              <a:t>&lt;=, &gt;= (less than or equal to, greater than or equal to)</a:t>
            </a:r>
          </a:p>
          <a:p>
            <a:pPr lvl="1"/>
            <a:r>
              <a:rPr lang="en-US" altLang="en-US" sz="2600" dirty="0" smtClean="0"/>
              <a:t>==, != (is equal to, is not equal to)</a:t>
            </a:r>
          </a:p>
          <a:p>
            <a:r>
              <a:rPr lang="en-US" altLang="en-US" sz="3000" dirty="0" smtClean="0"/>
              <a:t>Use logical operators to combine comparisons</a:t>
            </a:r>
          </a:p>
          <a:p>
            <a:pPr lvl="1"/>
            <a:r>
              <a:rPr lang="en-US" altLang="en-US" sz="2600" dirty="0" smtClean="0"/>
              <a:t>&amp;&amp;  (AND):  Both comparisons must be true</a:t>
            </a:r>
          </a:p>
          <a:p>
            <a:pPr lvl="1"/>
            <a:r>
              <a:rPr lang="en-US" altLang="en-US" sz="2600" dirty="0" smtClean="0"/>
              <a:t>|| (OR):  Either comparison must be true</a:t>
            </a:r>
          </a:p>
          <a:p>
            <a:pPr lvl="1"/>
            <a:r>
              <a:rPr lang="en-US" altLang="en-US" sz="2600" dirty="0" smtClean="0"/>
              <a:t>! (NOT): Condition must be false</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en-US" dirty="0" smtClean="0"/>
              <a:t>Code Example</a:t>
            </a:r>
          </a:p>
        </p:txBody>
      </p:sp>
      <p:sp>
        <p:nvSpPr>
          <p:cNvPr id="4" name="Content Placeholder 3"/>
          <p:cNvSpPr>
            <a:spLocks noGrp="1"/>
          </p:cNvSpPr>
          <p:nvPr>
            <p:ph sz="quarter" idx="14"/>
          </p:nvPr>
        </p:nvSpPr>
        <p:spPr>
          <a:xfrm>
            <a:off x="457200" y="1600200"/>
            <a:ext cx="8229600" cy="1375012"/>
          </a:xfrm>
        </p:spPr>
        <p:txBody>
          <a:bodyPr/>
          <a:lstStyle/>
          <a:p>
            <a:r>
              <a:rPr lang="en-US" altLang="en-US" dirty="0" smtClean="0"/>
              <a:t>Write an “if” statement that will output the category for a calculated BMI</a:t>
            </a:r>
            <a:endParaRPr lang="en-US" altLang="en-US" dirty="0"/>
          </a:p>
        </p:txBody>
      </p:sp>
      <p:graphicFrame>
        <p:nvGraphicFramePr>
          <p:cNvPr id="10" name="Table Placeholder 9" descr="The table is explained in the slide notes and narration." title="Table 1"/>
          <p:cNvGraphicFramePr>
            <a:graphicFrameLocks noGrp="1"/>
          </p:cNvGraphicFramePr>
          <p:nvPr>
            <p:ph sz="quarter" idx="18"/>
            <p:extLst>
              <p:ext uri="{D42A27DB-BD31-4B8C-83A1-F6EECF244321}">
                <p14:modId xmlns:p14="http://schemas.microsoft.com/office/powerpoint/2010/main" val="1477747010"/>
              </p:ext>
            </p:extLst>
          </p:nvPr>
        </p:nvGraphicFramePr>
        <p:xfrm>
          <a:off x="2551411" y="3157775"/>
          <a:ext cx="4041178" cy="2286000"/>
        </p:xfrm>
        <a:graphic>
          <a:graphicData uri="http://schemas.openxmlformats.org/drawingml/2006/table">
            <a:tbl>
              <a:tblPr firstRow="1" bandRow="1">
                <a:tableStyleId>{5C22544A-7EE6-4342-B048-85BDC9FD1C3A}</a:tableStyleId>
              </a:tblPr>
              <a:tblGrid>
                <a:gridCol w="2020589"/>
                <a:gridCol w="2020589"/>
              </a:tblGrid>
              <a:tr h="233363">
                <a:tc>
                  <a:txBody>
                    <a:bodyPr/>
                    <a:lstStyle/>
                    <a:p>
                      <a:pPr algn="ctr"/>
                      <a:r>
                        <a:rPr lang="en-US" sz="2400" dirty="0" smtClean="0">
                          <a:solidFill>
                            <a:schemeClr val="bg1"/>
                          </a:solidFill>
                        </a:rPr>
                        <a:t>BMI</a:t>
                      </a:r>
                      <a:endParaRPr lang="en-US" sz="2400" dirty="0">
                        <a:solidFill>
                          <a:schemeClr val="bg1"/>
                        </a:solidFill>
                      </a:endParaRPr>
                    </a:p>
                  </a:txBody>
                  <a:tcPr marL="86288" marR="86288">
                    <a:solidFill>
                      <a:srgbClr val="0070C0"/>
                    </a:solidFill>
                  </a:tcPr>
                </a:tc>
                <a:tc>
                  <a:txBody>
                    <a:bodyPr/>
                    <a:lstStyle/>
                    <a:p>
                      <a:pPr algn="ctr"/>
                      <a:r>
                        <a:rPr lang="en-US" sz="2400" dirty="0" smtClean="0"/>
                        <a:t>Category</a:t>
                      </a:r>
                      <a:endParaRPr lang="en-US" sz="2400" dirty="0"/>
                    </a:p>
                  </a:txBody>
                  <a:tcPr marL="86288" marR="86288">
                    <a:solidFill>
                      <a:srgbClr val="0070C0"/>
                    </a:solidFill>
                  </a:tcPr>
                </a:tc>
              </a:tr>
              <a:tr h="370840">
                <a:tc>
                  <a:txBody>
                    <a:bodyPr/>
                    <a:lstStyle/>
                    <a:p>
                      <a:r>
                        <a:rPr lang="en-US" sz="2400" dirty="0" smtClean="0"/>
                        <a:t>&lt; 18.5</a:t>
                      </a:r>
                      <a:endParaRPr lang="en-US" sz="2400" dirty="0"/>
                    </a:p>
                  </a:txBody>
                  <a:tcPr marL="86288" marR="86288">
                    <a:solidFill>
                      <a:srgbClr val="A2ADC4"/>
                    </a:solidFill>
                  </a:tcPr>
                </a:tc>
                <a:tc>
                  <a:txBody>
                    <a:bodyPr/>
                    <a:lstStyle/>
                    <a:p>
                      <a:r>
                        <a:rPr lang="en-US" sz="2400" dirty="0" smtClean="0"/>
                        <a:t>Underweight</a:t>
                      </a:r>
                      <a:endParaRPr lang="en-US" sz="2400" dirty="0"/>
                    </a:p>
                  </a:txBody>
                  <a:tcPr marL="86288" marR="86288">
                    <a:solidFill>
                      <a:srgbClr val="A2ADC4"/>
                    </a:solidFill>
                  </a:tcPr>
                </a:tc>
              </a:tr>
              <a:tr h="370840">
                <a:tc>
                  <a:txBody>
                    <a:bodyPr/>
                    <a:lstStyle/>
                    <a:p>
                      <a:r>
                        <a:rPr lang="en-US" sz="2400" dirty="0" smtClean="0"/>
                        <a:t>18.5 – 24.9</a:t>
                      </a:r>
                      <a:endParaRPr lang="en-US" sz="2400" dirty="0"/>
                    </a:p>
                  </a:txBody>
                  <a:tcPr marL="86288" marR="86288">
                    <a:solidFill>
                      <a:srgbClr val="D1D6E1"/>
                    </a:solidFill>
                  </a:tcPr>
                </a:tc>
                <a:tc>
                  <a:txBody>
                    <a:bodyPr/>
                    <a:lstStyle/>
                    <a:p>
                      <a:r>
                        <a:rPr lang="en-US" sz="2400" dirty="0" smtClean="0"/>
                        <a:t>Normal</a:t>
                      </a:r>
                      <a:endParaRPr lang="en-US" sz="2400" dirty="0"/>
                    </a:p>
                  </a:txBody>
                  <a:tcPr marL="86288" marR="86288">
                    <a:solidFill>
                      <a:srgbClr val="D1D6E1"/>
                    </a:solidFill>
                  </a:tcPr>
                </a:tc>
              </a:tr>
              <a:tr h="370840">
                <a:tc>
                  <a:txBody>
                    <a:bodyPr/>
                    <a:lstStyle/>
                    <a:p>
                      <a:r>
                        <a:rPr lang="en-US" sz="2400" dirty="0" smtClean="0"/>
                        <a:t>25.0 – 29.9</a:t>
                      </a:r>
                      <a:endParaRPr lang="en-US" sz="2400" dirty="0"/>
                    </a:p>
                  </a:txBody>
                  <a:tcPr marL="86288" marR="86288">
                    <a:solidFill>
                      <a:srgbClr val="A2ADC4"/>
                    </a:solidFill>
                  </a:tcPr>
                </a:tc>
                <a:tc>
                  <a:txBody>
                    <a:bodyPr/>
                    <a:lstStyle/>
                    <a:p>
                      <a:r>
                        <a:rPr lang="en-US" sz="2400" dirty="0" smtClean="0"/>
                        <a:t>Overweight</a:t>
                      </a:r>
                      <a:endParaRPr lang="en-US" sz="2400" dirty="0"/>
                    </a:p>
                  </a:txBody>
                  <a:tcPr marL="86288" marR="86288">
                    <a:solidFill>
                      <a:srgbClr val="A2ADC4"/>
                    </a:solidFill>
                  </a:tcPr>
                </a:tc>
              </a:tr>
              <a:tr h="370840">
                <a:tc>
                  <a:txBody>
                    <a:bodyPr/>
                    <a:lstStyle/>
                    <a:p>
                      <a:r>
                        <a:rPr lang="en-US" sz="2400" dirty="0" smtClean="0"/>
                        <a:t>&gt;=30</a:t>
                      </a:r>
                      <a:endParaRPr lang="en-US" sz="2400" dirty="0"/>
                    </a:p>
                  </a:txBody>
                  <a:tcPr marL="86288" marR="86288">
                    <a:solidFill>
                      <a:srgbClr val="D1D6E1"/>
                    </a:solidFill>
                  </a:tcPr>
                </a:tc>
                <a:tc>
                  <a:txBody>
                    <a:bodyPr/>
                    <a:lstStyle/>
                    <a:p>
                      <a:r>
                        <a:rPr lang="en-US" sz="2400" dirty="0" smtClean="0"/>
                        <a:t>Obese</a:t>
                      </a:r>
                      <a:endParaRPr lang="en-US" sz="2400" dirty="0"/>
                    </a:p>
                  </a:txBody>
                  <a:tcPr marL="86288" marR="86288">
                    <a:solidFill>
                      <a:srgbClr val="D1D6E1"/>
                    </a:solidFill>
                  </a:tcPr>
                </a:tc>
              </a:tr>
            </a:tbl>
          </a:graphicData>
        </a:graphic>
      </p:graphicFrame>
      <p:sp>
        <p:nvSpPr>
          <p:cNvPr id="3" name="Text Placeholder 2"/>
          <p:cNvSpPr>
            <a:spLocks noGrp="1"/>
          </p:cNvSpPr>
          <p:nvPr>
            <p:ph type="body" sz="quarter" idx="32"/>
          </p:nvPr>
        </p:nvSpPr>
        <p:spPr>
          <a:xfrm>
            <a:off x="2551411" y="5544450"/>
            <a:ext cx="3438723" cy="533400"/>
          </a:xfrm>
        </p:spPr>
        <p:txBody>
          <a:bodyPr/>
          <a:lstStyle/>
          <a:p>
            <a:r>
              <a:rPr lang="en-US" altLang="en-US" dirty="0"/>
              <a:t>Table 1: BMI table</a:t>
            </a:r>
            <a:r>
              <a:rPr lang="en-US" altLang="en-US" dirty="0" smtClean="0"/>
              <a:t>.</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4_V3.mp3"/>
  <p:tag name="AUDIO_ID" val="274"/>
  <p:tag name="ELAPSEDTIME" val="62.825"/>
  <p:tag name="ARTICULATE_SLIDE_NAV" val="4"/>
  <p:tag name="ARTICULATE_SLIDE_GUID" val="04c34a87-807d-4a86-b59a-75d0f6a45bb4"/>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5_V3.mp3"/>
  <p:tag name="AUDIO_ID" val="275"/>
  <p:tag name="ELAPSEDTIME" val="35.005"/>
  <p:tag name="ARTICULATE_SLIDE_NAV" val="5"/>
  <p:tag name="ARTICULATE_SLIDE_GUID" val="d4408808-797d-4a5a-9ca1-bcf60e1ffa84"/>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6_V3.mp3"/>
  <p:tag name="AUDIO_ID" val="276"/>
  <p:tag name="ELAPSEDTIME" val="49.816"/>
  <p:tag name="ARTICULATE_SLIDE_NAV" val="6"/>
  <p:tag name="ARTICULATE_SLIDE_GUID" val="230cd021-7334-4150-98d0-495dc9ecc2b3"/>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7_V3.mp3"/>
  <p:tag name="AUDIO_ID" val="277"/>
  <p:tag name="ELAPSEDTIME" val="79.935"/>
  <p:tag name="ARTICULATE_SLIDE_NAV" val="7"/>
  <p:tag name="ARTICULATE_SLIDE_GUID" val="e6d32f57-82a9-4baa-a884-46a3de42943b"/>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8_V3.mp3"/>
  <p:tag name="AUDIO_ID" val="278"/>
  <p:tag name="ELAPSEDTIME" val="55.223"/>
  <p:tag name="ARTICULATE_SLIDE_NAV" val="8"/>
  <p:tag name="ARTICULATE_SLIDE_GUID" val="e9c7617f-2716-4aed-989f-659db82ddf3c"/>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9_V3.mp3"/>
  <p:tag name="AUDIO_ID" val="279"/>
  <p:tag name="ELAPSEDTIME" val="86.309"/>
  <p:tag name="ARTICULATE_SLIDE_NAV" val="9"/>
  <p:tag name="ARTICULATE_SLIDE_GUID" val="a45e9ac5-e815-4f78-84cf-2154a65866fc"/>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0_V3.mp3"/>
  <p:tag name="AUDIO_ID" val="280"/>
  <p:tag name="ELAPSEDTIME" val="109.532"/>
  <p:tag name="ARTICULATE_SLIDE_NAV" val="10"/>
  <p:tag name="ARTICULATE_SLIDE_GUID" val="14bc9544-34eb-4848-86e9-8c5bbc83f7f2"/>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0_V3.mp3"/>
  <p:tag name="AUDIO_ID" val="280"/>
  <p:tag name="ELAPSEDTIME" val="109.532"/>
  <p:tag name="ARTICULATE_SLIDE_NAV" val="10"/>
  <p:tag name="ARTICULATE_SLIDE_GUID" val="14bc9544-34eb-4848-86e9-8c5bbc83f7f2"/>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1_V3.mp3"/>
  <p:tag name="AUDIO_ID" val="281"/>
  <p:tag name="ELAPSEDTIME" val="17.738"/>
  <p:tag name="ARTICULATE_SLIDE_NAV" val="11"/>
  <p:tag name="ARTICULATE_SLIDE_GUID" val="455ffcd7-7932-402e-a1e8-2a15c6962de5"/>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2_V3.mp3"/>
  <p:tag name="AUDIO_ID" val="282"/>
  <p:tag name="ELAPSEDTIME" val="74.711"/>
  <p:tag name="ARTICULATE_SLIDE_NAV" val="12"/>
  <p:tag name="ARTICULATE_SLIDE_GUID" val="e3e356dd-d839-4bc1-9986-8fd3cfc3598d"/>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3_V3.mp3"/>
  <p:tag name="AUDIO_ID" val="283"/>
  <p:tag name="ELAPSEDTIME" val="21.865"/>
  <p:tag name="ARTICULATE_SLIDE_NAV" val="13"/>
  <p:tag name="ARTICULATE_SLIDE_GUID" val="2a5397c0-8c31-4f14-ac3a-d3f6d8c0bc67"/>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4_V3.mp3"/>
  <p:tag name="AUDIO_ID" val="284"/>
  <p:tag name="ELAPSEDTIME" val="15.465"/>
  <p:tag name="ARTICULATE_SLIDE_NAV" val="14"/>
  <p:tag name="ARTICULATE_SLIDE_GUID" val="bb0eee71-e914-4ae2-a60e-21dd6b940661"/>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5_V3.mp3"/>
  <p:tag name="AUDIO_ID" val="285"/>
  <p:tag name="ELAPSEDTIME" val="27.795"/>
  <p:tag name="ARTICULATE_SLIDE_NAV" val="15"/>
  <p:tag name="ARTICULATE_SLIDE_GUID" val="b1d592c0-0810-474c-a62e-7d43e235cd11"/>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6_V3.mp3"/>
  <p:tag name="AUDIO_ID" val="286"/>
  <p:tag name="ELAPSEDTIME" val="61.284"/>
  <p:tag name="ARTICULATE_SLIDE_NAV" val="16"/>
  <p:tag name="ARTICULATE_SLIDE_GUID" val="c7ce830b-4339-438e-9034-68c9d86d3c9b"/>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7_V3.mp3"/>
  <p:tag name="AUDIO_ID" val="287"/>
  <p:tag name="ELAPSEDTIME" val="70.374"/>
  <p:tag name="ARTICULATE_SLIDE_NAV" val="17"/>
  <p:tag name="ARTICULATE_SLIDE_GUID" val="8c003763-ac44-4591-a3aa-da16bb925b3e"/>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7_V3.mp3"/>
  <p:tag name="AUDIO_ID" val="287"/>
  <p:tag name="ELAPSEDTIME" val="70.374"/>
  <p:tag name="ARTICULATE_SLIDE_NAV" val="17"/>
  <p:tag name="ARTICULATE_SLIDE_GUID" val="8c003763-ac44-4591-a3aa-da16bb925b3e"/>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8_V3.mp3"/>
  <p:tag name="AUDIO_ID" val="288"/>
  <p:tag name="ELAPSEDTIME" val="68.441"/>
  <p:tag name="ARTICULATE_SLIDE_NAV" val="18"/>
  <p:tag name="ARTICULATE_SLIDE_GUID" val="c21ddd74-a89f-4f09-a273-190e063fdcca"/>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8_V3.mp3"/>
  <p:tag name="AUDIO_ID" val="288"/>
  <p:tag name="ELAPSEDTIME" val="68.441"/>
  <p:tag name="ARTICULATE_SLIDE_NAV" val="18"/>
  <p:tag name="ARTICULATE_SLIDE_GUID" val="c21ddd74-a89f-4f09-a273-190e063fdcca"/>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19_V3.mp3"/>
  <p:tag name="AUDIO_ID" val="289"/>
  <p:tag name="ELAPSEDTIME" val="84.115"/>
  <p:tag name="ARTICULATE_SLIDE_NAV" val="19"/>
  <p:tag name="ARTICULATE_SLIDE_GUID" val="b30ff978-8792-4137-805b-d2c8564a013a"/>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20_V3.mp3"/>
  <p:tag name="AUDIO_ID" val="290"/>
  <p:tag name="ELAPSEDTIME" val="58.175"/>
  <p:tag name="ARTICULATE_SLIDE_NAV" val="20"/>
  <p:tag name="ARTICULATE_SLIDE_GUID" val="acac9df7-dc48-4bfd-bdbf-ca91ffce96df"/>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20_V3.mp3"/>
  <p:tag name="AUDIO_ID" val="290"/>
  <p:tag name="ELAPSEDTIME" val="58.175"/>
  <p:tag name="ARTICULATE_SLIDE_NAV" val="20"/>
  <p:tag name="ARTICULATE_SLIDE_GUID" val="acac9df7-dc48-4bfd-bdbf-ca91ffce96df"/>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21_V3.mp3"/>
  <p:tag name="AUDIO_ID" val="264"/>
  <p:tag name="ELAPSEDTIME" val="54.074"/>
  <p:tag name="ARTICULATE_SLIDE_NAV" val="21"/>
  <p:tag name="ARTICULATE_SLIDE_GUID" val="aef5e6f7-f483-487f-97d7-a0fcfc92a4b0"/>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py of 30_sec_silence.mp3"/>
  <p:tag name="AUDIO_ID" val="292"/>
  <p:tag name="ELAPSEDTIME" val="7.515"/>
  <p:tag name="ARTICULATE_SLIDE_NAV" val="22"/>
  <p:tag name="ARTICULATE_SLIDE_GUID" val="0f52c603-62dc-4f7d-8ea6-f179ef304717"/>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b8e7d3c2-83dd-4fa6-bc7c-6a0e188b0999"/>
  <p:tag name="AUDIO_IMPORT" val="C:\Documents and Settings\skidmorn\My Documents\Dropbox\NTDC\OHSU CDC\Comp4\Unit5\PPT Production\FINALIZED\comp4_unit5_REVISED\comp4_unit5a\comp4_unit5a_S-2_V3.mp3"/>
  <p:tag name="AUDIO_ID" val="257"/>
  <p:tag name="ELAPSEDTIME" val="38.74"/>
  <p:tag name="ARTICULATE_SLIDE_NAV"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5\PPT Production\FINALIZED\comp4_unit5_REVISED\comp4_unit5d\comp4_unit5d_S-3_V3.mp3"/>
  <p:tag name="AUDIO_ID" val="273"/>
  <p:tag name="ELAPSEDTIME" val="53.186"/>
  <p:tag name="ARTICULATE_SLIDE_NAV" val="3"/>
  <p:tag name="ARTICULATE_SLIDE_GUID" val="91105b3d-755b-4cf4-bfe4-afda54be8cbb"/>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867</TotalTime>
  <Words>4503</Words>
  <Application>Microsoft Office PowerPoint</Application>
  <PresentationFormat>On-screen Show (4:3)</PresentationFormat>
  <Paragraphs>324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ONC-Template-FINAL DRAFT</vt:lpstr>
      <vt:lpstr>Introduction to Computer Science</vt:lpstr>
      <vt:lpstr>Computer Programming Learning Objectives - 1</vt:lpstr>
      <vt:lpstr>Computer Programming Learning Objectives - 2</vt:lpstr>
      <vt:lpstr>Control Structures</vt:lpstr>
      <vt:lpstr>“if” Statements in Java</vt:lpstr>
      <vt:lpstr>“if” and “else” Statements in Java</vt:lpstr>
      <vt:lpstr>Nested “if” Statements</vt:lpstr>
      <vt:lpstr>Conditional Expressions</vt:lpstr>
      <vt:lpstr>Code Example</vt:lpstr>
      <vt:lpstr>BMI Program Using Nested “If”</vt:lpstr>
      <vt:lpstr>“while” Loop</vt:lpstr>
      <vt:lpstr>“while” Loop - Example</vt:lpstr>
      <vt:lpstr>“while” Loop Example Output</vt:lpstr>
      <vt:lpstr>“for” Loop - 1</vt:lpstr>
      <vt:lpstr>“for” Loop - 2</vt:lpstr>
      <vt:lpstr>Example</vt:lpstr>
      <vt:lpstr>Program Design</vt:lpstr>
      <vt:lpstr>BMI Program, Revised - 1</vt:lpstr>
      <vt:lpstr>BMI Program, Revised - 2</vt:lpstr>
      <vt:lpstr>BMI Program, Revised - 3</vt:lpstr>
      <vt:lpstr>Sample Output - 1</vt:lpstr>
      <vt:lpstr>Sample Output - 2</vt:lpstr>
      <vt:lpstr>Data Structures</vt:lpstr>
      <vt:lpstr>Modules</vt:lpstr>
      <vt:lpstr>Module Example</vt:lpstr>
      <vt:lpstr>Computer Programming Summary – Lecture d</vt:lpstr>
      <vt:lpstr>Computer Programming References – Lecture d</vt:lpstr>
      <vt:lpstr>Introduction to Computer Science  Computer Programming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Programming</dc:subject>
  <dc:creator>U.S. Department of Health and Human Services, Office of the National Coordinator for Health Information Technology</dc:creator>
  <cp:keywords>Health IT, Health IT Curriculum, Health Care, Computer Programming</cp:keywords>
  <cp:lastModifiedBy>admin</cp:lastModifiedBy>
  <cp:revision>93</cp:revision>
  <cp:lastPrinted>2017-02-27T07:35:02Z</cp:lastPrinted>
  <dcterms:created xsi:type="dcterms:W3CDTF">2016-06-29T15:47:28Z</dcterms:created>
  <dcterms:modified xsi:type="dcterms:W3CDTF">2017-06-20T17:52:56Z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A96B7478-DB5C-4D79-A5E4-678844483A85</vt:lpwstr>
  </property>
  <property fmtid="{D5CDD505-2E9C-101B-9397-08002B2CF9AE}" pid="3" name="ArticulatePath">
    <vt:lpwstr>C4U4d-kk</vt:lpwstr>
  </property>
  <property fmtid="{D5CDD505-2E9C-101B-9397-08002B2CF9AE}" pid="4" name="Language">
    <vt:lpwstr>English</vt:lpwstr>
  </property>
</Properties>
</file>