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tags/tag19.xml" ContentType="application/vnd.openxmlformats-officedocument.presentationml.tags+xml"/>
  <Override PartName="/ppt/notesSlides/notesSlide14.xml" ContentType="application/vnd.openxmlformats-officedocument.presentationml.notesSlide+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notesSlides/notesSlide16.xml" ContentType="application/vnd.openxmlformats-officedocument.presentationml.notesSlide+xml"/>
  <Override PartName="/ppt/tags/tag22.xml" ContentType="application/vnd.openxmlformats-officedocument.presentationml.tags+xml"/>
  <Override PartName="/ppt/notesSlides/notesSlide17.xml" ContentType="application/vnd.openxmlformats-officedocument.presentationml.notesSlide+xml"/>
  <Override PartName="/ppt/tags/tag23.xml" ContentType="application/vnd.openxmlformats-officedocument.presentationml.tags+xml"/>
  <Override PartName="/ppt/notesSlides/notesSlide18.xml" ContentType="application/vnd.openxmlformats-officedocument.presentationml.notesSlide+xml"/>
  <Override PartName="/ppt/tags/tag24.xml" ContentType="application/vnd.openxmlformats-officedocument.presentationml.tags+xml"/>
  <Override PartName="/ppt/notesSlides/notesSlide19.xml" ContentType="application/vnd.openxmlformats-officedocument.presentationml.notesSlide+xml"/>
  <Override PartName="/ppt/tags/tag25.xml" ContentType="application/vnd.openxmlformats-officedocument.presentationml.tags+xml"/>
  <Override PartName="/ppt/notesSlides/notesSlide20.xml" ContentType="application/vnd.openxmlformats-officedocument.presentationml.notesSlide+xml"/>
  <Override PartName="/ppt/tags/tag26.xml" ContentType="application/vnd.openxmlformats-officedocument.presentationml.tags+xml"/>
  <Override PartName="/ppt/notesSlides/notesSlide21.xml" ContentType="application/vnd.openxmlformats-officedocument.presentationml.notesSlide+xml"/>
  <Override PartName="/ppt/tags/tag27.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79" r:id="rId2"/>
    <p:sldId id="280" r:id="rId3"/>
    <p:sldId id="281" r:id="rId4"/>
    <p:sldId id="284"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57" r:id="rId23"/>
  </p:sldIdLst>
  <p:sldSz cx="9144000" cy="6858000" type="screen4x3"/>
  <p:notesSz cx="6858000" cy="9144000"/>
  <p:custDataLst>
    <p:tags r:id="rId2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A88CA"/>
    <a:srgbClr val="31338F"/>
    <a:srgbClr val="CC00CC"/>
    <a:srgbClr val="D44C7D"/>
    <a:srgbClr val="7CA48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75549" autoAdjust="0"/>
  </p:normalViewPr>
  <p:slideViewPr>
    <p:cSldViewPr snapToGrid="0">
      <p:cViewPr varScale="1">
        <p:scale>
          <a:sx n="48" d="100"/>
          <a:sy n="48" d="100"/>
        </p:scale>
        <p:origin x="-614" y="-62"/>
      </p:cViewPr>
      <p:guideLst>
        <p:guide orient="horz" pos="2160"/>
        <p:guide orient="horz" pos="3888"/>
        <p:guide orient="horz" pos="1008"/>
        <p:guide pos="2880"/>
        <p:guide pos="2875"/>
      </p:guideLst>
    </p:cSldViewPr>
  </p:slideViewPr>
  <p:outlineViewPr>
    <p:cViewPr>
      <p:scale>
        <a:sx n="33" d="100"/>
        <a:sy n="33" d="100"/>
      </p:scale>
      <p:origin x="0" y="-2056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36" d="100"/>
          <a:sy n="36" d="100"/>
        </p:scale>
        <p:origin x="225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Welcome to </a:t>
            </a:r>
            <a:r>
              <a:rPr lang="en-US" altLang="en-US" b="0" i="0" dirty="0" smtClean="0">
                <a:ea typeface="ＭＳ Ｐゴシック" panose="020B0600070205080204" pitchFamily="34" charset="-128"/>
              </a:rPr>
              <a:t>Introduction to Computer Science: Computer Programming</a:t>
            </a:r>
            <a:r>
              <a:rPr lang="en-US" altLang="en-US" dirty="0" smtClean="0">
                <a:ea typeface="ＭＳ Ｐゴシック" panose="020B0600070205080204" pitchFamily="34" charset="-128"/>
              </a:rPr>
              <a:t>. This is lecture c.</a:t>
            </a:r>
          </a:p>
          <a:p>
            <a:r>
              <a:rPr lang="en-US" altLang="en-US" dirty="0" smtClean="0">
                <a:ea typeface="ＭＳ Ｐゴシック" panose="020B0600070205080204" pitchFamily="34" charset="-128"/>
              </a:rPr>
              <a:t>The component, </a:t>
            </a:r>
            <a:r>
              <a:rPr lang="en-US" altLang="en-US" b="0" i="0" dirty="0" smtClean="0">
                <a:ea typeface="ＭＳ Ｐゴシック" panose="020B0600070205080204" pitchFamily="34" charset="-128"/>
              </a:rPr>
              <a:t>Introduction to Computer Science</a:t>
            </a:r>
            <a:r>
              <a:rPr lang="en-US" altLang="en-US" dirty="0" smtClean="0">
                <a:ea typeface="ＭＳ Ｐゴシック" panose="020B0600070205080204" pitchFamily="34" charset="-128"/>
              </a:rPr>
              <a:t>, provides a basic overview of computer architecture; data organization, representation, and structure; structure of programming languages; networking, and data communication. It also includes the basic terminology of computing.</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513620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As demonstrated in the previous slide, values can be assigned to variables, but what exactly constitutes a valid value? We can use what are called literals</a:t>
            </a:r>
            <a:r>
              <a:rPr lang="en-US" altLang="en-US" baseline="0" dirty="0" smtClean="0">
                <a:ea typeface="ＭＳ Ｐゴシック" panose="020B0600070205080204" pitchFamily="34" charset="-128"/>
              </a:rPr>
              <a:t> – </a:t>
            </a:r>
            <a:r>
              <a:rPr lang="en-US" altLang="en-US" dirty="0" smtClean="0">
                <a:ea typeface="ＭＳ Ｐゴシック" panose="020B0600070205080204" pitchFamily="34" charset="-128"/>
              </a:rPr>
              <a:t>actual values such as 18, 2.5</a:t>
            </a:r>
            <a:r>
              <a:rPr lang="en-US" altLang="en-US" i="1" dirty="0" smtClean="0">
                <a:ea typeface="ＭＳ Ｐゴシック" panose="020B0600070205080204" pitchFamily="34" charset="-128"/>
              </a:rPr>
              <a:t>,</a:t>
            </a:r>
            <a:r>
              <a:rPr lang="en-US" altLang="en-US" dirty="0" smtClean="0">
                <a:ea typeface="ＭＳ Ｐゴシック" panose="020B0600070205080204" pitchFamily="34" charset="-128"/>
              </a:rPr>
              <a:t> or the character “a”.</a:t>
            </a:r>
          </a:p>
          <a:p>
            <a:r>
              <a:rPr lang="en-US" altLang="en-US" dirty="0" smtClean="0">
                <a:ea typeface="ＭＳ Ｐゴシック" panose="020B0600070205080204" pitchFamily="34" charset="-128"/>
              </a:rPr>
              <a:t>But values can also be specified</a:t>
            </a:r>
            <a:r>
              <a:rPr lang="en-US" altLang="en-US" baseline="0" dirty="0" smtClean="0">
                <a:ea typeface="ＭＳ Ｐゴシック" panose="020B0600070205080204" pitchFamily="34" charset="-128"/>
              </a:rPr>
              <a:t> by </a:t>
            </a:r>
            <a:r>
              <a:rPr lang="en-US" altLang="en-US" dirty="0" smtClean="0">
                <a:ea typeface="ＭＳ Ｐゴシック" panose="020B0600070205080204" pitchFamily="34" charset="-128"/>
              </a:rPr>
              <a:t>expressions. Expressions are composed of some combination of literals, variables, and operators as shown by these examples. The value of the variable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weight divided by 2</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is an expression, as is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5 plus the value of the variable age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An expression can be made up of all literals such as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3 plus 2 divided by 5 multiplied by fifteen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Or it can be made up of all variables, such as the values of the variables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and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m</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multiplied together.</a:t>
            </a:r>
            <a:endParaRPr lang="en-US" altLang="en-US" dirty="0" smtClean="0">
              <a:ea typeface="ＭＳ Ｐゴシック" panose="020B0600070205080204" pitchFamily="34" charset="-128"/>
            </a:endParaRP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8443310-B8FE-40F2-808C-3C16F58D0750}" type="slidenum">
              <a:rPr lang="en-US" altLang="en-US"/>
              <a:pPr eaLnBrk="1" hangingPunct="1"/>
              <a:t>10</a:t>
            </a:fld>
            <a:endParaRPr lang="en-US" altLang="en-US" dirty="0"/>
          </a:p>
        </p:txBody>
      </p:sp>
    </p:spTree>
    <p:extLst>
      <p:ext uri="{BB962C8B-B14F-4D97-AF65-F5344CB8AC3E}">
        <p14:creationId xmlns:p14="http://schemas.microsoft.com/office/powerpoint/2010/main" val="1153872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Arithmetic expressions are combinations of arithmetic operators, literals, and variables that evaluate to a value. The arithmetic operators include plus, minus, multiply, and divide.</a:t>
            </a:r>
          </a:p>
          <a:p>
            <a:r>
              <a:rPr lang="en-US" altLang="en-US" dirty="0" smtClean="0">
                <a:ea typeface="ＭＳ Ｐゴシック" panose="020B0600070205080204" pitchFamily="34" charset="-128"/>
              </a:rPr>
              <a:t>The order in which these operators are evaluated is determined by precedence. Any expression in parentheses is evaluated first. Then, any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multiplies and divides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are evaluated, and then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adds and subtracts.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t>
            </a:r>
          </a:p>
          <a:p>
            <a:r>
              <a:rPr lang="en-US" altLang="ja-JP" dirty="0" smtClean="0">
                <a:ea typeface="ＭＳ Ｐゴシック" panose="020B0600070205080204" pitchFamily="34" charset="-128"/>
              </a:rPr>
              <a:t>If all the operators have the same order of precedence, for example, all are additions, then the expression is evaluated in order from left to right.</a:t>
            </a:r>
            <a:endParaRPr lang="en-US" altLang="en-US" dirty="0" smtClean="0">
              <a:ea typeface="ＭＳ Ｐゴシック" panose="020B0600070205080204" pitchFamily="34" charset="-128"/>
            </a:endParaRP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25F5F02-6DFF-4FCA-90F8-235CD685417E}" type="slidenum">
              <a:rPr lang="en-US" altLang="en-US"/>
              <a:pPr eaLnBrk="1" hangingPunct="1"/>
              <a:t>11</a:t>
            </a:fld>
            <a:endParaRPr lang="en-US" altLang="en-US" dirty="0"/>
          </a:p>
        </p:txBody>
      </p:sp>
    </p:spTree>
    <p:extLst>
      <p:ext uri="{BB962C8B-B14F-4D97-AF65-F5344CB8AC3E}">
        <p14:creationId xmlns:p14="http://schemas.microsoft.com/office/powerpoint/2010/main" val="525813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So, here are some examples of expressions used in assignment statements. Assignment statements set or reset the value stored in a variable. The first assignment assigns to the variable </a:t>
            </a:r>
            <a:r>
              <a:rPr lang="ja-JP" altLang="en-US" dirty="0" smtClean="0">
                <a:ea typeface="+mn-ea"/>
              </a:rPr>
              <a:t>“</a:t>
            </a:r>
            <a:r>
              <a:rPr lang="en-US" altLang="ja-JP" dirty="0" smtClean="0">
                <a:ea typeface="+mn-ea"/>
              </a:rPr>
              <a:t>bmi</a:t>
            </a:r>
            <a:r>
              <a:rPr lang="ja-JP" altLang="en-US" dirty="0" smtClean="0">
                <a:ea typeface="+mn-ea"/>
              </a:rPr>
              <a:t>”</a:t>
            </a:r>
            <a:r>
              <a:rPr lang="en-US" altLang="ja-JP" dirty="0" smtClean="0">
                <a:ea typeface="+mn-ea"/>
              </a:rPr>
              <a:t> </a:t>
            </a:r>
            <a:r>
              <a:rPr lang="en-US" altLang="en-US" dirty="0" smtClean="0">
                <a:ea typeface="ＭＳ Ｐゴシック" panose="020B0600070205080204" pitchFamily="34" charset="-128"/>
              </a:rPr>
              <a:t>the value of weight, divided by height times height</a:t>
            </a:r>
            <a:r>
              <a:rPr lang="en-US" altLang="ja-JP" dirty="0" smtClean="0">
                <a:ea typeface="ＭＳ Ｐゴシック" panose="020B0600070205080204" pitchFamily="34" charset="-128"/>
              </a:rPr>
              <a:t>. Note that because height times height is in parentheses, it will be evaluated first. Then the value will be divided into weight to finish the evaluation.</a:t>
            </a:r>
          </a:p>
          <a:p>
            <a:r>
              <a:rPr lang="en-US" altLang="en-US" dirty="0" smtClean="0">
                <a:ea typeface="ＭＳ Ｐゴシック" panose="020B0600070205080204" pitchFamily="34" charset="-128"/>
              </a:rPr>
              <a:t>Another assignment statement often seen is incrementing a variable. This is shown by the second example: age gets age plus one. Note that from a mathematical perspective, the statement age equals age plus one makes no sense. But, remember, equality is not the issue here</a:t>
            </a:r>
            <a:r>
              <a:rPr lang="en-US" altLang="en-US" baseline="0" dirty="0" smtClean="0">
                <a:ea typeface="ＭＳ Ｐゴシック" panose="020B0600070205080204" pitchFamily="34" charset="-128"/>
              </a:rPr>
              <a:t> – </a:t>
            </a:r>
            <a:r>
              <a:rPr lang="en-US" altLang="en-US" dirty="0" smtClean="0">
                <a:ea typeface="ＭＳ Ｐゴシック" panose="020B0600070205080204" pitchFamily="34" charset="-128"/>
              </a:rPr>
              <a:t>this is an assignment. So, if age had the value 30, then the assignment statement would change the age to 30 + 1 or 31.</a:t>
            </a:r>
          </a:p>
          <a:p>
            <a:r>
              <a:rPr lang="en-US" altLang="en-US" dirty="0" smtClean="0">
                <a:ea typeface="ＭＳ Ｐゴシック" panose="020B0600070205080204" pitchFamily="34" charset="-128"/>
              </a:rPr>
              <a:t>Finally, consider the order of operations to know what value the final assignment statement has. The variable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tricky</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is assigned the value of 3 plus 5 times 2. This evaluates to thirteen since 5 times 2 is evaluated first, for a result of ten, then 3 is added to that which makes 13. Note that it is NOT evaluated in order from left to right</a:t>
            </a:r>
            <a:r>
              <a:rPr lang="en-US" altLang="ja-JP" baseline="0" dirty="0" smtClean="0">
                <a:ea typeface="ＭＳ Ｐゴシック" panose="020B0600070205080204" pitchFamily="34" charset="-128"/>
              </a:rPr>
              <a:t> </a:t>
            </a:r>
            <a:r>
              <a:rPr lang="en-US" altLang="en-US" baseline="0" dirty="0" smtClean="0">
                <a:ea typeface="ＭＳ Ｐゴシック" panose="020B0600070205080204" pitchFamily="34" charset="-128"/>
              </a:rPr>
              <a:t>– </a:t>
            </a:r>
            <a:r>
              <a:rPr lang="en-US" altLang="ja-JP" dirty="0" smtClean="0">
                <a:ea typeface="ＭＳ Ｐゴシック" panose="020B0600070205080204" pitchFamily="34" charset="-128"/>
              </a:rPr>
              <a:t>this computation would result in a total of sixteen, 3 plus 5, which is 8 times 2, which is sixteen, which is incorrect.</a:t>
            </a:r>
            <a:endParaRPr lang="en-US" altLang="en-US" dirty="0" smtClean="0">
              <a:ea typeface="ＭＳ Ｐゴシック" panose="020B0600070205080204" pitchFamily="34" charset="-128"/>
            </a:endParaRP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163FBEF-F506-43DD-B91B-FA887C9C4E7A}" type="slidenum">
              <a:rPr lang="en-US" altLang="en-US"/>
              <a:pPr eaLnBrk="1" hangingPunct="1"/>
              <a:t>12</a:t>
            </a:fld>
            <a:endParaRPr lang="en-US" altLang="en-US" dirty="0"/>
          </a:p>
        </p:txBody>
      </p:sp>
    </p:spTree>
    <p:extLst>
      <p:ext uri="{BB962C8B-B14F-4D97-AF65-F5344CB8AC3E}">
        <p14:creationId xmlns:p14="http://schemas.microsoft.com/office/powerpoint/2010/main" val="306057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All programming languages provide programming statements for inputting and outputting data; most programs need data in order to do anything useful. Programs can get data from users typing in values using the keyboard or by reading input files. If this were more advanced programming, data could come from databases or from elements on a graphical user interface.</a:t>
            </a:r>
          </a:p>
          <a:p>
            <a:r>
              <a:rPr lang="en-US" altLang="en-US" dirty="0" smtClean="0">
                <a:ea typeface="ＭＳ Ｐゴシック" panose="020B0600070205080204" pitchFamily="34" charset="-128"/>
              </a:rPr>
              <a:t>Similarly, all programs provide output onto the screen or written out to files. There are other options of output to printers or graphical user interfaces. For these examples in Java, we will focus on showing how to get input from the keyboard and display output to the computer screen.</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2DC5D38-04C6-4107-B8D2-DC7B170BACC6}" type="slidenum">
              <a:rPr lang="en-US" altLang="en-US"/>
              <a:pPr eaLnBrk="1" hangingPunct="1"/>
              <a:t>13</a:t>
            </a:fld>
            <a:endParaRPr lang="en-US" altLang="en-US" dirty="0"/>
          </a:p>
        </p:txBody>
      </p:sp>
    </p:spTree>
    <p:extLst>
      <p:ext uri="{BB962C8B-B14F-4D97-AF65-F5344CB8AC3E}">
        <p14:creationId xmlns:p14="http://schemas.microsoft.com/office/powerpoint/2010/main" val="2640935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To write information to the screen in Java, different commands can</a:t>
            </a:r>
            <a:r>
              <a:rPr lang="en-US" altLang="en-US" baseline="0" dirty="0" smtClean="0">
                <a:ea typeface="ＭＳ Ｐゴシック" panose="020B0600070205080204" pitchFamily="34" charset="-128"/>
              </a:rPr>
              <a:t> be</a:t>
            </a:r>
            <a:r>
              <a:rPr lang="en-US" altLang="en-US" dirty="0" smtClean="0">
                <a:ea typeface="ＭＳ Ｐゴシック" panose="020B0600070205080204" pitchFamily="34" charset="-128"/>
              </a:rPr>
              <a:t> used. These are provided in the </a:t>
            </a:r>
            <a:r>
              <a:rPr lang="en-US" altLang="en-US" dirty="0" err="1" smtClean="0">
                <a:ea typeface="ＭＳ Ｐゴシック" panose="020B0600070205080204" pitchFamily="34" charset="-128"/>
              </a:rPr>
              <a:t>System.out</a:t>
            </a:r>
            <a:r>
              <a:rPr lang="en-US" altLang="en-US" dirty="0" smtClean="0">
                <a:ea typeface="ＭＳ Ｐゴシック" panose="020B0600070205080204" pitchFamily="34" charset="-128"/>
              </a:rPr>
              <a:t> class</a:t>
            </a:r>
            <a:r>
              <a:rPr lang="en-US" altLang="en-US" baseline="0" dirty="0" smtClean="0">
                <a:ea typeface="ＭＳ Ｐゴシック" panose="020B0600070205080204" pitchFamily="34" charset="-128"/>
              </a:rPr>
              <a:t> – </a:t>
            </a:r>
            <a:r>
              <a:rPr lang="en-US" altLang="en-US" dirty="0" smtClean="0">
                <a:ea typeface="ＭＳ Ｐゴシック" panose="020B0600070205080204" pitchFamily="34" charset="-128"/>
              </a:rPr>
              <a:t>they are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print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and </a:t>
            </a:r>
            <a:r>
              <a:rPr lang="ja-JP" altLang="en-US" dirty="0" smtClean="0">
                <a:ea typeface="ＭＳ Ｐゴシック" panose="020B0600070205080204" pitchFamily="34" charset="-128"/>
              </a:rPr>
              <a:t>“</a:t>
            </a:r>
            <a:r>
              <a:rPr lang="en-US" altLang="ja-JP" dirty="0" err="1" smtClean="0">
                <a:ea typeface="ＭＳ Ｐゴシック" panose="020B0600070205080204" pitchFamily="34" charset="-128"/>
              </a:rPr>
              <a:t>println</a:t>
            </a:r>
            <a:r>
              <a:rPr lang="ja-JP" altLang="en-US" dirty="0" smtClean="0">
                <a:ea typeface="ＭＳ Ｐゴシック" panose="020B0600070205080204" pitchFamily="34" charset="-128"/>
              </a:rPr>
              <a:t>”</a:t>
            </a:r>
            <a:r>
              <a:rPr lang="en-US" altLang="ja-JP" i="1" dirty="0" smtClean="0">
                <a:ea typeface="ＭＳ Ｐゴシック" panose="020B0600070205080204" pitchFamily="34" charset="-128"/>
              </a:rPr>
              <a:t>,</a:t>
            </a:r>
            <a:r>
              <a:rPr lang="en-US" altLang="ja-JP" dirty="0" smtClean="0">
                <a:ea typeface="ＭＳ Ｐゴシック" panose="020B0600070205080204" pitchFamily="34" charset="-128"/>
              </a:rPr>
              <a:t> which stands for printline. Print </a:t>
            </a:r>
            <a:r>
              <a:rPr lang="en-US" dirty="0" smtClean="0"/>
              <a:t>does not move the cursor to a new line, while</a:t>
            </a:r>
            <a:r>
              <a:rPr lang="en-US" baseline="0" dirty="0" smtClean="0">
                <a:ea typeface="ＭＳ Ｐゴシック" panose="020B0600070205080204" pitchFamily="34" charset="-128"/>
              </a:rPr>
              <a:t> </a:t>
            </a:r>
            <a:r>
              <a:rPr lang="en-US" altLang="ja-JP" dirty="0" err="1" smtClean="0">
                <a:ea typeface="ＭＳ Ｐゴシック" panose="020B0600070205080204" pitchFamily="34" charset="-128"/>
              </a:rPr>
              <a:t>println</a:t>
            </a:r>
            <a:r>
              <a:rPr lang="en-US" altLang="ja-JP" dirty="0" smtClean="0">
                <a:ea typeface="ＭＳ Ｐゴシック" panose="020B0600070205080204" pitchFamily="34" charset="-128"/>
              </a:rPr>
              <a:t> does.</a:t>
            </a:r>
          </a:p>
          <a:p>
            <a:r>
              <a:rPr lang="en-US" altLang="en-US" dirty="0" smtClean="0">
                <a:ea typeface="ＭＳ Ｐゴシック" panose="020B0600070205080204" pitchFamily="34" charset="-128"/>
              </a:rPr>
              <a:t>Here are some examples of how to use print statements in Java</a:t>
            </a:r>
            <a:r>
              <a:rPr lang="en-US" altLang="en-US" b="0" i="0" dirty="0" smtClean="0">
                <a:ea typeface="ＭＳ Ｐゴシック" panose="020B0600070205080204" pitchFamily="34" charset="-128"/>
              </a:rPr>
              <a:t>.</a:t>
            </a:r>
            <a:r>
              <a:rPr lang="en-US" altLang="en-US" b="1" i="1" dirty="0" smtClean="0">
                <a:ea typeface="ＭＳ Ｐゴシック" panose="020B0600070205080204" pitchFamily="34" charset="-128"/>
              </a:rPr>
              <a:t> </a:t>
            </a:r>
            <a:r>
              <a:rPr lang="en-US" altLang="en-US" dirty="0" smtClean="0">
                <a:ea typeface="ＭＳ Ｐゴシック" panose="020B0600070205080204" pitchFamily="34" charset="-128"/>
              </a:rPr>
              <a:t>The first statement,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System-dot-out-dot-println-open parenthesis-quote-hello world-exclamation point-quote-close parenthesis-semicolon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is how to write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Hello World!</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to the computer screen. To output the text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Hello World!</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enclose it in quotes. Everything that we want to print goes between the parentheses that appear after the print or println method name.</a:t>
            </a:r>
          </a:p>
          <a:p>
            <a:r>
              <a:rPr lang="en-US" altLang="en-US" dirty="0" smtClean="0">
                <a:ea typeface="ＭＳ Ｐゴシック" panose="020B0600070205080204" pitchFamily="34" charset="-128"/>
              </a:rPr>
              <a:t>The </a:t>
            </a:r>
            <a:r>
              <a:rPr lang="en-US" altLang="en-US" i="1" dirty="0" smtClean="0">
                <a:ea typeface="ＭＳ Ｐゴシック" panose="020B0600070205080204" pitchFamily="34" charset="-128"/>
              </a:rPr>
              <a:t>print</a:t>
            </a:r>
            <a:r>
              <a:rPr lang="en-US" altLang="en-US" dirty="0" smtClean="0">
                <a:ea typeface="ＭＳ Ｐゴシック" panose="020B0600070205080204" pitchFamily="34" charset="-128"/>
              </a:rPr>
              <a:t> command works the same way. The statement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System-dot-out-dot-print-open parenthesis-quote-My name is-quote-close parenthesis-semicolon,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followed by the statement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System-dot-out-dot-println-open parenthesis-name-close parenthesis-semicolon,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would print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My name is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and whatever is stored in the variable name all on one line. Name does NOT have quotes around it, which means that it is a variable. </a:t>
            </a:r>
          </a:p>
          <a:p>
            <a:r>
              <a:rPr lang="en-US" altLang="ja-JP" dirty="0" smtClean="0">
                <a:ea typeface="ＭＳ Ｐゴシック" panose="020B0600070205080204" pitchFamily="34" charset="-128"/>
              </a:rPr>
              <a:t>To use a print statement to print a variable, it prints whatever the value is of that variable. Similarly, a user can print out the value of the variable gender by using the statement System-dot-out-dot-println-open</a:t>
            </a:r>
            <a:r>
              <a:rPr lang="en-US" altLang="ja-JP" baseline="0" dirty="0" smtClean="0">
                <a:ea typeface="ＭＳ Ｐゴシック" panose="020B0600070205080204" pitchFamily="34" charset="-128"/>
              </a:rPr>
              <a:t> </a:t>
            </a:r>
            <a:r>
              <a:rPr lang="en-US" altLang="ja-JP" dirty="0" smtClean="0">
                <a:ea typeface="ＭＳ Ｐゴシック" panose="020B0600070205080204" pitchFamily="34" charset="-128"/>
              </a:rPr>
              <a:t>parenthesis-gender-close parenthesis-semicolon.</a:t>
            </a:r>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DDE8CC7-3C4E-4864-949C-7F72025F0CE6}" type="slidenum">
              <a:rPr lang="en-US" altLang="en-US"/>
              <a:pPr eaLnBrk="1" hangingPunct="1"/>
              <a:t>14</a:t>
            </a:fld>
            <a:endParaRPr lang="en-US" altLang="en-US" dirty="0"/>
          </a:p>
        </p:txBody>
      </p:sp>
    </p:spTree>
    <p:extLst>
      <p:ext uri="{BB962C8B-B14F-4D97-AF65-F5344CB8AC3E}">
        <p14:creationId xmlns:p14="http://schemas.microsoft.com/office/powerpoint/2010/main" val="32755190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xfrm>
            <a:off x="2857500" y="228600"/>
            <a:ext cx="3429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xfrm>
            <a:off x="914400" y="2895600"/>
            <a:ext cx="7315200" cy="3448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altLang="en-US" sz="1000" dirty="0" smtClean="0">
                <a:ea typeface="ＭＳ Ｐゴシック" panose="020B0600070205080204" pitchFamily="34" charset="-128"/>
              </a:rPr>
              <a:t>Getting input from the keyboard in Java, is more complicated than writing screen output. There are several ways to do it; the one shown here requires the </a:t>
            </a:r>
            <a:r>
              <a:rPr lang="en-US" altLang="en-US" sz="1000" dirty="0" err="1" smtClean="0">
                <a:ea typeface="ＭＳ Ｐゴシック" panose="020B0600070205080204" pitchFamily="34" charset="-128"/>
              </a:rPr>
              <a:t>java.util</a:t>
            </a:r>
            <a:r>
              <a:rPr lang="en-US" altLang="en-US" sz="1000" dirty="0" smtClean="0">
                <a:ea typeface="ＭＳ Ｐゴシック" panose="020B0600070205080204" pitchFamily="34" charset="-128"/>
              </a:rPr>
              <a:t> package. Packages in Java are libraries of code that provide special functionality. In this case, this package is predefined within Java itself but is not automatically included in programs as is </a:t>
            </a:r>
            <a:r>
              <a:rPr lang="en-US" altLang="en-US" sz="1000" dirty="0" err="1" smtClean="0">
                <a:ea typeface="ＭＳ Ｐゴシック" panose="020B0600070205080204" pitchFamily="34" charset="-128"/>
              </a:rPr>
              <a:t>System.out</a:t>
            </a:r>
            <a:r>
              <a:rPr lang="en-US" altLang="en-US" sz="1000" dirty="0" smtClean="0">
                <a:ea typeface="ＭＳ Ｐゴシック" panose="020B0600070205080204" pitchFamily="34" charset="-128"/>
              </a:rPr>
              <a:t>. </a:t>
            </a:r>
          </a:p>
          <a:p>
            <a:pPr>
              <a:lnSpc>
                <a:spcPct val="80000"/>
              </a:lnSpc>
            </a:pPr>
            <a:r>
              <a:rPr lang="en-US" altLang="en-US" sz="1000" dirty="0" smtClean="0">
                <a:ea typeface="ＭＳ Ｐゴシック" panose="020B0600070205080204" pitchFamily="34" charset="-128"/>
              </a:rPr>
              <a:t>To include the package, use the statement “import java-dot-util-dot-star-semicolon” at the top of the code. An example of this appears on slide 18.</a:t>
            </a:r>
          </a:p>
          <a:p>
            <a:pPr>
              <a:lnSpc>
                <a:spcPct val="80000"/>
              </a:lnSpc>
            </a:pPr>
            <a:r>
              <a:rPr lang="en-US" altLang="en-US" sz="1000" dirty="0" smtClean="0">
                <a:ea typeface="ＭＳ Ｐゴシック" panose="020B0600070205080204" pitchFamily="34" charset="-128"/>
              </a:rPr>
              <a:t>Next, it is necessary to create an object of the Scanner class and tell Scanner where to get input. In this case, input will be from the keyboard, which is defined as System.in. The statement to do this is shown here:</a:t>
            </a:r>
          </a:p>
          <a:p>
            <a:pPr>
              <a:lnSpc>
                <a:spcPct val="80000"/>
              </a:lnSpc>
            </a:pPr>
            <a:r>
              <a:rPr lang="en-US" altLang="en-US" sz="1000" dirty="0" smtClean="0">
                <a:ea typeface="ＭＳ Ｐゴシック" panose="020B0600070205080204" pitchFamily="34" charset="-128"/>
              </a:rPr>
              <a:t>Scanner keyboard gets new Scanner open parenthesis System-dot-in close parenthesis semicolon.</a:t>
            </a:r>
          </a:p>
          <a:p>
            <a:pPr>
              <a:lnSpc>
                <a:spcPct val="80000"/>
              </a:lnSpc>
            </a:pPr>
            <a:r>
              <a:rPr lang="en-US" altLang="en-US" sz="1000" dirty="0" smtClean="0">
                <a:ea typeface="ＭＳ Ｐゴシック" panose="020B0600070205080204" pitchFamily="34" charset="-128"/>
              </a:rPr>
              <a:t>These commands created an object called </a:t>
            </a:r>
            <a:r>
              <a:rPr lang="en-US" altLang="en-US" sz="1000" i="1" dirty="0" smtClean="0">
                <a:ea typeface="ＭＳ Ｐゴシック" panose="020B0600070205080204" pitchFamily="34" charset="-128"/>
              </a:rPr>
              <a:t>keyboard</a:t>
            </a:r>
            <a:r>
              <a:rPr lang="en-US" altLang="en-US" sz="1000" dirty="0" smtClean="0">
                <a:ea typeface="ＭＳ Ｐゴシック" panose="020B0600070205080204" pitchFamily="34" charset="-128"/>
              </a:rPr>
              <a:t> that is of type </a:t>
            </a:r>
            <a:r>
              <a:rPr lang="en-US" altLang="en-US" sz="1000" i="1" dirty="0" smtClean="0">
                <a:ea typeface="ＭＳ Ｐゴシック" panose="020B0600070205080204" pitchFamily="34" charset="-128"/>
              </a:rPr>
              <a:t>Scanner</a:t>
            </a:r>
            <a:r>
              <a:rPr lang="en-US" altLang="en-US" sz="1000" dirty="0" smtClean="0">
                <a:ea typeface="ＭＳ Ｐゴシック" panose="020B0600070205080204" pitchFamily="34" charset="-128"/>
              </a:rPr>
              <a:t> and gets its input from System.in, which is the keyboard.</a:t>
            </a:r>
          </a:p>
          <a:p>
            <a:pPr>
              <a:lnSpc>
                <a:spcPct val="80000"/>
              </a:lnSpc>
            </a:pPr>
            <a:r>
              <a:rPr lang="en-US" altLang="en-US" sz="1000" dirty="0" smtClean="0">
                <a:ea typeface="ＭＳ Ｐゴシック" panose="020B0600070205080204" pitchFamily="34" charset="-128"/>
              </a:rPr>
              <a:t>Methods that are defined in the Scanner class will get input from the keyboard. These methods are: </a:t>
            </a:r>
          </a:p>
          <a:p>
            <a:pPr>
              <a:lnSpc>
                <a:spcPct val="80000"/>
              </a:lnSpc>
              <a:buFontTx/>
              <a:buChar char="•"/>
            </a:pPr>
            <a:r>
              <a:rPr lang="en-US" altLang="en-US" sz="1000" dirty="0" smtClean="0">
                <a:ea typeface="ＭＳ Ｐゴシック" panose="020B0600070205080204" pitchFamily="34" charset="-128"/>
              </a:rPr>
              <a:t> next, which gets the next string or word of characters </a:t>
            </a:r>
          </a:p>
          <a:p>
            <a:pPr>
              <a:lnSpc>
                <a:spcPct val="80000"/>
              </a:lnSpc>
              <a:buFontTx/>
              <a:buChar char="•"/>
            </a:pPr>
            <a:r>
              <a:rPr lang="en-US" altLang="en-US" sz="1000" dirty="0" smtClean="0">
                <a:ea typeface="ＭＳ Ｐゴシック" panose="020B0600070205080204" pitchFamily="34" charset="-128"/>
              </a:rPr>
              <a:t> nextLine, which gets the next line of characters </a:t>
            </a:r>
          </a:p>
          <a:p>
            <a:pPr>
              <a:lnSpc>
                <a:spcPct val="80000"/>
              </a:lnSpc>
              <a:buFontTx/>
              <a:buChar char="•"/>
            </a:pPr>
            <a:r>
              <a:rPr lang="en-US" altLang="en-US" sz="1000" dirty="0" smtClean="0">
                <a:ea typeface="ＭＳ Ｐゴシック" panose="020B0600070205080204" pitchFamily="34" charset="-128"/>
              </a:rPr>
              <a:t> nextDouble, which gets the next double value </a:t>
            </a:r>
          </a:p>
          <a:p>
            <a:pPr>
              <a:lnSpc>
                <a:spcPct val="80000"/>
              </a:lnSpc>
              <a:buFontTx/>
              <a:buChar char="•"/>
            </a:pPr>
            <a:r>
              <a:rPr lang="en-US" altLang="en-US" sz="1000" dirty="0" smtClean="0">
                <a:ea typeface="ＭＳ Ｐゴシック" panose="020B0600070205080204" pitchFamily="34" charset="-128"/>
              </a:rPr>
              <a:t> </a:t>
            </a:r>
            <a:r>
              <a:rPr lang="en-US" altLang="en-US" sz="1000" dirty="0" err="1" smtClean="0">
                <a:ea typeface="ＭＳ Ｐゴシック" panose="020B0600070205080204" pitchFamily="34" charset="-128"/>
              </a:rPr>
              <a:t>nextInt</a:t>
            </a:r>
            <a:r>
              <a:rPr lang="en-US" altLang="en-US" sz="1000" i="1" dirty="0" smtClean="0">
                <a:ea typeface="ＭＳ Ｐゴシック" panose="020B0600070205080204" pitchFamily="34" charset="-128"/>
              </a:rPr>
              <a:t>, </a:t>
            </a:r>
            <a:r>
              <a:rPr lang="en-US" altLang="en-US" sz="1000" dirty="0" smtClean="0">
                <a:ea typeface="ＭＳ Ｐゴシック" panose="020B0600070205080204" pitchFamily="34" charset="-128"/>
              </a:rPr>
              <a:t>which gets the next integer value</a:t>
            </a:r>
          </a:p>
          <a:p>
            <a:pPr>
              <a:lnSpc>
                <a:spcPct val="80000"/>
              </a:lnSpc>
            </a:pPr>
            <a:r>
              <a:rPr lang="en-US" altLang="en-US" sz="1000" dirty="0" smtClean="0">
                <a:ea typeface="ＭＳ Ｐゴシック" panose="020B0600070205080204" pitchFamily="34" charset="-128"/>
              </a:rPr>
              <a:t> Here is an example of using such a method call in Java programming. Because all these methods produce a value, use them wherever a value or an expression is used, like an assignment statement. In this case, a user assign</a:t>
            </a:r>
            <a:r>
              <a:rPr lang="en-US" sz="1000" kern="1200" dirty="0" smtClean="0">
                <a:solidFill>
                  <a:schemeClr val="tx1"/>
                </a:solidFill>
                <a:effectLst/>
                <a:latin typeface="Arial" pitchFamily="34" charset="0"/>
                <a:ea typeface="+mn-ea"/>
                <a:cs typeface="Arial" pitchFamily="34" charset="0"/>
              </a:rPr>
              <a:t>s to</a:t>
            </a:r>
            <a:r>
              <a:rPr lang="en-US" altLang="en-US" sz="1000" dirty="0" smtClean="0">
                <a:ea typeface="ＭＳ Ｐゴシック" panose="020B0600070205080204" pitchFamily="34" charset="-128"/>
              </a:rPr>
              <a:t> the variable age the value returned by keyboard-dot-</a:t>
            </a:r>
            <a:r>
              <a:rPr lang="en-US" altLang="en-US" sz="1000" dirty="0" err="1" smtClean="0">
                <a:ea typeface="ＭＳ Ｐゴシック" panose="020B0600070205080204" pitchFamily="34" charset="-128"/>
              </a:rPr>
              <a:t>nextInt</a:t>
            </a:r>
            <a:r>
              <a:rPr lang="en-US" altLang="en-US" sz="1000" dirty="0" smtClean="0">
                <a:ea typeface="ＭＳ Ｐゴシック" panose="020B0600070205080204" pitchFamily="34" charset="-128"/>
              </a:rPr>
              <a:t>.</a:t>
            </a:r>
          </a:p>
          <a:p>
            <a:pPr>
              <a:lnSpc>
                <a:spcPct val="80000"/>
              </a:lnSpc>
            </a:pPr>
            <a:r>
              <a:rPr lang="en-US" altLang="en-US" sz="1000" dirty="0" smtClean="0">
                <a:ea typeface="ＭＳ Ｐゴシック" panose="020B0600070205080204" pitchFamily="34" charset="-128"/>
              </a:rPr>
              <a:t>To fully understand the </a:t>
            </a:r>
            <a:r>
              <a:rPr lang="en-US" altLang="en-US" sz="1000" i="1" dirty="0" smtClean="0">
                <a:ea typeface="ＭＳ Ｐゴシック" panose="020B0600070205080204" pitchFamily="34" charset="-128"/>
              </a:rPr>
              <a:t>Scanner</a:t>
            </a:r>
            <a:r>
              <a:rPr lang="en-US" altLang="en-US" sz="1000" dirty="0" smtClean="0">
                <a:ea typeface="ＭＳ Ｐゴシック" panose="020B0600070205080204" pitchFamily="34" charset="-128"/>
              </a:rPr>
              <a:t> class and how to use it, you need to understand object-oriented programming. The last lecture of this unit addresses that topic, as does any textbook on Java programming.</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E7A5A71-87DF-4098-9629-A6B7D801D49A}" type="slidenum">
              <a:rPr lang="en-US" altLang="en-US"/>
              <a:pPr eaLnBrk="1" hangingPunct="1"/>
              <a:t>15</a:t>
            </a:fld>
            <a:endParaRPr lang="en-US" altLang="en-US" dirty="0"/>
          </a:p>
        </p:txBody>
      </p:sp>
    </p:spTree>
    <p:extLst>
      <p:ext uri="{BB962C8B-B14F-4D97-AF65-F5344CB8AC3E}">
        <p14:creationId xmlns:p14="http://schemas.microsoft.com/office/powerpoint/2010/main" val="35002257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To write a simple interactive program that will calculate body mass index, or BMI, you would</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enter weight in kilograms and height in meters. The program would then calculate the BMI and output it to the screen.</a:t>
            </a:r>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1784E3C-8EB6-4AA2-8B23-8BBE6268D7D9}" type="slidenum">
              <a:rPr lang="en-US" altLang="en-US"/>
              <a:pPr eaLnBrk="1" hangingPunct="1"/>
              <a:t>16</a:t>
            </a:fld>
            <a:endParaRPr lang="en-US" altLang="en-US" dirty="0"/>
          </a:p>
        </p:txBody>
      </p:sp>
    </p:spTree>
    <p:extLst>
      <p:ext uri="{BB962C8B-B14F-4D97-AF65-F5344CB8AC3E}">
        <p14:creationId xmlns:p14="http://schemas.microsoft.com/office/powerpoint/2010/main" val="310915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first thing to do before writing any code is to design the program. Because it will be a very simple program, the design will not look very different from the program statement. Nevertheless, the design requires listing all the details needed for the program, such as the formula for calculating BMI.</a:t>
            </a:r>
          </a:p>
          <a:p>
            <a:r>
              <a:rPr lang="en-US" sz="1000" kern="1200" dirty="0" smtClean="0">
                <a:solidFill>
                  <a:schemeClr val="tx1"/>
                </a:solidFill>
                <a:effectLst/>
                <a:latin typeface="Arial" pitchFamily="34" charset="0"/>
                <a:ea typeface="+mn-ea"/>
                <a:cs typeface="Arial" pitchFamily="34" charset="0"/>
              </a:rPr>
              <a:t>Programs are designed using what is called pseudocode. Pseudocode is a written description of what the computer program will do, but written in natural language rather than in a programming language.</a:t>
            </a:r>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 pseudocode begins with a prompt to the user for their weight in kilograms. Then, the pseudocode reads in the value entered for the weight and prompts the user to enter their height in meters. Then, the pseudocode reads in the value for their height and calculates the BMI. In metric values, the formula for BMI is weight divided by height</a:t>
            </a:r>
            <a:r>
              <a:rPr lang="en-US" altLang="en-US" baseline="0" dirty="0" smtClean="0">
                <a:ea typeface="ＭＳ Ｐゴシック" panose="020B0600070205080204" pitchFamily="34" charset="-128"/>
              </a:rPr>
              <a:t> squared</a:t>
            </a:r>
            <a:r>
              <a:rPr lang="en-US" altLang="en-US" dirty="0" smtClean="0">
                <a:ea typeface="ＭＳ Ｐゴシック" panose="020B0600070205080204" pitchFamily="34" charset="-128"/>
              </a:rPr>
              <a:t>. Height squared can</a:t>
            </a:r>
            <a:r>
              <a:rPr lang="en-US" altLang="en-US" baseline="0" dirty="0" smtClean="0">
                <a:ea typeface="ＭＳ Ｐゴシック" panose="020B0600070205080204" pitchFamily="34" charset="-128"/>
              </a:rPr>
              <a:t> be written as </a:t>
            </a:r>
            <a:r>
              <a:rPr lang="en-US" altLang="en-US" dirty="0" smtClean="0">
                <a:ea typeface="ＭＳ Ｐゴシック" panose="020B0600070205080204" pitchFamily="34" charset="-128"/>
              </a:rPr>
              <a:t>height times height. Then, the pseudocode outputs the BMI, which finishes the program.</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03C1AF8-3168-4D9B-AA79-F98FDF6B3E48}" type="slidenum">
              <a:rPr lang="en-US" altLang="en-US"/>
              <a:pPr eaLnBrk="1" hangingPunct="1"/>
              <a:t>17</a:t>
            </a:fld>
            <a:endParaRPr lang="en-US" altLang="en-US" dirty="0"/>
          </a:p>
        </p:txBody>
      </p:sp>
    </p:spTree>
    <p:extLst>
      <p:ext uri="{BB962C8B-B14F-4D97-AF65-F5344CB8AC3E}">
        <p14:creationId xmlns:p14="http://schemas.microsoft.com/office/powerpoint/2010/main" val="37581150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altLang="en-US" sz="600" dirty="0" smtClean="0">
                <a:ea typeface="ＭＳ Ｐゴシック" panose="020B0600070205080204" pitchFamily="34" charset="-128"/>
              </a:rPr>
              <a:t>Here is what the Java program looks like, line by line. For reference, the line numbers are</a:t>
            </a:r>
            <a:r>
              <a:rPr lang="en-US" altLang="en-US" sz="600" baseline="0" dirty="0" smtClean="0">
                <a:ea typeface="ＭＳ Ｐゴシック" panose="020B0600070205080204" pitchFamily="34" charset="-128"/>
              </a:rPr>
              <a:t> shown</a:t>
            </a:r>
            <a:r>
              <a:rPr lang="en-US" altLang="en-US" sz="600" dirty="0" smtClean="0">
                <a:ea typeface="ＭＳ Ｐゴシック" panose="020B0600070205080204" pitchFamily="34" charset="-128"/>
              </a:rPr>
              <a:t> on the left; these are not part of the code. What is written on the right side of the double forward slashes are the comments. Comments are used to</a:t>
            </a:r>
            <a:r>
              <a:rPr lang="en-US" altLang="en-US" sz="600" baseline="0" dirty="0" smtClean="0">
                <a:ea typeface="ＭＳ Ｐゴシック" panose="020B0600070205080204" pitchFamily="34" charset="-128"/>
              </a:rPr>
              <a:t> clarify and document a program and do not effect </a:t>
            </a:r>
            <a:r>
              <a:rPr lang="en-US" altLang="en-US" sz="600" dirty="0" smtClean="0">
                <a:ea typeface="ＭＳ Ｐゴシック" panose="020B0600070205080204" pitchFamily="34" charset="-128"/>
              </a:rPr>
              <a:t>code</a:t>
            </a:r>
            <a:r>
              <a:rPr lang="en-US" altLang="en-US" sz="600" baseline="0" dirty="0" smtClean="0">
                <a:ea typeface="ＭＳ Ｐゴシック" panose="020B0600070205080204" pitchFamily="34" charset="-128"/>
              </a:rPr>
              <a:t> execution</a:t>
            </a:r>
            <a:r>
              <a:rPr lang="en-US" altLang="en-US" sz="600" dirty="0" smtClean="0">
                <a:ea typeface="ＭＳ Ｐゴシック" panose="020B0600070205080204" pitchFamily="34" charset="-128"/>
              </a:rPr>
              <a:t>.</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One, the first statement imports the package java-dot-util.</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 Two, the next line is the first line of the class </a:t>
            </a:r>
            <a:r>
              <a:rPr lang="en-US" altLang="en-US" sz="600" dirty="0" err="1" smtClean="0">
                <a:ea typeface="ＭＳ Ｐゴシック" panose="020B0600070205080204" pitchFamily="34" charset="-128"/>
              </a:rPr>
              <a:t>CalcBMI</a:t>
            </a:r>
            <a:r>
              <a:rPr lang="en-US" altLang="en-US" sz="600" dirty="0" smtClean="0">
                <a:ea typeface="ＭＳ Ｐゴシック" panose="020B0600070205080204" pitchFamily="34" charset="-128"/>
              </a:rPr>
              <a:t>. This is the name of the class that contains the program. In Java all code must belong to a class; the name of this code is CalcBMI. </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 Three, the next line is the open curly bracket, which is used to signify the start of a class, a method, and so forth.</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Four, the next line is the first line of the main method. All code in Java is either an instance variable declaration or part of a method definition. Every program in Java must contain a main method. Because this program is short, all the code can be put in the main method without being concerned about the exact syntax of how the main method is defined in this line.</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 Five, the next line is another open curly bracket. This signifies the start of the main method.</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 Six,</a:t>
            </a:r>
            <a:r>
              <a:rPr lang="en-US" altLang="en-US" sz="600" baseline="0" dirty="0" smtClean="0">
                <a:ea typeface="ＭＳ Ｐゴシック" panose="020B0600070205080204" pitchFamily="34" charset="-128"/>
              </a:rPr>
              <a:t> n</a:t>
            </a:r>
            <a:r>
              <a:rPr lang="en-US" altLang="en-US" sz="600" dirty="0" smtClean="0">
                <a:ea typeface="ＭＳ Ｐゴシック" panose="020B0600070205080204" pitchFamily="34" charset="-128"/>
              </a:rPr>
              <a:t>ow come the variable declarations, which are needed to store the weight, height, and BMI. The code gives them the data type </a:t>
            </a:r>
            <a:r>
              <a:rPr lang="ja-JP" altLang="en-US" sz="600" dirty="0" smtClean="0">
                <a:ea typeface="ＭＳ Ｐゴシック" panose="020B0600070205080204" pitchFamily="34" charset="-128"/>
              </a:rPr>
              <a:t>“</a:t>
            </a:r>
            <a:r>
              <a:rPr lang="en-US" altLang="ja-JP" sz="600" dirty="0" smtClean="0">
                <a:ea typeface="ＭＳ Ｐゴシック" panose="020B0600070205080204" pitchFamily="34" charset="-128"/>
              </a:rPr>
              <a:t>double</a:t>
            </a:r>
            <a:r>
              <a:rPr lang="ja-JP" altLang="en-US" sz="600" dirty="0" smtClean="0">
                <a:ea typeface="ＭＳ Ｐゴシック" panose="020B0600070205080204" pitchFamily="34" charset="-128"/>
              </a:rPr>
              <a:t>”</a:t>
            </a:r>
            <a:r>
              <a:rPr lang="en-US" altLang="ja-JP" sz="600" dirty="0" smtClean="0">
                <a:ea typeface="ＭＳ Ｐゴシック" panose="020B0600070205080204" pitchFamily="34" charset="-128"/>
              </a:rPr>
              <a:t> since they may have decimal values. Note that because they all have the same type, they can all be declared in one statement, with the variable names separated by commas.</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 Seven, the Scanner object, named keyboard, is just like the example on the previous slide.</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Eight, the next line is blank to separate the variable declarations from the rest of the code. There can be as many blank lines in our code as necessary—Java does not care. </a:t>
            </a:r>
          </a:p>
          <a:p>
            <a:pPr marL="0" indent="0">
              <a:lnSpc>
                <a:spcPct val="80000"/>
              </a:lnSpc>
              <a:buFont typeface="+mj-lt"/>
              <a:buNone/>
            </a:pPr>
            <a:r>
              <a:rPr lang="en-US" altLang="en-US" sz="600" dirty="0" smtClean="0">
                <a:ea typeface="ＭＳ Ｐゴシック" panose="020B0600070205080204" pitchFamily="34" charset="-128"/>
              </a:rPr>
              <a:t>Nine, now the programmer can write code. The first line of output will say, "Welcome to the BMI calculator.</a:t>
            </a:r>
            <a:r>
              <a:rPr lang="ja-JP" altLang="en-US" sz="600" dirty="0" smtClean="0">
                <a:ea typeface="+mn-ea"/>
              </a:rPr>
              <a:t>”</a:t>
            </a:r>
            <a:endParaRPr lang="en-US" altLang="ja-JP" sz="600" dirty="0" smtClean="0">
              <a:ea typeface="+mn-ea"/>
            </a:endParaRPr>
          </a:p>
          <a:p>
            <a:pPr>
              <a:lnSpc>
                <a:spcPct val="80000"/>
              </a:lnSpc>
              <a:buFont typeface="Calibri" panose="020F0502020204030204" pitchFamily="34" charset="0"/>
              <a:buNone/>
            </a:pPr>
            <a:r>
              <a:rPr lang="en-US" altLang="en-US" sz="600" dirty="0" smtClean="0">
                <a:ea typeface="ＭＳ Ｐゴシック" panose="020B0600070205080204" pitchFamily="34" charset="-128"/>
              </a:rPr>
              <a:t>Ten, the, the next output line gives the direction to the user to enter their weight in kilograms. Without this line, the user would not know what to do.</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Eleven, next, the nextDouble method in the keyboard object will read in the value the user entered and then assign it to the variable weight.</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Twelve, the program repeats the process for the height and outputs a prompt to the user to enter the height in meters.</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Thirteen,</a:t>
            </a:r>
            <a:r>
              <a:rPr lang="en-US" altLang="en-US" sz="600" baseline="0" dirty="0" smtClean="0">
                <a:ea typeface="ＭＳ Ｐゴシック" panose="020B0600070205080204" pitchFamily="34" charset="-128"/>
              </a:rPr>
              <a:t> t</a:t>
            </a:r>
            <a:r>
              <a:rPr lang="en-US" altLang="en-US" sz="600" dirty="0" smtClean="0">
                <a:ea typeface="ＭＳ Ｐゴシック" panose="020B0600070205080204" pitchFamily="34" charset="-128"/>
              </a:rPr>
              <a:t>he nextDouble method in the keyboard object is used to read in the value that the user entered and then assign it to the variable height.</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Fourteen, now the program is ready to calculate the BMI, assigning the variable </a:t>
            </a:r>
            <a:r>
              <a:rPr lang="ja-JP" altLang="en-US" sz="600" dirty="0" smtClean="0">
                <a:ea typeface="+mn-ea"/>
              </a:rPr>
              <a:t>“</a:t>
            </a:r>
            <a:r>
              <a:rPr lang="en-US" altLang="ja-JP" sz="600" dirty="0" smtClean="0">
                <a:ea typeface="+mn-ea"/>
              </a:rPr>
              <a:t>bmi</a:t>
            </a:r>
            <a:r>
              <a:rPr lang="ja-JP" altLang="en-US" sz="600" dirty="0" smtClean="0">
                <a:ea typeface="+mn-ea"/>
              </a:rPr>
              <a:t>”</a:t>
            </a:r>
            <a:r>
              <a:rPr lang="en-US" altLang="ja-JP" sz="600" dirty="0" smtClean="0">
                <a:ea typeface="+mn-ea"/>
              </a:rPr>
              <a:t> to the value </a:t>
            </a:r>
            <a:r>
              <a:rPr lang="ja-JP" altLang="en-US" sz="600" dirty="0" smtClean="0">
                <a:ea typeface="+mn-ea"/>
              </a:rPr>
              <a:t>“</a:t>
            </a:r>
            <a:r>
              <a:rPr lang="en-US" altLang="ja-JP" sz="600" dirty="0" smtClean="0">
                <a:ea typeface="+mn-ea"/>
              </a:rPr>
              <a:t>weight divided by height times height.</a:t>
            </a:r>
            <a:r>
              <a:rPr lang="ja-JP" altLang="en-US" sz="600" dirty="0" smtClean="0">
                <a:ea typeface="+mn-ea"/>
              </a:rPr>
              <a:t>”</a:t>
            </a:r>
            <a:endParaRPr lang="en-US" altLang="ja-JP" sz="600" dirty="0" smtClean="0">
              <a:ea typeface="+mn-ea"/>
            </a:endParaRPr>
          </a:p>
          <a:p>
            <a:pPr>
              <a:lnSpc>
                <a:spcPct val="80000"/>
              </a:lnSpc>
              <a:buFont typeface="Calibri" panose="020F0502020204030204" pitchFamily="34" charset="0"/>
              <a:buNone/>
            </a:pPr>
            <a:r>
              <a:rPr lang="en-US" altLang="en-US" sz="600" dirty="0" smtClean="0">
                <a:ea typeface="ＭＳ Ｐゴシック" panose="020B0600070205080204" pitchFamily="34" charset="-128"/>
              </a:rPr>
              <a:t>Fifteen, then the program outputs the label "BMI is" without a line return.</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Sixteen, finally, the program outputs the value of the bmi variable.</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Seventeen,</a:t>
            </a:r>
            <a:r>
              <a:rPr lang="en-US" altLang="en-US" sz="600" baseline="0" dirty="0" smtClean="0">
                <a:ea typeface="ＭＳ Ｐゴシック" panose="020B0600070205080204" pitchFamily="34" charset="-128"/>
              </a:rPr>
              <a:t> t</a:t>
            </a:r>
            <a:r>
              <a:rPr lang="en-US" altLang="en-US" sz="600" dirty="0" smtClean="0">
                <a:ea typeface="ＭＳ Ｐゴシック" panose="020B0600070205080204" pitchFamily="34" charset="-128"/>
              </a:rPr>
              <a:t>he next line is a close curly bracket which ends the main method.</a:t>
            </a:r>
          </a:p>
          <a:p>
            <a:pPr>
              <a:lnSpc>
                <a:spcPct val="80000"/>
              </a:lnSpc>
              <a:buFont typeface="Calibri" panose="020F0502020204030204" pitchFamily="34" charset="0"/>
              <a:buNone/>
            </a:pPr>
            <a:r>
              <a:rPr lang="en-US" altLang="en-US" sz="600" dirty="0" smtClean="0">
                <a:ea typeface="ＭＳ Ｐゴシック" panose="020B0600070205080204" pitchFamily="34" charset="-128"/>
              </a:rPr>
              <a:t>Eighteen, the final line is a close curly bracket which ends the CalcBMI class definition.</a:t>
            </a:r>
          </a:p>
          <a:p>
            <a:pPr>
              <a:lnSpc>
                <a:spcPct val="80000"/>
              </a:lnSpc>
            </a:pPr>
            <a:r>
              <a:rPr lang="en-US" altLang="en-US" sz="600" dirty="0" smtClean="0">
                <a:ea typeface="ＭＳ Ｐゴシック" panose="020B0600070205080204" pitchFamily="34" charset="-128"/>
              </a:rPr>
              <a:t>And that's all the code! </a:t>
            </a: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F8DB095-DE0A-434F-A440-DECF35EE72C9}" type="slidenum">
              <a:rPr lang="en-US" altLang="en-US"/>
              <a:pPr eaLnBrk="1" hangingPunct="1"/>
              <a:t>18</a:t>
            </a:fld>
            <a:endParaRPr lang="en-US" altLang="en-US" dirty="0"/>
          </a:p>
        </p:txBody>
      </p:sp>
    </p:spTree>
    <p:extLst>
      <p:ext uri="{BB962C8B-B14F-4D97-AF65-F5344CB8AC3E}">
        <p14:creationId xmlns:p14="http://schemas.microsoft.com/office/powerpoint/2010/main" val="23003869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Here is a sample output from running the program.</a:t>
            </a:r>
          </a:p>
          <a:p>
            <a:r>
              <a:rPr lang="en-US" altLang="en-US" dirty="0" smtClean="0">
                <a:ea typeface="ＭＳ Ｐゴシック" panose="020B0600070205080204" pitchFamily="34" charset="-128"/>
              </a:rPr>
              <a:t>The statement "Welcome to the BMI calculator" is output. Then, the screen prompts the user to enter their weight in </a:t>
            </a:r>
            <a:r>
              <a:rPr lang="en-US" altLang="en-US" i="1" dirty="0" smtClean="0">
                <a:ea typeface="ＭＳ Ｐゴシック" panose="020B0600070205080204" pitchFamily="34" charset="-128"/>
              </a:rPr>
              <a:t>kilograms</a:t>
            </a:r>
            <a:r>
              <a:rPr lang="en-US" altLang="en-US" dirty="0" smtClean="0">
                <a:ea typeface="ＭＳ Ｐゴシック" panose="020B0600070205080204" pitchFamily="34" charset="-128"/>
              </a:rPr>
              <a:t>. In this case, the user enters 68 - all values shown in purple are user-entered values. Next, it prompts the user to enter the height in meters. The user enters 1.72. Finally, after calculating the BMI, the program outputs it. In this case, it is 22.985…and so on. Some more formatting would be necessary to output the decimal value with only 2 or 3 decimal places, but that is not necessary for this example.</a:t>
            </a:r>
          </a:p>
          <a:p>
            <a:r>
              <a:rPr lang="en-US" altLang="en-US" dirty="0" smtClean="0">
                <a:ea typeface="ＭＳ Ｐゴシック" panose="020B0600070205080204" pitchFamily="34" charset="-128"/>
              </a:rPr>
              <a:t>At this point, feel free to go back to the previous slides to review the code again, comparing it with what the computer outputs on the screen. It is not necessary to understand every little syntax detail, but it is valuable to understand the basics of variables, data types, declarations, assignment statements, and input and output statements.</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79309A2-109B-4C42-93A2-A2761EC6818D}" type="slidenum">
              <a:rPr lang="en-US" altLang="en-US"/>
              <a:pPr eaLnBrk="1" hangingPunct="1"/>
              <a:t>19</a:t>
            </a:fld>
            <a:endParaRPr lang="en-US" altLang="en-US" dirty="0"/>
          </a:p>
        </p:txBody>
      </p:sp>
    </p:spTree>
    <p:extLst>
      <p:ext uri="{BB962C8B-B14F-4D97-AF65-F5344CB8AC3E}">
        <p14:creationId xmlns:p14="http://schemas.microsoft.com/office/powerpoint/2010/main" val="2459000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learning objectives for this unit, </a:t>
            </a:r>
            <a:r>
              <a:rPr lang="en-US" altLang="en-US" b="0" i="0" dirty="0" smtClean="0">
                <a:ea typeface="ＭＳ Ｐゴシック" panose="020B0600070205080204" pitchFamily="34" charset="-128"/>
              </a:rPr>
              <a:t>Computer Programming</a:t>
            </a:r>
            <a:r>
              <a:rPr lang="en-US" altLang="en-US" dirty="0" smtClean="0">
                <a:ea typeface="ＭＳ Ｐゴシック" panose="020B0600070205080204" pitchFamily="34" charset="-128"/>
              </a:rPr>
              <a:t>, are to:</a:t>
            </a:r>
          </a:p>
          <a:p>
            <a:pPr>
              <a:buFontTx/>
              <a:buChar char="•"/>
            </a:pPr>
            <a:r>
              <a:rPr lang="en-US" altLang="en-US" dirty="0" smtClean="0">
                <a:ea typeface="ＭＳ Ｐゴシック" panose="020B0600070205080204" pitchFamily="34" charset="-128"/>
              </a:rPr>
              <a:t> Define the purpose of programming languages</a:t>
            </a:r>
          </a:p>
          <a:p>
            <a:pPr>
              <a:buFontTx/>
              <a:buChar char="•"/>
            </a:pPr>
            <a:r>
              <a:rPr lang="en-US" altLang="en-US" dirty="0" smtClean="0">
                <a:ea typeface="ＭＳ Ｐゴシック" panose="020B0600070205080204" pitchFamily="34" charset="-128"/>
              </a:rPr>
              <a:t> Differentiate between the different types of programming languages and list commonly used ones </a:t>
            </a:r>
          </a:p>
          <a:p>
            <a:pPr>
              <a:buFontTx/>
              <a:buChar char="•"/>
            </a:pPr>
            <a:r>
              <a:rPr lang="en-US" altLang="en-US" dirty="0" smtClean="0">
                <a:ea typeface="ＭＳ Ｐゴシック" panose="020B0600070205080204" pitchFamily="34" charset="-128"/>
              </a:rPr>
              <a:t> Explain the compiling and interpreting process for computer programs </a:t>
            </a:r>
          </a:p>
        </p:txBody>
      </p:sp>
    </p:spTree>
    <p:extLst>
      <p:ext uri="{BB962C8B-B14F-4D97-AF65-F5344CB8AC3E}">
        <p14:creationId xmlns:p14="http://schemas.microsoft.com/office/powerpoint/2010/main" val="2007379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concludes lecture c of </a:t>
            </a:r>
            <a:r>
              <a:rPr lang="en-US" altLang="en-US" b="0" i="0" dirty="0" smtClean="0">
                <a:ea typeface="ＭＳ Ｐゴシック" panose="020B0600070205080204" pitchFamily="34" charset="-128"/>
              </a:rPr>
              <a:t>Computer Programming</a:t>
            </a:r>
            <a:r>
              <a:rPr lang="en-US" altLang="en-US" dirty="0" smtClean="0">
                <a:ea typeface="ＭＳ Ｐゴシック" panose="020B0600070205080204" pitchFamily="34" charset="-128"/>
              </a:rPr>
              <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To summarize, there are constructs common for most programming languages.</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They provide ways to store values in variables. Because there are different types of values or data, there are different data types such as integer, character, and boolean, among others. The variables can be assigned values or expressions containing variables and values. Java requires that variables be declared with their data type before they are used. Values can be assigned to variables using the equals sign. Java also provides statements for getting input and output from the user during the execution of the program. One way to do output is to use </a:t>
            </a:r>
            <a:r>
              <a:rPr lang="en-US" altLang="en-US" dirty="0" err="1" smtClean="0">
                <a:ea typeface="ＭＳ Ｐゴシック" panose="020B0600070205080204" pitchFamily="34" charset="-128"/>
              </a:rPr>
              <a:t>System.out.print</a:t>
            </a:r>
            <a:r>
              <a:rPr lang="en-US" altLang="en-US" dirty="0" smtClean="0">
                <a:ea typeface="ＭＳ Ｐゴシック" panose="020B0600070205080204" pitchFamily="34" charset="-128"/>
              </a:rPr>
              <a:t>(). Input can be done using an object from the Scanner class. </a:t>
            </a:r>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2B856F3-6DD1-4231-9E16-5BC373684090}" type="slidenum">
              <a:rPr lang="en-US" altLang="en-US"/>
              <a:pPr eaLnBrk="1" hangingPunct="1"/>
              <a:t>20</a:t>
            </a:fld>
            <a:endParaRPr lang="en-US" altLang="en-US" dirty="0"/>
          </a:p>
        </p:txBody>
      </p:sp>
    </p:spTree>
    <p:extLst>
      <p:ext uri="{BB962C8B-B14F-4D97-AF65-F5344CB8AC3E}">
        <p14:creationId xmlns:p14="http://schemas.microsoft.com/office/powerpoint/2010/main" val="9866039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95770EF-4E4A-4338-9080-A010E2DDC3DA}" type="slidenum">
              <a:rPr lang="en-US" altLang="en-US"/>
              <a:pPr eaLnBrk="1" hangingPunct="1"/>
              <a:t>21</a:t>
            </a:fld>
            <a:endParaRPr lang="en-US" altLang="en-US" dirty="0"/>
          </a:p>
        </p:txBody>
      </p:sp>
    </p:spTree>
    <p:extLst>
      <p:ext uri="{BB962C8B-B14F-4D97-AF65-F5344CB8AC3E}">
        <p14:creationId xmlns:p14="http://schemas.microsoft.com/office/powerpoint/2010/main" val="2110023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dirty="0"/>
          </a:p>
        </p:txBody>
      </p:sp>
    </p:spTree>
    <p:extLst>
      <p:ext uri="{BB962C8B-B14F-4D97-AF65-F5344CB8AC3E}">
        <p14:creationId xmlns:p14="http://schemas.microsoft.com/office/powerpoint/2010/main" val="1799548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ea typeface="ＭＳ Ｐゴシック" panose="020B0600070205080204" pitchFamily="34" charset="-128"/>
              </a:rPr>
              <a:t>Learn basic programming concepts including variable declarations, assignment statements, expressions, conditional statements, and loops </a:t>
            </a:r>
          </a:p>
          <a:p>
            <a:pPr>
              <a:buFontTx/>
              <a:buChar char="•"/>
            </a:pPr>
            <a:r>
              <a:rPr lang="en-US" altLang="en-US" dirty="0" smtClean="0">
                <a:ea typeface="ＭＳ Ｐゴシック" panose="020B0600070205080204" pitchFamily="34" charset="-128"/>
              </a:rPr>
              <a:t> And describe advanced programming concepts including objects and modularity </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457205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This lecture focuses on basic programming concepts and includes a program-writing exercise to calculate</a:t>
            </a:r>
            <a:r>
              <a:rPr lang="en-US" baseline="0" dirty="0" smtClean="0"/>
              <a:t> body mass index. This is the first of two lectures covering basic computing concepts.</a:t>
            </a:r>
            <a:endParaRPr lang="en-US" dirty="0" smtClean="0"/>
          </a:p>
          <a:p>
            <a:r>
              <a:rPr lang="en-US" dirty="0" smtClean="0"/>
              <a:t>We turn now to the common constructs</a:t>
            </a:r>
            <a:r>
              <a:rPr lang="en-US" baseline="0" dirty="0" smtClean="0"/>
              <a:t> of most programming languages. A construct is a basic building block used by a programming language, or the language’s basic elements, key words, commands, and statements. For example, when programming in Java, some of the key words you might use are continue, for, switch, package, and Boolean. When programming in C, some of the constructs you might encounter are if…else, switch…case, and loops.</a:t>
            </a:r>
          </a:p>
          <a:p>
            <a:r>
              <a:rPr lang="en-US" baseline="0" dirty="0" smtClean="0"/>
              <a:t>Throughout this lecture, we will use examples from Java to illustrate the details.</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dirty="0"/>
          </a:p>
        </p:txBody>
      </p:sp>
    </p:spTree>
    <p:extLst>
      <p:ext uri="{BB962C8B-B14F-4D97-AF65-F5344CB8AC3E}">
        <p14:creationId xmlns:p14="http://schemas.microsoft.com/office/powerpoint/2010/main" val="1966584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The first topic is variables – every programming language uses them and most require them to be declared.</a:t>
            </a:r>
            <a:endParaRPr lang="en-US" dirty="0" smtClean="0"/>
          </a:p>
          <a:p>
            <a:r>
              <a:rPr lang="en-US" altLang="en-US" dirty="0" smtClean="0">
                <a:ea typeface="ＭＳ Ｐゴシック" panose="020B0600070205080204" pitchFamily="34" charset="-128"/>
              </a:rPr>
              <a:t>When a variable is declared, it means you are defining its data type and you may even </a:t>
            </a:r>
            <a:r>
              <a:rPr lang="en-US" altLang="en-US" baseline="0" dirty="0" smtClean="0">
                <a:ea typeface="ＭＳ Ｐゴシック" panose="020B0600070205080204" pitchFamily="34" charset="-128"/>
              </a:rPr>
              <a:t>set its initial value. </a:t>
            </a:r>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Variables are constructs that store data in a computer program. Within a program, the variable is referred to by a unique name. When the program is executed, the variables point</a:t>
            </a:r>
            <a:r>
              <a:rPr lang="en-US" altLang="en-US" baseline="0" dirty="0" smtClean="0">
                <a:ea typeface="ＭＳ Ｐゴシック" panose="020B0600070205080204" pitchFamily="34" charset="-128"/>
              </a:rPr>
              <a:t> to</a:t>
            </a:r>
            <a:r>
              <a:rPr lang="en-US" altLang="en-US" dirty="0" smtClean="0">
                <a:ea typeface="ＭＳ Ｐゴシック" panose="020B0600070205080204" pitchFamily="34" charset="-128"/>
              </a:rPr>
              <a:t> memory locations that hold the corresponding data. The value of a variable is the value that is stored in the given memory location. This value can be changed an unlimited number of times during the</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program execution; every time the variable’s value changes, the content</a:t>
            </a:r>
            <a:r>
              <a:rPr lang="en-US" altLang="en-US" baseline="0" dirty="0" smtClean="0">
                <a:ea typeface="ＭＳ Ｐゴシック" panose="020B0600070205080204" pitchFamily="34" charset="-128"/>
              </a:rPr>
              <a:t> of the corresponding memory location is updated.</a:t>
            </a:r>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There is a similar construct that holds values that remain the same during the</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program execution; these are called constants. They, too, are stored in memory, but their values cannot be changed.</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CF883F3-7F30-4A08-8515-DA6BD9BE210A}" type="slidenum">
              <a:rPr lang="en-US" altLang="en-US"/>
              <a:pPr eaLnBrk="1" hangingPunct="1"/>
              <a:t>5</a:t>
            </a:fld>
            <a:endParaRPr lang="en-US" altLang="en-US" dirty="0"/>
          </a:p>
        </p:txBody>
      </p:sp>
    </p:spTree>
    <p:extLst>
      <p:ext uri="{BB962C8B-B14F-4D97-AF65-F5344CB8AC3E}">
        <p14:creationId xmlns:p14="http://schemas.microsoft.com/office/powerpoint/2010/main" val="1507367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Every variable and constant </a:t>
            </a:r>
            <a:r>
              <a:rPr lang="en-US" altLang="en-US" sz="1000" dirty="0" smtClean="0">
                <a:ea typeface="ＭＳ Ｐゴシック" panose="020B0600070205080204" pitchFamily="34" charset="-128"/>
              </a:rPr>
              <a:t>belongs to some</a:t>
            </a:r>
            <a:r>
              <a:rPr lang="en-US" altLang="en-US" dirty="0" smtClean="0">
                <a:ea typeface="ＭＳ Ｐゴシック" panose="020B0600070205080204" pitchFamily="34" charset="-128"/>
              </a:rPr>
              <a:t> data type; this refers to what kind of data the variable or constant can be assigned. Data types can be integers, which are whole numbers; floating point numbers, which are numbers with a decimal part; characters, which are any alpha-numeric single character; and Boolean values, which are either true or false, among others. </a:t>
            </a:r>
          </a:p>
          <a:p>
            <a:r>
              <a:rPr lang="en-US" altLang="en-US" dirty="0" smtClean="0">
                <a:ea typeface="ＭＳ Ｐゴシック" panose="020B0600070205080204" pitchFamily="34" charset="-128"/>
              </a:rPr>
              <a:t>Among other things, the data type of a variable determines how much memory needs</a:t>
            </a:r>
            <a:r>
              <a:rPr lang="en-US" altLang="en-US" baseline="0" dirty="0" smtClean="0">
                <a:ea typeface="ＭＳ Ｐゴシック" panose="020B0600070205080204" pitchFamily="34" charset="-128"/>
              </a:rPr>
              <a:t> to be allocated</a:t>
            </a:r>
            <a:r>
              <a:rPr lang="en-US" altLang="en-US" dirty="0" smtClean="0">
                <a:ea typeface="ＭＳ Ｐゴシック" panose="020B0600070205080204" pitchFamily="34" charset="-128"/>
              </a:rPr>
              <a:t> to store its value. For example, floating point numbers require more space than integers. </a:t>
            </a:r>
          </a:p>
          <a:p>
            <a:r>
              <a:rPr lang="en-US" altLang="en-US" dirty="0" smtClean="0">
                <a:ea typeface="ＭＳ Ｐゴシック" panose="020B0600070205080204" pitchFamily="34" charset="-128"/>
              </a:rPr>
              <a:t>Also, the program and computer need to know how to handle the data. Different data types encode values into binary numbers differently; hence, a value stored in memory needs to have a type associated with it so that it can be used properly.</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C95BF70-A16A-4675-BF26-668F7E311E41}" type="slidenum">
              <a:rPr lang="en-US" altLang="en-US"/>
              <a:pPr eaLnBrk="1" hangingPunct="1"/>
              <a:t>6</a:t>
            </a:fld>
            <a:endParaRPr lang="en-US" altLang="en-US" dirty="0"/>
          </a:p>
        </p:txBody>
      </p:sp>
    </p:spTree>
    <p:extLst>
      <p:ext uri="{BB962C8B-B14F-4D97-AF65-F5344CB8AC3E}">
        <p14:creationId xmlns:p14="http://schemas.microsoft.com/office/powerpoint/2010/main" val="580662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Java is a strongly typed language. This means that all variables must be declared with a given data type before they can be used. Many other languages use implicit typing where declarations are not used. Instead, the data type is inferred from the values that are assigned to the variables.</a:t>
            </a:r>
          </a:p>
          <a:p>
            <a:r>
              <a:rPr lang="en-US" altLang="en-US" dirty="0" smtClean="0">
                <a:ea typeface="ＭＳ Ｐゴシック" panose="020B0600070205080204" pitchFamily="34" charset="-128"/>
              </a:rPr>
              <a:t>Java has two categories of data types: primitive and class types. Primitive types are used for single, simple variables. The slide lists some of the primitive types: </a:t>
            </a:r>
            <a:r>
              <a:rPr lang="en-US" altLang="en-US" dirty="0" err="1" smtClean="0">
                <a:ea typeface="ＭＳ Ｐゴシック" panose="020B0600070205080204" pitchFamily="34" charset="-128"/>
              </a:rPr>
              <a:t>int</a:t>
            </a:r>
            <a:r>
              <a:rPr lang="en-US" altLang="en-US" dirty="0" smtClean="0">
                <a:ea typeface="ＭＳ Ｐゴシック" panose="020B0600070205080204" pitchFamily="34" charset="-128"/>
              </a:rPr>
              <a:t> </a:t>
            </a:r>
            <a:r>
              <a:rPr lang="en-US" altLang="en-US" i="1" dirty="0" smtClean="0">
                <a:ea typeface="ＭＳ Ｐゴシック" panose="020B0600070205080204" pitchFamily="34" charset="-128"/>
              </a:rPr>
              <a:t>for </a:t>
            </a:r>
            <a:r>
              <a:rPr lang="en-US" altLang="en-US" dirty="0" smtClean="0">
                <a:ea typeface="ＭＳ Ｐゴシック" panose="020B0600070205080204" pitchFamily="34" charset="-128"/>
              </a:rPr>
              <a:t>integer; double and float for floating point numbers; char </a:t>
            </a:r>
            <a:r>
              <a:rPr lang="en-US" altLang="en-US" i="0" dirty="0" smtClean="0">
                <a:ea typeface="ＭＳ Ｐゴシック" panose="020B0600070205080204" pitchFamily="34" charset="-128"/>
              </a:rPr>
              <a:t>for</a:t>
            </a:r>
            <a:r>
              <a:rPr lang="en-US" altLang="en-US" dirty="0" smtClean="0">
                <a:ea typeface="ＭＳ Ｐゴシック" panose="020B0600070205080204" pitchFamily="34" charset="-128"/>
              </a:rPr>
              <a:t> character; and Boolean. </a:t>
            </a:r>
          </a:p>
          <a:p>
            <a:r>
              <a:rPr lang="en-US" altLang="en-US" dirty="0" smtClean="0">
                <a:ea typeface="ＭＳ Ｐゴシック" panose="020B0600070205080204" pitchFamily="34" charset="-128"/>
              </a:rPr>
              <a:t>Class types refer to data types used to create objects. Class types can be defined by users or within Java libraries. A commonly used class type is String, which is a series of characters.</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A3E6A5F-A01F-4626-B6CD-7CB323494322}" type="slidenum">
              <a:rPr lang="en-US" altLang="en-US"/>
              <a:pPr eaLnBrk="1" hangingPunct="1"/>
              <a:t>7</a:t>
            </a:fld>
            <a:endParaRPr lang="en-US" altLang="en-US" dirty="0"/>
          </a:p>
        </p:txBody>
      </p:sp>
    </p:spTree>
    <p:extLst>
      <p:ext uri="{BB962C8B-B14F-4D97-AF65-F5344CB8AC3E}">
        <p14:creationId xmlns:p14="http://schemas.microsoft.com/office/powerpoint/2010/main" val="3418022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Declaration statements define variables</a:t>
            </a:r>
            <a:r>
              <a:rPr lang="en-US" altLang="en-US" baseline="0" dirty="0" smtClean="0">
                <a:ea typeface="ＭＳ Ｐゴシック" panose="020B0600070205080204" pitchFamily="34" charset="-128"/>
              </a:rPr>
              <a:t> – </a:t>
            </a:r>
            <a:r>
              <a:rPr lang="en-US" altLang="en-US" dirty="0" smtClean="0">
                <a:ea typeface="ＭＳ Ｐゴシック" panose="020B0600070205080204" pitchFamily="34" charset="-128"/>
              </a:rPr>
              <a:t>variables are given a name and their data type is specified,</a:t>
            </a:r>
            <a:r>
              <a:rPr lang="en-US" altLang="en-US" baseline="0" dirty="0" smtClean="0">
                <a:ea typeface="ＭＳ Ｐゴシック" panose="020B0600070205080204" pitchFamily="34" charset="-128"/>
              </a:rPr>
              <a:t> as</a:t>
            </a:r>
            <a:r>
              <a:rPr lang="en-US" altLang="en-US" dirty="0" smtClean="0">
                <a:ea typeface="ＭＳ Ｐゴシック" panose="020B0600070205080204" pitchFamily="34" charset="-128"/>
              </a:rPr>
              <a:t> is required for strongly typed languages. The variable's type determines what values can be assigned to it. For example, a floating point variable cannot hold a character.</a:t>
            </a:r>
          </a:p>
          <a:p>
            <a:r>
              <a:rPr lang="en-US" altLang="en-US" dirty="0" smtClean="0">
                <a:ea typeface="ＭＳ Ｐゴシック" panose="020B0600070205080204" pitchFamily="34" charset="-128"/>
              </a:rPr>
              <a:t>Typically, we will put variable declarations at the start of a module. Here are some examples of declaration statements in Java:</a:t>
            </a:r>
          </a:p>
          <a:p>
            <a:pPr>
              <a:buFontTx/>
              <a:buChar char="•"/>
            </a:pPr>
            <a:r>
              <a:rPr lang="en-US" altLang="en-US" dirty="0" smtClean="0">
                <a:ea typeface="ＭＳ Ｐゴシック" panose="020B0600070205080204" pitchFamily="34" charset="-128"/>
              </a:rPr>
              <a:t> A variable named age that is an integer</a:t>
            </a:r>
          </a:p>
          <a:p>
            <a:pPr>
              <a:buFontTx/>
              <a:buChar char="•"/>
            </a:pPr>
            <a:r>
              <a:rPr lang="en-US" altLang="en-US" dirty="0" smtClean="0">
                <a:ea typeface="ＭＳ Ｐゴシック" panose="020B0600070205080204" pitchFamily="34" charset="-128"/>
              </a:rPr>
              <a:t> A variable named </a:t>
            </a:r>
            <a:r>
              <a:rPr lang="en-US" altLang="en-US" dirty="0" err="1" smtClean="0">
                <a:ea typeface="ＭＳ Ｐゴシック" panose="020B0600070205080204" pitchFamily="34" charset="-128"/>
              </a:rPr>
              <a:t>bmi</a:t>
            </a:r>
            <a:r>
              <a:rPr lang="en-US" altLang="en-US" dirty="0" smtClean="0">
                <a:ea typeface="ＭＳ Ｐゴシック" panose="020B0600070205080204" pitchFamily="34" charset="-128"/>
              </a:rPr>
              <a:t> that is of type double, which is one of the floating point types</a:t>
            </a:r>
          </a:p>
          <a:p>
            <a:pPr>
              <a:buFontTx/>
              <a:buChar char="•"/>
            </a:pPr>
            <a:r>
              <a:rPr lang="en-US" altLang="en-US" dirty="0" smtClean="0">
                <a:ea typeface="ＭＳ Ｐゴシック" panose="020B0600070205080204" pitchFamily="34" charset="-128"/>
              </a:rPr>
              <a:t> A variable named gender that is of type char; this data type will hold one character</a:t>
            </a:r>
          </a:p>
          <a:p>
            <a:pPr>
              <a:buFontTx/>
              <a:buChar char="•"/>
            </a:pPr>
            <a:r>
              <a:rPr lang="en-US" altLang="en-US" dirty="0" smtClean="0">
                <a:ea typeface="ＭＳ Ｐゴシック" panose="020B0600070205080204" pitchFamily="34" charset="-128"/>
              </a:rPr>
              <a:t> A variable named completed that is of type Boolean; this type will hold the values true or false, in other words,</a:t>
            </a:r>
            <a:r>
              <a:rPr lang="en-US" altLang="en-US" baseline="0" dirty="0" smtClean="0">
                <a:ea typeface="ＭＳ Ｐゴシック" panose="020B0600070205080204" pitchFamily="34" charset="-128"/>
              </a:rPr>
              <a:t> a one</a:t>
            </a:r>
            <a:r>
              <a:rPr lang="en-US" altLang="en-US" dirty="0" smtClean="0">
                <a:ea typeface="ＭＳ Ｐゴシック" panose="020B0600070205080204" pitchFamily="34" charset="-128"/>
              </a:rPr>
              <a:t> or zero</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 Note that all these declaration statements have a semicolon at the end of them. Most Java statements end with a semicolon. </a:t>
            </a:r>
            <a:r>
              <a:rPr lang="en-US" sz="1000" kern="1200" dirty="0" smtClean="0">
                <a:solidFill>
                  <a:schemeClr val="tx1"/>
                </a:solidFill>
                <a:effectLst/>
                <a:latin typeface="Arial" pitchFamily="34" charset="0"/>
                <a:ea typeface="+mn-ea"/>
                <a:cs typeface="Arial" pitchFamily="34" charset="0"/>
              </a:rPr>
              <a:t>It should also be noted that not every programming language requires one to explicitly declare variables; some allow implicit declaration of a variable to occur the first time the variable is referenced.</a:t>
            </a:r>
          </a:p>
          <a:p>
            <a:endParaRPr lang="en-US" altLang="en-US" dirty="0" smtClean="0">
              <a:ea typeface="ＭＳ Ｐゴシック" panose="020B0600070205080204" pitchFamily="34" charset="-128"/>
            </a:endParaRP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990F9ED-F9FD-4E83-824F-AA3B468C1280}" type="slidenum">
              <a:rPr lang="en-US" altLang="en-US"/>
              <a:pPr eaLnBrk="1" hangingPunct="1"/>
              <a:t>8</a:t>
            </a:fld>
            <a:endParaRPr lang="en-US" altLang="en-US" dirty="0"/>
          </a:p>
        </p:txBody>
      </p:sp>
    </p:spTree>
    <p:extLst>
      <p:ext uri="{BB962C8B-B14F-4D97-AF65-F5344CB8AC3E}">
        <p14:creationId xmlns:p14="http://schemas.microsoft.com/office/powerpoint/2010/main" val="1475303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After a variable is declared, then the variable can be used in the program. One way a variable is used in a program is to have a value assigned to it. That is called an assignment statement. In Java, it looks like this example:</a:t>
            </a:r>
          </a:p>
          <a:p>
            <a:r>
              <a:rPr lang="en-US" altLang="en-US" dirty="0" smtClean="0">
                <a:ea typeface="ＭＳ Ｐゴシック" panose="020B0600070205080204" pitchFamily="34" charset="-128"/>
              </a:rPr>
              <a:t>age equal sign 42 semicolon</a:t>
            </a:r>
            <a:r>
              <a:rPr lang="en-US" altLang="en-US" i="1" dirty="0" smtClean="0">
                <a:ea typeface="ＭＳ Ｐゴシック" panose="020B0600070205080204" pitchFamily="34" charset="-128"/>
              </a:rPr>
              <a:t>.</a:t>
            </a:r>
          </a:p>
          <a:p>
            <a:r>
              <a:rPr lang="en-US" altLang="en-US" dirty="0" smtClean="0">
                <a:ea typeface="ＭＳ Ｐゴシック" panose="020B0600070205080204" pitchFamily="34" charset="-128"/>
              </a:rPr>
              <a:t>The equal sign is called the assignment operator. Note that this is different from the equality operator, which will appear later. </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A0C5C45-E081-4CAF-923B-A1CFAC80AE44}" type="slidenum">
              <a:rPr lang="en-US" altLang="en-US"/>
              <a:pPr eaLnBrk="1" hangingPunct="1"/>
              <a:t>9</a:t>
            </a:fld>
            <a:endParaRPr lang="en-US" altLang="en-US" dirty="0"/>
          </a:p>
        </p:txBody>
      </p:sp>
    </p:spTree>
    <p:extLst>
      <p:ext uri="{BB962C8B-B14F-4D97-AF65-F5344CB8AC3E}">
        <p14:creationId xmlns:p14="http://schemas.microsoft.com/office/powerpoint/2010/main" val="10527033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466344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Tahoma" pitchFamily="34" charset="0"/>
                <a:cs typeface="Tahoma"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Tahoma" pitchFamily="34" charset="0"/>
                <a:cs typeface="Tahoma"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4266D7EF-01CC-44DF-BF82-4FCB5AC9119E}" type="slidenum">
              <a:rPr lang="en-US" altLang="en-US"/>
              <a:pPr/>
              <a:t>‹#›</a:t>
            </a:fld>
            <a:endParaRPr lang="en-US" altLang="en-US" dirty="0"/>
          </a:p>
        </p:txBody>
      </p:sp>
      <p:sp>
        <p:nvSpPr>
          <p:cNvPr id="6" name="Footer Placeholder 5"/>
          <p:cNvSpPr>
            <a:spLocks noGrp="1"/>
          </p:cNvSpPr>
          <p:nvPr>
            <p:ph type="ftr" sz="quarter" idx="11"/>
          </p:nvPr>
        </p:nvSpPr>
        <p:spPr>
          <a:xfrm>
            <a:off x="3028950" y="6263640"/>
            <a:ext cx="3086100" cy="548640"/>
          </a:xfrm>
          <a:prstGeom prst="rect">
            <a:avLst/>
          </a:prstGeom>
        </p:spPr>
        <p:txBody>
          <a:bodyPr/>
          <a:lstStyle>
            <a:lvl1pPr>
              <a:defRPr/>
            </a:lvl1pPr>
          </a:lstStyle>
          <a:p>
            <a:pPr>
              <a:defRPr/>
            </a:pPr>
            <a:endParaRPr dirty="0"/>
          </a:p>
        </p:txBody>
      </p:sp>
      <p:sp>
        <p:nvSpPr>
          <p:cNvPr id="7" name="Date Placeholder 3"/>
          <p:cNvSpPr>
            <a:spLocks noGrp="1"/>
          </p:cNvSpPr>
          <p:nvPr>
            <p:ph type="dt" sz="quarter" idx="12"/>
          </p:nvPr>
        </p:nvSpPr>
        <p:spPr>
          <a:xfrm>
            <a:off x="628650" y="6263640"/>
            <a:ext cx="2057400" cy="548640"/>
          </a:xfrm>
          <a:prstGeom prst="rect">
            <a:avLst/>
          </a:prstGeom>
        </p:spPr>
        <p:txBody>
          <a:bodyPr/>
          <a:lstStyle>
            <a:lvl1pPr>
              <a:defRPr/>
            </a:lvl1pPr>
          </a:lstStyle>
          <a:p>
            <a:pPr>
              <a:defRPr/>
            </a:pPr>
            <a:endParaRPr dirty="0"/>
          </a:p>
        </p:txBody>
      </p:sp>
    </p:spTree>
    <p:extLst>
      <p:ext uri="{BB962C8B-B14F-4D97-AF65-F5344CB8AC3E}">
        <p14:creationId xmlns:p14="http://schemas.microsoft.com/office/powerpoint/2010/main" val="2473190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758090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0" indent="0">
              <a:buFont typeface="Arial" pitchFamily="34" charset="0"/>
              <a:buNone/>
              <a:defRPr sz="1200" baseline="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1474595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5994400"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5994400" y="6278880"/>
            <a:ext cx="21039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613841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righ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456184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80672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lef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82" r:id="rId4"/>
    <p:sldLayoutId id="2147484262" r:id="rId5"/>
    <p:sldLayoutId id="2147484288" r:id="rId6"/>
    <p:sldLayoutId id="2147484280" r:id="rId7"/>
    <p:sldLayoutId id="2147484263" r:id="rId8"/>
    <p:sldLayoutId id="2147484264" r:id="rId9"/>
    <p:sldLayoutId id="2147484265" r:id="rId10"/>
    <p:sldLayoutId id="2147484266" r:id="rId11"/>
    <p:sldLayoutId id="2147484267" r:id="rId12"/>
    <p:sldLayoutId id="2147484271" r:id="rId13"/>
    <p:sldLayoutId id="2147484272" r:id="rId14"/>
    <p:sldLayoutId id="2147484284" r:id="rId15"/>
    <p:sldLayoutId id="2147484292" r:id="rId16"/>
    <p:sldLayoutId id="2147484293" r:id="rId17"/>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2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1.xml"/><Relationship Id="rId1" Type="http://schemas.openxmlformats.org/officeDocument/2006/relationships/tags" Target="../tags/tag25.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26.xml"/><Relationship Id="rId6" Type="http://schemas.openxmlformats.org/officeDocument/2006/relationships/hyperlink" Target="https://openclipart.org/detail/23591/bathroom-scale" TargetMode="External"/><Relationship Id="rId5" Type="http://schemas.openxmlformats.org/officeDocument/2006/relationships/hyperlink" Target="http://java.sun.com/docs/overviews/java/java-overview-1.html" TargetMode="External"/><Relationship Id="rId4" Type="http://schemas.openxmlformats.org/officeDocument/2006/relationships/hyperlink" Target="http://math.hws.edu/javanotes/"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a:ea typeface="ＭＳ Ｐゴシック" panose="020B0600070205080204" pitchFamily="34" charset="-128"/>
              </a:rPr>
              <a:t>Computer Programming</a:t>
            </a:r>
          </a:p>
        </p:txBody>
      </p:sp>
      <p:sp>
        <p:nvSpPr>
          <p:cNvPr id="4" name="Text Placeholder 3"/>
          <p:cNvSpPr>
            <a:spLocks noGrp="1"/>
          </p:cNvSpPr>
          <p:nvPr>
            <p:ph type="body" sz="quarter" idx="11"/>
          </p:nvPr>
        </p:nvSpPr>
        <p:spPr/>
        <p:txBody>
          <a:bodyPr/>
          <a:lstStyle/>
          <a:p>
            <a:r>
              <a:rPr lang="en-US" altLang="en-US" dirty="0" smtClean="0"/>
              <a:t>Lecture </a:t>
            </a:r>
            <a:r>
              <a:rPr lang="en-US" altLang="en-US" dirty="0"/>
              <a:t>c</a:t>
            </a:r>
          </a:p>
        </p:txBody>
      </p:sp>
      <p:sp>
        <p:nvSpPr>
          <p:cNvPr id="5" name="Text Placeholder 4"/>
          <p:cNvSpPr>
            <a:spLocks noGrp="1"/>
          </p:cNvSpPr>
          <p:nvPr>
            <p:ph type="body" sz="quarter" idx="12"/>
          </p:nvPr>
        </p:nvSpPr>
        <p:spPr/>
        <p:txBody>
          <a:bodyPr/>
          <a:lstStyle/>
          <a:p>
            <a:r>
              <a:rPr lang="en-US" dirty="0" smtClean="0"/>
              <a:t>This material (Comp </a:t>
            </a:r>
            <a:r>
              <a:rPr lang="en-US" dirty="0"/>
              <a:t>4</a:t>
            </a:r>
            <a:r>
              <a:rPr lang="en-US" dirty="0" smtClean="0"/>
              <a:t> Unit 4)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p:txBody>
      </p:sp>
    </p:spTree>
    <p:custDataLst>
      <p:tags r:id="rId1"/>
    </p:custDataLst>
    <p:extLst>
      <p:ext uri="{BB962C8B-B14F-4D97-AF65-F5344CB8AC3E}">
        <p14:creationId xmlns:p14="http://schemas.microsoft.com/office/powerpoint/2010/main" val="1138921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Values and Expressions</a:t>
            </a:r>
          </a:p>
        </p:txBody>
      </p:sp>
      <p:sp>
        <p:nvSpPr>
          <p:cNvPr id="32771" name="Content Placeholder 2"/>
          <p:cNvSpPr>
            <a:spLocks noGrp="1"/>
          </p:cNvSpPr>
          <p:nvPr>
            <p:ph sz="quarter" idx="14"/>
          </p:nvPr>
        </p:nvSpPr>
        <p:spPr>
          <a:xfrm>
            <a:off x="457200" y="1624914"/>
            <a:ext cx="8229600" cy="4850837"/>
          </a:xfrm>
        </p:spPr>
        <p:txBody>
          <a:bodyPr>
            <a:normAutofit lnSpcReduction="10000"/>
          </a:bodyPr>
          <a:lstStyle/>
          <a:p>
            <a:pPr eaLnBrk="1" hangingPunct="1"/>
            <a:r>
              <a:rPr lang="en-US" altLang="en-US" dirty="0" smtClean="0">
                <a:ea typeface="ＭＳ Ｐゴシック" panose="020B0600070205080204" pitchFamily="34" charset="-128"/>
              </a:rPr>
              <a:t>Values can be specified by literals such as</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18</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2.5</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a:t>
            </a:r>
          </a:p>
          <a:p>
            <a:pPr eaLnBrk="1" hangingPunct="1"/>
            <a:r>
              <a:rPr lang="en-US" altLang="en-US" dirty="0" smtClean="0">
                <a:ea typeface="ＭＳ Ｐゴシック" panose="020B0600070205080204" pitchFamily="34" charset="-128"/>
                <a:cs typeface="Courier New" panose="02070309020205020404" pitchFamily="49" charset="0"/>
              </a:rPr>
              <a:t>Values can be specified by expressions such as</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weight/2</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5 + age</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3 + 2/5 * 15</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n*m</a:t>
            </a:r>
            <a:endParaRPr lang="en-US" altLang="en-US" dirty="0" smtClean="0">
              <a:solidFill>
                <a:srgbClr val="0000FF"/>
              </a:solidFill>
              <a:ea typeface="ＭＳ Ｐゴシック" panose="020B0600070205080204" pitchFamily="34" charset="-128"/>
              <a:cs typeface="Courier New" panose="02070309020205020404" pitchFamily="49" charset="0"/>
            </a:endParaRP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Arithmetic Expressions</a:t>
            </a:r>
          </a:p>
        </p:txBody>
      </p:sp>
      <p:sp>
        <p:nvSpPr>
          <p:cNvPr id="12291" name="Content Placeholder 2"/>
          <p:cNvSpPr>
            <a:spLocks noGrp="1"/>
          </p:cNvSpPr>
          <p:nvPr>
            <p:ph sz="quarter" idx="14"/>
          </p:nvPr>
        </p:nvSpPr>
        <p:spPr>
          <a:xfrm>
            <a:off x="457200" y="1600200"/>
            <a:ext cx="8229600" cy="4846320"/>
          </a:xfrm>
        </p:spPr>
        <p:txBody>
          <a:bodyPr>
            <a:normAutofit lnSpcReduction="10000"/>
          </a:bodyPr>
          <a:lstStyle/>
          <a:p>
            <a:pPr eaLnBrk="1" hangingPunct="1">
              <a:buFont typeface="Arial" charset="0"/>
              <a:buChar char="•"/>
              <a:defRPr/>
            </a:pPr>
            <a:r>
              <a:rPr lang="en-US" dirty="0" smtClean="0">
                <a:ea typeface="+mn-ea"/>
              </a:rPr>
              <a:t>Arithmetic expressions contain operators and evaluate to a value</a:t>
            </a:r>
          </a:p>
          <a:p>
            <a:pPr lvl="1" eaLnBrk="1" hangingPunct="1">
              <a:buFont typeface="Arial" charset="0"/>
              <a:buNone/>
              <a:defRPr/>
            </a:pPr>
            <a:r>
              <a:rPr lang="en-US" sz="2400" b="1" dirty="0" smtClean="0">
                <a:latin typeface="Courier New" pitchFamily="49" charset="0"/>
                <a:ea typeface="+mn-ea"/>
                <a:cs typeface="Courier New" pitchFamily="49" charset="0"/>
              </a:rPr>
              <a:t>+, -, *, /</a:t>
            </a:r>
          </a:p>
          <a:p>
            <a:pPr eaLnBrk="1" hangingPunct="1">
              <a:buFont typeface="Arial" charset="0"/>
              <a:buChar char="•"/>
              <a:defRPr/>
            </a:pPr>
            <a:r>
              <a:rPr lang="en-US" dirty="0" smtClean="0">
                <a:ea typeface="+mn-ea"/>
              </a:rPr>
              <a:t>Order of evaluation is determined by precedence</a:t>
            </a:r>
          </a:p>
          <a:p>
            <a:pPr marL="971550" lvl="1" indent="-514350" eaLnBrk="1" hangingPunct="1">
              <a:buFont typeface="+mj-lt"/>
              <a:buAutoNum type="arabicPeriod"/>
              <a:defRPr/>
            </a:pPr>
            <a:r>
              <a:rPr lang="en-US" dirty="0" smtClean="0">
                <a:ea typeface="+mn-ea"/>
              </a:rPr>
              <a:t>Expressions in parentheses evaluated first</a:t>
            </a:r>
          </a:p>
          <a:p>
            <a:pPr marL="971550" lvl="1" indent="-514350" eaLnBrk="1" hangingPunct="1">
              <a:buFont typeface="+mj-lt"/>
              <a:buAutoNum type="arabicPeriod"/>
              <a:defRPr/>
            </a:pPr>
            <a:r>
              <a:rPr lang="en-US" dirty="0" smtClean="0">
                <a:ea typeface="+mn-ea"/>
              </a:rPr>
              <a:t>Then </a:t>
            </a:r>
            <a:r>
              <a:rPr lang="en-US" sz="2400" b="1" dirty="0" smtClean="0">
                <a:latin typeface="Courier New" pitchFamily="49" charset="0"/>
                <a:ea typeface="+mn-ea"/>
                <a:cs typeface="Courier New" pitchFamily="49" charset="0"/>
              </a:rPr>
              <a:t>*,/</a:t>
            </a:r>
          </a:p>
          <a:p>
            <a:pPr marL="971550" lvl="1" indent="-514350" eaLnBrk="1" hangingPunct="1">
              <a:buFont typeface="+mj-lt"/>
              <a:buAutoNum type="arabicPeriod"/>
              <a:defRPr/>
            </a:pPr>
            <a:r>
              <a:rPr lang="en-US" dirty="0" smtClean="0">
                <a:ea typeface="+mn-ea"/>
              </a:rPr>
              <a:t>Then </a:t>
            </a:r>
            <a:r>
              <a:rPr lang="en-US" sz="2000" b="1" dirty="0" smtClean="0">
                <a:latin typeface="Courier New" pitchFamily="49" charset="0"/>
                <a:ea typeface="+mn-ea"/>
                <a:cs typeface="Courier New" pitchFamily="49" charset="0"/>
              </a:rPr>
              <a:t>+, -</a:t>
            </a:r>
          </a:p>
          <a:p>
            <a:pPr marL="971550" lvl="1" indent="-514350" eaLnBrk="1" hangingPunct="1">
              <a:buFont typeface="+mj-lt"/>
              <a:buAutoNum type="arabicPeriod"/>
              <a:defRPr/>
            </a:pPr>
            <a:r>
              <a:rPr lang="en-US" dirty="0" smtClean="0">
                <a:ea typeface="+mn-ea"/>
              </a:rPr>
              <a:t>Same order of precedence evaluated left to right</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Expression Examples</a:t>
            </a:r>
          </a:p>
        </p:txBody>
      </p:sp>
      <p:sp>
        <p:nvSpPr>
          <p:cNvPr id="34819" name="Content Placeholder 2"/>
          <p:cNvSpPr>
            <a:spLocks noGrp="1"/>
          </p:cNvSpPr>
          <p:nvPr>
            <p:ph sz="quarter" idx="14"/>
          </p:nvPr>
        </p:nvSpPr>
        <p:spPr>
          <a:xfrm>
            <a:off x="457200" y="1600200"/>
            <a:ext cx="8637366" cy="4572000"/>
          </a:xfrm>
        </p:spPr>
        <p:txBody>
          <a:bodyPr/>
          <a:lstStyle/>
          <a:p>
            <a:pPr eaLnBrk="1" hangingPunct="1">
              <a:buFont typeface="Arial" panose="020B0604020202020204" pitchFamily="34" charset="0"/>
              <a:buNone/>
            </a:pPr>
            <a:r>
              <a:rPr lang="en-US" altLang="en-US" sz="28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bmi = weight / (height * height);</a:t>
            </a:r>
          </a:p>
          <a:p>
            <a:pPr eaLnBrk="1" hangingPunct="1">
              <a:buFont typeface="Arial" panose="020B0604020202020204" pitchFamily="34" charset="0"/>
              <a:buNone/>
            </a:pPr>
            <a:r>
              <a:rPr lang="en-US" altLang="en-US" sz="28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age = age + 1;</a:t>
            </a:r>
          </a:p>
          <a:p>
            <a:pPr eaLnBrk="1" hangingPunct="1">
              <a:buFont typeface="Arial" panose="020B0604020202020204" pitchFamily="34" charset="0"/>
              <a:buNone/>
            </a:pPr>
            <a:r>
              <a:rPr lang="en-US" altLang="en-US" sz="28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tricky = 3 + 5 * 2;</a:t>
            </a:r>
          </a:p>
          <a:p>
            <a:pPr eaLnBrk="1" hangingPunct="1">
              <a:buFont typeface="Arial" panose="020B0604020202020204" pitchFamily="34" charset="0"/>
              <a:buNone/>
            </a:pPr>
            <a:endParaRPr lang="en-US" altLang="en-US" dirty="0" smtClean="0">
              <a:ea typeface="ＭＳ Ｐゴシック" panose="020B0600070205080204" pitchFamily="34" charset="-128"/>
              <a:cs typeface="Courier New" panose="02070309020205020404" pitchFamily="49" charset="0"/>
            </a:endParaRPr>
          </a:p>
          <a:p>
            <a:pPr marL="49213" indent="-49213" eaLnBrk="1" hangingPunct="1">
              <a:buFont typeface="Arial" panose="020B0604020202020204" pitchFamily="34" charset="0"/>
              <a:buNone/>
            </a:pPr>
            <a:r>
              <a:rPr lang="en-US" altLang="en-US" dirty="0" smtClean="0">
                <a:ea typeface="ＭＳ Ｐゴシック" panose="020B0600070205080204" pitchFamily="34" charset="-128"/>
                <a:cs typeface="Courier New" panose="02070309020205020404" pitchFamily="49" charset="0"/>
              </a:rPr>
              <a:t>What is the value of tricky after </a:t>
            </a:r>
            <a:br>
              <a:rPr lang="en-US" altLang="en-US" dirty="0" smtClean="0">
                <a:ea typeface="ＭＳ Ｐゴシック" panose="020B0600070205080204" pitchFamily="34" charset="-128"/>
                <a:cs typeface="Courier New" panose="02070309020205020404" pitchFamily="49" charset="0"/>
              </a:rPr>
            </a:br>
            <a:r>
              <a:rPr lang="en-US" altLang="en-US" dirty="0" smtClean="0">
                <a:ea typeface="ＭＳ Ｐゴシック" panose="020B0600070205080204" pitchFamily="34" charset="-128"/>
                <a:cs typeface="Courier New" panose="02070309020205020404" pitchFamily="49" charset="0"/>
              </a:rPr>
              <a:t>the assignment?</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Input and Output</a:t>
            </a:r>
          </a:p>
        </p:txBody>
      </p:sp>
      <p:sp>
        <p:nvSpPr>
          <p:cNvPr id="35843" name="Content Placeholder 2"/>
          <p:cNvSpPr>
            <a:spLocks noGrp="1"/>
          </p:cNvSpPr>
          <p:nvPr>
            <p:ph sz="quarter" idx="14"/>
          </p:nvPr>
        </p:nvSpPr>
        <p:spPr>
          <a:xfrm>
            <a:off x="457200" y="1402488"/>
            <a:ext cx="8229600" cy="4572000"/>
          </a:xfrm>
        </p:spPr>
        <p:txBody>
          <a:bodyPr/>
          <a:lstStyle/>
          <a:p>
            <a:r>
              <a:rPr lang="en-US" altLang="en-US" dirty="0" smtClean="0"/>
              <a:t>All programming languages support data input</a:t>
            </a:r>
          </a:p>
          <a:p>
            <a:pPr lvl="1"/>
            <a:r>
              <a:rPr lang="en-US" altLang="en-US" dirty="0" smtClean="0"/>
              <a:t>Keyboard</a:t>
            </a:r>
          </a:p>
          <a:p>
            <a:pPr lvl="1"/>
            <a:r>
              <a:rPr lang="en-US" altLang="en-US" dirty="0" smtClean="0"/>
              <a:t>Files</a:t>
            </a:r>
          </a:p>
          <a:p>
            <a:r>
              <a:rPr lang="en-US" altLang="en-US" dirty="0" smtClean="0"/>
              <a:t>All programming languages support data output</a:t>
            </a:r>
          </a:p>
          <a:p>
            <a:pPr lvl="1"/>
            <a:r>
              <a:rPr lang="en-US" altLang="en-US" dirty="0" smtClean="0"/>
              <a:t>Screen</a:t>
            </a:r>
          </a:p>
          <a:p>
            <a:pPr lvl="1"/>
            <a:r>
              <a:rPr lang="en-US" altLang="en-US" dirty="0" smtClean="0"/>
              <a:t>Files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Screen Output in Java</a:t>
            </a:r>
          </a:p>
        </p:txBody>
      </p:sp>
      <p:sp>
        <p:nvSpPr>
          <p:cNvPr id="36867" name="Content Placeholder 2"/>
          <p:cNvSpPr>
            <a:spLocks noGrp="1"/>
          </p:cNvSpPr>
          <p:nvPr>
            <p:ph sz="quarter" idx="14"/>
          </p:nvPr>
        </p:nvSpPr>
        <p:spPr>
          <a:xfrm>
            <a:off x="457200" y="1402488"/>
            <a:ext cx="8229600" cy="4846320"/>
          </a:xfrm>
        </p:spPr>
        <p:txBody>
          <a:bodyPr>
            <a:normAutofit lnSpcReduction="10000"/>
          </a:bodyPr>
          <a:lstStyle/>
          <a:p>
            <a:pPr eaLnBrk="1" hangingPunct="1"/>
            <a:r>
              <a:rPr lang="en-US" altLang="en-US" dirty="0" smtClean="0">
                <a:ea typeface="ＭＳ Ｐゴシック" panose="020B0600070205080204" pitchFamily="34" charset="-128"/>
              </a:rPr>
              <a:t>Output can be written using</a:t>
            </a:r>
          </a:p>
          <a:p>
            <a:pPr lvl="1">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System.out.println()</a:t>
            </a:r>
            <a:r>
              <a:rPr lang="en-US" dirty="0" smtClean="0">
                <a:solidFill>
                  <a:srgbClr val="2A88CA"/>
                </a:solidFill>
              </a:rPr>
              <a:t> </a:t>
            </a:r>
            <a:r>
              <a:rPr lang="en-US" dirty="0" smtClean="0"/>
              <a:t>prints the specified string and moves the cursor to a new line</a:t>
            </a:r>
          </a:p>
          <a:p>
            <a:pPr lvl="1">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System.out.print()</a:t>
            </a:r>
            <a:r>
              <a:rPr lang="en-US" altLang="en-US" dirty="0" smtClean="0">
                <a:solidFill>
                  <a:srgbClr val="2A88CA"/>
                </a:solidFill>
                <a:ea typeface="ＭＳ Ｐゴシック" panose="020B0600070205080204" pitchFamily="34" charset="-128"/>
                <a:cs typeface="Courier New" panose="02070309020205020404" pitchFamily="49" charset="0"/>
              </a:rPr>
              <a:t> </a:t>
            </a:r>
            <a:r>
              <a:rPr lang="en-US" dirty="0" smtClean="0"/>
              <a:t>prints the specified string and does not move cursor to a new line</a:t>
            </a:r>
            <a:endParaRPr lang="en-US" altLang="en-US" sz="1000" dirty="0" smtClean="0">
              <a:ea typeface="ＭＳ Ｐゴシック" panose="020B0600070205080204" pitchFamily="34" charset="-128"/>
              <a:cs typeface="Courier New" panose="02070309020205020404" pitchFamily="49" charset="0"/>
            </a:endParaRPr>
          </a:p>
          <a:p>
            <a:pPr eaLnBrk="1" hangingPunct="1"/>
            <a:r>
              <a:rPr lang="en-US" altLang="en-US" dirty="0" smtClean="0">
                <a:ea typeface="ＭＳ Ｐゴシック" panose="020B0600070205080204" pitchFamily="34" charset="-128"/>
                <a:cs typeface="Courier New" panose="02070309020205020404" pitchFamily="49" charset="0"/>
              </a:rPr>
              <a:t>Code examples</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System.out.println("Hello World!");</a:t>
            </a:r>
          </a:p>
          <a:p>
            <a:pPr lvl="1">
              <a:buNone/>
            </a:pPr>
            <a:r>
              <a:rPr lang="en-US" altLang="en-US" b="1" dirty="0">
                <a:solidFill>
                  <a:srgbClr val="0000FF"/>
                </a:solidFill>
                <a:latin typeface="Courier New" panose="02070309020205020404" pitchFamily="49" charset="0"/>
                <a:cs typeface="Courier New" panose="02070309020205020404" pitchFamily="49" charset="0"/>
              </a:rPr>
              <a:t>System.out.print</a:t>
            </a:r>
            <a:r>
              <a:rPr lang="en-US" altLang="en-US" b="1" dirty="0" smtClean="0">
                <a:solidFill>
                  <a:srgbClr val="0000FF"/>
                </a:solidFill>
                <a:latin typeface="Courier New" panose="02070309020205020404" pitchFamily="49" charset="0"/>
                <a:cs typeface="Courier New" panose="02070309020205020404" pitchFamily="49" charset="0"/>
              </a:rPr>
              <a:t>(</a:t>
            </a:r>
            <a:r>
              <a:rPr lang="en-US" altLang="en-US"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"My </a:t>
            </a:r>
            <a:r>
              <a:rPr lang="en-US" altLang="en-US" b="1" dirty="0" smtClean="0">
                <a:solidFill>
                  <a:srgbClr val="0000FF"/>
                </a:solidFill>
                <a:latin typeface="Courier New" panose="02070309020205020404" pitchFamily="49" charset="0"/>
                <a:cs typeface="Courier New" panose="02070309020205020404" pitchFamily="49" charset="0"/>
              </a:rPr>
              <a:t>name</a:t>
            </a: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r>
              <a:rPr lang="en-US" altLang="en-US"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is ");</a:t>
            </a:r>
          </a:p>
          <a:p>
            <a:pPr lvl="1">
              <a:buNone/>
            </a:pPr>
            <a:r>
              <a:rPr lang="en-US" altLang="en-US"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System.out.println(name);</a:t>
            </a:r>
          </a:p>
          <a:p>
            <a:pPr lvl="1">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System.out.println(gender);</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Keyboard Input in Java</a:t>
            </a:r>
          </a:p>
        </p:txBody>
      </p:sp>
      <p:sp>
        <p:nvSpPr>
          <p:cNvPr id="37891" name="Content Placeholder 2"/>
          <p:cNvSpPr>
            <a:spLocks noGrp="1"/>
          </p:cNvSpPr>
          <p:nvPr>
            <p:ph sz="quarter" idx="14"/>
          </p:nvPr>
        </p:nvSpPr>
        <p:spPr>
          <a:xfrm>
            <a:off x="457200" y="1417638"/>
            <a:ext cx="8229600" cy="4846320"/>
          </a:xfrm>
        </p:spPr>
        <p:txBody>
          <a:bodyPr>
            <a:normAutofit lnSpcReduction="10000"/>
          </a:bodyPr>
          <a:lstStyle/>
          <a:p>
            <a:pPr eaLnBrk="1" hangingPunct="1"/>
            <a:r>
              <a:rPr lang="en-US" altLang="en-US" sz="3000" dirty="0" smtClean="0">
                <a:ea typeface="ＭＳ Ｐゴシック" panose="020B0600070205080204" pitchFamily="34" charset="-128"/>
              </a:rPr>
              <a:t>Keyboard input is more complicated</a:t>
            </a:r>
          </a:p>
          <a:p>
            <a:pPr eaLnBrk="1" hangingPunct="1"/>
            <a:r>
              <a:rPr lang="en-US" altLang="en-US" sz="3000" dirty="0" smtClean="0">
                <a:ea typeface="ＭＳ Ｐゴシック" panose="020B0600070205080204" pitchFamily="34" charset="-128"/>
              </a:rPr>
              <a:t>One way is to include package</a:t>
            </a:r>
            <a:r>
              <a:rPr lang="en-US" altLang="en-US" dirty="0" smtClean="0">
                <a:ea typeface="ＭＳ Ｐゴシック" panose="020B0600070205080204" pitchFamily="34" charset="-128"/>
              </a:rPr>
              <a:t> </a:t>
            </a:r>
            <a:r>
              <a:rPr lang="en-US" altLang="en-US" sz="28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java.util</a:t>
            </a:r>
          </a:p>
          <a:p>
            <a:pPr eaLnBrk="1" hangingPunct="1"/>
            <a:r>
              <a:rPr lang="en-US" altLang="en-US" sz="3000" dirty="0" smtClean="0">
                <a:ea typeface="ＭＳ Ｐゴシック" panose="020B0600070205080204" pitchFamily="34" charset="-128"/>
                <a:cs typeface="Courier New" panose="02070309020205020404" pitchFamily="49" charset="0"/>
              </a:rPr>
              <a:t>Must create object of the </a:t>
            </a:r>
            <a:r>
              <a:rPr lang="en-US" altLang="en-US" sz="3000" i="1" dirty="0" smtClean="0">
                <a:ea typeface="ＭＳ Ｐゴシック" panose="020B0600070205080204" pitchFamily="34" charset="-128"/>
                <a:cs typeface="Courier New" panose="02070309020205020404" pitchFamily="49" charset="0"/>
              </a:rPr>
              <a:t>Scanner</a:t>
            </a:r>
            <a:r>
              <a:rPr lang="en-US" altLang="en-US" sz="3000" dirty="0" smtClean="0">
                <a:ea typeface="ＭＳ Ｐゴシック" panose="020B0600070205080204" pitchFamily="34" charset="-128"/>
                <a:cs typeface="Courier New" panose="02070309020205020404" pitchFamily="49" charset="0"/>
              </a:rPr>
              <a:t> class</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Scanner keyboard =new Scanner(System.in);</a:t>
            </a:r>
          </a:p>
          <a:p>
            <a:pPr eaLnBrk="1" hangingPunct="1"/>
            <a:r>
              <a:rPr lang="en-US" altLang="en-US" sz="3000" dirty="0" smtClean="0">
                <a:ea typeface="ＭＳ Ｐゴシック" panose="020B0600070205080204" pitchFamily="34" charset="-128"/>
                <a:cs typeface="Courier New" panose="02070309020205020404" pitchFamily="49" charset="0"/>
              </a:rPr>
              <a:t>Use methods in </a:t>
            </a:r>
            <a:r>
              <a:rPr lang="en-US" altLang="en-US" sz="3000" i="1" dirty="0" smtClean="0">
                <a:ea typeface="ＭＳ Ｐゴシック" panose="020B0600070205080204" pitchFamily="34" charset="-128"/>
                <a:cs typeface="Courier New" panose="02070309020205020404" pitchFamily="49" charset="0"/>
              </a:rPr>
              <a:t>Scanner</a:t>
            </a:r>
            <a:r>
              <a:rPr lang="en-US" altLang="en-US" sz="3000" dirty="0" smtClean="0">
                <a:ea typeface="ＭＳ Ｐゴシック" panose="020B0600070205080204" pitchFamily="34" charset="-128"/>
                <a:cs typeface="Courier New" panose="02070309020205020404" pitchFamily="49" charset="0"/>
              </a:rPr>
              <a:t> class</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next(); nextLine(); nextDouble(); </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nextInt();</a:t>
            </a:r>
          </a:p>
          <a:p>
            <a:pPr eaLnBrk="1" hangingPunct="1"/>
            <a:r>
              <a:rPr lang="en-US" altLang="en-US" sz="3000" dirty="0" smtClean="0">
                <a:ea typeface="ＭＳ Ｐゴシック" panose="020B0600070205080204" pitchFamily="34" charset="-128"/>
                <a:cs typeface="Courier New" panose="02070309020205020404" pitchFamily="49" charset="0"/>
              </a:rPr>
              <a:t>Example</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age = keyboard.nextInt();</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Example</a:t>
            </a:r>
          </a:p>
        </p:txBody>
      </p:sp>
      <p:sp>
        <p:nvSpPr>
          <p:cNvPr id="38915" name="Content Placeholder 2"/>
          <p:cNvSpPr>
            <a:spLocks noGrp="1"/>
          </p:cNvSpPr>
          <p:nvPr>
            <p:ph sz="quarter" idx="14"/>
          </p:nvPr>
        </p:nvSpPr>
        <p:spPr>
          <a:xfrm>
            <a:off x="457200" y="1402488"/>
            <a:ext cx="5435600" cy="4572000"/>
          </a:xfrm>
          <a:solidFill>
            <a:schemeClr val="bg1"/>
          </a:solidFill>
        </p:spPr>
        <p:txBody>
          <a:bodyPr/>
          <a:lstStyle/>
          <a:p>
            <a:pPr eaLnBrk="1" hangingPunct="1"/>
            <a:r>
              <a:rPr lang="en-US" altLang="en-US" dirty="0" smtClean="0">
                <a:ea typeface="ＭＳ Ｐゴシック" panose="020B0600070205080204" pitchFamily="34" charset="-128"/>
              </a:rPr>
              <a:t>Write a Java program that calculates BMI (body mass index)</a:t>
            </a:r>
          </a:p>
          <a:p>
            <a:pPr eaLnBrk="1" hangingPunct="1"/>
            <a:r>
              <a:rPr lang="en-US" altLang="en-US" dirty="0" smtClean="0">
                <a:ea typeface="ＭＳ Ｐゴシック" panose="020B0600070205080204" pitchFamily="34" charset="-128"/>
              </a:rPr>
              <a:t>Read in weight (kg)</a:t>
            </a:r>
          </a:p>
          <a:p>
            <a:pPr eaLnBrk="1" hangingPunct="1"/>
            <a:r>
              <a:rPr lang="en-US" altLang="en-US" dirty="0" smtClean="0">
                <a:ea typeface="ＭＳ Ｐゴシック" panose="020B0600070205080204" pitchFamily="34" charset="-128"/>
              </a:rPr>
              <a:t>Read in height (m)</a:t>
            </a:r>
          </a:p>
          <a:p>
            <a:pPr eaLnBrk="1" hangingPunct="1"/>
            <a:r>
              <a:rPr lang="en-US" altLang="en-US" dirty="0" smtClean="0">
                <a:ea typeface="ＭＳ Ｐゴシック" panose="020B0600070205080204" pitchFamily="34" charset="-128"/>
              </a:rPr>
              <a:t>Calculate BMI</a:t>
            </a:r>
          </a:p>
          <a:p>
            <a:pPr eaLnBrk="1" hangingPunct="1"/>
            <a:r>
              <a:rPr lang="en-US" altLang="en-US" dirty="0" smtClean="0">
                <a:ea typeface="ＭＳ Ｐゴシック" panose="020B0600070205080204" pitchFamily="34" charset="-128"/>
              </a:rPr>
              <a:t>Output BMI</a:t>
            </a:r>
          </a:p>
        </p:txBody>
      </p:sp>
      <p:pic>
        <p:nvPicPr>
          <p:cNvPr id="9" name="Content Placeholder 8" descr="Graphic of a scale."/>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5994401" y="3349512"/>
            <a:ext cx="2437090" cy="2444901"/>
          </a:xfrm>
        </p:spPr>
      </p:pic>
      <p:sp>
        <p:nvSpPr>
          <p:cNvPr id="8" name="Text Placeholder 7"/>
          <p:cNvSpPr>
            <a:spLocks noGrp="1"/>
          </p:cNvSpPr>
          <p:nvPr>
            <p:ph type="body" sz="quarter" idx="33"/>
          </p:nvPr>
        </p:nvSpPr>
        <p:spPr>
          <a:xfrm>
            <a:off x="5994401" y="5892757"/>
            <a:ext cx="2103933" cy="533400"/>
          </a:xfrm>
        </p:spPr>
        <p:txBody>
          <a:bodyPr/>
          <a:lstStyle/>
          <a:p>
            <a:r>
              <a:rPr lang="en-US" smtClean="0"/>
              <a:t>(tom, 2009, PD-US)</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Program Design</a:t>
            </a:r>
          </a:p>
        </p:txBody>
      </p:sp>
      <p:sp>
        <p:nvSpPr>
          <p:cNvPr id="39939" name="Content Placeholder 2"/>
          <p:cNvSpPr>
            <a:spLocks noGrp="1"/>
          </p:cNvSpPr>
          <p:nvPr>
            <p:ph sz="quarter" idx="14"/>
          </p:nvPr>
        </p:nvSpPr>
        <p:spPr>
          <a:xfrm>
            <a:off x="457200" y="1402488"/>
            <a:ext cx="8229600" cy="4572000"/>
          </a:xfrm>
        </p:spPr>
        <p:txBody>
          <a:bodyPr/>
          <a:lstStyle/>
          <a:p>
            <a:pPr eaLnBrk="1" hangingPunct="1"/>
            <a:r>
              <a:rPr lang="en-US" altLang="en-US" dirty="0" smtClean="0">
                <a:ea typeface="ＭＳ Ｐゴシック" panose="020B0600070205080204" pitchFamily="34" charset="-128"/>
              </a:rPr>
              <a:t>Prompt user for weight </a:t>
            </a:r>
            <a:r>
              <a:rPr lang="en-US" altLang="en-US" dirty="0">
                <a:ea typeface="ＭＳ Ｐゴシック" panose="020B0600070205080204" pitchFamily="34" charset="-128"/>
              </a:rPr>
              <a:t>(</a:t>
            </a:r>
            <a:r>
              <a:rPr lang="en-US" altLang="en-US" dirty="0" smtClean="0">
                <a:ea typeface="ＭＳ Ｐゴシック" panose="020B0600070205080204" pitchFamily="34" charset="-128"/>
              </a:rPr>
              <a:t>kg)</a:t>
            </a:r>
          </a:p>
          <a:p>
            <a:pPr eaLnBrk="1" hangingPunct="1"/>
            <a:r>
              <a:rPr lang="en-US" altLang="en-US" dirty="0" smtClean="0">
                <a:ea typeface="ＭＳ Ｐゴシック" panose="020B0600070205080204" pitchFamily="34" charset="-128"/>
              </a:rPr>
              <a:t>Read in weight </a:t>
            </a:r>
          </a:p>
          <a:p>
            <a:pPr eaLnBrk="1" hangingPunct="1"/>
            <a:r>
              <a:rPr lang="en-US" altLang="en-US" dirty="0" smtClean="0">
                <a:ea typeface="ＭＳ Ｐゴシック" panose="020B0600070205080204" pitchFamily="34" charset="-128"/>
              </a:rPr>
              <a:t>Prompt user for height in m</a:t>
            </a:r>
          </a:p>
          <a:p>
            <a:pPr eaLnBrk="1" hangingPunct="1"/>
            <a:r>
              <a:rPr lang="en-US" altLang="en-US" dirty="0" smtClean="0">
                <a:ea typeface="ＭＳ Ｐゴシック" panose="020B0600070205080204" pitchFamily="34" charset="-128"/>
              </a:rPr>
              <a:t>Read in height</a:t>
            </a:r>
          </a:p>
          <a:p>
            <a:pPr eaLnBrk="1" hangingPunct="1"/>
            <a:r>
              <a:rPr lang="en-US" altLang="en-US" dirty="0" smtClean="0">
                <a:ea typeface="ＭＳ Ｐゴシック" panose="020B0600070205080204" pitchFamily="34" charset="-128"/>
              </a:rPr>
              <a:t>Calculate BMI using the formula</a:t>
            </a:r>
            <a:br>
              <a:rPr lang="en-US" altLang="en-US" dirty="0" smtClean="0">
                <a:ea typeface="ＭＳ Ｐゴシック" panose="020B0600070205080204" pitchFamily="34" charset="-128"/>
              </a:rPr>
            </a:br>
            <a:r>
              <a:rPr lang="en-US" altLang="en-US" dirty="0" smtClean="0">
                <a:ea typeface="ＭＳ Ｐゴシック" panose="020B0600070205080204" pitchFamily="34" charset="-128"/>
              </a:rPr>
              <a:t>BMI = weight/(height * height)</a:t>
            </a:r>
          </a:p>
          <a:p>
            <a:pPr eaLnBrk="1" hangingPunct="1"/>
            <a:r>
              <a:rPr lang="en-US" altLang="en-US" dirty="0" smtClean="0">
                <a:ea typeface="ＭＳ Ｐゴシック" panose="020B0600070205080204" pitchFamily="34" charset="-128"/>
              </a:rPr>
              <a:t>Output BMI</a:t>
            </a: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Java Program</a:t>
            </a:r>
            <a:endParaRPr lang="en-US" dirty="0"/>
          </a:p>
        </p:txBody>
      </p:sp>
      <p:pic>
        <p:nvPicPr>
          <p:cNvPr id="6" name="Content Placeholder 5" descr="The image is explained in the slide notes and narration."/>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1825337" y="1417638"/>
            <a:ext cx="6042659" cy="5029200"/>
          </a:xfrm>
        </p:spPr>
      </p:pic>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Sample Output</a:t>
            </a:r>
          </a:p>
        </p:txBody>
      </p:sp>
      <p:sp>
        <p:nvSpPr>
          <p:cNvPr id="41987" name="Content Placeholder 2"/>
          <p:cNvSpPr>
            <a:spLocks noGrp="1"/>
          </p:cNvSpPr>
          <p:nvPr>
            <p:ph sz="quarter" idx="14"/>
          </p:nvPr>
        </p:nvSpPr>
        <p:spPr>
          <a:xfrm>
            <a:off x="766118" y="1600200"/>
            <a:ext cx="7920681" cy="4572000"/>
          </a:xfrm>
        </p:spPr>
        <p:txBody>
          <a:bodyPr/>
          <a:lstStyle/>
          <a:p>
            <a:pPr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Welcome to the BMI calculator</a:t>
            </a:r>
          </a:p>
          <a:p>
            <a:pPr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Enter weight in kg</a:t>
            </a:r>
          </a:p>
          <a:p>
            <a:pPr eaLnBrk="1" hangingPunct="1">
              <a:buFont typeface="Arial" panose="020B0604020202020204" pitchFamily="34" charset="0"/>
              <a:buNone/>
            </a:pPr>
            <a:r>
              <a:rPr lang="en-US" altLang="en-US" b="1" dirty="0" smtClean="0">
                <a:solidFill>
                  <a:srgbClr val="CC00CC"/>
                </a:solidFill>
                <a:latin typeface="Courier New" panose="02070309020205020404" pitchFamily="49" charset="0"/>
                <a:ea typeface="ＭＳ Ｐゴシック" panose="020B0600070205080204" pitchFamily="34" charset="-128"/>
                <a:cs typeface="Courier New" panose="02070309020205020404" pitchFamily="49" charset="0"/>
              </a:rPr>
              <a:t>68</a:t>
            </a:r>
          </a:p>
          <a:p>
            <a:pPr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Enter height in m</a:t>
            </a:r>
          </a:p>
          <a:p>
            <a:pPr eaLnBrk="1" hangingPunct="1">
              <a:buFont typeface="Arial" panose="020B0604020202020204" pitchFamily="34" charset="0"/>
              <a:buNone/>
            </a:pPr>
            <a:r>
              <a:rPr lang="en-US" altLang="en-US" b="1" dirty="0" smtClean="0">
                <a:solidFill>
                  <a:srgbClr val="CC00CC"/>
                </a:solidFill>
                <a:latin typeface="Courier New" panose="02070309020205020404" pitchFamily="49" charset="0"/>
                <a:ea typeface="ＭＳ Ｐゴシック" panose="020B0600070205080204" pitchFamily="34" charset="-128"/>
                <a:cs typeface="Courier New" panose="02070309020205020404" pitchFamily="49" charset="0"/>
              </a:rPr>
              <a:t>1.72</a:t>
            </a:r>
          </a:p>
          <a:p>
            <a:pPr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BMI is 22.985397512168742</a:t>
            </a:r>
          </a:p>
          <a:p>
            <a:pPr marL="1211263" indent="-1211263" eaLnBrk="1" hangingPunct="1">
              <a:buFont typeface="Arial" panose="020B0604020202020204" pitchFamily="34" charset="0"/>
              <a:buNone/>
            </a:pPr>
            <a:r>
              <a:rPr lang="en-US" altLang="en-US" i="1" dirty="0" smtClean="0">
                <a:ea typeface="ＭＳ Ｐゴシック" panose="020B0600070205080204" pitchFamily="34" charset="-128"/>
              </a:rPr>
              <a:t>Note: Values in purple are entered by the user</a:t>
            </a:r>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Computer Programming</a:t>
            </a:r>
            <a:br>
              <a:rPr lang="en-US" altLang="en-US" dirty="0"/>
            </a:br>
            <a:r>
              <a:rPr lang="en-US" altLang="en-US" dirty="0"/>
              <a:t>Learning Objectives - 1</a:t>
            </a:r>
            <a:endParaRPr lang="en-US" dirty="0"/>
          </a:p>
        </p:txBody>
      </p:sp>
      <p:sp>
        <p:nvSpPr>
          <p:cNvPr id="4" name="Content Placeholder 3"/>
          <p:cNvSpPr>
            <a:spLocks noGrp="1"/>
          </p:cNvSpPr>
          <p:nvPr>
            <p:ph sz="quarter" idx="14"/>
          </p:nvPr>
        </p:nvSpPr>
        <p:spPr/>
        <p:txBody>
          <a:bodyPr/>
          <a:lstStyle/>
          <a:p>
            <a:r>
              <a:rPr lang="en-US" dirty="0"/>
              <a:t>Define the purpose of programming languages (Lecture a)</a:t>
            </a:r>
          </a:p>
          <a:p>
            <a:r>
              <a:rPr lang="en-US" dirty="0"/>
              <a:t>Differentiate between the different types of programming languages and list commonly used ones (Lecture a)</a:t>
            </a:r>
          </a:p>
          <a:p>
            <a:r>
              <a:rPr lang="en-US" dirty="0"/>
              <a:t>Explain the compiling and interpreting process for computer programs </a:t>
            </a:r>
            <a:br>
              <a:rPr lang="en-US" dirty="0"/>
            </a:br>
            <a:r>
              <a:rPr lang="en-US" dirty="0"/>
              <a:t>(Lecture b</a:t>
            </a:r>
            <a:r>
              <a:rPr lang="en-US" dirty="0" smtClean="0"/>
              <a:t>)</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2399939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Summary – Lecture c</a:t>
            </a:r>
          </a:p>
        </p:txBody>
      </p:sp>
      <p:sp>
        <p:nvSpPr>
          <p:cNvPr id="43011" name="Text Placeholder 3"/>
          <p:cNvSpPr>
            <a:spLocks noGrp="1"/>
          </p:cNvSpPr>
          <p:nvPr>
            <p:ph type="body" sz="quarter" idx="11"/>
          </p:nvPr>
        </p:nvSpPr>
        <p:spPr/>
        <p:txBody>
          <a:bodyPr/>
          <a:lstStyle/>
          <a:p>
            <a:r>
              <a:rPr lang="en-US" altLang="en-US" dirty="0" smtClean="0"/>
              <a:t>There are constructs common for most programming languages</a:t>
            </a:r>
          </a:p>
          <a:p>
            <a:r>
              <a:rPr lang="en-US" altLang="en-US" dirty="0" smtClean="0"/>
              <a:t>Variables store data and have a data type</a:t>
            </a:r>
          </a:p>
          <a:p>
            <a:r>
              <a:rPr lang="en-US" altLang="en-US" dirty="0" smtClean="0"/>
              <a:t>Variables can be assigned values or expressions</a:t>
            </a:r>
          </a:p>
          <a:p>
            <a:r>
              <a:rPr lang="en-US" altLang="en-US" dirty="0" smtClean="0"/>
              <a:t>Java provides variable declaration, assignment, and expression statements</a:t>
            </a:r>
          </a:p>
          <a:p>
            <a:r>
              <a:rPr lang="en-US" altLang="en-US" dirty="0" smtClean="0"/>
              <a:t>Java has input and output statements and classes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dirty="0" smtClean="0">
                <a:solidFill>
                  <a:srgbClr val="000000"/>
                </a:solidFill>
                <a:ea typeface="ＭＳ Ｐゴシック" panose="020B0600070205080204" pitchFamily="34" charset="-128"/>
              </a:rPr>
              <a:t>Computer Programming</a:t>
            </a:r>
            <a:br>
              <a:rPr lang="en-US" altLang="en-US" dirty="0" smtClean="0">
                <a:solidFill>
                  <a:srgbClr val="000000"/>
                </a:solidFill>
                <a:ea typeface="ＭＳ Ｐゴシック" panose="020B0600070205080204" pitchFamily="34" charset="-128"/>
              </a:rPr>
            </a:br>
            <a:r>
              <a:rPr lang="en-US" altLang="en-US" dirty="0" smtClean="0">
                <a:solidFill>
                  <a:srgbClr val="000000"/>
                </a:solidFill>
                <a:ea typeface="ＭＳ Ｐゴシック" panose="020B0600070205080204" pitchFamily="34" charset="-128"/>
              </a:rPr>
              <a:t>References – Lecture c</a:t>
            </a:r>
            <a:endParaRPr lang="en-US" altLang="en-US" dirty="0" smtClean="0">
              <a:ea typeface="ＭＳ Ｐゴシック" panose="020B0600070205080204" pitchFamily="34" charset="-128"/>
            </a:endParaRPr>
          </a:p>
        </p:txBody>
      </p:sp>
      <p:sp>
        <p:nvSpPr>
          <p:cNvPr id="44035" name="Text Placeholder 8"/>
          <p:cNvSpPr>
            <a:spLocks noGrp="1"/>
          </p:cNvSpPr>
          <p:nvPr>
            <p:ph type="body" sz="quarter" idx="16"/>
          </p:nvPr>
        </p:nvSpPr>
        <p:spPr/>
        <p:txBody>
          <a:bodyPr/>
          <a:lstStyle/>
          <a:p>
            <a:pPr eaLnBrk="1" hangingPunct="1"/>
            <a:r>
              <a:rPr lang="en-US" altLang="en-US" dirty="0" smtClean="0">
                <a:ea typeface="ＭＳ Ｐゴシック" panose="020B0600070205080204" pitchFamily="34" charset="-128"/>
              </a:rPr>
              <a:t>References</a:t>
            </a:r>
          </a:p>
          <a:p>
            <a:pPr marL="346075" indent="-346075" eaLnBrk="1" hangingPunct="1"/>
            <a:r>
              <a:rPr lang="en-US" altLang="en-US" b="0" dirty="0" smtClean="0">
                <a:ea typeface="ＭＳ Ｐゴシック" panose="020B0600070205080204" pitchFamily="34" charset="-128"/>
              </a:rPr>
              <a:t>Eck, D. (2011). </a:t>
            </a:r>
            <a:r>
              <a:rPr lang="en-US" altLang="en-US" b="0" i="1" dirty="0" smtClean="0">
                <a:ea typeface="ＭＳ Ｐゴシック" panose="020B0600070205080204" pitchFamily="34" charset="-128"/>
              </a:rPr>
              <a:t>Introduction to Programming Using Java </a:t>
            </a:r>
            <a:r>
              <a:rPr lang="en-US" altLang="en-US" b="0" dirty="0" smtClean="0">
                <a:ea typeface="ＭＳ Ｐゴシック" panose="020B0600070205080204" pitchFamily="34" charset="-128"/>
              </a:rPr>
              <a:t>(6</a:t>
            </a:r>
            <a:r>
              <a:rPr lang="en-US" altLang="en-US" b="0" baseline="30000" dirty="0" smtClean="0">
                <a:ea typeface="ＭＳ Ｐゴシック" panose="020B0600070205080204" pitchFamily="34" charset="-128"/>
              </a:rPr>
              <a:t>th</a:t>
            </a:r>
            <a:r>
              <a:rPr lang="en-US" altLang="en-US" b="0" dirty="0">
                <a:ea typeface="ＭＳ Ｐゴシック" panose="020B0600070205080204" pitchFamily="34" charset="-128"/>
              </a:rPr>
              <a:t> </a:t>
            </a:r>
            <a:r>
              <a:rPr lang="en-US" altLang="en-US" b="0" dirty="0" smtClean="0">
                <a:ea typeface="ＭＳ Ｐゴシック" panose="020B0600070205080204" pitchFamily="34" charset="-128"/>
              </a:rPr>
              <a:t>ed.). Retrieved from </a:t>
            </a:r>
            <a:r>
              <a:rPr lang="en-US" altLang="en-US" b="0" u="sng" dirty="0" smtClean="0">
                <a:ea typeface="ＭＳ Ｐゴシック" panose="020B0600070205080204" pitchFamily="34" charset="-128"/>
                <a:hlinkClick r:id="rId4" tooltip="URL for referenced book"/>
              </a:rPr>
              <a:t>http://math.hws.edu/javanotes/</a:t>
            </a:r>
            <a:endParaRPr lang="en-US" altLang="en-US" b="0" dirty="0" smtClean="0">
              <a:ea typeface="ＭＳ Ｐゴシック" panose="020B0600070205080204" pitchFamily="34" charset="-128"/>
            </a:endParaRPr>
          </a:p>
          <a:p>
            <a:r>
              <a:rPr lang="en-US" altLang="en-US" b="0" dirty="0"/>
              <a:t>Morley, D., &amp; Parker, C.S. (2010). Chapter 13</a:t>
            </a:r>
            <a:r>
              <a:rPr lang="en-US" altLang="en-US" b="0" dirty="0" smtClean="0"/>
              <a:t>: Program </a:t>
            </a:r>
            <a:r>
              <a:rPr lang="en-US" altLang="en-US" b="0" dirty="0"/>
              <a:t>Development and Programming Languages. In </a:t>
            </a:r>
            <a:r>
              <a:rPr lang="en-US" altLang="en-US" b="0" i="1" dirty="0"/>
              <a:t>Understanding Computers Today and </a:t>
            </a:r>
            <a:r>
              <a:rPr lang="en-US" altLang="en-US" b="0" i="1" dirty="0" smtClean="0"/>
              <a:t>Tomorrow, 12th Edition introductory</a:t>
            </a:r>
            <a:r>
              <a:rPr lang="en-US" altLang="en-US" b="0" i="1" dirty="0"/>
              <a:t>.</a:t>
            </a:r>
            <a:r>
              <a:rPr lang="en-US" altLang="en-US" b="0" dirty="0"/>
              <a:t> Boston</a:t>
            </a:r>
            <a:r>
              <a:rPr lang="en-US" altLang="en-US" b="0" dirty="0" smtClean="0"/>
              <a:t>: Course </a:t>
            </a:r>
            <a:r>
              <a:rPr lang="en-US" altLang="en-US" b="0" dirty="0"/>
              <a:t>Technology.</a:t>
            </a:r>
          </a:p>
          <a:p>
            <a:r>
              <a:rPr lang="en-US" altLang="en-US" b="0" dirty="0"/>
              <a:t>Parsons, J.J., &amp; Oja, D. (2010). Chapter 12: Computer Programming. In </a:t>
            </a:r>
            <a:r>
              <a:rPr lang="en-US" altLang="en-US" b="0" i="1" dirty="0"/>
              <a:t>New Perspectives on Computer Concepts 2011: </a:t>
            </a:r>
            <a:r>
              <a:rPr lang="en-US" altLang="en-US" b="0" i="1" dirty="0" smtClean="0"/>
              <a:t>Comprehensive</a:t>
            </a:r>
            <a:r>
              <a:rPr lang="en-US" altLang="en-US" b="0" dirty="0"/>
              <a:t> </a:t>
            </a:r>
            <a:r>
              <a:rPr lang="en-US" altLang="en-US" b="0" dirty="0" smtClean="0"/>
              <a:t>(13th ed.). </a:t>
            </a:r>
            <a:r>
              <a:rPr lang="en-US" altLang="en-US" b="0" dirty="0"/>
              <a:t>Boston: Course Technology.</a:t>
            </a:r>
          </a:p>
          <a:p>
            <a:r>
              <a:rPr lang="en-US" altLang="en-US" b="0" dirty="0"/>
              <a:t>The Java Language</a:t>
            </a:r>
            <a:r>
              <a:rPr lang="en-US" altLang="en-US" b="0" dirty="0" smtClean="0"/>
              <a:t>: An </a:t>
            </a:r>
            <a:r>
              <a:rPr lang="en-US" altLang="en-US" b="0" dirty="0"/>
              <a:t>Overview. (2007, December). Retrieved March 21, 2011, from </a:t>
            </a:r>
            <a:r>
              <a:rPr lang="en-US" altLang="en-US" b="0" dirty="0">
                <a:hlinkClick r:id="rId5" tooltip="URL for referenced article"/>
              </a:rPr>
              <a:t>http://java.sun.com/docs/overviews/java/java-overview-1.html</a:t>
            </a:r>
            <a:endParaRPr lang="en-US" altLang="en-US" b="0" dirty="0"/>
          </a:p>
          <a:p>
            <a:pPr marL="393700" indent="-393700" eaLnBrk="1" hangingPunct="1"/>
            <a:r>
              <a:rPr lang="en-US" altLang="en-US" b="0" dirty="0" smtClean="0">
                <a:ea typeface="ＭＳ Ｐゴシック" panose="020B0600070205080204" pitchFamily="34" charset="-128"/>
              </a:rPr>
              <a:t>Sierra, K., &amp; Bates, B. (2009). </a:t>
            </a:r>
            <a:r>
              <a:rPr lang="en-US" altLang="en-US" b="0" i="1" dirty="0" smtClean="0">
                <a:ea typeface="ＭＳ Ｐゴシック" panose="020B0600070205080204" pitchFamily="34" charset="-128"/>
              </a:rPr>
              <a:t>Head First Java </a:t>
            </a:r>
            <a:r>
              <a:rPr lang="en-US" altLang="en-US" b="0" dirty="0" smtClean="0">
                <a:ea typeface="ＭＳ Ｐゴシック" panose="020B0600070205080204" pitchFamily="34" charset="-128"/>
              </a:rPr>
              <a:t>(2</a:t>
            </a:r>
            <a:r>
              <a:rPr lang="en-US" altLang="en-US" b="0" baseline="30000" dirty="0" smtClean="0">
                <a:ea typeface="ＭＳ Ｐゴシック" panose="020B0600070205080204" pitchFamily="34" charset="-128"/>
              </a:rPr>
              <a:t>nd</a:t>
            </a:r>
            <a:r>
              <a:rPr lang="en-US" altLang="en-US" b="0" dirty="0" smtClean="0">
                <a:ea typeface="ＭＳ Ｐゴシック" panose="020B0600070205080204" pitchFamily="34" charset="-128"/>
              </a:rPr>
              <a:t> Ed.). O</a:t>
            </a:r>
            <a:r>
              <a:rPr lang="ja-JP" altLang="en-US" b="0" dirty="0" smtClean="0">
                <a:ea typeface="ＭＳ Ｐゴシック" panose="020B0600070205080204" pitchFamily="34" charset="-128"/>
              </a:rPr>
              <a:t>’</a:t>
            </a:r>
            <a:r>
              <a:rPr lang="en-US" altLang="ja-JP" b="0" dirty="0" smtClean="0">
                <a:ea typeface="ＭＳ Ｐゴシック" panose="020B0600070205080204" pitchFamily="34" charset="-128"/>
              </a:rPr>
              <a:t>Reilly Media.</a:t>
            </a:r>
          </a:p>
          <a:p>
            <a:pPr eaLnBrk="1" hangingPunct="1">
              <a:buFont typeface="Arial" panose="020B0604020202020204" pitchFamily="34" charset="0"/>
              <a:buChar char="•"/>
            </a:pPr>
            <a:endParaRPr lang="en-US" altLang="ja-JP" b="0" dirty="0">
              <a:ea typeface="ＭＳ Ｐゴシック" panose="020B0600070205080204" pitchFamily="34" charset="-128"/>
            </a:endParaRPr>
          </a:p>
          <a:p>
            <a:r>
              <a:rPr lang="en-US" altLang="en-US" dirty="0">
                <a:ea typeface="ＭＳ Ｐゴシック" panose="020B0600070205080204" pitchFamily="34" charset="-128"/>
              </a:rPr>
              <a:t>Images </a:t>
            </a:r>
          </a:p>
          <a:p>
            <a:pPr marL="0" indent="0"/>
            <a:r>
              <a:rPr lang="en-US" altLang="en-US" b="0" dirty="0">
                <a:ea typeface="ＭＳ Ｐゴシック" panose="020B0600070205080204" pitchFamily="34" charset="-128"/>
              </a:rPr>
              <a:t>Slide 16</a:t>
            </a:r>
            <a:r>
              <a:rPr lang="en-US" altLang="en-US" b="0" dirty="0" smtClean="0">
                <a:ea typeface="ＭＳ Ｐゴシック" panose="020B0600070205080204" pitchFamily="34" charset="-128"/>
              </a:rPr>
              <a:t>: Bathroom scale. [image on the Internet]. User: tom. (2009, April 1). Retrieved November 12, 2011, from </a:t>
            </a:r>
            <a:r>
              <a:rPr lang="en-US" altLang="en-US" b="0" dirty="0" smtClean="0">
                <a:ea typeface="ＭＳ Ｐゴシック" panose="020B0600070205080204" pitchFamily="34" charset="-128"/>
                <a:hlinkClick r:id="rId6" tooltip="URL for referenced image"/>
              </a:rPr>
              <a:t>https</a:t>
            </a:r>
            <a:r>
              <a:rPr lang="en-US" altLang="en-US" b="0" dirty="0">
                <a:ea typeface="ＭＳ Ｐゴシック" panose="020B0600070205080204" pitchFamily="34" charset="-128"/>
                <a:hlinkClick r:id="rId6" tooltip="URL for referenced image"/>
              </a:rPr>
              <a:t>://</a:t>
            </a:r>
            <a:r>
              <a:rPr lang="en-US" altLang="en-US" b="0" dirty="0" smtClean="0">
                <a:ea typeface="ＭＳ Ｐゴシック" panose="020B0600070205080204" pitchFamily="34" charset="-128"/>
                <a:hlinkClick r:id="rId6" tooltip="URL for referenced image"/>
              </a:rPr>
              <a:t>openclipart.org/detail/23591/bathroom-scale</a:t>
            </a:r>
            <a:r>
              <a:rPr lang="en-US" altLang="en-US" b="0" dirty="0" smtClean="0">
                <a:ea typeface="ＭＳ Ｐゴシック" panose="020B0600070205080204" pitchFamily="34" charset="-128"/>
              </a:rPr>
              <a:t>. This file has been released into the Public Domain.</a:t>
            </a:r>
            <a:endParaRPr lang="en-US" altLang="ja-JP" b="0" dirty="0" smtClean="0">
              <a:ea typeface="ＭＳ Ｐゴシック" panose="020B0600070205080204" pitchFamily="34" charset="-128"/>
            </a:endParaRP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Computer Science </a:t>
            </a:r>
            <a:br>
              <a:rPr lang="en-US" dirty="0"/>
            </a:br>
            <a:r>
              <a:rPr lang="en-US" dirty="0"/>
              <a:t>Computer Programming</a:t>
            </a:r>
            <a:br>
              <a:rPr lang="en-US" dirty="0"/>
            </a:br>
            <a:r>
              <a:rPr lang="en-US" dirty="0"/>
              <a:t>Lecture c</a:t>
            </a:r>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2815045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Computer Programming</a:t>
            </a:r>
            <a:br>
              <a:rPr lang="en-US" altLang="en-US" dirty="0"/>
            </a:br>
            <a:r>
              <a:rPr lang="en-US" altLang="en-US" dirty="0"/>
              <a:t>Learning Objectives - 2</a:t>
            </a:r>
            <a:endParaRPr lang="en-US" dirty="0"/>
          </a:p>
        </p:txBody>
      </p:sp>
      <p:sp>
        <p:nvSpPr>
          <p:cNvPr id="4" name="Content Placeholder 3"/>
          <p:cNvSpPr>
            <a:spLocks noGrp="1"/>
          </p:cNvSpPr>
          <p:nvPr>
            <p:ph sz="quarter" idx="14"/>
          </p:nvPr>
        </p:nvSpPr>
        <p:spPr/>
        <p:txBody>
          <a:bodyPr/>
          <a:lstStyle/>
          <a:p>
            <a:r>
              <a:rPr lang="en-US" dirty="0"/>
              <a:t>Learn basic programming concepts including variable declarations, assignment statements, expressions, conditional statements and loops (Lectures c, d)</a:t>
            </a:r>
          </a:p>
          <a:p>
            <a:r>
              <a:rPr lang="en-US" dirty="0"/>
              <a:t>Describe advanced programming concepts including objects and modularity (Lecture e</a:t>
            </a:r>
            <a:r>
              <a:rPr lang="en-US" dirty="0" smtClean="0"/>
              <a:t>)</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2709951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Constructs</a:t>
            </a:r>
            <a:endParaRPr lang="en-US" dirty="0"/>
          </a:p>
        </p:txBody>
      </p:sp>
      <p:sp>
        <p:nvSpPr>
          <p:cNvPr id="3" name="Content Placeholder 2"/>
          <p:cNvSpPr>
            <a:spLocks noGrp="1"/>
          </p:cNvSpPr>
          <p:nvPr>
            <p:ph sz="quarter" idx="14"/>
          </p:nvPr>
        </p:nvSpPr>
        <p:spPr>
          <a:xfrm>
            <a:off x="457200" y="1600200"/>
            <a:ext cx="4334256" cy="4572000"/>
          </a:xfrm>
        </p:spPr>
        <p:txBody>
          <a:bodyPr/>
          <a:lstStyle/>
          <a:p>
            <a:r>
              <a:rPr lang="en-US" dirty="0" smtClean="0"/>
              <a:t>Declarations (variables/constants)</a:t>
            </a:r>
          </a:p>
          <a:p>
            <a:r>
              <a:rPr lang="en-US" dirty="0" smtClean="0"/>
              <a:t>Assignment Statements</a:t>
            </a:r>
          </a:p>
          <a:p>
            <a:r>
              <a:rPr lang="en-US" dirty="0" smtClean="0"/>
              <a:t>Expressions</a:t>
            </a:r>
          </a:p>
          <a:p>
            <a:r>
              <a:rPr lang="en-US" dirty="0" smtClean="0"/>
              <a:t>Input and Output (I/O) Statements</a:t>
            </a:r>
          </a:p>
        </p:txBody>
      </p:sp>
      <p:sp>
        <p:nvSpPr>
          <p:cNvPr id="5" name="Content Placeholder 4"/>
          <p:cNvSpPr>
            <a:spLocks noGrp="1"/>
          </p:cNvSpPr>
          <p:nvPr>
            <p:ph sz="quarter" idx="18"/>
          </p:nvPr>
        </p:nvSpPr>
        <p:spPr>
          <a:xfrm>
            <a:off x="4791456" y="1600200"/>
            <a:ext cx="3898392" cy="4572000"/>
          </a:xfrm>
        </p:spPr>
        <p:txBody>
          <a:bodyPr/>
          <a:lstStyle/>
          <a:p>
            <a:r>
              <a:rPr lang="en-US" dirty="0"/>
              <a:t>Control Structures</a:t>
            </a:r>
          </a:p>
          <a:p>
            <a:r>
              <a:rPr lang="en-US" dirty="0"/>
              <a:t>Data Structures</a:t>
            </a:r>
          </a:p>
          <a:p>
            <a:r>
              <a:rPr lang="en-US" dirty="0"/>
              <a:t>Modules</a:t>
            </a:r>
          </a:p>
          <a:p>
            <a:pPr lvl="1"/>
            <a:r>
              <a:rPr lang="en-US" dirty="0"/>
              <a:t>Procedures</a:t>
            </a:r>
          </a:p>
          <a:p>
            <a:pPr lvl="1"/>
            <a:r>
              <a:rPr lang="en-US" dirty="0"/>
              <a:t>Methods</a:t>
            </a:r>
          </a:p>
          <a:p>
            <a:pPr lvl="1"/>
            <a:r>
              <a:rPr lang="en-US" dirty="0" smtClean="0"/>
              <a:t>Objects</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2196804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p:cNvSpPr>
            <a:spLocks noGrp="1"/>
          </p:cNvSpPr>
          <p:nvPr>
            <p:ph type="title"/>
          </p:nvPr>
        </p:nvSpPr>
        <p:spPr/>
        <p:txBody>
          <a:bodyPr/>
          <a:lstStyle/>
          <a:p>
            <a:r>
              <a:rPr lang="en-US" altLang="en-US" dirty="0" smtClean="0"/>
              <a:t>Variables</a:t>
            </a:r>
          </a:p>
        </p:txBody>
      </p:sp>
      <p:sp>
        <p:nvSpPr>
          <p:cNvPr id="27651" name="Content Placeholder 8"/>
          <p:cNvSpPr>
            <a:spLocks noGrp="1"/>
          </p:cNvSpPr>
          <p:nvPr>
            <p:ph sz="quarter" idx="14"/>
          </p:nvPr>
        </p:nvSpPr>
        <p:spPr/>
        <p:txBody>
          <a:bodyPr/>
          <a:lstStyle/>
          <a:p>
            <a:r>
              <a:rPr lang="en-US" altLang="en-US" dirty="0" smtClean="0"/>
              <a:t>Variables store data</a:t>
            </a:r>
          </a:p>
          <a:p>
            <a:pPr lvl="1"/>
            <a:r>
              <a:rPr lang="en-US" altLang="en-US" dirty="0" smtClean="0"/>
              <a:t>Referred to by unique names</a:t>
            </a:r>
          </a:p>
          <a:p>
            <a:pPr lvl="1"/>
            <a:r>
              <a:rPr lang="en-US" altLang="en-US" dirty="0" smtClean="0"/>
              <a:t>Point to memory locations</a:t>
            </a:r>
          </a:p>
          <a:p>
            <a:r>
              <a:rPr lang="en-US" altLang="en-US" dirty="0" smtClean="0"/>
              <a:t>Data stored by a variable is its value</a:t>
            </a:r>
          </a:p>
          <a:p>
            <a:pPr lvl="1"/>
            <a:r>
              <a:rPr lang="en-US" altLang="en-US" dirty="0" smtClean="0"/>
              <a:t>Value is stored in the memory location</a:t>
            </a:r>
          </a:p>
          <a:p>
            <a:r>
              <a:rPr lang="en-US" altLang="en-US" dirty="0" smtClean="0"/>
              <a:t>Its value can be changed (i.e., variable)</a:t>
            </a:r>
          </a:p>
          <a:p>
            <a:r>
              <a:rPr lang="en-US" altLang="en-US" dirty="0" smtClean="0"/>
              <a:t>Similar construct for constants (value cannot change)</a:t>
            </a:r>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Data Type</a:t>
            </a:r>
          </a:p>
        </p:txBody>
      </p:sp>
      <p:sp>
        <p:nvSpPr>
          <p:cNvPr id="28675" name="Content Placeholder 2"/>
          <p:cNvSpPr>
            <a:spLocks noGrp="1"/>
          </p:cNvSpPr>
          <p:nvPr>
            <p:ph sz="quarter" idx="14"/>
          </p:nvPr>
        </p:nvSpPr>
        <p:spPr/>
        <p:txBody>
          <a:bodyPr/>
          <a:lstStyle/>
          <a:p>
            <a:r>
              <a:rPr lang="en-US" altLang="en-US" dirty="0" smtClean="0"/>
              <a:t>Every variable and constant belongs to some data type</a:t>
            </a:r>
          </a:p>
          <a:p>
            <a:pPr lvl="1"/>
            <a:r>
              <a:rPr lang="en-US" altLang="en-US" dirty="0" smtClean="0"/>
              <a:t>Knows how much memory to use</a:t>
            </a:r>
          </a:p>
          <a:p>
            <a:pPr lvl="1"/>
            <a:r>
              <a:rPr lang="en-US" altLang="en-US" dirty="0" smtClean="0"/>
              <a:t>Knows how to handle data</a:t>
            </a:r>
          </a:p>
          <a:p>
            <a:r>
              <a:rPr lang="en-US" altLang="en-US" dirty="0" smtClean="0"/>
              <a:t>Common data types</a:t>
            </a:r>
          </a:p>
          <a:p>
            <a:pPr lvl="1"/>
            <a:r>
              <a:rPr lang="en-US" altLang="en-US" dirty="0" smtClean="0"/>
              <a:t>Integer</a:t>
            </a:r>
          </a:p>
          <a:p>
            <a:pPr lvl="1"/>
            <a:r>
              <a:rPr lang="en-US" altLang="en-US" dirty="0" smtClean="0"/>
              <a:t>Floating point </a:t>
            </a:r>
          </a:p>
          <a:p>
            <a:pPr lvl="1"/>
            <a:r>
              <a:rPr lang="en-US" altLang="en-US" dirty="0" smtClean="0"/>
              <a:t>Character</a:t>
            </a:r>
          </a:p>
          <a:p>
            <a:pPr lvl="1"/>
            <a:r>
              <a:rPr lang="en-US" altLang="en-US" dirty="0" smtClean="0"/>
              <a:t>Boolean</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Java Data Types</a:t>
            </a:r>
          </a:p>
        </p:txBody>
      </p:sp>
      <p:sp>
        <p:nvSpPr>
          <p:cNvPr id="29699" name="Content Placeholder 2"/>
          <p:cNvSpPr>
            <a:spLocks noGrp="1"/>
          </p:cNvSpPr>
          <p:nvPr>
            <p:ph sz="quarter" idx="14"/>
          </p:nvPr>
        </p:nvSpPr>
        <p:spPr/>
        <p:txBody>
          <a:bodyPr/>
          <a:lstStyle/>
          <a:p>
            <a:r>
              <a:rPr lang="en-US" altLang="en-US" dirty="0" smtClean="0"/>
              <a:t>Java is a strongly typed language</a:t>
            </a:r>
          </a:p>
          <a:p>
            <a:pPr lvl="1"/>
            <a:r>
              <a:rPr lang="en-US" altLang="en-US" dirty="0" smtClean="0"/>
              <a:t>All variables must be declared and their types specified before they can be used</a:t>
            </a:r>
          </a:p>
          <a:p>
            <a:r>
              <a:rPr lang="en-US" altLang="en-US" dirty="0" smtClean="0"/>
              <a:t>Java data types</a:t>
            </a:r>
          </a:p>
          <a:p>
            <a:pPr lvl="1"/>
            <a:r>
              <a:rPr lang="en-US" altLang="en-US" dirty="0" smtClean="0"/>
              <a:t>Primitive</a:t>
            </a:r>
          </a:p>
          <a:p>
            <a:pPr lvl="2"/>
            <a:r>
              <a:rPr lang="en-US" altLang="en-US" dirty="0" smtClean="0"/>
              <a:t>int, double, float, char, boolean</a:t>
            </a:r>
          </a:p>
          <a:p>
            <a:pPr lvl="1"/>
            <a:r>
              <a:rPr lang="en-US" altLang="en-US" dirty="0" smtClean="0"/>
              <a:t>Class</a:t>
            </a:r>
          </a:p>
          <a:p>
            <a:pPr lvl="2"/>
            <a:r>
              <a:rPr lang="en-US" altLang="en-US" dirty="0" smtClean="0"/>
              <a:t>String</a:t>
            </a:r>
          </a:p>
          <a:p>
            <a:pPr lvl="2"/>
            <a:r>
              <a:rPr lang="en-US" altLang="en-US" dirty="0" smtClean="0"/>
              <a:t>Other user/library defined types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Declaration Statements in Java</a:t>
            </a:r>
          </a:p>
        </p:txBody>
      </p:sp>
      <p:sp>
        <p:nvSpPr>
          <p:cNvPr id="30723" name="Content Placeholder 2"/>
          <p:cNvSpPr>
            <a:spLocks noGrp="1"/>
          </p:cNvSpPr>
          <p:nvPr>
            <p:ph sz="quarter" idx="14"/>
          </p:nvPr>
        </p:nvSpPr>
        <p:spPr/>
        <p:txBody>
          <a:bodyPr/>
          <a:lstStyle/>
          <a:p>
            <a:pPr eaLnBrk="1" hangingPunct="1"/>
            <a:r>
              <a:rPr lang="en-US" altLang="en-US" sz="3000" dirty="0" smtClean="0">
                <a:ea typeface="ＭＳ Ｐゴシック" panose="020B0600070205080204" pitchFamily="34" charset="-128"/>
              </a:rPr>
              <a:t>Variable declarations specifies name and type; variable must be declared before use</a:t>
            </a:r>
            <a:endParaRPr lang="en-US" altLang="en-US" sz="3000" i="1" dirty="0" smtClean="0">
              <a:ea typeface="ＭＳ Ｐゴシック" panose="020B0600070205080204" pitchFamily="34" charset="-128"/>
            </a:endParaRPr>
          </a:p>
          <a:p>
            <a:pPr eaLnBrk="1" hangingPunct="1">
              <a:buFont typeface="Wingdings" panose="05000000000000000000" pitchFamily="2" charset="2"/>
              <a:buNone/>
            </a:pPr>
            <a:r>
              <a:rPr lang="en-US" altLang="en-US" dirty="0" smtClean="0">
                <a:ea typeface="ＭＳ Ｐゴシック" panose="020B0600070205080204" pitchFamily="34" charset="-128"/>
              </a:rPr>
              <a:t>	</a:t>
            </a:r>
            <a:r>
              <a:rPr lang="en-US" altLang="en-US" sz="2800" b="1" dirty="0" smtClean="0">
                <a:solidFill>
                  <a:srgbClr val="0000FF"/>
                </a:solidFill>
                <a:latin typeface="Courier New" panose="02070309020205020404" pitchFamily="49" charset="0"/>
                <a:ea typeface="ＭＳ Ｐゴシック" panose="020B0600070205080204" pitchFamily="34" charset="-128"/>
              </a:rPr>
              <a:t>int age;</a:t>
            </a:r>
          </a:p>
          <a:p>
            <a:pPr eaLnBrk="1" hangingPunct="1"/>
            <a:r>
              <a:rPr lang="en-US" altLang="en-US" sz="3000" dirty="0" smtClean="0">
                <a:ea typeface="ＭＳ Ｐゴシック" panose="020B0600070205080204" pitchFamily="34" charset="-128"/>
              </a:rPr>
              <a:t>Java examples</a:t>
            </a:r>
            <a:endParaRPr lang="en-US" altLang="en-US" sz="3000" b="1" dirty="0" smtClean="0">
              <a:ea typeface="ＭＳ Ｐゴシック" panose="020B0600070205080204" pitchFamily="34" charset="-128"/>
            </a:endParaRP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rPr>
              <a:t>double bmi;</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rPr>
              <a:t>char gender;</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ea typeface="ＭＳ Ｐゴシック" panose="020B0600070205080204" pitchFamily="34" charset="-128"/>
              </a:rPr>
              <a:t>boolean completed;</a:t>
            </a:r>
          </a:p>
          <a:p>
            <a:pPr lvl="1" eaLnBrk="1" hangingPunct="1">
              <a:buFont typeface="Arial" panose="020B0604020202020204" pitchFamily="34" charset="0"/>
              <a:buNone/>
            </a:pPr>
            <a:endParaRPr lang="en-US" altLang="en-US" sz="1000" b="1" dirty="0" smtClean="0">
              <a:solidFill>
                <a:schemeClr val="hlink"/>
              </a:solidFill>
              <a:latin typeface="Courier New" panose="02070309020205020404" pitchFamily="49" charset="0"/>
              <a:ea typeface="ＭＳ Ｐゴシック" panose="020B0600070205080204" pitchFamily="34" charset="-128"/>
            </a:endParaRPr>
          </a:p>
          <a:p>
            <a:pPr marL="1371600" lvl="1" indent="-914400" eaLnBrk="1" hangingPunct="1">
              <a:buFont typeface="Arial" panose="020B0604020202020204" pitchFamily="34" charset="0"/>
              <a:buNone/>
            </a:pPr>
            <a:r>
              <a:rPr lang="en-US" altLang="en-US" sz="2600" i="1" dirty="0" smtClean="0">
                <a:ea typeface="ＭＳ Ｐゴシック" panose="020B0600070205080204" pitchFamily="34" charset="-128"/>
              </a:rPr>
              <a:t>Note: Most Java statements end with a semicolon</a:t>
            </a:r>
            <a:endParaRPr lang="en-US" altLang="en-US" sz="2600" dirty="0" smtClean="0">
              <a:ea typeface="ＭＳ Ｐゴシック" panose="020B0600070205080204" pitchFamily="34" charset="-128"/>
            </a:endParaRPr>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Assignment Statements</a:t>
            </a:r>
          </a:p>
        </p:txBody>
      </p:sp>
      <p:sp>
        <p:nvSpPr>
          <p:cNvPr id="31747" name="Content Placeholder 2"/>
          <p:cNvSpPr>
            <a:spLocks noGrp="1"/>
          </p:cNvSpPr>
          <p:nvPr>
            <p:ph sz="quarter" idx="14"/>
          </p:nvPr>
        </p:nvSpPr>
        <p:spPr>
          <a:solidFill>
            <a:schemeClr val="bg1"/>
          </a:solidFill>
        </p:spPr>
        <p:txBody>
          <a:bodyPr/>
          <a:lstStyle/>
          <a:p>
            <a:pPr eaLnBrk="1" hangingPunct="1"/>
            <a:r>
              <a:rPr lang="en-US" altLang="en-US" sz="3200" dirty="0" smtClean="0">
                <a:ea typeface="ＭＳ Ｐゴシック" panose="020B0600070205080204" pitchFamily="34" charset="-128"/>
              </a:rPr>
              <a:t>An assignment statement is used to assign a value to a variable</a:t>
            </a:r>
          </a:p>
          <a:p>
            <a:pPr lvl="1" eaLnBrk="1" hangingPunct="1">
              <a:buFont typeface="Wingdings" panose="05000000000000000000" pitchFamily="2" charset="2"/>
              <a:buNone/>
            </a:pPr>
            <a:r>
              <a:rPr lang="en-US" altLang="en-US" b="1" dirty="0" smtClean="0">
                <a:solidFill>
                  <a:srgbClr val="0000FF"/>
                </a:solidFill>
                <a:latin typeface="Courier New" panose="02070309020205020404" pitchFamily="49" charset="0"/>
                <a:ea typeface="ＭＳ Ｐゴシック" panose="020B0600070205080204" pitchFamily="34" charset="-128"/>
              </a:rPr>
              <a:t>age = 42;</a:t>
            </a:r>
          </a:p>
          <a:p>
            <a:pPr eaLnBrk="1" hangingPunct="1"/>
            <a:r>
              <a:rPr lang="en-US" altLang="en-US" sz="3200" dirty="0" smtClean="0">
                <a:ea typeface="ＭＳ Ｐゴシック" panose="020B0600070205080204" pitchFamily="34" charset="-128"/>
              </a:rPr>
              <a:t>The </a:t>
            </a:r>
            <a:r>
              <a:rPr lang="ja-JP" altLang="en-US" sz="3200" dirty="0" smtClean="0">
                <a:ea typeface="ＭＳ Ｐゴシック" panose="020B0600070205080204" pitchFamily="34" charset="-128"/>
              </a:rPr>
              <a:t>“</a:t>
            </a:r>
            <a:r>
              <a:rPr lang="en-US" altLang="ja-JP" sz="3200" dirty="0" smtClean="0">
                <a:ea typeface="ＭＳ Ｐゴシック" panose="020B0600070205080204" pitchFamily="34" charset="-128"/>
              </a:rPr>
              <a:t>equal sign</a:t>
            </a:r>
            <a:r>
              <a:rPr lang="ja-JP" altLang="en-US" sz="3200" dirty="0" smtClean="0">
                <a:ea typeface="ＭＳ Ｐゴシック" panose="020B0600070205080204" pitchFamily="34" charset="-128"/>
              </a:rPr>
              <a:t>”</a:t>
            </a:r>
            <a:r>
              <a:rPr lang="en-US" altLang="ja-JP" sz="3200" dirty="0" smtClean="0">
                <a:ea typeface="ＭＳ Ｐゴシック" panose="020B0600070205080204" pitchFamily="34" charset="-128"/>
              </a:rPr>
              <a:t> is the assignment operator</a:t>
            </a:r>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4_V3.mp3"/>
  <p:tag name="AUDIO_ID" val="275"/>
  <p:tag name="ELAPSEDTIME" val="40.725"/>
  <p:tag name="ARTICULATE_SLIDE_NAV" val="4"/>
  <p:tag name="ARTICULATE_SLIDE_GUID" val="ed121327-2734-436b-a993-d8343eb4ebcf"/>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5_V3.mp3"/>
  <p:tag name="AUDIO_ID" val="276"/>
  <p:tag name="ELAPSEDTIME" val="49.738"/>
  <p:tag name="ARTICULATE_SLIDE_NAV" val="5"/>
  <p:tag name="ARTICULATE_SLIDE_GUID" val="3dc0411e-bbfe-4bb6-8b79-63ebe0ebabd7"/>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6_V3.mp3"/>
  <p:tag name="AUDIO_ID" val="277"/>
  <p:tag name="ELAPSEDTIME" val="57.235"/>
  <p:tag name="ARTICULATE_SLIDE_NAV" val="6"/>
  <p:tag name="ARTICULATE_SLIDE_GUID" val="8aad5837-fe4c-41e8-a4c4-e88b397f298c"/>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7_V3.mp3"/>
  <p:tag name="AUDIO_ID" val="278"/>
  <p:tag name="ELAPSEDTIME" val="65.829"/>
  <p:tag name="ARTICULATE_SLIDE_NAV" val="7"/>
  <p:tag name="ARTICULATE_SLIDE_GUID" val="bf29be53-e178-49ce-81f0-1c8bbe66a3f9"/>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8_V3.mp3"/>
  <p:tag name="AUDIO_ID" val="279"/>
  <p:tag name="ELAPSEDTIME" val="47.596"/>
  <p:tag name="ARTICULATE_SLIDE_NAV" val="8"/>
  <p:tag name="ARTICULATE_SLIDE_GUID" val="5f88bf29-b2a4-4557-b6a8-54f8ce080355"/>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9_V3.mp3"/>
  <p:tag name="AUDIO_ID" val="280"/>
  <p:tag name="ELAPSEDTIME" val="53.107"/>
  <p:tag name="ARTICULATE_SLIDE_NAV" val="9"/>
  <p:tag name="ARTICULATE_SLIDE_GUID" val="3ca525e6-a7b7-455e-9d0c-b30f33978357"/>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0_V3.mp3"/>
  <p:tag name="AUDIO_ID" val="281"/>
  <p:tag name="ELAPSEDTIME" val="41.039"/>
  <p:tag name="ARTICULATE_SLIDE_NAV" val="10"/>
  <p:tag name="ARTICULATE_SLIDE_GUID" val="4dfdde61-aa7b-4798-a670-ec0c14ca34c2"/>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1_V3.mp3"/>
  <p:tag name="AUDIO_ID" val="282"/>
  <p:tag name="ELAPSEDTIME" val="90.619"/>
  <p:tag name="ARTICULATE_SLIDE_NAV" val="11"/>
  <p:tag name="ARTICULATE_SLIDE_GUID" val="ff20de9e-eb8b-4117-b614-9a3f0ebc8ee8"/>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2_V3.mp3"/>
  <p:tag name="AUDIO_ID" val="283"/>
  <p:tag name="ELAPSEDTIME" val="44.017"/>
  <p:tag name="ARTICULATE_SLIDE_NAV" val="12"/>
  <p:tag name="ARTICULATE_SLIDE_GUID" val="de1ab2fb-1560-477b-a6ae-c2a28f8d83d3"/>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3_V3.mp3"/>
  <p:tag name="AUDIO_ID" val="284"/>
  <p:tag name="ELAPSEDTIME" val="100.859"/>
  <p:tag name="ARTICULATE_SLIDE_NAV" val="13"/>
  <p:tag name="ARTICULATE_SLIDE_GUID" val="2e3e036c-6148-4871-ad0d-22299b124ff0"/>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4_V3.mp3"/>
  <p:tag name="AUDIO_ID" val="285"/>
  <p:tag name="ELAPSEDTIME" val="132.572"/>
  <p:tag name="ARTICULATE_SLIDE_NAV" val="14"/>
  <p:tag name="ARTICULATE_SLIDE_GUID" val="5418b156-cce1-4634-8869-e27895174ac0"/>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5_V3.mp3"/>
  <p:tag name="AUDIO_ID" val="286"/>
  <p:tag name="ELAPSEDTIME" val="15.987"/>
  <p:tag name="ARTICULATE_SLIDE_NAV" val="15"/>
  <p:tag name="ARTICULATE_SLIDE_GUID" val="ec72bac5-c245-4f44-8a47-74d19bf32542"/>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6_V3.mp3"/>
  <p:tag name="AUDIO_ID" val="287"/>
  <p:tag name="ELAPSEDTIME" val="49.92"/>
  <p:tag name="ARTICULATE_SLIDE_NAV" val="16"/>
  <p:tag name="ARTICULATE_SLIDE_GUID" val="a20a7d21-fc44-4f98-a5e2-21390e00c00d"/>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7_V3.mp3"/>
  <p:tag name="AUDIO_ID" val="288"/>
  <p:tag name="ELAPSEDTIME" val="224.131"/>
  <p:tag name="ARTICULATE_SLIDE_NAV" val="17"/>
  <p:tag name="ARTICULATE_SLIDE_GUID" val="c79cb212-ff6f-46bd-a0b9-9f0368e92afd"/>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8_V3.mp3"/>
  <p:tag name="AUDIO_ID" val="289"/>
  <p:tag name="ELAPSEDTIME" val="69.695"/>
  <p:tag name="ARTICULATE_SLIDE_NAV" val="18"/>
  <p:tag name="ARTICULATE_SLIDE_GUID" val="6850999c-0a73-4b74-adcc-e21114aaf06c"/>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c\comp4_unit5c_S-19_V3.mp3"/>
  <p:tag name="AUDIO_ID" val="264"/>
  <p:tag name="ELAPSEDTIME" val="54.518"/>
  <p:tag name="ARTICULATE_SLIDE_NAV" val="19"/>
  <p:tag name="ARTICULATE_SLIDE_GUID" val="2ef795fd-65e1-4314-b465-41a804095af2"/>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30_sec_silence.mp3"/>
  <p:tag name="AUDIO_ID" val="267"/>
  <p:tag name="ELAPSEDTIME" val="7.515"/>
  <p:tag name="ARTICULATE_SLIDE_NAV" val="20"/>
  <p:tag name="ARTICULATE_SLIDE_GUID" val="392e064c-7655-440f-b308-ea4bd69f18ee"/>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KK.potx" id="{A6B39582-801F-4178-9A87-991C56D7C5D2}" vid="{3F2EB782-7349-4A13-B1D2-6D3DEEA54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727</TotalTime>
  <Words>4140</Words>
  <Application>Microsoft Office PowerPoint</Application>
  <PresentationFormat>On-screen Show (4:3)</PresentationFormat>
  <Paragraphs>284</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ONC-Template-FINAL DRAFT</vt:lpstr>
      <vt:lpstr>Introduction to Computer Science</vt:lpstr>
      <vt:lpstr>Computer Programming Learning Objectives - 1</vt:lpstr>
      <vt:lpstr>Computer Programming Learning Objectives - 2</vt:lpstr>
      <vt:lpstr>Programming Constructs</vt:lpstr>
      <vt:lpstr>Variables</vt:lpstr>
      <vt:lpstr>Data Type</vt:lpstr>
      <vt:lpstr>Java Data Types</vt:lpstr>
      <vt:lpstr>Declaration Statements in Java</vt:lpstr>
      <vt:lpstr>Assignment Statements</vt:lpstr>
      <vt:lpstr>Values and Expressions</vt:lpstr>
      <vt:lpstr>Arithmetic Expressions</vt:lpstr>
      <vt:lpstr>Expression Examples</vt:lpstr>
      <vt:lpstr>Input and Output</vt:lpstr>
      <vt:lpstr>Screen Output in Java</vt:lpstr>
      <vt:lpstr>Keyboard Input in Java</vt:lpstr>
      <vt:lpstr>Example</vt:lpstr>
      <vt:lpstr>Program Design</vt:lpstr>
      <vt:lpstr>Example Java Program</vt:lpstr>
      <vt:lpstr>Sample Output</vt:lpstr>
      <vt:lpstr>Computer Programming Summary – Lecture c</vt:lpstr>
      <vt:lpstr>Computer Programming References – Lecture c</vt:lpstr>
      <vt:lpstr>Introduction to Computer Science  Computer Programming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Computer Programming</dc:subject>
  <dc:creator>U.S. Department of Health and Human Services, Office of the National Coordinator for Health Information Technology</dc:creator>
  <cp:keywords>Health IT, Health IT Curriculum, Health Care, Computer Programming</cp:keywords>
  <cp:lastModifiedBy>admin</cp:lastModifiedBy>
  <cp:revision>79</cp:revision>
  <cp:lastPrinted>2017-02-27T06:15:39Z</cp:lastPrinted>
  <dcterms:created xsi:type="dcterms:W3CDTF">2016-06-29T14:57:07Z</dcterms:created>
  <dcterms:modified xsi:type="dcterms:W3CDTF">2017-06-20T17:53:33Z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BB8AB2E6-17AD-4F1A-AEC7-925E4357867D</vt:lpwstr>
  </property>
  <property fmtid="{D5CDD505-2E9C-101B-9397-08002B2CF9AE}" pid="3" name="ArticulatePath">
    <vt:lpwstr>C4U4c-kk</vt:lpwstr>
  </property>
  <property fmtid="{D5CDD505-2E9C-101B-9397-08002B2CF9AE}" pid="4" name="Language">
    <vt:lpwstr>English</vt:lpwstr>
  </property>
</Properties>
</file>