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notesSlides/notesSlide3.xml" ContentType="application/vnd.openxmlformats-officedocument.presentationml.notesSlide+xml"/>
  <Override PartName="/ppt/tags/tag6.xml" ContentType="application/vnd.openxmlformats-officedocument.presentationml.tags+xml"/>
  <Override PartName="/ppt/notesSlides/notesSlide4.xml" ContentType="application/vnd.openxmlformats-officedocument.presentationml.notesSlide+xml"/>
  <Override PartName="/ppt/tags/tag7.xml" ContentType="application/vnd.openxmlformats-officedocument.presentationml.tags+xml"/>
  <Override PartName="/ppt/notesSlides/notesSlide5.xml" ContentType="application/vnd.openxmlformats-officedocument.presentationml.notesSlide+xml"/>
  <Override PartName="/ppt/tags/tag8.xml" ContentType="application/vnd.openxmlformats-officedocument.presentationml.tags+xml"/>
  <Override PartName="/ppt/notesSlides/notesSlide6.xml" ContentType="application/vnd.openxmlformats-officedocument.presentationml.notesSlide+xml"/>
  <Override PartName="/ppt/tags/tag9.xml" ContentType="application/vnd.openxmlformats-officedocument.presentationml.tags+xml"/>
  <Override PartName="/ppt/notesSlides/notesSlide7.xml" ContentType="application/vnd.openxmlformats-officedocument.presentationml.notesSlide+xml"/>
  <Override PartName="/ppt/tags/tag10.xml" ContentType="application/vnd.openxmlformats-officedocument.presentationml.tags+xml"/>
  <Override PartName="/ppt/notesSlides/notesSlide8.xml" ContentType="application/vnd.openxmlformats-officedocument.presentationml.notesSlide+xml"/>
  <Override PartName="/ppt/tags/tag11.xml" ContentType="application/vnd.openxmlformats-officedocument.presentationml.tags+xml"/>
  <Override PartName="/ppt/notesSlides/notesSlide9.xml" ContentType="application/vnd.openxmlformats-officedocument.presentationml.notesSlide+xml"/>
  <Override PartName="/ppt/tags/tag12.xml" ContentType="application/vnd.openxmlformats-officedocument.presentationml.tags+xml"/>
  <Override PartName="/ppt/notesSlides/notesSlide10.xml" ContentType="application/vnd.openxmlformats-officedocument.presentationml.notesSlide+xml"/>
  <Override PartName="/ppt/tags/tag13.xml" ContentType="application/vnd.openxmlformats-officedocument.presentationml.tags+xml"/>
  <Override PartName="/ppt/notesSlides/notesSlide11.xml" ContentType="application/vnd.openxmlformats-officedocument.presentationml.notesSlide+xml"/>
  <Override PartName="/ppt/tags/tag14.xml" ContentType="application/vnd.openxmlformats-officedocument.presentationml.tags+xml"/>
  <Override PartName="/ppt/notesSlides/notesSlide12.xml" ContentType="application/vnd.openxmlformats-officedocument.presentationml.notesSlide+xml"/>
  <Override PartName="/ppt/tags/tag15.xml" ContentType="application/vnd.openxmlformats-officedocument.presentationml.tags+xml"/>
  <Override PartName="/ppt/notesSlides/notesSlide13.xml" ContentType="application/vnd.openxmlformats-officedocument.presentationml.notesSlide+xml"/>
  <Override PartName="/ppt/tags/tag16.xml" ContentType="application/vnd.openxmlformats-officedocument.presentationml.tags+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handoutMasterIdLst>
    <p:handoutMasterId r:id="rId17"/>
  </p:handoutMasterIdLst>
  <p:sldIdLst>
    <p:sldId id="256" r:id="rId2"/>
    <p:sldId id="271" r:id="rId3"/>
    <p:sldId id="272" r:id="rId4"/>
    <p:sldId id="260" r:id="rId5"/>
    <p:sldId id="261" r:id="rId6"/>
    <p:sldId id="262" r:id="rId7"/>
    <p:sldId id="263" r:id="rId8"/>
    <p:sldId id="264" r:id="rId9"/>
    <p:sldId id="265" r:id="rId10"/>
    <p:sldId id="266" r:id="rId11"/>
    <p:sldId id="267" r:id="rId12"/>
    <p:sldId id="268" r:id="rId13"/>
    <p:sldId id="269" r:id="rId14"/>
    <p:sldId id="257" r:id="rId15"/>
  </p:sldIdLst>
  <p:sldSz cx="9144000" cy="6858000" type="screen4x3"/>
  <p:notesSz cx="6858000" cy="9144000"/>
  <p:custDataLst>
    <p:tags r:id="rId18"/>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103" autoAdjust="0"/>
    <p:restoredTop sz="76786" autoAdjust="0"/>
  </p:normalViewPr>
  <p:slideViewPr>
    <p:cSldViewPr snapToGrid="0">
      <p:cViewPr>
        <p:scale>
          <a:sx n="100" d="100"/>
          <a:sy n="100" d="100"/>
        </p:scale>
        <p:origin x="1075" y="1949"/>
      </p:cViewPr>
      <p:guideLst>
        <p:guide orient="horz" pos="2160"/>
        <p:guide orient="horz" pos="3888"/>
        <p:guide orient="horz" pos="1008"/>
        <p:guide pos="2880"/>
        <p:guide pos="2875"/>
      </p:guideLst>
    </p:cSldViewPr>
  </p:slideViewPr>
  <p:outlineViewPr>
    <p:cViewPr>
      <p:scale>
        <a:sx n="33" d="100"/>
        <a:sy n="33" d="100"/>
      </p:scale>
      <p:origin x="0" y="-1412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36" d="100"/>
          <a:sy n="36" d="100"/>
        </p:scale>
        <p:origin x="2256"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6/20/2017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dirty="0"/>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6/20/2017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dirty="0"/>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ea typeface="ＭＳ Ｐゴシック" panose="020B0600070205080204" pitchFamily="34" charset="-128"/>
              </a:rPr>
              <a:t>Welcome to</a:t>
            </a:r>
            <a:r>
              <a:rPr lang="en-US" altLang="en-US" b="0" i="0" dirty="0" smtClean="0">
                <a:ea typeface="ＭＳ Ｐゴシック" panose="020B0600070205080204" pitchFamily="34" charset="-128"/>
              </a:rPr>
              <a:t> Introduction to Computer Science: Computer Programming</a:t>
            </a:r>
            <a:r>
              <a:rPr lang="en-US" altLang="en-US" dirty="0" smtClean="0">
                <a:ea typeface="ＭＳ Ｐゴシック" panose="020B0600070205080204" pitchFamily="34" charset="-128"/>
              </a:rPr>
              <a:t>. This is lecture b.</a:t>
            </a:r>
          </a:p>
          <a:p>
            <a:endParaRPr lang="en-US" altLang="en-US" dirty="0" smtClean="0">
              <a:ea typeface="ＭＳ Ｐゴシック" panose="020B0600070205080204" pitchFamily="34" charset="-128"/>
            </a:endParaRPr>
          </a:p>
          <a:p>
            <a:r>
              <a:rPr lang="en-US" altLang="en-US" dirty="0" smtClean="0">
                <a:ea typeface="ＭＳ Ｐゴシック" panose="020B0600070205080204" pitchFamily="34" charset="-128"/>
              </a:rPr>
              <a:t>The component, </a:t>
            </a:r>
            <a:r>
              <a:rPr lang="en-US" altLang="en-US" b="0" i="0" dirty="0" smtClean="0">
                <a:ea typeface="ＭＳ Ｐゴシック" panose="020B0600070205080204" pitchFamily="34" charset="-128"/>
              </a:rPr>
              <a:t>Introduction to Computer Science</a:t>
            </a:r>
            <a:r>
              <a:rPr lang="en-US" altLang="en-US" dirty="0" smtClean="0">
                <a:ea typeface="ＭＳ Ｐゴシック" panose="020B0600070205080204" pitchFamily="34" charset="-128"/>
              </a:rPr>
              <a:t>, provides a basic overview of computer architecture; data organization, representation, and structure; structure of programming languages; networking, and data communication. It also includes the basic terminology of computing. </a:t>
            </a:r>
          </a:p>
          <a:p>
            <a:pPr eaLnBrk="1" hangingPunct="1">
              <a:spcBef>
                <a:spcPct val="0"/>
              </a:spcBef>
            </a:pPr>
            <a:endParaRPr lang="en-US" altLang="en-US" dirty="0" smtClean="0">
              <a:ea typeface="ＭＳ Ｐゴシック" panose="020B0600070205080204" pitchFamily="34" charset="-128"/>
            </a:endParaRPr>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dirty="0"/>
          </a:p>
        </p:txBody>
      </p:sp>
    </p:spTree>
    <p:extLst>
      <p:ext uri="{BB962C8B-B14F-4D97-AF65-F5344CB8AC3E}">
        <p14:creationId xmlns:p14="http://schemas.microsoft.com/office/powerpoint/2010/main" val="14527099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In the case of Java, programs are compiled to what is called byte code, also called a class file. A</a:t>
            </a:r>
            <a:r>
              <a:rPr lang="en-US" altLang="en-US" baseline="0" dirty="0" smtClean="0">
                <a:ea typeface="ＭＳ Ｐゴシック" panose="020B0600070205080204" pitchFamily="34" charset="-128"/>
              </a:rPr>
              <a:t> Java </a:t>
            </a:r>
            <a:r>
              <a:rPr lang="en-US" altLang="en-US" dirty="0" smtClean="0">
                <a:ea typeface="ＭＳ Ｐゴシック" panose="020B0600070205080204" pitchFamily="34" charset="-128"/>
              </a:rPr>
              <a:t>Virtual Machine, or </a:t>
            </a:r>
            <a:r>
              <a:rPr lang="en-US" altLang="en-US" dirty="0" err="1" smtClean="0">
                <a:ea typeface="ＭＳ Ｐゴシック" panose="020B0600070205080204" pitchFamily="34" charset="-128"/>
              </a:rPr>
              <a:t>JVM</a:t>
            </a:r>
            <a:r>
              <a:rPr lang="en-US" altLang="en-US" dirty="0" smtClean="0">
                <a:ea typeface="ＭＳ Ｐゴシック" panose="020B0600070205080204" pitchFamily="34" charset="-128"/>
              </a:rPr>
              <a:t>, runs the byte code. Most computers today have Java installed, it is also called Java SE. Java is often installed or updated when visiting a website that uses Java. Web browsers</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use of Java is what made it so popular</a:t>
            </a:r>
            <a:r>
              <a:rPr lang="en-US" altLang="ja-JP" baseline="0" dirty="0" smtClean="0">
                <a:ea typeface="ＭＳ Ｐゴシック" panose="020B0600070205080204" pitchFamily="34" charset="-128"/>
              </a:rPr>
              <a:t> – any</a:t>
            </a:r>
            <a:r>
              <a:rPr lang="en-US" altLang="ja-JP" dirty="0" smtClean="0">
                <a:ea typeface="ＭＳ Ｐゴシック" panose="020B0600070205080204" pitchFamily="34" charset="-128"/>
              </a:rPr>
              <a:t> Java byte code contained within an application can run on any computer with a </a:t>
            </a:r>
            <a:r>
              <a:rPr lang="en-US" altLang="ja-JP" dirty="0" err="1" smtClean="0">
                <a:ea typeface="ＭＳ Ｐゴシック" panose="020B0600070205080204" pitchFamily="34" charset="-128"/>
              </a:rPr>
              <a:t>JVM</a:t>
            </a:r>
            <a:r>
              <a:rPr lang="en-US" altLang="ja-JP" dirty="0" smtClean="0">
                <a:ea typeface="ＭＳ Ｐゴシック" panose="020B0600070205080204" pitchFamily="34" charset="-128"/>
              </a:rPr>
              <a:t>.</a:t>
            </a:r>
            <a:endParaRPr lang="en-US" altLang="en-US" dirty="0" smtClean="0">
              <a:ea typeface="ＭＳ Ｐゴシック" panose="020B0600070205080204" pitchFamily="34" charset="-128"/>
            </a:endParaRPr>
          </a:p>
        </p:txBody>
      </p:sp>
      <p:sp>
        <p:nvSpPr>
          <p:cNvPr id="4505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B012A2B0-B17D-47E4-87F7-07082F6719EF}" type="slidenum">
              <a:rPr lang="en-US" altLang="en-US" sz="1000"/>
              <a:pPr eaLnBrk="1" hangingPunct="1"/>
              <a:t>10</a:t>
            </a:fld>
            <a:endParaRPr lang="en-US" altLang="en-US" sz="1000" dirty="0"/>
          </a:p>
        </p:txBody>
      </p:sp>
    </p:spTree>
    <p:extLst>
      <p:ext uri="{BB962C8B-B14F-4D97-AF65-F5344CB8AC3E}">
        <p14:creationId xmlns:p14="http://schemas.microsoft.com/office/powerpoint/2010/main" val="10084031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This concludes lecture b of the unit on </a:t>
            </a:r>
            <a:r>
              <a:rPr lang="en-US" altLang="en-US" b="0" i="0" dirty="0" smtClean="0">
                <a:ea typeface="ＭＳ Ｐゴシック" panose="020B0600070205080204" pitchFamily="34" charset="-128"/>
              </a:rPr>
              <a:t>Computer Programming</a:t>
            </a:r>
            <a:r>
              <a:rPr lang="en-US" altLang="en-US" b="1" dirty="0" smtClean="0">
                <a:ea typeface="ＭＳ Ｐゴシック" panose="020B0600070205080204" pitchFamily="34" charset="-128"/>
              </a:rPr>
              <a:t>.</a:t>
            </a:r>
            <a:r>
              <a:rPr lang="en-US" altLang="en-US" dirty="0" smtClean="0">
                <a:ea typeface="ＭＳ Ｐゴシック" panose="020B0600070205080204" pitchFamily="34" charset="-128"/>
              </a:rPr>
              <a:t> </a:t>
            </a:r>
          </a:p>
          <a:p>
            <a:endParaRPr lang="en-US" altLang="en-US" dirty="0" smtClean="0">
              <a:ea typeface="ＭＳ Ｐゴシック" panose="020B0600070205080204" pitchFamily="34" charset="-128"/>
            </a:endParaRPr>
          </a:p>
          <a:p>
            <a:r>
              <a:rPr lang="en-US" altLang="en-US" dirty="0" smtClean="0">
                <a:ea typeface="ＭＳ Ｐゴシック" panose="020B0600070205080204" pitchFamily="34" charset="-128"/>
              </a:rPr>
              <a:t>In</a:t>
            </a:r>
            <a:r>
              <a:rPr lang="en-US" altLang="en-US" baseline="0" dirty="0" smtClean="0">
                <a:ea typeface="ＭＳ Ｐゴシック" panose="020B0600070205080204" pitchFamily="34" charset="-128"/>
              </a:rPr>
              <a:t> summary, a</a:t>
            </a:r>
            <a:r>
              <a:rPr lang="en-US" altLang="en-US" dirty="0" smtClean="0">
                <a:ea typeface="ＭＳ Ｐゴシック" panose="020B0600070205080204" pitchFamily="34" charset="-128"/>
              </a:rPr>
              <a:t> program written in a high-level language, like C or Java</a:t>
            </a:r>
            <a:r>
              <a:rPr lang="en-US" altLang="en-US" i="1" dirty="0" smtClean="0">
                <a:ea typeface="ＭＳ Ｐゴシック" panose="020B0600070205080204" pitchFamily="34" charset="-128"/>
              </a:rPr>
              <a:t>,</a:t>
            </a:r>
            <a:r>
              <a:rPr lang="en-US" altLang="en-US" b="1" i="1" dirty="0" smtClean="0">
                <a:ea typeface="ＭＳ Ｐゴシック" panose="020B0600070205080204" pitchFamily="34" charset="-128"/>
              </a:rPr>
              <a:t> </a:t>
            </a:r>
            <a:r>
              <a:rPr lang="en-US" altLang="en-US" dirty="0" smtClean="0">
                <a:ea typeface="ＭＳ Ｐゴシック" panose="020B0600070205080204" pitchFamily="34" charset="-128"/>
              </a:rPr>
              <a:t>must be compiled to create machine code. Because machine code is unique to each computer architecture, there must be a unique compiling process for each architecture on which the code is to</a:t>
            </a:r>
            <a:r>
              <a:rPr lang="en-US" altLang="en-US" baseline="0" dirty="0" smtClean="0">
                <a:ea typeface="ＭＳ Ｐゴシック" panose="020B0600070205080204" pitchFamily="34" charset="-128"/>
              </a:rPr>
              <a:t> run</a:t>
            </a:r>
            <a:r>
              <a:rPr lang="en-US" altLang="en-US" dirty="0" smtClean="0">
                <a:ea typeface="ＭＳ Ｐゴシック" panose="020B0600070205080204" pitchFamily="34" charset="-128"/>
              </a:rPr>
              <a:t>.</a:t>
            </a:r>
            <a:r>
              <a:rPr lang="en-US" altLang="en-US" baseline="0" dirty="0" smtClean="0">
                <a:ea typeface="ＭＳ Ｐゴシック" panose="020B0600070205080204" pitchFamily="34" charset="-128"/>
              </a:rPr>
              <a:t> </a:t>
            </a:r>
            <a:r>
              <a:rPr lang="en-US" altLang="en-US" dirty="0" smtClean="0">
                <a:ea typeface="ＭＳ Ｐゴシック" panose="020B0600070205080204" pitchFamily="34" charset="-128"/>
              </a:rPr>
              <a:t>This means that if a user wants a C program to run on different architectures, say a Windows computer and an Apple computer, the program must be compiled separately for each of those architectures. </a:t>
            </a:r>
          </a:p>
          <a:p>
            <a:r>
              <a:rPr lang="en-US" altLang="en-US" dirty="0" smtClean="0">
                <a:ea typeface="ＭＳ Ｐゴシック" panose="020B0600070205080204" pitchFamily="34" charset="-128"/>
              </a:rPr>
              <a:t>Interpreted programs are translated differently; they use an interpreter, which is unique to each computer architecture, to translate each statement of the program as the program runs. </a:t>
            </a:r>
          </a:p>
          <a:p>
            <a:r>
              <a:rPr lang="en-US" altLang="en-US" dirty="0" smtClean="0">
                <a:ea typeface="ＭＳ Ｐゴシック" panose="020B0600070205080204" pitchFamily="34" charset="-128"/>
              </a:rPr>
              <a:t>The Java</a:t>
            </a:r>
            <a:r>
              <a:rPr lang="en-US" altLang="en-US" b="1" i="1" dirty="0" smtClean="0">
                <a:ea typeface="ＭＳ Ｐゴシック" panose="020B0600070205080204" pitchFamily="34" charset="-128"/>
              </a:rPr>
              <a:t> </a:t>
            </a:r>
            <a:r>
              <a:rPr lang="en-US" altLang="en-US" dirty="0" smtClean="0">
                <a:ea typeface="ＭＳ Ｐゴシック" panose="020B0600070205080204" pitchFamily="34" charset="-128"/>
              </a:rPr>
              <a:t>programming language uses a hybrid approach that allows Java programs to be portable. It compiles the Java</a:t>
            </a:r>
            <a:r>
              <a:rPr lang="en-US" altLang="en-US" b="1" i="1" dirty="0" smtClean="0">
                <a:ea typeface="ＭＳ Ｐゴシック" panose="020B0600070205080204" pitchFamily="34" charset="-128"/>
              </a:rPr>
              <a:t> </a:t>
            </a:r>
            <a:r>
              <a:rPr lang="en-US" altLang="en-US" dirty="0" smtClean="0">
                <a:ea typeface="ＭＳ Ｐゴシック" panose="020B0600070205080204" pitchFamily="34" charset="-128"/>
              </a:rPr>
              <a:t>program into a byte code, which is run by the Java Virtual Machine, or JVM. The JVM is unique to each architecture, but once it is installed, any Java</a:t>
            </a:r>
            <a:r>
              <a:rPr lang="en-US" altLang="en-US" b="1" i="1" dirty="0" smtClean="0">
                <a:ea typeface="ＭＳ Ｐゴシック" panose="020B0600070205080204" pitchFamily="34" charset="-128"/>
              </a:rPr>
              <a:t> </a:t>
            </a:r>
            <a:r>
              <a:rPr lang="en-US" altLang="en-US" dirty="0" smtClean="0">
                <a:ea typeface="ＭＳ Ｐゴシック" panose="020B0600070205080204" pitchFamily="34" charset="-128"/>
              </a:rPr>
              <a:t>program can be run on that computer. This allows Java</a:t>
            </a:r>
            <a:r>
              <a:rPr lang="en-US" altLang="en-US" b="1" i="1" dirty="0" smtClean="0">
                <a:ea typeface="ＭＳ Ｐゴシック" panose="020B0600070205080204" pitchFamily="34" charset="-128"/>
              </a:rPr>
              <a:t> </a:t>
            </a:r>
            <a:r>
              <a:rPr lang="en-US" altLang="en-US" dirty="0" smtClean="0">
                <a:ea typeface="ＭＳ Ｐゴシック" panose="020B0600070205080204" pitchFamily="34" charset="-128"/>
              </a:rPr>
              <a:t>programs to be portable; they do not have to be compiled separately for each architecture. </a:t>
            </a:r>
          </a:p>
          <a:p>
            <a:pPr eaLnBrk="1" hangingPunct="1">
              <a:spcBef>
                <a:spcPct val="0"/>
              </a:spcBef>
            </a:pPr>
            <a:endParaRPr lang="en-US" altLang="en-US" dirty="0" smtClean="0">
              <a:ea typeface="ＭＳ Ｐゴシック" panose="020B0600070205080204" pitchFamily="34" charset="-128"/>
            </a:endParaRPr>
          </a:p>
        </p:txBody>
      </p:sp>
      <p:sp>
        <p:nvSpPr>
          <p:cNvPr id="47107"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47108"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2F5BF60D-6D59-487A-A805-8BD536184CF6}" type="slidenum">
              <a:rPr lang="en-US" altLang="en-US" sz="1000"/>
              <a:pPr eaLnBrk="1" hangingPunct="1"/>
              <a:t>11</a:t>
            </a:fld>
            <a:endParaRPr lang="en-US" altLang="en-US" sz="1000" dirty="0"/>
          </a:p>
        </p:txBody>
      </p:sp>
    </p:spTree>
    <p:extLst>
      <p:ext uri="{BB962C8B-B14F-4D97-AF65-F5344CB8AC3E}">
        <p14:creationId xmlns:p14="http://schemas.microsoft.com/office/powerpoint/2010/main" val="1397264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References slide. No audio.</a:t>
            </a:r>
          </a:p>
        </p:txBody>
      </p:sp>
      <p:sp>
        <p:nvSpPr>
          <p:cNvPr id="49155"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49156"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927C19BA-3581-4288-A09E-7FB16325BB01}" type="slidenum">
              <a:rPr lang="en-US" altLang="en-US" sz="1000"/>
              <a:pPr eaLnBrk="1" hangingPunct="1"/>
              <a:t>12</a:t>
            </a:fld>
            <a:endParaRPr lang="en-US" altLang="en-US" sz="1000" dirty="0"/>
          </a:p>
        </p:txBody>
      </p:sp>
    </p:spTree>
    <p:extLst>
      <p:ext uri="{BB962C8B-B14F-4D97-AF65-F5344CB8AC3E}">
        <p14:creationId xmlns:p14="http://schemas.microsoft.com/office/powerpoint/2010/main" val="10052063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References slide. No audio.</a:t>
            </a:r>
          </a:p>
        </p:txBody>
      </p:sp>
      <p:sp>
        <p:nvSpPr>
          <p:cNvPr id="51203"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5120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530093B2-F746-4CAE-9ED5-1FD7F97BDBA9}" type="slidenum">
              <a:rPr lang="en-US" altLang="en-US" sz="1000"/>
              <a:pPr eaLnBrk="1" hangingPunct="1"/>
              <a:t>13</a:t>
            </a:fld>
            <a:endParaRPr lang="en-US" altLang="en-US" sz="1000" dirty="0"/>
          </a:p>
        </p:txBody>
      </p:sp>
    </p:spTree>
    <p:extLst>
      <p:ext uri="{BB962C8B-B14F-4D97-AF65-F5344CB8AC3E}">
        <p14:creationId xmlns:p14="http://schemas.microsoft.com/office/powerpoint/2010/main" val="25122435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endParaRPr lang="en-US" dirty="0"/>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14</a:t>
            </a:fld>
            <a:endParaRPr lang="en-US" altLang="en-US" dirty="0"/>
          </a:p>
        </p:txBody>
      </p:sp>
    </p:spTree>
    <p:extLst>
      <p:ext uri="{BB962C8B-B14F-4D97-AF65-F5344CB8AC3E}">
        <p14:creationId xmlns:p14="http://schemas.microsoft.com/office/powerpoint/2010/main" val="17995488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8"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The learning objectives for this unit, </a:t>
            </a:r>
            <a:r>
              <a:rPr lang="en-US" altLang="en-US" b="0" i="0" dirty="0" smtClean="0">
                <a:ea typeface="ＭＳ Ｐゴシック" panose="020B0600070205080204" pitchFamily="34" charset="-128"/>
              </a:rPr>
              <a:t>Computer Programming</a:t>
            </a:r>
            <a:r>
              <a:rPr lang="en-US" altLang="en-US" dirty="0" smtClean="0">
                <a:ea typeface="ＭＳ Ｐゴシック" panose="020B0600070205080204" pitchFamily="34" charset="-128"/>
              </a:rPr>
              <a:t>, are to:</a:t>
            </a:r>
          </a:p>
          <a:p>
            <a:endParaRPr lang="en-US" altLang="en-US" dirty="0" smtClean="0">
              <a:ea typeface="ＭＳ Ｐゴシック" panose="020B0600070205080204" pitchFamily="34" charset="-128"/>
            </a:endParaRPr>
          </a:p>
          <a:p>
            <a:pPr>
              <a:buFontTx/>
              <a:buChar char="•"/>
            </a:pPr>
            <a:r>
              <a:rPr lang="en-US" altLang="en-US" dirty="0" smtClean="0">
                <a:ea typeface="ＭＳ Ｐゴシック" panose="020B0600070205080204" pitchFamily="34" charset="-128"/>
              </a:rPr>
              <a:t> Define the purpose of programming languages</a:t>
            </a:r>
          </a:p>
          <a:p>
            <a:pPr>
              <a:buFontTx/>
              <a:buChar char="•"/>
            </a:pPr>
            <a:r>
              <a:rPr lang="en-US" altLang="en-US" dirty="0" smtClean="0">
                <a:ea typeface="ＭＳ Ｐゴシック" panose="020B0600070205080204" pitchFamily="34" charset="-128"/>
              </a:rPr>
              <a:t> Differentiate between the different types of programming languages and list commonly used ones </a:t>
            </a:r>
          </a:p>
          <a:p>
            <a:pPr>
              <a:buFontTx/>
              <a:buChar char="•"/>
            </a:pPr>
            <a:r>
              <a:rPr lang="en-US" altLang="en-US" dirty="0" smtClean="0">
                <a:ea typeface="ＭＳ Ｐゴシック" panose="020B0600070205080204" pitchFamily="34" charset="-128"/>
              </a:rPr>
              <a:t> Explain the compiling and interpreting process for computer programs </a:t>
            </a:r>
          </a:p>
        </p:txBody>
      </p:sp>
    </p:spTree>
    <p:extLst>
      <p:ext uri="{BB962C8B-B14F-4D97-AF65-F5344CB8AC3E}">
        <p14:creationId xmlns:p14="http://schemas.microsoft.com/office/powerpoint/2010/main" val="26477269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8"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Tx/>
              <a:buChar char="•"/>
            </a:pPr>
            <a:endParaRPr lang="en-US" altLang="en-US" dirty="0" smtClean="0">
              <a:ea typeface="ＭＳ Ｐゴシック" panose="020B0600070205080204" pitchFamily="34" charset="-128"/>
            </a:endParaRPr>
          </a:p>
          <a:p>
            <a:pPr>
              <a:buFontTx/>
              <a:buChar char="•"/>
            </a:pPr>
            <a:r>
              <a:rPr lang="en-US" altLang="en-US" dirty="0" smtClean="0">
                <a:ea typeface="ＭＳ Ｐゴシック" panose="020B0600070205080204" pitchFamily="34" charset="-128"/>
              </a:rPr>
              <a:t> Learn basic programming concepts including variable declarations, assignment statements, expressions, conditional statements, and loops </a:t>
            </a:r>
          </a:p>
          <a:p>
            <a:pPr>
              <a:buFontTx/>
              <a:buChar char="•"/>
            </a:pPr>
            <a:r>
              <a:rPr lang="en-US" altLang="en-US" dirty="0" smtClean="0">
                <a:ea typeface="ＭＳ Ｐゴシック" panose="020B0600070205080204" pitchFamily="34" charset="-128"/>
              </a:rPr>
              <a:t> And describe advanced programming concepts including objects and modularity </a:t>
            </a:r>
          </a:p>
          <a:p>
            <a:endParaRPr lang="en-US" altLang="en-US" dirty="0" smtClean="0">
              <a:ea typeface="ＭＳ Ｐゴシック" panose="020B0600070205080204" pitchFamily="34" charset="-128"/>
            </a:endParaRPr>
          </a:p>
        </p:txBody>
      </p:sp>
    </p:spTree>
    <p:extLst>
      <p:ext uri="{BB962C8B-B14F-4D97-AF65-F5344CB8AC3E}">
        <p14:creationId xmlns:p14="http://schemas.microsoft.com/office/powerpoint/2010/main" val="3133820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This lecture will focus on the compiling and interpreting process for computer programs.</a:t>
            </a:r>
          </a:p>
          <a:p>
            <a:endParaRPr lang="en-US" altLang="en-US" dirty="0" smtClean="0">
              <a:ea typeface="ＭＳ Ｐゴシック" panose="020B0600070205080204" pitchFamily="34" charset="-128"/>
            </a:endParaRPr>
          </a:p>
          <a:p>
            <a:r>
              <a:rPr lang="en-US" altLang="en-US" dirty="0" smtClean="0">
                <a:ea typeface="ＭＳ Ｐゴシック" panose="020B0600070205080204" pitchFamily="34" charset="-128"/>
              </a:rPr>
              <a:t>Computers can execute only machine code</a:t>
            </a:r>
            <a:r>
              <a:rPr lang="en-US" altLang="en-US" baseline="0" dirty="0" smtClean="0">
                <a:ea typeface="ＭＳ Ｐゴシック" panose="020B0600070205080204" pitchFamily="34" charset="-128"/>
              </a:rPr>
              <a:t>, which are sequences of ones and zeros.</a:t>
            </a:r>
            <a:r>
              <a:rPr lang="en-US" altLang="en-US" dirty="0" smtClean="0">
                <a:ea typeface="ＭＳ Ｐゴシック" panose="020B0600070205080204" pitchFamily="34" charset="-128"/>
              </a:rPr>
              <a:t> Therefore</a:t>
            </a:r>
            <a:r>
              <a:rPr lang="en-US" altLang="en-US" baseline="0" dirty="0" smtClean="0">
                <a:ea typeface="ＭＳ Ｐゴシック" panose="020B0600070205080204" pitchFamily="34" charset="-128"/>
              </a:rPr>
              <a:t> programs written in any language</a:t>
            </a:r>
            <a:r>
              <a:rPr lang="en-US" altLang="en-US" dirty="0" smtClean="0">
                <a:ea typeface="ＭＳ Ｐゴシック" panose="020B0600070205080204" pitchFamily="34" charset="-128"/>
              </a:rPr>
              <a:t> must be converted to machine code prior to execution.</a:t>
            </a:r>
          </a:p>
          <a:p>
            <a:endParaRPr lang="en-US" altLang="en-US" dirty="0" smtClean="0">
              <a:ea typeface="ＭＳ Ｐゴシック" panose="020B0600070205080204" pitchFamily="34" charset="-128"/>
            </a:endParaRPr>
          </a:p>
          <a:p>
            <a:r>
              <a:rPr lang="en-US" altLang="en-US" dirty="0" smtClean="0">
                <a:ea typeface="ＭＳ Ｐゴシック" panose="020B0600070205080204" pitchFamily="34" charset="-128"/>
              </a:rPr>
              <a:t>If a program is written in</a:t>
            </a:r>
            <a:r>
              <a:rPr lang="en-US" altLang="en-US" baseline="0" dirty="0" smtClean="0">
                <a:ea typeface="ＭＳ Ｐゴシック" panose="020B0600070205080204" pitchFamily="34" charset="-128"/>
              </a:rPr>
              <a:t> assembly language, which is a low-level language, an a</a:t>
            </a:r>
            <a:r>
              <a:rPr lang="en-US" altLang="en-US" dirty="0" smtClean="0">
                <a:ea typeface="ＭＳ Ｐゴシック" panose="020B0600070205080204" pitchFamily="34" charset="-128"/>
              </a:rPr>
              <a:t>ssembler is used to translate the assembly language code into machine code. This is relatively straightforward since the translation happens from a computer-specific assembly language to its corresponding machine code. But what about high-level languages that aren't specific to a particular machine? How are they converted to machine code?</a:t>
            </a:r>
          </a:p>
          <a:p>
            <a:endParaRPr lang="en-US" altLang="en-US" dirty="0" smtClean="0">
              <a:ea typeface="ＭＳ Ｐゴシック" panose="020B0600070205080204" pitchFamily="34" charset="-128"/>
            </a:endParaRPr>
          </a:p>
        </p:txBody>
      </p:sp>
      <p:sp>
        <p:nvSpPr>
          <p:cNvPr id="3277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0AEA938B-904D-4484-8485-A1124CBD590A}" type="slidenum">
              <a:rPr lang="en-US" altLang="en-US" sz="1000"/>
              <a:pPr eaLnBrk="1" hangingPunct="1"/>
              <a:t>4</a:t>
            </a:fld>
            <a:endParaRPr lang="en-US" altLang="en-US" sz="1000" dirty="0"/>
          </a:p>
        </p:txBody>
      </p:sp>
    </p:spTree>
    <p:extLst>
      <p:ext uri="{BB962C8B-B14F-4D97-AF65-F5344CB8AC3E}">
        <p14:creationId xmlns:p14="http://schemas.microsoft.com/office/powerpoint/2010/main" val="27993325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The answer is that higher-level languages are compiled. The compiler is a software application that takes as input a program written in a particular programming language</a:t>
            </a:r>
            <a:r>
              <a:rPr lang="en-US" altLang="en-US" baseline="0" dirty="0" smtClean="0">
                <a:ea typeface="ＭＳ Ｐゴシック" panose="020B0600070205080204" pitchFamily="34" charset="-128"/>
              </a:rPr>
              <a:t> -</a:t>
            </a:r>
            <a:r>
              <a:rPr lang="en-US" altLang="en-US" dirty="0" smtClean="0">
                <a:ea typeface="ＭＳ Ｐゴシック" panose="020B0600070205080204" pitchFamily="34" charset="-128"/>
              </a:rPr>
              <a:t> in the case of the image on this slide, C - and outputs machine code that can run on a computer. If there are any syntax errors in the program file, the compiler will flag them and halt compilation. The programmer will need to fix these errors before the compilation will complete. </a:t>
            </a:r>
          </a:p>
          <a:p>
            <a:r>
              <a:rPr lang="en-US" altLang="en-US" dirty="0" smtClean="0">
                <a:ea typeface="ＭＳ Ｐゴシック" panose="020B0600070205080204" pitchFamily="34" charset="-128"/>
              </a:rPr>
              <a:t>This executable program can be run over and over again without needing to be recompiled…until the next update, of course. </a:t>
            </a:r>
          </a:p>
          <a:p>
            <a:r>
              <a:rPr lang="en-US" altLang="en-US" dirty="0" smtClean="0">
                <a:ea typeface="ＭＳ Ｐゴシック" panose="020B0600070205080204" pitchFamily="34" charset="-128"/>
              </a:rPr>
              <a:t>When the program is ready for release,</a:t>
            </a:r>
            <a:r>
              <a:rPr lang="en-US" altLang="en-US" baseline="0" dirty="0" smtClean="0">
                <a:ea typeface="ＭＳ Ｐゴシック" panose="020B0600070205080204" pitchFamily="34" charset="-128"/>
              </a:rPr>
              <a:t> its</a:t>
            </a:r>
            <a:r>
              <a:rPr lang="en-US" altLang="en-US" dirty="0" smtClean="0">
                <a:ea typeface="ＭＳ Ｐゴシック" panose="020B0600070205080204" pitchFamily="34" charset="-128"/>
              </a:rPr>
              <a:t> executable version can be distributed. </a:t>
            </a:r>
          </a:p>
        </p:txBody>
      </p:sp>
      <p:sp>
        <p:nvSpPr>
          <p:cNvPr id="3481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796E0CA6-222C-49AD-B5DC-22B0A4AAD2B6}" type="slidenum">
              <a:rPr lang="en-US" altLang="en-US" sz="1000"/>
              <a:pPr eaLnBrk="1" hangingPunct="1"/>
              <a:t>5</a:t>
            </a:fld>
            <a:endParaRPr lang="en-US" altLang="en-US" sz="1000" dirty="0"/>
          </a:p>
        </p:txBody>
      </p:sp>
    </p:spTree>
    <p:extLst>
      <p:ext uri="{BB962C8B-B14F-4D97-AF65-F5344CB8AC3E}">
        <p14:creationId xmlns:p14="http://schemas.microsoft.com/office/powerpoint/2010/main" val="26179807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Compilers are unique to a given operating system, so there are different C compilers for Microsoft</a:t>
            </a:r>
            <a:r>
              <a:rPr lang="en-US" altLang="en-US" baseline="0" dirty="0" smtClean="0">
                <a:ea typeface="ＭＳ Ｐゴシック" panose="020B0600070205080204" pitchFamily="34" charset="-128"/>
              </a:rPr>
              <a:t> </a:t>
            </a:r>
            <a:r>
              <a:rPr lang="en-US" altLang="en-US" dirty="0" smtClean="0">
                <a:ea typeface="ＭＳ Ｐゴシック" panose="020B0600070205080204" pitchFamily="34" charset="-128"/>
              </a:rPr>
              <a:t>Windows,</a:t>
            </a:r>
            <a:r>
              <a:rPr lang="en-US" altLang="en-US" baseline="0" dirty="0" smtClean="0">
                <a:ea typeface="ＭＳ Ｐゴシック" panose="020B0600070205080204" pitchFamily="34" charset="-128"/>
              </a:rPr>
              <a:t> Apple </a:t>
            </a:r>
            <a:r>
              <a:rPr lang="en-US" altLang="en-US" baseline="0" dirty="0" err="1" smtClean="0">
                <a:ea typeface="ＭＳ Ｐゴシック" panose="020B0600070205080204" pitchFamily="34" charset="-128"/>
              </a:rPr>
              <a:t>OSX</a:t>
            </a:r>
            <a:r>
              <a:rPr lang="en-US" altLang="en-US" dirty="0" smtClean="0">
                <a:ea typeface="ＭＳ Ｐゴシック" panose="020B0600070205080204" pitchFamily="34" charset="-128"/>
              </a:rPr>
              <a:t>, and Linux. For distribution purposes,</a:t>
            </a:r>
            <a:r>
              <a:rPr lang="en-US" altLang="en-US" baseline="0" dirty="0" smtClean="0">
                <a:ea typeface="ＭＳ Ｐゴシック" panose="020B0600070205080204" pitchFamily="34" charset="-128"/>
              </a:rPr>
              <a:t> </a:t>
            </a:r>
            <a:r>
              <a:rPr lang="en-US" altLang="en-US" dirty="0" smtClean="0">
                <a:ea typeface="ＭＳ Ｐゴシック" panose="020B0600070205080204" pitchFamily="34" charset="-128"/>
              </a:rPr>
              <a:t>the same C program must be compiled multiple</a:t>
            </a:r>
            <a:r>
              <a:rPr lang="en-US" altLang="en-US" baseline="0" dirty="0" smtClean="0">
                <a:ea typeface="ＭＳ Ｐゴシック" panose="020B0600070205080204" pitchFamily="34" charset="-128"/>
              </a:rPr>
              <a:t> times – for each operating system it will be deployed on. </a:t>
            </a:r>
          </a:p>
          <a:p>
            <a:r>
              <a:rPr lang="en-US" altLang="en-US" dirty="0" smtClean="0">
                <a:ea typeface="ＭＳ Ｐゴシック" panose="020B0600070205080204" pitchFamily="34" charset="-128"/>
              </a:rPr>
              <a:t>Examples of programming languages that must be compiled are C; C++</a:t>
            </a:r>
            <a:r>
              <a:rPr lang="en-US" altLang="en-US" i="1" dirty="0" smtClean="0">
                <a:ea typeface="ＭＳ Ｐゴシック" panose="020B0600070205080204" pitchFamily="34" charset="-128"/>
              </a:rPr>
              <a:t>;</a:t>
            </a:r>
            <a:r>
              <a:rPr lang="en-US" altLang="en-US" dirty="0" smtClean="0">
                <a:ea typeface="ＭＳ Ｐゴシック" panose="020B0600070205080204" pitchFamily="34" charset="-128"/>
              </a:rPr>
              <a:t> and FORTRAN</a:t>
            </a:r>
            <a:r>
              <a:rPr lang="en-US" altLang="en-US" i="0" dirty="0" smtClean="0">
                <a:ea typeface="ＭＳ Ｐゴシック" panose="020B0600070205080204" pitchFamily="34" charset="-128"/>
              </a:rPr>
              <a:t>, </a:t>
            </a:r>
            <a:r>
              <a:rPr lang="en-US" altLang="en-US" dirty="0" smtClean="0">
                <a:ea typeface="ＭＳ Ｐゴシック" panose="020B0600070205080204" pitchFamily="34" charset="-128"/>
              </a:rPr>
              <a:t>among many others.</a:t>
            </a:r>
            <a:endParaRPr lang="en-US" altLang="en-US" b="1" i="1" dirty="0" smtClean="0">
              <a:ea typeface="ＭＳ Ｐゴシック" panose="020B0600070205080204" pitchFamily="34" charset="-128"/>
            </a:endParaRPr>
          </a:p>
          <a:p>
            <a:endParaRPr lang="en-US" altLang="en-US" dirty="0" smtClean="0">
              <a:ea typeface="ＭＳ Ｐゴシック" panose="020B0600070205080204" pitchFamily="34" charset="-128"/>
            </a:endParaRPr>
          </a:p>
        </p:txBody>
      </p:sp>
      <p:sp>
        <p:nvSpPr>
          <p:cNvPr id="3686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B6299A42-07B2-458D-9FF1-4DCC397F5914}" type="slidenum">
              <a:rPr lang="en-US" altLang="en-US" sz="1000"/>
              <a:pPr eaLnBrk="1" hangingPunct="1"/>
              <a:t>6</a:t>
            </a:fld>
            <a:endParaRPr lang="en-US" altLang="en-US" sz="1000" dirty="0"/>
          </a:p>
        </p:txBody>
      </p:sp>
    </p:spTree>
    <p:extLst>
      <p:ext uri="{BB962C8B-B14F-4D97-AF65-F5344CB8AC3E}">
        <p14:creationId xmlns:p14="http://schemas.microsoft.com/office/powerpoint/2010/main" val="15743894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There is a slight variation on compiling called interpreting. In this case, programs written in an interpreted language are processed one line or one statement at a time. </a:t>
            </a:r>
          </a:p>
          <a:p>
            <a:r>
              <a:rPr lang="en-US" altLang="en-US" dirty="0" smtClean="0">
                <a:ea typeface="ＭＳ Ｐゴシック" panose="020B0600070205080204" pitchFamily="34" charset="-128"/>
              </a:rPr>
              <a:t>One line is compiled to machine code and run on the computer. If the compiler finds an error, the program quits with an error message. If not, the statement executes and the next line is compiled and so on. </a:t>
            </a:r>
          </a:p>
          <a:p>
            <a:r>
              <a:rPr lang="en-US" altLang="en-US" dirty="0" smtClean="0">
                <a:ea typeface="ＭＳ Ｐゴシック" panose="020B0600070205080204" pitchFamily="34" charset="-128"/>
              </a:rPr>
              <a:t>Note that because the interpretation step and the execution steps happen together, these programs tend to run slower than programs that are compiled. The trade-off is that interpreted languages can be faster to develop since the entire application doesn't need to be compiled before running it. During the development stage, program</a:t>
            </a:r>
            <a:r>
              <a:rPr lang="en-US" altLang="en-US" baseline="0" dirty="0" smtClean="0">
                <a:ea typeface="ＭＳ Ｐゴシック" panose="020B0600070205080204" pitchFamily="34" charset="-128"/>
              </a:rPr>
              <a:t> versions</a:t>
            </a:r>
            <a:r>
              <a:rPr lang="en-US" altLang="en-US" dirty="0" smtClean="0">
                <a:ea typeface="ＭＳ Ｐゴシック" panose="020B0600070205080204" pitchFamily="34" charset="-128"/>
              </a:rPr>
              <a:t> are changed frequently, which can result in a lot of compilation time, particularly for a large application.</a:t>
            </a:r>
            <a:endParaRPr lang="en-US" altLang="en-US" b="1" i="1" dirty="0" smtClean="0">
              <a:ea typeface="ＭＳ Ｐゴシック" panose="020B0600070205080204" pitchFamily="34" charset="-128"/>
            </a:endParaRPr>
          </a:p>
          <a:p>
            <a:endParaRPr lang="en-US" altLang="en-US" dirty="0" smtClean="0">
              <a:ea typeface="ＭＳ Ｐゴシック" panose="020B0600070205080204" pitchFamily="34" charset="-128"/>
            </a:endParaRPr>
          </a:p>
        </p:txBody>
      </p:sp>
      <p:sp>
        <p:nvSpPr>
          <p:cNvPr id="3891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11D163E0-7072-4E5D-AEF5-9B1A24A025B0}" type="slidenum">
              <a:rPr lang="en-US" altLang="en-US" sz="1000"/>
              <a:pPr eaLnBrk="1" hangingPunct="1"/>
              <a:t>7</a:t>
            </a:fld>
            <a:endParaRPr lang="en-US" altLang="en-US" sz="1000" dirty="0"/>
          </a:p>
        </p:txBody>
      </p:sp>
    </p:spTree>
    <p:extLst>
      <p:ext uri="{BB962C8B-B14F-4D97-AF65-F5344CB8AC3E}">
        <p14:creationId xmlns:p14="http://schemas.microsoft.com/office/powerpoint/2010/main" val="30177361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The interpreter for the language is unique to</a:t>
            </a:r>
            <a:r>
              <a:rPr lang="en-US" altLang="en-US" baseline="0" dirty="0" smtClean="0">
                <a:ea typeface="ＭＳ Ｐゴシック" panose="020B0600070205080204" pitchFamily="34" charset="-128"/>
              </a:rPr>
              <a:t> an operating system</a:t>
            </a:r>
            <a:r>
              <a:rPr lang="en-US" altLang="en-US" dirty="0" smtClean="0">
                <a:ea typeface="ＭＳ Ｐゴシック" panose="020B0600070205080204" pitchFamily="34" charset="-128"/>
              </a:rPr>
              <a:t>, but once the interpreter is installed, it can handle</a:t>
            </a:r>
            <a:r>
              <a:rPr lang="en-US" altLang="en-US" baseline="0" dirty="0" smtClean="0">
                <a:ea typeface="ＭＳ Ｐゴシック" panose="020B0600070205080204" pitchFamily="34" charset="-128"/>
              </a:rPr>
              <a:t> any program written in the corresponding language. </a:t>
            </a:r>
            <a:r>
              <a:rPr lang="en-US" altLang="en-US" dirty="0" smtClean="0">
                <a:ea typeface="ＭＳ Ｐゴシック" panose="020B0600070205080204" pitchFamily="34" charset="-128"/>
              </a:rPr>
              <a:t>In other words, users can port, which means to move or copy over, a program written in an interpreted language to any computer, assuming the computer has the interpreter installed. Many scripting languages are interpreted, making programs written in them portable.</a:t>
            </a:r>
            <a:endParaRPr lang="en-US" altLang="en-US" b="1" i="1" dirty="0" smtClean="0">
              <a:ea typeface="ＭＳ Ｐゴシック" panose="020B0600070205080204" pitchFamily="34" charset="-128"/>
            </a:endParaRPr>
          </a:p>
          <a:p>
            <a:r>
              <a:rPr lang="en-US" altLang="en-US" dirty="0" smtClean="0">
                <a:ea typeface="ＭＳ Ｐゴシック" panose="020B0600070205080204" pitchFamily="34" charset="-128"/>
              </a:rPr>
              <a:t> </a:t>
            </a:r>
            <a:endParaRPr lang="en-US" altLang="en-US" b="1" i="1" dirty="0" smtClean="0">
              <a:ea typeface="ＭＳ Ｐゴシック" panose="020B0600070205080204" pitchFamily="34" charset="-128"/>
            </a:endParaRPr>
          </a:p>
          <a:p>
            <a:r>
              <a:rPr lang="en-US" altLang="en-US" dirty="0" smtClean="0">
                <a:ea typeface="ＭＳ Ｐゴシック" panose="020B0600070205080204" pitchFamily="34" charset="-128"/>
              </a:rPr>
              <a:t>Some examples of interpreted languages are BASIC, Perl, and an early version of the Massachusetts General Hospital Utility Multi-Programming System – or MUMPS.</a:t>
            </a:r>
            <a:endParaRPr lang="en-US" altLang="en-US" b="1" i="1" dirty="0" smtClean="0">
              <a:ea typeface="ＭＳ Ｐゴシック" panose="020B0600070205080204" pitchFamily="34" charset="-128"/>
            </a:endParaRPr>
          </a:p>
        </p:txBody>
      </p:sp>
      <p:sp>
        <p:nvSpPr>
          <p:cNvPr id="4096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04644648-5FEA-4539-9B43-C0506A11BE74}" type="slidenum">
              <a:rPr lang="en-US" altLang="en-US" sz="1000"/>
              <a:pPr eaLnBrk="1" hangingPunct="1"/>
              <a:t>8</a:t>
            </a:fld>
            <a:endParaRPr lang="en-US" altLang="en-US" sz="1000" dirty="0"/>
          </a:p>
        </p:txBody>
      </p:sp>
    </p:spTree>
    <p:extLst>
      <p:ext uri="{BB962C8B-B14F-4D97-AF65-F5344CB8AC3E}">
        <p14:creationId xmlns:p14="http://schemas.microsoft.com/office/powerpoint/2010/main" val="764911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There is a hybrid approach that combines compilation and interpretation. In this case, programs are compiled to an intermediate type of code that can run on a virtual machine. </a:t>
            </a:r>
          </a:p>
          <a:p>
            <a:endParaRPr lang="en-US" altLang="en-US" dirty="0" smtClean="0">
              <a:ea typeface="ＭＳ Ｐゴシック" panose="020B0600070205080204" pitchFamily="34" charset="-128"/>
            </a:endParaRPr>
          </a:p>
          <a:p>
            <a:r>
              <a:rPr lang="en-US" altLang="en-US" dirty="0" smtClean="0">
                <a:ea typeface="ＭＳ Ｐゴシック" panose="020B0600070205080204" pitchFamily="34" charset="-128"/>
              </a:rPr>
              <a:t>This virtual machine then interprets the code. As long as a computer has the virtual machine, it can run any code that is compiled to this intermediate state.</a:t>
            </a:r>
            <a:endParaRPr lang="en-US" altLang="en-US" b="1" i="1" dirty="0" smtClean="0">
              <a:ea typeface="ＭＳ Ｐゴシック" panose="020B0600070205080204" pitchFamily="34"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ea typeface="ＭＳ Ｐゴシック" panose="020B0600070205080204" pitchFamily="34" charset="-128"/>
              </a:rPr>
              <a:t> </a:t>
            </a:r>
            <a:r>
              <a:rPr lang="en-US" sz="1000" kern="1200" dirty="0" smtClean="0">
                <a:solidFill>
                  <a:schemeClr val="tx1"/>
                </a:solidFill>
                <a:effectLst/>
                <a:latin typeface="Arial" pitchFamily="34" charset="0"/>
                <a:ea typeface="+mn-ea"/>
                <a:cs typeface="Arial" pitchFamily="34" charset="0"/>
              </a:rPr>
              <a:t>A virtual machine is a program that runs as a process on your computer. It tricks the operating system into thinking it is a real, physical computer.</a:t>
            </a:r>
          </a:p>
          <a:p>
            <a:r>
              <a:rPr lang="en-US" altLang="en-US" dirty="0" smtClean="0">
                <a:ea typeface="ＭＳ Ｐゴシック" panose="020B0600070205080204" pitchFamily="34" charset="-128"/>
              </a:rPr>
              <a:t>This hybrid approach is valuable, since it combines the speed of a compiled language with the portability of an interpreted language. The virtual machine and the intermediate code are both optimized so that they run faster than a simple interpreted language would, yet there is more portability than with a compiled language.</a:t>
            </a:r>
            <a:endParaRPr lang="en-US" altLang="en-US" b="1" i="1" dirty="0" smtClean="0">
              <a:ea typeface="ＭＳ Ｐゴシック" panose="020B0600070205080204" pitchFamily="34" charset="-128"/>
            </a:endParaRPr>
          </a:p>
          <a:p>
            <a:r>
              <a:rPr lang="en-US" altLang="en-US" dirty="0" smtClean="0">
                <a:ea typeface="ＭＳ Ｐゴシック" panose="020B0600070205080204" pitchFamily="34" charset="-128"/>
              </a:rPr>
              <a:t> </a:t>
            </a:r>
          </a:p>
          <a:p>
            <a:r>
              <a:rPr lang="en-US" altLang="en-US" dirty="0" smtClean="0">
                <a:ea typeface="ＭＳ Ｐゴシック" panose="020B0600070205080204" pitchFamily="34" charset="-128"/>
              </a:rPr>
              <a:t>Some examples are Java and Python. The next slide will show in detail how Java is compiled and run.</a:t>
            </a:r>
          </a:p>
        </p:txBody>
      </p:sp>
      <p:sp>
        <p:nvSpPr>
          <p:cNvPr id="4301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DEA7A672-407C-40B0-9531-59C4C5026A4B}" type="slidenum">
              <a:rPr lang="en-US" altLang="en-US" sz="1000"/>
              <a:pPr eaLnBrk="1" hangingPunct="1"/>
              <a:t>9</a:t>
            </a:fld>
            <a:endParaRPr lang="en-US" altLang="en-US" sz="1000" dirty="0"/>
          </a:p>
        </p:txBody>
      </p:sp>
    </p:spTree>
    <p:extLst>
      <p:ext uri="{BB962C8B-B14F-4D97-AF65-F5344CB8AC3E}">
        <p14:creationId xmlns:p14="http://schemas.microsoft.com/office/powerpoint/2010/main" val="42517426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hyperlink" Target="http://accessibility.psu.edu/microsoftoffice/powerpoint/" TargetMode="External"/><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0" y="3517900"/>
            <a:ext cx="91440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3 content blocks in 2x2 - text left">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4119880"/>
          </a:xfrm>
          <a:prstGeom prst="rect">
            <a:avLst/>
          </a:prstGeom>
        </p:spPr>
        <p:txBody>
          <a:bodyPr/>
          <a:lstStyle>
            <a:lvl1pPr>
              <a:defRPr sz="3200">
                <a:latin typeface="+mn-lt"/>
              </a:defRPr>
            </a:lvl1pPr>
            <a:lvl2pPr marL="914400" indent="-45720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572008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9424907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dirty="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Click to 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466344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Click to 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3"/>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your custom-named new layout </a:t>
            </a:r>
            <a:r>
              <a:rPr lang="en-US" b="0" baseline="0" dirty="0" smtClean="0"/>
              <a:t>or apply the new layout to an existing slide.</a:t>
            </a:r>
            <a:endParaRPr lang="en-US" dirty="0"/>
          </a:p>
        </p:txBody>
      </p:sp>
    </p:spTree>
    <p:custDataLst>
      <p:tags r:id="rId1"/>
    </p:custDataLst>
    <p:extLst>
      <p:ext uri="{BB962C8B-B14F-4D97-AF65-F5344CB8AC3E}">
        <p14:creationId xmlns:p14="http://schemas.microsoft.com/office/powerpoint/2010/main" val="140415146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Lecture + Small picture right upper">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199" y="1600200"/>
            <a:ext cx="8228627"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7391400" y="1508759"/>
            <a:ext cx="1582679" cy="441007"/>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4" name="Picture Placeholder 3"/>
          <p:cNvSpPr>
            <a:spLocks noGrp="1"/>
          </p:cNvSpPr>
          <p:nvPr>
            <p:ph type="pic" sz="quarter" idx="34"/>
          </p:nvPr>
        </p:nvSpPr>
        <p:spPr>
          <a:xfrm>
            <a:off x="7380229" y="125412"/>
            <a:ext cx="1593850" cy="1383347"/>
          </a:xfrm>
        </p:spPr>
        <p:txBody>
          <a:bodyPr/>
          <a:lstStyle/>
          <a:p>
            <a:r>
              <a:rPr lang="en-US" dirty="0" smtClean="0"/>
              <a:t>Click icon to add picture</a:t>
            </a:r>
            <a:endParaRPr lang="en-US" dirty="0"/>
          </a:p>
        </p:txBody>
      </p:sp>
    </p:spTree>
    <p:extLst>
      <p:ext uri="{BB962C8B-B14F-4D97-AF65-F5344CB8AC3E}">
        <p14:creationId xmlns:p14="http://schemas.microsoft.com/office/powerpoint/2010/main" val="50480829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ONC Side by Side Larger Lef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5435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5994400" y="1600200"/>
            <a:ext cx="26954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5994400" y="6278880"/>
            <a:ext cx="21039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6138419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ONC triple column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198" y="1600200"/>
            <a:ext cx="2857906"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p:txBody>
      </p:sp>
      <p:sp>
        <p:nvSpPr>
          <p:cNvPr id="20" name="Text Placeholder 1"/>
          <p:cNvSpPr>
            <a:spLocks noGrp="1"/>
          </p:cNvSpPr>
          <p:nvPr>
            <p:ph type="body" sz="quarter" idx="32" hasCustomPrompt="1"/>
          </p:nvPr>
        </p:nvSpPr>
        <p:spPr>
          <a:xfrm>
            <a:off x="457199" y="6278880"/>
            <a:ext cx="2857906"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21" name="Text Placeholder 1"/>
          <p:cNvSpPr>
            <a:spLocks noGrp="1"/>
          </p:cNvSpPr>
          <p:nvPr>
            <p:ph type="body" sz="quarter" idx="33" hasCustomPrompt="1"/>
          </p:nvPr>
        </p:nvSpPr>
        <p:spPr>
          <a:xfrm>
            <a:off x="3335424" y="6278880"/>
            <a:ext cx="251576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9" name="Content Placeholder 1"/>
          <p:cNvSpPr>
            <a:spLocks noGrp="1"/>
          </p:cNvSpPr>
          <p:nvPr>
            <p:ph sz="quarter" idx="34"/>
          </p:nvPr>
        </p:nvSpPr>
        <p:spPr>
          <a:xfrm>
            <a:off x="3335424" y="1600200"/>
            <a:ext cx="2536081"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p:txBody>
      </p:sp>
      <p:sp>
        <p:nvSpPr>
          <p:cNvPr id="10" name="Content Placeholder 1"/>
          <p:cNvSpPr>
            <a:spLocks noGrp="1"/>
          </p:cNvSpPr>
          <p:nvPr>
            <p:ph sz="quarter" idx="14"/>
          </p:nvPr>
        </p:nvSpPr>
        <p:spPr>
          <a:xfrm>
            <a:off x="5851185" y="1595120"/>
            <a:ext cx="2834642"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p:txBody>
      </p:sp>
      <p:sp>
        <p:nvSpPr>
          <p:cNvPr id="11" name="Text Placeholder 1"/>
          <p:cNvSpPr>
            <a:spLocks noGrp="1"/>
          </p:cNvSpPr>
          <p:nvPr>
            <p:ph type="body" sz="quarter" idx="35" hasCustomPrompt="1"/>
          </p:nvPr>
        </p:nvSpPr>
        <p:spPr>
          <a:xfrm>
            <a:off x="5915729" y="6289040"/>
            <a:ext cx="2770098"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Tree>
    <p:extLst>
      <p:ext uri="{BB962C8B-B14F-4D97-AF65-F5344CB8AC3E}">
        <p14:creationId xmlns:p14="http://schemas.microsoft.com/office/powerpoint/2010/main" val="170026043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Lecture-Short wide Top Picture, Bottom text">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67360" y="3352800"/>
            <a:ext cx="8229600" cy="291084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5" name="Content Placeholder 7"/>
          <p:cNvSpPr>
            <a:spLocks noGrp="1"/>
          </p:cNvSpPr>
          <p:nvPr>
            <p:ph sz="quarter" idx="15"/>
          </p:nvPr>
        </p:nvSpPr>
        <p:spPr>
          <a:xfrm>
            <a:off x="467360" y="1554480"/>
            <a:ext cx="8229600" cy="122428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p:txBody>
      </p:sp>
      <p:sp>
        <p:nvSpPr>
          <p:cNvPr id="6" name="Text Placeholder 1"/>
          <p:cNvSpPr>
            <a:spLocks noGrp="1"/>
          </p:cNvSpPr>
          <p:nvPr>
            <p:ph type="body" sz="quarter" idx="32" hasCustomPrompt="1"/>
          </p:nvPr>
        </p:nvSpPr>
        <p:spPr>
          <a:xfrm>
            <a:off x="447040" y="2778760"/>
            <a:ext cx="8238787"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Tree>
    <p:extLst>
      <p:ext uri="{BB962C8B-B14F-4D97-AF65-F5344CB8AC3E}">
        <p14:creationId xmlns:p14="http://schemas.microsoft.com/office/powerpoint/2010/main" val="392778929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3 content blocks in 2x2 - text right">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456184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12806728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90" r:id="rId3"/>
    <p:sldLayoutId id="2147484260" r:id="rId4"/>
    <p:sldLayoutId id="2147484282" r:id="rId5"/>
    <p:sldLayoutId id="2147484281" r:id="rId6"/>
    <p:sldLayoutId id="2147484289" r:id="rId7"/>
    <p:sldLayoutId id="2147484262" r:id="rId8"/>
    <p:sldLayoutId id="2147484288" r:id="rId9"/>
    <p:sldLayoutId id="2147484280" r:id="rId10"/>
    <p:sldLayoutId id="2147484263" r:id="rId11"/>
    <p:sldLayoutId id="2147484264" r:id="rId12"/>
    <p:sldLayoutId id="2147484265" r:id="rId13"/>
    <p:sldLayoutId id="2147484266" r:id="rId14"/>
    <p:sldLayoutId id="2147484267" r:id="rId15"/>
    <p:sldLayoutId id="2147484271" r:id="rId16"/>
    <p:sldLayoutId id="2147484272" r:id="rId17"/>
  </p:sldLayoutIdLst>
  <p:timing>
    <p:tnLst>
      <p:par>
        <p:cTn id="1" dur="indefinite" restart="never" nodeType="tmRoot"/>
      </p:par>
    </p:tnLst>
  </p:timing>
  <p:hf hd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3.xml"/><Relationship Id="rId4" Type="http://schemas.openxmlformats.org/officeDocument/2006/relationships/hyperlink" Target="http://creativecommons.org/licenses/by-nc-sa/4.0/" TargetMode="Externa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tags" Target="../tags/tag12.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4.xml"/><Relationship Id="rId1" Type="http://schemas.openxmlformats.org/officeDocument/2006/relationships/tags" Target="../tags/tag13.xml"/></Relationships>
</file>

<file path=ppt/slides/_rels/slide12.xml.rels><?xml version="1.0" encoding="UTF-8" standalone="yes"?>
<Relationships xmlns="http://schemas.openxmlformats.org/package/2006/relationships"><Relationship Id="rId8" Type="http://schemas.openxmlformats.org/officeDocument/2006/relationships/hyperlink" Target="http://commons.wikimedia.org/wiki/File:Architecture_framework.jpg" TargetMode="External"/><Relationship Id="rId3" Type="http://schemas.openxmlformats.org/officeDocument/2006/relationships/notesSlide" Target="../notesSlides/notesSlide12.xml"/><Relationship Id="rId7" Type="http://schemas.openxmlformats.org/officeDocument/2006/relationships/hyperlink" Target="https://openclipart.org/detail/25528/text-page-icon" TargetMode="External"/><Relationship Id="rId2" Type="http://schemas.openxmlformats.org/officeDocument/2006/relationships/slideLayout" Target="../slideLayouts/slideLayout15.xml"/><Relationship Id="rId1" Type="http://schemas.openxmlformats.org/officeDocument/2006/relationships/tags" Target="../tags/tag14.xml"/><Relationship Id="rId6" Type="http://schemas.openxmlformats.org/officeDocument/2006/relationships/hyperlink" Target="http://www.oracle.com/technetwork/java/index.html" TargetMode="External"/><Relationship Id="rId5" Type="http://schemas.openxmlformats.org/officeDocument/2006/relationships/hyperlink" Target="https://en.wikipedia.org/wiki/Scripting_language" TargetMode="External"/><Relationship Id="rId4" Type="http://schemas.openxmlformats.org/officeDocument/2006/relationships/hyperlink" Target="https://en.wikipedia.org/wiki/Programming_language"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openclipart.org/detail/25559/java" TargetMode="External"/><Relationship Id="rId3" Type="http://schemas.openxmlformats.org/officeDocument/2006/relationships/notesSlide" Target="../notesSlides/notesSlide13.xml"/><Relationship Id="rId7" Type="http://schemas.openxmlformats.org/officeDocument/2006/relationships/hyperlink" Target="http://www.clker.com/clipart-7536.html" TargetMode="External"/><Relationship Id="rId2" Type="http://schemas.openxmlformats.org/officeDocument/2006/relationships/slideLayout" Target="../slideLayouts/slideLayout15.xml"/><Relationship Id="rId1" Type="http://schemas.openxmlformats.org/officeDocument/2006/relationships/tags" Target="../tags/tag15.xml"/><Relationship Id="rId6" Type="http://schemas.openxmlformats.org/officeDocument/2006/relationships/hyperlink" Target="http://wikimediafoundation.org/wiki/File:Light_Apple_Logo_Free.png" TargetMode="External"/><Relationship Id="rId5" Type="http://schemas.openxmlformats.org/officeDocument/2006/relationships/hyperlink" Target="https://openclipart.org/detail/34531/tango-computer" TargetMode="External"/><Relationship Id="rId4" Type="http://schemas.openxmlformats.org/officeDocument/2006/relationships/hyperlink" Target="https://openclipart.org/detail/49411/binary-file" TargetMode="Externa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6.xml"/><Relationship Id="rId1" Type="http://schemas.openxmlformats.org/officeDocument/2006/relationships/tags" Target="../tags/tag16.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tags" Target="../tags/tag7.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tags" Target="../tags/tag8.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tags" Target="../tags/tag9.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anose="020B0600070205080204" pitchFamily="34" charset="-128"/>
              </a:rPr>
              <a:t>Introduction to Computer Science</a:t>
            </a:r>
            <a:endParaRPr lang="en-US" dirty="0"/>
          </a:p>
        </p:txBody>
      </p:sp>
      <p:sp>
        <p:nvSpPr>
          <p:cNvPr id="3" name="Text Placeholder 2"/>
          <p:cNvSpPr>
            <a:spLocks noGrp="1"/>
          </p:cNvSpPr>
          <p:nvPr>
            <p:ph type="body" sz="half" idx="2"/>
          </p:nvPr>
        </p:nvSpPr>
        <p:spPr/>
        <p:txBody>
          <a:bodyPr/>
          <a:lstStyle/>
          <a:p>
            <a:r>
              <a:rPr lang="en-US" altLang="en-US" dirty="0">
                <a:ea typeface="ＭＳ Ｐゴシック" panose="020B0600070205080204" pitchFamily="34" charset="-128"/>
              </a:rPr>
              <a:t>Computer Programming</a:t>
            </a:r>
          </a:p>
          <a:p>
            <a:endParaRPr lang="en-US" dirty="0"/>
          </a:p>
        </p:txBody>
      </p:sp>
      <p:sp>
        <p:nvSpPr>
          <p:cNvPr id="4" name="Text Placeholder 3"/>
          <p:cNvSpPr>
            <a:spLocks noGrp="1"/>
          </p:cNvSpPr>
          <p:nvPr>
            <p:ph type="body" sz="quarter" idx="11"/>
          </p:nvPr>
        </p:nvSpPr>
        <p:spPr/>
        <p:txBody>
          <a:bodyPr/>
          <a:lstStyle/>
          <a:p>
            <a:r>
              <a:rPr lang="en-US" altLang="en-US" dirty="0" smtClean="0"/>
              <a:t>Lecture </a:t>
            </a:r>
            <a:r>
              <a:rPr lang="en-US" altLang="en-US" dirty="0"/>
              <a:t>b</a:t>
            </a:r>
          </a:p>
        </p:txBody>
      </p:sp>
      <p:sp>
        <p:nvSpPr>
          <p:cNvPr id="5" name="Text Placeholder 4"/>
          <p:cNvSpPr>
            <a:spLocks noGrp="1"/>
          </p:cNvSpPr>
          <p:nvPr>
            <p:ph type="body" sz="quarter" idx="12"/>
          </p:nvPr>
        </p:nvSpPr>
        <p:spPr/>
        <p:txBody>
          <a:bodyPr/>
          <a:lstStyle/>
          <a:p>
            <a:r>
              <a:rPr lang="en-US" dirty="0" smtClean="0"/>
              <a:t>This material (Comp 4 Unit </a:t>
            </a:r>
            <a:r>
              <a:rPr lang="en-US" dirty="0"/>
              <a:t>4</a:t>
            </a:r>
            <a:r>
              <a:rPr lang="en-US" dirty="0" smtClean="0"/>
              <a:t>) was developed by Oregon Health &amp; Science University, funded by the Department of Health and Human Services, Office of the National Coordinator for Health Information Technology under Award Number 90WT0001. </a:t>
            </a:r>
          </a:p>
          <a:p>
            <a:r>
              <a:rPr lang="en-US" dirty="0" smtClean="0"/>
              <a:t>This work is licensed under the Creative Commons Attribution-NonCommercial-ShareAlike 4.0 International License. To view a copy of this license, visit </a:t>
            </a:r>
            <a:r>
              <a:rPr lang="en-US" dirty="0" smtClean="0">
                <a:hlinkClick r:id="rId4" tooltip="URL for Creative Commons Attribution-NonCommercial-ShareAlike 4.0 International License"/>
              </a:rPr>
              <a:t>http://creativecommons.org/licenses/by-nc-sa/4.0/</a:t>
            </a:r>
            <a:r>
              <a:rPr lang="en-US" dirty="0" smtClean="0"/>
              <a:t>.</a:t>
            </a:r>
          </a:p>
        </p:txBody>
      </p:sp>
    </p:spTree>
    <p:custDataLst>
      <p:tags r:id="rId1"/>
    </p:custDataLst>
    <p:extLst>
      <p:ext uri="{BB962C8B-B14F-4D97-AF65-F5344CB8AC3E}">
        <p14:creationId xmlns:p14="http://schemas.microsoft.com/office/powerpoint/2010/main" val="25122622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p:txBody>
          <a:bodyPr/>
          <a:lstStyle/>
          <a:p>
            <a:r>
              <a:rPr lang="en-US" altLang="en-US" dirty="0" smtClean="0"/>
              <a:t>Example: Java</a:t>
            </a:r>
          </a:p>
        </p:txBody>
      </p:sp>
      <p:pic>
        <p:nvPicPr>
          <p:cNvPr id="4" name="Content Placeholder 3" descr="Icons in sequence representing Java code, a Java compiler, a byte code or class file, a break into 2 arrows to 2 Java Virtual Machines resulting with instructions sent to 2 computers, one Windows one PC."/>
          <p:cNvPicPr>
            <a:picLocks noGrp="1" noChangeAspect="1"/>
          </p:cNvPicPr>
          <p:nvPr>
            <p:ph sz="quarter" idx="15"/>
          </p:nvPr>
        </p:nvPicPr>
        <p:blipFill>
          <a:blip r:embed="rId4" cstate="print">
            <a:extLst>
              <a:ext uri="{28A0092B-C50C-407E-A947-70E740481C1C}">
                <a14:useLocalDpi xmlns:a14="http://schemas.microsoft.com/office/drawing/2010/main" val="0"/>
              </a:ext>
            </a:extLst>
          </a:blip>
          <a:stretch>
            <a:fillRect/>
          </a:stretch>
        </p:blipFill>
        <p:spPr>
          <a:xfrm>
            <a:off x="2644659" y="1555158"/>
            <a:ext cx="3873731" cy="1221971"/>
          </a:xfrm>
        </p:spPr>
      </p:pic>
      <p:sp>
        <p:nvSpPr>
          <p:cNvPr id="6" name="Text Placeholder 5"/>
          <p:cNvSpPr>
            <a:spLocks noGrp="1"/>
          </p:cNvSpPr>
          <p:nvPr>
            <p:ph type="body" sz="quarter" idx="32"/>
          </p:nvPr>
        </p:nvSpPr>
        <p:spPr>
          <a:xfrm>
            <a:off x="2280920" y="2853330"/>
            <a:ext cx="4582160" cy="533400"/>
          </a:xfrm>
        </p:spPr>
        <p:txBody>
          <a:bodyPr/>
          <a:lstStyle/>
          <a:p>
            <a:pPr algn="ctr"/>
            <a:r>
              <a:rPr lang="en-US" altLang="en-US" dirty="0"/>
              <a:t>(Graphics used: PD-US. </a:t>
            </a:r>
            <a:r>
              <a:rPr lang="en-US" altLang="en-US" dirty="0" err="1"/>
              <a:t>Fitzsimon</a:t>
            </a:r>
            <a:r>
              <a:rPr lang="en-US" altLang="en-US" dirty="0"/>
              <a:t>, 2009; Thomas &amp; Cullen, 2001; </a:t>
            </a:r>
            <a:r>
              <a:rPr lang="en-US" altLang="en-US" dirty="0" err="1"/>
              <a:t>Fitzsimon</a:t>
            </a:r>
            <a:r>
              <a:rPr lang="en-US" altLang="en-US" dirty="0"/>
              <a:t>, 2007; </a:t>
            </a:r>
            <a:r>
              <a:rPr lang="en-US" altLang="en-US" dirty="0" err="1"/>
              <a:t>EdibleKarma</a:t>
            </a:r>
            <a:r>
              <a:rPr lang="en-US" altLang="en-US" dirty="0"/>
              <a:t>, 2008; </a:t>
            </a:r>
            <a:r>
              <a:rPr lang="en-US" dirty="0" err="1"/>
              <a:t>warszawianka</a:t>
            </a:r>
            <a:r>
              <a:rPr lang="en-US" altLang="en-US" dirty="0"/>
              <a:t>, 2010</a:t>
            </a:r>
            <a:r>
              <a:rPr lang="en-US" altLang="en-US" dirty="0" smtClean="0"/>
              <a:t>)</a:t>
            </a:r>
            <a:endParaRPr lang="en-US" altLang="en-US" sz="500" dirty="0"/>
          </a:p>
        </p:txBody>
      </p:sp>
      <p:sp>
        <p:nvSpPr>
          <p:cNvPr id="44034" name="Content Placeholder 2"/>
          <p:cNvSpPr>
            <a:spLocks noGrp="1"/>
          </p:cNvSpPr>
          <p:nvPr>
            <p:ph sz="quarter" idx="14"/>
          </p:nvPr>
        </p:nvSpPr>
        <p:spPr/>
        <p:txBody>
          <a:bodyPr/>
          <a:lstStyle/>
          <a:p>
            <a:r>
              <a:rPr lang="en-US" altLang="en-US" dirty="0" smtClean="0"/>
              <a:t>Java programs are compiled to byte code</a:t>
            </a:r>
          </a:p>
          <a:p>
            <a:r>
              <a:rPr lang="en-US" altLang="en-US" dirty="0" smtClean="0"/>
              <a:t>The Java Virtual Machine (JVM) runs the byte code</a:t>
            </a:r>
          </a:p>
          <a:p>
            <a:pPr lvl="1"/>
            <a:r>
              <a:rPr lang="en-US" altLang="en-US" dirty="0" smtClean="0"/>
              <a:t>JVM unique to each type of computer</a:t>
            </a:r>
          </a:p>
          <a:p>
            <a:pPr lvl="1"/>
            <a:r>
              <a:rPr lang="en-US" altLang="en-US" dirty="0" smtClean="0"/>
              <a:t>Byte code is portable</a:t>
            </a:r>
          </a:p>
        </p:txBody>
      </p:sp>
      <p:sp>
        <p:nvSpPr>
          <p:cNvPr id="2" name="Slide Number Placeholder 1"/>
          <p:cNvSpPr>
            <a:spLocks noGrp="1"/>
          </p:cNvSpPr>
          <p:nvPr>
            <p:ph type="sldNum" sz="quarter" idx="4"/>
          </p:nvPr>
        </p:nvSpPr>
        <p:spPr/>
        <p:txBody>
          <a:bodyPr/>
          <a:lstStyle/>
          <a:p>
            <a:fld id="{F3BF8891-5E06-46C2-89A4-6DB85D39BA35}" type="slidenum">
              <a:rPr lang="en-US" smtClean="0"/>
              <a:pPr/>
              <a:t>10</a:t>
            </a:fld>
            <a:endParaRPr lang="en-US" dirty="0"/>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lstStyle/>
          <a:p>
            <a:r>
              <a:rPr lang="en-US" altLang="en-US" dirty="0" smtClean="0"/>
              <a:t>Computer Programming</a:t>
            </a:r>
            <a:br>
              <a:rPr lang="en-US" altLang="en-US" dirty="0" smtClean="0"/>
            </a:br>
            <a:r>
              <a:rPr lang="en-US" altLang="en-US" dirty="0" smtClean="0"/>
              <a:t>Summary – Lecture b</a:t>
            </a:r>
          </a:p>
        </p:txBody>
      </p:sp>
      <p:sp>
        <p:nvSpPr>
          <p:cNvPr id="46082" name="Text Placeholder 3"/>
          <p:cNvSpPr>
            <a:spLocks noGrp="1"/>
          </p:cNvSpPr>
          <p:nvPr>
            <p:ph type="body" sz="quarter" idx="11"/>
          </p:nvPr>
        </p:nvSpPr>
        <p:spPr/>
        <p:txBody>
          <a:bodyPr>
            <a:normAutofit lnSpcReduction="10000"/>
          </a:bodyPr>
          <a:lstStyle/>
          <a:p>
            <a:r>
              <a:rPr lang="en-US" altLang="en-US" dirty="0" smtClean="0"/>
              <a:t>Compiling creates machine code from a program</a:t>
            </a:r>
          </a:p>
          <a:p>
            <a:r>
              <a:rPr lang="en-US" altLang="en-US" dirty="0" smtClean="0"/>
              <a:t>Compilers are unique to each computer architecture</a:t>
            </a:r>
          </a:p>
          <a:p>
            <a:r>
              <a:rPr lang="en-US" altLang="en-US" dirty="0" smtClean="0"/>
              <a:t>Interpreted programs are translated as they execute</a:t>
            </a:r>
          </a:p>
          <a:p>
            <a:r>
              <a:rPr lang="en-US" altLang="en-US" dirty="0" smtClean="0"/>
              <a:t>Some languages, for example Java, implement hybrid approach of compiling and interpreting</a:t>
            </a:r>
          </a:p>
        </p:txBody>
      </p:sp>
      <p:sp>
        <p:nvSpPr>
          <p:cNvPr id="2" name="Slide Number Placeholder 1"/>
          <p:cNvSpPr>
            <a:spLocks noGrp="1"/>
          </p:cNvSpPr>
          <p:nvPr>
            <p:ph type="sldNum" sz="quarter" idx="4"/>
          </p:nvPr>
        </p:nvSpPr>
        <p:spPr/>
        <p:txBody>
          <a:bodyPr/>
          <a:lstStyle/>
          <a:p>
            <a:fld id="{F3BF8891-5E06-46C2-89A4-6DB85D39BA35}" type="slidenum">
              <a:rPr lang="en-US" smtClean="0"/>
              <a:pPr/>
              <a:t>11</a:t>
            </a:fld>
            <a:endParaRPr lang="en-US" dirty="0"/>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p:txBody>
          <a:bodyPr/>
          <a:lstStyle/>
          <a:p>
            <a:r>
              <a:rPr lang="en-US" altLang="en-US" dirty="0" smtClean="0"/>
              <a:t>Computer Programming</a:t>
            </a:r>
            <a:br>
              <a:rPr lang="en-US" altLang="en-US" dirty="0" smtClean="0"/>
            </a:br>
            <a:r>
              <a:rPr lang="en-US" altLang="en-US" dirty="0" smtClean="0"/>
              <a:t>References – 1 – Lecture b</a:t>
            </a:r>
          </a:p>
        </p:txBody>
      </p:sp>
      <p:sp>
        <p:nvSpPr>
          <p:cNvPr id="48130" name="Text Placeholder 5"/>
          <p:cNvSpPr>
            <a:spLocks noGrp="1"/>
          </p:cNvSpPr>
          <p:nvPr>
            <p:ph type="body" sz="quarter" idx="16"/>
          </p:nvPr>
        </p:nvSpPr>
        <p:spPr>
          <a:xfrm>
            <a:off x="457200" y="1600200"/>
            <a:ext cx="8229600" cy="4846320"/>
          </a:xfrm>
        </p:spPr>
        <p:txBody>
          <a:bodyPr>
            <a:normAutofit fontScale="92500" lnSpcReduction="10000"/>
          </a:bodyPr>
          <a:lstStyle/>
          <a:p>
            <a:r>
              <a:rPr lang="en-US" altLang="en-US" dirty="0" smtClean="0"/>
              <a:t>References </a:t>
            </a:r>
          </a:p>
          <a:p>
            <a:r>
              <a:rPr lang="en-US" altLang="en-US" b="0" dirty="0"/>
              <a:t>Morley, D., &amp; Parker, C.S. (2010). </a:t>
            </a:r>
            <a:r>
              <a:rPr lang="en-US" altLang="en-US" b="0" dirty="0" smtClean="0"/>
              <a:t>Chapter 13: Program </a:t>
            </a:r>
            <a:r>
              <a:rPr lang="en-US" altLang="en-US" b="0" dirty="0"/>
              <a:t>Development and Programming Languages. </a:t>
            </a:r>
            <a:r>
              <a:rPr lang="en-US" altLang="en-US" b="0" dirty="0" smtClean="0"/>
              <a:t>In </a:t>
            </a:r>
            <a:r>
              <a:rPr lang="en-US" altLang="en-US" b="0" i="1" dirty="0"/>
              <a:t>Understanding Computers Today and Tomorrow, 12th Edition introductory.</a:t>
            </a:r>
            <a:r>
              <a:rPr lang="en-US" altLang="en-US" b="0" dirty="0"/>
              <a:t> Boston</a:t>
            </a:r>
            <a:r>
              <a:rPr lang="en-US" altLang="en-US" b="0" dirty="0" smtClean="0"/>
              <a:t>: Course </a:t>
            </a:r>
            <a:r>
              <a:rPr lang="en-US" altLang="en-US" b="0" dirty="0"/>
              <a:t>Technology.</a:t>
            </a:r>
          </a:p>
          <a:p>
            <a:r>
              <a:rPr lang="en-US" altLang="en-US" b="0" dirty="0"/>
              <a:t>Parsons, J.J., &amp; Oja, D. (2010). Chapter 12: Computer Programming. In </a:t>
            </a:r>
            <a:r>
              <a:rPr lang="en-US" altLang="en-US" b="0" i="1" dirty="0"/>
              <a:t>New Perspectives on Computer Concepts 2011: Comprehensive</a:t>
            </a:r>
            <a:r>
              <a:rPr lang="en-US" altLang="en-US" b="0" dirty="0"/>
              <a:t>. 13th ed. Boston: Course Technology</a:t>
            </a:r>
            <a:r>
              <a:rPr lang="en-US" altLang="en-US" b="0" dirty="0" smtClean="0"/>
              <a:t>.</a:t>
            </a:r>
          </a:p>
          <a:p>
            <a:r>
              <a:rPr lang="en-US" altLang="en-US" b="0" dirty="0" smtClean="0"/>
              <a:t>Programming Languages. (2011). In </a:t>
            </a:r>
            <a:r>
              <a:rPr lang="en-US" altLang="en-US" b="0" i="1" dirty="0" smtClean="0"/>
              <a:t>Wikipedia</a:t>
            </a:r>
            <a:r>
              <a:rPr lang="en-US" altLang="en-US" b="0" dirty="0" smtClean="0"/>
              <a:t>. Retrieved March 17, 2011, from </a:t>
            </a:r>
            <a:r>
              <a:rPr lang="en-US" altLang="en-US" b="0" dirty="0"/>
              <a:t>Redirects to: </a:t>
            </a:r>
            <a:r>
              <a:rPr lang="en-US" altLang="en-US" b="0" dirty="0">
                <a:hlinkClick r:id="rId4" tooltip="URL for referenced article."/>
              </a:rPr>
              <a:t>https://</a:t>
            </a:r>
            <a:r>
              <a:rPr lang="en-US" altLang="en-US" b="0" dirty="0" smtClean="0">
                <a:hlinkClick r:id="rId4" tooltip="URL for referenced article."/>
              </a:rPr>
              <a:t>en.wikipedia.org/wiki/Programming_language</a:t>
            </a:r>
            <a:r>
              <a:rPr lang="en-US" altLang="en-US" b="0" dirty="0" smtClean="0"/>
              <a:t>.</a:t>
            </a:r>
          </a:p>
          <a:p>
            <a:r>
              <a:rPr lang="en-US" altLang="en-US" b="0" dirty="0" smtClean="0"/>
              <a:t>Scripting Languages. (2011</a:t>
            </a:r>
            <a:r>
              <a:rPr lang="en-US" altLang="en-US" b="0" dirty="0"/>
              <a:t>). . In </a:t>
            </a:r>
            <a:r>
              <a:rPr lang="en-US" altLang="en-US" b="0" i="1" dirty="0"/>
              <a:t>Wikipedia</a:t>
            </a:r>
            <a:r>
              <a:rPr lang="en-US" altLang="en-US" b="0" dirty="0"/>
              <a:t>. Retrieved March 17, 2011, from </a:t>
            </a:r>
            <a:r>
              <a:rPr lang="en-US" altLang="en-US" b="0" dirty="0" smtClean="0">
                <a:hlinkClick r:id="rId5" tooltip="URL for referenced article"/>
              </a:rPr>
              <a:t>https://en.wikipedia.org/wiki/Scripting_language</a:t>
            </a:r>
            <a:r>
              <a:rPr lang="en-US" altLang="en-US" b="0" dirty="0" smtClean="0"/>
              <a:t>.</a:t>
            </a:r>
          </a:p>
          <a:p>
            <a:r>
              <a:rPr lang="en-US" altLang="en-US" b="0" dirty="0" smtClean="0"/>
              <a:t>The Java Language: An Overview. (2007, December). Retrieved March 21, 2011, from </a:t>
            </a:r>
            <a:r>
              <a:rPr lang="en-US" altLang="en-US" b="0" dirty="0" smtClean="0">
                <a:hlinkClick r:id="rId6" tooltip="URL for referenced article"/>
              </a:rPr>
              <a:t>http://www.oracle.com/technetwork/java/index.html</a:t>
            </a:r>
            <a:r>
              <a:rPr lang="en-US" altLang="en-US" b="0" dirty="0" smtClean="0"/>
              <a:t>.</a:t>
            </a:r>
          </a:p>
          <a:p>
            <a:r>
              <a:rPr lang="en-US" altLang="en-US" dirty="0" smtClean="0"/>
              <a:t>Images</a:t>
            </a:r>
          </a:p>
          <a:p>
            <a:r>
              <a:rPr lang="en-US" altLang="en-US" b="0" dirty="0" smtClean="0"/>
              <a:t>Slides 5-7, 10: Text page icon. [image </a:t>
            </a:r>
            <a:r>
              <a:rPr lang="en-US" altLang="en-US" b="0" dirty="0"/>
              <a:t>on the Internet</a:t>
            </a:r>
            <a:r>
              <a:rPr lang="en-US" altLang="en-US" b="0" dirty="0" smtClean="0"/>
              <a:t>]. </a:t>
            </a:r>
            <a:r>
              <a:rPr lang="en-US" altLang="en-US" b="0" dirty="0" err="1" smtClean="0"/>
              <a:t>Fitzsimon</a:t>
            </a:r>
            <a:r>
              <a:rPr lang="en-US" altLang="en-US" b="0" dirty="0" smtClean="0"/>
              <a:t>, A. (2009, April 20). </a:t>
            </a:r>
            <a:r>
              <a:rPr lang="en-US" altLang="en-US" b="0" dirty="0"/>
              <a:t>Retrieved November 12, 2011 from </a:t>
            </a:r>
            <a:r>
              <a:rPr lang="en-US" altLang="en-US" b="0" dirty="0">
                <a:hlinkClick r:id="rId7" tooltip="URL for referenced image."/>
              </a:rPr>
              <a:t>https://</a:t>
            </a:r>
            <a:r>
              <a:rPr lang="en-US" altLang="en-US" b="0" dirty="0" smtClean="0">
                <a:hlinkClick r:id="rId7" tooltip="URL for referenced image."/>
              </a:rPr>
              <a:t>openclipart.org/detail/25528/text-page-icon</a:t>
            </a:r>
            <a:r>
              <a:rPr lang="en-US" altLang="en-US" b="0" dirty="0" smtClean="0"/>
              <a:t>. This file has been released into the Public Domain.</a:t>
            </a:r>
          </a:p>
          <a:p>
            <a:r>
              <a:rPr lang="en-US" altLang="en-US" b="0" dirty="0" smtClean="0"/>
              <a:t>Slides 5-6, 10: </a:t>
            </a:r>
            <a:r>
              <a:rPr lang="en-US" altLang="en-US" b="0" dirty="0"/>
              <a:t>Architecture framework. [image on the Internet]. Thomas, R. &amp; Cullen, P. (2001, April). Retrieved November 12, 2011 from: </a:t>
            </a:r>
            <a:r>
              <a:rPr lang="en-US" altLang="en-US" b="0" dirty="0">
                <a:hlinkClick r:id="rId8" tooltip="URL for referenced image"/>
              </a:rPr>
              <a:t>http://commons.wikimedia.org/wiki/File:Architecture_framework.jpg</a:t>
            </a:r>
            <a:r>
              <a:rPr lang="en-US" altLang="en-US" b="0" dirty="0"/>
              <a:t>. This file has been released into the Public Domain</a:t>
            </a:r>
            <a:r>
              <a:rPr lang="en-US" altLang="en-US" b="0" dirty="0" smtClean="0"/>
              <a:t>.</a:t>
            </a:r>
            <a:endParaRPr lang="en-US" altLang="en-US" b="0" dirty="0"/>
          </a:p>
        </p:txBody>
      </p:sp>
      <p:sp>
        <p:nvSpPr>
          <p:cNvPr id="2" name="Slide Number Placeholder 1"/>
          <p:cNvSpPr>
            <a:spLocks noGrp="1"/>
          </p:cNvSpPr>
          <p:nvPr>
            <p:ph type="sldNum" sz="quarter" idx="4"/>
          </p:nvPr>
        </p:nvSpPr>
        <p:spPr/>
        <p:txBody>
          <a:bodyPr/>
          <a:lstStyle/>
          <a:p>
            <a:fld id="{F3BF8891-5E06-46C2-89A4-6DB85D39BA35}" type="slidenum">
              <a:rPr lang="en-US" smtClean="0"/>
              <a:pPr/>
              <a:t>12</a:t>
            </a:fld>
            <a:endParaRPr lang="en-US" dirty="0"/>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p:txBody>
          <a:bodyPr/>
          <a:lstStyle/>
          <a:p>
            <a:r>
              <a:rPr lang="en-US" altLang="en-US" dirty="0" smtClean="0"/>
              <a:t>Computer Programming</a:t>
            </a:r>
            <a:br>
              <a:rPr lang="en-US" altLang="en-US" dirty="0" smtClean="0"/>
            </a:br>
            <a:r>
              <a:rPr lang="en-US" altLang="en-US" dirty="0" smtClean="0"/>
              <a:t>References – 2 – Lecture b</a:t>
            </a:r>
          </a:p>
        </p:txBody>
      </p:sp>
      <p:sp>
        <p:nvSpPr>
          <p:cNvPr id="50178" name="Text Placeholder 5"/>
          <p:cNvSpPr>
            <a:spLocks noGrp="1"/>
          </p:cNvSpPr>
          <p:nvPr>
            <p:ph type="body" sz="quarter" idx="16"/>
          </p:nvPr>
        </p:nvSpPr>
        <p:spPr>
          <a:xfrm>
            <a:off x="457200" y="1600200"/>
            <a:ext cx="8229600" cy="4846320"/>
          </a:xfrm>
        </p:spPr>
        <p:txBody>
          <a:bodyPr>
            <a:normAutofit/>
          </a:bodyPr>
          <a:lstStyle/>
          <a:p>
            <a:r>
              <a:rPr lang="en-US" altLang="en-US" dirty="0" smtClean="0"/>
              <a:t>Images, continued</a:t>
            </a:r>
          </a:p>
          <a:p>
            <a:r>
              <a:rPr lang="en-US" altLang="en-US" b="0" dirty="0" smtClean="0"/>
              <a:t>Slides 5-6: </a:t>
            </a:r>
            <a:r>
              <a:rPr lang="en-US" altLang="en-US" b="0" dirty="0"/>
              <a:t>Binary File [image on the Internet]. </a:t>
            </a:r>
            <a:r>
              <a:rPr lang="en-US" altLang="en-US" b="0" dirty="0" err="1"/>
              <a:t>mihi</a:t>
            </a:r>
            <a:r>
              <a:rPr lang="en-US" altLang="en-US" b="0" dirty="0"/>
              <a:t>. (2010, April 21). Retrieved November 12, 2011 </a:t>
            </a:r>
            <a:r>
              <a:rPr lang="en-US" altLang="en-US" b="0" dirty="0" smtClean="0"/>
              <a:t>from: </a:t>
            </a:r>
            <a:r>
              <a:rPr lang="en-US" altLang="en-US" b="0" dirty="0">
                <a:hlinkClick r:id="rId4" tooltip="URL for referenced image"/>
              </a:rPr>
              <a:t>https://openclipart.org/detail/49411/binary-file</a:t>
            </a:r>
            <a:r>
              <a:rPr lang="en-US" altLang="en-US" b="0" dirty="0"/>
              <a:t>. This file has been released to the Public Domain.</a:t>
            </a:r>
          </a:p>
          <a:p>
            <a:r>
              <a:rPr lang="en-US" altLang="en-US" b="0" dirty="0"/>
              <a:t>Slides 5-6, 10: Computer </a:t>
            </a:r>
            <a:r>
              <a:rPr lang="en-US" altLang="en-US" b="0" dirty="0" smtClean="0"/>
              <a:t>“tango computer</a:t>
            </a:r>
            <a:r>
              <a:rPr lang="en-US" altLang="en-US" b="0" dirty="0"/>
              <a:t>”. [image on the Internet</a:t>
            </a:r>
            <a:r>
              <a:rPr lang="en-US" altLang="en-US" b="0" dirty="0" smtClean="0"/>
              <a:t>]. </a:t>
            </a:r>
            <a:r>
              <a:rPr lang="en-US" altLang="en-US" b="0" dirty="0" err="1" smtClean="0"/>
              <a:t>Warszawianka</a:t>
            </a:r>
            <a:r>
              <a:rPr lang="en-US" altLang="en-US" b="0" dirty="0"/>
              <a:t>.</a:t>
            </a:r>
            <a:r>
              <a:rPr lang="en-US" altLang="en-US" b="0" dirty="0" smtClean="0"/>
              <a:t> (2010, March 27).</a:t>
            </a:r>
            <a:r>
              <a:rPr lang="en-US" altLang="en-US" b="0" dirty="0"/>
              <a:t> Retrieved November 12, 2011 </a:t>
            </a:r>
            <a:r>
              <a:rPr lang="en-US" altLang="en-US" b="0" dirty="0" smtClean="0"/>
              <a:t>from: </a:t>
            </a:r>
            <a:r>
              <a:rPr lang="en-US" altLang="en-US" b="0" dirty="0">
                <a:hlinkClick r:id="rId5" tooltip="URL for referenced image"/>
              </a:rPr>
              <a:t>https://</a:t>
            </a:r>
            <a:r>
              <a:rPr lang="en-US" altLang="en-US" b="0" dirty="0" smtClean="0">
                <a:hlinkClick r:id="rId5" tooltip="URL for referenced image"/>
              </a:rPr>
              <a:t>openclipart.org/detail/34531/tango-computer</a:t>
            </a:r>
            <a:r>
              <a:rPr lang="en-US" altLang="en-US" b="0" dirty="0" smtClean="0"/>
              <a:t>. </a:t>
            </a:r>
            <a:r>
              <a:rPr lang="en-US" altLang="en-US" b="0" dirty="0"/>
              <a:t>This file has been released to the Public Domain</a:t>
            </a:r>
            <a:r>
              <a:rPr lang="en-US" altLang="en-US" b="0" dirty="0" smtClean="0"/>
              <a:t>.</a:t>
            </a:r>
          </a:p>
          <a:p>
            <a:r>
              <a:rPr lang="en-US" altLang="en-US" b="0" dirty="0" smtClean="0"/>
              <a:t>Slides 6, 10: Apple Logo. [image on the Internet]. </a:t>
            </a:r>
            <a:r>
              <a:rPr lang="en-US" altLang="en-US" b="0" dirty="0" err="1" smtClean="0"/>
              <a:t>EdibleKarma</a:t>
            </a:r>
            <a:r>
              <a:rPr lang="en-US" altLang="en-US" b="0" dirty="0" smtClean="0"/>
              <a:t>. (2008, February 2007). Retrieved </a:t>
            </a:r>
            <a:r>
              <a:rPr lang="en-US" altLang="en-US" b="0" dirty="0"/>
              <a:t>November 12, 2011 from</a:t>
            </a:r>
            <a:r>
              <a:rPr lang="en-US" altLang="en-US" b="0" dirty="0" smtClean="0"/>
              <a:t>: </a:t>
            </a:r>
            <a:r>
              <a:rPr lang="en-US" altLang="en-US" b="0" dirty="0">
                <a:hlinkClick r:id="rId6" tooltip="URL for referenced image"/>
              </a:rPr>
              <a:t>http://</a:t>
            </a:r>
            <a:r>
              <a:rPr lang="en-US" altLang="en-US" b="0" dirty="0" smtClean="0">
                <a:hlinkClick r:id="rId6" tooltip="URL for referenced image"/>
              </a:rPr>
              <a:t>wikimediafoundation.org/wiki/File:Light_Apple_Logo_Free.png</a:t>
            </a:r>
            <a:r>
              <a:rPr lang="en-US" altLang="en-US" b="0" dirty="0" smtClean="0"/>
              <a:t>. </a:t>
            </a:r>
            <a:r>
              <a:rPr lang="en-US" altLang="en-US" b="0" dirty="0"/>
              <a:t>This file has been released to the Public </a:t>
            </a:r>
            <a:r>
              <a:rPr lang="en-US" altLang="en-US" b="0" dirty="0" smtClean="0"/>
              <a:t>Domain.</a:t>
            </a:r>
          </a:p>
          <a:p>
            <a:r>
              <a:rPr lang="en-US" altLang="en-US" b="0" dirty="0" smtClean="0"/>
              <a:t>Slides </a:t>
            </a:r>
            <a:r>
              <a:rPr lang="en-US" altLang="en-US" b="0" dirty="0"/>
              <a:t>6</a:t>
            </a:r>
            <a:r>
              <a:rPr lang="en-US" altLang="en-US" b="0" dirty="0" smtClean="0"/>
              <a:t>, 10: Microsoft Windows Logo. [image on the Internet]. </a:t>
            </a:r>
            <a:r>
              <a:rPr lang="en-US" altLang="en-US" b="0" dirty="0" err="1" smtClean="0"/>
              <a:t>Fitzsimon</a:t>
            </a:r>
            <a:r>
              <a:rPr lang="en-US" altLang="en-US" b="0" dirty="0" smtClean="0"/>
              <a:t>, A. (2007, November 13). Retrieved </a:t>
            </a:r>
            <a:r>
              <a:rPr lang="en-US" altLang="en-US" b="0" dirty="0"/>
              <a:t>November 12, 2011 from: </a:t>
            </a:r>
            <a:r>
              <a:rPr lang="en-US" altLang="en-US" b="0" dirty="0" smtClean="0">
                <a:hlinkClick r:id="rId7" tooltip="URL for referenced image"/>
              </a:rPr>
              <a:t>http://www.clker.com/clipart-7536.html</a:t>
            </a:r>
            <a:r>
              <a:rPr lang="en-US" altLang="en-US" b="0" dirty="0" smtClean="0"/>
              <a:t>. This </a:t>
            </a:r>
            <a:r>
              <a:rPr lang="en-US" altLang="en-US" b="0" dirty="0"/>
              <a:t>file has been released to the Public Domain</a:t>
            </a:r>
            <a:r>
              <a:rPr lang="en-US" altLang="en-US" b="0" dirty="0" smtClean="0"/>
              <a:t>.</a:t>
            </a:r>
          </a:p>
          <a:p>
            <a:r>
              <a:rPr lang="en-US" altLang="en-US" b="0" dirty="0" smtClean="0"/>
              <a:t>Slide 10: Java Class. [image on the Internet]. </a:t>
            </a:r>
            <a:r>
              <a:rPr lang="en-US" altLang="en-US" b="0" dirty="0" err="1"/>
              <a:t>Fitzsimon</a:t>
            </a:r>
            <a:r>
              <a:rPr lang="en-US" altLang="en-US" b="0" dirty="0"/>
              <a:t>, A. </a:t>
            </a:r>
            <a:r>
              <a:rPr lang="en-US" altLang="en-US" b="0" dirty="0" smtClean="0"/>
              <a:t>(2009, May 1). Retrieved </a:t>
            </a:r>
            <a:r>
              <a:rPr lang="en-US" altLang="en-US" b="0" dirty="0"/>
              <a:t>November 12, 2011 from: </a:t>
            </a:r>
            <a:r>
              <a:rPr lang="en-US" altLang="en-US" b="0" dirty="0">
                <a:hlinkClick r:id="rId8" tooltip="URL for referenced image"/>
              </a:rPr>
              <a:t>https://</a:t>
            </a:r>
            <a:r>
              <a:rPr lang="en-US" altLang="en-US" b="0" dirty="0" err="1">
                <a:hlinkClick r:id="rId8" tooltip="URL for referenced image"/>
              </a:rPr>
              <a:t>openclipart.org</a:t>
            </a:r>
            <a:r>
              <a:rPr lang="en-US" altLang="en-US" b="0" dirty="0">
                <a:hlinkClick r:id="rId8" tooltip="URL for referenced image"/>
              </a:rPr>
              <a:t>/detail/25559/java</a:t>
            </a:r>
            <a:r>
              <a:rPr lang="en-US" altLang="en-US" b="0" dirty="0"/>
              <a:t>. This file has been released to the Public Domain.</a:t>
            </a:r>
          </a:p>
        </p:txBody>
      </p:sp>
      <p:sp>
        <p:nvSpPr>
          <p:cNvPr id="2" name="Slide Number Placeholder 1"/>
          <p:cNvSpPr>
            <a:spLocks noGrp="1"/>
          </p:cNvSpPr>
          <p:nvPr>
            <p:ph type="sldNum" sz="quarter" idx="4"/>
          </p:nvPr>
        </p:nvSpPr>
        <p:spPr/>
        <p:txBody>
          <a:bodyPr/>
          <a:lstStyle/>
          <a:p>
            <a:fld id="{F3BF8891-5E06-46C2-89A4-6DB85D39BA35}" type="slidenum">
              <a:rPr lang="en-US" smtClean="0"/>
              <a:pPr/>
              <a:t>13</a:t>
            </a:fld>
            <a:endParaRPr lang="en-US" dirty="0"/>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to Computer Science </a:t>
            </a:r>
            <a:br>
              <a:rPr lang="en-US" dirty="0"/>
            </a:br>
            <a:r>
              <a:rPr lang="en-US" dirty="0"/>
              <a:t>Computer Programming</a:t>
            </a:r>
            <a:br>
              <a:rPr lang="en-US" dirty="0"/>
            </a:br>
            <a:r>
              <a:rPr lang="en-US" dirty="0"/>
              <a:t>Lecture b</a:t>
            </a:r>
          </a:p>
        </p:txBody>
      </p:sp>
      <p:sp>
        <p:nvSpPr>
          <p:cNvPr id="3" name="Content Placeholder 2"/>
          <p:cNvSpPr>
            <a:spLocks noGrp="1"/>
          </p:cNvSpPr>
          <p:nvPr>
            <p:ph sz="quarter" idx="14"/>
          </p:nvPr>
        </p:nvSpPr>
        <p:spPr/>
        <p:txBody>
          <a:bodyPr/>
          <a:lstStyle/>
          <a:p>
            <a:r>
              <a:rPr lang="en-US" altLang="en-US" dirty="0" smtClean="0"/>
              <a:t>This material was developed by Oregon Health &amp; Science University, funded by the Department of Health and Human Services, Office of the National Coordinator for Health Information Technology under Award Number 90WT0001.</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14</a:t>
            </a:fld>
            <a:endParaRPr lang="en-US" dirty="0"/>
          </a:p>
        </p:txBody>
      </p:sp>
    </p:spTree>
    <p:custDataLst>
      <p:tags r:id="rId1"/>
    </p:custDataLst>
    <p:extLst>
      <p:ext uri="{BB962C8B-B14F-4D97-AF65-F5344CB8AC3E}">
        <p14:creationId xmlns:p14="http://schemas.microsoft.com/office/powerpoint/2010/main" val="28150455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dirty="0"/>
              <a:t>Computer Programming</a:t>
            </a:r>
            <a:br>
              <a:rPr lang="en-US" altLang="en-US" dirty="0"/>
            </a:br>
            <a:r>
              <a:rPr lang="en-US" altLang="en-US" dirty="0"/>
              <a:t>Learning Objectives - 1</a:t>
            </a:r>
            <a:endParaRPr lang="en-US" dirty="0"/>
          </a:p>
        </p:txBody>
      </p:sp>
      <p:sp>
        <p:nvSpPr>
          <p:cNvPr id="4" name="Content Placeholder 3"/>
          <p:cNvSpPr>
            <a:spLocks noGrp="1"/>
          </p:cNvSpPr>
          <p:nvPr>
            <p:ph sz="quarter" idx="14"/>
          </p:nvPr>
        </p:nvSpPr>
        <p:spPr/>
        <p:txBody>
          <a:bodyPr/>
          <a:lstStyle/>
          <a:p>
            <a:r>
              <a:rPr lang="en-US" dirty="0"/>
              <a:t>Define the purpose of programming languages (Lecture a)</a:t>
            </a:r>
          </a:p>
          <a:p>
            <a:r>
              <a:rPr lang="en-US" dirty="0"/>
              <a:t>Differentiate between the different types of programming languages and list commonly used ones (Lecture a)</a:t>
            </a:r>
          </a:p>
          <a:p>
            <a:r>
              <a:rPr lang="en-US" dirty="0"/>
              <a:t>Explain the compiling and interpreting process for computer programs </a:t>
            </a:r>
            <a:br>
              <a:rPr lang="en-US" dirty="0"/>
            </a:br>
            <a:r>
              <a:rPr lang="en-US" dirty="0"/>
              <a:t>(Lecture b</a:t>
            </a:r>
            <a:r>
              <a:rPr lang="en-US" dirty="0" smtClean="0"/>
              <a:t>)</a:t>
            </a:r>
            <a:endParaRPr lang="en-US" dirty="0"/>
          </a:p>
        </p:txBody>
      </p:sp>
      <p:sp>
        <p:nvSpPr>
          <p:cNvPr id="2" name="Slide Number Placeholder 1"/>
          <p:cNvSpPr>
            <a:spLocks noGrp="1"/>
          </p:cNvSpPr>
          <p:nvPr>
            <p:ph type="sldNum" sz="quarter" idx="4"/>
          </p:nvPr>
        </p:nvSpPr>
        <p:spPr/>
        <p:txBody>
          <a:bodyPr/>
          <a:lstStyle/>
          <a:p>
            <a:fld id="{F3BF8891-5E06-46C2-89A4-6DB85D39BA35}" type="slidenum">
              <a:rPr lang="en-US" smtClean="0"/>
              <a:pPr/>
              <a:t>2</a:t>
            </a:fld>
            <a:endParaRPr lang="en-US" dirty="0"/>
          </a:p>
        </p:txBody>
      </p:sp>
    </p:spTree>
    <p:custDataLst>
      <p:tags r:id="rId1"/>
    </p:custDataLst>
    <p:extLst>
      <p:ext uri="{BB962C8B-B14F-4D97-AF65-F5344CB8AC3E}">
        <p14:creationId xmlns:p14="http://schemas.microsoft.com/office/powerpoint/2010/main" val="18611003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dirty="0"/>
              <a:t>Computer Programming</a:t>
            </a:r>
            <a:br>
              <a:rPr lang="en-US" altLang="en-US" dirty="0"/>
            </a:br>
            <a:r>
              <a:rPr lang="en-US" altLang="en-US" dirty="0"/>
              <a:t>Learning Objectives - 2</a:t>
            </a:r>
            <a:endParaRPr lang="en-US" dirty="0"/>
          </a:p>
        </p:txBody>
      </p:sp>
      <p:sp>
        <p:nvSpPr>
          <p:cNvPr id="4" name="Content Placeholder 3"/>
          <p:cNvSpPr>
            <a:spLocks noGrp="1"/>
          </p:cNvSpPr>
          <p:nvPr>
            <p:ph sz="quarter" idx="14"/>
          </p:nvPr>
        </p:nvSpPr>
        <p:spPr/>
        <p:txBody>
          <a:bodyPr/>
          <a:lstStyle/>
          <a:p>
            <a:r>
              <a:rPr lang="en-US" dirty="0"/>
              <a:t>Learn basic programming concepts including variable declarations, assignment statements, expressions, conditional statements and loops (Lectures c, d)</a:t>
            </a:r>
          </a:p>
          <a:p>
            <a:r>
              <a:rPr lang="en-US" dirty="0"/>
              <a:t>Describe advanced programming concepts including objects and modularity (Lecture e</a:t>
            </a:r>
            <a:r>
              <a:rPr lang="en-US" dirty="0" smtClean="0"/>
              <a:t>)</a:t>
            </a:r>
            <a:endParaRPr lang="en-US" dirty="0"/>
          </a:p>
        </p:txBody>
      </p:sp>
      <p:sp>
        <p:nvSpPr>
          <p:cNvPr id="2" name="Slide Number Placeholder 1"/>
          <p:cNvSpPr>
            <a:spLocks noGrp="1"/>
          </p:cNvSpPr>
          <p:nvPr>
            <p:ph type="sldNum" sz="quarter" idx="4"/>
          </p:nvPr>
        </p:nvSpPr>
        <p:spPr/>
        <p:txBody>
          <a:bodyPr/>
          <a:lstStyle/>
          <a:p>
            <a:fld id="{F3BF8891-5E06-46C2-89A4-6DB85D39BA35}" type="slidenum">
              <a:rPr lang="en-US" smtClean="0"/>
              <a:pPr/>
              <a:t>3</a:t>
            </a:fld>
            <a:endParaRPr lang="en-US" dirty="0"/>
          </a:p>
        </p:txBody>
      </p:sp>
    </p:spTree>
    <p:custDataLst>
      <p:tags r:id="rId1"/>
    </p:custDataLst>
    <p:extLst>
      <p:ext uri="{BB962C8B-B14F-4D97-AF65-F5344CB8AC3E}">
        <p14:creationId xmlns:p14="http://schemas.microsoft.com/office/powerpoint/2010/main" val="20889092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6"/>
          <p:cNvSpPr>
            <a:spLocks noGrp="1"/>
          </p:cNvSpPr>
          <p:nvPr>
            <p:ph type="title"/>
          </p:nvPr>
        </p:nvSpPr>
        <p:spPr/>
        <p:txBody>
          <a:bodyPr/>
          <a:lstStyle/>
          <a:p>
            <a:r>
              <a:rPr lang="en-US" altLang="en-US" dirty="0" smtClean="0"/>
              <a:t>Executing Programs</a:t>
            </a:r>
          </a:p>
        </p:txBody>
      </p:sp>
      <p:sp>
        <p:nvSpPr>
          <p:cNvPr id="31746" name="Content Placeholder 7"/>
          <p:cNvSpPr>
            <a:spLocks noGrp="1"/>
          </p:cNvSpPr>
          <p:nvPr>
            <p:ph sz="quarter" idx="14"/>
          </p:nvPr>
        </p:nvSpPr>
        <p:spPr/>
        <p:txBody>
          <a:bodyPr/>
          <a:lstStyle/>
          <a:p>
            <a:r>
              <a:rPr lang="en-US" altLang="en-US" dirty="0" smtClean="0"/>
              <a:t>Computers execute machine code</a:t>
            </a:r>
          </a:p>
          <a:p>
            <a:r>
              <a:rPr lang="en-US" altLang="en-US" dirty="0" smtClean="0"/>
              <a:t>Assemblers translate assembly language into machine code</a:t>
            </a:r>
          </a:p>
          <a:p>
            <a:r>
              <a:rPr lang="en-US" altLang="en-US" dirty="0" smtClean="0"/>
              <a:t>Higher-level languages must be transformed into machine code</a:t>
            </a:r>
          </a:p>
        </p:txBody>
      </p:sp>
      <p:sp>
        <p:nvSpPr>
          <p:cNvPr id="2" name="Slide Number Placeholder 1"/>
          <p:cNvSpPr>
            <a:spLocks noGrp="1"/>
          </p:cNvSpPr>
          <p:nvPr>
            <p:ph type="sldNum" sz="quarter" idx="4"/>
          </p:nvPr>
        </p:nvSpPr>
        <p:spPr/>
        <p:txBody>
          <a:bodyPr/>
          <a:lstStyle/>
          <a:p>
            <a:fld id="{F3BF8891-5E06-46C2-89A4-6DB85D39BA35}" type="slidenum">
              <a:rPr lang="en-US" smtClean="0"/>
              <a:pPr/>
              <a:t>4</a:t>
            </a:fld>
            <a:endParaRPr lang="en-US" dirty="0"/>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pPr eaLnBrk="1" hangingPunct="1"/>
            <a:r>
              <a:rPr lang="en-US" altLang="en-US" dirty="0" smtClean="0">
                <a:ea typeface="ＭＳ Ｐゴシック" panose="020B0600070205080204" pitchFamily="34" charset="-128"/>
              </a:rPr>
              <a:t>Compiled Languages - 1</a:t>
            </a:r>
          </a:p>
        </p:txBody>
      </p:sp>
      <p:pic>
        <p:nvPicPr>
          <p:cNvPr id="3" name="Content Placeholder 2" descr="Icons representing code, a compiler, binary, and a desktop computer in a straight line with arrows leading left to right from code to the computer. "/>
          <p:cNvPicPr>
            <a:picLocks noGrp="1" noChangeAspect="1"/>
          </p:cNvPicPr>
          <p:nvPr>
            <p:ph sz="quarter" idx="15"/>
          </p:nvPr>
        </p:nvPicPr>
        <p:blipFill>
          <a:blip r:embed="rId4">
            <a:extLst>
              <a:ext uri="{28A0092B-C50C-407E-A947-70E740481C1C}">
                <a14:useLocalDpi xmlns:a14="http://schemas.microsoft.com/office/drawing/2010/main" val="0"/>
              </a:ext>
            </a:extLst>
          </a:blip>
          <a:stretch>
            <a:fillRect/>
          </a:stretch>
        </p:blipFill>
        <p:spPr>
          <a:xfrm>
            <a:off x="986641" y="1334166"/>
            <a:ext cx="7159583" cy="1223962"/>
          </a:xfrm>
        </p:spPr>
      </p:pic>
      <p:sp>
        <p:nvSpPr>
          <p:cNvPr id="12" name="Text Placeholder 11"/>
          <p:cNvSpPr>
            <a:spLocks noGrp="1"/>
          </p:cNvSpPr>
          <p:nvPr>
            <p:ph type="body" sz="quarter" idx="32"/>
          </p:nvPr>
        </p:nvSpPr>
        <p:spPr>
          <a:xfrm>
            <a:off x="447038" y="2688764"/>
            <a:ext cx="8238787" cy="533400"/>
          </a:xfrm>
        </p:spPr>
        <p:txBody>
          <a:bodyPr/>
          <a:lstStyle/>
          <a:p>
            <a:pPr algn="ctr"/>
            <a:r>
              <a:rPr lang="en-US" altLang="en-US" dirty="0"/>
              <a:t>(Graphics used: PD-US. </a:t>
            </a:r>
            <a:r>
              <a:rPr lang="en-US" altLang="en-US" dirty="0" err="1"/>
              <a:t>Fitzsimon</a:t>
            </a:r>
            <a:r>
              <a:rPr lang="en-US" altLang="en-US" dirty="0"/>
              <a:t>, 2009; Thomas &amp; Cullen, 2001; </a:t>
            </a:r>
            <a:r>
              <a:rPr lang="en-US" altLang="en-US" dirty="0" err="1"/>
              <a:t>mihi</a:t>
            </a:r>
            <a:r>
              <a:rPr lang="en-US" altLang="en-US" dirty="0"/>
              <a:t>, 2010; </a:t>
            </a:r>
            <a:r>
              <a:rPr lang="en-US" dirty="0" err="1"/>
              <a:t>warszawianka</a:t>
            </a:r>
            <a:r>
              <a:rPr lang="en-US" altLang="en-US" dirty="0"/>
              <a:t>, 2010)</a:t>
            </a:r>
            <a:endParaRPr lang="en-US" altLang="en-US" sz="800" dirty="0"/>
          </a:p>
        </p:txBody>
      </p:sp>
      <p:sp>
        <p:nvSpPr>
          <p:cNvPr id="4" name="Content Placeholder 3"/>
          <p:cNvSpPr>
            <a:spLocks noGrp="1"/>
          </p:cNvSpPr>
          <p:nvPr>
            <p:ph sz="quarter" idx="14"/>
          </p:nvPr>
        </p:nvSpPr>
        <p:spPr/>
        <p:txBody>
          <a:bodyPr/>
          <a:lstStyle/>
          <a:p>
            <a:r>
              <a:rPr lang="en-US" dirty="0"/>
              <a:t>Program written and stored in a file(s)</a:t>
            </a:r>
          </a:p>
          <a:p>
            <a:r>
              <a:rPr lang="en-US" dirty="0"/>
              <a:t>Compiler transforms the program into machine code</a:t>
            </a:r>
          </a:p>
          <a:p>
            <a:r>
              <a:rPr lang="en-US" dirty="0"/>
              <a:t>Machine code is stored in a new file and can be </a:t>
            </a:r>
            <a:r>
              <a:rPr lang="en-US" dirty="0" smtClean="0"/>
              <a:t>executed</a:t>
            </a:r>
            <a:endParaRPr 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5</a:t>
            </a:fld>
            <a:endParaRPr lang="en-US" dirty="0"/>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a:solidFill>
            <a:schemeClr val="bg1"/>
          </a:solidFill>
        </p:spPr>
        <p:txBody>
          <a:bodyPr/>
          <a:lstStyle/>
          <a:p>
            <a:pPr eaLnBrk="1" hangingPunct="1"/>
            <a:r>
              <a:rPr lang="en-US" altLang="en-US" sz="3200" dirty="0" smtClean="0">
                <a:ea typeface="ＭＳ Ｐゴシック" panose="020B0600070205080204" pitchFamily="34" charset="-128"/>
              </a:rPr>
              <a:t>Compiled Languages - 2</a:t>
            </a:r>
          </a:p>
        </p:txBody>
      </p:sp>
      <p:sp>
        <p:nvSpPr>
          <p:cNvPr id="35842" name="Content Placeholder 2"/>
          <p:cNvSpPr>
            <a:spLocks noGrp="1"/>
          </p:cNvSpPr>
          <p:nvPr>
            <p:ph sz="quarter" idx="14"/>
          </p:nvPr>
        </p:nvSpPr>
        <p:spPr/>
        <p:txBody>
          <a:bodyPr/>
          <a:lstStyle/>
          <a:p>
            <a:pPr eaLnBrk="1" hangingPunct="1"/>
            <a:r>
              <a:rPr lang="en-US" altLang="en-US" sz="3000" dirty="0" smtClean="0">
                <a:ea typeface="ＭＳ Ｐゴシック" panose="020B0600070205080204" pitchFamily="34" charset="-128"/>
              </a:rPr>
              <a:t>There is a unique compiler for each operating system</a:t>
            </a:r>
          </a:p>
          <a:p>
            <a:pPr eaLnBrk="1" hangingPunct="1"/>
            <a:r>
              <a:rPr lang="en-US" altLang="en-US" sz="3000" dirty="0" smtClean="0">
                <a:ea typeface="ＭＳ Ｐゴシック" panose="020B0600070205080204" pitchFamily="34" charset="-128"/>
              </a:rPr>
              <a:t>Every program must be compiled separately for each operating system on which it will run</a:t>
            </a:r>
          </a:p>
          <a:p>
            <a:pPr eaLnBrk="1" hangingPunct="1"/>
            <a:r>
              <a:rPr lang="en-US" altLang="en-US" sz="3000" dirty="0" smtClean="0">
                <a:ea typeface="ＭＳ Ｐゴシック" panose="020B0600070205080204" pitchFamily="34" charset="-128"/>
              </a:rPr>
              <a:t>Examples: C, C++, FORTRAN</a:t>
            </a:r>
          </a:p>
        </p:txBody>
      </p:sp>
      <p:pic>
        <p:nvPicPr>
          <p:cNvPr id="5" name="Content Placeholder 4" descr="Icons representing the process from code to compilers to differing languages to different computers for the Windows and Apple Operating Systems."/>
          <p:cNvPicPr>
            <a:picLocks noGrp="1" noChangeAspect="1"/>
          </p:cNvPicPr>
          <p:nvPr>
            <p:ph sz="quarter" idx="15"/>
          </p:nvPr>
        </p:nvPicPr>
        <p:blipFill>
          <a:blip r:embed="rId4" cstate="print">
            <a:extLst>
              <a:ext uri="{28A0092B-C50C-407E-A947-70E740481C1C}">
                <a14:useLocalDpi xmlns:a14="http://schemas.microsoft.com/office/drawing/2010/main" val="0"/>
              </a:ext>
            </a:extLst>
          </a:blip>
          <a:stretch>
            <a:fillRect/>
          </a:stretch>
        </p:blipFill>
        <p:spPr>
          <a:xfrm>
            <a:off x="2755569" y="1557442"/>
            <a:ext cx="3632861" cy="1223962"/>
          </a:xfrm>
        </p:spPr>
      </p:pic>
      <p:sp>
        <p:nvSpPr>
          <p:cNvPr id="3" name="Text Placeholder 2"/>
          <p:cNvSpPr>
            <a:spLocks noGrp="1"/>
          </p:cNvSpPr>
          <p:nvPr>
            <p:ph type="body" sz="quarter" idx="32"/>
          </p:nvPr>
        </p:nvSpPr>
        <p:spPr>
          <a:xfrm>
            <a:off x="2262032" y="2921208"/>
            <a:ext cx="4638984" cy="533400"/>
          </a:xfrm>
        </p:spPr>
        <p:txBody>
          <a:bodyPr/>
          <a:lstStyle/>
          <a:p>
            <a:pPr algn="ctr"/>
            <a:r>
              <a:rPr lang="en-US" altLang="en-US" dirty="0" smtClean="0"/>
              <a:t>(Graphics used: PD-US</a:t>
            </a:r>
            <a:r>
              <a:rPr lang="en-US" altLang="en-US" dirty="0"/>
              <a:t>.</a:t>
            </a:r>
            <a:r>
              <a:rPr lang="en-US" altLang="en-US" dirty="0" smtClean="0"/>
              <a:t> </a:t>
            </a:r>
            <a:r>
              <a:rPr lang="en-US" altLang="en-US" dirty="0" err="1" smtClean="0"/>
              <a:t>Fitzsimon</a:t>
            </a:r>
            <a:r>
              <a:rPr lang="en-US" altLang="en-US" dirty="0"/>
              <a:t>, </a:t>
            </a:r>
            <a:r>
              <a:rPr lang="en-US" altLang="en-US" dirty="0" smtClean="0"/>
              <a:t>2009; Thomas &amp; Cullen, 2001; </a:t>
            </a:r>
            <a:r>
              <a:rPr lang="en-US" altLang="en-US" dirty="0" err="1" smtClean="0"/>
              <a:t>Fitzsimon</a:t>
            </a:r>
            <a:r>
              <a:rPr lang="en-US" altLang="en-US" dirty="0" smtClean="0"/>
              <a:t>, 2007; </a:t>
            </a:r>
            <a:r>
              <a:rPr lang="en-US" altLang="en-US" dirty="0" err="1"/>
              <a:t>EdibleKarma</a:t>
            </a:r>
            <a:r>
              <a:rPr lang="en-US" altLang="en-US" dirty="0"/>
              <a:t>, </a:t>
            </a:r>
            <a:r>
              <a:rPr lang="en-US" altLang="en-US" dirty="0" smtClean="0"/>
              <a:t>2008; </a:t>
            </a:r>
            <a:r>
              <a:rPr lang="en-US" dirty="0" err="1"/>
              <a:t>warszawianka</a:t>
            </a:r>
            <a:r>
              <a:rPr lang="en-US" altLang="en-US" dirty="0"/>
              <a:t>, </a:t>
            </a:r>
            <a:r>
              <a:rPr lang="en-US" altLang="en-US" dirty="0" smtClean="0"/>
              <a:t>2010)</a:t>
            </a:r>
            <a:endParaRPr lang="en-US" dirty="0"/>
          </a:p>
        </p:txBody>
      </p:sp>
      <p:sp>
        <p:nvSpPr>
          <p:cNvPr id="2" name="Slide Number Placeholder 1"/>
          <p:cNvSpPr>
            <a:spLocks noGrp="1"/>
          </p:cNvSpPr>
          <p:nvPr>
            <p:ph type="sldNum" sz="quarter" idx="4"/>
          </p:nvPr>
        </p:nvSpPr>
        <p:spPr/>
        <p:txBody>
          <a:bodyPr/>
          <a:lstStyle/>
          <a:p>
            <a:fld id="{F3BF8891-5E06-46C2-89A4-6DB85D39BA35}" type="slidenum">
              <a:rPr lang="en-US" smtClean="0"/>
              <a:pPr/>
              <a:t>6</a:t>
            </a:fld>
            <a:endParaRPr lang="en-US" dirty="0"/>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p:txBody>
          <a:bodyPr/>
          <a:lstStyle/>
          <a:p>
            <a:pPr eaLnBrk="1" hangingPunct="1"/>
            <a:r>
              <a:rPr lang="en-US" altLang="en-US" dirty="0" smtClean="0">
                <a:ea typeface="ＭＳ Ｐゴシック" panose="020B0600070205080204" pitchFamily="34" charset="-128"/>
              </a:rPr>
              <a:t>Interpreted Languages - 1</a:t>
            </a:r>
          </a:p>
        </p:txBody>
      </p:sp>
      <p:pic>
        <p:nvPicPr>
          <p:cNvPr id="4" name="Content Placeholder 3" descr="The image is explained in the slide notes and narration. In this case, programs written in an interpreted language are processed one line or one statement at a time. &#10;One line is compiled to machine code and run on the computer. If the compiler finds an error, the program quits with an error message. If not, the statement executes and the next line is compiled and so on. &#10;"/>
          <p:cNvPicPr>
            <a:picLocks noGrp="1" noChangeAspect="1"/>
          </p:cNvPicPr>
          <p:nvPr>
            <p:ph sz="quarter" idx="15"/>
          </p:nvPr>
        </p:nvPicPr>
        <p:blipFill>
          <a:blip r:embed="rId4" cstate="print">
            <a:extLst>
              <a:ext uri="{28A0092B-C50C-407E-A947-70E740481C1C}">
                <a14:useLocalDpi xmlns:a14="http://schemas.microsoft.com/office/drawing/2010/main" val="0"/>
              </a:ext>
            </a:extLst>
          </a:blip>
          <a:stretch>
            <a:fillRect/>
          </a:stretch>
        </p:blipFill>
        <p:spPr>
          <a:xfrm>
            <a:off x="3098524" y="1554163"/>
            <a:ext cx="2966002" cy="1223962"/>
          </a:xfrm>
        </p:spPr>
      </p:pic>
      <p:sp>
        <p:nvSpPr>
          <p:cNvPr id="3" name="Text Placeholder 2"/>
          <p:cNvSpPr>
            <a:spLocks noGrp="1"/>
          </p:cNvSpPr>
          <p:nvPr>
            <p:ph type="body" sz="quarter" idx="32"/>
          </p:nvPr>
        </p:nvSpPr>
        <p:spPr>
          <a:xfrm>
            <a:off x="3203532" y="2914650"/>
            <a:ext cx="2736936" cy="399155"/>
          </a:xfrm>
        </p:spPr>
        <p:txBody>
          <a:bodyPr/>
          <a:lstStyle/>
          <a:p>
            <a:pPr algn="ctr"/>
            <a:r>
              <a:rPr lang="en-US" altLang="en-US" dirty="0" smtClean="0"/>
              <a:t>(Graphics </a:t>
            </a:r>
            <a:r>
              <a:rPr lang="en-US" altLang="en-US" dirty="0"/>
              <a:t>used: </a:t>
            </a:r>
            <a:r>
              <a:rPr lang="en-US" altLang="en-US" dirty="0" err="1" smtClean="0"/>
              <a:t>Fitzsimon</a:t>
            </a:r>
            <a:r>
              <a:rPr lang="en-US" altLang="en-US" dirty="0"/>
              <a:t>, </a:t>
            </a:r>
            <a:r>
              <a:rPr lang="en-US" altLang="en-US" dirty="0" smtClean="0"/>
              <a:t>2009, PD-US; </a:t>
            </a:r>
            <a:r>
              <a:rPr lang="en-US" dirty="0" err="1"/>
              <a:t>warszawianka</a:t>
            </a:r>
            <a:r>
              <a:rPr lang="en-US" altLang="en-US" dirty="0"/>
              <a:t>, 2010, </a:t>
            </a:r>
            <a:r>
              <a:rPr lang="en-US" altLang="en-US" dirty="0" smtClean="0"/>
              <a:t>PD-US)</a:t>
            </a:r>
            <a:endParaRPr lang="en-US" dirty="0"/>
          </a:p>
        </p:txBody>
      </p:sp>
      <p:sp>
        <p:nvSpPr>
          <p:cNvPr id="37890" name="Content Placeholder 6" descr="Illustration of icons representing perl code with arrows directly to the computer, with no separate compiler. "/>
          <p:cNvSpPr>
            <a:spLocks noGrp="1"/>
          </p:cNvSpPr>
          <p:nvPr>
            <p:ph sz="quarter" idx="14"/>
          </p:nvPr>
        </p:nvSpPr>
        <p:spPr/>
        <p:txBody>
          <a:bodyPr/>
          <a:lstStyle/>
          <a:p>
            <a:pPr eaLnBrk="1" hangingPunct="1"/>
            <a:r>
              <a:rPr lang="en-US" altLang="en-US" dirty="0" smtClean="0">
                <a:ea typeface="ＭＳ Ｐゴシック" panose="020B0600070205080204" pitchFamily="34" charset="-128"/>
              </a:rPr>
              <a:t>Interpreted languages are compiled and executed at the same time</a:t>
            </a:r>
          </a:p>
          <a:p>
            <a:pPr eaLnBrk="1" hangingPunct="1"/>
            <a:r>
              <a:rPr lang="en-US" altLang="en-US" dirty="0" smtClean="0">
                <a:ea typeface="ＭＳ Ｐゴシック" panose="020B0600070205080204" pitchFamily="34" charset="-128"/>
              </a:rPr>
              <a:t>Each line is compiled to machine code </a:t>
            </a:r>
          </a:p>
          <a:p>
            <a:pPr lvl="1" eaLnBrk="1" hangingPunct="1"/>
            <a:r>
              <a:rPr lang="en-US" altLang="en-US" sz="2400" dirty="0" smtClean="0">
                <a:ea typeface="ＭＳ Ｐゴシック" panose="020B0600070205080204" pitchFamily="34" charset="-128"/>
              </a:rPr>
              <a:t>If no errors, executes and goes to next line</a:t>
            </a:r>
          </a:p>
          <a:p>
            <a:pPr lvl="1" eaLnBrk="1" hangingPunct="1"/>
            <a:r>
              <a:rPr lang="en-US" altLang="en-US" sz="2400" dirty="0" smtClean="0">
                <a:ea typeface="ＭＳ Ｐゴシック" panose="020B0600070205080204" pitchFamily="34" charset="-128"/>
              </a:rPr>
              <a:t>If errors, program ends</a:t>
            </a:r>
          </a:p>
        </p:txBody>
      </p:sp>
      <p:sp>
        <p:nvSpPr>
          <p:cNvPr id="2" name="Slide Number Placeholder 1"/>
          <p:cNvSpPr>
            <a:spLocks noGrp="1"/>
          </p:cNvSpPr>
          <p:nvPr>
            <p:ph type="sldNum" sz="quarter" idx="4"/>
          </p:nvPr>
        </p:nvSpPr>
        <p:spPr/>
        <p:txBody>
          <a:bodyPr/>
          <a:lstStyle/>
          <a:p>
            <a:fld id="{F3BF8891-5E06-46C2-89A4-6DB85D39BA35}" type="slidenum">
              <a:rPr lang="en-US" smtClean="0"/>
              <a:pPr/>
              <a:t>7</a:t>
            </a:fld>
            <a:endParaRPr lang="en-US" dirty="0"/>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Interpreted Languages - 2</a:t>
            </a:r>
          </a:p>
        </p:txBody>
      </p:sp>
      <p:sp>
        <p:nvSpPr>
          <p:cNvPr id="39938" name="Content Placeholder 2"/>
          <p:cNvSpPr>
            <a:spLocks noGrp="1"/>
          </p:cNvSpPr>
          <p:nvPr>
            <p:ph sz="quarter" idx="14"/>
          </p:nvPr>
        </p:nvSpPr>
        <p:spPr/>
        <p:txBody>
          <a:bodyPr/>
          <a:lstStyle/>
          <a:p>
            <a:r>
              <a:rPr lang="en-US" altLang="en-US" dirty="0" smtClean="0"/>
              <a:t>The interpreter is unique to an operating system</a:t>
            </a:r>
          </a:p>
          <a:p>
            <a:r>
              <a:rPr lang="en-US" altLang="en-US" dirty="0" smtClean="0"/>
              <a:t>Any program can be interpreted and run on any computer with an interpreter</a:t>
            </a:r>
          </a:p>
          <a:p>
            <a:r>
              <a:rPr lang="en-US" altLang="en-US" dirty="0" smtClean="0"/>
              <a:t>Many scripting languages are interpreted</a:t>
            </a:r>
          </a:p>
          <a:p>
            <a:r>
              <a:rPr lang="en-US" altLang="en-US" dirty="0" smtClean="0"/>
              <a:t>Examples:</a:t>
            </a:r>
          </a:p>
          <a:p>
            <a:pPr lvl="1"/>
            <a:r>
              <a:rPr lang="en-US" altLang="en-US" dirty="0" smtClean="0"/>
              <a:t>BASIC, Perl, MUMPS (early version)</a:t>
            </a:r>
          </a:p>
        </p:txBody>
      </p:sp>
      <p:sp>
        <p:nvSpPr>
          <p:cNvPr id="2" name="Slide Number Placeholder 1"/>
          <p:cNvSpPr>
            <a:spLocks noGrp="1"/>
          </p:cNvSpPr>
          <p:nvPr>
            <p:ph type="sldNum" sz="quarter" idx="4"/>
          </p:nvPr>
        </p:nvSpPr>
        <p:spPr/>
        <p:txBody>
          <a:bodyPr/>
          <a:lstStyle/>
          <a:p>
            <a:fld id="{F3BF8891-5E06-46C2-89A4-6DB85D39BA35}" type="slidenum">
              <a:rPr lang="en-US" smtClean="0"/>
              <a:pPr/>
              <a:t>8</a:t>
            </a:fld>
            <a:endParaRPr lang="en-US" dirty="0"/>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p:txBody>
          <a:bodyPr/>
          <a:lstStyle/>
          <a:p>
            <a:r>
              <a:rPr lang="en-US" altLang="en-US" dirty="0" smtClean="0"/>
              <a:t>Hybrid Approach</a:t>
            </a:r>
          </a:p>
        </p:txBody>
      </p:sp>
      <p:sp>
        <p:nvSpPr>
          <p:cNvPr id="41986" name="Content Placeholder 2"/>
          <p:cNvSpPr>
            <a:spLocks noGrp="1"/>
          </p:cNvSpPr>
          <p:nvPr>
            <p:ph sz="quarter" idx="14"/>
          </p:nvPr>
        </p:nvSpPr>
        <p:spPr/>
        <p:txBody>
          <a:bodyPr/>
          <a:lstStyle/>
          <a:p>
            <a:r>
              <a:rPr lang="en-US" altLang="en-US" dirty="0" smtClean="0"/>
              <a:t>Some languages are compiled to virtual machine code, then interpreted to machine code</a:t>
            </a:r>
          </a:p>
          <a:p>
            <a:r>
              <a:rPr lang="en-US" altLang="en-US" dirty="0" smtClean="0"/>
              <a:t>Combines speed of compiled language with portability of interpreted language</a:t>
            </a:r>
          </a:p>
          <a:p>
            <a:r>
              <a:rPr lang="en-US" altLang="en-US" dirty="0" smtClean="0"/>
              <a:t>Examples:</a:t>
            </a:r>
          </a:p>
          <a:p>
            <a:pPr lvl="1"/>
            <a:r>
              <a:rPr lang="en-US" altLang="en-US" dirty="0" smtClean="0"/>
              <a:t>Java™, Python</a:t>
            </a:r>
          </a:p>
        </p:txBody>
      </p:sp>
      <p:sp>
        <p:nvSpPr>
          <p:cNvPr id="2" name="Slide Number Placeholder 1"/>
          <p:cNvSpPr>
            <a:spLocks noGrp="1"/>
          </p:cNvSpPr>
          <p:nvPr>
            <p:ph type="sldNum" sz="quarter" idx="4"/>
          </p:nvPr>
        </p:nvSpPr>
        <p:spPr/>
        <p:txBody>
          <a:bodyPr/>
          <a:lstStyle/>
          <a:p>
            <a:fld id="{F3BF8891-5E06-46C2-89A4-6DB85D39BA35}" type="slidenum">
              <a:rPr lang="en-US" smtClean="0"/>
              <a:pPr/>
              <a:t>9</a:t>
            </a:fld>
            <a:endParaRPr lang="en-US" dirty="0"/>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14"/>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b\comp4_unit5b_S-7_V3.mp3"/>
  <p:tag name="AUDIO_ID" val="277"/>
  <p:tag name="ELAPSEDTIME" val="33.568"/>
  <p:tag name="ARTICULATE_SLIDE_NAV" val="7"/>
  <p:tag name="ARTICULATE_SLIDE_GUID" val="0462b13c-1324-42d8-a961-c5e404785edf"/>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b\comp4_unit5b_S-8_V3.mp3"/>
  <p:tag name="AUDIO_ID" val="278"/>
  <p:tag name="ELAPSEDTIME" val="52.742"/>
  <p:tag name="ARTICULATE_SLIDE_NAV" val="8"/>
  <p:tag name="ARTICULATE_SLIDE_GUID" val="78b451f5-f614-4b54-80c8-5ce7d2e41fcf"/>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b\comp4_unit5b_S-9_V3.mp3"/>
  <p:tag name="AUDIO_ID" val="279"/>
  <p:tag name="ELAPSEDTIME" val="39.759"/>
  <p:tag name="ARTICULATE_SLIDE_NAV" val="9"/>
  <p:tag name="ARTICULATE_SLIDE_GUID" val="39eeffa1-9687-449b-bd94-88c4fb1c67c5"/>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b\comp4_unit5b_S-10_V3.mp3"/>
  <p:tag name="AUDIO_ID" val="264"/>
  <p:tag name="ELAPSEDTIME" val="77.036"/>
  <p:tag name="ARTICULATE_SLIDE_NAV" val="10"/>
  <p:tag name="ARTICULATE_SLIDE_GUID" val="8adc148f-c772-4e36-a9d3-b1886cc77092"/>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py (2) of 30_sec_silence.mp3"/>
  <p:tag name="AUDIO_ID" val="267"/>
  <p:tag name="ELAPSEDTIME" val="7.515"/>
  <p:tag name="ARTICULATE_SLIDE_NAV" val="11"/>
  <p:tag name="ARTICULATE_SLIDE_GUID" val="0e6a077d-51ff-4286-8d2d-ebfceb7d0801"/>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py of 30_sec_silence.mp3"/>
  <p:tag name="AUDIO_ID" val="280"/>
  <p:tag name="ELAPSEDTIME" val="7.515"/>
  <p:tag name="ARTICULATE_SLIDE_NAV" val="12"/>
  <p:tag name="ARTICULATE_SLIDE_GUID" val="9ecd4484-12a4-453e-ac38-ce3e5ad25036"/>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GUID" val="b8e7d3c2-83dd-4fa6-bc7c-6a0e188b0999"/>
  <p:tag name="AUDIO_IMPORT" val="C:\Documents and Settings\skidmorn\My Documents\Dropbox\NTDC\OHSU CDC\Comp4\Unit5\PPT Production\FINALIZED\comp4_unit5_REVISED\comp4_unit5a\comp4_unit5a_S-2_V3.mp3"/>
  <p:tag name="AUDIO_ID" val="257"/>
  <p:tag name="ELAPSEDTIME" val="38.74"/>
  <p:tag name="ARTICULATE_SLIDE_NAV" val="2"/>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GUID" val="b8e7d3c2-83dd-4fa6-bc7c-6a0e188b0999"/>
  <p:tag name="AUDIO_IMPORT" val="C:\Documents and Settings\skidmorn\My Documents\Dropbox\NTDC\OHSU CDC\Comp4\Unit5\PPT Production\FINALIZED\comp4_unit5_REVISED\comp4_unit5a\comp4_unit5a_S-2_V3.mp3"/>
  <p:tag name="AUDIO_ID" val="257"/>
  <p:tag name="ELAPSEDTIME" val="38.74"/>
  <p:tag name="ARTICULATE_SLIDE_NAV" val="2"/>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b\comp4_unit5b_S-3_V3.mp3"/>
  <p:tag name="AUDIO_ID" val="273"/>
  <p:tag name="ELAPSEDTIME" val="39.315"/>
  <p:tag name="ARTICULATE_SLIDE_NAV" val="3"/>
  <p:tag name="ARTICULATE_SLIDE_GUID" val="785f5615-ae28-44c1-bb49-a70be568bc60"/>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b\comp4_unit5b_S-4_V3.mp3"/>
  <p:tag name="AUDIO_ID" val="274"/>
  <p:tag name="ELAPSEDTIME" val="58.149"/>
  <p:tag name="ARTICULATE_SLIDE_NAV" val="4"/>
  <p:tag name="ARTICULATE_SLIDE_GUID" val="5f870e2b-2890-49fe-bc58-751ae8b84873"/>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b\comp4_unit5b_S-5_V3.mp3"/>
  <p:tag name="AUDIO_ID" val="275"/>
  <p:tag name="ELAPSEDTIME" val="28.97"/>
  <p:tag name="ARTICULATE_SLIDE_NAV" val="5"/>
  <p:tag name="ARTICULATE_SLIDE_GUID" val="2f575d01-6053-4563-8dd2-014423de38b4"/>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b\comp4_unit5b_S-6_V3.mp3"/>
  <p:tag name="AUDIO_ID" val="276"/>
  <p:tag name="ELAPSEDTIME" val="55.589"/>
  <p:tag name="ARTICULATE_SLIDE_NAV" val="6"/>
  <p:tag name="ARTICULATE_SLIDE_GUID" val="b91fe2e8-9a61-41ba-b83b-b7d818c01a78"/>
  <p:tag name="ARTICULATE_SLIDE_THUMBNAIL_REFRESH" val="1"/>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CompX_unitY_Lecture_Slides_Template-KK.potx" id="{A6B39582-801F-4178-9A87-991C56D7C5D2}" vid="{3F2EB782-7349-4A13-B1D2-6D3DEEA5485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CompX_unitY_Lecture_Slides_Template-KK</Template>
  <TotalTime>495</TotalTime>
  <Words>2069</Words>
  <Application>Microsoft Office PowerPoint</Application>
  <PresentationFormat>On-screen Show (4:3)</PresentationFormat>
  <Paragraphs>142</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ONC-Template-FINAL DRAFT</vt:lpstr>
      <vt:lpstr>Introduction to Computer Science</vt:lpstr>
      <vt:lpstr>Computer Programming Learning Objectives - 1</vt:lpstr>
      <vt:lpstr>Computer Programming Learning Objectives - 2</vt:lpstr>
      <vt:lpstr>Executing Programs</vt:lpstr>
      <vt:lpstr>Compiled Languages - 1</vt:lpstr>
      <vt:lpstr>Compiled Languages - 2</vt:lpstr>
      <vt:lpstr>Interpreted Languages - 1</vt:lpstr>
      <vt:lpstr>Interpreted Languages - 2</vt:lpstr>
      <vt:lpstr>Hybrid Approach</vt:lpstr>
      <vt:lpstr>Example: Java</vt:lpstr>
      <vt:lpstr>Computer Programming Summary – Lecture b</vt:lpstr>
      <vt:lpstr>Computer Programming References – 1 – Lecture b</vt:lpstr>
      <vt:lpstr>Computer Programming References – 2 – Lecture b</vt:lpstr>
      <vt:lpstr>Introduction to Computer Science  Computer Programming Lecture b</vt:lpstr>
    </vt:vector>
  </TitlesOfParts>
  <Company>Oregon Health &amp; Science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Computer Science</dc:title>
  <dc:subject>Computer Programming</dc:subject>
  <dc:creator>U.S. Department of Health and Human Services, Office of the National Coordinator for Health Information Technology</dc:creator>
  <cp:keywords>Health IT, Health IT Curriculum, Health Care, Computer Programming</cp:keywords>
  <cp:lastModifiedBy>admin</cp:lastModifiedBy>
  <cp:revision>49</cp:revision>
  <cp:lastPrinted>2017-02-27T06:02:18Z</cp:lastPrinted>
  <dcterms:created xsi:type="dcterms:W3CDTF">2016-06-28T19:06:24Z</dcterms:created>
  <dcterms:modified xsi:type="dcterms:W3CDTF">2017-06-20T21:09:31Z</dcterms:modified>
  <cp:category>Health Information Technology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C7738043-70E8-47F0-BC6B-BFF6BE4E2EFA</vt:lpwstr>
  </property>
  <property fmtid="{D5CDD505-2E9C-101B-9397-08002B2CF9AE}" pid="3" name="ArticulatePath">
    <vt:lpwstr>C4U4b-kk</vt:lpwstr>
  </property>
  <property fmtid="{D5CDD505-2E9C-101B-9397-08002B2CF9AE}" pid="4" name="Language">
    <vt:lpwstr>English</vt:lpwstr>
  </property>
</Properties>
</file>