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notesSlides/notesSlide20.xml" ContentType="application/vnd.openxmlformats-officedocument.presentationml.notesSlide+xml"/>
  <Override PartName="/ppt/tags/tag23.xml" ContentType="application/vnd.openxmlformats-officedocument.presentationml.tags+xml"/>
  <Override PartName="/ppt/notesSlides/notesSlide21.xml" ContentType="application/vnd.openxmlformats-officedocument.presentationml.notesSlide+xml"/>
  <Override PartName="/ppt/tags/tag24.xml" ContentType="application/vnd.openxmlformats-officedocument.presentationml.tags+xml"/>
  <Override PartName="/ppt/notesSlides/notesSlide22.xml" ContentType="application/vnd.openxmlformats-officedocument.presentationml.notesSlide+xml"/>
  <Override PartName="/ppt/tags/tag25.xml" ContentType="application/vnd.openxmlformats-officedocument.presentationml.tags+xml"/>
  <Override PartName="/ppt/notesSlides/notesSlide23.xml" ContentType="application/vnd.openxmlformats-officedocument.presentationml.notesSlide+xml"/>
  <Override PartName="/ppt/tags/tag26.xml" ContentType="application/vnd.openxmlformats-officedocument.presentationml.tags+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56" r:id="rId2"/>
    <p:sldId id="260" r:id="rId3"/>
    <p:sldId id="281" r:id="rId4"/>
    <p:sldId id="261" r:id="rId5"/>
    <p:sldId id="262" r:id="rId6"/>
    <p:sldId id="263" r:id="rId7"/>
    <p:sldId id="264" r:id="rId8"/>
    <p:sldId id="265" r:id="rId9"/>
    <p:sldId id="266" r:id="rId10"/>
    <p:sldId id="267" r:id="rId11"/>
    <p:sldId id="268" r:id="rId12"/>
    <p:sldId id="269" r:id="rId13"/>
    <p:sldId id="282" r:id="rId14"/>
    <p:sldId id="271" r:id="rId15"/>
    <p:sldId id="283" r:id="rId16"/>
    <p:sldId id="273" r:id="rId17"/>
    <p:sldId id="274" r:id="rId18"/>
    <p:sldId id="275" r:id="rId19"/>
    <p:sldId id="276" r:id="rId20"/>
    <p:sldId id="277" r:id="rId21"/>
    <p:sldId id="284" r:id="rId22"/>
    <p:sldId id="278" r:id="rId23"/>
    <p:sldId id="279" r:id="rId24"/>
    <p:sldId id="257" r:id="rId25"/>
  </p:sldIdLst>
  <p:sldSz cx="9144000" cy="6858000" type="screen4x3"/>
  <p:notesSz cx="6858000" cy="9144000"/>
  <p:custDataLst>
    <p:tags r:id="rId2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6" autoAdjust="0"/>
    <p:restoredTop sz="80632" autoAdjust="0"/>
  </p:normalViewPr>
  <p:slideViewPr>
    <p:cSldViewPr snapToGrid="0">
      <p:cViewPr varScale="1">
        <p:scale>
          <a:sx n="51" d="100"/>
          <a:sy n="51" d="100"/>
        </p:scale>
        <p:origin x="-542" y="-8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2" d="100"/>
          <a:sy n="62" d="100"/>
        </p:scale>
        <p:origin x="333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1371600"/>
          </a:xfrm>
        </p:spPr>
        <p:txBody>
          <a:bodyPr/>
          <a:lstStyle/>
          <a:p>
            <a:r>
              <a:rPr lang="en-US" altLang="en-US" dirty="0" smtClean="0">
                <a:ea typeface="ＭＳ Ｐゴシック" panose="020B0600070205080204" pitchFamily="34" charset="-128"/>
              </a:rPr>
              <a:t>Welcome to</a:t>
            </a:r>
            <a:r>
              <a:rPr lang="en-US" altLang="en-US" b="0" i="0" dirty="0" smtClean="0">
                <a:ea typeface="ＭＳ Ｐゴシック" panose="020B0600070205080204" pitchFamily="34" charset="-128"/>
              </a:rPr>
              <a:t> Introduction to Computer Science: Computer Programming</a:t>
            </a:r>
            <a:r>
              <a:rPr lang="en-US" altLang="en-US" b="1" i="1" dirty="0" smtClean="0">
                <a:ea typeface="ＭＳ Ｐゴシック" panose="020B0600070205080204" pitchFamily="34" charset="-128"/>
              </a:rPr>
              <a:t>.</a:t>
            </a:r>
            <a:r>
              <a:rPr lang="en-US" altLang="en-US" dirty="0" smtClean="0">
                <a:ea typeface="ＭＳ Ｐゴシック" panose="020B0600070205080204" pitchFamily="34" charset="-128"/>
              </a:rPr>
              <a:t> This is lecture a.</a:t>
            </a:r>
          </a:p>
          <a:p>
            <a:r>
              <a:rPr lang="en-US" altLang="en-US" dirty="0" smtClean="0">
                <a:ea typeface="ＭＳ Ｐゴシック" panose="020B0600070205080204" pitchFamily="34" charset="-128"/>
              </a:rPr>
              <a:t>This component, </a:t>
            </a:r>
            <a:r>
              <a:rPr lang="en-US" altLang="en-US" b="0" i="0" dirty="0" smtClean="0">
                <a:ea typeface="ＭＳ Ｐゴシック" panose="020B0600070205080204" pitchFamily="34" charset="-128"/>
              </a:rPr>
              <a:t>Introduction to Computer Science</a:t>
            </a:r>
            <a:r>
              <a:rPr lang="en-US" altLang="en-US" dirty="0" smtClean="0">
                <a:ea typeface="ＭＳ Ｐゴシック" panose="020B0600070205080204" pitchFamily="34" charset="-128"/>
              </a:rPr>
              <a:t>, provides a basic overview of computer architecture; data organization, representation, and structure; structure of programming languages; networking, and data communication. It also includes the basic terminology of computing.</a:t>
            </a:r>
          </a:p>
          <a:p>
            <a:pPr eaLnBrk="1" hangingPunct="1">
              <a:spcBef>
                <a:spcPct val="0"/>
              </a:spcBef>
            </a:pPr>
            <a:endParaRPr lang="en-US" altLang="en-US" dirty="0" smtClean="0">
              <a:ea typeface="ＭＳ Ｐゴシック" panose="020B0600070205080204" pitchFamily="34" charset="-128"/>
            </a:endParaRP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1452709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ACA31CA8-BFFF-49DC-A964-7067CDD04931}" type="slidenum">
              <a:rPr lang="en-US" altLang="en-US" sz="1000"/>
              <a:pPr eaLnBrk="1" hangingPunct="1"/>
              <a:t>10</a:t>
            </a:fld>
            <a:endParaRPr lang="en-US" altLang="en-US" sz="1000" dirty="0"/>
          </a:p>
        </p:txBody>
      </p:sp>
      <p:sp>
        <p:nvSpPr>
          <p:cNvPr id="37892"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Contrast that algorithm with this one. In this algorithm, the four steps are the same, but it adds detailed and specific substeps. For example, this algorithm lists exactly which tools and ingredients are needed. Also, it gives very specific steps as to how to spread the peanut butter on a slice of bread. It would be possible to continue this level of detail for spreading the jelly on the other slice, but there is no more room on the slide! </a:t>
            </a:r>
          </a:p>
          <a:p>
            <a:r>
              <a:rPr lang="en-US" altLang="en-US" dirty="0" smtClean="0">
                <a:ea typeface="ＭＳ Ｐゴシック" panose="020B0600070205080204" pitchFamily="34" charset="-128"/>
              </a:rPr>
              <a:t>The idea is that algorithms can be as specific as necessary. Some algorithms may not be specific, particularly when the user is deploying an existing tool, library, or program to accomplish that step. Since the tool is clearly defined, the design of that step does not need to be specific.</a:t>
            </a:r>
          </a:p>
          <a:p>
            <a:r>
              <a:rPr lang="en-US" altLang="en-US" dirty="0" smtClean="0">
                <a:ea typeface="ＭＳ Ｐゴシック" panose="020B0600070205080204" pitchFamily="34" charset="-128"/>
              </a:rPr>
              <a:t>Sometimes, however, a less-specific algorithm may be difficult to implement. For example, someone who had never made a peanut butter and jelly sandwich before may be confused by the vague statement: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Get the ingredients and tools.</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But an experienced peanut butter and jelly sandwich builder probably does not need a detailed list of ingredients and tools; they’ve done it before and the steps are short and easy to remember.</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3303427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915673B5-A70D-4210-856D-204BCB2B462E}" type="slidenum">
              <a:rPr lang="en-US" altLang="en-US" sz="1000"/>
              <a:pPr eaLnBrk="1" hangingPunct="1"/>
              <a:t>11</a:t>
            </a:fld>
            <a:endParaRPr lang="en-US" altLang="en-US" sz="1000" dirty="0"/>
          </a:p>
        </p:txBody>
      </p:sp>
      <p:sp>
        <p:nvSpPr>
          <p:cNvPr id="39940" name="Notes Placeholder 9"/>
          <p:cNvSpPr>
            <a:spLocks noGrp="1"/>
          </p:cNvSpPr>
          <p:nvPr>
            <p:ph type="body" idx="1"/>
          </p:nvPr>
        </p:nvSpPr>
        <p:spPr bwMode="auto">
          <a:xfrm>
            <a:off x="685800" y="4343400"/>
            <a:ext cx="5486400" cy="2438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Algorithms are used to describe the solution for a problem or task without using the specific programming syntax of a particular programming language. Instead, programmers can use something called pseudocode. Pseudocode consists of simple English statements that represent the steps of the algorithm; this was essentially what was being used in the peanut butter and jelly algorithm. A</a:t>
            </a:r>
            <a:r>
              <a:rPr lang="en-US" altLang="en-US" baseline="0" dirty="0" smtClean="0">
                <a:ea typeface="ＭＳ Ｐゴシック" panose="020B0600070205080204" pitchFamily="34" charset="-128"/>
              </a:rPr>
              <a:t> f</a:t>
            </a:r>
            <a:r>
              <a:rPr lang="en-US" altLang="en-US" dirty="0" smtClean="0">
                <a:ea typeface="ＭＳ Ｐゴシック" panose="020B0600070205080204" pitchFamily="34" charset="-128"/>
              </a:rPr>
              <a:t>lowchart is</a:t>
            </a:r>
            <a:r>
              <a:rPr lang="en-US" altLang="en-US" baseline="0" dirty="0" smtClean="0">
                <a:ea typeface="ＭＳ Ｐゴシック" panose="020B0600070205080204" pitchFamily="34" charset="-128"/>
              </a:rPr>
              <a:t> a</a:t>
            </a:r>
            <a:r>
              <a:rPr lang="en-US" altLang="en-US" dirty="0" smtClean="0">
                <a:ea typeface="ＭＳ Ｐゴシック" panose="020B0600070205080204" pitchFamily="34" charset="-128"/>
              </a:rPr>
              <a:t> graphical description</a:t>
            </a:r>
            <a:r>
              <a:rPr lang="en-US" altLang="en-US" baseline="0" dirty="0" smtClean="0">
                <a:ea typeface="ＭＳ Ｐゴシック" panose="020B0600070205080204" pitchFamily="34" charset="-128"/>
              </a:rPr>
              <a:t> of</a:t>
            </a:r>
            <a:r>
              <a:rPr lang="en-US" altLang="en-US" dirty="0" smtClean="0">
                <a:ea typeface="ＭＳ Ｐゴシック" panose="020B0600070205080204" pitchFamily="34" charset="-128"/>
              </a:rPr>
              <a:t> an algorithm. </a:t>
            </a:r>
          </a:p>
          <a:p>
            <a:r>
              <a:rPr lang="en-US" altLang="en-US" dirty="0" smtClean="0">
                <a:ea typeface="ＭＳ Ｐゴシック" panose="020B0600070205080204" pitchFamily="34" charset="-128"/>
              </a:rPr>
              <a:t> As mentioned previously, algorithms are used to plan a program before writing any programming statements. Potential problems with the algorithm itself can be found before any implementation occurs. The algorithm can be analyzed for correctness—by asking, does it produce a correct result? How long will it take to complete and how much memory storage </a:t>
            </a:r>
            <a:r>
              <a:rPr lang="en-US" altLang="en-US" baseline="0" dirty="0" smtClean="0">
                <a:ea typeface="ＭＳ Ｐゴシック" panose="020B0600070205080204" pitchFamily="34" charset="-128"/>
              </a:rPr>
              <a:t>will it consume</a:t>
            </a:r>
            <a:r>
              <a:rPr lang="en-US" altLang="en-US" dirty="0" smtClean="0">
                <a:ea typeface="ＭＳ Ｐゴシック" panose="020B0600070205080204" pitchFamily="34" charset="-128"/>
              </a:rPr>
              <a:t>? This information is necessary for determining if the algorithm should be implemented at all. Often, there are alternative algorithms that</a:t>
            </a:r>
            <a:r>
              <a:rPr lang="en-US" altLang="en-US" baseline="0" dirty="0" smtClean="0">
                <a:ea typeface="ＭＳ Ｐゴシック" panose="020B0600070205080204" pitchFamily="34" charset="-128"/>
              </a:rPr>
              <a:t> could be applied for a given</a:t>
            </a:r>
            <a:r>
              <a:rPr lang="en-US" altLang="en-US" dirty="0" smtClean="0">
                <a:ea typeface="ＭＳ Ｐゴシック" panose="020B0600070205080204" pitchFamily="34" charset="-128"/>
              </a:rPr>
              <a:t> problem,</a:t>
            </a:r>
            <a:r>
              <a:rPr lang="en-US" altLang="en-US" baseline="0" dirty="0" smtClean="0">
                <a:ea typeface="ＭＳ Ｐゴシック" panose="020B0600070205080204" pitchFamily="34" charset="-128"/>
              </a:rPr>
              <a:t> and some of them perform better than others.</a:t>
            </a:r>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1740686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508A28EC-F76F-441A-A5D9-F17BA5FA9CE4}" type="slidenum">
              <a:rPr lang="en-US" altLang="en-US" sz="1000"/>
              <a:pPr eaLnBrk="1" hangingPunct="1"/>
              <a:t>12</a:t>
            </a:fld>
            <a:endParaRPr lang="en-US" altLang="en-US" sz="1000" dirty="0"/>
          </a:p>
        </p:txBody>
      </p:sp>
      <p:sp>
        <p:nvSpPr>
          <p:cNvPr id="41987"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After a programmer has chosen an algorithm, programming can begin. Programs and programming statements are also referred to as code, which is short for computer code. Writing programs is therefore referred to as coding. </a:t>
            </a:r>
          </a:p>
          <a:p>
            <a:r>
              <a:rPr lang="en-US" altLang="en-US" dirty="0" smtClean="0">
                <a:ea typeface="ＭＳ Ｐゴシック" panose="020B0600070205080204" pitchFamily="34" charset="-128"/>
              </a:rPr>
              <a:t>There are many different programming languages available; programmers must select one to use. The choice of programming language depends on several factors. First, what is the program going to do? If it will run within a webpage on a client computer, then a scripting language like JavaScript may be best. If it is going to run on a Windows PC, then a Microsoft developed language like C# might be chosen. If a program is to run on multiple different machines, Java might be the best choice. Ultimately, programmers are constrained by what programming languages they have access to. For example, languages like Java are freely available, but developing in a Windows environment requires purchasing software tools that can be expensive. </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844116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TextEdit="1"/>
          </p:cNvSpPr>
          <p:nvPr>
            <p:ph type="sldImg"/>
          </p:nvPr>
        </p:nvSpPr>
        <p:spPr bwMode="auto">
          <a:xfrm>
            <a:off x="2857500" y="296863"/>
            <a:ext cx="3429000" cy="25717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4" name="Notes Placeholder 8"/>
          <p:cNvSpPr>
            <a:spLocks noGrp="1"/>
          </p:cNvSpPr>
          <p:nvPr>
            <p:ph type="body" idx="1"/>
          </p:nvPr>
        </p:nvSpPr>
        <p:spPr bwMode="auto">
          <a:xfrm>
            <a:off x="304800" y="3505200"/>
            <a:ext cx="59817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900" dirty="0" smtClean="0">
                <a:ea typeface="ＭＳ Ｐゴシック" panose="020B0600070205080204" pitchFamily="34" charset="-128"/>
              </a:rPr>
              <a:t>Here is a list of five generations of programming languages and some examples of each. In some ways, this list represents the progression of programming languages over time, but not in all cases, for example, some third-generation languages are newer than some fifth-generation languages.</a:t>
            </a:r>
          </a:p>
          <a:p>
            <a:r>
              <a:rPr lang="en-US" altLang="en-US" sz="900" dirty="0" smtClean="0">
                <a:ea typeface="ＭＳ Ｐゴシック" panose="020B0600070205080204" pitchFamily="34" charset="-128"/>
              </a:rPr>
              <a:t>The first-generation languages were machine code, which is the sequence of 1s and 0s that the computer can understand and execute. Needless to say, programming in 1s and 0s isn't easy, so future generations of languages were developed to make programs more understandable to humans. The second generation of languages were assembly languages that translated those 1s and 0s into words. This was a better approach but still somewhat limited, particularly since assembly languages were unique to each type of computer. Third-generation languages added operations to the commands to make the programs more general; now programming languages were no longer tied to a particular computer. This third generation of languages includes older languages such as FORTRAN, BASIC, and C, but also newer languages like Java. </a:t>
            </a:r>
          </a:p>
          <a:p>
            <a:r>
              <a:rPr lang="en-US" altLang="en-US" sz="900" dirty="0" smtClean="0">
                <a:ea typeface="ＭＳ Ｐゴシック" panose="020B0600070205080204" pitchFamily="34" charset="-128"/>
              </a:rPr>
              <a:t> Fourth-generation languages use powerful, complex commands that result in fewer programming statements. Database querying languages such as Structured Query Language,</a:t>
            </a:r>
            <a:r>
              <a:rPr lang="en-US" altLang="en-US" sz="900" baseline="0" dirty="0" smtClean="0">
                <a:ea typeface="ＭＳ Ｐゴシック" panose="020B0600070205080204" pitchFamily="34" charset="-128"/>
              </a:rPr>
              <a:t> or SQL</a:t>
            </a:r>
            <a:r>
              <a:rPr lang="en-US" altLang="en-US" sz="900" dirty="0" smtClean="0">
                <a:ea typeface="ＭＳ Ｐゴシック" panose="020B0600070205080204" pitchFamily="34" charset="-128"/>
              </a:rPr>
              <a:t>, are good examples of this. Database querying languages will be covered in depth in Unit 5. Fifth-generation languages attempt to come even closer to natural languages, which is what Prolog was developed to do. Other experts consider programming using visual, interactive environments to be fifth-generation programming.</a:t>
            </a:r>
          </a:p>
          <a:p>
            <a:r>
              <a:rPr lang="en-US" altLang="en-US" sz="900" dirty="0" smtClean="0">
                <a:ea typeface="ＭＳ Ｐゴシック" panose="020B0600070205080204" pitchFamily="34" charset="-128"/>
              </a:rPr>
              <a:t>First- and second-generation languages are considered to be low-level languages; that is, they are closer to the actual machine code that the computer understands. Third-generation and up are considered to be high-level languages; they are closer to natural language than they are to machine code.</a:t>
            </a:r>
          </a:p>
          <a:p>
            <a:r>
              <a:rPr lang="en-US" altLang="en-US" sz="900" dirty="0" smtClean="0">
                <a:ea typeface="ＭＳ Ｐゴシック" panose="020B0600070205080204" pitchFamily="34" charset="-128"/>
              </a:rPr>
              <a:t>We will discuss first- through third-generation languages on the next slides. Fourth and fifth generations are beyond the scope of this unit.</a:t>
            </a:r>
          </a:p>
        </p:txBody>
      </p:sp>
    </p:spTree>
    <p:extLst>
      <p:ext uri="{BB962C8B-B14F-4D97-AF65-F5344CB8AC3E}">
        <p14:creationId xmlns:p14="http://schemas.microsoft.com/office/powerpoint/2010/main" val="28893327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xfrm>
            <a:off x="2857500" y="371475"/>
            <a:ext cx="3429000" cy="25717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FC1EDA54-2F07-486E-9FB1-6B13EDBAD198}" type="slidenum">
              <a:rPr lang="en-US" altLang="en-US" sz="1000"/>
              <a:pPr eaLnBrk="1" hangingPunct="1"/>
              <a:t>14</a:t>
            </a:fld>
            <a:endParaRPr lang="en-US" altLang="en-US" sz="1000" dirty="0"/>
          </a:p>
        </p:txBody>
      </p:sp>
      <p:sp>
        <p:nvSpPr>
          <p:cNvPr id="46083" name="Notes Placeholder 5"/>
          <p:cNvSpPr>
            <a:spLocks noGrp="1"/>
          </p:cNvSpPr>
          <p:nvPr/>
        </p:nvSpPr>
        <p:spPr bwMode="auto">
          <a:xfrm>
            <a:off x="914400" y="3257550"/>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4" rIns="91426" bIns="45714"/>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30000"/>
              </a:spcBef>
            </a:pPr>
            <a:endParaRPr lang="en-US" altLang="en-US" sz="1000" dirty="0">
              <a:cs typeface="Arial" panose="020B0604020202020204" pitchFamily="34" charset="0"/>
            </a:endParaRPr>
          </a:p>
        </p:txBody>
      </p:sp>
      <p:sp>
        <p:nvSpPr>
          <p:cNvPr id="46084" name="Notes Placeholder 6"/>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Every computer has its own instruction set, usually a small set of tasks the computer can do. Each instruction is a unique sequence of zeros and ones.</a:t>
            </a:r>
          </a:p>
          <a:p>
            <a:r>
              <a:rPr lang="en-US" altLang="en-US" dirty="0" smtClean="0">
                <a:ea typeface="ＭＳ Ｐゴシック" panose="020B0600070205080204" pitchFamily="34" charset="-128"/>
              </a:rPr>
              <a:t>Every computer program or application is ultimately represented as machine code, which are groups of instructions, often numbering in the millions. </a:t>
            </a:r>
          </a:p>
          <a:p>
            <a:r>
              <a:rPr lang="en-US" altLang="en-US" dirty="0" smtClean="0">
                <a:ea typeface="ＭＳ Ｐゴシック" panose="020B0600070205080204" pitchFamily="34" charset="-128"/>
              </a:rPr>
              <a:t>When computers were first created, programmers had to program using machine code—there were no other programming languages. How this was done was dependent on the computer. Some computers had series of switches that needed to be turned on or off, corresponding to ones and zeros. Other machines were programmed using punched cards where the punches or no punches in specific positions represented zeros and ones. A stack of these punched cards then became the program and data; cards were fed into the computer using a card reader.</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18960459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3D7A478E-E009-466B-8BE2-AC88D1D4EF5A}" type="slidenum">
              <a:rPr lang="en-US" altLang="en-US" sz="1000"/>
              <a:pPr eaLnBrk="1" hangingPunct="1"/>
              <a:t>15</a:t>
            </a:fld>
            <a:endParaRPr lang="en-US" altLang="en-US" sz="1000" dirty="0"/>
          </a:p>
        </p:txBody>
      </p:sp>
      <p:sp>
        <p:nvSpPr>
          <p:cNvPr id="48131" name="Notes Placeholder 5"/>
          <p:cNvSpPr>
            <a:spLocks noGrp="1"/>
          </p:cNvSpPr>
          <p:nvPr/>
        </p:nvSpPr>
        <p:spPr bwMode="auto">
          <a:xfrm>
            <a:off x="914400" y="3257550"/>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4" rIns="91426" bIns="45714"/>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30000"/>
              </a:spcBef>
            </a:pPr>
            <a:endParaRPr lang="en-US" altLang="en-US" sz="1000" dirty="0">
              <a:cs typeface="Arial" panose="020B0604020202020204" pitchFamily="34" charset="0"/>
            </a:endParaRPr>
          </a:p>
        </p:txBody>
      </p:sp>
      <p:sp>
        <p:nvSpPr>
          <p:cNvPr id="48132" name="Notes Placeholder 6"/>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While sequences of zeros and ones are understandable to a computer, they are not particularly clear to humans. Assembly languages used words to represent instructions and data. The slide displays an example of assembly code, an improvement over zeros and ones but still tedious to read and program. Also, because assembly language is almost a direct translation of machine code, it is unique to each computer system. That means that the same program written to run on a Windows 10 PC would need to be rewritten to run on an iMac. Also, because each statement is a short machine instruction, assembly code is very, very long.</a:t>
            </a:r>
          </a:p>
        </p:txBody>
      </p:sp>
    </p:spTree>
    <p:extLst>
      <p:ext uri="{BB962C8B-B14F-4D97-AF65-F5344CB8AC3E}">
        <p14:creationId xmlns:p14="http://schemas.microsoft.com/office/powerpoint/2010/main" val="3112647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991DC856-4876-4B2F-8F1E-1098979B81A8}" type="slidenum">
              <a:rPr lang="en-US" altLang="en-US" sz="1000"/>
              <a:pPr eaLnBrk="1" hangingPunct="1"/>
              <a:t>16</a:t>
            </a:fld>
            <a:endParaRPr lang="en-US" altLang="en-US" sz="1000" dirty="0"/>
          </a:p>
        </p:txBody>
      </p:sp>
      <p:sp>
        <p:nvSpPr>
          <p:cNvPr id="50179" name="Notes Placeholder 5"/>
          <p:cNvSpPr>
            <a:spLocks noGrp="1"/>
          </p:cNvSpPr>
          <p:nvPr/>
        </p:nvSpPr>
        <p:spPr bwMode="auto">
          <a:xfrm>
            <a:off x="914400" y="3257550"/>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4" rIns="91426" bIns="45714"/>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30000"/>
              </a:spcBef>
            </a:pPr>
            <a:endParaRPr lang="en-US" altLang="en-US" sz="1000" dirty="0">
              <a:cs typeface="Arial" panose="020B0604020202020204" pitchFamily="34" charset="0"/>
            </a:endParaRPr>
          </a:p>
        </p:txBody>
      </p:sp>
      <p:sp>
        <p:nvSpPr>
          <p:cNvPr id="50180" name="Notes Placeholder 6"/>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next generation of languages moved away from machine code as the basis of the programming statements. Instead, the syntax of the languages focused on operations that could be done, regardless of the underlying machine code. This meant that the same programs could be executed on different types of computer</a:t>
            </a:r>
            <a:r>
              <a:rPr lang="en-US" altLang="en-US" baseline="0" dirty="0" smtClean="0">
                <a:ea typeface="ＭＳ Ｐゴシック" panose="020B0600070205080204" pitchFamily="34" charset="-128"/>
              </a:rPr>
              <a:t> systems</a:t>
            </a:r>
            <a:r>
              <a:rPr lang="en-US" altLang="en-US" dirty="0" smtClean="0">
                <a:ea typeface="ＭＳ Ｐゴシック" panose="020B0600070205080204" pitchFamily="34" charset="-128"/>
              </a:rPr>
              <a:t>.</a:t>
            </a:r>
          </a:p>
          <a:p>
            <a:r>
              <a:rPr lang="en-US" altLang="en-US" dirty="0" smtClean="0">
                <a:ea typeface="ＭＳ Ｐゴシック" panose="020B0600070205080204" pitchFamily="34" charset="-128"/>
              </a:rPr>
              <a:t>Many modern programming languages belong to the third-generation category. Third-generation languages include:</a:t>
            </a:r>
          </a:p>
          <a:p>
            <a:pPr lvl="1">
              <a:buFontTx/>
              <a:buChar char="•"/>
            </a:pPr>
            <a:r>
              <a:rPr lang="en-US" altLang="en-US" dirty="0" smtClean="0">
                <a:ea typeface="ＭＳ Ｐゴシック" panose="020B0600070205080204" pitchFamily="34" charset="-128"/>
              </a:rPr>
              <a:t> FORTRAN, a language developed and used in the scientific and engineering community</a:t>
            </a:r>
          </a:p>
          <a:p>
            <a:pPr lvl="1">
              <a:buFontTx/>
              <a:buChar char="•"/>
            </a:pPr>
            <a:r>
              <a:rPr lang="en-US" altLang="en-US" dirty="0" smtClean="0">
                <a:ea typeface="ＭＳ Ｐゴシック" panose="020B0600070205080204" pitchFamily="34" charset="-128"/>
              </a:rPr>
              <a:t> COBOL, a language developed and used by the business and financial community</a:t>
            </a:r>
          </a:p>
          <a:p>
            <a:pPr lvl="1">
              <a:buFontTx/>
              <a:buChar char="•"/>
            </a:pPr>
            <a:r>
              <a:rPr lang="en-US" altLang="en-US" dirty="0" smtClean="0">
                <a:ea typeface="ＭＳ Ｐゴシック" panose="020B0600070205080204" pitchFamily="34" charset="-128"/>
              </a:rPr>
              <a:t> C, a language developed for large systems but now used extensively for other applications as well </a:t>
            </a:r>
          </a:p>
          <a:p>
            <a:pPr lvl="1">
              <a:buFontTx/>
              <a:buChar char="•"/>
            </a:pPr>
            <a:r>
              <a:rPr lang="en-US" altLang="en-US" dirty="0" smtClean="0">
                <a:ea typeface="ＭＳ Ｐゴシック" panose="020B0600070205080204" pitchFamily="34" charset="-128"/>
              </a:rPr>
              <a:t> C++, an object-oriented version of C</a:t>
            </a:r>
          </a:p>
          <a:p>
            <a:pPr lvl="1">
              <a:buFontTx/>
              <a:buChar char="•"/>
            </a:pPr>
            <a:r>
              <a:rPr lang="en-US" altLang="en-US" dirty="0" smtClean="0">
                <a:ea typeface="ＭＳ Ｐゴシック" panose="020B0600070205080204" pitchFamily="34" charset="-128"/>
              </a:rPr>
              <a:t> C#, a portable object-oriented language developed by Microsoft</a:t>
            </a:r>
          </a:p>
          <a:p>
            <a:pPr lvl="1">
              <a:buFontTx/>
              <a:buChar char="•"/>
            </a:pPr>
            <a:r>
              <a:rPr lang="en-US" altLang="en-US" dirty="0" smtClean="0">
                <a:ea typeface="ＭＳ Ｐゴシック" panose="020B0600070205080204" pitchFamily="34" charset="-128"/>
              </a:rPr>
              <a:t> Java], a freely available, portable object-oriented language</a:t>
            </a:r>
          </a:p>
          <a:p>
            <a:pPr lvl="1">
              <a:buFontTx/>
              <a:buChar char="•"/>
            </a:pPr>
            <a:r>
              <a:rPr lang="en-US" altLang="en-US" dirty="0" smtClean="0">
                <a:ea typeface="ＭＳ Ｐゴシック" panose="020B0600070205080204" pitchFamily="34" charset="-128"/>
              </a:rPr>
              <a:t> </a:t>
            </a:r>
            <a:r>
              <a:rPr lang="en-US" altLang="en-US" dirty="0" err="1" smtClean="0">
                <a:ea typeface="ＭＳ Ｐゴシック" panose="020B0600070205080204" pitchFamily="34" charset="-128"/>
              </a:rPr>
              <a:t>VB.Net</a:t>
            </a:r>
            <a:r>
              <a:rPr lang="en-US" altLang="en-US" dirty="0" smtClean="0">
                <a:ea typeface="ＭＳ Ｐゴシック" panose="020B0600070205080204" pitchFamily="34" charset="-128"/>
              </a:rPr>
              <a:t>, an object-oriented version of Visual Basic developed by Microsoft.</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15463030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xfrm>
            <a:off x="2857500" y="371475"/>
            <a:ext cx="3429000" cy="25717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EBBCD78A-33EF-477C-80A9-8A1531FF022C}" type="slidenum">
              <a:rPr lang="en-US" altLang="en-US" sz="1000"/>
              <a:pPr eaLnBrk="1" hangingPunct="1"/>
              <a:t>17</a:t>
            </a:fld>
            <a:endParaRPr lang="en-US" altLang="en-US" sz="1000" dirty="0"/>
          </a:p>
        </p:txBody>
      </p:sp>
      <p:sp>
        <p:nvSpPr>
          <p:cNvPr id="52227" name="Notes Placeholder 5"/>
          <p:cNvSpPr>
            <a:spLocks noGrp="1"/>
          </p:cNvSpPr>
          <p:nvPr/>
        </p:nvSpPr>
        <p:spPr bwMode="auto">
          <a:xfrm>
            <a:off x="914400" y="3257550"/>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4" rIns="91426" bIns="45714"/>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30000"/>
              </a:spcBef>
            </a:pPr>
            <a:endParaRPr lang="en-US" altLang="en-US" sz="1000" dirty="0">
              <a:cs typeface="Arial" panose="020B0604020202020204" pitchFamily="34" charset="0"/>
            </a:endParaRPr>
          </a:p>
        </p:txBody>
      </p:sp>
      <p:sp>
        <p:nvSpPr>
          <p:cNvPr id="52228" name="Notes Placeholder 6"/>
          <p:cNvSpPr>
            <a:spLocks noGrp="1"/>
          </p:cNvSpPr>
          <p:nvPr>
            <p:ph type="body" idx="1"/>
          </p:nvPr>
        </p:nvSpPr>
        <p:spPr bwMode="auto">
          <a:xfrm>
            <a:off x="914400" y="3055938"/>
            <a:ext cx="4648200" cy="53260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900" dirty="0" smtClean="0">
                <a:ea typeface="ＭＳ Ｐゴシック" panose="020B0600070205080204" pitchFamily="34" charset="-128"/>
              </a:rPr>
              <a:t>Programming paradigms relate to the style and concepts used for programming. Different languages support different paradigms; often a language will support multiple paradigms. </a:t>
            </a:r>
          </a:p>
          <a:p>
            <a:r>
              <a:rPr lang="en-US" altLang="en-US" sz="900" i="1" dirty="0" smtClean="0">
                <a:ea typeface="ＭＳ Ｐゴシック" panose="020B0600070205080204" pitchFamily="34" charset="-128"/>
              </a:rPr>
              <a:t>Procedural</a:t>
            </a:r>
            <a:r>
              <a:rPr lang="en-US" altLang="en-US" sz="900" dirty="0" smtClean="0">
                <a:ea typeface="ＭＳ Ｐゴシック" panose="020B0600070205080204" pitchFamily="34" charset="-128"/>
              </a:rPr>
              <a:t> programming languages focus on structuring code according to its function. Such</a:t>
            </a:r>
            <a:r>
              <a:rPr lang="en-US" altLang="en-US" sz="900" baseline="0" dirty="0" smtClean="0">
                <a:ea typeface="ＭＳ Ｐゴシック" panose="020B0600070205080204" pitchFamily="34" charset="-128"/>
              </a:rPr>
              <a:t> </a:t>
            </a:r>
            <a:r>
              <a:rPr lang="en-US" altLang="en-US" sz="900" dirty="0" smtClean="0">
                <a:ea typeface="ＭＳ Ｐゴシック" panose="020B0600070205080204" pitchFamily="34" charset="-128"/>
              </a:rPr>
              <a:t>language contains a set</a:t>
            </a:r>
            <a:r>
              <a:rPr lang="en-US" altLang="en-US" sz="900" baseline="0" dirty="0" smtClean="0">
                <a:ea typeface="ＭＳ Ｐゴシック" panose="020B0600070205080204" pitchFamily="34" charset="-128"/>
              </a:rPr>
              <a:t> </a:t>
            </a:r>
            <a:r>
              <a:rPr lang="en-US" altLang="en-US" sz="900" dirty="0" smtClean="0">
                <a:ea typeface="ＭＳ Ｐゴシック" panose="020B0600070205080204" pitchFamily="34" charset="-128"/>
              </a:rPr>
              <a:t>of procedures, also called subroutines, functions, or methods. A procedure is a series of steps that are performed to accomplish a certain task, or calculate a result. These procedures are called during the execution of the program. The procedural programming paradigm is very popular and many languages support it, including BASIC</a:t>
            </a:r>
            <a:r>
              <a:rPr lang="en-US" altLang="en-US" sz="900" b="0" dirty="0" smtClean="0">
                <a:ea typeface="ＭＳ Ｐゴシック" panose="020B0600070205080204" pitchFamily="34" charset="-128"/>
              </a:rPr>
              <a:t>,</a:t>
            </a:r>
            <a:r>
              <a:rPr lang="en-US" altLang="en-US" sz="900" dirty="0" smtClean="0">
                <a:ea typeface="ＭＳ Ｐゴシック" panose="020B0600070205080204" pitchFamily="34" charset="-128"/>
              </a:rPr>
              <a:t> COBOL</a:t>
            </a:r>
            <a:r>
              <a:rPr lang="en-US" altLang="en-US" sz="900" b="0" dirty="0" smtClean="0">
                <a:ea typeface="ＭＳ Ｐゴシック" panose="020B0600070205080204" pitchFamily="34" charset="-128"/>
              </a:rPr>
              <a:t>,</a:t>
            </a:r>
            <a:r>
              <a:rPr lang="en-US" altLang="en-US" sz="900" dirty="0" smtClean="0">
                <a:ea typeface="ＭＳ Ｐゴシック" panose="020B0600070205080204" pitchFamily="34" charset="-128"/>
              </a:rPr>
              <a:t> FORTRAN</a:t>
            </a:r>
            <a:r>
              <a:rPr lang="en-US" altLang="en-US" sz="900" b="0" dirty="0" smtClean="0">
                <a:ea typeface="ＭＳ Ｐゴシック" panose="020B0600070205080204" pitchFamily="34" charset="-128"/>
              </a:rPr>
              <a:t>,</a:t>
            </a:r>
            <a:r>
              <a:rPr lang="en-US" altLang="en-US" sz="900" dirty="0" smtClean="0">
                <a:ea typeface="ＭＳ Ｐゴシック" panose="020B0600070205080204" pitchFamily="34" charset="-128"/>
              </a:rPr>
              <a:t> and C.</a:t>
            </a:r>
          </a:p>
          <a:p>
            <a:r>
              <a:rPr lang="en-US" altLang="en-US" sz="900" dirty="0" smtClean="0">
                <a:ea typeface="ＭＳ Ｐゴシック" panose="020B0600070205080204" pitchFamily="34" charset="-128"/>
              </a:rPr>
              <a:t>The </a:t>
            </a:r>
            <a:r>
              <a:rPr lang="en-US" altLang="en-US" sz="900" i="1" dirty="0" smtClean="0">
                <a:ea typeface="ＭＳ Ｐゴシック" panose="020B0600070205080204" pitchFamily="34" charset="-128"/>
              </a:rPr>
              <a:t>functional</a:t>
            </a:r>
            <a:r>
              <a:rPr lang="en-US" altLang="en-US" sz="900" dirty="0" smtClean="0">
                <a:ea typeface="ＭＳ Ｐゴシック" panose="020B0600070205080204" pitchFamily="34" charset="-128"/>
              </a:rPr>
              <a:t> programming paradigm relies on functions for its programming statements. These statements are similar to mathematical functions and formulas. LISP and Scheme are examples of functional programming languages. While functional programming has been predominantly used in academic settings, there are some functional programming languages used in applied sciences</a:t>
            </a:r>
            <a:r>
              <a:rPr lang="en-US" altLang="en-US" sz="900" baseline="0" dirty="0" smtClean="0">
                <a:ea typeface="ＭＳ Ｐゴシック" panose="020B0600070205080204" pitchFamily="34" charset="-128"/>
              </a:rPr>
              <a:t> and engineering, for example </a:t>
            </a:r>
            <a:r>
              <a:rPr lang="en-US" altLang="en-US" sz="900" dirty="0" smtClean="0">
                <a:ea typeface="ＭＳ Ｐゴシック" panose="020B0600070205080204" pitchFamily="34" charset="-128"/>
              </a:rPr>
              <a:t>R</a:t>
            </a:r>
            <a:r>
              <a:rPr lang="en-US" altLang="en-US" sz="900" baseline="0" dirty="0" smtClean="0">
                <a:ea typeface="ＭＳ Ｐゴシック" panose="020B0600070205080204" pitchFamily="34" charset="-128"/>
              </a:rPr>
              <a:t> is </a:t>
            </a:r>
            <a:r>
              <a:rPr lang="en-US" altLang="en-US" sz="900" dirty="0" smtClean="0">
                <a:ea typeface="ＭＳ Ｐゴシック" panose="020B0600070205080204" pitchFamily="34" charset="-128"/>
              </a:rPr>
              <a:t>designed for statistics, and Mathematica</a:t>
            </a:r>
            <a:r>
              <a:rPr lang="en-US" altLang="en-US" sz="900" baseline="0" dirty="0" smtClean="0">
                <a:ea typeface="ＭＳ Ｐゴシック" panose="020B0600070205080204" pitchFamily="34" charset="-128"/>
              </a:rPr>
              <a:t> is a </a:t>
            </a:r>
            <a:r>
              <a:rPr lang="en-US" altLang="en-US" sz="900" dirty="0" smtClean="0">
                <a:ea typeface="ＭＳ Ｐゴシック" panose="020B0600070205080204" pitchFamily="34" charset="-128"/>
              </a:rPr>
              <a:t>multipurpose mathematics package. Also, spreadsheet software such as Excel can be considered</a:t>
            </a:r>
            <a:r>
              <a:rPr lang="en-US" altLang="en-US" sz="900" baseline="0" dirty="0" smtClean="0">
                <a:ea typeface="ＭＳ Ｐゴシック" panose="020B0600070205080204" pitchFamily="34" charset="-128"/>
              </a:rPr>
              <a:t> </a:t>
            </a:r>
            <a:r>
              <a:rPr lang="en-US" altLang="en-US" sz="900" dirty="0" smtClean="0">
                <a:ea typeface="ＭＳ Ｐゴシック" panose="020B0600070205080204" pitchFamily="34" charset="-128"/>
              </a:rPr>
              <a:t>functional programming because</a:t>
            </a:r>
            <a:r>
              <a:rPr lang="en-US" altLang="en-US" sz="900" baseline="0" dirty="0" smtClean="0">
                <a:ea typeface="ＭＳ Ｐゴシック" panose="020B0600070205080204" pitchFamily="34" charset="-128"/>
              </a:rPr>
              <a:t> </a:t>
            </a:r>
            <a:r>
              <a:rPr lang="en-US" altLang="en-US" sz="900" dirty="0" smtClean="0">
                <a:ea typeface="ＭＳ Ｐゴシック" panose="020B0600070205080204" pitchFamily="34" charset="-128"/>
              </a:rPr>
              <a:t>of</a:t>
            </a:r>
            <a:r>
              <a:rPr lang="en-US" altLang="en-US" sz="900" baseline="0" dirty="0" smtClean="0">
                <a:ea typeface="ＭＳ Ｐゴシック" panose="020B0600070205080204" pitchFamily="34" charset="-128"/>
              </a:rPr>
              <a:t> its built-in functions and capacity to accommodate </a:t>
            </a:r>
            <a:r>
              <a:rPr lang="en-US" altLang="en-US" sz="900" dirty="0" smtClean="0">
                <a:ea typeface="ＭＳ Ｐゴシック" panose="020B0600070205080204" pitchFamily="34" charset="-128"/>
              </a:rPr>
              <a:t>user-supplied formulas.</a:t>
            </a:r>
          </a:p>
          <a:p>
            <a:r>
              <a:rPr lang="en-US" altLang="en-US" sz="900" dirty="0" smtClean="0">
                <a:ea typeface="ＭＳ Ｐゴシック" panose="020B0600070205080204" pitchFamily="34" charset="-128"/>
              </a:rPr>
              <a:t>Object-oriented programming, or OOP, is similar to procedural programming except that procedures, or methods, as they are called in object-oriented languages, are grouped with variables that relate to them to form objects. Objects are created during the execution of the program, and all method calls are attached to some object. Object-oriented programming has become very popular, and there are many languages that support it such as C++; C#; Java; and Ruby. </a:t>
            </a:r>
          </a:p>
          <a:p>
            <a:r>
              <a:rPr lang="en-US" altLang="en-US" sz="900" dirty="0" smtClean="0">
                <a:ea typeface="ＭＳ Ｐゴシック" panose="020B0600070205080204" pitchFamily="34" charset="-128"/>
              </a:rPr>
              <a:t>There are many other programming paradigms such as declarative programming used in SQL  queries; event-driven programming that is used in programming graphical user interfaces; domain-specific languages such as Hyper-Text</a:t>
            </a:r>
            <a:r>
              <a:rPr lang="en-US" altLang="en-US" sz="900" baseline="0" dirty="0" smtClean="0">
                <a:ea typeface="ＭＳ Ｐゴシック" panose="020B0600070205080204" pitchFamily="34" charset="-128"/>
              </a:rPr>
              <a:t> Markup Language, or </a:t>
            </a:r>
            <a:r>
              <a:rPr lang="en-US" altLang="en-US" sz="900" dirty="0" smtClean="0">
                <a:ea typeface="ＭＳ Ｐゴシック" panose="020B0600070205080204" pitchFamily="34" charset="-128"/>
              </a:rPr>
              <a:t>HTML, used in web browsers; and logic programming that represents programming as logic formulas and rules;</a:t>
            </a:r>
            <a:r>
              <a:rPr lang="en-US" altLang="en-US" sz="900" baseline="0" dirty="0" smtClean="0">
                <a:ea typeface="ＭＳ Ｐゴシック" panose="020B0600070205080204" pitchFamily="34" charset="-128"/>
              </a:rPr>
              <a:t> </a:t>
            </a:r>
            <a:r>
              <a:rPr lang="en-US" altLang="en-US" sz="900" dirty="0" smtClean="0">
                <a:ea typeface="ＭＳ Ｐゴシック" panose="020B0600070205080204" pitchFamily="34" charset="-128"/>
              </a:rPr>
              <a:t>Prolog is an example</a:t>
            </a:r>
            <a:r>
              <a:rPr lang="en-US" altLang="en-US" sz="900" baseline="0" dirty="0" smtClean="0">
                <a:ea typeface="ＭＳ Ｐゴシック" panose="020B0600070205080204" pitchFamily="34" charset="-128"/>
              </a:rPr>
              <a:t> of this</a:t>
            </a:r>
            <a:r>
              <a:rPr lang="en-US" altLang="en-US" sz="900" dirty="0" smtClean="0">
                <a:ea typeface="ＭＳ Ｐゴシック" panose="020B0600070205080204" pitchFamily="34" charset="-128"/>
              </a:rPr>
              <a:t>.</a:t>
            </a:r>
          </a:p>
          <a:p>
            <a:endParaRPr lang="en-US" altLang="en-US" sz="900" dirty="0" smtClean="0">
              <a:ea typeface="ＭＳ Ｐゴシック" panose="020B0600070205080204" pitchFamily="34" charset="-128"/>
            </a:endParaRPr>
          </a:p>
        </p:txBody>
      </p:sp>
    </p:spTree>
    <p:extLst>
      <p:ext uri="{BB962C8B-B14F-4D97-AF65-F5344CB8AC3E}">
        <p14:creationId xmlns:p14="http://schemas.microsoft.com/office/powerpoint/2010/main" val="5256666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3A9B8E5B-06D3-4F83-8007-C3EE9A796D40}" type="slidenum">
              <a:rPr lang="en-US" altLang="en-US" sz="1000"/>
              <a:pPr eaLnBrk="1" hangingPunct="1"/>
              <a:t>18</a:t>
            </a:fld>
            <a:endParaRPr lang="en-US" altLang="en-US" sz="1000" dirty="0"/>
          </a:p>
        </p:txBody>
      </p:sp>
      <p:sp>
        <p:nvSpPr>
          <p:cNvPr id="54275" name="Notes Placeholder 5"/>
          <p:cNvSpPr>
            <a:spLocks noGrp="1"/>
          </p:cNvSpPr>
          <p:nvPr/>
        </p:nvSpPr>
        <p:spPr bwMode="auto">
          <a:xfrm>
            <a:off x="914400" y="3257550"/>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4" rIns="91426" bIns="45714"/>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30000"/>
              </a:spcBef>
            </a:pPr>
            <a:endParaRPr lang="en-US" altLang="en-US" sz="1000" dirty="0">
              <a:cs typeface="Arial" panose="020B0604020202020204" pitchFamily="34" charset="0"/>
            </a:endParaRPr>
          </a:p>
        </p:txBody>
      </p:sp>
      <p:sp>
        <p:nvSpPr>
          <p:cNvPr id="54276" name="Notes Placeholder 6"/>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Another type of programming language that is often used today is called a scripting language. Originally, scripting languages were developed to "program" or control other applications. This was necessary for early systems where programs were batched and run at the same time. Shell scripts are the scripting languages that were developed to do this in UNIX environments. JavaScript is an example of a scripting language that works within web browsers to control how a webpage is displayed. Perl was created for easy processing of text files.</a:t>
            </a:r>
          </a:p>
          <a:p>
            <a:r>
              <a:rPr lang="en-US" altLang="en-US" dirty="0" smtClean="0">
                <a:ea typeface="ＭＳ Ｐゴシック" panose="020B0600070205080204" pitchFamily="34" charset="-128"/>
              </a:rPr>
              <a:t>Some scripting languages have evolved to full-fledged application development languages, such as Perl and Python, though they are</a:t>
            </a:r>
            <a:r>
              <a:rPr lang="en-US" altLang="en-US" baseline="0" dirty="0" smtClean="0">
                <a:ea typeface="ＭＳ Ｐゴシック" panose="020B0600070205080204" pitchFamily="34" charset="-128"/>
              </a:rPr>
              <a:t> still</a:t>
            </a:r>
            <a:r>
              <a:rPr lang="en-US" altLang="en-US" dirty="0" smtClean="0">
                <a:ea typeface="ＭＳ Ｐゴシック" panose="020B0600070205080204" pitchFamily="34" charset="-128"/>
              </a:rPr>
              <a:t> referred to as scripting languages because of their origins.</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35340913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6"/>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Special-purpose languages for health care include MUMPS; </a:t>
            </a:r>
            <a:r>
              <a:rPr lang="en-US" altLang="en-US" dirty="0" err="1" smtClean="0">
                <a:ea typeface="ＭＳ Ｐゴシック" panose="020B0600070205080204" pitchFamily="34" charset="-128"/>
              </a:rPr>
              <a:t>MIIS</a:t>
            </a:r>
            <a:r>
              <a:rPr lang="en-US" altLang="en-US" dirty="0" smtClean="0">
                <a:ea typeface="ＭＳ Ｐゴシック" panose="020B0600070205080204" pitchFamily="34" charset="-128"/>
              </a:rPr>
              <a:t>; and MAGIC, which were all developed by Neil </a:t>
            </a:r>
            <a:r>
              <a:rPr lang="en-US" altLang="en-US" dirty="0" err="1" smtClean="0">
                <a:ea typeface="ＭＳ Ｐゴシック" panose="020B0600070205080204" pitchFamily="34" charset="-128"/>
              </a:rPr>
              <a:t>Pappalardo</a:t>
            </a:r>
            <a:r>
              <a:rPr lang="en-US" altLang="en-US" dirty="0" smtClean="0">
                <a:ea typeface="ＭＳ Ｐゴシック" panose="020B0600070205080204" pitchFamily="34" charset="-128"/>
              </a:rPr>
              <a:t>, founder of </a:t>
            </a:r>
            <a:r>
              <a:rPr lang="en-US" altLang="en-US" dirty="0" err="1" smtClean="0">
                <a:ea typeface="ＭＳ Ｐゴシック" panose="020B0600070205080204" pitchFamily="34" charset="-128"/>
              </a:rPr>
              <a:t>Meditech</a:t>
            </a:r>
            <a:r>
              <a:rPr lang="en-US" altLang="en-US" dirty="0" smtClean="0">
                <a:ea typeface="ＭＳ Ｐゴシック" panose="020B0600070205080204" pitchFamily="34" charset="-128"/>
              </a:rPr>
              <a:t>. Many electronic health record systems are written at least in part using a language from this family of languages.</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3070389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learning objectives for this unit, </a:t>
            </a:r>
            <a:r>
              <a:rPr lang="en-US" altLang="en-US" b="0" i="0" dirty="0" smtClean="0">
                <a:ea typeface="ＭＳ Ｐゴシック" panose="020B0600070205080204" pitchFamily="34" charset="-128"/>
              </a:rPr>
              <a:t>Computer Programming</a:t>
            </a:r>
            <a:r>
              <a:rPr lang="en-US" altLang="en-US" dirty="0" smtClean="0">
                <a:ea typeface="ＭＳ Ｐゴシック" panose="020B0600070205080204" pitchFamily="34" charset="-128"/>
              </a:rPr>
              <a:t>, are to:</a:t>
            </a:r>
          </a:p>
          <a:p>
            <a:pPr>
              <a:buFontTx/>
              <a:buChar char="•"/>
            </a:pPr>
            <a:r>
              <a:rPr lang="en-US" altLang="en-US" dirty="0" smtClean="0">
                <a:ea typeface="ＭＳ Ｐゴシック" panose="020B0600070205080204" pitchFamily="34" charset="-128"/>
              </a:rPr>
              <a:t> Define the purpose of programming languages</a:t>
            </a:r>
          </a:p>
          <a:p>
            <a:pPr>
              <a:buFontTx/>
              <a:buChar char="•"/>
            </a:pPr>
            <a:r>
              <a:rPr lang="en-US" altLang="en-US" dirty="0" smtClean="0">
                <a:ea typeface="ＭＳ Ｐゴシック" panose="020B0600070205080204" pitchFamily="34" charset="-128"/>
              </a:rPr>
              <a:t> Differentiate between the different types of programming languages and list commonly used ones </a:t>
            </a:r>
          </a:p>
          <a:p>
            <a:pPr>
              <a:buFontTx/>
              <a:buChar char="•"/>
            </a:pPr>
            <a:r>
              <a:rPr lang="en-US" altLang="en-US" dirty="0" smtClean="0">
                <a:ea typeface="ＭＳ Ｐゴシック" panose="020B0600070205080204" pitchFamily="34" charset="-128"/>
              </a:rPr>
              <a:t> Explain the compiling and interpreting process for computer programs </a:t>
            </a:r>
          </a:p>
        </p:txBody>
      </p:sp>
    </p:spTree>
    <p:extLst>
      <p:ext uri="{BB962C8B-B14F-4D97-AF65-F5344CB8AC3E}">
        <p14:creationId xmlns:p14="http://schemas.microsoft.com/office/powerpoint/2010/main" val="25495653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5837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37CBE35C-74BB-4A7F-A724-9B5ED89AD101}" type="slidenum">
              <a:rPr lang="en-US" altLang="en-US" sz="1000"/>
              <a:pPr eaLnBrk="1" hangingPunct="1"/>
              <a:t>20</a:t>
            </a:fld>
            <a:endParaRPr lang="en-US" altLang="en-US" sz="1000" dirty="0"/>
          </a:p>
        </p:txBody>
      </p:sp>
      <p:sp>
        <p:nvSpPr>
          <p:cNvPr id="58372" name="Notes Placeholder 6"/>
          <p:cNvSpPr>
            <a:spLocks noGrp="1"/>
          </p:cNvSpPr>
          <p:nvPr/>
        </p:nvSpPr>
        <p:spPr bwMode="auto">
          <a:xfrm>
            <a:off x="914400" y="3257550"/>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4" rIns="91426" bIns="45714"/>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30000"/>
              </a:spcBef>
            </a:pPr>
            <a:endParaRPr lang="en-US" altLang="en-US" sz="1000" dirty="0">
              <a:cs typeface="Arial" panose="020B0604020202020204" pitchFamily="34" charset="0"/>
            </a:endParaRPr>
          </a:p>
        </p:txBody>
      </p:sp>
      <p:sp>
        <p:nvSpPr>
          <p:cNvPr id="58373" name="Notes Placeholder 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This concludes lecture a of </a:t>
            </a:r>
            <a:r>
              <a:rPr lang="en-US" altLang="en-US" b="0" i="0" dirty="0" smtClean="0">
                <a:ea typeface="ＭＳ Ｐゴシック" panose="020B0600070205080204" pitchFamily="34" charset="-128"/>
              </a:rPr>
              <a:t>Computer Programming</a:t>
            </a:r>
            <a:r>
              <a:rPr lang="en-US" altLang="en-US" dirty="0" smtClean="0">
                <a:ea typeface="ＭＳ Ｐゴシック" panose="020B0600070205080204" pitchFamily="34" charset="-128"/>
              </a:rPr>
              <a:t>.</a:t>
            </a:r>
          </a:p>
          <a:p>
            <a:r>
              <a:rPr lang="en-US" altLang="en-US" dirty="0" smtClean="0">
                <a:ea typeface="ＭＳ Ｐゴシック" panose="020B0600070205080204" pitchFamily="34" charset="-128"/>
              </a:rPr>
              <a:t>This lecture covered programming languages, which consist</a:t>
            </a:r>
            <a:r>
              <a:rPr lang="en-US" altLang="en-US" baseline="0" dirty="0" smtClean="0">
                <a:ea typeface="ＭＳ Ｐゴシック" panose="020B0600070205080204" pitchFamily="34" charset="-128"/>
              </a:rPr>
              <a:t> of </a:t>
            </a:r>
            <a:r>
              <a:rPr lang="en-US" altLang="en-US" dirty="0" smtClean="0">
                <a:ea typeface="ＭＳ Ｐゴシック" panose="020B0600070205080204" pitchFamily="34" charset="-128"/>
              </a:rPr>
              <a:t>commands that programs can understand and syntax,</a:t>
            </a:r>
            <a:r>
              <a:rPr lang="en-US" altLang="en-US" baseline="0" dirty="0" smtClean="0">
                <a:ea typeface="ＭＳ Ｐゴシック" panose="020B0600070205080204" pitchFamily="34" charset="-128"/>
              </a:rPr>
              <a:t> the appropriate ways to use the commands</a:t>
            </a:r>
            <a:r>
              <a:rPr lang="en-US" altLang="en-US" dirty="0" smtClean="0">
                <a:ea typeface="ＭＳ Ｐゴシック" panose="020B0600070205080204" pitchFamily="34" charset="-128"/>
              </a:rPr>
              <a:t>. Software is written in a programming language; the development process for creating software is complex. It contains stages for market research, requirements gathering, design, implementation, testing, and maintenance. There are different ways to accomplish these stages; a methodology specifies how the development process will iterate through the stages and when prototypes are used. Program design includes algorithms, which are sequences of tasks. </a:t>
            </a:r>
          </a:p>
        </p:txBody>
      </p:sp>
    </p:spTree>
    <p:extLst>
      <p:ext uri="{BB962C8B-B14F-4D97-AF65-F5344CB8AC3E}">
        <p14:creationId xmlns:p14="http://schemas.microsoft.com/office/powerpoint/2010/main" val="23210483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5837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37CBE35C-74BB-4A7F-A724-9B5ED89AD101}" type="slidenum">
              <a:rPr lang="en-US" altLang="en-US" sz="1000"/>
              <a:pPr eaLnBrk="1" hangingPunct="1"/>
              <a:t>21</a:t>
            </a:fld>
            <a:endParaRPr lang="en-US" altLang="en-US" sz="1000" dirty="0"/>
          </a:p>
        </p:txBody>
      </p:sp>
      <p:sp>
        <p:nvSpPr>
          <p:cNvPr id="58372" name="Notes Placeholder 6"/>
          <p:cNvSpPr>
            <a:spLocks noGrp="1"/>
          </p:cNvSpPr>
          <p:nvPr/>
        </p:nvSpPr>
        <p:spPr bwMode="auto">
          <a:xfrm>
            <a:off x="914400" y="3257550"/>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4" rIns="91426" bIns="45714"/>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30000"/>
              </a:spcBef>
            </a:pPr>
            <a:endParaRPr lang="en-US" altLang="en-US" sz="1000" dirty="0">
              <a:cs typeface="Arial" panose="020B0604020202020204" pitchFamily="34" charset="0"/>
            </a:endParaRPr>
          </a:p>
        </p:txBody>
      </p:sp>
      <p:sp>
        <p:nvSpPr>
          <p:cNvPr id="58373" name="Notes Placeholder 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There are many different programming languages; some are high-level or closer to natural language such as Java. Others are more like machine code, the language the computer understands. These are called low-level languages. There are different programming paradigms as well: procedural, functional, or object-oriented programming, to name a few. Finally, some programming languages like MUMPS have been developed specifically for</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the health care setting. </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41673083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References slide. No audio.</a:t>
            </a:r>
          </a:p>
        </p:txBody>
      </p:sp>
      <p:sp>
        <p:nvSpPr>
          <p:cNvPr id="6041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6042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0C474CC0-FB25-43C1-8DFA-F5A9640DA31E}" type="slidenum">
              <a:rPr lang="en-US" altLang="en-US" sz="1000"/>
              <a:pPr eaLnBrk="1" hangingPunct="1"/>
              <a:t>22</a:t>
            </a:fld>
            <a:endParaRPr lang="en-US" altLang="en-US" sz="1000" dirty="0"/>
          </a:p>
        </p:txBody>
      </p:sp>
    </p:spTree>
    <p:extLst>
      <p:ext uri="{BB962C8B-B14F-4D97-AF65-F5344CB8AC3E}">
        <p14:creationId xmlns:p14="http://schemas.microsoft.com/office/powerpoint/2010/main" val="21681584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References slide. No audio.</a:t>
            </a:r>
          </a:p>
          <a:p>
            <a:endParaRPr lang="en-US" altLang="en-US" dirty="0" smtClean="0">
              <a:ea typeface="ＭＳ Ｐゴシック" panose="020B0600070205080204" pitchFamily="34" charset="-128"/>
            </a:endParaRPr>
          </a:p>
        </p:txBody>
      </p:sp>
      <p:sp>
        <p:nvSpPr>
          <p:cNvPr id="6246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6246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116EA9DF-9EC1-4C98-AA7E-67FB1E3DF606}" type="slidenum">
              <a:rPr lang="en-US" altLang="en-US" sz="1000"/>
              <a:pPr eaLnBrk="1" hangingPunct="1"/>
              <a:t>23</a:t>
            </a:fld>
            <a:endParaRPr lang="en-US" altLang="en-US" sz="1000" dirty="0"/>
          </a:p>
        </p:txBody>
      </p:sp>
    </p:spTree>
    <p:extLst>
      <p:ext uri="{BB962C8B-B14F-4D97-AF65-F5344CB8AC3E}">
        <p14:creationId xmlns:p14="http://schemas.microsoft.com/office/powerpoint/2010/main" val="13386779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24</a:t>
            </a:fld>
            <a:endParaRPr lang="en-US" altLang="en-US" dirty="0"/>
          </a:p>
        </p:txBody>
      </p:sp>
    </p:spTree>
    <p:extLst>
      <p:ext uri="{BB962C8B-B14F-4D97-AF65-F5344CB8AC3E}">
        <p14:creationId xmlns:p14="http://schemas.microsoft.com/office/powerpoint/2010/main" val="1799548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dirty="0" smtClean="0">
                <a:ea typeface="ＭＳ Ｐゴシック" panose="020B0600070205080204" pitchFamily="34" charset="-128"/>
              </a:rPr>
              <a:t> Learn basic programming concepts including variable declarations, assignment statements, expressions, conditional statements, and loops </a:t>
            </a:r>
          </a:p>
          <a:p>
            <a:pPr>
              <a:buFontTx/>
              <a:buChar char="•"/>
            </a:pPr>
            <a:r>
              <a:rPr lang="en-US" altLang="en-US" dirty="0" smtClean="0">
                <a:ea typeface="ＭＳ Ｐゴシック" panose="020B0600070205080204" pitchFamily="34" charset="-128"/>
              </a:rPr>
              <a:t> And describe advanced programming concepts including objects and modularity </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2857940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anose="020B0600070205080204" pitchFamily="34" charset="-128"/>
              </a:rPr>
              <a:t>Any software that runs on a computer is a program,</a:t>
            </a:r>
            <a:r>
              <a:rPr lang="en-US" altLang="en-US" baseline="0" dirty="0" smtClean="0">
                <a:ea typeface="ＭＳ Ｐゴシック" panose="020B0600070205080204" pitchFamily="34" charset="-128"/>
              </a:rPr>
              <a:t> meaning that it is a </a:t>
            </a:r>
            <a:r>
              <a:rPr lang="en-US" altLang="en-US" dirty="0" smtClean="0">
                <a:ea typeface="ＭＳ Ｐゴシック" panose="020B0600070205080204" pitchFamily="34" charset="-128"/>
              </a:rPr>
              <a:t>set of</a:t>
            </a:r>
            <a:r>
              <a:rPr lang="en-US" altLang="en-US" baseline="0" dirty="0" smtClean="0">
                <a:ea typeface="ＭＳ Ｐゴシック" panose="020B0600070205080204" pitchFamily="34" charset="-128"/>
              </a:rPr>
              <a:t> instructions that tell a computer what to do.</a:t>
            </a:r>
            <a:r>
              <a:rPr lang="en-US" altLang="en-US" dirty="0" smtClean="0">
                <a:ea typeface="ＭＳ Ｐゴシック" panose="020B0600070205080204" pitchFamily="34" charset="-128"/>
              </a:rPr>
              <a:t> Every</a:t>
            </a:r>
            <a:r>
              <a:rPr lang="en-US" altLang="en-US" baseline="0" dirty="0" smtClean="0">
                <a:ea typeface="ＭＳ Ｐゴシック" panose="020B0600070205080204" pitchFamily="34" charset="-128"/>
              </a:rPr>
              <a:t> program</a:t>
            </a:r>
            <a:r>
              <a:rPr lang="en-US" altLang="en-US" dirty="0" smtClean="0">
                <a:ea typeface="ＭＳ Ｐゴシック" panose="020B0600070205080204" pitchFamily="34" charset="-128"/>
              </a:rPr>
              <a:t> is written in some sort of programming language. That includes everything from operating systems to word processing programs to small, simple utilities.</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anose="020B0600070205080204" pitchFamily="34" charset="-128"/>
              </a:rPr>
              <a:t>There are many different languages available; we will discuss them in detail later in this lecture.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anose="020B0600070205080204" pitchFamily="34" charset="-128"/>
              </a:rPr>
              <a:t>Like natural languages, programming languages have a syntax—a set of specific commands and statements with rules as to how these statements can be used and combined. There are keywords that are used in the statements, and punctuation is used for combining and defining the statements. </a:t>
            </a:r>
          </a:p>
        </p:txBody>
      </p:sp>
    </p:spTree>
    <p:extLst>
      <p:ext uri="{BB962C8B-B14F-4D97-AF65-F5344CB8AC3E}">
        <p14:creationId xmlns:p14="http://schemas.microsoft.com/office/powerpoint/2010/main" val="512956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process of creating software is complex and time consuming. Ultimately, the end product is the program, but much more goes into the process than just writing the many different programming statements that comprise the software. </a:t>
            </a:r>
          </a:p>
          <a:p>
            <a:r>
              <a:rPr lang="en-US" altLang="en-US" dirty="0" smtClean="0">
                <a:ea typeface="ＭＳ Ｐゴシック" panose="020B0600070205080204" pitchFamily="34" charset="-128"/>
              </a:rPr>
              <a:t>The planning/exploratory stage involves</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exploration of the need for new software,</a:t>
            </a:r>
            <a:r>
              <a:rPr lang="en-US" altLang="en-US" baseline="0" dirty="0" smtClean="0">
                <a:ea typeface="ＭＳ Ｐゴシック" panose="020B0600070205080204" pitchFamily="34" charset="-128"/>
              </a:rPr>
              <a:t> market analysis, formulation of specific requirements, and formulation of </a:t>
            </a:r>
            <a:r>
              <a:rPr lang="en-US" altLang="en-US" dirty="0" smtClean="0">
                <a:ea typeface="ＭＳ Ｐゴシック" panose="020B0600070205080204" pitchFamily="34" charset="-128"/>
              </a:rPr>
              <a:t>initial design specifications. Requirements gathering determines exactly what the software must do to be useful, along with who the stakeholders are. Stakeholders are all the people affected by the software, which includes users, management, executives, and external collaborators, among others.</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Specifications are high-level descriptions of each module of the future software. </a:t>
            </a:r>
          </a:p>
          <a:p>
            <a:r>
              <a:rPr lang="en-US" altLang="en-US" dirty="0" smtClean="0">
                <a:ea typeface="ＭＳ Ｐゴシック" panose="020B0600070205080204" pitchFamily="34" charset="-128"/>
              </a:rPr>
              <a:t>The implementation phase involves the actual programming, also referred to as code writing.</a:t>
            </a:r>
          </a:p>
          <a:p>
            <a:r>
              <a:rPr lang="en-US" altLang="en-US" dirty="0" smtClean="0">
                <a:ea typeface="ＭＳ Ｐゴシック" panose="020B0600070205080204" pitchFamily="34" charset="-128"/>
              </a:rPr>
              <a:t>As</a:t>
            </a:r>
            <a:r>
              <a:rPr lang="en-US" altLang="en-US" baseline="0" dirty="0" smtClean="0">
                <a:ea typeface="ＭＳ Ｐゴシック" panose="020B0600070205080204" pitchFamily="34" charset="-128"/>
              </a:rPr>
              <a:t> the software development is in progress, each completed module is </a:t>
            </a:r>
            <a:r>
              <a:rPr lang="en-US" altLang="en-US" dirty="0" smtClean="0">
                <a:ea typeface="ＭＳ Ｐゴシック" panose="020B0600070205080204" pitchFamily="34" charset="-128"/>
              </a:rPr>
              <a:t>tested thoroughly to make sure it functions correctly, properly</a:t>
            </a:r>
            <a:r>
              <a:rPr lang="en-US" altLang="en-US" baseline="0" dirty="0" smtClean="0">
                <a:ea typeface="ＭＳ Ｐゴシック" panose="020B0600070205080204" pitchFamily="34" charset="-128"/>
              </a:rPr>
              <a:t> interfaces with other parts of the program</a:t>
            </a:r>
            <a:r>
              <a:rPr lang="en-US" altLang="en-US" dirty="0" smtClean="0">
                <a:ea typeface="ＭＳ Ｐゴシック" panose="020B0600070205080204" pitchFamily="34" charset="-128"/>
              </a:rPr>
              <a:t>, and meets the formulated requirements. When all modules</a:t>
            </a:r>
            <a:r>
              <a:rPr lang="en-US" altLang="en-US" baseline="0" dirty="0" smtClean="0">
                <a:ea typeface="ＭＳ Ｐゴシック" panose="020B0600070205080204" pitchFamily="34" charset="-128"/>
              </a:rPr>
              <a:t> are completed and tested, the entire program undergoes extensive testing. </a:t>
            </a:r>
            <a:r>
              <a:rPr lang="en-US" altLang="en-US" dirty="0" smtClean="0">
                <a:ea typeface="ＭＳ Ｐゴシック" panose="020B0600070205080204" pitchFamily="34" charset="-128"/>
              </a:rPr>
              <a:t>Finally</a:t>
            </a:r>
            <a:r>
              <a:rPr lang="en-US" altLang="en-US" baseline="0" dirty="0" smtClean="0">
                <a:ea typeface="ＭＳ Ｐゴシック" panose="020B0600070205080204" pitchFamily="34" charset="-128"/>
              </a:rPr>
              <a:t> the</a:t>
            </a:r>
            <a:r>
              <a:rPr lang="en-US" altLang="en-US" dirty="0" smtClean="0">
                <a:ea typeface="ＭＳ Ｐゴシック" panose="020B0600070205080204" pitchFamily="34" charset="-128"/>
              </a:rPr>
              <a:t> software is deployed. As long as the software has users, there must be ongoing support and maintenance for the product, and this often includes further development.</a:t>
            </a:r>
          </a:p>
        </p:txBody>
      </p:sp>
      <p:sp>
        <p:nvSpPr>
          <p:cNvPr id="2560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2560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61358C83-27DA-4E01-A582-1F7C6C6D1D1D}" type="slidenum">
              <a:rPr lang="en-US" altLang="en-US" sz="1000"/>
              <a:pPr eaLnBrk="1" hangingPunct="1"/>
              <a:t>5</a:t>
            </a:fld>
            <a:endParaRPr lang="en-US" altLang="en-US" sz="1000" dirty="0"/>
          </a:p>
        </p:txBody>
      </p:sp>
    </p:spTree>
    <p:extLst>
      <p:ext uri="{BB962C8B-B14F-4D97-AF65-F5344CB8AC3E}">
        <p14:creationId xmlns:p14="http://schemas.microsoft.com/office/powerpoint/2010/main" val="3562900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Prototypes are initial versions of a program that are not fully functional. During any of the first stages of development, prototypes can be used for getting feedback and testing design. They can be as simple as sketches drawn on paper, or electronic prototypes that are not functional, but represent what the program will look like and how it will function. They can even be functional programs, but not yet fully implemented. In any case, the prototypes help the designers and developers communicate their thoughts to the stakeholders. The stakeholders can provide feedback about the prototype that can help refine the design. It can be helpful to have several</a:t>
            </a:r>
            <a:r>
              <a:rPr lang="en-US" altLang="en-US" baseline="0" dirty="0" smtClean="0">
                <a:ea typeface="ＭＳ Ｐゴシック" panose="020B0600070205080204" pitchFamily="34" charset="-128"/>
              </a:rPr>
              <a:t> iterations of prototyping and soliciting stakeholder feedback</a:t>
            </a:r>
            <a:r>
              <a:rPr lang="en-US" altLang="en-US" dirty="0" smtClean="0">
                <a:ea typeface="ＭＳ Ｐゴシック" panose="020B0600070205080204" pitchFamily="34" charset="-128"/>
              </a:rPr>
              <a:t>. This is a good way for stakeholders to stay involved with the design process without having to wait until the program has been implemented. </a:t>
            </a:r>
          </a:p>
        </p:txBody>
      </p:sp>
      <p:sp>
        <p:nvSpPr>
          <p:cNvPr id="2969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2970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60E9893C-DDD0-4AA3-A387-F289CA8563B0}" type="slidenum">
              <a:rPr lang="en-US" altLang="en-US" sz="1000"/>
              <a:pPr eaLnBrk="1" hangingPunct="1"/>
              <a:t>6</a:t>
            </a:fld>
            <a:endParaRPr lang="en-US" altLang="en-US" sz="1000" dirty="0"/>
          </a:p>
        </p:txBody>
      </p:sp>
    </p:spTree>
    <p:extLst>
      <p:ext uri="{BB962C8B-B14F-4D97-AF65-F5344CB8AC3E}">
        <p14:creationId xmlns:p14="http://schemas.microsoft.com/office/powerpoint/2010/main" val="146911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3174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0AD5452C-2E33-4864-8CB6-7812A21CD7BA}" type="slidenum">
              <a:rPr lang="en-US" altLang="en-US" sz="1000"/>
              <a:pPr eaLnBrk="1" hangingPunct="1"/>
              <a:t>7</a:t>
            </a:fld>
            <a:endParaRPr lang="en-US" altLang="en-US" sz="1000" dirty="0"/>
          </a:p>
        </p:txBody>
      </p:sp>
      <p:sp>
        <p:nvSpPr>
          <p:cNvPr id="31748" name="Notes Placeholder 11"/>
          <p:cNvSpPr>
            <a:spLocks noGrp="1"/>
          </p:cNvSpPr>
          <p:nvPr>
            <p:ph type="body" idx="1"/>
          </p:nvPr>
        </p:nvSpPr>
        <p:spPr bwMode="auto">
          <a:xfrm>
            <a:off x="533400" y="4572000"/>
            <a:ext cx="5791200" cy="3086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Software development methodologies, also known as frameworks, describe how the different stages of development will occur and how prototypes are to be used during these stages. A development team will follow one particular methodology for development; this will guide how the team progresses through the development stages.</a:t>
            </a:r>
          </a:p>
          <a:p>
            <a:r>
              <a:rPr lang="en-US" altLang="en-US" dirty="0" smtClean="0">
                <a:ea typeface="ＭＳ Ｐゴシック" panose="020B0600070205080204" pitchFamily="34" charset="-128"/>
              </a:rPr>
              <a:t>There are many different methodologies available. The Waterfall method is one of the first that was widely used. In the waterfall method, each stage of development happens in a linear fashion. Over time, new methodologies built upon the waterfall method to add iteration to the process. It is often the case that development does not follow a linear progression through the stages; a previous stage may need to be revisited. For example, during the implementation phase it may be discovered that a certain function cannot be implemented the way it was designed, requiring the specifications to be reworked. </a:t>
            </a:r>
          </a:p>
          <a:p>
            <a:r>
              <a:rPr lang="en-US" altLang="en-US" dirty="0" smtClean="0">
                <a:ea typeface="ＭＳ Ｐゴシック" panose="020B0600070205080204" pitchFamily="34" charset="-128"/>
              </a:rPr>
              <a:t>The spiral model performs the basic stages of development in a repetitive fashion, each for small subsets of the overall problem. </a:t>
            </a:r>
          </a:p>
          <a:p>
            <a:r>
              <a:rPr lang="en-US" altLang="en-US" dirty="0" smtClean="0">
                <a:ea typeface="ＭＳ Ｐゴシック" panose="020B0600070205080204" pitchFamily="34" charset="-128"/>
              </a:rPr>
              <a:t>Rapid application development adds frequent prototypes to the mix. </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1311330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F3CB1448-9B41-45C6-8C24-59E82DA2320B}" type="slidenum">
              <a:rPr lang="en-US" altLang="en-US" sz="1000"/>
              <a:pPr eaLnBrk="1" hangingPunct="1"/>
              <a:t>8</a:t>
            </a:fld>
            <a:endParaRPr lang="en-US" altLang="en-US" sz="1000" dirty="0"/>
          </a:p>
        </p:txBody>
      </p:sp>
      <p:sp>
        <p:nvSpPr>
          <p:cNvPr id="33796" name="Notes Placeholder 6"/>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Algorithms are a</a:t>
            </a:r>
            <a:r>
              <a:rPr lang="en-US" altLang="en-US" baseline="0" dirty="0" smtClean="0">
                <a:ea typeface="ＭＳ Ｐゴシック" panose="020B0600070205080204" pitchFamily="34" charset="-128"/>
              </a:rPr>
              <a:t> key</a:t>
            </a:r>
            <a:r>
              <a:rPr lang="en-US" altLang="en-US" dirty="0" smtClean="0">
                <a:ea typeface="ＭＳ Ｐゴシック" panose="020B0600070205080204" pitchFamily="34" charset="-128"/>
              </a:rPr>
              <a:t> part of software design. An algorithm is a set </a:t>
            </a:r>
            <a:r>
              <a:rPr lang="en-US" altLang="en-US" sz="1000" dirty="0" smtClean="0">
                <a:ea typeface="ＭＳ Ｐゴシック" panose="020B0600070205080204" pitchFamily="34" charset="-128"/>
              </a:rPr>
              <a:t>of operations that define how a task is to be performed.</a:t>
            </a:r>
            <a:r>
              <a:rPr lang="en-US" altLang="en-US" sz="1000" baseline="0" dirty="0" smtClean="0">
                <a:ea typeface="ＭＳ Ｐゴシック" panose="020B0600070205080204" pitchFamily="34" charset="-128"/>
              </a:rPr>
              <a:t> </a:t>
            </a:r>
            <a:r>
              <a:rPr lang="en-US" altLang="en-US" dirty="0" smtClean="0">
                <a:ea typeface="ＭＳ Ｐゴシック" panose="020B0600070205080204" pitchFamily="34" charset="-128"/>
              </a:rPr>
              <a:t>Algorithms can be used to define any task that can be performed, whether it be by humans, animals - cats are thought to follow an algorithm for grooming -, or machines.</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sz="1000" dirty="0" smtClean="0">
                <a:ea typeface="ＭＳ Ｐゴシック" panose="020B0600070205080204" pitchFamily="34" charset="-128"/>
              </a:rPr>
              <a:t>Any computer program implements algorithms</a:t>
            </a:r>
            <a:r>
              <a:rPr lang="en-US" altLang="en-US" dirty="0" smtClean="0">
                <a:ea typeface="ＭＳ Ｐゴシック" panose="020B0600070205080204" pitchFamily="34" charset="-128"/>
              </a:rPr>
              <a:t>. The algorithm is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plan</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or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design</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for the program. It is important to design an algorithm first, before writing the program. And because algorithms can be written independent of computer programs, algorithm development occurred before there were computers. In the 19th century, Ada Lovelace wrote an algorithm for encoding Charles Babbage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s Analytical Engine to calculate Bernoulli numbers. Even though this</a:t>
            </a:r>
            <a:r>
              <a:rPr lang="en-US" altLang="ja-JP" baseline="0" dirty="0" smtClean="0">
                <a:ea typeface="ＭＳ Ｐゴシック" panose="020B0600070205080204" pitchFamily="34" charset="-128"/>
              </a:rPr>
              <a:t> </a:t>
            </a:r>
            <a:r>
              <a:rPr lang="en-US" altLang="ja-JP" dirty="0" smtClean="0">
                <a:ea typeface="ＭＳ Ｐゴシック" panose="020B0600070205080204" pitchFamily="34" charset="-128"/>
              </a:rPr>
              <a:t>algorithm was never implemented for the engine, since the engine was never built, it is considered by many to be the first computer program ever written.</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933149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52896CC5-A7EB-4D98-8A18-5E9F54B8FDE5}" type="slidenum">
              <a:rPr lang="en-US" altLang="en-US" sz="1000"/>
              <a:pPr eaLnBrk="1" hangingPunct="1"/>
              <a:t>9</a:t>
            </a:fld>
            <a:endParaRPr lang="en-US" altLang="en-US" sz="1000" dirty="0"/>
          </a:p>
        </p:txBody>
      </p:sp>
      <p:sp>
        <p:nvSpPr>
          <p:cNvPr id="35844" name="Notes Placeholder 5"/>
          <p:cNvSpPr>
            <a:spLocks noGrp="1"/>
          </p:cNvSpPr>
          <p:nvPr>
            <p:ph type="body" idx="1"/>
          </p:nvPr>
        </p:nvSpPr>
        <p:spPr bwMode="auto">
          <a:xfrm>
            <a:off x="685800" y="4343400"/>
            <a:ext cx="54864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Here is an example of an algorithm for making a peanut butter and jelly sandwich. There are just 4 steps to this algorithm—gathering ingredients and tools, spreading peanut butter on one slice of bread, spreading jelly on the other slice and then putting the two slices together. While this algorithm is complete, the steps are general and vague.</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35042267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0" y="3517900"/>
            <a:ext cx="91440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3 content blocks in 2x2 - text right">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456184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12806728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3 content blocks in 2x2 - text left">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4119880"/>
          </a:xfrm>
          <a:prstGeom prst="rect">
            <a:avLst/>
          </a:prstGeom>
        </p:spPr>
        <p:txBody>
          <a:bodyPr/>
          <a:lstStyle>
            <a:lvl1pPr>
              <a:defRPr sz="3200">
                <a:latin typeface="+mn-lt"/>
              </a:defRPr>
            </a:lvl1pPr>
            <a:lvl2pPr marL="914400" indent="-45720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572008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9424907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466344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Lecture + Small picture right upper">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9" y="1600200"/>
            <a:ext cx="8228627"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7391400" y="1508759"/>
            <a:ext cx="1582679" cy="441007"/>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Picture Placeholder 3"/>
          <p:cNvSpPr>
            <a:spLocks noGrp="1"/>
          </p:cNvSpPr>
          <p:nvPr>
            <p:ph type="pic" sz="quarter" idx="34"/>
          </p:nvPr>
        </p:nvSpPr>
        <p:spPr>
          <a:xfrm>
            <a:off x="7380229" y="125412"/>
            <a:ext cx="1593850" cy="1383347"/>
          </a:xfrm>
        </p:spPr>
        <p:txBody>
          <a:bodyPr/>
          <a:lstStyle/>
          <a:p>
            <a:r>
              <a:rPr lang="en-US" dirty="0" smtClean="0"/>
              <a:t>Click icon to add picture</a:t>
            </a:r>
            <a:endParaRPr lang="en-US" dirty="0"/>
          </a:p>
        </p:txBody>
      </p:sp>
    </p:spTree>
    <p:extLst>
      <p:ext uri="{BB962C8B-B14F-4D97-AF65-F5344CB8AC3E}">
        <p14:creationId xmlns:p14="http://schemas.microsoft.com/office/powerpoint/2010/main" val="5048082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NC Side by Side Larger Lef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9" y="1600200"/>
            <a:ext cx="8228627" cy="1084385"/>
          </a:xfrm>
          <a:prstGeom prst="rect">
            <a:avLst/>
          </a:prstGeom>
        </p:spPr>
        <p:txBody>
          <a:bodyPr/>
          <a:lstStyle>
            <a:lvl1pPr marL="0" indent="0">
              <a:buNone/>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endParaRPr lang="en-US" dirty="0"/>
          </a:p>
        </p:txBody>
      </p:sp>
      <p:sp>
        <p:nvSpPr>
          <p:cNvPr id="18" name="Content Placeholder 2"/>
          <p:cNvSpPr>
            <a:spLocks noGrp="1"/>
          </p:cNvSpPr>
          <p:nvPr>
            <p:ph sz="quarter" idx="18" hasCustomPrompt="1"/>
          </p:nvPr>
        </p:nvSpPr>
        <p:spPr>
          <a:xfrm>
            <a:off x="5994400" y="3106615"/>
            <a:ext cx="2695448" cy="2297724"/>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1"/>
            <a:r>
              <a:rPr lang="en-US" dirty="0" smtClean="0"/>
              <a:t>Second level</a:t>
            </a:r>
          </a:p>
          <a:p>
            <a:pPr lvl="2"/>
            <a:r>
              <a:rPr lang="en-US" dirty="0" smtClean="0"/>
              <a:t>Third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10" name="Text Placeholder 1"/>
          <p:cNvSpPr>
            <a:spLocks noGrp="1"/>
          </p:cNvSpPr>
          <p:nvPr>
            <p:ph type="body" sz="quarter" idx="33" hasCustomPrompt="1"/>
          </p:nvPr>
        </p:nvSpPr>
        <p:spPr>
          <a:xfrm>
            <a:off x="6182696" y="5404339"/>
            <a:ext cx="2318856"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1" name="Content Placeholder 1"/>
          <p:cNvSpPr>
            <a:spLocks noGrp="1"/>
          </p:cNvSpPr>
          <p:nvPr>
            <p:ph sz="quarter" idx="34"/>
          </p:nvPr>
        </p:nvSpPr>
        <p:spPr>
          <a:xfrm>
            <a:off x="457198" y="2684585"/>
            <a:ext cx="5322279" cy="3364523"/>
          </a:xfrm>
          <a:prstGeom prst="rect">
            <a:avLst/>
          </a:prstGeom>
        </p:spPr>
        <p:txBody>
          <a:bodyPr/>
          <a:lstStyle>
            <a:lvl1pPr marL="0" indent="0">
              <a:buNone/>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endParaRPr lang="en-US" dirty="0"/>
          </a:p>
        </p:txBody>
      </p:sp>
    </p:spTree>
    <p:extLst>
      <p:ext uri="{BB962C8B-B14F-4D97-AF65-F5344CB8AC3E}">
        <p14:creationId xmlns:p14="http://schemas.microsoft.com/office/powerpoint/2010/main" val="96138419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ONC Side by Side by s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5435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2"/>
          <p:cNvSpPr>
            <a:spLocks noGrp="1"/>
          </p:cNvSpPr>
          <p:nvPr>
            <p:ph sz="quarter" idx="18" hasCustomPrompt="1"/>
          </p:nvPr>
        </p:nvSpPr>
        <p:spPr>
          <a:xfrm>
            <a:off x="5994400" y="1600200"/>
            <a:ext cx="2695448" cy="1693985"/>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2"/>
          <p:cNvSpPr>
            <a:spLocks noGrp="1"/>
          </p:cNvSpPr>
          <p:nvPr>
            <p:ph sz="quarter" idx="34" hasCustomPrompt="1"/>
          </p:nvPr>
        </p:nvSpPr>
        <p:spPr>
          <a:xfrm>
            <a:off x="5994400" y="3476748"/>
            <a:ext cx="2695448" cy="1693985"/>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52984189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C triple 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8" y="1600200"/>
            <a:ext cx="2857906"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20" name="Text Placeholder 1"/>
          <p:cNvSpPr>
            <a:spLocks noGrp="1"/>
          </p:cNvSpPr>
          <p:nvPr>
            <p:ph type="body" sz="quarter" idx="32" hasCustomPrompt="1"/>
          </p:nvPr>
        </p:nvSpPr>
        <p:spPr>
          <a:xfrm>
            <a:off x="457199" y="6278880"/>
            <a:ext cx="2857906"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21" name="Text Placeholder 1"/>
          <p:cNvSpPr>
            <a:spLocks noGrp="1"/>
          </p:cNvSpPr>
          <p:nvPr>
            <p:ph type="body" sz="quarter" idx="33" hasCustomPrompt="1"/>
          </p:nvPr>
        </p:nvSpPr>
        <p:spPr>
          <a:xfrm>
            <a:off x="3335424" y="6278880"/>
            <a:ext cx="251576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335424" y="1600200"/>
            <a:ext cx="2536081"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1"/>
          <p:cNvSpPr>
            <a:spLocks noGrp="1"/>
          </p:cNvSpPr>
          <p:nvPr>
            <p:ph sz="quarter" idx="14"/>
          </p:nvPr>
        </p:nvSpPr>
        <p:spPr>
          <a:xfrm>
            <a:off x="5851185" y="1595120"/>
            <a:ext cx="2834642"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11" name="Text Placeholder 1"/>
          <p:cNvSpPr>
            <a:spLocks noGrp="1"/>
          </p:cNvSpPr>
          <p:nvPr>
            <p:ph type="body" sz="quarter" idx="35" hasCustomPrompt="1"/>
          </p:nvPr>
        </p:nvSpPr>
        <p:spPr>
          <a:xfrm>
            <a:off x="5915729" y="6289040"/>
            <a:ext cx="2770098"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170026043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Lecture-Short wide Top Picture, Bottom tex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67360" y="3352800"/>
            <a:ext cx="8229600" cy="291084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5" name="Content Placeholder 7"/>
          <p:cNvSpPr>
            <a:spLocks noGrp="1"/>
          </p:cNvSpPr>
          <p:nvPr>
            <p:ph sz="quarter" idx="15"/>
          </p:nvPr>
        </p:nvSpPr>
        <p:spPr>
          <a:xfrm>
            <a:off x="467360" y="1554480"/>
            <a:ext cx="8229600" cy="122428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p:txBody>
      </p:sp>
      <p:sp>
        <p:nvSpPr>
          <p:cNvPr id="6" name="Text Placeholder 1"/>
          <p:cNvSpPr>
            <a:spLocks noGrp="1"/>
          </p:cNvSpPr>
          <p:nvPr>
            <p:ph type="body" sz="quarter" idx="32" hasCustomPrompt="1"/>
          </p:nvPr>
        </p:nvSpPr>
        <p:spPr>
          <a:xfrm>
            <a:off x="447040" y="2778760"/>
            <a:ext cx="8238787"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92778929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90" r:id="rId3"/>
    <p:sldLayoutId id="2147484260" r:id="rId4"/>
    <p:sldLayoutId id="2147484282" r:id="rId5"/>
    <p:sldLayoutId id="2147484291" r:id="rId6"/>
    <p:sldLayoutId id="2147484281" r:id="rId7"/>
    <p:sldLayoutId id="2147484289" r:id="rId8"/>
    <p:sldLayoutId id="2147484262" r:id="rId9"/>
    <p:sldLayoutId id="2147484288" r:id="rId10"/>
    <p:sldLayoutId id="2147484280" r:id="rId11"/>
    <p:sldLayoutId id="2147484263" r:id="rId12"/>
    <p:sldLayoutId id="2147484264" r:id="rId13"/>
    <p:sldLayoutId id="2147484265" r:id="rId14"/>
    <p:sldLayoutId id="2147484266" r:id="rId15"/>
    <p:sldLayoutId id="2147484267" r:id="rId16"/>
    <p:sldLayoutId id="2147484271" r:id="rId17"/>
    <p:sldLayoutId id="2147484272" r:id="rId18"/>
  </p:sldLayoutIdLst>
  <p:timing>
    <p:tnLst>
      <p:par>
        <p:cTn id="1" dur="indefinite" restart="never" nodeType="tmRoot"/>
      </p:par>
    </p:tnLst>
  </p:timing>
  <p:hf hd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tags" Target="../tags/tag17.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5.xml"/><Relationship Id="rId1" Type="http://schemas.openxmlformats.org/officeDocument/2006/relationships/tags" Target="../tags/tag2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5.xml"/><Relationship Id="rId1" Type="http://schemas.openxmlformats.org/officeDocument/2006/relationships/tags" Target="../tags/tag2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hyperlink" Target="http://en.wikipedia.org/wiki/Programming_languages" TargetMode="External"/><Relationship Id="rId2" Type="http://schemas.openxmlformats.org/officeDocument/2006/relationships/slideLayout" Target="../slideLayouts/slideLayout16.xml"/><Relationship Id="rId1" Type="http://schemas.openxmlformats.org/officeDocument/2006/relationships/tags" Target="../tags/tag24.xml"/><Relationship Id="rId6" Type="http://schemas.openxmlformats.org/officeDocument/2006/relationships/hyperlink" Target="http://en.wikipedia.org/wiki/MUMPS" TargetMode="External"/><Relationship Id="rId5" Type="http://schemas.openxmlformats.org/officeDocument/2006/relationships/hyperlink" Target="http://en.wikipedia.org/wiki/MIIS_(programming_language)" TargetMode="External"/><Relationship Id="rId4" Type="http://schemas.openxmlformats.org/officeDocument/2006/relationships/hyperlink" Target="https://ehr.meditech.com/"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en.wikipedia.org/wiki/Waterfall_model" TargetMode="External"/><Relationship Id="rId3" Type="http://schemas.openxmlformats.org/officeDocument/2006/relationships/notesSlide" Target="../notesSlides/notesSlide23.xml"/><Relationship Id="rId7" Type="http://schemas.openxmlformats.org/officeDocument/2006/relationships/hyperlink" Target="http://en.wikipedia.org/wiki/Software_development_methodology" TargetMode="External"/><Relationship Id="rId2" Type="http://schemas.openxmlformats.org/officeDocument/2006/relationships/slideLayout" Target="../slideLayouts/slideLayout16.xml"/><Relationship Id="rId1" Type="http://schemas.openxmlformats.org/officeDocument/2006/relationships/tags" Target="../tags/tag25.xml"/><Relationship Id="rId6" Type="http://schemas.openxmlformats.org/officeDocument/2006/relationships/hyperlink" Target="http://en.wikipedia.org/wiki/Scripting_languages" TargetMode="External"/><Relationship Id="rId5" Type="http://schemas.openxmlformats.org/officeDocument/2006/relationships/hyperlink" Target="http://en.wikipedia.org/wiki/Rapid_application_development" TargetMode="External"/><Relationship Id="rId4" Type="http://schemas.openxmlformats.org/officeDocument/2006/relationships/hyperlink" Target="http://en.wikipedia.org/wiki/Programming_paradigms" TargetMode="External"/><Relationship Id="rId9" Type="http://schemas.openxmlformats.org/officeDocument/2006/relationships/hyperlink" Target="http://en.wikipedia.org/wiki/File:Peanut-Butter-Jelly-Sandwich.jpg" TargetMode="Externa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7.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4.xml"/><Relationship Id="rId1" Type="http://schemas.openxmlformats.org/officeDocument/2006/relationships/tags" Target="../tags/tag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5.xml"/><Relationship Id="rId1" Type="http://schemas.openxmlformats.org/officeDocument/2006/relationships/tags" Target="../tags/tag1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Computer Science</a:t>
            </a:r>
            <a:endParaRPr lang="en-US" dirty="0"/>
          </a:p>
        </p:txBody>
      </p:sp>
      <p:sp>
        <p:nvSpPr>
          <p:cNvPr id="3" name="Text Placeholder 2"/>
          <p:cNvSpPr>
            <a:spLocks noGrp="1"/>
          </p:cNvSpPr>
          <p:nvPr>
            <p:ph type="body" sz="half" idx="2"/>
          </p:nvPr>
        </p:nvSpPr>
        <p:spPr/>
        <p:txBody>
          <a:bodyPr/>
          <a:lstStyle/>
          <a:p>
            <a:r>
              <a:rPr lang="en-US" altLang="en-US" dirty="0" smtClean="0"/>
              <a:t>Computer Programming</a:t>
            </a:r>
            <a:endParaRPr lang="en-US" altLang="en-US" dirty="0"/>
          </a:p>
        </p:txBody>
      </p:sp>
      <p:sp>
        <p:nvSpPr>
          <p:cNvPr id="4" name="Text Placeholder 3"/>
          <p:cNvSpPr>
            <a:spLocks noGrp="1"/>
          </p:cNvSpPr>
          <p:nvPr>
            <p:ph type="body" sz="quarter" idx="11"/>
          </p:nvPr>
        </p:nvSpPr>
        <p:spPr/>
        <p:txBody>
          <a:bodyPr/>
          <a:lstStyle/>
          <a:p>
            <a:r>
              <a:rPr lang="en-US" altLang="en-US" dirty="0" smtClean="0"/>
              <a:t>Lecture a</a:t>
            </a:r>
            <a:endParaRPr lang="en-US" altLang="en-US" dirty="0"/>
          </a:p>
        </p:txBody>
      </p:sp>
      <p:sp>
        <p:nvSpPr>
          <p:cNvPr id="5" name="Text Placeholder 4"/>
          <p:cNvSpPr>
            <a:spLocks noGrp="1"/>
          </p:cNvSpPr>
          <p:nvPr>
            <p:ph type="body" sz="quarter" idx="12"/>
          </p:nvPr>
        </p:nvSpPr>
        <p:spPr/>
        <p:txBody>
          <a:bodyPr/>
          <a:lstStyle/>
          <a:p>
            <a:r>
              <a:rPr lang="en-US" dirty="0" smtClean="0"/>
              <a:t>This material (Comp 4 Unit 4)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p:txBody>
      </p:sp>
    </p:spTree>
    <p:custDataLst>
      <p:tags r:id="rId1"/>
    </p:custDataLst>
    <p:extLst>
      <p:ext uri="{BB962C8B-B14F-4D97-AF65-F5344CB8AC3E}">
        <p14:creationId xmlns:p14="http://schemas.microsoft.com/office/powerpoint/2010/main" val="2512262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altLang="en-US" dirty="0" smtClean="0"/>
              <a:t>Algorithm Example - 2</a:t>
            </a:r>
          </a:p>
        </p:txBody>
      </p:sp>
      <p:sp>
        <p:nvSpPr>
          <p:cNvPr id="36866" name="Content Placeholder 2"/>
          <p:cNvSpPr>
            <a:spLocks noGrp="1"/>
          </p:cNvSpPr>
          <p:nvPr>
            <p:ph sz="quarter" idx="14"/>
          </p:nvPr>
        </p:nvSpPr>
        <p:spPr>
          <a:xfrm>
            <a:off x="427219" y="1361858"/>
            <a:ext cx="8229600" cy="1126510"/>
          </a:xfrm>
        </p:spPr>
        <p:txBody>
          <a:bodyPr>
            <a:normAutofit/>
          </a:bodyPr>
          <a:lstStyle/>
          <a:p>
            <a:pPr marL="0" indent="0" algn="ctr">
              <a:buNone/>
            </a:pPr>
            <a:r>
              <a:rPr lang="en-US" altLang="en-US" dirty="0"/>
              <a:t>Making a peanut butter and jelly </a:t>
            </a:r>
            <a:r>
              <a:rPr lang="en-US" altLang="en-US" dirty="0" smtClean="0"/>
              <a:t>sandwich</a:t>
            </a:r>
            <a:br>
              <a:rPr lang="en-US" altLang="en-US" dirty="0" smtClean="0"/>
            </a:br>
            <a:r>
              <a:rPr lang="en-US" altLang="en-US" dirty="0" smtClean="0"/>
              <a:t>(</a:t>
            </a:r>
            <a:r>
              <a:rPr lang="en-US" altLang="en-US" dirty="0"/>
              <a:t>PB&amp;J</a:t>
            </a:r>
            <a:r>
              <a:rPr lang="en-US" altLang="en-US" dirty="0" smtClean="0"/>
              <a:t>)</a:t>
            </a:r>
            <a:endParaRPr lang="en-US" altLang="en-US" dirty="0"/>
          </a:p>
        </p:txBody>
      </p:sp>
      <p:sp>
        <p:nvSpPr>
          <p:cNvPr id="4" name="TextBox 3"/>
          <p:cNvSpPr txBox="1"/>
          <p:nvPr/>
        </p:nvSpPr>
        <p:spPr>
          <a:xfrm>
            <a:off x="449705" y="2803161"/>
            <a:ext cx="8259580" cy="369332"/>
          </a:xfrm>
          <a:prstGeom prst="rect">
            <a:avLst/>
          </a:prstGeom>
          <a:noFill/>
        </p:spPr>
        <p:txBody>
          <a:bodyPr wrap="square" rtlCol="0">
            <a:spAutoFit/>
          </a:bodyPr>
          <a:lstStyle/>
          <a:p>
            <a:pPr marL="342900" indent="-342900">
              <a:buFont typeface="+mj-lt"/>
              <a:buAutoNum type="arabicPeriod"/>
            </a:pPr>
            <a:r>
              <a:rPr lang="en-US" dirty="0"/>
              <a:t>Get the ingredients and </a:t>
            </a:r>
            <a:r>
              <a:rPr lang="en-US" dirty="0" smtClean="0"/>
              <a:t>tools</a:t>
            </a:r>
            <a:endParaRPr lang="en-US" dirty="0"/>
          </a:p>
        </p:txBody>
      </p:sp>
      <p:sp>
        <p:nvSpPr>
          <p:cNvPr id="5" name="TextBox 4"/>
          <p:cNvSpPr txBox="1"/>
          <p:nvPr/>
        </p:nvSpPr>
        <p:spPr>
          <a:xfrm>
            <a:off x="854439" y="3169541"/>
            <a:ext cx="6370820" cy="646331"/>
          </a:xfrm>
          <a:prstGeom prst="rect">
            <a:avLst/>
          </a:prstGeom>
          <a:noFill/>
        </p:spPr>
        <p:txBody>
          <a:bodyPr wrap="square" numCol="2" rtlCol="0">
            <a:spAutoFit/>
          </a:bodyPr>
          <a:lstStyle/>
          <a:p>
            <a:pPr marL="285750" lvl="0" indent="-285750">
              <a:buFont typeface="Arial" panose="020B0604020202020204" pitchFamily="34" charset="0"/>
              <a:buChar char="•"/>
            </a:pPr>
            <a:r>
              <a:rPr lang="en-US" dirty="0"/>
              <a:t>Two slices of bread</a:t>
            </a:r>
          </a:p>
          <a:p>
            <a:pPr marL="285750" lvl="0" indent="-285750">
              <a:buFont typeface="Arial" panose="020B0604020202020204" pitchFamily="34" charset="0"/>
              <a:buChar char="•"/>
            </a:pPr>
            <a:r>
              <a:rPr lang="en-US" dirty="0"/>
              <a:t>Peanut butter (PB</a:t>
            </a:r>
            <a:r>
              <a:rPr lang="en-US" dirty="0" smtClean="0"/>
              <a:t>)</a:t>
            </a:r>
          </a:p>
          <a:p>
            <a:pPr marL="285750" lvl="0" indent="-285750">
              <a:buFont typeface="Arial" panose="020B0604020202020204" pitchFamily="34" charset="0"/>
              <a:buChar char="•"/>
            </a:pPr>
            <a:r>
              <a:rPr lang="en-US" dirty="0" smtClean="0"/>
              <a:t>Jelly </a:t>
            </a:r>
          </a:p>
          <a:p>
            <a:pPr marL="285750" lvl="0" indent="-285750">
              <a:buFont typeface="Arial" panose="020B0604020202020204" pitchFamily="34" charset="0"/>
              <a:buChar char="•"/>
            </a:pPr>
            <a:r>
              <a:rPr lang="en-US" dirty="0" smtClean="0"/>
              <a:t>Knife</a:t>
            </a:r>
            <a:endParaRPr lang="en-US" dirty="0"/>
          </a:p>
        </p:txBody>
      </p:sp>
      <p:sp>
        <p:nvSpPr>
          <p:cNvPr id="11" name="TextBox 10"/>
          <p:cNvSpPr txBox="1"/>
          <p:nvPr/>
        </p:nvSpPr>
        <p:spPr>
          <a:xfrm>
            <a:off x="524655" y="3835861"/>
            <a:ext cx="8259580" cy="369332"/>
          </a:xfrm>
          <a:prstGeom prst="rect">
            <a:avLst/>
          </a:prstGeom>
          <a:noFill/>
        </p:spPr>
        <p:txBody>
          <a:bodyPr wrap="square" rtlCol="0">
            <a:spAutoFit/>
          </a:bodyPr>
          <a:lstStyle/>
          <a:p>
            <a:pPr marL="342900" indent="-342900">
              <a:buFont typeface="+mj-lt"/>
              <a:buAutoNum type="arabicPeriod" startAt="2"/>
            </a:pPr>
            <a:r>
              <a:rPr lang="en-US" dirty="0"/>
              <a:t>Spread peanut butter on one slice</a:t>
            </a:r>
          </a:p>
        </p:txBody>
      </p:sp>
      <p:sp>
        <p:nvSpPr>
          <p:cNvPr id="13" name="TextBox 12"/>
          <p:cNvSpPr txBox="1"/>
          <p:nvPr/>
        </p:nvSpPr>
        <p:spPr>
          <a:xfrm>
            <a:off x="929389" y="4187251"/>
            <a:ext cx="6370820" cy="923330"/>
          </a:xfrm>
          <a:prstGeom prst="rect">
            <a:avLst/>
          </a:prstGeom>
          <a:noFill/>
        </p:spPr>
        <p:txBody>
          <a:bodyPr wrap="square" numCol="2" rtlCol="0">
            <a:spAutoFit/>
          </a:bodyPr>
          <a:lstStyle/>
          <a:p>
            <a:pPr marL="285750" lvl="0" indent="-285750">
              <a:buFont typeface="Arial" panose="020B0604020202020204" pitchFamily="34" charset="0"/>
              <a:buChar char="•"/>
            </a:pPr>
            <a:r>
              <a:rPr lang="en-US" dirty="0"/>
              <a:t>Dip knife into PB</a:t>
            </a:r>
          </a:p>
          <a:p>
            <a:pPr marL="285750" lvl="0" indent="-285750">
              <a:buFont typeface="Arial" panose="020B0604020202020204" pitchFamily="34" charset="0"/>
              <a:buChar char="•"/>
            </a:pPr>
            <a:r>
              <a:rPr lang="en-US" dirty="0"/>
              <a:t>Remove knife, bringing</a:t>
            </a:r>
            <a:br>
              <a:rPr lang="en-US" dirty="0"/>
            </a:br>
            <a:r>
              <a:rPr lang="en-US" dirty="0"/>
              <a:t>PB with it</a:t>
            </a:r>
          </a:p>
          <a:p>
            <a:pPr marL="285750" lvl="0" indent="-285750">
              <a:buFont typeface="Arial" panose="020B0604020202020204" pitchFamily="34" charset="0"/>
              <a:buChar char="•"/>
            </a:pPr>
            <a:r>
              <a:rPr lang="en-US" dirty="0"/>
              <a:t>Place knife PB side down on bread</a:t>
            </a:r>
          </a:p>
          <a:p>
            <a:pPr marL="285750" lvl="0" indent="-285750">
              <a:buFont typeface="Arial" panose="020B0604020202020204" pitchFamily="34" charset="0"/>
              <a:buChar char="•"/>
            </a:pPr>
            <a:r>
              <a:rPr lang="en-US" dirty="0"/>
              <a:t>Swirl knife to spread PB</a:t>
            </a:r>
          </a:p>
        </p:txBody>
      </p:sp>
      <p:sp>
        <p:nvSpPr>
          <p:cNvPr id="14" name="TextBox 13"/>
          <p:cNvSpPr txBox="1"/>
          <p:nvPr/>
        </p:nvSpPr>
        <p:spPr>
          <a:xfrm>
            <a:off x="677055" y="5076056"/>
            <a:ext cx="3610132" cy="800219"/>
          </a:xfrm>
          <a:prstGeom prst="rect">
            <a:avLst/>
          </a:prstGeom>
          <a:noFill/>
        </p:spPr>
        <p:txBody>
          <a:bodyPr wrap="square" rtlCol="0">
            <a:spAutoFit/>
          </a:bodyPr>
          <a:lstStyle/>
          <a:p>
            <a:pPr marL="342900" indent="-342900">
              <a:buFont typeface="+mj-lt"/>
              <a:buAutoNum type="arabicPeriod" startAt="3"/>
            </a:pPr>
            <a:r>
              <a:rPr lang="en-US" dirty="0"/>
              <a:t>Spread jelly on other </a:t>
            </a:r>
            <a:r>
              <a:rPr lang="en-US" dirty="0" smtClean="0"/>
              <a:t>slice</a:t>
            </a:r>
          </a:p>
          <a:p>
            <a:pPr marL="342900" indent="-342900">
              <a:spcBef>
                <a:spcPts val="1200"/>
              </a:spcBef>
              <a:buFont typeface="+mj-lt"/>
              <a:buAutoNum type="arabicPeriod" startAt="3"/>
            </a:pPr>
            <a:r>
              <a:rPr lang="en-US" dirty="0" smtClean="0"/>
              <a:t>Place two slices together</a:t>
            </a:r>
            <a:endParaRPr 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altLang="en-US" dirty="0" smtClean="0"/>
              <a:t>Algorithm Uses</a:t>
            </a:r>
          </a:p>
        </p:txBody>
      </p:sp>
      <p:sp>
        <p:nvSpPr>
          <p:cNvPr id="38914" name="Content Placeholder 2"/>
          <p:cNvSpPr>
            <a:spLocks noGrp="1"/>
          </p:cNvSpPr>
          <p:nvPr>
            <p:ph sz="quarter" idx="14"/>
          </p:nvPr>
        </p:nvSpPr>
        <p:spPr/>
        <p:txBody>
          <a:bodyPr>
            <a:normAutofit lnSpcReduction="10000"/>
          </a:bodyPr>
          <a:lstStyle/>
          <a:p>
            <a:r>
              <a:rPr lang="en-US" altLang="en-US" dirty="0" smtClean="0"/>
              <a:t>Describes problem solution without the programming syntax</a:t>
            </a:r>
          </a:p>
          <a:p>
            <a:pPr lvl="1"/>
            <a:r>
              <a:rPr lang="en-US" altLang="en-US" dirty="0" smtClean="0"/>
              <a:t>Pseudocode</a:t>
            </a:r>
          </a:p>
          <a:p>
            <a:pPr lvl="1"/>
            <a:r>
              <a:rPr lang="en-US" altLang="en-US" dirty="0" smtClean="0"/>
              <a:t>Flowcharts</a:t>
            </a:r>
          </a:p>
          <a:p>
            <a:r>
              <a:rPr lang="en-US" altLang="en-US" dirty="0" smtClean="0"/>
              <a:t>Plan solution before programming</a:t>
            </a:r>
          </a:p>
          <a:p>
            <a:r>
              <a:rPr lang="en-US" altLang="en-US" dirty="0" smtClean="0"/>
              <a:t>Can determine/prove </a:t>
            </a:r>
          </a:p>
          <a:p>
            <a:pPr lvl="1"/>
            <a:r>
              <a:rPr lang="en-US" altLang="en-US" dirty="0" smtClean="0"/>
              <a:t>Correctness</a:t>
            </a:r>
          </a:p>
          <a:p>
            <a:pPr lvl="1"/>
            <a:r>
              <a:rPr lang="en-US" altLang="en-US" dirty="0" smtClean="0"/>
              <a:t>Execution time</a:t>
            </a:r>
          </a:p>
          <a:p>
            <a:pPr lvl="1"/>
            <a:r>
              <a:rPr lang="en-US" altLang="en-US" dirty="0" smtClean="0"/>
              <a:t>Required memory and storage</a:t>
            </a:r>
          </a:p>
        </p:txBody>
      </p:sp>
      <p:sp>
        <p:nvSpPr>
          <p:cNvPr id="4" name="Slide Number Placeholder 3"/>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altLang="en-US" dirty="0" smtClean="0"/>
              <a:t>Coding</a:t>
            </a:r>
          </a:p>
        </p:txBody>
      </p:sp>
      <p:sp>
        <p:nvSpPr>
          <p:cNvPr id="40962" name="Content Placeholder 2"/>
          <p:cNvSpPr>
            <a:spLocks noGrp="1"/>
          </p:cNvSpPr>
          <p:nvPr>
            <p:ph sz="quarter" idx="14"/>
          </p:nvPr>
        </p:nvSpPr>
        <p:spPr/>
        <p:txBody>
          <a:bodyPr/>
          <a:lstStyle/>
          <a:p>
            <a:r>
              <a:rPr lang="en-US" altLang="en-US" dirty="0" smtClean="0"/>
              <a:t>Programs/programming statements are generically called code</a:t>
            </a:r>
          </a:p>
          <a:p>
            <a:r>
              <a:rPr lang="en-US" altLang="en-US" dirty="0" smtClean="0"/>
              <a:t>Writing programs is called coding</a:t>
            </a:r>
          </a:p>
          <a:p>
            <a:r>
              <a:rPr lang="en-US" altLang="en-US" dirty="0" smtClean="0"/>
              <a:t>Choices for programming languages:</a:t>
            </a:r>
          </a:p>
          <a:p>
            <a:pPr lvl="1"/>
            <a:r>
              <a:rPr lang="en-US" altLang="en-US" dirty="0" smtClean="0"/>
              <a:t>Functionality of program</a:t>
            </a:r>
          </a:p>
          <a:p>
            <a:pPr lvl="1"/>
            <a:r>
              <a:rPr lang="en-US" altLang="en-US" dirty="0" smtClean="0"/>
              <a:t>On what platform it will run</a:t>
            </a:r>
          </a:p>
          <a:p>
            <a:pPr lvl="1"/>
            <a:r>
              <a:rPr lang="en-US" altLang="en-US" dirty="0" smtClean="0"/>
              <a:t>What is available</a:t>
            </a:r>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Programming Language Categories</a:t>
            </a:r>
            <a:endParaRPr lang="en-US" dirty="0"/>
          </a:p>
        </p:txBody>
      </p:sp>
      <p:sp>
        <p:nvSpPr>
          <p:cNvPr id="2" name="Content Placeholder 1"/>
          <p:cNvSpPr>
            <a:spLocks noGrp="1"/>
          </p:cNvSpPr>
          <p:nvPr>
            <p:ph sz="quarter" idx="14"/>
          </p:nvPr>
        </p:nvSpPr>
        <p:spPr/>
        <p:txBody>
          <a:bodyPr/>
          <a:lstStyle/>
          <a:p>
            <a:r>
              <a:rPr lang="en-US" dirty="0" smtClean="0"/>
              <a:t>Low-level </a:t>
            </a:r>
          </a:p>
          <a:p>
            <a:pPr lvl="1"/>
            <a:r>
              <a:rPr lang="en-US" dirty="0" smtClean="0"/>
              <a:t>First Generation</a:t>
            </a:r>
          </a:p>
          <a:p>
            <a:pPr lvl="2"/>
            <a:r>
              <a:rPr lang="en-US" dirty="0" smtClean="0"/>
              <a:t>Machine code (1s and 0s)</a:t>
            </a:r>
          </a:p>
          <a:p>
            <a:pPr lvl="1"/>
            <a:r>
              <a:rPr lang="en-US" dirty="0" smtClean="0"/>
              <a:t>Second Generation</a:t>
            </a:r>
          </a:p>
          <a:p>
            <a:pPr lvl="2"/>
            <a:r>
              <a:rPr lang="en-US" dirty="0" smtClean="0"/>
              <a:t>Assembly language</a:t>
            </a:r>
          </a:p>
          <a:p>
            <a:pPr lvl="2"/>
            <a:r>
              <a:rPr lang="en-US" dirty="0" smtClean="0"/>
              <a:t>Words to describe commands</a:t>
            </a:r>
            <a:endParaRPr lang="en-US" dirty="0"/>
          </a:p>
        </p:txBody>
      </p:sp>
      <p:sp>
        <p:nvSpPr>
          <p:cNvPr id="3" name="Content Placeholder 2"/>
          <p:cNvSpPr>
            <a:spLocks noGrp="1"/>
          </p:cNvSpPr>
          <p:nvPr>
            <p:ph sz="quarter" idx="18"/>
          </p:nvPr>
        </p:nvSpPr>
        <p:spPr/>
        <p:txBody>
          <a:bodyPr/>
          <a:lstStyle/>
          <a:p>
            <a:r>
              <a:rPr lang="en-US" dirty="0" smtClean="0"/>
              <a:t>High-level </a:t>
            </a:r>
          </a:p>
          <a:p>
            <a:pPr lvl="1"/>
            <a:r>
              <a:rPr lang="en-US" dirty="0" smtClean="0"/>
              <a:t>Third Generation</a:t>
            </a:r>
          </a:p>
          <a:p>
            <a:pPr lvl="2"/>
            <a:r>
              <a:rPr lang="en-US" dirty="0" smtClean="0"/>
              <a:t>FORTRAN, BASIC, C, Java</a:t>
            </a:r>
          </a:p>
          <a:p>
            <a:pPr lvl="1"/>
            <a:r>
              <a:rPr lang="en-US" dirty="0" smtClean="0"/>
              <a:t>Fourth Generation</a:t>
            </a:r>
          </a:p>
          <a:p>
            <a:pPr lvl="2"/>
            <a:r>
              <a:rPr lang="en-US" dirty="0" smtClean="0"/>
              <a:t>SQL</a:t>
            </a:r>
          </a:p>
          <a:p>
            <a:pPr lvl="2"/>
            <a:r>
              <a:rPr lang="en-US" dirty="0" smtClean="0"/>
              <a:t>Powerful, complex commands</a:t>
            </a:r>
          </a:p>
          <a:p>
            <a:pPr lvl="1"/>
            <a:r>
              <a:rPr lang="en-US" dirty="0" smtClean="0"/>
              <a:t>Fifth Generation</a:t>
            </a:r>
          </a:p>
          <a:p>
            <a:pPr lvl="2"/>
            <a:r>
              <a:rPr lang="en-US" dirty="0" smtClean="0"/>
              <a:t>Prolog, visual programming</a:t>
            </a:r>
            <a:endParaRPr lang="en-US" dirty="0"/>
          </a:p>
        </p:txBody>
      </p:sp>
      <p:sp>
        <p:nvSpPr>
          <p:cNvPr id="11" name="Slide Number Placeholder 10"/>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extLst>
      <p:ext uri="{BB962C8B-B14F-4D97-AF65-F5344CB8AC3E}">
        <p14:creationId xmlns:p14="http://schemas.microsoft.com/office/powerpoint/2010/main" val="9736347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6"/>
          <p:cNvSpPr>
            <a:spLocks noGrp="1"/>
          </p:cNvSpPr>
          <p:nvPr>
            <p:ph type="title"/>
          </p:nvPr>
        </p:nvSpPr>
        <p:spPr/>
        <p:txBody>
          <a:bodyPr/>
          <a:lstStyle/>
          <a:p>
            <a:r>
              <a:rPr lang="en-US" altLang="en-US" dirty="0" smtClean="0"/>
              <a:t>First-Generation Machine Code</a:t>
            </a:r>
          </a:p>
        </p:txBody>
      </p:sp>
      <p:sp>
        <p:nvSpPr>
          <p:cNvPr id="45058" name="Content Placeholder 7"/>
          <p:cNvSpPr>
            <a:spLocks noGrp="1"/>
          </p:cNvSpPr>
          <p:nvPr>
            <p:ph sz="quarter" idx="14"/>
          </p:nvPr>
        </p:nvSpPr>
        <p:spPr/>
        <p:txBody>
          <a:bodyPr/>
          <a:lstStyle/>
          <a:p>
            <a:r>
              <a:rPr lang="en-US" altLang="en-US" dirty="0" smtClean="0"/>
              <a:t>Each computer has an instruction set</a:t>
            </a:r>
          </a:p>
          <a:p>
            <a:pPr lvl="1"/>
            <a:r>
              <a:rPr lang="en-US" altLang="en-US" dirty="0" smtClean="0"/>
              <a:t>Tasks the computer can do</a:t>
            </a:r>
          </a:p>
          <a:p>
            <a:pPr lvl="1"/>
            <a:r>
              <a:rPr lang="en-US" altLang="en-US" dirty="0" smtClean="0"/>
              <a:t>Unique sequence of 0s and 1s</a:t>
            </a:r>
          </a:p>
          <a:p>
            <a:r>
              <a:rPr lang="en-US" altLang="en-US" dirty="0" smtClean="0"/>
              <a:t>Applications are groups of instructions</a:t>
            </a:r>
          </a:p>
          <a:p>
            <a:r>
              <a:rPr lang="en-US" altLang="en-US" dirty="0" smtClean="0"/>
              <a:t>Programmers used to program in 0s and 1s</a:t>
            </a:r>
          </a:p>
          <a:p>
            <a:pPr lvl="1"/>
            <a:r>
              <a:rPr lang="en-US" altLang="en-US" dirty="0" smtClean="0"/>
              <a:t>Switches</a:t>
            </a:r>
          </a:p>
          <a:p>
            <a:pPr lvl="1"/>
            <a:r>
              <a:rPr lang="en-US" altLang="en-US" dirty="0" smtClean="0"/>
              <a:t>Punched cards</a:t>
            </a:r>
          </a:p>
        </p:txBody>
      </p:sp>
      <p:sp>
        <p:nvSpPr>
          <p:cNvPr id="4" name="Slide Number Placeholder 3"/>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altLang="en-US" dirty="0" smtClean="0"/>
              <a:t>Second-Generation </a:t>
            </a:r>
            <a:br>
              <a:rPr lang="en-US" altLang="en-US" dirty="0" smtClean="0"/>
            </a:br>
            <a:r>
              <a:rPr lang="en-US" altLang="en-US" dirty="0" smtClean="0"/>
              <a:t>Assembly Language</a:t>
            </a:r>
          </a:p>
        </p:txBody>
      </p:sp>
      <p:sp>
        <p:nvSpPr>
          <p:cNvPr id="4" name="Content Placeholder 3"/>
          <p:cNvSpPr>
            <a:spLocks noGrp="1"/>
          </p:cNvSpPr>
          <p:nvPr>
            <p:ph sz="quarter" idx="14"/>
          </p:nvPr>
        </p:nvSpPr>
        <p:spPr/>
        <p:txBody>
          <a:bodyPr/>
          <a:lstStyle/>
          <a:p>
            <a:r>
              <a:rPr lang="en-US" altLang="en-US" dirty="0" smtClean="0"/>
              <a:t>Use words to represent instructions</a:t>
            </a:r>
          </a:p>
          <a:p>
            <a:r>
              <a:rPr lang="en-US" altLang="en-US" dirty="0" smtClean="0"/>
              <a:t>Translate assembly code into machine code</a:t>
            </a:r>
          </a:p>
          <a:p>
            <a:r>
              <a:rPr lang="en-US" altLang="en-US" dirty="0" smtClean="0"/>
              <a:t>Computer-specific, just as machine code is</a:t>
            </a:r>
            <a:endParaRPr lang="en-US" dirty="0"/>
          </a:p>
        </p:txBody>
      </p:sp>
      <p:pic>
        <p:nvPicPr>
          <p:cNvPr id="10" name="Content Placeholder 9" descr="The image is explained in the slide notes and narration."/>
          <p:cNvPicPr>
            <a:picLocks noGrp="1" noChangeAspect="1"/>
          </p:cNvPicPr>
          <p:nvPr>
            <p:ph sz="quarter" idx="18"/>
          </p:nvPr>
        </p:nvPicPr>
        <p:blipFill>
          <a:blip r:embed="rId4">
            <a:extLst>
              <a:ext uri="{28A0092B-C50C-407E-A947-70E740481C1C}">
                <a14:useLocalDpi xmlns:a14="http://schemas.microsoft.com/office/drawing/2010/main" val="0"/>
              </a:ext>
            </a:extLst>
          </a:blip>
          <a:stretch>
            <a:fillRect/>
          </a:stretch>
        </p:blipFill>
        <p:spPr>
          <a:xfrm>
            <a:off x="4889293" y="1600200"/>
            <a:ext cx="3559589" cy="4572000"/>
          </a:xfrm>
        </p:spPr>
      </p:pic>
      <p:sp>
        <p:nvSpPr>
          <p:cNvPr id="11" name="Slide Number Placeholder 10"/>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extLst>
      <p:ext uri="{BB962C8B-B14F-4D97-AF65-F5344CB8AC3E}">
        <p14:creationId xmlns:p14="http://schemas.microsoft.com/office/powerpoint/2010/main" val="42140091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9"/>
          <p:cNvSpPr>
            <a:spLocks noGrp="1"/>
          </p:cNvSpPr>
          <p:nvPr>
            <p:ph type="title"/>
          </p:nvPr>
        </p:nvSpPr>
        <p:spPr/>
        <p:txBody>
          <a:bodyPr/>
          <a:lstStyle/>
          <a:p>
            <a:r>
              <a:rPr lang="en-US" altLang="en-US" dirty="0" smtClean="0"/>
              <a:t>Third-Generation Languages</a:t>
            </a:r>
          </a:p>
        </p:txBody>
      </p:sp>
      <p:sp>
        <p:nvSpPr>
          <p:cNvPr id="49154" name="Content Placeholder 10"/>
          <p:cNvSpPr>
            <a:spLocks noGrp="1"/>
          </p:cNvSpPr>
          <p:nvPr>
            <p:ph sz="quarter" idx="14"/>
          </p:nvPr>
        </p:nvSpPr>
        <p:spPr/>
        <p:txBody>
          <a:bodyPr/>
          <a:lstStyle/>
          <a:p>
            <a:r>
              <a:rPr lang="en-US" altLang="en-US" dirty="0" smtClean="0"/>
              <a:t>The next generation of languages added operations </a:t>
            </a:r>
          </a:p>
          <a:p>
            <a:pPr lvl="1"/>
            <a:r>
              <a:rPr lang="en-US" altLang="en-US" dirty="0" smtClean="0"/>
              <a:t>No longer unique to a computer system</a:t>
            </a:r>
          </a:p>
          <a:p>
            <a:pPr lvl="1"/>
            <a:r>
              <a:rPr lang="en-US" altLang="en-US" dirty="0" smtClean="0"/>
              <a:t>Programs more portable</a:t>
            </a:r>
          </a:p>
          <a:p>
            <a:r>
              <a:rPr lang="en-US" altLang="en-US" dirty="0" smtClean="0"/>
              <a:t>Modern programming languages are third generation</a:t>
            </a:r>
          </a:p>
          <a:p>
            <a:pPr lvl="1"/>
            <a:r>
              <a:rPr lang="en-US" altLang="en-US" dirty="0" smtClean="0"/>
              <a:t>FORTRAN, COBOL, C, C++, C#, Java, </a:t>
            </a:r>
            <a:r>
              <a:rPr lang="en-US" altLang="en-US" dirty="0" err="1" smtClean="0"/>
              <a:t>VB.Net</a:t>
            </a:r>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altLang="en-US" dirty="0" smtClean="0"/>
              <a:t>Programming Paradigms</a:t>
            </a:r>
          </a:p>
        </p:txBody>
      </p:sp>
      <p:sp>
        <p:nvSpPr>
          <p:cNvPr id="51202" name="Content Placeholder 2"/>
          <p:cNvSpPr>
            <a:spLocks noGrp="1"/>
          </p:cNvSpPr>
          <p:nvPr>
            <p:ph sz="quarter" idx="14"/>
          </p:nvPr>
        </p:nvSpPr>
        <p:spPr/>
        <p:txBody>
          <a:bodyPr/>
          <a:lstStyle/>
          <a:p>
            <a:r>
              <a:rPr lang="en-US" altLang="en-US" dirty="0" smtClean="0"/>
              <a:t>Procedural</a:t>
            </a:r>
          </a:p>
          <a:p>
            <a:pPr lvl="1"/>
            <a:r>
              <a:rPr lang="en-US" altLang="en-US" dirty="0" smtClean="0"/>
              <a:t>BASIC, COBOL, FORTRAN, C</a:t>
            </a:r>
          </a:p>
          <a:p>
            <a:r>
              <a:rPr lang="en-US" altLang="en-US" dirty="0" smtClean="0"/>
              <a:t>Functional</a:t>
            </a:r>
          </a:p>
          <a:p>
            <a:pPr lvl="1"/>
            <a:r>
              <a:rPr lang="en-US" altLang="en-US" dirty="0" smtClean="0"/>
              <a:t>LISP, Scheme</a:t>
            </a:r>
          </a:p>
          <a:p>
            <a:r>
              <a:rPr lang="en-US" altLang="en-US" dirty="0" smtClean="0"/>
              <a:t>Object-oriented languages</a:t>
            </a:r>
          </a:p>
          <a:p>
            <a:pPr lvl="1"/>
            <a:r>
              <a:rPr lang="en-US" altLang="en-US" dirty="0" smtClean="0"/>
              <a:t>C++, C#, Java, Ruby</a:t>
            </a:r>
          </a:p>
          <a:p>
            <a:r>
              <a:rPr lang="en-US" altLang="en-US" dirty="0" smtClean="0"/>
              <a:t>Others</a:t>
            </a:r>
          </a:p>
          <a:p>
            <a:pPr lvl="1"/>
            <a:r>
              <a:rPr lang="en-US" altLang="en-US" dirty="0" smtClean="0"/>
              <a:t>Declarative, event-driven, domain-specific, logic</a:t>
            </a:r>
          </a:p>
        </p:txBody>
      </p:sp>
      <p:sp>
        <p:nvSpPr>
          <p:cNvPr id="4" name="Slide Number Placeholder 3"/>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altLang="en-US" dirty="0" smtClean="0"/>
              <a:t>Scripting Languages</a:t>
            </a:r>
          </a:p>
        </p:txBody>
      </p:sp>
      <p:sp>
        <p:nvSpPr>
          <p:cNvPr id="53250" name="Content Placeholder 2"/>
          <p:cNvSpPr>
            <a:spLocks noGrp="1"/>
          </p:cNvSpPr>
          <p:nvPr>
            <p:ph sz="quarter" idx="14"/>
          </p:nvPr>
        </p:nvSpPr>
        <p:spPr/>
        <p:txBody>
          <a:bodyPr/>
          <a:lstStyle/>
          <a:p>
            <a:r>
              <a:rPr lang="en-US" altLang="en-US" dirty="0" smtClean="0"/>
              <a:t>Languages that control other applications</a:t>
            </a:r>
          </a:p>
          <a:p>
            <a:pPr lvl="1"/>
            <a:r>
              <a:rPr lang="en-US" altLang="en-US" dirty="0" smtClean="0"/>
              <a:t>Batch control – shell scripts</a:t>
            </a:r>
          </a:p>
          <a:p>
            <a:pPr lvl="1"/>
            <a:r>
              <a:rPr lang="en-US" altLang="en-US" dirty="0" smtClean="0"/>
              <a:t>Web browsers – JavaScript</a:t>
            </a:r>
          </a:p>
          <a:p>
            <a:pPr lvl="1"/>
            <a:r>
              <a:rPr lang="en-US" altLang="en-US" dirty="0" smtClean="0"/>
              <a:t>Text processing – Perl</a:t>
            </a:r>
          </a:p>
          <a:p>
            <a:r>
              <a:rPr lang="en-US" altLang="en-US" dirty="0" smtClean="0"/>
              <a:t>Some have evolved for general application development</a:t>
            </a:r>
          </a:p>
          <a:p>
            <a:pPr lvl="1"/>
            <a:r>
              <a:rPr lang="en-US" altLang="en-US" dirty="0" smtClean="0"/>
              <a:t>Perl, Python</a:t>
            </a:r>
          </a:p>
        </p:txBody>
      </p:sp>
      <p:sp>
        <p:nvSpPr>
          <p:cNvPr id="4" name="Slide Number Placeholder 3"/>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altLang="en-US" dirty="0" smtClean="0"/>
              <a:t>Some Languages Specifically Designated for Health Care</a:t>
            </a:r>
          </a:p>
        </p:txBody>
      </p:sp>
      <p:sp>
        <p:nvSpPr>
          <p:cNvPr id="55298" name="Content Placeholder 2"/>
          <p:cNvSpPr>
            <a:spLocks noGrp="1"/>
          </p:cNvSpPr>
          <p:nvPr>
            <p:ph sz="quarter" idx="14"/>
          </p:nvPr>
        </p:nvSpPr>
        <p:spPr>
          <a:xfrm>
            <a:off x="457200" y="1638300"/>
            <a:ext cx="8229600" cy="4152900"/>
          </a:xfrm>
        </p:spPr>
        <p:txBody>
          <a:bodyPr/>
          <a:lstStyle/>
          <a:p>
            <a:r>
              <a:rPr lang="en-US" altLang="en-US" sz="2800" dirty="0" smtClean="0"/>
              <a:t>Massachusetts General Hospital Utility Multi-Programming System, MUMPS; Neil Pappalardo first developed in 1960s, standardized in 1977</a:t>
            </a:r>
          </a:p>
          <a:p>
            <a:r>
              <a:rPr lang="en-US" altLang="en-US" sz="2800" dirty="0" smtClean="0"/>
              <a:t>Meditech Interpretive Information System, MIIS Proprietary implementation of MUMPS, 1969</a:t>
            </a:r>
          </a:p>
          <a:p>
            <a:r>
              <a:rPr lang="en-US" altLang="en-US" sz="2800" dirty="0" smtClean="0"/>
              <a:t>Multitype Automation Group In Cooperation, MAGIC MEDITECH Corp – founder Neil Pappalardo, 1982</a:t>
            </a:r>
          </a:p>
        </p:txBody>
      </p:sp>
      <p:sp>
        <p:nvSpPr>
          <p:cNvPr id="4" name="Slide Number Placeholder 3"/>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Computer Programming</a:t>
            </a:r>
            <a:br>
              <a:rPr lang="en-US" altLang="en-US" dirty="0"/>
            </a:br>
            <a:r>
              <a:rPr lang="en-US" altLang="en-US" dirty="0"/>
              <a:t>Learning Objectives - 1</a:t>
            </a:r>
            <a:endParaRPr lang="en-US" dirty="0"/>
          </a:p>
        </p:txBody>
      </p:sp>
      <p:sp>
        <p:nvSpPr>
          <p:cNvPr id="3" name="Content Placeholder 2"/>
          <p:cNvSpPr>
            <a:spLocks noGrp="1"/>
          </p:cNvSpPr>
          <p:nvPr>
            <p:ph sz="quarter" idx="14"/>
          </p:nvPr>
        </p:nvSpPr>
        <p:spPr/>
        <p:txBody>
          <a:bodyPr/>
          <a:lstStyle/>
          <a:p>
            <a:r>
              <a:rPr lang="en-US" dirty="0"/>
              <a:t>Define the purpose of programming languages (Lecture a)</a:t>
            </a:r>
          </a:p>
          <a:p>
            <a:r>
              <a:rPr lang="en-US" dirty="0"/>
              <a:t>Differentiate between the different types of programming languages and list commonly used ones (Lecture a)</a:t>
            </a:r>
          </a:p>
          <a:p>
            <a:r>
              <a:rPr lang="en-US" dirty="0"/>
              <a:t>Explain the compiling and interpreting process for computer programs </a:t>
            </a:r>
            <a:br>
              <a:rPr lang="en-US" dirty="0"/>
            </a:br>
            <a:r>
              <a:rPr lang="en-US" dirty="0"/>
              <a:t>(Lecture b</a:t>
            </a:r>
            <a:r>
              <a:rPr lang="en-US" dirty="0" smtClean="0"/>
              <a:t>)</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altLang="en-US" dirty="0" smtClean="0"/>
              <a:t>Computer Programming</a:t>
            </a:r>
            <a:br>
              <a:rPr lang="en-US" altLang="en-US" dirty="0" smtClean="0"/>
            </a:br>
            <a:r>
              <a:rPr lang="en-US" altLang="en-US" dirty="0" smtClean="0"/>
              <a:t>Summary – 1 – Lecture a</a:t>
            </a:r>
          </a:p>
        </p:txBody>
      </p:sp>
      <p:sp>
        <p:nvSpPr>
          <p:cNvPr id="57346" name="Text Placeholder 3"/>
          <p:cNvSpPr>
            <a:spLocks noGrp="1"/>
          </p:cNvSpPr>
          <p:nvPr>
            <p:ph type="body" sz="quarter" idx="11"/>
          </p:nvPr>
        </p:nvSpPr>
        <p:spPr/>
        <p:txBody>
          <a:bodyPr/>
          <a:lstStyle/>
          <a:p>
            <a:r>
              <a:rPr lang="en-US" altLang="en-US" dirty="0" smtClean="0"/>
              <a:t>Programming languages consist of commands computers understand, which are used for coding</a:t>
            </a:r>
          </a:p>
          <a:p>
            <a:r>
              <a:rPr lang="en-US" altLang="en-US" dirty="0" smtClean="0"/>
              <a:t>There are methodologies designed for software development</a:t>
            </a:r>
          </a:p>
          <a:p>
            <a:r>
              <a:rPr lang="en-US" altLang="en-US" dirty="0" smtClean="0"/>
              <a:t>An algorithm is a sequence of operations that defines how a task is to be performed</a:t>
            </a:r>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altLang="en-US" dirty="0" smtClean="0"/>
              <a:t>Computer Programming</a:t>
            </a:r>
            <a:br>
              <a:rPr lang="en-US" altLang="en-US" dirty="0" smtClean="0"/>
            </a:br>
            <a:r>
              <a:rPr lang="en-US" altLang="en-US" dirty="0" smtClean="0"/>
              <a:t>Summary – 2 – Lecture a</a:t>
            </a:r>
          </a:p>
        </p:txBody>
      </p:sp>
      <p:sp>
        <p:nvSpPr>
          <p:cNvPr id="57346" name="Text Placeholder 3"/>
          <p:cNvSpPr>
            <a:spLocks noGrp="1"/>
          </p:cNvSpPr>
          <p:nvPr>
            <p:ph type="body" sz="quarter" idx="11"/>
          </p:nvPr>
        </p:nvSpPr>
        <p:spPr/>
        <p:txBody>
          <a:bodyPr/>
          <a:lstStyle/>
          <a:p>
            <a:r>
              <a:rPr lang="en-US" altLang="en-US" dirty="0" smtClean="0"/>
              <a:t>Programming languages vary in structure and proximity to natural languages </a:t>
            </a:r>
          </a:p>
          <a:p>
            <a:r>
              <a:rPr lang="en-US" altLang="en-US" dirty="0" smtClean="0"/>
              <a:t>Procedural, functional, and object-oriented are a few common programming paradigms</a:t>
            </a:r>
          </a:p>
          <a:p>
            <a:r>
              <a:rPr lang="en-US" altLang="en-US" dirty="0" smtClean="0"/>
              <a:t>There are specialized programming languages developed specifically for health care</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extLst>
      <p:ext uri="{BB962C8B-B14F-4D97-AF65-F5344CB8AC3E}">
        <p14:creationId xmlns:p14="http://schemas.microsoft.com/office/powerpoint/2010/main" val="16205966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altLang="en-US" dirty="0" smtClean="0"/>
              <a:t>Computer Programming</a:t>
            </a:r>
            <a:br>
              <a:rPr lang="en-US" altLang="en-US" dirty="0" smtClean="0"/>
            </a:br>
            <a:r>
              <a:rPr lang="en-US" altLang="en-US" dirty="0" smtClean="0"/>
              <a:t>References – 1 – </a:t>
            </a:r>
            <a:r>
              <a:rPr lang="en-US" altLang="en-US" dirty="0"/>
              <a:t>Lecture a</a:t>
            </a:r>
            <a:endParaRPr lang="en-US" altLang="en-US" dirty="0" smtClean="0"/>
          </a:p>
        </p:txBody>
      </p:sp>
      <p:sp>
        <p:nvSpPr>
          <p:cNvPr id="59394" name="Text Placeholder 5"/>
          <p:cNvSpPr>
            <a:spLocks noGrp="1"/>
          </p:cNvSpPr>
          <p:nvPr>
            <p:ph type="body" sz="quarter" idx="16"/>
          </p:nvPr>
        </p:nvSpPr>
        <p:spPr/>
        <p:txBody>
          <a:bodyPr/>
          <a:lstStyle/>
          <a:p>
            <a:r>
              <a:rPr lang="en-US" altLang="en-US" dirty="0" smtClean="0"/>
              <a:t>References </a:t>
            </a:r>
          </a:p>
          <a:p>
            <a:r>
              <a:rPr lang="en-US" altLang="en-US" b="0" dirty="0" smtClean="0"/>
              <a:t>Boehm, B. (1986). A spiral model of software development and enhancement. </a:t>
            </a:r>
            <a:r>
              <a:rPr lang="en-US" altLang="en-US" b="0" i="1" dirty="0" smtClean="0"/>
              <a:t>ACM SIGSOFT Software Engineering Notes</a:t>
            </a:r>
            <a:r>
              <a:rPr lang="en-US" altLang="en-US" b="0" dirty="0" smtClean="0"/>
              <a:t>, 11(4), 14-24.</a:t>
            </a:r>
          </a:p>
          <a:p>
            <a:r>
              <a:rPr lang="en-US" altLang="en-US" b="0" dirty="0" err="1" smtClean="0"/>
              <a:t>Meditech</a:t>
            </a:r>
            <a:r>
              <a:rPr lang="en-US" altLang="en-US" b="0" dirty="0" smtClean="0"/>
              <a:t>. [webpage]. </a:t>
            </a:r>
            <a:r>
              <a:rPr lang="en-US" b="0" dirty="0"/>
              <a:t>Medical Information Technology, </a:t>
            </a:r>
            <a:r>
              <a:rPr lang="en-US" b="0" dirty="0" smtClean="0"/>
              <a:t>Inc. </a:t>
            </a:r>
            <a:r>
              <a:rPr lang="en-US" altLang="en-US" b="0" dirty="0" smtClean="0"/>
              <a:t>Retrieved </a:t>
            </a:r>
            <a:r>
              <a:rPr lang="en-US" altLang="en-US" b="0" dirty="0"/>
              <a:t>from </a:t>
            </a:r>
            <a:r>
              <a:rPr lang="en-US" altLang="en-US" b="0" dirty="0">
                <a:hlinkClick r:id="rId4" tooltip="URL for referenced website"/>
              </a:rPr>
              <a:t>https://ehr.meditech.com</a:t>
            </a:r>
            <a:r>
              <a:rPr lang="en-US" altLang="en-US" b="0" dirty="0" smtClean="0">
                <a:hlinkClick r:id="rId4" tooltip="URL for referenced website"/>
              </a:rPr>
              <a:t>/</a:t>
            </a:r>
            <a:r>
              <a:rPr lang="en-US" altLang="en-US" b="0" dirty="0" smtClean="0"/>
              <a:t>.</a:t>
            </a:r>
          </a:p>
          <a:p>
            <a:r>
              <a:rPr lang="en-US" altLang="en-US" b="0" dirty="0" smtClean="0"/>
              <a:t>MIIS. (2011). In Wikipedia. Retrieved November 13, 2011, from </a:t>
            </a:r>
            <a:r>
              <a:rPr lang="en-US" altLang="en-US" b="0" dirty="0" smtClean="0">
                <a:hlinkClick r:id="rId5" tooltip="URL for referenced article"/>
              </a:rPr>
              <a:t>http://en.wikipedia.org/wiki/MIIS_%28programming_language%29</a:t>
            </a:r>
            <a:r>
              <a:rPr lang="en-US" altLang="en-US" b="0" dirty="0" smtClean="0"/>
              <a:t>.</a:t>
            </a:r>
          </a:p>
          <a:p>
            <a:r>
              <a:rPr lang="en-US" altLang="en-US" b="0" dirty="0" smtClean="0"/>
              <a:t>Morley, D., &amp; Parker, C.S. (2010). Chapter 13: Program Development and Programming Languages. In </a:t>
            </a:r>
            <a:r>
              <a:rPr lang="en-US" altLang="en-US" b="0" i="1" dirty="0" smtClean="0"/>
              <a:t>Understanding Computers Today and Tomorrow</a:t>
            </a:r>
            <a:r>
              <a:rPr lang="en-US" altLang="en-US" b="0" dirty="0" smtClean="0"/>
              <a:t>, 12th Edition introductory. Boston: Course Technology.</a:t>
            </a:r>
          </a:p>
          <a:p>
            <a:r>
              <a:rPr lang="en-US" altLang="en-US" b="0" dirty="0" smtClean="0"/>
              <a:t>MUMPS. (2011). In Wikipedia. Retrieved March 1, 2011, from </a:t>
            </a:r>
            <a:r>
              <a:rPr lang="en-US" altLang="en-US" b="0" dirty="0" smtClean="0">
                <a:hlinkClick r:id="rId6" tooltip="URL for referenced article"/>
              </a:rPr>
              <a:t>http://en.wikipedia.org/wiki/MUMPS</a:t>
            </a:r>
            <a:r>
              <a:rPr lang="en-US" altLang="en-US" b="0" dirty="0" smtClean="0"/>
              <a:t>.</a:t>
            </a:r>
          </a:p>
          <a:p>
            <a:r>
              <a:rPr lang="en-US" altLang="en-US" b="0" dirty="0" smtClean="0"/>
              <a:t>Parsons, J.J., &amp; Oja, D. (2010). Chapter 12: Computer Programming. In </a:t>
            </a:r>
            <a:r>
              <a:rPr lang="en-US" altLang="en-US" b="0" i="1" dirty="0" smtClean="0"/>
              <a:t>New Perspectives on Computer Concepts 2011: Comprehensive</a:t>
            </a:r>
            <a:r>
              <a:rPr lang="en-US" altLang="en-US" b="0" dirty="0" smtClean="0"/>
              <a:t>. 13th ed. Boston: Course Technology.</a:t>
            </a:r>
          </a:p>
          <a:p>
            <a:r>
              <a:rPr lang="en-US" altLang="en-US" b="0" dirty="0" smtClean="0"/>
              <a:t>Programming Languages. (2011). In Wikipedia. Retrieved March 17, 2011, from </a:t>
            </a:r>
            <a:r>
              <a:rPr lang="en-US" altLang="en-US" b="0" dirty="0" smtClean="0">
                <a:hlinkClick r:id="rId7" tooltip="URL for referenced article"/>
              </a:rPr>
              <a:t>http://en.wikipedia.org/wiki/Programming_languages</a:t>
            </a:r>
            <a:r>
              <a:rPr lang="en-US" altLang="en-US" b="0" dirty="0" smtClean="0"/>
              <a:t>.</a:t>
            </a:r>
          </a:p>
        </p:txBody>
      </p:sp>
      <p:sp>
        <p:nvSpPr>
          <p:cNvPr id="4" name="Slide Number Placeholder 3"/>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altLang="en-US" dirty="0" smtClean="0"/>
              <a:t>Computer Programming</a:t>
            </a:r>
            <a:r>
              <a:rPr lang="en-US" altLang="en-US" dirty="0"/>
              <a:t/>
            </a:r>
            <a:br>
              <a:rPr lang="en-US" altLang="en-US" dirty="0"/>
            </a:br>
            <a:r>
              <a:rPr lang="en-US" altLang="en-US" dirty="0"/>
              <a:t>References </a:t>
            </a:r>
            <a:r>
              <a:rPr lang="en-US" altLang="en-US" dirty="0" smtClean="0"/>
              <a:t>– 2 – Lecture a</a:t>
            </a:r>
          </a:p>
        </p:txBody>
      </p:sp>
      <p:sp>
        <p:nvSpPr>
          <p:cNvPr id="61442" name="Text Placeholder 2"/>
          <p:cNvSpPr>
            <a:spLocks noGrp="1"/>
          </p:cNvSpPr>
          <p:nvPr>
            <p:ph type="body" sz="quarter" idx="16"/>
          </p:nvPr>
        </p:nvSpPr>
        <p:spPr/>
        <p:txBody>
          <a:bodyPr/>
          <a:lstStyle/>
          <a:p>
            <a:r>
              <a:rPr lang="en-US" altLang="en-US" dirty="0" smtClean="0"/>
              <a:t>References, continued</a:t>
            </a:r>
          </a:p>
          <a:p>
            <a:r>
              <a:rPr lang="en-US" altLang="en-US" b="0" dirty="0" smtClean="0"/>
              <a:t>Programming Paradigms. (2011). In Wikipedia. Retrieved March 17, 2011, from </a:t>
            </a:r>
            <a:r>
              <a:rPr lang="en-US" altLang="en-US" b="0" dirty="0" smtClean="0">
                <a:hlinkClick r:id="rId4" tooltip="URL for referenced article"/>
              </a:rPr>
              <a:t>http://en.wikipedia.org/wiki/Programming_paradigms</a:t>
            </a:r>
            <a:r>
              <a:rPr lang="en-US" altLang="en-US" b="0" dirty="0" smtClean="0"/>
              <a:t> .</a:t>
            </a:r>
          </a:p>
          <a:p>
            <a:r>
              <a:rPr lang="en-US" altLang="en-US" b="0" dirty="0" smtClean="0"/>
              <a:t>Rapid Application Development. (2011). In Wikipedia. Retrieved November 13, 2011, from </a:t>
            </a:r>
            <a:r>
              <a:rPr lang="en-US" altLang="en-US" b="0" dirty="0" smtClean="0">
                <a:hlinkClick r:id="rId5" tooltip="URL for referenced article"/>
              </a:rPr>
              <a:t>http://en.wikipedia.org/wiki/Rapid_application_development</a:t>
            </a:r>
            <a:r>
              <a:rPr lang="en-US" altLang="en-US" b="0" dirty="0" smtClean="0"/>
              <a:t>.</a:t>
            </a:r>
          </a:p>
          <a:p>
            <a:r>
              <a:rPr lang="en-US" altLang="en-US" b="0" dirty="0" smtClean="0"/>
              <a:t>Scripting Languages. (2011). In Wikipedia. Retrieved March 11, 2011, from </a:t>
            </a:r>
            <a:r>
              <a:rPr lang="en-US" altLang="en-US" b="0" dirty="0" smtClean="0">
                <a:hlinkClick r:id="rId6" tooltip="URL for referenced article"/>
              </a:rPr>
              <a:t>http://en.wikipedia.org/wiki/Scripting_languages</a:t>
            </a:r>
            <a:r>
              <a:rPr lang="en-US" altLang="en-US" b="0" dirty="0" smtClean="0"/>
              <a:t>.</a:t>
            </a:r>
          </a:p>
          <a:p>
            <a:r>
              <a:rPr lang="en-US" altLang="en-US" b="0" dirty="0" smtClean="0"/>
              <a:t>Software Development Methodology. (2011). In Wikipedia. Retrieved November 13, 2011, from </a:t>
            </a:r>
            <a:r>
              <a:rPr lang="en-US" altLang="en-US" b="0" dirty="0" smtClean="0">
                <a:hlinkClick r:id="rId7" tooltip="URL for referenced article"/>
              </a:rPr>
              <a:t>http://en.wikipedia.org/wiki/Software_development_methodology</a:t>
            </a:r>
            <a:r>
              <a:rPr lang="en-US" altLang="en-US" b="0" dirty="0" smtClean="0"/>
              <a:t>.</a:t>
            </a:r>
          </a:p>
          <a:p>
            <a:r>
              <a:rPr lang="en-US" altLang="en-US" b="0" dirty="0" smtClean="0"/>
              <a:t>Waterfall Model. (2011). In Wikipedia. Retrieved November 13, 2011, from </a:t>
            </a:r>
            <a:r>
              <a:rPr lang="en-US" altLang="en-US" b="0" dirty="0" smtClean="0">
                <a:hlinkClick r:id="rId8" tooltip="URL for referenced article"/>
              </a:rPr>
              <a:t>http://en.wikipedia.org/wiki/Waterfall_model</a:t>
            </a:r>
            <a:r>
              <a:rPr lang="en-US" altLang="en-US" b="0" dirty="0" smtClean="0"/>
              <a:t>.</a:t>
            </a:r>
            <a:endParaRPr lang="en-US" altLang="en-US" dirty="0" smtClean="0"/>
          </a:p>
          <a:p>
            <a:pPr>
              <a:spcBef>
                <a:spcPts val="984"/>
              </a:spcBef>
            </a:pPr>
            <a:r>
              <a:rPr lang="en-US" altLang="en-US" dirty="0" smtClean="0"/>
              <a:t>Images</a:t>
            </a:r>
          </a:p>
          <a:p>
            <a:r>
              <a:rPr lang="en-US" altLang="en-US" b="0" dirty="0" smtClean="0"/>
              <a:t>Slide </a:t>
            </a:r>
            <a:r>
              <a:rPr lang="en-US" altLang="en-US" b="0" dirty="0"/>
              <a:t>9</a:t>
            </a:r>
            <a:r>
              <a:rPr lang="en-US" altLang="en-US" b="0" dirty="0" smtClean="0"/>
              <a:t>: Peanut Butter and Jelly Sandwich. [image on the Internet]. Amos, E. (2010, November 11). </a:t>
            </a:r>
            <a:r>
              <a:rPr lang="en-US" altLang="en-US" b="0" dirty="0"/>
              <a:t>Retrieved January 2012, from </a:t>
            </a:r>
            <a:r>
              <a:rPr lang="en-US" altLang="en-US" b="0" dirty="0" smtClean="0">
                <a:hlinkClick r:id="rId9" tooltip="URL for referenced image"/>
              </a:rPr>
              <a:t>http://en.wikipedia.org/wiki/File:Peanut-Butter-Jelly-Sandwich.jpg</a:t>
            </a:r>
            <a:r>
              <a:rPr lang="en-US" altLang="en-US" b="0" dirty="0" smtClean="0"/>
              <a:t>. This file has been released into the Public Domain.</a:t>
            </a:r>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Computer Science </a:t>
            </a:r>
            <a:br>
              <a:rPr lang="en-US" dirty="0" smtClean="0"/>
            </a:br>
            <a:r>
              <a:rPr lang="en-US" dirty="0" smtClean="0"/>
              <a:t>Computer Programming</a:t>
            </a:r>
            <a:br>
              <a:rPr lang="en-US" dirty="0" smtClean="0"/>
            </a:br>
            <a:r>
              <a:rPr lang="en-US" dirty="0" smtClean="0"/>
              <a:t>Lecture a</a:t>
            </a:r>
            <a:endParaRPr lang="en-US" dirty="0"/>
          </a:p>
        </p:txBody>
      </p:sp>
      <p:sp>
        <p:nvSpPr>
          <p:cNvPr id="3" name="Content Placeholder 2"/>
          <p:cNvSpPr>
            <a:spLocks noGrp="1"/>
          </p:cNvSpPr>
          <p:nvPr>
            <p:ph sz="quarter" idx="14"/>
          </p:nvPr>
        </p:nvSpPr>
        <p:spPr/>
        <p:txBody>
          <a:bodyPr/>
          <a:lstStyle/>
          <a:p>
            <a:r>
              <a:rPr lang="en-US" alt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extLst>
      <p:ext uri="{BB962C8B-B14F-4D97-AF65-F5344CB8AC3E}">
        <p14:creationId xmlns:p14="http://schemas.microsoft.com/office/powerpoint/2010/main" val="2815045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Computer Programming</a:t>
            </a:r>
            <a:br>
              <a:rPr lang="en-US" altLang="en-US" dirty="0"/>
            </a:br>
            <a:r>
              <a:rPr lang="en-US" altLang="en-US" dirty="0"/>
              <a:t>Learning Objectives - 2</a:t>
            </a:r>
            <a:endParaRPr lang="en-US" dirty="0"/>
          </a:p>
        </p:txBody>
      </p:sp>
      <p:sp>
        <p:nvSpPr>
          <p:cNvPr id="3" name="Content Placeholder 2"/>
          <p:cNvSpPr>
            <a:spLocks noGrp="1"/>
          </p:cNvSpPr>
          <p:nvPr>
            <p:ph sz="quarter" idx="14"/>
          </p:nvPr>
        </p:nvSpPr>
        <p:spPr/>
        <p:txBody>
          <a:bodyPr/>
          <a:lstStyle/>
          <a:p>
            <a:r>
              <a:rPr lang="en-US" dirty="0"/>
              <a:t>Learn basic programming concepts including variable declarations, assignment statements, expressions, conditional statements and loops (Lectures c, d)</a:t>
            </a:r>
          </a:p>
          <a:p>
            <a:r>
              <a:rPr lang="en-US" dirty="0"/>
              <a:t>Describe advanced programming concepts including objects and modularity (Lecture e</a:t>
            </a:r>
            <a:r>
              <a:rPr lang="en-US" dirty="0" smtClean="0"/>
              <a:t>)</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4156819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Programming Languages</a:t>
            </a:r>
            <a:endParaRPr lang="en-US" dirty="0"/>
          </a:p>
        </p:txBody>
      </p:sp>
      <p:sp>
        <p:nvSpPr>
          <p:cNvPr id="3" name="Content Placeholder 2"/>
          <p:cNvSpPr>
            <a:spLocks noGrp="1"/>
          </p:cNvSpPr>
          <p:nvPr>
            <p:ph sz="quarter" idx="14"/>
          </p:nvPr>
        </p:nvSpPr>
        <p:spPr/>
        <p:txBody>
          <a:bodyPr/>
          <a:lstStyle/>
          <a:p>
            <a:r>
              <a:rPr lang="en-US" altLang="en-US" dirty="0"/>
              <a:t>All software that runs on a computer is a program </a:t>
            </a:r>
          </a:p>
          <a:p>
            <a:pPr lvl="1"/>
            <a:r>
              <a:rPr lang="en-US" altLang="en-US" dirty="0"/>
              <a:t>Written using a programming language</a:t>
            </a:r>
          </a:p>
          <a:p>
            <a:pPr lvl="1"/>
            <a:r>
              <a:rPr lang="en-US" altLang="en-US" dirty="0"/>
              <a:t>Many different languages available</a:t>
            </a:r>
          </a:p>
          <a:p>
            <a:r>
              <a:rPr lang="en-US" altLang="en-US" dirty="0"/>
              <a:t>Similar to natural languages</a:t>
            </a:r>
          </a:p>
          <a:p>
            <a:pPr lvl="1"/>
            <a:r>
              <a:rPr lang="en-US" altLang="en-US" dirty="0"/>
              <a:t>Syntax</a:t>
            </a:r>
          </a:p>
          <a:p>
            <a:pPr lvl="1"/>
            <a:r>
              <a:rPr lang="en-US" altLang="en-US" dirty="0"/>
              <a:t>Keywords</a:t>
            </a:r>
          </a:p>
          <a:p>
            <a:pPr lvl="1"/>
            <a:r>
              <a:rPr lang="en-US" altLang="en-US" dirty="0" smtClean="0"/>
              <a:t>Punctuation</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altLang="en-US" dirty="0" smtClean="0"/>
              <a:t>Software Development Stages</a:t>
            </a:r>
          </a:p>
        </p:txBody>
      </p:sp>
      <p:pic>
        <p:nvPicPr>
          <p:cNvPr id="9" name="Picture Placeholder 8" descr="Flowchart of the stages of software development. Planning stage: market analysis, requirements design, design specifications. Implementation stage: writing code. Testing stage: writing code. Deployment, Support, Maintenance."/>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t="-13665" b="-13665"/>
          <a:stretch/>
        </p:blipFill>
        <p:spPr/>
      </p:pic>
      <p:sp>
        <p:nvSpPr>
          <p:cNvPr id="6" name="Slide Number Placeholder 5"/>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altLang="en-US" dirty="0" smtClean="0"/>
              <a:t>Prototyping</a:t>
            </a:r>
          </a:p>
        </p:txBody>
      </p:sp>
      <p:sp>
        <p:nvSpPr>
          <p:cNvPr id="28674" name="Content Placeholder 2"/>
          <p:cNvSpPr>
            <a:spLocks noGrp="1"/>
          </p:cNvSpPr>
          <p:nvPr>
            <p:ph sz="quarter" idx="14"/>
          </p:nvPr>
        </p:nvSpPr>
        <p:spPr/>
        <p:txBody>
          <a:bodyPr/>
          <a:lstStyle/>
          <a:p>
            <a:r>
              <a:rPr lang="en-US" altLang="en-US" dirty="0" smtClean="0"/>
              <a:t>Prototypes are initial versions of program used to collect feedback</a:t>
            </a:r>
          </a:p>
          <a:p>
            <a:pPr lvl="1"/>
            <a:r>
              <a:rPr lang="en-US" altLang="en-US" dirty="0" smtClean="0"/>
              <a:t>Paper</a:t>
            </a:r>
          </a:p>
          <a:p>
            <a:pPr lvl="1"/>
            <a:r>
              <a:rPr lang="en-US" altLang="en-US" dirty="0" smtClean="0"/>
              <a:t>Electronic, but not functional program</a:t>
            </a:r>
          </a:p>
          <a:p>
            <a:pPr lvl="1"/>
            <a:r>
              <a:rPr lang="en-US" altLang="en-US" dirty="0" smtClean="0"/>
              <a:t>Functional program, but limited</a:t>
            </a:r>
          </a:p>
          <a:p>
            <a:r>
              <a:rPr lang="en-US" altLang="en-US" dirty="0" smtClean="0"/>
              <a:t>Created in initial development phase</a:t>
            </a:r>
          </a:p>
          <a:p>
            <a:r>
              <a:rPr lang="en-US" altLang="en-US" dirty="0" smtClean="0"/>
              <a:t>Tool for keeping stakeholders involved</a:t>
            </a:r>
          </a:p>
        </p:txBody>
      </p:sp>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altLang="en-US" dirty="0" smtClean="0"/>
              <a:t>Software Development Methodology/Frameworks</a:t>
            </a:r>
          </a:p>
        </p:txBody>
      </p:sp>
      <p:sp>
        <p:nvSpPr>
          <p:cNvPr id="30722" name="Content Placeholder 2"/>
          <p:cNvSpPr>
            <a:spLocks noGrp="1"/>
          </p:cNvSpPr>
          <p:nvPr>
            <p:ph sz="quarter" idx="14"/>
          </p:nvPr>
        </p:nvSpPr>
        <p:spPr/>
        <p:txBody>
          <a:bodyPr/>
          <a:lstStyle/>
          <a:p>
            <a:r>
              <a:rPr lang="en-US" altLang="en-US" dirty="0" smtClean="0"/>
              <a:t>Frameworks describe process and structure of development</a:t>
            </a:r>
          </a:p>
          <a:p>
            <a:pPr lvl="1"/>
            <a:r>
              <a:rPr lang="en-US" altLang="en-US" dirty="0" smtClean="0"/>
              <a:t>May include prototyping</a:t>
            </a:r>
          </a:p>
          <a:p>
            <a:r>
              <a:rPr lang="en-US" altLang="en-US" dirty="0" smtClean="0"/>
              <a:t>Development team follows one particular methodology for development</a:t>
            </a:r>
          </a:p>
          <a:p>
            <a:r>
              <a:rPr lang="en-US" altLang="en-US" dirty="0" smtClean="0"/>
              <a:t>Some examples</a:t>
            </a:r>
          </a:p>
          <a:p>
            <a:pPr lvl="1"/>
            <a:r>
              <a:rPr lang="en-US" altLang="en-US" dirty="0" smtClean="0"/>
              <a:t>Waterfall method (Royce, 1971)</a:t>
            </a:r>
          </a:p>
          <a:p>
            <a:pPr lvl="1"/>
            <a:r>
              <a:rPr lang="en-US" altLang="en-US" dirty="0" smtClean="0"/>
              <a:t>Spiral model (Boehm, 1986)</a:t>
            </a:r>
          </a:p>
          <a:p>
            <a:pPr lvl="1"/>
            <a:r>
              <a:rPr lang="en-US" altLang="en-US" dirty="0" smtClean="0"/>
              <a:t>Rapid application development (Martin, 1991)</a:t>
            </a:r>
          </a:p>
        </p:txBody>
      </p:sp>
      <p:sp>
        <p:nvSpPr>
          <p:cNvPr id="4" name="Slide Number Placeholder 3"/>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6"/>
          <p:cNvSpPr>
            <a:spLocks noGrp="1"/>
          </p:cNvSpPr>
          <p:nvPr>
            <p:ph type="title"/>
          </p:nvPr>
        </p:nvSpPr>
        <p:spPr/>
        <p:txBody>
          <a:bodyPr/>
          <a:lstStyle/>
          <a:p>
            <a:r>
              <a:rPr lang="en-US" altLang="en-US" dirty="0" smtClean="0"/>
              <a:t>Algorithms</a:t>
            </a:r>
          </a:p>
        </p:txBody>
      </p:sp>
      <p:sp>
        <p:nvSpPr>
          <p:cNvPr id="32770" name="Content Placeholder 7"/>
          <p:cNvSpPr>
            <a:spLocks noGrp="1"/>
          </p:cNvSpPr>
          <p:nvPr>
            <p:ph sz="quarter" idx="14"/>
          </p:nvPr>
        </p:nvSpPr>
        <p:spPr/>
        <p:txBody>
          <a:bodyPr/>
          <a:lstStyle/>
          <a:p>
            <a:r>
              <a:rPr lang="en-US" altLang="en-US" dirty="0" smtClean="0"/>
              <a:t>Set of operations that define how a task is to be performed</a:t>
            </a:r>
          </a:p>
          <a:p>
            <a:r>
              <a:rPr lang="en-US" altLang="en-US" dirty="0" smtClean="0"/>
              <a:t>Any computer program implements an algorithm</a:t>
            </a:r>
          </a:p>
          <a:p>
            <a:r>
              <a:rPr lang="en-US" altLang="en-US" dirty="0" smtClean="0"/>
              <a:t>Algorithm development started long before computers were invented</a:t>
            </a:r>
          </a:p>
        </p:txBody>
      </p:sp>
      <p:sp>
        <p:nvSpPr>
          <p:cNvPr id="4" name="Slide Number Placeholder 3"/>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altLang="en-US" dirty="0" smtClean="0"/>
              <a:t>Algorithm Example - 1</a:t>
            </a:r>
          </a:p>
        </p:txBody>
      </p:sp>
      <p:sp>
        <p:nvSpPr>
          <p:cNvPr id="34818" name="Content Placeholder 2"/>
          <p:cNvSpPr>
            <a:spLocks noGrp="1"/>
          </p:cNvSpPr>
          <p:nvPr>
            <p:ph sz="quarter" idx="14"/>
          </p:nvPr>
        </p:nvSpPr>
        <p:spPr/>
        <p:txBody>
          <a:bodyPr/>
          <a:lstStyle/>
          <a:p>
            <a:pPr algn="ctr"/>
            <a:r>
              <a:rPr lang="en-US" altLang="en-US" dirty="0" smtClean="0"/>
              <a:t>Making a peanut butter and jelly sandwich (PB&amp;J)</a:t>
            </a:r>
          </a:p>
        </p:txBody>
      </p:sp>
      <p:sp>
        <p:nvSpPr>
          <p:cNvPr id="20" name="Content Placeholder 19"/>
          <p:cNvSpPr>
            <a:spLocks noGrp="1"/>
          </p:cNvSpPr>
          <p:nvPr>
            <p:ph sz="quarter" idx="34"/>
          </p:nvPr>
        </p:nvSpPr>
        <p:spPr>
          <a:xfrm>
            <a:off x="764132" y="2700921"/>
            <a:ext cx="5322279" cy="3364523"/>
          </a:xfrm>
        </p:spPr>
        <p:txBody>
          <a:bodyPr/>
          <a:lstStyle/>
          <a:p>
            <a:pPr marL="514350" indent="-514350">
              <a:buFont typeface="+mj-lt"/>
              <a:buAutoNum type="arabicPeriod"/>
            </a:pPr>
            <a:r>
              <a:rPr lang="en-US" altLang="en-US" dirty="0" smtClean="0"/>
              <a:t>Get </a:t>
            </a:r>
            <a:r>
              <a:rPr lang="en-US" altLang="en-US" dirty="0"/>
              <a:t>ingredients and tools</a:t>
            </a:r>
          </a:p>
          <a:p>
            <a:pPr marL="514350" indent="-514350">
              <a:buFont typeface="+mj-lt"/>
              <a:buAutoNum type="arabicPeriod"/>
            </a:pPr>
            <a:r>
              <a:rPr lang="en-US" altLang="en-US" dirty="0"/>
              <a:t>Spread peanut butter on one slice</a:t>
            </a:r>
          </a:p>
          <a:p>
            <a:pPr marL="514350" indent="-514350">
              <a:buFont typeface="+mj-lt"/>
              <a:buAutoNum type="arabicPeriod"/>
            </a:pPr>
            <a:r>
              <a:rPr lang="en-US" altLang="en-US" dirty="0"/>
              <a:t>Spread jelly on other slice</a:t>
            </a:r>
          </a:p>
          <a:p>
            <a:pPr marL="514350" indent="-514350">
              <a:buFont typeface="+mj-lt"/>
              <a:buAutoNum type="arabicPeriod"/>
            </a:pPr>
            <a:r>
              <a:rPr lang="en-US" altLang="en-US" dirty="0"/>
              <a:t>Place two slices </a:t>
            </a:r>
            <a:r>
              <a:rPr lang="en-US" altLang="en-US" dirty="0" smtClean="0"/>
              <a:t>together</a:t>
            </a:r>
            <a:endParaRPr lang="en-US" altLang="en-US" dirty="0"/>
          </a:p>
        </p:txBody>
      </p:sp>
      <p:pic>
        <p:nvPicPr>
          <p:cNvPr id="5" name="Content Placeholder 4" descr="Photograph of a peanut butter and jelly sandwich."/>
          <p:cNvPicPr>
            <a:picLocks noGrp="1" noChangeAspect="1"/>
          </p:cNvPicPr>
          <p:nvPr>
            <p:ph sz="quarter" idx="18"/>
          </p:nvPr>
        </p:nvPicPr>
        <p:blipFill rotWithShape="1">
          <a:blip r:embed="rId4" cstate="print">
            <a:extLst>
              <a:ext uri="{28A0092B-C50C-407E-A947-70E740481C1C}">
                <a14:useLocalDpi xmlns:a14="http://schemas.microsoft.com/office/drawing/2010/main" val="0"/>
              </a:ext>
            </a:extLst>
          </a:blip>
          <a:stretch/>
        </p:blipFill>
        <p:spPr>
          <a:xfrm>
            <a:off x="6086411" y="3542062"/>
            <a:ext cx="2511552" cy="1426464"/>
          </a:xfrm>
        </p:spPr>
      </p:pic>
      <p:sp>
        <p:nvSpPr>
          <p:cNvPr id="4" name="Text Placeholder 3"/>
          <p:cNvSpPr>
            <a:spLocks noGrp="1"/>
          </p:cNvSpPr>
          <p:nvPr>
            <p:ph type="body" sz="quarter" idx="33"/>
          </p:nvPr>
        </p:nvSpPr>
        <p:spPr>
          <a:xfrm>
            <a:off x="6603505" y="5194419"/>
            <a:ext cx="1994458" cy="421664"/>
          </a:xfrm>
        </p:spPr>
        <p:txBody>
          <a:bodyPr/>
          <a:lstStyle/>
          <a:p>
            <a:pPr algn="r"/>
            <a:r>
              <a:rPr lang="en-US" altLang="en-US" dirty="0" smtClean="0"/>
              <a:t>(Amos, 2010, PD-US)</a:t>
            </a:r>
          </a:p>
        </p:txBody>
      </p:sp>
      <p:sp>
        <p:nvSpPr>
          <p:cNvPr id="8" name="Slide Number Placeholder 7"/>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4"/>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a\comp4_unit5a_S-9_V3.mp3"/>
  <p:tag name="AUDIO_ID" val="264"/>
  <p:tag name="ELAPSEDTIME" val="98.822"/>
  <p:tag name="ARTICULATE_SLIDE_NAV" val="9"/>
  <p:tag name="ARTICULATE_SLIDE_GUID" val="d77c4c97-b190-4fe5-95fc-2c56c3a51b79"/>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a\comp4_unit5a_S-10_V3.mp3"/>
  <p:tag name="AUDIO_ID" val="265"/>
  <p:tag name="ELAPSEDTIME" val="25.783"/>
  <p:tag name="ARTICULATE_SLIDE_NAV" val="10"/>
  <p:tag name="ARTICULATE_SLIDE_GUID" val="365866a9-0f41-4b4f-afaa-55ee3bbd29c1"/>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a\comp4_unit5a_S-11_V3.mp3"/>
  <p:tag name="AUDIO_ID" val="266"/>
  <p:tag name="ELAPSEDTIME" val="78.237"/>
  <p:tag name="ARTICULATE_SLIDE_NAV" val="11"/>
  <p:tag name="ARTICULATE_SLIDE_GUID" val="bd9c54a2-e656-4ea3-a874-22af48f84274"/>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a\comp4_unit5a_S-12_V3.mp3"/>
  <p:tag name="AUDIO_ID" val="267"/>
  <p:tag name="ELAPSEDTIME" val="75.494"/>
  <p:tag name="ARTICULATE_SLIDE_NAV" val="12"/>
  <p:tag name="ARTICULATE_SLIDE_GUID" val="8252b2d3-6ed6-42a3-a931-11dfd8cc3ec5"/>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a\comp4_unit5a_S-13_V3.mp3"/>
  <p:tag name="AUDIO_ID" val="268"/>
  <p:tag name="ELAPSEDTIME" val="82.469"/>
  <p:tag name="ARTICULATE_SLIDE_NAV" val="13"/>
  <p:tag name="ARTICULATE_SLIDE_GUID" val="fe4aa732-4c0c-4138-83ad-628dd4d04677"/>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4fb35508-1376-44df-a78e-7e6c5adabbfb"/>
  <p:tag name="AUDIO_IMPORT" val="C:\Documents and Settings\skidmorn\My Documents\Dropbox\NTDC\OHSU CDC\Comp4\Unit5\PPT Production\FINALIZED\comp4_unit5_REVISED\comp4_unit5a\comp4_unit5a_S-14_V3.mp3"/>
  <p:tag name="AUDIO_ID" val="269"/>
  <p:tag name="ELAPSEDTIME" val="145.215"/>
  <p:tag name="ARTICULATE_SLIDE_NAV" val="14"/>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a\comp4_unit5a_S-15_V3.mp3"/>
  <p:tag name="AUDIO_ID" val="270"/>
  <p:tag name="ELAPSEDTIME" val="61.806"/>
  <p:tag name="ARTICULATE_SLIDE_NAV" val="15"/>
  <p:tag name="ARTICULATE_SLIDE_GUID" val="e9ce865f-3903-49eb-b7d6-455a7073d8b3"/>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a\comp4_unit5a_S-16_V3.mp3"/>
  <p:tag name="AUDIO_ID" val="271"/>
  <p:tag name="ELAPSEDTIME" val="46.76"/>
  <p:tag name="ARTICULATE_SLIDE_NAV" val="16"/>
  <p:tag name="ARTICULATE_SLIDE_GUID" val="caf07fdf-5413-48cc-afb7-4d17a4413e91"/>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a\comp4_unit5a_S-17_V3.mp3"/>
  <p:tag name="AUDIO_ID" val="272"/>
  <p:tag name="ELAPSEDTIME" val="82.365"/>
  <p:tag name="ARTICULATE_SLIDE_NAV" val="17"/>
  <p:tag name="ARTICULATE_SLIDE_GUID" val="86c1ce41-16c1-4159-bf91-ded63f9b51a9"/>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a\comp4_unit5a_S-18_V3.mp3"/>
  <p:tag name="AUDIO_ID" val="273"/>
  <p:tag name="ELAPSEDTIME" val="157.414"/>
  <p:tag name="ARTICULATE_SLIDE_NAV" val="18"/>
  <p:tag name="ARTICULATE_SLIDE_GUID" val="bfef01eb-e771-4e09-a146-330e84e1316b"/>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a\comp4_unit5a_S-19_V3.mp3"/>
  <p:tag name="AUDIO_ID" val="274"/>
  <p:tag name="ELAPSEDTIME" val="51.723"/>
  <p:tag name="ARTICULATE_SLIDE_NAV" val="19"/>
  <p:tag name="ARTICULATE_SLIDE_GUID" val="84869cd1-edb5-4be4-92b6-8461b0548abc"/>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GUID" val="634cfc05-9e6d-455d-b162-ad51820d7505"/>
  <p:tag name="AUDIO_IMPORT" val="C:\Documents and Settings\skidmorn\My Documents\Dropbox\NTDC\OHSU CDC\Comp4\Unit5\PPT Production\FINALIZED\comp4_unit5_REVISED\comp4_unit5a\comp4_unit5a_S-20_V3.mp3"/>
  <p:tag name="AUDIO_ID" val="275"/>
  <p:tag name="ELAPSEDTIME" val="18.678"/>
  <p:tag name="ARTICULATE_SLIDE_NAV" val="20"/>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a\comp4_unit5a_S-21_V3.mp3"/>
  <p:tag name="AUDIO_ID" val="276"/>
  <p:tag name="ELAPSEDTIME" val="74.345"/>
  <p:tag name="ARTICULATE_SLIDE_NAV" val="21"/>
  <p:tag name="ARTICULATE_SLIDE_GUID" val="22f96923-70b8-4465-b82e-8150f7a37106"/>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a\comp4_unit5a_S-21_V3.mp3"/>
  <p:tag name="AUDIO_ID" val="276"/>
  <p:tag name="ELAPSEDTIME" val="74.345"/>
  <p:tag name="ARTICULATE_SLIDE_NAV" val="21"/>
  <p:tag name="ARTICULATE_SLIDE_GUID" val="22f96923-70b8-4465-b82e-8150f7a37106"/>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py (2) of 30_sec_silence.mp3"/>
  <p:tag name="AUDIO_ID" val="277"/>
  <p:tag name="ELAPSEDTIME" val="7.515"/>
  <p:tag name="ARTICULATE_SLIDE_NAV" val="22"/>
  <p:tag name="ARTICULATE_SLIDE_GUID" val="f1513b9d-09e7-4bb2-b9fb-2eb260d8aaf5"/>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py of 30_sec_silence.mp3"/>
  <p:tag name="AUDIO_ID" val="278"/>
  <p:tag name="ELAPSEDTIME" val="7.515"/>
  <p:tag name="ARTICULATE_SLIDE_NAV" val="23"/>
  <p:tag name="ARTICULATE_SLIDE_GUID" val="e76982d4-2f7e-451b-9def-03d33705a972"/>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b8e7d3c2-83dd-4fa6-bc7c-6a0e188b0999"/>
  <p:tag name="AUDIO_IMPORT" val="C:\Documents and Settings\skidmorn\My Documents\Dropbox\NTDC\OHSU CDC\Comp4\Unit5\PPT Production\FINALIZED\comp4_unit5_REVISED\comp4_unit5a\comp4_unit5a_S-2_V3.mp3"/>
  <p:tag name="AUDIO_ID" val="257"/>
  <p:tag name="ELAPSEDTIME" val="38.74"/>
  <p:tag name="ARTICULATE_SLIDE_NAV" val="2"/>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b8e7d3c2-83dd-4fa6-bc7c-6a0e188b0999"/>
  <p:tag name="AUDIO_IMPORT" val="C:\Documents and Settings\skidmorn\My Documents\Dropbox\NTDC\OHSU CDC\Comp4\Unit5\PPT Production\FINALIZED\comp4_unit5_REVISED\comp4_unit5a\comp4_unit5a_S-2_V3.mp3"/>
  <p:tag name="AUDIO_ID" val="257"/>
  <p:tag name="ELAPSEDTIME" val="38.74"/>
  <p:tag name="ARTICULATE_SLIDE_NAV" val="2"/>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21f576ee-d276-42bf-89e5-2cb9a5c416f2"/>
  <p:tag name="AUDIO_IMPORT" val="C:\Documents and Settings\skidmorn\My Documents\Dropbox\NTDC\OHSU CDC\Comp4\Unit5\PPT Production\FINALIZED\comp4_unit5_REVISED\comp4_unit5a\comp4_unit5a_S-4_V3.mp3"/>
  <p:tag name="AUDIO_ID" val="259"/>
  <p:tag name="ELAPSEDTIME" val="27.978"/>
  <p:tag name="ARTICULATE_SLIDE_NAV" val="4"/>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a\comp4_unit5a_S-5_V3.mp3"/>
  <p:tag name="AUDIO_ID" val="260"/>
  <p:tag name="ELAPSEDTIME" val="98.456"/>
  <p:tag name="ARTICULATE_SLIDE_NAV" val="5"/>
  <p:tag name="ARTICULATE_SLIDE_GUID" val="815e483b-ff3b-49a3-bc47-2e06ea22285c"/>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a\comp4_unit5a_S-7_V3.mp3"/>
  <p:tag name="AUDIO_ID" val="262"/>
  <p:tag name="ELAPSEDTIME" val="57.235"/>
  <p:tag name="ARTICULATE_SLIDE_NAV" val="7"/>
  <p:tag name="ARTICULATE_SLIDE_GUID" val="33007a43-891d-41d6-a9ad-ad877bca005a"/>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a\comp4_unit5a_S-8_V3.mp3"/>
  <p:tag name="AUDIO_ID" val="263"/>
  <p:tag name="ELAPSEDTIME" val="79.413"/>
  <p:tag name="ARTICULATE_SLIDE_NAV" val="8"/>
  <p:tag name="ARTICULATE_SLIDE_GUID" val="3bf09fc0-5373-4826-a7d5-28b4aee7f6f9"/>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KK.potx" id="{A6B39582-801F-4178-9A87-991C56D7C5D2}" vid="{3F2EB782-7349-4A13-B1D2-6D3DEEA5485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CompX_unitY_Lecture_Slides_Template-KK</Template>
  <TotalTime>1687</TotalTime>
  <Words>4010</Words>
  <Application>Microsoft Office PowerPoint</Application>
  <PresentationFormat>On-screen Show (4:3)</PresentationFormat>
  <Paragraphs>263</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ONC-Template-FINAL DRAFT</vt:lpstr>
      <vt:lpstr>Introduction to Computer Science</vt:lpstr>
      <vt:lpstr>Computer Programming Learning Objectives - 1</vt:lpstr>
      <vt:lpstr>Computer Programming Learning Objectives - 2</vt:lpstr>
      <vt:lpstr>Programming Languages</vt:lpstr>
      <vt:lpstr>Software Development Stages</vt:lpstr>
      <vt:lpstr>Prototyping</vt:lpstr>
      <vt:lpstr>Software Development Methodology/Frameworks</vt:lpstr>
      <vt:lpstr>Algorithms</vt:lpstr>
      <vt:lpstr>Algorithm Example - 1</vt:lpstr>
      <vt:lpstr>Algorithm Example - 2</vt:lpstr>
      <vt:lpstr>Algorithm Uses</vt:lpstr>
      <vt:lpstr>Coding</vt:lpstr>
      <vt:lpstr>Programming Language Categories</vt:lpstr>
      <vt:lpstr>First-Generation Machine Code</vt:lpstr>
      <vt:lpstr>Second-Generation  Assembly Language</vt:lpstr>
      <vt:lpstr>Third-Generation Languages</vt:lpstr>
      <vt:lpstr>Programming Paradigms</vt:lpstr>
      <vt:lpstr>Scripting Languages</vt:lpstr>
      <vt:lpstr>Some Languages Specifically Designated for Health Care</vt:lpstr>
      <vt:lpstr>Computer Programming Summary – 1 – Lecture a</vt:lpstr>
      <vt:lpstr>Computer Programming Summary – 2 – Lecture a</vt:lpstr>
      <vt:lpstr>Computer Programming References – 1 – Lecture a</vt:lpstr>
      <vt:lpstr>Computer Programming References – 2 – Lecture a</vt:lpstr>
      <vt:lpstr>Introduction to Computer Science  Computer Programming Lecture a</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Intorduction to Computer Science</dc:title>
  <dc:subject>Computer Programming</dc:subject>
  <dc:creator>U.S. Department of Health and Human Services, Office of the National Coordinator for Health Information Technology</dc:creator>
  <cp:keywords>Health IT, Health IT Curriculum, Health Care, Computer Programming</cp:keywords>
  <cp:lastModifiedBy>admin</cp:lastModifiedBy>
  <cp:revision>71</cp:revision>
  <cp:lastPrinted>2017-02-26T00:25:44Z</cp:lastPrinted>
  <dcterms:created xsi:type="dcterms:W3CDTF">2016-06-28T15:33:35Z</dcterms:created>
  <dcterms:modified xsi:type="dcterms:W3CDTF">2017-06-20T21:01:50Z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8CED5A1A-93F8-4773-987E-FE34648F8825</vt:lpwstr>
  </property>
  <property fmtid="{D5CDD505-2E9C-101B-9397-08002B2CF9AE}" pid="3" name="ArticulatePath">
    <vt:lpwstr>C4U4a-kk</vt:lpwstr>
  </property>
  <property fmtid="{D5CDD505-2E9C-101B-9397-08002B2CF9AE}" pid="4" name="Language">
    <vt:lpwstr>English</vt:lpwstr>
  </property>
</Properties>
</file>