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3" autoAdjust="0"/>
    <p:restoredTop sz="91364" autoAdjust="0"/>
  </p:normalViewPr>
  <p:slideViewPr>
    <p:cSldViewPr snapToGrid="0">
      <p:cViewPr varScale="1">
        <p:scale>
          <a:sx n="51" d="100"/>
          <a:sy n="51" d="100"/>
        </p:scale>
        <p:origin x="-1262"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648"/>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Welcome to</a:t>
            </a:r>
            <a:r>
              <a:rPr lang="en-US" altLang="en-US" b="0" i="0" dirty="0" smtClean="0">
                <a:ea typeface="ＭＳ Ｐゴシック" panose="020B0600070205080204" pitchFamily="34" charset="-128"/>
              </a:rPr>
              <a:t> Introduction to Health Care and Public Health in the U.S.: Regulating Health Care. T</a:t>
            </a:r>
            <a:r>
              <a:rPr lang="en-US" altLang="en-US" dirty="0" smtClean="0">
                <a:ea typeface="ＭＳ Ｐゴシック" panose="020B0600070205080204" pitchFamily="34" charset="-128"/>
              </a:rPr>
              <a:t>his is lecture 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519915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No legitimate individual provider or health care organization wants to be accused of fraud or abuse. Examples of fraud or abuse</a:t>
            </a:r>
            <a:r>
              <a:rPr lang="en-US" altLang="en-US" baseline="0" dirty="0" smtClean="0">
                <a:ea typeface="ＭＳ Ｐゴシック" panose="020B0600070205080204" pitchFamily="34" charset="-128"/>
              </a:rPr>
              <a:t> include billing for a higher level of service than was provided, or billing for a service that was not provided. </a:t>
            </a:r>
            <a:r>
              <a:rPr lang="en-US" altLang="en-US" dirty="0" smtClean="0">
                <a:ea typeface="ＭＳ Ｐゴシック" panose="020B0600070205080204" pitchFamily="34" charset="-128"/>
              </a:rPr>
              <a:t>Ethical standards must be upheld for reporting claims for reimbursement at all levels of health care. This is best done by developing clinical documentation improvement programs, in which providers are trained to provide high-quality documentation in the health record. </a:t>
            </a:r>
          </a:p>
          <a:p>
            <a:r>
              <a:rPr lang="en-US" altLang="en-US" dirty="0" smtClean="0">
                <a:ea typeface="ＭＳ Ｐゴシック" panose="020B0600070205080204" pitchFamily="34" charset="-128"/>
              </a:rPr>
              <a:t>Reimbursement of claims is based on documentation in the health record. A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coding specialist</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reviews the health record and provides code numbers that are then linked to a payment system for the payer responsible for the claim.</a:t>
            </a:r>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31715E33-5F4C-448D-853E-4E1D58E5EA0D}" type="slidenum">
              <a:rPr lang="en-US" altLang="en-US" sz="1000"/>
              <a:pPr eaLnBrk="1" hangingPunct="1"/>
              <a:t>10</a:t>
            </a:fld>
            <a:endParaRPr lang="en-US" altLang="en-US" sz="1000" dirty="0"/>
          </a:p>
        </p:txBody>
      </p:sp>
    </p:spTree>
    <p:extLst>
      <p:ext uri="{BB962C8B-B14F-4D97-AF65-F5344CB8AC3E}">
        <p14:creationId xmlns:p14="http://schemas.microsoft.com/office/powerpoint/2010/main" val="3319361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Compliance programs have been a focus of health care organizations since the late 1990s, when the U.S. Office of the Inspector General, or OIG, began a campaign against fraud and abuse in health care for the Medicare and Medicaid programs. The fight against fraud and abuse has escalated in the past few years. Those who report fraudulent practices, called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whistleblowers,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are protected.</a:t>
            </a:r>
          </a:p>
          <a:p>
            <a:r>
              <a:rPr lang="en-US" altLang="en-US" dirty="0" smtClean="0">
                <a:ea typeface="ＭＳ Ｐゴシック" panose="020B0600070205080204" pitchFamily="34" charset="-128"/>
              </a:rPr>
              <a:t>The issues of fraud and abuse are complicated. Compliance programs within health care organizations broadly focus on all external rules, regulations, laws, accreditation guidelines, internal medical staff bylaws, and department compliance responsibilities. The location of the compliance program depends on the organization. For example, it may operate under a separate department, within risk management, or in the quality department. </a:t>
            </a:r>
          </a:p>
          <a:p>
            <a:r>
              <a:rPr lang="en-US" altLang="en-US" dirty="0" smtClean="0">
                <a:ea typeface="ＭＳ Ｐゴシック" panose="020B0600070205080204" pitchFamily="34" charset="-128"/>
              </a:rPr>
              <a:t>The Office of the Inspector General provides training on compliance issues. There</a:t>
            </a:r>
            <a:r>
              <a:rPr lang="en-US" altLang="en-US" baseline="0" dirty="0" smtClean="0">
                <a:ea typeface="ＭＳ Ｐゴシック" panose="020B0600070205080204" pitchFamily="34" charset="-128"/>
              </a:rPr>
              <a:t> are</a:t>
            </a:r>
            <a:r>
              <a:rPr lang="en-US" altLang="en-US" dirty="0" smtClean="0">
                <a:ea typeface="ＭＳ Ｐゴシック" panose="020B0600070205080204" pitchFamily="34" charset="-128"/>
              </a:rPr>
              <a:t> seven fundamental elements of an effective compliance program. Four are shown here and there are three on the next slide.</a:t>
            </a: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109AAB8-79B3-47CE-A7B3-E8F333133D58}" type="slidenum">
              <a:rPr lang="en-US" altLang="en-US" sz="1000"/>
              <a:pPr eaLnBrk="1" hangingPunct="1"/>
              <a:t>11</a:t>
            </a:fld>
            <a:endParaRPr lang="en-US" altLang="en-US" sz="1000" dirty="0"/>
          </a:p>
        </p:txBody>
      </p:sp>
    </p:spTree>
    <p:extLst>
      <p:ext uri="{BB962C8B-B14F-4D97-AF65-F5344CB8AC3E}">
        <p14:creationId xmlns:p14="http://schemas.microsoft.com/office/powerpoint/2010/main" val="324930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lumMod val="95000"/>
                    <a:lumOff val="5000"/>
                  </a:schemeClr>
                </a:solidFill>
                <a:effectLst/>
                <a:latin typeface="Arial" pitchFamily="34" charset="0"/>
                <a:ea typeface="+mn-ea"/>
                <a:cs typeface="Arial" pitchFamily="34" charset="0"/>
              </a:rPr>
              <a:t>Conducting internal audits is an important aspect of compliance monitoring. Staff should be made aware of applicable disciplinary actions through well-published guidelines, and when an offense is noted, organizations must respond promptly to take corrective action. </a:t>
            </a:r>
          </a:p>
          <a:p>
            <a:r>
              <a:rPr lang="en-US" sz="1000" kern="1200" dirty="0" smtClean="0">
                <a:solidFill>
                  <a:schemeClr val="tx1">
                    <a:lumMod val="95000"/>
                    <a:lumOff val="5000"/>
                  </a:schemeClr>
                </a:solidFill>
                <a:effectLst/>
                <a:latin typeface="Arial" pitchFamily="34" charset="0"/>
                <a:ea typeface="+mn-ea"/>
                <a:cs typeface="Arial" pitchFamily="34" charset="0"/>
              </a:rPr>
              <a:t> The issues of compliance are broad, deep, and rooted in the quality of health care. The OIG Health Care Fraud Prevention and Enforcement Action Team</a:t>
            </a:r>
            <a:r>
              <a:rPr lang="en-US" altLang="en-US" dirty="0" smtClean="0">
                <a:ea typeface="ＭＳ Ｐゴシック" panose="020B0600070205080204" pitchFamily="34" charset="-128"/>
              </a:rPr>
              <a:t>, or "HEAT“, </a:t>
            </a:r>
            <a:r>
              <a:rPr lang="en-US" sz="1000" kern="1200" dirty="0" smtClean="0">
                <a:solidFill>
                  <a:schemeClr val="tx1">
                    <a:lumMod val="95000"/>
                    <a:lumOff val="5000"/>
                  </a:schemeClr>
                </a:solidFill>
                <a:effectLst/>
                <a:latin typeface="Arial" pitchFamily="34" charset="0"/>
                <a:ea typeface="+mn-ea"/>
                <a:cs typeface="Arial" pitchFamily="34" charset="0"/>
              </a:rPr>
              <a:t>provides helpful training videos that include a thorough discussion of compliance. </a:t>
            </a:r>
            <a:endParaRPr lang="en-US" altLang="en-US" dirty="0" smtClean="0">
              <a:solidFill>
                <a:schemeClr val="tx1">
                  <a:lumMod val="95000"/>
                  <a:lumOff val="5000"/>
                </a:schemeClr>
              </a:solidFill>
              <a:ea typeface="ＭＳ Ｐゴシック" panose="020B0600070205080204" pitchFamily="34" charset="-128"/>
            </a:endParaRP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109AAB8-79B3-47CE-A7B3-E8F333133D58}" type="slidenum">
              <a:rPr lang="en-US" altLang="en-US" sz="1000"/>
              <a:pPr eaLnBrk="1" hangingPunct="1"/>
              <a:t>12</a:t>
            </a:fld>
            <a:endParaRPr lang="en-US" altLang="en-US" sz="1000" dirty="0"/>
          </a:p>
        </p:txBody>
      </p:sp>
    </p:spTree>
    <p:extLst>
      <p:ext uri="{BB962C8B-B14F-4D97-AF65-F5344CB8AC3E}">
        <p14:creationId xmlns:p14="http://schemas.microsoft.com/office/powerpoint/2010/main" val="2032763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Corporate Integrity Agreements incorporate the principles of a corporate compliance program. These agreements are voluntary unless the organization is found to have issues of fraud or abuse. When that happens, the OIG will require a comprehensive Corporate Integrity Agreement. The comprehensive agreement is outlined on this slide and the next slide.</a:t>
            </a:r>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692A8B6C-E656-4925-8846-1504AB163E12}" type="slidenum">
              <a:rPr lang="en-US" altLang="en-US" sz="1000"/>
              <a:pPr eaLnBrk="1" hangingPunct="1"/>
              <a:t>13</a:t>
            </a:fld>
            <a:endParaRPr lang="en-US" altLang="en-US" sz="1000" dirty="0"/>
          </a:p>
        </p:txBody>
      </p:sp>
    </p:spTree>
    <p:extLst>
      <p:ext uri="{BB962C8B-B14F-4D97-AF65-F5344CB8AC3E}">
        <p14:creationId xmlns:p14="http://schemas.microsoft.com/office/powerpoint/2010/main" val="183702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Examples of Corporate</a:t>
            </a:r>
            <a:r>
              <a:rPr lang="en-US" altLang="en-US" baseline="0" dirty="0" smtClean="0">
                <a:ea typeface="ＭＳ Ｐゴシック" panose="020B0600070205080204" pitchFamily="34" charset="-128"/>
              </a:rPr>
              <a:t> Integrity Agreements</a:t>
            </a:r>
            <a:r>
              <a:rPr lang="en-US" altLang="en-US" dirty="0" smtClean="0">
                <a:ea typeface="ＭＳ Ｐゴシック" panose="020B0600070205080204" pitchFamily="34" charset="-128"/>
              </a:rPr>
              <a:t> can be found on the OIG website,</a:t>
            </a:r>
            <a:r>
              <a:rPr lang="en-US" altLang="en-US" baseline="0" dirty="0" smtClean="0">
                <a:ea typeface="ＭＳ Ｐゴシック" panose="020B0600070205080204" pitchFamily="34" charset="-128"/>
              </a:rPr>
              <a:t> which is listed in the References section of this presentation.</a:t>
            </a:r>
            <a:endParaRPr lang="en-US" altLang="en-US" dirty="0" smtClean="0">
              <a:ea typeface="ＭＳ Ｐゴシック" panose="020B0600070205080204" pitchFamily="34" charset="-128"/>
            </a:endParaRPr>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692A8B6C-E656-4925-8846-1504AB163E12}" type="slidenum">
              <a:rPr lang="en-US" altLang="en-US" sz="1000"/>
              <a:pPr eaLnBrk="1" hangingPunct="1"/>
              <a:t>14</a:t>
            </a:fld>
            <a:endParaRPr lang="en-US" altLang="en-US" sz="1000" dirty="0"/>
          </a:p>
        </p:txBody>
      </p:sp>
    </p:spTree>
    <p:extLst>
      <p:ext uri="{BB962C8B-B14F-4D97-AF65-F5344CB8AC3E}">
        <p14:creationId xmlns:p14="http://schemas.microsoft.com/office/powerpoint/2010/main" val="1321358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sz="900" dirty="0" smtClean="0">
                <a:ea typeface="ＭＳ Ｐゴシック" panose="020B0600070205080204" pitchFamily="34" charset="-128"/>
              </a:rPr>
              <a:t>Compliance programs, when broadly applied to a health care organization, are concerned with more than just fraud and abuse. A comprehensive compliance program takes into consideration all rules, regulations, and laws. For example, organizations must follow the policies and procedures of HIPAA pertaining to the release of personal health information, or PHI and the security of data. </a:t>
            </a:r>
          </a:p>
          <a:p>
            <a:pPr>
              <a:lnSpc>
                <a:spcPct val="90000"/>
              </a:lnSpc>
            </a:pPr>
            <a:r>
              <a:rPr lang="en-US" altLang="en-US" sz="900" dirty="0" smtClean="0">
                <a:ea typeface="ＭＳ Ｐゴシック" panose="020B0600070205080204" pitchFamily="34" charset="-128"/>
              </a:rPr>
              <a:t>The health information management department manages requests for PHI after the patient leaves the facility. Requests may come from patients, lawyers, other health care providers, and other entities. Department personnel are trained in the most up-to-date rules relating to the release of information. </a:t>
            </a:r>
          </a:p>
          <a:p>
            <a:pPr>
              <a:lnSpc>
                <a:spcPct val="90000"/>
              </a:lnSpc>
            </a:pPr>
            <a:r>
              <a:rPr lang="en-US" altLang="en-US" sz="900" dirty="0" smtClean="0">
                <a:ea typeface="ＭＳ Ｐゴシック" panose="020B0600070205080204" pitchFamily="34" charset="-128"/>
              </a:rPr>
              <a:t>The business office releases health information when needed for claim</a:t>
            </a:r>
            <a:r>
              <a:rPr lang="en-US" altLang="en-US" sz="900" baseline="0" dirty="0" smtClean="0">
                <a:ea typeface="ＭＳ Ｐゴシック" panose="020B0600070205080204" pitchFamily="34" charset="-128"/>
              </a:rPr>
              <a:t> payment</a:t>
            </a:r>
            <a:r>
              <a:rPr lang="en-US" altLang="en-US" sz="900" dirty="0" smtClean="0">
                <a:ea typeface="ＭＳ Ｐゴシック" panose="020B0600070205080204" pitchFamily="34" charset="-128"/>
              </a:rPr>
              <a:t>. Sometimes nursing stations release information upon discharge to an extended-care facility. Therefore, several departments may be releasing PHI and need to be well trained about HIPAA policies.  </a:t>
            </a:r>
          </a:p>
          <a:p>
            <a:pPr>
              <a:lnSpc>
                <a:spcPct val="90000"/>
              </a:lnSpc>
            </a:pPr>
            <a:r>
              <a:rPr lang="en-US" altLang="en-US" sz="900" dirty="0" smtClean="0">
                <a:ea typeface="ＭＳ Ｐゴシック" panose="020B0600070205080204" pitchFamily="34" charset="-128"/>
              </a:rPr>
              <a:t>Tracking the release of personal health information must be systematic and transparent. Breaches in security need to be tracked as well. Humans make mistakes, and information may be sent to the wrong patient or third party. When a facility knows this has happened, it must follow relevant policies and procedures as established in the corporate compliance plan.</a:t>
            </a:r>
          </a:p>
          <a:p>
            <a:pPr>
              <a:lnSpc>
                <a:spcPct val="90000"/>
              </a:lnSpc>
            </a:pPr>
            <a:r>
              <a:rPr lang="en-US" altLang="en-US" sz="900" dirty="0" smtClean="0">
                <a:ea typeface="ＭＳ Ｐゴシック" panose="020B0600070205080204" pitchFamily="34" charset="-128"/>
              </a:rPr>
              <a:t>Likewise, large breaches of data must be reported</a:t>
            </a:r>
            <a:r>
              <a:rPr lang="en-US" altLang="en-US" sz="900" baseline="0" dirty="0" smtClean="0">
                <a:ea typeface="ＭＳ Ｐゴシック" panose="020B0600070205080204" pitchFamily="34" charset="-128"/>
              </a:rPr>
              <a:t> to the Department of Health and Human Services. For example, a large data breach includes</a:t>
            </a:r>
            <a:r>
              <a:rPr lang="en-US" altLang="en-US" sz="900" dirty="0" smtClean="0">
                <a:ea typeface="ＭＳ Ｐゴシック" panose="020B0600070205080204" pitchFamily="34" charset="-128"/>
              </a:rPr>
              <a:t> loss of a laptop containing the PHI of 500 or more patients. There are policies and procedures for notifying individual patients when privacy is breached. </a:t>
            </a:r>
          </a:p>
          <a:p>
            <a:pPr>
              <a:lnSpc>
                <a:spcPct val="90000"/>
              </a:lnSpc>
            </a:pPr>
            <a:r>
              <a:rPr lang="en-US" altLang="en-US" sz="900" dirty="0" smtClean="0">
                <a:ea typeface="ＭＳ Ｐゴシック" panose="020B0600070205080204" pitchFamily="34" charset="-128"/>
              </a:rPr>
              <a:t>All department managers and key personnel must review policies and procedures to address any issues related to the release of information. Although general HIPAA training is mandated for all personnel, additional in-depth training is needed in high-risk areas where breaches could occur. Those areas of risk must be identified and training must be ongoing to ensure compliance. </a:t>
            </a:r>
          </a:p>
        </p:txBody>
      </p:sp>
      <p:sp>
        <p:nvSpPr>
          <p:cNvPr id="481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481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ED35536-BD1D-4EBD-AE9A-95071FF8EDEB}" type="slidenum">
              <a:rPr lang="en-US" altLang="en-US" sz="1000"/>
              <a:pPr eaLnBrk="1" hangingPunct="1"/>
              <a:t>15</a:t>
            </a:fld>
            <a:endParaRPr lang="en-US" altLang="en-US" sz="1000" dirty="0"/>
          </a:p>
        </p:txBody>
      </p:sp>
    </p:spTree>
    <p:extLst>
      <p:ext uri="{BB962C8B-B14F-4D97-AF65-F5344CB8AC3E}">
        <p14:creationId xmlns:p14="http://schemas.microsoft.com/office/powerpoint/2010/main" val="836497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concludes lecture e of </a:t>
            </a:r>
            <a:r>
              <a:rPr lang="en-US" altLang="en-US" b="0" i="0" dirty="0" smtClean="0">
                <a:ea typeface="ＭＳ Ｐゴシック" panose="020B0600070205080204" pitchFamily="34" charset="-128"/>
              </a:rPr>
              <a:t>Regulating Health Care.</a:t>
            </a:r>
            <a:r>
              <a:rPr lang="en-US" altLang="en-US" dirty="0" smtClean="0">
                <a:ea typeface="ＭＳ Ｐゴシック" panose="020B0600070205080204" pitchFamily="34" charset="-128"/>
              </a:rPr>
              <a:t> </a:t>
            </a:r>
          </a:p>
          <a:p>
            <a:pPr marL="171450" indent="-171450">
              <a:buFont typeface="Arial" panose="020B0604020202020204" pitchFamily="34" charset="0"/>
              <a:buChar char="•"/>
            </a:pPr>
            <a:r>
              <a:rPr lang="en-US" altLang="en-US" dirty="0" smtClean="0">
                <a:ea typeface="ＭＳ Ｐゴシック" panose="020B0600070205080204" pitchFamily="34" charset="-128"/>
              </a:rPr>
              <a:t>The following are the key concepts to remember about this lecture: </a:t>
            </a:r>
          </a:p>
          <a:p>
            <a:pPr marL="171450" indent="-171450">
              <a:buFont typeface="Arial" panose="020B0604020202020204" pitchFamily="34" charset="0"/>
              <a:buChar char="•"/>
            </a:pPr>
            <a:r>
              <a:rPr lang="en-US" altLang="en-US" dirty="0" smtClean="0">
                <a:ea typeface="ＭＳ Ｐゴシック" panose="020B0600070205080204" pitchFamily="34" charset="-128"/>
              </a:rPr>
              <a:t>The health record is the business and legal record for a health care organization</a:t>
            </a:r>
          </a:p>
          <a:p>
            <a:pPr marL="171450" indent="-171450">
              <a:buFont typeface="Arial" panose="020B0604020202020204" pitchFamily="34" charset="0"/>
              <a:buChar char="•"/>
            </a:pPr>
            <a:r>
              <a:rPr lang="en-US" altLang="en-US" dirty="0" smtClean="0">
                <a:ea typeface="ＭＳ Ｐゴシック" panose="020B0600070205080204" pitchFamily="34" charset="-128"/>
              </a:rPr>
              <a:t>The health record is the communication tool for the health care team</a:t>
            </a:r>
          </a:p>
          <a:p>
            <a:pPr marL="171450" indent="-171450">
              <a:buFont typeface="Arial" panose="020B0604020202020204" pitchFamily="34" charset="0"/>
              <a:buChar char="•"/>
            </a:pPr>
            <a:r>
              <a:rPr lang="en-US" altLang="en-US" dirty="0" smtClean="0">
                <a:ea typeface="ＭＳ Ｐゴシック" panose="020B0600070205080204" pitchFamily="34" charset="-128"/>
              </a:rPr>
              <a:t>Clinical documentation is used to assure high quality care of the patient, as well as to provide information for decision-making, reimbursement and medical coding</a:t>
            </a:r>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D6D7031-0122-4088-BC39-C54363AB112A}" type="slidenum">
              <a:rPr lang="en-US" altLang="en-US" sz="1000"/>
              <a:pPr eaLnBrk="1" hangingPunct="1"/>
              <a:t>16</a:t>
            </a:fld>
            <a:endParaRPr lang="en-US" altLang="en-US" sz="1000" dirty="0"/>
          </a:p>
        </p:txBody>
      </p:sp>
    </p:spTree>
    <p:extLst>
      <p:ext uri="{BB962C8B-B14F-4D97-AF65-F5344CB8AC3E}">
        <p14:creationId xmlns:p14="http://schemas.microsoft.com/office/powerpoint/2010/main" val="2041589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anose="020B0600070205080204" pitchFamily="34" charset="-128"/>
              </a:rPr>
              <a:t>Thorough and complete clinical documentation protects health care organization from the risk of fraud, abuse, and malpractice claims.</a:t>
            </a:r>
          </a:p>
          <a:p>
            <a:pPr marL="171450" indent="-171450">
              <a:buFont typeface="Arial" panose="020B0604020202020204" pitchFamily="34" charset="0"/>
              <a:buChar char="•"/>
            </a:pPr>
            <a:r>
              <a:rPr lang="en-US" altLang="en-US" dirty="0" smtClean="0">
                <a:ea typeface="ＭＳ Ｐゴシック" panose="020B0600070205080204" pitchFamily="34" charset="-128"/>
              </a:rPr>
              <a:t>Compliance programs are important to assure the correct procedures are followed related to regulations, rules, laws, accreditation, and internal policies</a:t>
            </a:r>
          </a:p>
          <a:p>
            <a:pPr marL="171450" indent="-171450">
              <a:buFont typeface="Arial" panose="020B0604020202020204" pitchFamily="34" charset="0"/>
              <a:buChar char="•"/>
            </a:pPr>
            <a:r>
              <a:rPr lang="en-US" altLang="en-US" dirty="0" smtClean="0">
                <a:ea typeface="ＭＳ Ｐゴシック" panose="020B0600070205080204" pitchFamily="34" charset="-128"/>
              </a:rPr>
              <a:t>HIPAA privacy and security rules need to be included in compliance plans</a:t>
            </a:r>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D6D7031-0122-4088-BC39-C54363AB112A}" type="slidenum">
              <a:rPr lang="en-US" altLang="en-US" sz="1000"/>
              <a:pPr eaLnBrk="1" hangingPunct="1"/>
              <a:t>17</a:t>
            </a:fld>
            <a:endParaRPr lang="en-US" altLang="en-US" sz="1000" dirty="0"/>
          </a:p>
        </p:txBody>
      </p:sp>
    </p:spTree>
    <p:extLst>
      <p:ext uri="{BB962C8B-B14F-4D97-AF65-F5344CB8AC3E}">
        <p14:creationId xmlns:p14="http://schemas.microsoft.com/office/powerpoint/2010/main" val="2969051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also concludes the unit </a:t>
            </a:r>
            <a:r>
              <a:rPr lang="en-US" altLang="en-US" b="0" i="0" dirty="0" smtClean="0">
                <a:ea typeface="ＭＳ Ｐゴシック" panose="020B0600070205080204" pitchFamily="34" charset="-128"/>
              </a:rPr>
              <a:t>Regulating Health Care</a:t>
            </a:r>
            <a:r>
              <a:rPr lang="en-US" altLang="en-US" dirty="0" smtClean="0">
                <a:ea typeface="ＭＳ Ｐゴシック" panose="020B0600070205080204" pitchFamily="34" charset="-128"/>
              </a:rPr>
              <a:t>. In summary, this unit discussed the following:</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ea typeface="ＭＳ Ｐゴシック" panose="020B0600070205080204" pitchFamily="34" charset="-128"/>
              </a:rPr>
              <a:t>Organizations such as The Joint Commission accredit and/or certify health care organizations. Regulatory agencies under the authority of Congress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issue rules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that protect the public. Organizations including The Joint Commission and the Agency for Health Care Research and Quality provide initiatives and resources for patient safety and quality improvement. </a:t>
            </a:r>
          </a:p>
          <a:p>
            <a:pPr marL="171450" indent="-171450">
              <a:buFont typeface="Arial" panose="020B0604020202020204" pitchFamily="34" charset="0"/>
              <a:buChar char="•"/>
            </a:pPr>
            <a:r>
              <a:rPr lang="en-US" altLang="en-US" dirty="0" smtClean="0">
                <a:ea typeface="ＭＳ Ｐゴシック" panose="020B0600070205080204" pitchFamily="34" charset="-128"/>
              </a:rPr>
              <a:t>The legal system in the U.S. is made up of many courts, where a neutral arena is used for parties to dispute issues. </a:t>
            </a:r>
          </a:p>
          <a:p>
            <a:pPr marL="171450" indent="-171450">
              <a:buFont typeface="Arial" panose="020B0604020202020204" pitchFamily="34" charset="0"/>
              <a:buChar char="•"/>
            </a:pPr>
            <a:r>
              <a:rPr lang="en-US" altLang="en-US" dirty="0" smtClean="0">
                <a:ea typeface="ＭＳ Ｐゴシック" panose="020B0600070205080204" pitchFamily="34" charset="-128"/>
              </a:rPr>
              <a:t>The laws governing health care are complicated and ever changing. Health Care providers are responsible for following standards of care, obtaining informed consent from patients, and avoiding fraud, waste and abuse.</a:t>
            </a:r>
          </a:p>
          <a:p>
            <a:pPr marL="171450" indent="-171450">
              <a:buFont typeface="Arial" panose="020B0604020202020204" pitchFamily="34" charset="0"/>
              <a:buChar char="•"/>
            </a:pPr>
            <a:r>
              <a:rPr lang="en-US" altLang="en-US" dirty="0" smtClean="0">
                <a:ea typeface="ＭＳ Ｐゴシック" panose="020B0600070205080204" pitchFamily="34" charset="-128"/>
              </a:rPr>
              <a:t>Compliance with HIPAA privacy and security rules are high priority in health care</a:t>
            </a:r>
            <a:r>
              <a:rPr lang="en-US" altLang="en-US" baseline="0" dirty="0" smtClean="0">
                <a:ea typeface="ＭＳ Ｐゴシック" panose="020B0600070205080204" pitchFamily="34" charset="-128"/>
              </a:rPr>
              <a:t> delivery. </a:t>
            </a:r>
            <a:endParaRPr lang="en-US" altLang="en-US" dirty="0" smtClean="0">
              <a:ea typeface="ＭＳ Ｐゴシック" panose="020B0600070205080204" pitchFamily="34" charset="-128"/>
            </a:endParaRPr>
          </a:p>
        </p:txBody>
      </p:sp>
      <p:sp>
        <p:nvSpPr>
          <p:cNvPr id="522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22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2CEDAA1-DC10-490B-9FB8-F774B9375624}" type="slidenum">
              <a:rPr lang="en-US" altLang="en-US" sz="1000"/>
              <a:pPr eaLnBrk="1" hangingPunct="1"/>
              <a:t>18</a:t>
            </a:fld>
            <a:endParaRPr lang="en-US" altLang="en-US" sz="1000" dirty="0"/>
          </a:p>
        </p:txBody>
      </p:sp>
    </p:spTree>
    <p:extLst>
      <p:ext uri="{BB962C8B-B14F-4D97-AF65-F5344CB8AC3E}">
        <p14:creationId xmlns:p14="http://schemas.microsoft.com/office/powerpoint/2010/main" val="1408151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anose="020B0600070205080204" pitchFamily="34" charset="-128"/>
              </a:rPr>
              <a:t>The clinical documentation in the health record supports quality health care, administrative and business operations of the organization, and provides the basis for legal proof of care that assures compliance with laws, rules, and regulations as well as professional standards of care.</a:t>
            </a:r>
          </a:p>
        </p:txBody>
      </p:sp>
      <p:sp>
        <p:nvSpPr>
          <p:cNvPr id="522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22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2CEDAA1-DC10-490B-9FB8-F774B9375624}" type="slidenum">
              <a:rPr lang="en-US" altLang="en-US" sz="1000"/>
              <a:pPr eaLnBrk="1" hangingPunct="1"/>
              <a:t>19</a:t>
            </a:fld>
            <a:endParaRPr lang="en-US" altLang="en-US" sz="1000" dirty="0"/>
          </a:p>
        </p:txBody>
      </p:sp>
    </p:spTree>
    <p:extLst>
      <p:ext uri="{BB962C8B-B14F-4D97-AF65-F5344CB8AC3E}">
        <p14:creationId xmlns:p14="http://schemas.microsoft.com/office/powerpoint/2010/main" val="1732606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Objectives for </a:t>
            </a:r>
            <a:r>
              <a:rPr lang="en-US" altLang="en-US" b="0" i="0" dirty="0" smtClean="0">
                <a:ea typeface="ＭＳ Ｐゴシック" panose="020B0600070205080204" pitchFamily="34" charset="-128"/>
              </a:rPr>
              <a:t>Regulating Health Care</a:t>
            </a:r>
            <a:r>
              <a:rPr lang="en-US" altLang="en-US" dirty="0" smtClean="0">
                <a:ea typeface="ＭＳ Ｐゴシック" panose="020B0600070205080204" pitchFamily="34" charset="-128"/>
              </a:rPr>
              <a:t> are to:</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role of accreditation, regulatory bodies, and professional associations in health care in the U.S. </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basic concepts of law in the U.S.: the legal system, sources of law, classification of laws, the court system, and the trial process. </a:t>
            </a:r>
            <a:endParaRPr lang="en-US" altLang="en-US" sz="800" dirty="0" smtClean="0">
              <a:ea typeface="ＭＳ Ｐゴシック" panose="020B0600070205080204" pitchFamily="34" charset="-128"/>
            </a:endParaRP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24D5B82-AE34-406C-8F07-CC9DE4EC13E1}" type="slidenum">
              <a:rPr lang="en-US" altLang="en-US" sz="1000"/>
              <a:pPr eaLnBrk="1" hangingPunct="1"/>
              <a:t>2</a:t>
            </a:fld>
            <a:endParaRPr lang="en-US" altLang="en-US" sz="1000" dirty="0"/>
          </a:p>
        </p:txBody>
      </p:sp>
    </p:spTree>
    <p:extLst>
      <p:ext uri="{BB962C8B-B14F-4D97-AF65-F5344CB8AC3E}">
        <p14:creationId xmlns:p14="http://schemas.microsoft.com/office/powerpoint/2010/main" val="3910565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0D94588-8869-4CC9-8539-CA4C81F1827C}" type="slidenum">
              <a:rPr lang="en-US" altLang="en-US" sz="1000"/>
              <a:pPr eaLnBrk="1" hangingPunct="1"/>
              <a:t>20</a:t>
            </a:fld>
            <a:endParaRPr lang="en-US" altLang="en-US" sz="1000" dirty="0"/>
          </a:p>
        </p:txBody>
      </p:sp>
    </p:spTree>
    <p:extLst>
      <p:ext uri="{BB962C8B-B14F-4D97-AF65-F5344CB8AC3E}">
        <p14:creationId xmlns:p14="http://schemas.microsoft.com/office/powerpoint/2010/main" val="1164681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0D94588-8869-4CC9-8539-CA4C81F1827C}" type="slidenum">
              <a:rPr lang="en-US" altLang="en-US" sz="1000"/>
              <a:pPr eaLnBrk="1" hangingPunct="1"/>
              <a:t>21</a:t>
            </a:fld>
            <a:endParaRPr lang="en-US" altLang="en-US" sz="1000" dirty="0"/>
          </a:p>
        </p:txBody>
      </p:sp>
    </p:spTree>
    <p:extLst>
      <p:ext uri="{BB962C8B-B14F-4D97-AF65-F5344CB8AC3E}">
        <p14:creationId xmlns:p14="http://schemas.microsoft.com/office/powerpoint/2010/main" val="239532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anose="020B0600070205080204" pitchFamily="34" charset="-128"/>
              </a:rPr>
              <a:t>Describe legal aspects of medicine involving the Affordable Care Act, professional standards in health care, medical malpractice, tort reform, and Medicare and Medicaid fraud and abuse. </a:t>
            </a:r>
            <a:endParaRPr lang="en-US" altLang="en-US" sz="800" dirty="0" smtClean="0">
              <a:ea typeface="ＭＳ Ｐゴシック" panose="020B0600070205080204" pitchFamily="34" charset="-128"/>
            </a:endParaRP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24D5B82-AE34-406C-8F07-CC9DE4EC13E1}" type="slidenum">
              <a:rPr lang="en-US" altLang="en-US" sz="1000"/>
              <a:pPr eaLnBrk="1" hangingPunct="1"/>
              <a:t>3</a:t>
            </a:fld>
            <a:endParaRPr lang="en-US" altLang="en-US" sz="1000" dirty="0"/>
          </a:p>
        </p:txBody>
      </p:sp>
    </p:spTree>
    <p:extLst>
      <p:ext uri="{BB962C8B-B14F-4D97-AF65-F5344CB8AC3E}">
        <p14:creationId xmlns:p14="http://schemas.microsoft.com/office/powerpoint/2010/main" val="58449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anose="020B0600070205080204" pitchFamily="34" charset="-128"/>
              </a:rPr>
              <a:t>Describe key components of the Health Insurance Portability and Accountability Act, or HIPAA, and current issues concerning privacy and patient safety in the U.S. </a:t>
            </a:r>
          </a:p>
          <a:p>
            <a:pPr marL="171450" indent="-171450">
              <a:buFont typeface="Arial" panose="020B0604020202020204" pitchFamily="34" charset="0"/>
              <a:buChar char="•"/>
            </a:pPr>
            <a:r>
              <a:rPr lang="en-US" altLang="en-US" dirty="0" smtClean="0">
                <a:ea typeface="ＭＳ Ｐゴシック" panose="020B0600070205080204" pitchFamily="34" charset="-128"/>
              </a:rPr>
              <a:t>And, discuss the need for quality clinical documentation for use of the health record as a legal document, communication tool, and a key to prove compliance for health care organizations. </a:t>
            </a: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24D5B82-AE34-406C-8F07-CC9DE4EC13E1}" type="slidenum">
              <a:rPr lang="en-US" altLang="en-US" sz="1000"/>
              <a:pPr eaLnBrk="1" hangingPunct="1"/>
              <a:t>4</a:t>
            </a:fld>
            <a:endParaRPr lang="en-US" altLang="en-US" sz="1000" dirty="0"/>
          </a:p>
        </p:txBody>
      </p:sp>
    </p:spTree>
    <p:extLst>
      <p:ext uri="{BB962C8B-B14F-4D97-AF65-F5344CB8AC3E}">
        <p14:creationId xmlns:p14="http://schemas.microsoft.com/office/powerpoint/2010/main" val="3636087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This lecture discusses the health record as a communication tool and legal document to demonstrate compliance with laws, rules, regulations, accreditation, and internal policies.</a:t>
            </a:r>
          </a:p>
          <a:p>
            <a:r>
              <a:rPr lang="en-US" altLang="en-US" dirty="0" smtClean="0">
                <a:ea typeface="ＭＳ Ｐゴシック" panose="020B0600070205080204" pitchFamily="34" charset="-128"/>
              </a:rPr>
              <a:t>Health records</a:t>
            </a:r>
            <a:r>
              <a:rPr lang="en-US" altLang="en-US" baseline="0" dirty="0" smtClean="0">
                <a:ea typeface="ＭＳ Ｐゴシック" panose="020B0600070205080204" pitchFamily="34" charset="-128"/>
              </a:rPr>
              <a:t> are documents that summarize a patient’s health conditions and care activities. Historically, health records were recorded on paper, but over the past few decades, health records have become increasingly digitized. The terms “electronic medical record” and “electronic health record” are largely synonymous, however, the use of the term “electronic health record” is frequently used to denote that the health record is multi-disciplinary in nature. </a:t>
            </a:r>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The health record is, first and foremost, a tool for communication among members of the health care team. It is important</a:t>
            </a:r>
            <a:r>
              <a:rPr lang="en-US" altLang="en-US" baseline="0" dirty="0" smtClean="0">
                <a:ea typeface="ＭＳ Ｐゴシック" panose="020B0600070205080204" pitchFamily="34" charset="-128"/>
              </a:rPr>
              <a:t> that documentation in the health record be complete and accurate. </a:t>
            </a:r>
            <a:r>
              <a:rPr lang="en-US" altLang="en-US" dirty="0" smtClean="0">
                <a:ea typeface="ＭＳ Ｐゴシック" panose="020B0600070205080204" pitchFamily="34" charset="-128"/>
              </a:rPr>
              <a:t>When all components of the health record are used, such as clinical documentation, lab reports, x-rays, surgical reports, and consult reports, the patient has the best chance of receiving high-quality health care. </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dirty="0"/>
          </a:p>
        </p:txBody>
      </p:sp>
    </p:spTree>
    <p:extLst>
      <p:ext uri="{BB962C8B-B14F-4D97-AF65-F5344CB8AC3E}">
        <p14:creationId xmlns:p14="http://schemas.microsoft.com/office/powerpoint/2010/main" val="8355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Safe patient care necessitates</a:t>
            </a:r>
            <a:r>
              <a:rPr lang="en-US" altLang="en-US" baseline="0" dirty="0" smtClean="0">
                <a:ea typeface="ＭＳ Ｐゴシック" panose="020B0600070205080204" pitchFamily="34" charset="-128"/>
              </a:rPr>
              <a:t> that all care providers have a complete and accurate picture of the patient’s current and past medical conditions. </a:t>
            </a:r>
            <a:r>
              <a:rPr lang="en-US" altLang="en-US" dirty="0" smtClean="0">
                <a:ea typeface="ＭＳ Ｐゴシック" panose="020B0600070205080204" pitchFamily="34" charset="-128"/>
              </a:rPr>
              <a:t>From admission to discharge, whether in an acute care facility, outpatient setting, long-term care, or any other health care system, the information that is documented in the health</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record is carefully monitored for accuracy and completeness. </a:t>
            </a:r>
          </a:p>
          <a:p>
            <a:r>
              <a:rPr lang="en-US" altLang="en-US" dirty="0" smtClean="0">
                <a:ea typeface="ＭＳ Ｐゴシック" panose="020B0600070205080204" pitchFamily="34" charset="-128"/>
              </a:rPr>
              <a:t>After the patient leaves a health care system, the health information management department, or HIMD, continues to assess the completeness of the electronic record. In an electronic health record that includes scanned paper documents, the quality of the scanning process and filing of the documents in the correct area of the record will affect future use of the scanned information. </a:t>
            </a:r>
          </a:p>
          <a:p>
            <a:r>
              <a:rPr lang="en-US" altLang="en-US" dirty="0" smtClean="0">
                <a:ea typeface="ＭＳ Ｐゴシック" panose="020B0600070205080204" pitchFamily="34" charset="-128"/>
              </a:rPr>
              <a:t>When an error or incident occurs, an incident report is generated and the</a:t>
            </a:r>
            <a:r>
              <a:rPr lang="en-US" altLang="en-US" baseline="0" dirty="0" smtClean="0">
                <a:ea typeface="ＭＳ Ｐゴシック" panose="020B0600070205080204" pitchFamily="34" charset="-128"/>
              </a:rPr>
              <a:t> risk </a:t>
            </a:r>
            <a:r>
              <a:rPr lang="en-US" altLang="en-US" dirty="0" smtClean="0">
                <a:ea typeface="ＭＳ Ｐゴシック" panose="020B0600070205080204" pitchFamily="34" charset="-128"/>
              </a:rPr>
              <a:t>management department reviews and addresses the incident. </a:t>
            </a:r>
          </a:p>
          <a:p>
            <a:r>
              <a:rPr lang="en-US" altLang="en-US" baseline="0" dirty="0" smtClean="0">
                <a:ea typeface="ＭＳ Ｐゴシック" panose="020B0600070205080204" pitchFamily="34" charset="-128"/>
              </a:rPr>
              <a:t>Health care organizations provide ongoing education to </a:t>
            </a:r>
            <a:r>
              <a:rPr lang="en-US" altLang="en-US" dirty="0" smtClean="0">
                <a:ea typeface="ＭＳ Ｐゴシック" panose="020B0600070205080204" pitchFamily="34" charset="-128"/>
              </a:rPr>
              <a:t>care providers regarding best practices in clinical</a:t>
            </a:r>
            <a:r>
              <a:rPr lang="en-US" altLang="en-US" baseline="0" dirty="0" smtClean="0">
                <a:ea typeface="ＭＳ Ｐゴシック" panose="020B0600070205080204" pitchFamily="34" charset="-128"/>
              </a:rPr>
              <a:t> documentation. Education is also provided regarding areas of identified clinical documentation deficiencies or inaccuracies so that they can be avoided. With improved documentation quality, </a:t>
            </a:r>
            <a:r>
              <a:rPr lang="en-US" altLang="en-US" dirty="0" smtClean="0">
                <a:ea typeface="ＭＳ Ｐゴシック" panose="020B0600070205080204" pitchFamily="34" charset="-128"/>
              </a:rPr>
              <a:t>patient safety and health care quality also improve. </a:t>
            </a: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2567C3E-DEC4-4506-AC6F-B2049921F7F3}" type="slidenum">
              <a:rPr lang="en-US" altLang="en-US" sz="1000"/>
              <a:pPr eaLnBrk="1" hangingPunct="1"/>
              <a:t>6</a:t>
            </a:fld>
            <a:endParaRPr lang="en-US" altLang="en-US" sz="1000" dirty="0"/>
          </a:p>
        </p:txBody>
      </p:sp>
    </p:spTree>
    <p:extLst>
      <p:ext uri="{BB962C8B-B14F-4D97-AF65-F5344CB8AC3E}">
        <p14:creationId xmlns:p14="http://schemas.microsoft.com/office/powerpoint/2010/main" val="3805199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In any health care organization, the health record is considered the business record for the organization. As the business record of the organization, the health record holds key information for decision making, both administrative and clinical. The health record will be used for many purposes, such as analyzing the quality of care given a patient, processing claims for reimbursement, conducting research, and planning of resource needs.</a:t>
            </a:r>
          </a:p>
          <a:p>
            <a:r>
              <a:rPr lang="en-US" altLang="en-US" dirty="0" smtClean="0">
                <a:ea typeface="ＭＳ Ｐゴシック" panose="020B0600070205080204" pitchFamily="34" charset="-128"/>
              </a:rPr>
              <a:t>As such, it is also the legal record. Information documented in the health record can be used in a court of law as evidence to substantiate the quality of the treatment given to the patient. Therefore, health care organizations must consider the importance of clinical documentation as it relates to the legal health record. </a:t>
            </a:r>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C410DBD-D9A1-4EA4-AE2A-9265F6CA5911}" type="slidenum">
              <a:rPr lang="en-US" altLang="en-US" sz="1000"/>
              <a:pPr eaLnBrk="1" hangingPunct="1"/>
              <a:t>7</a:t>
            </a:fld>
            <a:endParaRPr lang="en-US" altLang="en-US" sz="1000" dirty="0"/>
          </a:p>
        </p:txBody>
      </p:sp>
    </p:spTree>
    <p:extLst>
      <p:ext uri="{BB962C8B-B14F-4D97-AF65-F5344CB8AC3E}">
        <p14:creationId xmlns:p14="http://schemas.microsoft.com/office/powerpoint/2010/main" val="237899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components of the health record are governed by many different external agencies. These may include federal and state laws, regulations, and administrative rules. Voluntary accreditation, such as by The Joint Commission,</a:t>
            </a:r>
            <a:r>
              <a:rPr lang="en-US" altLang="en-US" baseline="0" dirty="0" smtClean="0">
                <a:ea typeface="ＭＳ Ｐゴシック" panose="020B0600070205080204" pitchFamily="34" charset="-128"/>
              </a:rPr>
              <a:t> introduces requirements for </a:t>
            </a:r>
            <a:r>
              <a:rPr lang="en-US" altLang="en-US" dirty="0" smtClean="0">
                <a:ea typeface="ＭＳ Ｐゴシック" panose="020B0600070205080204" pitchFamily="34" charset="-128"/>
              </a:rPr>
              <a:t>documentation in the health record. At</a:t>
            </a:r>
            <a:r>
              <a:rPr lang="en-US" altLang="en-US" baseline="0" dirty="0" smtClean="0">
                <a:ea typeface="ＭＳ Ｐゴシック" panose="020B0600070205080204" pitchFamily="34" charset="-128"/>
              </a:rPr>
              <a:t> the health care facility level, m</a:t>
            </a:r>
            <a:r>
              <a:rPr lang="en-US" altLang="en-US" dirty="0" smtClean="0">
                <a:ea typeface="ＭＳ Ｐゴシック" panose="020B0600070205080204" pitchFamily="34" charset="-128"/>
              </a:rPr>
              <a:t>edical staff bylaws also provide direction for completion and maintenance of documentation in the health record.</a:t>
            </a:r>
          </a:p>
          <a:p>
            <a:r>
              <a:rPr lang="en-US" altLang="en-US" dirty="0" smtClean="0">
                <a:ea typeface="ＭＳ Ｐゴシック" panose="020B0600070205080204" pitchFamily="34" charset="-128"/>
              </a:rPr>
              <a:t>It is difficult to keep abreast of all the changes occurring in health record policies. Facilities must develop compliance plans to make sure that external and internal rules are followed. The director of a health information management department must stay up to date on legislative and accreditation changes that affect requirements for</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documentation in the health record.</a:t>
            </a:r>
            <a:r>
              <a:rPr lang="en-US" altLang="en-US" baseline="0" dirty="0" smtClean="0">
                <a:ea typeface="ＭＳ Ｐゴシック" panose="020B0600070205080204" pitchFamily="34" charset="-128"/>
              </a:rPr>
              <a:t> Key areas of focus include </a:t>
            </a:r>
            <a:r>
              <a:rPr lang="en-US" altLang="en-US" dirty="0" smtClean="0">
                <a:ea typeface="ＭＳ Ｐゴシック" panose="020B0600070205080204" pitchFamily="34" charset="-128"/>
              </a:rPr>
              <a:t>medical coding, reimbursement laws and regulations, and privacy of patients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health information.  </a:t>
            </a:r>
          </a:p>
          <a:p>
            <a:r>
              <a:rPr lang="en-US" altLang="en-US" dirty="0" smtClean="0">
                <a:ea typeface="ＭＳ Ｐゴシック" panose="020B0600070205080204" pitchFamily="34" charset="-128"/>
              </a:rPr>
              <a:t>Clinical departments within</a:t>
            </a:r>
            <a:r>
              <a:rPr lang="en-US" altLang="en-US" baseline="0" dirty="0" smtClean="0">
                <a:ea typeface="ＭＳ Ｐゴシック" panose="020B0600070205080204" pitchFamily="34" charset="-128"/>
              </a:rPr>
              <a:t> a health care organization </a:t>
            </a:r>
            <a:r>
              <a:rPr lang="en-US" altLang="en-US" dirty="0" smtClean="0">
                <a:ea typeface="ＭＳ Ｐゴシック" panose="020B0600070205080204" pitchFamily="34" charset="-128"/>
              </a:rPr>
              <a:t>must monitor new laws and regulations for their respective areas. In addition, each facility should also have an oversight committee, department, and/or director to ensure overall compliance</a:t>
            </a:r>
            <a:r>
              <a:rPr lang="en-US" altLang="en-US" baseline="0" dirty="0" smtClean="0">
                <a:ea typeface="ＭＳ Ｐゴシック" panose="020B0600070205080204" pitchFamily="34" charset="-128"/>
              </a:rPr>
              <a:t> with documentation requirements. </a:t>
            </a:r>
            <a:endParaRPr lang="en-US" altLang="en-US" dirty="0" smtClean="0">
              <a:ea typeface="ＭＳ Ｐゴシック" panose="020B0600070205080204" pitchFamily="34" charset="-128"/>
            </a:endParaRPr>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9B619C2-8CEF-4188-BA73-91670FA8D550}" type="slidenum">
              <a:rPr lang="en-US" altLang="en-US" sz="1000"/>
              <a:pPr eaLnBrk="1" hangingPunct="1"/>
              <a:t>8</a:t>
            </a:fld>
            <a:endParaRPr lang="en-US" altLang="en-US" sz="1000" dirty="0"/>
          </a:p>
        </p:txBody>
      </p:sp>
    </p:spTree>
    <p:extLst>
      <p:ext uri="{BB962C8B-B14F-4D97-AF65-F5344CB8AC3E}">
        <p14:creationId xmlns:p14="http://schemas.microsoft.com/office/powerpoint/2010/main" val="32760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Hand-written documentation may be illegible, and mistakes can be made when interpreting the provider</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s intentions about treatment. When mistakes occur because of illegible handwriting, the health care facility is at risk for malpractice claims in a court of law. Although mistakes can still be made in an electronic documentation system, illegibility of handwriting will not occur. </a:t>
            </a:r>
          </a:p>
          <a:p>
            <a:r>
              <a:rPr lang="en-US" altLang="en-US" dirty="0" smtClean="0">
                <a:ea typeface="ＭＳ Ｐゴシック" panose="020B0600070205080204" pitchFamily="34" charset="-128"/>
              </a:rPr>
              <a:t>Clinical documentation will not protect a health care organization from litigation unless the content is thorough enough to communicate with the members of the health care team about the treatment. Therefore, the health record must provide clear and honest reflections of the care needed or given to patients. </a:t>
            </a:r>
          </a:p>
          <a:p>
            <a:r>
              <a:rPr lang="en-US" altLang="en-US" dirty="0" smtClean="0">
                <a:ea typeface="ＭＳ Ｐゴシック" panose="020B0600070205080204" pitchFamily="34" charset="-128"/>
              </a:rPr>
              <a:t>There is an old adage,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What </a:t>
            </a:r>
            <a:r>
              <a:rPr lang="en-US" altLang="ja-JP" dirty="0" err="1" smtClean="0">
                <a:ea typeface="ＭＳ Ｐゴシック" panose="020B0600070205080204" pitchFamily="34" charset="-128"/>
              </a:rPr>
              <a:t>isn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t documented isn</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t done.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If the health record does not indicate what is actually done for the patient, the health record as a legal document does not hold up in court.</a:t>
            </a:r>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B41FEB2-F5E5-41D1-A8C6-33C13E9AFAC9}" type="slidenum">
              <a:rPr lang="en-US" altLang="en-US" sz="1000"/>
              <a:pPr eaLnBrk="1" hangingPunct="1"/>
              <a:t>9</a:t>
            </a:fld>
            <a:endParaRPr lang="en-US" altLang="en-US" sz="1000" dirty="0"/>
          </a:p>
        </p:txBody>
      </p:sp>
    </p:spTree>
    <p:extLst>
      <p:ext uri="{BB962C8B-B14F-4D97-AF65-F5344CB8AC3E}">
        <p14:creationId xmlns:p14="http://schemas.microsoft.com/office/powerpoint/2010/main" val="363059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hyperlink" Target="http://oig.hhs.gov/newsroom/video/2011/heat_modules.asp"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8.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hyperlink" Target="http://oig.hhs.gov/compliance/provider-compliance-training/index.asp" TargetMode="External"/><Relationship Id="rId2" Type="http://schemas.openxmlformats.org/officeDocument/2006/relationships/slideLayout" Target="../slideLayouts/slideLayout9.xml"/><Relationship Id="rId1" Type="http://schemas.openxmlformats.org/officeDocument/2006/relationships/tags" Target="../tags/tag21.xml"/><Relationship Id="rId6" Type="http://schemas.openxmlformats.org/officeDocument/2006/relationships/hyperlink" Target="http://www.ahima.org/topics/psc" TargetMode="External"/><Relationship Id="rId5" Type="http://schemas.openxmlformats.org/officeDocument/2006/relationships/hyperlink" Target="http://www.ahima.org/topics/cdi" TargetMode="External"/><Relationship Id="rId4" Type="http://schemas.openxmlformats.org/officeDocument/2006/relationships/hyperlink" Target="http://www.ahima.org/topics/ehr"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hyperlink" Target="http://oig.hhs.gov/compliance/corporate-integrity-agreements/index.asp" TargetMode="External"/><Relationship Id="rId2" Type="http://schemas.openxmlformats.org/officeDocument/2006/relationships/slideLayout" Target="../slideLayouts/slideLayout9.xml"/><Relationship Id="rId1" Type="http://schemas.openxmlformats.org/officeDocument/2006/relationships/tags" Target="../tags/tag22.xml"/><Relationship Id="rId6" Type="http://schemas.openxmlformats.org/officeDocument/2006/relationships/hyperlink" Target="http://www.cms.gov/default.asp" TargetMode="External"/><Relationship Id="rId5" Type="http://schemas.openxmlformats.org/officeDocument/2006/relationships/hyperlink" Target="http://oig.hhs.gov/fraud/PhysicianEducation" TargetMode="External"/><Relationship Id="rId4" Type="http://schemas.openxmlformats.org/officeDocument/2006/relationships/hyperlink" Target="http://oig.hhs.gov/newsroom/video/2011/heat_modules.asp"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0.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Regulating Health Care</a:t>
            </a:r>
          </a:p>
          <a:p>
            <a:endParaRPr lang="en-US" dirty="0"/>
          </a:p>
        </p:txBody>
      </p:sp>
      <p:sp>
        <p:nvSpPr>
          <p:cNvPr id="4" name="Text Placeholder 3"/>
          <p:cNvSpPr>
            <a:spLocks noGrp="1"/>
          </p:cNvSpPr>
          <p:nvPr>
            <p:ph type="body" sz="quarter" idx="11"/>
          </p:nvPr>
        </p:nvSpPr>
        <p:spPr/>
        <p:txBody>
          <a:bodyPr/>
          <a:lstStyle/>
          <a:p>
            <a:r>
              <a:rPr lang="en-US" altLang="en-US" dirty="0" smtClean="0"/>
              <a:t>Lecture e</a:t>
            </a:r>
          </a:p>
          <a:p>
            <a:endParaRPr lang="en-US" dirty="0"/>
          </a:p>
        </p:txBody>
      </p:sp>
      <p:sp>
        <p:nvSpPr>
          <p:cNvPr id="5" name="Text Placeholder 4"/>
          <p:cNvSpPr>
            <a:spLocks noGrp="1"/>
          </p:cNvSpPr>
          <p:nvPr>
            <p:ph type="body" sz="quarter" idx="12"/>
          </p:nvPr>
        </p:nvSpPr>
        <p:spPr/>
        <p:txBody>
          <a:bodyPr/>
          <a:lstStyle/>
          <a:p>
            <a:r>
              <a:rPr lang="en-US" dirty="0" smtClean="0"/>
              <a:t>This material (Comp 1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4067926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altLang="en-US" sz="3400" dirty="0" smtClean="0"/>
              <a:t>Quality Clinical Documentation to Avoid Fraud and Abuse Accusations</a:t>
            </a:r>
          </a:p>
        </p:txBody>
      </p:sp>
      <p:sp>
        <p:nvSpPr>
          <p:cNvPr id="40962" name="Content Placeholder 2"/>
          <p:cNvSpPr>
            <a:spLocks noGrp="1"/>
          </p:cNvSpPr>
          <p:nvPr>
            <p:ph sz="quarter" idx="14"/>
          </p:nvPr>
        </p:nvSpPr>
        <p:spPr>
          <a:xfrm>
            <a:off x="457200" y="1600200"/>
            <a:ext cx="8229600" cy="4572000"/>
          </a:xfrm>
        </p:spPr>
        <p:txBody>
          <a:bodyPr/>
          <a:lstStyle/>
          <a:p>
            <a:r>
              <a:rPr lang="en-US" altLang="en-US" dirty="0" smtClean="0"/>
              <a:t>Clinical documentation improvement programs support high-quality documentation</a:t>
            </a:r>
          </a:p>
          <a:p>
            <a:pPr lvl="1"/>
            <a:r>
              <a:rPr lang="en-US" altLang="en-US" dirty="0" smtClean="0"/>
              <a:t>Train providers</a:t>
            </a:r>
          </a:p>
          <a:p>
            <a:r>
              <a:rPr lang="en-US" altLang="en-US" dirty="0" smtClean="0"/>
              <a:t>High-quality documentation supports accurate coding and reimbursement</a:t>
            </a:r>
          </a:p>
          <a:p>
            <a:r>
              <a:rPr lang="en-US" altLang="en-US" dirty="0" smtClean="0"/>
              <a:t>Accurate coding is needed to avert accusations of fraud and abuse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tLang="en-US" dirty="0" smtClean="0"/>
              <a:t>OIG Compliance Program Tips - 1</a:t>
            </a:r>
          </a:p>
        </p:txBody>
      </p:sp>
      <p:sp>
        <p:nvSpPr>
          <p:cNvPr id="43010" name="Content Placeholder 2"/>
          <p:cNvSpPr>
            <a:spLocks noGrp="1"/>
          </p:cNvSpPr>
          <p:nvPr>
            <p:ph sz="quarter" idx="14"/>
          </p:nvPr>
        </p:nvSpPr>
        <p:spPr>
          <a:xfrm>
            <a:off x="457200" y="1620520"/>
            <a:ext cx="8229600" cy="4572000"/>
          </a:xfrm>
        </p:spPr>
        <p:txBody>
          <a:bodyPr/>
          <a:lstStyle/>
          <a:p>
            <a:r>
              <a:rPr lang="en-US" altLang="en-US" sz="3000" dirty="0" smtClean="0"/>
              <a:t>The Seven Fundamental Elements of an Effective Compliance Program </a:t>
            </a:r>
          </a:p>
          <a:p>
            <a:pPr marL="971550" lvl="1" indent="-514350">
              <a:buFont typeface="+mj-lt"/>
              <a:buAutoNum type="arabicPeriod"/>
            </a:pPr>
            <a:r>
              <a:rPr lang="en-US" altLang="en-US" sz="2600" dirty="0" smtClean="0"/>
              <a:t>Implementing written policies, procedures and standards of conduct</a:t>
            </a:r>
          </a:p>
          <a:p>
            <a:pPr marL="971550" lvl="1" indent="-514350">
              <a:buFont typeface="+mj-lt"/>
              <a:buAutoNum type="arabicPeriod"/>
            </a:pPr>
            <a:r>
              <a:rPr lang="en-US" altLang="en-US" sz="2600" dirty="0" smtClean="0"/>
              <a:t>Designating a compliance officer and compliance committee</a:t>
            </a:r>
          </a:p>
          <a:p>
            <a:pPr marL="971550" lvl="1" indent="-514350">
              <a:buFont typeface="+mj-lt"/>
              <a:buAutoNum type="arabicPeriod"/>
            </a:pPr>
            <a:r>
              <a:rPr lang="en-US" altLang="en-US" sz="2600" dirty="0" smtClean="0"/>
              <a:t>Conducting effective training and education. </a:t>
            </a:r>
          </a:p>
          <a:p>
            <a:pPr marL="971550" lvl="1" indent="-514350">
              <a:buFont typeface="+mj-lt"/>
              <a:buAutoNum type="arabicPeriod"/>
            </a:pPr>
            <a:r>
              <a:rPr lang="en-US" altLang="en-US" sz="2600" dirty="0" smtClean="0"/>
              <a:t>Developing effective lines of communication </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tLang="en-US" dirty="0" smtClean="0"/>
              <a:t>OIG Compliance Program Tips - 2</a:t>
            </a:r>
          </a:p>
        </p:txBody>
      </p:sp>
      <p:sp>
        <p:nvSpPr>
          <p:cNvPr id="43010" name="Content Placeholder 2"/>
          <p:cNvSpPr>
            <a:spLocks noGrp="1"/>
          </p:cNvSpPr>
          <p:nvPr>
            <p:ph sz="quarter" idx="14"/>
          </p:nvPr>
        </p:nvSpPr>
        <p:spPr>
          <a:xfrm>
            <a:off x="457200" y="1620520"/>
            <a:ext cx="8229600" cy="4572000"/>
          </a:xfrm>
        </p:spPr>
        <p:txBody>
          <a:bodyPr/>
          <a:lstStyle/>
          <a:p>
            <a:r>
              <a:rPr lang="en-US" altLang="en-US" sz="3000" dirty="0" smtClean="0"/>
              <a:t>The Seven Fundamental Elements of an Effective Compliance Program </a:t>
            </a:r>
          </a:p>
          <a:p>
            <a:pPr marL="971550" lvl="1" indent="-514350">
              <a:buFont typeface="+mj-lt"/>
              <a:buAutoNum type="arabicPeriod" startAt="5"/>
            </a:pPr>
            <a:r>
              <a:rPr lang="en-US" altLang="en-US" sz="2600" dirty="0" smtClean="0"/>
              <a:t>Conducting internal monitoring and auditing </a:t>
            </a:r>
          </a:p>
          <a:p>
            <a:pPr marL="971550" lvl="1" indent="-514350">
              <a:buFont typeface="+mj-lt"/>
              <a:buAutoNum type="arabicPeriod" startAt="5"/>
            </a:pPr>
            <a:r>
              <a:rPr lang="en-US" altLang="en-US" sz="2600" dirty="0" smtClean="0"/>
              <a:t>Enforcing standards through well-publicized disciplinary guidelines</a:t>
            </a:r>
          </a:p>
          <a:p>
            <a:pPr marL="971550" lvl="1" indent="-514350">
              <a:buFont typeface="+mj-lt"/>
              <a:buAutoNum type="arabicPeriod" startAt="5"/>
            </a:pPr>
            <a:r>
              <a:rPr lang="en-US" altLang="en-US" sz="2600" dirty="0" smtClean="0"/>
              <a:t>Responding promptly to detected offenses and undertaking corrective action</a:t>
            </a:r>
          </a:p>
          <a:p>
            <a:r>
              <a:rPr lang="en-US" altLang="en-US" sz="3000" dirty="0" smtClean="0"/>
              <a:t>OIG compliance education videos: </a:t>
            </a:r>
            <a:r>
              <a:rPr lang="en-US" altLang="en-US" sz="2200" dirty="0" smtClean="0">
                <a:hlinkClick r:id="rId4" tooltip="URL to U.S. Department of Health and Human Services Office of the Inspector General web page titled HEAT Provider Compliance Training Videos"/>
              </a:rPr>
              <a:t>http://oig.hhs.gov/newsroom/video/2011/heat_modules.asp</a:t>
            </a:r>
            <a:r>
              <a:rPr lang="en-US" altLang="en-US" dirty="0" smtClean="0"/>
              <a:t> </a:t>
            </a:r>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1987124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en-US" sz="3400" dirty="0" smtClean="0"/>
              <a:t>Corporate Integrity Agreements - 1 </a:t>
            </a:r>
          </a:p>
        </p:txBody>
      </p:sp>
      <p:sp>
        <p:nvSpPr>
          <p:cNvPr id="45058" name="Content Placeholder 5"/>
          <p:cNvSpPr>
            <a:spLocks noGrp="1"/>
          </p:cNvSpPr>
          <p:nvPr>
            <p:ph sz="quarter" idx="14"/>
          </p:nvPr>
        </p:nvSpPr>
        <p:spPr/>
        <p:txBody>
          <a:bodyPr/>
          <a:lstStyle/>
          <a:p>
            <a:r>
              <a:rPr lang="en-US" altLang="en-US" dirty="0" smtClean="0"/>
              <a:t>A comprehensive CIA includes requirements to:</a:t>
            </a:r>
          </a:p>
          <a:p>
            <a:pPr lvl="1"/>
            <a:r>
              <a:rPr lang="en-US" altLang="en-US" dirty="0" smtClean="0"/>
              <a:t>Hire a compliance officer/appoint a compliance committee </a:t>
            </a:r>
          </a:p>
          <a:p>
            <a:pPr lvl="1"/>
            <a:r>
              <a:rPr lang="en-US" altLang="en-US" dirty="0" smtClean="0"/>
              <a:t>Develop written standards and policies </a:t>
            </a:r>
          </a:p>
          <a:p>
            <a:pPr lvl="1"/>
            <a:r>
              <a:rPr lang="en-US" altLang="en-US" dirty="0" smtClean="0"/>
              <a:t>Implement a comprehensive employee training program </a:t>
            </a:r>
          </a:p>
          <a:p>
            <a:pPr lvl="1"/>
            <a:r>
              <a:rPr lang="en-US" altLang="en-US" dirty="0" smtClean="0"/>
              <a:t>Retain an independent review organization to conduct annual reviews </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en-US" sz="3400" dirty="0" smtClean="0"/>
              <a:t>Corporate Integrity Agreements - 2 </a:t>
            </a:r>
          </a:p>
        </p:txBody>
      </p:sp>
      <p:sp>
        <p:nvSpPr>
          <p:cNvPr id="45058" name="Content Placeholder 5"/>
          <p:cNvSpPr>
            <a:spLocks noGrp="1"/>
          </p:cNvSpPr>
          <p:nvPr>
            <p:ph sz="quarter" idx="14"/>
          </p:nvPr>
        </p:nvSpPr>
        <p:spPr/>
        <p:txBody>
          <a:bodyPr/>
          <a:lstStyle/>
          <a:p>
            <a:r>
              <a:rPr lang="en-US" altLang="en-US" dirty="0" smtClean="0"/>
              <a:t>A comprehensive CIA includes requirements to:</a:t>
            </a:r>
          </a:p>
          <a:p>
            <a:pPr lvl="1"/>
            <a:r>
              <a:rPr lang="en-US" altLang="en-US" dirty="0" smtClean="0"/>
              <a:t>Establish a confidential disclosure program </a:t>
            </a:r>
          </a:p>
          <a:p>
            <a:pPr lvl="1"/>
            <a:r>
              <a:rPr lang="en-US" altLang="en-US" dirty="0" smtClean="0"/>
              <a:t>Restrict employment of ineligible persons </a:t>
            </a:r>
          </a:p>
          <a:p>
            <a:pPr lvl="1"/>
            <a:r>
              <a:rPr lang="en-US" altLang="en-US" dirty="0" smtClean="0"/>
              <a:t>Report overpayments, reportable events, and ongoing investigations/legal proceedings </a:t>
            </a:r>
          </a:p>
          <a:p>
            <a:pPr lvl="1"/>
            <a:r>
              <a:rPr lang="en-US" altLang="en-US" dirty="0" smtClean="0"/>
              <a:t>Provide an implementation report and annual reports to OIG on the status of the entity's compliance activities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extLst>
      <p:ext uri="{BB962C8B-B14F-4D97-AF65-F5344CB8AC3E}">
        <p14:creationId xmlns:p14="http://schemas.microsoft.com/office/powerpoint/2010/main" val="140197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en-US" dirty="0" smtClean="0"/>
              <a:t>Compliance Beyond </a:t>
            </a:r>
            <a:br>
              <a:rPr lang="en-US" altLang="en-US" dirty="0" smtClean="0"/>
            </a:br>
            <a:r>
              <a:rPr lang="en-US" altLang="en-US" dirty="0" smtClean="0"/>
              <a:t>Fraud and Abuse</a:t>
            </a:r>
          </a:p>
        </p:txBody>
      </p:sp>
      <p:sp>
        <p:nvSpPr>
          <p:cNvPr id="47106" name="Content Placeholder 2"/>
          <p:cNvSpPr>
            <a:spLocks noGrp="1"/>
          </p:cNvSpPr>
          <p:nvPr>
            <p:ph sz="quarter" idx="14"/>
          </p:nvPr>
        </p:nvSpPr>
        <p:spPr/>
        <p:txBody>
          <a:bodyPr/>
          <a:lstStyle/>
          <a:p>
            <a:r>
              <a:rPr lang="en-US" altLang="en-US" dirty="0" smtClean="0"/>
              <a:t>HIPAA Privacy and Security Rules</a:t>
            </a:r>
          </a:p>
          <a:p>
            <a:pPr lvl="1"/>
            <a:r>
              <a:rPr lang="en-US" altLang="en-US" dirty="0" smtClean="0"/>
              <a:t>What is the plan for appropriate release of PHI?</a:t>
            </a:r>
          </a:p>
          <a:p>
            <a:pPr lvl="1"/>
            <a:r>
              <a:rPr lang="en-US" altLang="en-US" dirty="0" smtClean="0"/>
              <a:t>How is the tracking of release occurring?</a:t>
            </a:r>
          </a:p>
          <a:p>
            <a:pPr lvl="1"/>
            <a:r>
              <a:rPr lang="en-US" altLang="en-US" dirty="0" smtClean="0"/>
              <a:t>Who is responsible for breach notification?</a:t>
            </a:r>
          </a:p>
          <a:p>
            <a:pPr lvl="1"/>
            <a:r>
              <a:rPr lang="en-US" altLang="en-US" dirty="0" smtClean="0"/>
              <a:t>What training is being done?</a:t>
            </a:r>
          </a:p>
          <a:p>
            <a:pPr lvl="1"/>
            <a:r>
              <a:rPr lang="en-US" altLang="en-US" dirty="0" smtClean="0"/>
              <a:t>Is there a team reviewing policies and procedures?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1 – Lecture e</a:t>
            </a:r>
          </a:p>
        </p:txBody>
      </p:sp>
      <p:sp>
        <p:nvSpPr>
          <p:cNvPr id="49154" name="Text Placeholder 3"/>
          <p:cNvSpPr>
            <a:spLocks noGrp="1"/>
          </p:cNvSpPr>
          <p:nvPr>
            <p:ph type="body" sz="quarter" idx="11"/>
          </p:nvPr>
        </p:nvSpPr>
        <p:spPr/>
        <p:txBody>
          <a:bodyPr/>
          <a:lstStyle/>
          <a:p>
            <a:r>
              <a:rPr lang="en-US" altLang="en-US" dirty="0" smtClean="0"/>
              <a:t>The health record is the business and legal record for a health care organization</a:t>
            </a:r>
          </a:p>
          <a:p>
            <a:r>
              <a:rPr lang="en-US" altLang="en-US" dirty="0" smtClean="0"/>
              <a:t>The health record is the communication tool for the health care team</a:t>
            </a:r>
          </a:p>
          <a:p>
            <a:r>
              <a:rPr lang="en-US" altLang="en-US" dirty="0" smtClean="0"/>
              <a:t>Clinical documentation is used to assure high quality care of the patient, as well as to provide information for decision-making, reimbursement and medical coding</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2 – Lecture e</a:t>
            </a:r>
          </a:p>
        </p:txBody>
      </p:sp>
      <p:sp>
        <p:nvSpPr>
          <p:cNvPr id="49154" name="Text Placeholder 3"/>
          <p:cNvSpPr>
            <a:spLocks noGrp="1"/>
          </p:cNvSpPr>
          <p:nvPr>
            <p:ph type="body" sz="quarter" idx="11"/>
          </p:nvPr>
        </p:nvSpPr>
        <p:spPr>
          <a:xfrm>
            <a:off x="467360" y="1640840"/>
            <a:ext cx="8229600" cy="4572000"/>
          </a:xfrm>
        </p:spPr>
        <p:txBody>
          <a:bodyPr/>
          <a:lstStyle/>
          <a:p>
            <a:r>
              <a:rPr lang="en-US" altLang="en-US" sz="2800" dirty="0" smtClean="0"/>
              <a:t>Thorough and complete clinical documentation protects health care organization from the risk of fraud, abuse, and malpractice claims</a:t>
            </a:r>
          </a:p>
          <a:p>
            <a:r>
              <a:rPr lang="en-US" altLang="en-US" sz="2800" dirty="0" smtClean="0"/>
              <a:t>Compliance programs are important to assure correct procedures to follow related to regulations, rules, laws, accreditation, and internal policies</a:t>
            </a:r>
          </a:p>
          <a:p>
            <a:r>
              <a:rPr lang="en-US" altLang="en-US" sz="2800" dirty="0" smtClean="0"/>
              <a:t>HIPAA privacy and security rules need to be included in compliance plans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3624122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- 1</a:t>
            </a:r>
          </a:p>
        </p:txBody>
      </p:sp>
      <p:sp>
        <p:nvSpPr>
          <p:cNvPr id="51202" name="Content Placeholder 2"/>
          <p:cNvSpPr>
            <a:spLocks noGrp="1"/>
          </p:cNvSpPr>
          <p:nvPr>
            <p:ph type="body" sz="quarter" idx="11"/>
          </p:nvPr>
        </p:nvSpPr>
        <p:spPr/>
        <p:txBody>
          <a:bodyPr/>
          <a:lstStyle/>
          <a:p>
            <a:r>
              <a:rPr lang="en-US" altLang="en-US" dirty="0" smtClean="0"/>
              <a:t>Health Care accrediting and certification organizations</a:t>
            </a:r>
          </a:p>
          <a:p>
            <a:r>
              <a:rPr lang="en-US" altLang="en-US" dirty="0" smtClean="0"/>
              <a:t>The U.S. legal system</a:t>
            </a:r>
          </a:p>
          <a:p>
            <a:r>
              <a:rPr lang="en-US" altLang="en-US" dirty="0" smtClean="0"/>
              <a:t>Laws governing health care privacy and security rules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Summary - 2</a:t>
            </a:r>
          </a:p>
        </p:txBody>
      </p:sp>
      <p:sp>
        <p:nvSpPr>
          <p:cNvPr id="51202" name="Content Placeholder 2"/>
          <p:cNvSpPr>
            <a:spLocks noGrp="1"/>
          </p:cNvSpPr>
          <p:nvPr>
            <p:ph type="body" sz="quarter" idx="11"/>
          </p:nvPr>
        </p:nvSpPr>
        <p:spPr/>
        <p:txBody>
          <a:bodyPr/>
          <a:lstStyle/>
          <a:p>
            <a:r>
              <a:rPr lang="en-US" altLang="en-US" dirty="0" smtClean="0"/>
              <a:t>The clinical documentation in the health record supports quality health care, administrative and business operations of the organization, and provides the basis for legal proof of care that assures compliance with laws, rules, and regulations as well as professional standards of care</a:t>
            </a:r>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2169627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Learning Objectives - 1</a:t>
            </a:r>
          </a:p>
        </p:txBody>
      </p:sp>
      <p:sp>
        <p:nvSpPr>
          <p:cNvPr id="30722" name="Text Placeholder 3"/>
          <p:cNvSpPr>
            <a:spLocks noGrp="1"/>
          </p:cNvSpPr>
          <p:nvPr>
            <p:ph sz="quarter" idx="14"/>
          </p:nvPr>
        </p:nvSpPr>
        <p:spPr/>
        <p:txBody>
          <a:bodyPr/>
          <a:lstStyle/>
          <a:p>
            <a:r>
              <a:rPr lang="en-US" altLang="en-US" dirty="0" smtClean="0"/>
              <a:t>Describe the role of accreditation, regulatory bodies, and professional associations in health care in the U.S. (Lecture a)</a:t>
            </a:r>
          </a:p>
          <a:p>
            <a:r>
              <a:rPr lang="en-US" altLang="en-US" dirty="0" smtClean="0"/>
              <a:t> Describe the basic concepts of law in the United States: the legal system, sources of law, classification of laws, the court system, and the trial process. (Lecture b)</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References – 1 – Lecture e</a:t>
            </a:r>
          </a:p>
        </p:txBody>
      </p:sp>
      <p:sp>
        <p:nvSpPr>
          <p:cNvPr id="53250" name="Text Placeholder 5"/>
          <p:cNvSpPr>
            <a:spLocks noGrp="1"/>
          </p:cNvSpPr>
          <p:nvPr>
            <p:ph type="body" sz="quarter" idx="16"/>
          </p:nvPr>
        </p:nvSpPr>
        <p:spPr>
          <a:xfrm>
            <a:off x="457200" y="1600199"/>
            <a:ext cx="8229600" cy="4063621"/>
          </a:xfrm>
        </p:spPr>
        <p:txBody>
          <a:bodyPr/>
          <a:lstStyle/>
          <a:p>
            <a:r>
              <a:rPr lang="en-US" altLang="en-US" dirty="0" smtClean="0"/>
              <a:t>References </a:t>
            </a:r>
          </a:p>
          <a:p>
            <a:r>
              <a:rPr lang="en-US" altLang="en-US" dirty="0" smtClean="0"/>
              <a:t> </a:t>
            </a:r>
            <a:r>
              <a:rPr lang="en-US" altLang="en-US" b="0" dirty="0" smtClean="0"/>
              <a:t>American Health Information Management Association. </a:t>
            </a:r>
            <a:r>
              <a:rPr lang="en-US" altLang="en-US" b="0" dirty="0" smtClean="0">
                <a:hlinkClick r:id="rId4" tooltip="URL to American Health Information Management Association web page titled Electronic Health Records"/>
              </a:rPr>
              <a:t>http://www.ahima.org/topics/ehr</a:t>
            </a:r>
            <a:r>
              <a:rPr lang="en-US" altLang="en-US" b="0" dirty="0" smtClean="0"/>
              <a:t>. Accessed January 30, 2017.</a:t>
            </a:r>
          </a:p>
          <a:p>
            <a:r>
              <a:rPr lang="en-US" altLang="en-US" b="0" dirty="0" smtClean="0"/>
              <a:t>American Health Information Management Association. </a:t>
            </a:r>
            <a:r>
              <a:rPr lang="en-US" altLang="en-US" b="0" dirty="0" smtClean="0">
                <a:hlinkClick r:id="rId5" tooltip="URL to American Health Information Management Association web page titled Clinical Documentation Improvement"/>
              </a:rPr>
              <a:t>http://www.ahima.org/topics/cdi</a:t>
            </a:r>
            <a:r>
              <a:rPr lang="en-US" altLang="en-US" b="0" dirty="0" smtClean="0"/>
              <a:t>. Accessed </a:t>
            </a:r>
            <a:r>
              <a:rPr lang="en-US" altLang="en-US" b="0" dirty="0"/>
              <a:t>January 30, 2017.</a:t>
            </a:r>
            <a:endParaRPr lang="en-US" altLang="en-US" b="0" dirty="0" smtClean="0"/>
          </a:p>
          <a:p>
            <a:r>
              <a:rPr lang="en-US" altLang="en-US" b="0" dirty="0" smtClean="0"/>
              <a:t>American Health Information Management Association. </a:t>
            </a:r>
            <a:r>
              <a:rPr lang="en-US" altLang="en-US" b="0" dirty="0" smtClean="0">
                <a:hlinkClick r:id="rId6" tooltip="URL to American Health Information Management Association web page titled Privacy and Security"/>
              </a:rPr>
              <a:t>http://www.ahima.org/topics/psc</a:t>
            </a:r>
            <a:r>
              <a:rPr lang="en-US" altLang="en-US" b="0" dirty="0" smtClean="0"/>
              <a:t>. Accessed </a:t>
            </a:r>
            <a:r>
              <a:rPr lang="en-US" altLang="en-US" b="0" dirty="0"/>
              <a:t>January 30, 2017.</a:t>
            </a:r>
            <a:endParaRPr lang="en-US" altLang="en-US" b="0" dirty="0" smtClean="0"/>
          </a:p>
          <a:p>
            <a:r>
              <a:rPr lang="en-US" altLang="en-US" b="0" dirty="0" smtClean="0"/>
              <a:t>Bayes, N., Newby, J, Seggern, J, Valerius J. Medical Insurance An integrated claims process approach 5th edition, 2012. McGraw Hill Companies: New York</a:t>
            </a:r>
          </a:p>
          <a:p>
            <a:r>
              <a:rPr lang="en-US" altLang="en-US" b="0" dirty="0" smtClean="0"/>
              <a:t>Davis, N. Revenue Cycle Management Best Practices, 2011, AHIMA Press: Chicago</a:t>
            </a:r>
          </a:p>
          <a:p>
            <a:r>
              <a:rPr lang="en-US" altLang="en-US" b="0" dirty="0" smtClean="0"/>
              <a:t>Health Care Compliance Program Tips </a:t>
            </a:r>
            <a:r>
              <a:rPr lang="en-US" altLang="en-US" b="0" dirty="0" smtClean="0">
                <a:hlinkClick r:id="rId7" tooltip="URL to U.S. Department of Health and Human Services Office of the Inspector General web page titled Health Care Fraud Prevention and Enforcement Action Team Provider Compliance Training"/>
              </a:rPr>
              <a:t>http://oig.hhs.gov/compliance/provider-compliance-training/index.asp</a:t>
            </a:r>
            <a:r>
              <a:rPr lang="en-US" altLang="en-US" b="0" dirty="0" smtClean="0"/>
              <a:t>. Accessed </a:t>
            </a:r>
            <a:r>
              <a:rPr lang="en-US" altLang="en-US" b="0" dirty="0"/>
              <a:t>January 30, 2017.</a:t>
            </a:r>
            <a:endParaRPr lang="en-US" altLang="en-US" b="0" dirty="0" smtClean="0"/>
          </a:p>
          <a:p>
            <a:r>
              <a:rPr lang="en-US" altLang="en-US" b="0" dirty="0" smtClean="0"/>
              <a:t> LaTour &amp; Eichenwald, Health Information Management, concepts, Principles, and Practice, Third Edition, 2010 </a:t>
            </a:r>
            <a:r>
              <a:rPr lang="en-US" altLang="en-US" b="0" dirty="0" err="1" smtClean="0"/>
              <a:t>AHIMA</a:t>
            </a:r>
            <a:r>
              <a:rPr lang="en-US" altLang="en-US" b="0" dirty="0" smtClean="0"/>
              <a:t> Press: Chicago</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References – 2 – Lecture e</a:t>
            </a:r>
          </a:p>
        </p:txBody>
      </p:sp>
      <p:sp>
        <p:nvSpPr>
          <p:cNvPr id="53250" name="Text Placeholder 5"/>
          <p:cNvSpPr>
            <a:spLocks noGrp="1"/>
          </p:cNvSpPr>
          <p:nvPr>
            <p:ph type="body" sz="quarter" idx="16"/>
          </p:nvPr>
        </p:nvSpPr>
        <p:spPr>
          <a:xfrm>
            <a:off x="457200" y="1600200"/>
            <a:ext cx="8229600" cy="3190164"/>
          </a:xfrm>
        </p:spPr>
        <p:txBody>
          <a:bodyPr/>
          <a:lstStyle/>
          <a:p>
            <a:r>
              <a:rPr lang="en-US" altLang="en-US" dirty="0" smtClean="0"/>
              <a:t>References </a:t>
            </a:r>
          </a:p>
          <a:p>
            <a:r>
              <a:rPr lang="en-US" altLang="en-US" dirty="0" smtClean="0"/>
              <a:t> </a:t>
            </a:r>
            <a:r>
              <a:rPr lang="en-US" altLang="en-US" b="0" dirty="0" smtClean="0"/>
              <a:t>Office of the Inspector General. </a:t>
            </a:r>
            <a:r>
              <a:rPr lang="en-US" altLang="en-US" b="0" dirty="0" smtClean="0">
                <a:hlinkClick r:id="rId4" tooltip="URL to U.S. Department of Health and Human Services Office of the Inspector General web page titled HEAT Provider Compliance Training Videos"/>
              </a:rPr>
              <a:t>http://oig.hhs.gov/newsroom/video/2011/heat_modules.asp</a:t>
            </a:r>
            <a:r>
              <a:rPr lang="en-US" altLang="en-US" b="0" dirty="0" smtClean="0"/>
              <a:t>. Accessed </a:t>
            </a:r>
            <a:r>
              <a:rPr lang="en-US" altLang="en-US" b="0" dirty="0"/>
              <a:t>January 30, 2017.</a:t>
            </a:r>
            <a:endParaRPr lang="en-US" altLang="en-US" b="0" dirty="0" smtClean="0"/>
          </a:p>
          <a:p>
            <a:r>
              <a:rPr lang="en-US" altLang="en-US" b="0" dirty="0" smtClean="0"/>
              <a:t>Office of Inspector General. A Roadmap for New Physicians: Avoiding Medicare and Medicaid Fraud and Abuse. </a:t>
            </a:r>
            <a:r>
              <a:rPr lang="en-US" altLang="en-US" b="0" dirty="0" smtClean="0">
                <a:hlinkClick r:id="rId5" tooltip="URL to the U.S. Department of Health and Human Services Office of the Inspector General's web page titled A Roadmap for New Physicians: Avoiding Medicare and Medicaid Fraud and Abuse"/>
              </a:rPr>
              <a:t>http://oig.hhs.gov/fraud/PhysicianEducation</a:t>
            </a:r>
            <a:r>
              <a:rPr lang="en-US" altLang="en-US" b="0" dirty="0" smtClean="0"/>
              <a:t>. Accessed </a:t>
            </a:r>
            <a:r>
              <a:rPr lang="en-US" altLang="en-US" b="0" dirty="0"/>
              <a:t>January 30, 2017.</a:t>
            </a:r>
            <a:endParaRPr lang="en-US" altLang="en-US" b="0" dirty="0" smtClean="0"/>
          </a:p>
          <a:p>
            <a:r>
              <a:rPr lang="en-US" altLang="en-US" b="0" dirty="0" smtClean="0"/>
              <a:t>Centers for Medicare and Medicaid. </a:t>
            </a:r>
            <a:r>
              <a:rPr lang="en-US" altLang="en-US" b="0" dirty="0" smtClean="0">
                <a:hlinkClick r:id="rId6" tooltip="URL to Centers for Medicare and Medicaid Services"/>
              </a:rPr>
              <a:t>http://www.cms.gov/default.asp</a:t>
            </a:r>
            <a:r>
              <a:rPr lang="en-US" altLang="en-US" b="0" dirty="0" smtClean="0"/>
              <a:t>. Accessed </a:t>
            </a:r>
            <a:r>
              <a:rPr lang="en-US" altLang="en-US" b="0" dirty="0"/>
              <a:t>January 30, 2017. </a:t>
            </a:r>
            <a:endParaRPr lang="en-US" altLang="en-US" b="0" dirty="0" smtClean="0"/>
          </a:p>
          <a:p>
            <a:r>
              <a:rPr lang="en-US" altLang="en-US" b="0" dirty="0" smtClean="0"/>
              <a:t>Corporate integrity agreements. </a:t>
            </a:r>
            <a:r>
              <a:rPr lang="en-US" altLang="en-US" b="0" dirty="0" smtClean="0">
                <a:hlinkClick r:id="rId7" tooltip="U.S. Department of Health and Human Services Office of the Inspector General web page titled Corporate Integrity Agreements"/>
              </a:rPr>
              <a:t>http://oig.hhs.gov/compliance/corporate-integrity-agreements/index.asp</a:t>
            </a:r>
            <a:r>
              <a:rPr lang="en-US" altLang="en-US" b="0" dirty="0" smtClean="0"/>
              <a:t>. Accessed </a:t>
            </a:r>
            <a:r>
              <a:rPr lang="en-US" altLang="en-US" b="0" dirty="0"/>
              <a:t>January 30, </a:t>
            </a:r>
            <a:r>
              <a:rPr lang="en-US" altLang="en-US" b="0" dirty="0" smtClean="0"/>
              <a:t>2017.</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8395709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318437"/>
          </a:xfrm>
        </p:spPr>
        <p:txBody>
          <a:bodyPr/>
          <a:lstStyle/>
          <a:p>
            <a:r>
              <a:rPr lang="en-US" altLang="en-US" dirty="0" smtClean="0"/>
              <a:t>Introduction to Health Care</a:t>
            </a:r>
            <a:br>
              <a:rPr lang="en-US" altLang="en-US" dirty="0" smtClean="0"/>
            </a:br>
            <a:r>
              <a:rPr lang="en-US" altLang="en-US" dirty="0" smtClean="0"/>
              <a:t>and Public Health in the U.S.</a:t>
            </a:r>
            <a:br>
              <a:rPr lang="en-US" altLang="en-US" dirty="0" smtClean="0"/>
            </a:br>
            <a:r>
              <a:rPr lang="en-US" dirty="0" smtClean="0"/>
              <a:t>Regulating Health Care</a:t>
            </a:r>
            <a:br>
              <a:rPr lang="en-US" dirty="0" smtClean="0"/>
            </a:br>
            <a:r>
              <a:rPr lang="en-US" dirty="0" smtClean="0"/>
              <a:t>Lecture e</a:t>
            </a:r>
            <a:endParaRPr lang="en-US" dirty="0"/>
          </a:p>
        </p:txBody>
      </p:sp>
      <p:sp>
        <p:nvSpPr>
          <p:cNvPr id="3" name="Content Placeholder 2"/>
          <p:cNvSpPr>
            <a:spLocks noGrp="1"/>
          </p:cNvSpPr>
          <p:nvPr>
            <p:ph sz="quarter" idx="14"/>
          </p:nvPr>
        </p:nvSpPr>
        <p:spPr>
          <a:xfrm>
            <a:off x="457200" y="3029802"/>
            <a:ext cx="8229600" cy="3142397"/>
          </a:xfrm>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Regulating Health Care</a:t>
            </a:r>
            <a:br>
              <a:rPr lang="en-US" altLang="en-US" dirty="0" smtClean="0"/>
            </a:br>
            <a:r>
              <a:rPr lang="en-US" altLang="en-US" dirty="0" smtClean="0"/>
              <a:t>Learning Objectives - 2</a:t>
            </a:r>
          </a:p>
        </p:txBody>
      </p:sp>
      <p:sp>
        <p:nvSpPr>
          <p:cNvPr id="30722" name="Text Placeholder 3"/>
          <p:cNvSpPr>
            <a:spLocks noGrp="1"/>
          </p:cNvSpPr>
          <p:nvPr>
            <p:ph sz="quarter" idx="14"/>
          </p:nvPr>
        </p:nvSpPr>
        <p:spPr/>
        <p:txBody>
          <a:bodyPr/>
          <a:lstStyle/>
          <a:p>
            <a:r>
              <a:rPr lang="en-US" altLang="en-US" dirty="0" smtClean="0"/>
              <a:t>Describe legal aspects of medicine involving the Affordable Care Act, professional standards in health care, medical malpractice, Tort reform, and Medicare and Medicaid Fraud and Abuse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1970990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smtClean="0"/>
              <a:t>Regulating Health Care</a:t>
            </a:r>
            <a:br>
              <a:rPr lang="en-US" altLang="en-US" smtClean="0"/>
            </a:br>
            <a:r>
              <a:rPr lang="en-US" altLang="en-US" smtClean="0"/>
              <a:t>Learning Objectives - 3</a:t>
            </a:r>
            <a:endParaRPr lang="en-US" altLang="en-US" dirty="0" smtClean="0"/>
          </a:p>
        </p:txBody>
      </p:sp>
      <p:sp>
        <p:nvSpPr>
          <p:cNvPr id="30722" name="Text Placeholder 3"/>
          <p:cNvSpPr>
            <a:spLocks noGrp="1"/>
          </p:cNvSpPr>
          <p:nvPr>
            <p:ph sz="quarter" idx="14"/>
          </p:nvPr>
        </p:nvSpPr>
        <p:spPr>
          <a:xfrm>
            <a:off x="467360" y="1640840"/>
            <a:ext cx="8229600" cy="4572000"/>
          </a:xfrm>
        </p:spPr>
        <p:txBody>
          <a:bodyPr/>
          <a:lstStyle/>
          <a:p>
            <a:r>
              <a:rPr lang="en-US" altLang="en-US" sz="2800" dirty="0" smtClean="0"/>
              <a:t>Describe key components of the Health Insurance Portability and Accountability Act (HIPAA) and describe efforts to promote patient safety in the U.S. (Lecture d)</a:t>
            </a:r>
          </a:p>
          <a:p>
            <a:r>
              <a:rPr lang="en-US" altLang="en-US" sz="2800" dirty="0" smtClean="0"/>
              <a:t>Discuss the need for quality clinical documentation for the use of the health record as a legal document, communication tool and a key to prove compliance for health care organizations. (Lecture e)</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3969865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Health Record</a:t>
            </a:r>
            <a:endParaRPr lang="en-US" dirty="0"/>
          </a:p>
        </p:txBody>
      </p:sp>
      <p:sp>
        <p:nvSpPr>
          <p:cNvPr id="3" name="Content Placeholder 2"/>
          <p:cNvSpPr>
            <a:spLocks noGrp="1"/>
          </p:cNvSpPr>
          <p:nvPr>
            <p:ph sz="quarter" idx="14"/>
          </p:nvPr>
        </p:nvSpPr>
        <p:spPr/>
        <p:txBody>
          <a:bodyPr/>
          <a:lstStyle/>
          <a:p>
            <a:r>
              <a:rPr lang="en-US" dirty="0" smtClean="0"/>
              <a:t>Summarizes a patient’s health conditions and care activities</a:t>
            </a:r>
          </a:p>
          <a:p>
            <a:r>
              <a:rPr lang="en-US" dirty="0" smtClean="0"/>
              <a:t>Historically existed on paper but have become increasingly digitized</a:t>
            </a:r>
          </a:p>
          <a:p>
            <a:r>
              <a:rPr lang="en-US" dirty="0" smtClean="0"/>
              <a:t>Serves as a</a:t>
            </a:r>
          </a:p>
          <a:p>
            <a:pPr lvl="1"/>
            <a:r>
              <a:rPr lang="en-US" dirty="0"/>
              <a:t>C</a:t>
            </a:r>
            <a:r>
              <a:rPr lang="en-US" dirty="0" smtClean="0"/>
              <a:t>ommunication and quality enhancement tool</a:t>
            </a:r>
          </a:p>
          <a:p>
            <a:pPr lvl="1"/>
            <a:r>
              <a:rPr lang="en-US" dirty="0"/>
              <a:t>L</a:t>
            </a:r>
            <a:r>
              <a:rPr lang="en-US" dirty="0" smtClean="0"/>
              <a:t>egal record of the care provided</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1644801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dirty="0" smtClean="0"/>
              <a:t>The Health Record as </a:t>
            </a:r>
            <a:br>
              <a:rPr lang="en-US" altLang="en-US" dirty="0" smtClean="0"/>
            </a:br>
            <a:r>
              <a:rPr lang="en-US" altLang="en-US" dirty="0" smtClean="0"/>
              <a:t>Tool for Patient Safety </a:t>
            </a:r>
          </a:p>
        </p:txBody>
      </p:sp>
      <p:sp>
        <p:nvSpPr>
          <p:cNvPr id="32770" name="Text Placeholder 2"/>
          <p:cNvSpPr>
            <a:spLocks noGrp="1"/>
          </p:cNvSpPr>
          <p:nvPr>
            <p:ph sz="quarter" idx="14"/>
          </p:nvPr>
        </p:nvSpPr>
        <p:spPr/>
        <p:txBody>
          <a:bodyPr/>
          <a:lstStyle/>
          <a:p>
            <a:r>
              <a:rPr lang="en-US" altLang="en-US" dirty="0" smtClean="0"/>
              <a:t>Providing care based on a full understanding of a patient’s current and past conditions is a key element of safe care</a:t>
            </a:r>
          </a:p>
          <a:p>
            <a:r>
              <a:rPr lang="en-US" altLang="en-US" dirty="0" smtClean="0"/>
              <a:t>Information in the health record is monitored for accuracy and completeness</a:t>
            </a:r>
          </a:p>
          <a:p>
            <a:r>
              <a:rPr lang="en-US" altLang="en-US" dirty="0" smtClean="0"/>
              <a:t>The health record is used to manage risk and improve 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The Health Record </a:t>
            </a:r>
            <a:br>
              <a:rPr lang="en-US" altLang="en-US" dirty="0" smtClean="0"/>
            </a:br>
            <a:r>
              <a:rPr lang="en-US" altLang="en-US" dirty="0" smtClean="0"/>
              <a:t>as a Legal Record</a:t>
            </a:r>
          </a:p>
        </p:txBody>
      </p:sp>
      <p:sp>
        <p:nvSpPr>
          <p:cNvPr id="34818" name="Content Placeholder 5"/>
          <p:cNvSpPr>
            <a:spLocks noGrp="1"/>
          </p:cNvSpPr>
          <p:nvPr>
            <p:ph sz="quarter" idx="14"/>
          </p:nvPr>
        </p:nvSpPr>
        <p:spPr/>
        <p:txBody>
          <a:bodyPr/>
          <a:lstStyle/>
          <a:p>
            <a:r>
              <a:rPr lang="en-US" altLang="en-US" dirty="0" smtClean="0"/>
              <a:t>Considered the business record for a health care organization</a:t>
            </a:r>
          </a:p>
          <a:p>
            <a:r>
              <a:rPr lang="en-US" altLang="en-US" dirty="0" smtClean="0"/>
              <a:t>Also a legal record </a:t>
            </a:r>
          </a:p>
          <a:p>
            <a:pPr lvl="1"/>
            <a:r>
              <a:rPr lang="en-US" altLang="en-US" dirty="0" smtClean="0"/>
              <a:t>Admissible in a court of law</a:t>
            </a:r>
          </a:p>
          <a:p>
            <a:pPr lvl="1"/>
            <a:r>
              <a:rPr lang="en-US" altLang="en-US" dirty="0" smtClean="0"/>
              <a:t>Substantiates quality of care provided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dirty="0" smtClean="0"/>
              <a:t>Governance of Health Record</a:t>
            </a:r>
          </a:p>
        </p:txBody>
      </p:sp>
      <p:sp>
        <p:nvSpPr>
          <p:cNvPr id="36866" name="Content Placeholder 2"/>
          <p:cNvSpPr>
            <a:spLocks noGrp="1"/>
          </p:cNvSpPr>
          <p:nvPr>
            <p:ph sz="quarter" idx="14"/>
          </p:nvPr>
        </p:nvSpPr>
        <p:spPr/>
        <p:txBody>
          <a:bodyPr/>
          <a:lstStyle/>
          <a:p>
            <a:r>
              <a:rPr lang="en-US" altLang="en-US" dirty="0" smtClean="0"/>
              <a:t>Federal and State Laws, Regulations, and Rules</a:t>
            </a:r>
          </a:p>
          <a:p>
            <a:r>
              <a:rPr lang="en-US" altLang="en-US" dirty="0" smtClean="0"/>
              <a:t>The Joint Commission and other voluntary accreditation</a:t>
            </a:r>
          </a:p>
          <a:p>
            <a:r>
              <a:rPr lang="en-US" altLang="en-US" dirty="0" smtClean="0"/>
              <a:t>Medical staff bylaws</a:t>
            </a:r>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altLang="en-US" smtClean="0"/>
              <a:t>Quality Clinical Documentation </a:t>
            </a:r>
            <a:br>
              <a:rPr lang="en-US" altLang="en-US" smtClean="0"/>
            </a:br>
            <a:r>
              <a:rPr lang="en-US" altLang="en-US" smtClean="0"/>
              <a:t>for Legal Purposes </a:t>
            </a:r>
            <a:endParaRPr lang="en-US" altLang="en-US" dirty="0" smtClean="0"/>
          </a:p>
        </p:txBody>
      </p:sp>
      <p:sp>
        <p:nvSpPr>
          <p:cNvPr id="38914" name="Content Placeholder 2"/>
          <p:cNvSpPr>
            <a:spLocks noGrp="1"/>
          </p:cNvSpPr>
          <p:nvPr>
            <p:ph sz="quarter" idx="14"/>
          </p:nvPr>
        </p:nvSpPr>
        <p:spPr/>
        <p:txBody>
          <a:bodyPr/>
          <a:lstStyle/>
          <a:p>
            <a:r>
              <a:rPr lang="en-US" altLang="en-US" smtClean="0"/>
              <a:t>Hand-written documentation</a:t>
            </a:r>
          </a:p>
          <a:p>
            <a:pPr lvl="1"/>
            <a:r>
              <a:rPr lang="en-US" altLang="en-US" smtClean="0"/>
              <a:t>Illegibility introduces malpractice risk</a:t>
            </a:r>
          </a:p>
          <a:p>
            <a:r>
              <a:rPr lang="en-US" altLang="en-US" smtClean="0"/>
              <a:t>Electronic documentation</a:t>
            </a:r>
          </a:p>
          <a:p>
            <a:pPr lvl="1"/>
            <a:r>
              <a:rPr lang="en-US" altLang="en-US" smtClean="0"/>
              <a:t>Mistakes can be made, but the legibility of health record content is improved </a:t>
            </a:r>
          </a:p>
          <a:p>
            <a:pPr lvl="1"/>
            <a:r>
              <a:rPr lang="en-US" altLang="en-US" smtClean="0"/>
              <a:t>More detailed notes</a:t>
            </a:r>
          </a:p>
          <a:p>
            <a:r>
              <a:rPr lang="en-US" altLang="en-US" smtClean="0"/>
              <a:t>“What isn’t documented isn’t done”</a:t>
            </a:r>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6_V3.mp3"/>
  <p:tag name="AUDIO_ID" val="278"/>
  <p:tag name="ELAPSEDTIME" val="58.123"/>
  <p:tag name="ARTICULATE_SLIDE_GUID" val="c3f51a25-84d7-4e4e-993b-c4f344da5d79"/>
  <p:tag name="ARTICULATE_SLIDE_NAV" val="6"/>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7_V3.mp3"/>
  <p:tag name="AUDIO_ID" val="279"/>
  <p:tag name="ELAPSEDTIME" val="39.315"/>
  <p:tag name="ARTICULATE_SLIDE_GUID" val="e78b53f5-e850-4e91-a8d4-d2832030d46e"/>
  <p:tag name="ARTICULATE_SLIDE_NAV" val="7"/>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8_V3.mp3"/>
  <p:tag name="AUDIO_ID" val="280"/>
  <p:tag name="ELAPSEDTIME" val="86.492"/>
  <p:tag name="ARTICULATE_SLIDE_GUID" val="1968a351-6198-4c41-ad4e-7600256da4b0"/>
  <p:tag name="ARTICULATE_SLIDE_NAV" val="8"/>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8_V3.mp3"/>
  <p:tag name="AUDIO_ID" val="280"/>
  <p:tag name="ELAPSEDTIME" val="86.492"/>
  <p:tag name="ARTICULATE_SLIDE_GUID" val="1968a351-6198-4c41-ad4e-7600256da4b0"/>
  <p:tag name="ARTICULATE_SLIDE_NAV" val="8"/>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9_V3.mp3"/>
  <p:tag name="AUDIO_ID" val="281"/>
  <p:tag name="ELAPSEDTIME" val="24.973"/>
  <p:tag name="ARTICULATE_SLIDE_GUID" val="8d9064f8-3ca2-438b-a797-46431434e250"/>
  <p:tag name="ARTICULATE_SLIDE_NAV" val="9"/>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9_V3.mp3"/>
  <p:tag name="AUDIO_ID" val="281"/>
  <p:tag name="ELAPSEDTIME" val="24.973"/>
  <p:tag name="ARTICULATE_SLIDE_GUID" val="8d9064f8-3ca2-438b-a797-46431434e250"/>
  <p:tag name="ARTICULATE_SLIDE_NAV" val="9"/>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10_V3.mp3"/>
  <p:tag name="AUDIO_ID" val="282"/>
  <p:tag name="ELAPSEDTIME" val="134.636"/>
  <p:tag name="ARTICULATE_SLIDE_GUID" val="2827d9d8-4121-4065-9594-9195f03fe963"/>
  <p:tag name="ARTICULATE_SLIDE_NAV" val="10"/>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11_V3.mp3"/>
  <p:tag name="AUDIO_ID" val="283"/>
  <p:tag name="ELAPSEDTIME" val="55.04"/>
  <p:tag name="ARTICULATE_SLIDE_GUID" val="964d46c9-7898-4bbb-8fe9-ac24d937a58a"/>
  <p:tag name="ARTICULATE_SLIDE_NAV" val="11"/>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11_V3.mp3"/>
  <p:tag name="AUDIO_ID" val="283"/>
  <p:tag name="ELAPSEDTIME" val="55.04"/>
  <p:tag name="ARTICULATE_SLIDE_GUID" val="964d46c9-7898-4bbb-8fe9-ac24d937a58a"/>
  <p:tag name="ARTICULATE_SLIDE_NAV" val="11"/>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12_V3.mp3"/>
  <p:tag name="AUDIO_ID" val="284"/>
  <p:tag name="ELAPSEDTIME" val="72.386"/>
  <p:tag name="ARTICULATE_SLIDE_GUID" val="6e9e7bb4-c6f3-4580-8163-448f8d440a30"/>
  <p:tag name="ARTICULATE_SLIDE_NAV" val="12"/>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12_V3.mp3"/>
  <p:tag name="AUDIO_ID" val="284"/>
  <p:tag name="ELAPSEDTIME" val="72.386"/>
  <p:tag name="ARTICULATE_SLIDE_GUID" val="6e9e7bb4-c6f3-4580-8163-448f8d440a30"/>
  <p:tag name="ARTICULATE_SLIDE_NAV" val="12"/>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85"/>
  <p:tag name="ELAPSEDTIME" val="7.515"/>
  <p:tag name="ARTICULATE_SLIDE_GUID" val="25fa9fd5-6779-4fb8-a591-74ef8856034b"/>
  <p:tag name="ARTICULATE_SLIDE_NAV" val="13"/>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30_sec_silence.mp3"/>
  <p:tag name="AUDIO_ID" val="285"/>
  <p:tag name="ELAPSEDTIME" val="7.515"/>
  <p:tag name="ARTICULATE_SLIDE_GUID" val="25fa9fd5-6779-4fb8-a591-74ef8856034b"/>
  <p:tag name="ARTICULATE_SLIDE_NAV" val="13"/>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2_V3.mp3"/>
  <p:tag name="AUDIO_ID" val="274"/>
  <p:tag name="ELAPSEDTIME" val="59.821"/>
  <p:tag name="ARTICULATE_SLIDE_GUID" val="fa45b255-715e-4c87-80f6-f7ca24f76380"/>
  <p:tag name="ARTICULATE_SLIDE_NAV" val="2"/>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2_V3.mp3"/>
  <p:tag name="AUDIO_ID" val="274"/>
  <p:tag name="ELAPSEDTIME" val="59.821"/>
  <p:tag name="ARTICULATE_SLIDE_GUID" val="fa45b255-715e-4c87-80f6-f7ca24f76380"/>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2_V3.mp3"/>
  <p:tag name="AUDIO_ID" val="274"/>
  <p:tag name="ELAPSEDTIME" val="59.821"/>
  <p:tag name="ARTICULATE_SLIDE_GUID" val="fa45b255-715e-4c87-80f6-f7ca24f76380"/>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3_V3.mp3"/>
  <p:tag name="AUDIO_ID" val="275"/>
  <p:tag name="ELAPSEDTIME" val="104.804"/>
  <p:tag name="ARTICULATE_SLIDE_GUID" val="18772c60-20b7-41da-95f3-bc04d5d0ec00"/>
  <p:tag name="ARTICULATE_SLIDE_NAV" val="3"/>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4_V3.mp3"/>
  <p:tag name="AUDIO_ID" val="276"/>
  <p:tag name="ELAPSEDTIME" val="50.965"/>
  <p:tag name="ARTICULATE_SLIDE_GUID" val="dcd5dc89-d3fc-4bf7-830c-6ca34f69f621"/>
  <p:tag name="ARTICULATE_SLIDE_NAV" val="4"/>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6\PPT Production\comp1_unit6\comp1_unit6\comp1_unit6e\comp1_unit6e_S-05_V3.mp3"/>
  <p:tag name="AUDIO_ID" val="277"/>
  <p:tag name="ELAPSEDTIME" val="72.751"/>
  <p:tag name="ARTICULATE_SLIDE_GUID" val="c1a061f1-bc50-4b08-95d5-6ca089b264f7"/>
  <p:tag name="ARTICULATE_SLIDE_NAV" val="5"/>
  <p:tag name="ARTICULATE_SLIDE_THUMBNAIL_REFRESH" val="1"/>
</p:tagLst>
</file>

<file path=ppt/theme/theme1.xml><?xml version="1.0" encoding="utf-8"?>
<a:theme xmlns:a="http://schemas.openxmlformats.org/drawingml/2006/main" name="Comp1_unit6e_Lecture_Slid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Comp1_unit6e_Lecture_Slides</Template>
  <TotalTime>350</TotalTime>
  <Words>2980</Words>
  <Application>Microsoft Office PowerPoint</Application>
  <PresentationFormat>On-screen Show (4:3)</PresentationFormat>
  <Paragraphs>206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Comp1_unit6e_Lecture_Slides</vt:lpstr>
      <vt:lpstr>Introduction to Health Care and Public Health in the U.S.</vt:lpstr>
      <vt:lpstr>Regulating Health Care Learning Objectives - 1</vt:lpstr>
      <vt:lpstr>Regulating Health Care Learning Objectives - 2</vt:lpstr>
      <vt:lpstr>Regulating Health Care Learning Objectives - 3</vt:lpstr>
      <vt:lpstr>The Health Record</vt:lpstr>
      <vt:lpstr>The Health Record as  Tool for Patient Safety </vt:lpstr>
      <vt:lpstr>The Health Record  as a Legal Record</vt:lpstr>
      <vt:lpstr>Governance of Health Record</vt:lpstr>
      <vt:lpstr>Quality Clinical Documentation  for Legal Purposes </vt:lpstr>
      <vt:lpstr>Quality Clinical Documentation to Avoid Fraud and Abuse Accusations</vt:lpstr>
      <vt:lpstr>OIG Compliance Program Tips - 1</vt:lpstr>
      <vt:lpstr>OIG Compliance Program Tips - 2</vt:lpstr>
      <vt:lpstr>Corporate Integrity Agreements - 1 </vt:lpstr>
      <vt:lpstr>Corporate Integrity Agreements - 2 </vt:lpstr>
      <vt:lpstr>Compliance Beyond  Fraud and Abuse</vt:lpstr>
      <vt:lpstr>Regulating Health Care Summary – 1 – Lecture e</vt:lpstr>
      <vt:lpstr>Regulating Health Care Summary – 2 – Lecture e</vt:lpstr>
      <vt:lpstr>Regulating Health Care Summary - 1</vt:lpstr>
      <vt:lpstr>Regulating Health Care Summary - 2</vt:lpstr>
      <vt:lpstr>Regulating Health Care References – 1 – Lecture e</vt:lpstr>
      <vt:lpstr>Regulating Health Care References – 2 – Lecture e</vt:lpstr>
      <vt:lpstr>Introduction to Health Care and Public Health in the U.S. Regulating Health Care Lecture e</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Until 6: Lecture d: Introduction to Health Care and Public Health in the U.S.: Regulating Health Care Lecture e</dc:title>
  <dc:subject>Regulating Health Care, Lecture e</dc:subject>
  <dc:creator>U.S. Department of Health and Human Services, Office of the National Coordinator for Health Information Technology</dc:creator>
  <cp:keywords>Health IT, Health IT Curriculum, Introduction to Health Care and Public Health in the U.S., Regulating Health Care</cp:keywords>
  <cp:lastModifiedBy>The Department of Health and Human Services</cp:lastModifiedBy>
  <cp:revision>39</cp:revision>
  <dcterms:created xsi:type="dcterms:W3CDTF">2016-04-14T22:33:54Z</dcterms:created>
  <dcterms:modified xsi:type="dcterms:W3CDTF">2017-05-19T17:55:55Z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16F7CC1D-2029-4D03-859C-205B247E5B06</vt:lpwstr>
  </property>
  <property fmtid="{D5CDD505-2E9C-101B-9397-08002B2CF9AE}" pid="3" name="ArticulatePath">
    <vt:lpwstr>Comp1_unit6e_Lecture_Slides</vt:lpwstr>
  </property>
  <property fmtid="{D5CDD505-2E9C-101B-9397-08002B2CF9AE}" pid="4" name="Language">
    <vt:lpwstr>English</vt:lpwstr>
  </property>
</Properties>
</file>