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ppt/tags/tag31.xml" ContentType="application/vnd.openxmlformats-officedocument.presentationml.tags+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handoutMasterIdLst>
    <p:handoutMasterId r:id="rId33"/>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87"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Lst>
  <p:sldSz cx="9144000" cy="6858000" type="screen4x3"/>
  <p:notesSz cx="6858000" cy="9144000"/>
  <p:custDataLst>
    <p:tags r:id="rId3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67715" autoAdjust="0"/>
  </p:normalViewPr>
  <p:slideViewPr>
    <p:cSldViewPr snapToGrid="0">
      <p:cViewPr varScale="1">
        <p:scale>
          <a:sx n="36" d="100"/>
          <a:sy n="36" d="100"/>
        </p:scale>
        <p:origin x="-1560" y="-7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126"/>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anose="020B0600070205080204" pitchFamily="34" charset="-128"/>
              </a:rPr>
              <a:t>Welcome to</a:t>
            </a:r>
            <a:r>
              <a:rPr lang="en-US" altLang="en-US" b="0" i="0" dirty="0" smtClean="0">
                <a:ea typeface="ＭＳ Ｐゴシック" panose="020B0600070205080204" pitchFamily="34" charset="-128"/>
              </a:rPr>
              <a:t> Introduction to Health Care and Public Health in the U.S.: Regulating Health Care. T</a:t>
            </a:r>
            <a:r>
              <a:rPr lang="en-US" altLang="en-US" dirty="0" smtClean="0">
                <a:ea typeface="ＭＳ Ｐゴシック" panose="020B0600070205080204" pitchFamily="34" charset="-128"/>
              </a:rPr>
              <a:t>his is lecture d.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component,</a:t>
            </a:r>
            <a:r>
              <a:rPr lang="en-US" baseline="0" dirty="0" smtClean="0"/>
              <a:t> Introduction to Health Care and Public Health in the U.S., is a survey of how health care and public health </a:t>
            </a:r>
            <a:r>
              <a:rPr lang="en-US" sz="1000" kern="1200" dirty="0" smtClean="0">
                <a:solidFill>
                  <a:schemeClr val="tx1"/>
                </a:solidFill>
                <a:effectLst/>
                <a:latin typeface="Arial" pitchFamily="34" charset="0"/>
                <a:ea typeface="+mn-ea"/>
                <a:cs typeface="Arial" pitchFamily="34" charset="0"/>
              </a:rPr>
              <a:t>are organized and how services are</a:t>
            </a:r>
            <a:r>
              <a:rPr lang="en-US" sz="1000" kern="1200" baseline="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delivered in the U.S. It covers public policy, relevant organizations and their interrelationships, professional roles, legal and regulatory issues, and payment systems. It also addresses health reform initiatives in the U.S.</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3312144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to covered entities, HIPAA rules also apply</a:t>
            </a:r>
            <a:r>
              <a:rPr lang="en-US" baseline="0" dirty="0" smtClean="0"/>
              <a:t> to a covered entity’s business associates. </a:t>
            </a:r>
            <a:r>
              <a:rPr lang="en-US" dirty="0" smtClean="0"/>
              <a:t>If</a:t>
            </a:r>
            <a:r>
              <a:rPr lang="en-US" baseline="0" dirty="0" smtClean="0"/>
              <a:t> a</a:t>
            </a:r>
            <a:r>
              <a:rPr lang="en-US" dirty="0" smtClean="0"/>
              <a:t> covered entity engages businesses to</a:t>
            </a:r>
            <a:r>
              <a:rPr lang="en-US" baseline="0" dirty="0" smtClean="0"/>
              <a:t> help the covered entity deliver care, </a:t>
            </a:r>
            <a:r>
              <a:rPr lang="en-US" dirty="0" smtClean="0"/>
              <a:t>the covered entity must enter a Business Associate Agreement,</a:t>
            </a:r>
            <a:r>
              <a:rPr lang="en-US" baseline="0" dirty="0" smtClean="0"/>
              <a:t> also known as a </a:t>
            </a:r>
            <a:r>
              <a:rPr lang="en-US" dirty="0" smtClean="0"/>
              <a:t>BAA</a:t>
            </a:r>
            <a:r>
              <a:rPr lang="en-US" altLang="en-US" dirty="0" smtClean="0"/>
              <a:t>, </a:t>
            </a:r>
            <a:r>
              <a:rPr lang="en-US" dirty="0" smtClean="0"/>
              <a:t>with each business. The BAA must specify what the business associate has been engaged to do, and must require the business associate to comply with HIPAA rules. Business associates are responsible for their own compliance with HIPAA rules.</a:t>
            </a:r>
            <a:r>
              <a:rPr lang="en-US" baseline="0" dirty="0" smtClean="0"/>
              <a:t> </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10</a:t>
            </a:fld>
            <a:endParaRPr lang="en-US" altLang="en-US" dirty="0"/>
          </a:p>
        </p:txBody>
      </p:sp>
    </p:spTree>
    <p:extLst>
      <p:ext uri="{BB962C8B-B14F-4D97-AF65-F5344CB8AC3E}">
        <p14:creationId xmlns:p14="http://schemas.microsoft.com/office/powerpoint/2010/main" val="664120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HIPAA Privacy Rule applies to what is termed protected health information, or PHI,</a:t>
            </a:r>
            <a:r>
              <a:rPr lang="en-US" altLang="en-US" baseline="0" dirty="0" smtClean="0"/>
              <a:t> </a:t>
            </a:r>
            <a:r>
              <a:rPr lang="en-US" altLang="en-US" dirty="0" smtClean="0"/>
              <a:t>that is held</a:t>
            </a:r>
            <a:r>
              <a:rPr lang="en-US" altLang="en-US" baseline="0" dirty="0" smtClean="0"/>
              <a:t> or transmitted</a:t>
            </a:r>
            <a:r>
              <a:rPr lang="en-US" altLang="en-US" dirty="0" smtClean="0"/>
              <a:t> by a covered entity or its business associates. The term PHI refers to individually identifiable health information that is transmitted electronically, maintained in electronic media, or transmitted or maintained in any other form or medium. </a:t>
            </a:r>
          </a:p>
          <a:p>
            <a:r>
              <a:rPr lang="en-US" altLang="en-US" dirty="0" smtClean="0"/>
              <a:t>Obvious examples of individually identifiable information are the patient’s name, address, telephone number, e-mail address, Social Security number, and photograph. However, many other kinds of information are considered capable of uniquely identifying the patient. These include birth date, admission date, discharge date, medical record number, and date of death, if applicable.</a:t>
            </a:r>
          </a:p>
          <a:p>
            <a:endParaRPr lang="en-US" altLang="en-US" dirty="0"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FA5F0FF-CC4E-4C98-86DB-5446DB28D0F2}" type="slidenum">
              <a:rPr lang="en-US" altLang="en-US"/>
              <a:pPr eaLnBrk="1" hangingPunct="1"/>
              <a:t>11</a:t>
            </a:fld>
            <a:endParaRPr lang="en-US" altLang="en-US" dirty="0"/>
          </a:p>
        </p:txBody>
      </p:sp>
    </p:spTree>
    <p:extLst>
      <p:ext uri="{BB962C8B-B14F-4D97-AF65-F5344CB8AC3E}">
        <p14:creationId xmlns:p14="http://schemas.microsoft.com/office/powerpoint/2010/main" val="3694927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Individually identifiable health information can be divided into three main categories. The first</a:t>
            </a:r>
            <a:r>
              <a:rPr lang="en-US" altLang="en-US" baseline="0" dirty="0" smtClean="0"/>
              <a:t> category, physical or mental health condition, refers to </a:t>
            </a:r>
            <a:r>
              <a:rPr lang="en-US" altLang="en-US" dirty="0" smtClean="0"/>
              <a:t>information that relates to a person’s past, present, or future physical or mental health condition. The second category, provision of health care, describes the health care services that have been or will be provided to the person. The third kind of protected information is payment information. All of this information is protected as long as there is a reasonable basis to believe that it can be used to identify the individual.</a:t>
            </a:r>
          </a:p>
          <a:p>
            <a:endParaRPr lang="en-US" altLang="en-US" dirty="0"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97580FF-BACE-44C6-B892-EAEAB2FFF3F4}" type="slidenum">
              <a:rPr lang="en-US" altLang="en-US"/>
              <a:pPr eaLnBrk="1" hangingPunct="1"/>
              <a:t>12</a:t>
            </a:fld>
            <a:endParaRPr lang="en-US" altLang="en-US" dirty="0"/>
          </a:p>
        </p:txBody>
      </p:sp>
    </p:spTree>
    <p:extLst>
      <p:ext uri="{BB962C8B-B14F-4D97-AF65-F5344CB8AC3E}">
        <p14:creationId xmlns:p14="http://schemas.microsoft.com/office/powerpoint/2010/main" val="2379064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One of the basic requirements of the HIPAA Privacy Rule is to notify patients about their privacy rights and how their information can be used. In addition, the HIPAA Privacy Rule gives patients the right to see their medical records.</a:t>
            </a:r>
          </a:p>
          <a:p>
            <a:r>
              <a:rPr lang="en-US" altLang="en-US" dirty="0" smtClean="0"/>
              <a:t>The Privacy Rule also has several requirements that relate to office policies and procedures. Covered entities must adopt and implement privacy procedures and train their employees to follow the procedures. Covered entities must also designate an individual to be responsible for ensuring that the privacy procedures are followed. Finally, covered entities must secure patient records so they are not easily accessible to those who do not need them.</a:t>
            </a:r>
          </a:p>
          <a:p>
            <a:endParaRPr lang="en-US" altLang="en-US" dirty="0"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98EB2BE-7292-438D-BDAE-5BCA701E2E47}" type="slidenum">
              <a:rPr lang="en-US" altLang="en-US"/>
              <a:pPr eaLnBrk="1" hangingPunct="1"/>
              <a:t>13</a:t>
            </a:fld>
            <a:endParaRPr lang="en-US" altLang="en-US" dirty="0"/>
          </a:p>
        </p:txBody>
      </p:sp>
    </p:spTree>
    <p:extLst>
      <p:ext uri="{BB962C8B-B14F-4D97-AF65-F5344CB8AC3E}">
        <p14:creationId xmlns:p14="http://schemas.microsoft.com/office/powerpoint/2010/main" val="113842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HIPAA Security Rule sets out administrative, physical, and technical measures that covered entities must have in place to protect electronic health information. The Security Rule does not require the use of any specific technology,</a:t>
            </a:r>
            <a:r>
              <a:rPr lang="en-US" altLang="en-US" baseline="0" dirty="0" smtClean="0"/>
              <a:t> so that </a:t>
            </a:r>
            <a:r>
              <a:rPr lang="en-US" altLang="en-US" dirty="0" smtClean="0"/>
              <a:t>organizations</a:t>
            </a:r>
            <a:r>
              <a:rPr lang="en-US" altLang="en-US" baseline="0" dirty="0" smtClean="0"/>
              <a:t> can use the latest </a:t>
            </a:r>
            <a:r>
              <a:rPr lang="en-US" altLang="en-US" dirty="0" smtClean="0"/>
              <a:t>electronic communications and security technologies as they are developed. The law emphasizes that security is an ongoing process rather than a one-time goal.</a:t>
            </a:r>
          </a:p>
          <a:p>
            <a:r>
              <a:rPr lang="en-US" altLang="en-US" dirty="0" smtClean="0"/>
              <a:t>The HIPAA Security Rule establishes certain minimum standards. In some states, state law may require more rigorous safeguards than HIPAA specifies. In these cases, covered entities must follow the more stringent state laws.</a:t>
            </a:r>
          </a:p>
          <a:p>
            <a:endParaRPr lang="en-US" altLang="en-US" dirty="0" smtClean="0"/>
          </a:p>
          <a:p>
            <a:endParaRPr lang="en-US" altLang="en-US"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38DF93-D1BB-42C8-9379-84A76C205A43}" type="slidenum">
              <a:rPr lang="en-US" altLang="en-US"/>
              <a:pPr eaLnBrk="1" hangingPunct="1"/>
              <a:t>14</a:t>
            </a:fld>
            <a:endParaRPr lang="en-US" altLang="en-US" dirty="0"/>
          </a:p>
        </p:txBody>
      </p:sp>
    </p:spTree>
    <p:extLst>
      <p:ext uri="{BB962C8B-B14F-4D97-AF65-F5344CB8AC3E}">
        <p14:creationId xmlns:p14="http://schemas.microsoft.com/office/powerpoint/2010/main" val="3255084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U.S. Department of Health and Human Services has published a summary of the HIPAA Security Rule that lays out some general guidelines. The first is to ensure the confidentiality, integrity, and availability of all protected health information that covered entities create, receive, maintain, or transmit. The second general requirement is that covered entities must try to anticipate threats to the security and integrity of the information, and protect against them. Third, covered entities must protect against impermissible uses or disclosures of protected information. Fourth, covered entities must ensure employee compliance with</a:t>
            </a:r>
            <a:r>
              <a:rPr lang="en-US" altLang="en-US" baseline="0" dirty="0" smtClean="0"/>
              <a:t> HIPAA regulations</a:t>
            </a:r>
            <a:r>
              <a:rPr lang="en-US" altLang="en-US" dirty="0" smtClean="0"/>
              <a:t>.</a:t>
            </a:r>
          </a:p>
          <a:p>
            <a:endParaRPr lang="en-US" altLang="en-US" dirty="0"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F8CF0A-56E7-4EEA-A385-E2F243BF9713}" type="slidenum">
              <a:rPr lang="en-US" altLang="en-US"/>
              <a:pPr eaLnBrk="1" hangingPunct="1"/>
              <a:t>15</a:t>
            </a:fld>
            <a:endParaRPr lang="en-US" altLang="en-US" dirty="0"/>
          </a:p>
        </p:txBody>
      </p:sp>
    </p:spTree>
    <p:extLst>
      <p:ext uri="{BB962C8B-B14F-4D97-AF65-F5344CB8AC3E}">
        <p14:creationId xmlns:p14="http://schemas.microsoft.com/office/powerpoint/2010/main" val="7323752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Compliance</a:t>
            </a:r>
            <a:r>
              <a:rPr lang="en-US" altLang="en-US" baseline="0" dirty="0" smtClean="0"/>
              <a:t> with HIPAA is </a:t>
            </a:r>
            <a:r>
              <a:rPr lang="en-US" altLang="en-US" dirty="0" smtClean="0"/>
              <a:t>enforced by the Office of Civil Rights of the U.S. Department of Health and Human Services. Failure to comply with these rules can result in substantial civil</a:t>
            </a:r>
            <a:r>
              <a:rPr lang="en-US" altLang="en-US" baseline="0" dirty="0" smtClean="0"/>
              <a:t> fines and criminal </a:t>
            </a:r>
            <a:r>
              <a:rPr lang="en-US" altLang="en-US" dirty="0" smtClean="0"/>
              <a:t>penalties.</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dirty="0" smtClean="0"/>
              <a:t>The</a:t>
            </a:r>
            <a:r>
              <a:rPr lang="en-US" altLang="ja-JP" baseline="0" dirty="0" smtClean="0"/>
              <a:t> HIPAA privacy and security rules were </a:t>
            </a:r>
            <a:r>
              <a:rPr lang="en-US" altLang="ja-JP" dirty="0" smtClean="0"/>
              <a:t>extended </a:t>
            </a:r>
            <a:r>
              <a:rPr lang="en-US" dirty="0" smtClean="0"/>
              <a:t>with </a:t>
            </a:r>
            <a:r>
              <a:rPr lang="en-US" sz="1000" b="0" i="0" kern="1200" dirty="0" smtClean="0">
                <a:solidFill>
                  <a:schemeClr val="tx1"/>
                </a:solidFill>
                <a:effectLst/>
                <a:latin typeface="Arial" pitchFamily="34" charset="0"/>
                <a:ea typeface="+mn-ea"/>
                <a:cs typeface="Arial" pitchFamily="34" charset="0"/>
              </a:rPr>
              <a:t>Health Information Technology for Economic and Clinical Health, or </a:t>
            </a:r>
            <a:r>
              <a:rPr lang="en-US" dirty="0" smtClean="0"/>
              <a:t>HITECH, legislation in 2009,</a:t>
            </a:r>
            <a:r>
              <a:rPr lang="en-US" baseline="0" dirty="0" smtClean="0"/>
              <a:t> resulting in a widened scope of protections and enhanced enforcement. </a:t>
            </a:r>
            <a:endParaRPr lang="en-US" altLang="en-US" dirty="0"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E99D8B-25A1-4E8B-AB14-245B755FF110}" type="slidenum">
              <a:rPr lang="en-US" altLang="en-US"/>
              <a:pPr eaLnBrk="1" hangingPunct="1"/>
              <a:t>16</a:t>
            </a:fld>
            <a:endParaRPr lang="en-US" altLang="en-US" dirty="0"/>
          </a:p>
        </p:txBody>
      </p:sp>
    </p:spTree>
    <p:extLst>
      <p:ext uri="{BB962C8B-B14F-4D97-AF65-F5344CB8AC3E}">
        <p14:creationId xmlns:p14="http://schemas.microsoft.com/office/powerpoint/2010/main" val="6996735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aseline="0" dirty="0" smtClean="0"/>
              <a:t>The HIPAA Omnibus Rule went into effect in 2013, resulting in more stringent requirements regarding notification of </a:t>
            </a:r>
            <a:r>
              <a:rPr lang="en-US" sz="1000" b="0" i="0" kern="1200" dirty="0" smtClean="0">
                <a:solidFill>
                  <a:schemeClr val="tx1"/>
                </a:solidFill>
                <a:effectLst/>
                <a:latin typeface="Arial" pitchFamily="34" charset="0"/>
                <a:ea typeface="+mn-ea"/>
                <a:cs typeface="Arial" pitchFamily="34" charset="0"/>
              </a:rPr>
              <a:t>health information breach to the Department of Health and Human Services, increased fines and penalties, and enhanced patient control</a:t>
            </a:r>
            <a:r>
              <a:rPr lang="en-US" sz="1000" b="0" i="0" kern="1200" baseline="0" dirty="0" smtClean="0">
                <a:solidFill>
                  <a:schemeClr val="tx1"/>
                </a:solidFill>
                <a:effectLst/>
                <a:latin typeface="Arial" pitchFamily="34" charset="0"/>
                <a:ea typeface="+mn-ea"/>
                <a:cs typeface="Arial" pitchFamily="34" charset="0"/>
              </a:rPr>
              <a:t> of health information. </a:t>
            </a:r>
            <a:endParaRPr lang="en-US" altLang="en-US" dirty="0"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E99D8B-25A1-4E8B-AB14-245B755FF110}" type="slidenum">
              <a:rPr lang="en-US" altLang="en-US"/>
              <a:pPr eaLnBrk="1" hangingPunct="1"/>
              <a:t>17</a:t>
            </a:fld>
            <a:endParaRPr lang="en-US" altLang="en-US" dirty="0"/>
          </a:p>
        </p:txBody>
      </p:sp>
    </p:spTree>
    <p:extLst>
      <p:ext uri="{BB962C8B-B14F-4D97-AF65-F5344CB8AC3E}">
        <p14:creationId xmlns:p14="http://schemas.microsoft.com/office/powerpoint/2010/main" val="16889795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We now transition</a:t>
            </a:r>
            <a:r>
              <a:rPr lang="en-US" altLang="en-US" baseline="0" dirty="0" smtClean="0"/>
              <a:t> to the topic of patient safety and federal efforts focused on improved patient safety. </a:t>
            </a:r>
          </a:p>
          <a:p>
            <a:r>
              <a:rPr lang="en-US" altLang="en-US" baseline="0" dirty="0" smtClean="0"/>
              <a:t>In a landmark 1999 report, </a:t>
            </a:r>
            <a:r>
              <a:rPr lang="en-US" altLang="en-US" dirty="0" smtClean="0"/>
              <a:t>the nonprofit Institute of Medicine published a report called </a:t>
            </a:r>
            <a:r>
              <a:rPr lang="en-US" altLang="en-US" i="1" dirty="0" smtClean="0"/>
              <a:t>To Err is Human.</a:t>
            </a:r>
            <a:r>
              <a:rPr lang="en-US" altLang="en-US" dirty="0" smtClean="0"/>
              <a:t> This report was the first to deal in-depth and openly with the problem of medical errors on a nationwide scale. It concluded that between forty-four thousand and ninety-eight thousand people die in hospitals each year as a result of preventable medical errors, such as administration of the wrong drug or dosage. The report also showed that U.S. hospitals lose seventeen to twenty-nine billion dollars every year as a result of errors.</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43F3E1-541C-4207-99DE-BF74EE99692C}" type="slidenum">
              <a:rPr lang="en-US" altLang="en-US"/>
              <a:pPr eaLnBrk="1" hangingPunct="1"/>
              <a:t>18</a:t>
            </a:fld>
            <a:endParaRPr lang="en-US" altLang="en-US" dirty="0"/>
          </a:p>
        </p:txBody>
      </p:sp>
    </p:spTree>
    <p:extLst>
      <p:ext uri="{BB962C8B-B14F-4D97-AF65-F5344CB8AC3E}">
        <p14:creationId xmlns:p14="http://schemas.microsoft.com/office/powerpoint/2010/main" val="27962369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report noted that errors by individuals are not the predominant problem. Instead, it argued that faulty systems and procedures are most often to blame for preventable errors. An example of a faulty</a:t>
            </a:r>
            <a:r>
              <a:rPr lang="en-US" altLang="en-US" baseline="0" dirty="0" smtClean="0"/>
              <a:t> system is </a:t>
            </a:r>
            <a:r>
              <a:rPr lang="en-US" altLang="en-US" dirty="0" smtClean="0"/>
              <a:t>a hospital that stocks patient-care areas with full-strength drugs that are toxic until they are diluted, which may lead to use without proper drug preparation. </a:t>
            </a:r>
            <a:r>
              <a:rPr lang="en-US" altLang="en-US" i="0" dirty="0" smtClean="0"/>
              <a:t>While safety</a:t>
            </a:r>
            <a:r>
              <a:rPr lang="en-US" altLang="en-US" i="0" baseline="0" dirty="0" smtClean="0"/>
              <a:t> advancements have occurred since this landmark report, patient safety remains a concern, and is a focus of health care improvement efforts today. </a:t>
            </a:r>
            <a:endParaRPr lang="en-US" altLang="en-US" i="0" dirty="0"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43F3E1-541C-4207-99DE-BF74EE99692C}" type="slidenum">
              <a:rPr lang="en-US" altLang="en-US"/>
              <a:pPr eaLnBrk="1" hangingPunct="1"/>
              <a:t>19</a:t>
            </a:fld>
            <a:endParaRPr lang="en-US" altLang="en-US" dirty="0"/>
          </a:p>
        </p:txBody>
      </p:sp>
    </p:spTree>
    <p:extLst>
      <p:ext uri="{BB962C8B-B14F-4D97-AF65-F5344CB8AC3E}">
        <p14:creationId xmlns:p14="http://schemas.microsoft.com/office/powerpoint/2010/main" val="1834139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p:txBody>
          <a:bodyPr wrap="square" numCol="1" anchor="t" anchorCtr="0" compatLnSpc="1">
            <a:prstTxWarp prst="textNoShape">
              <a:avLst/>
            </a:prstTxWarp>
          </a:bodyPr>
          <a:lstStyle/>
          <a:p>
            <a:pPr>
              <a:defRPr/>
            </a:pPr>
            <a:r>
              <a:rPr lang="x-none" dirty="0" smtClean="0"/>
              <a:t>The </a:t>
            </a:r>
            <a:r>
              <a:rPr lang="en-US" dirty="0" smtClean="0"/>
              <a:t>learning</a:t>
            </a:r>
            <a:r>
              <a:rPr lang="en-US" baseline="0" dirty="0" smtClean="0"/>
              <a:t> o</a:t>
            </a:r>
            <a:r>
              <a:rPr lang="x-none" dirty="0" smtClean="0"/>
              <a:t>bjectives for </a:t>
            </a:r>
            <a:r>
              <a:rPr lang="x-none" b="0" i="0" dirty="0" smtClean="0"/>
              <a:t>Regulating </a:t>
            </a:r>
            <a:r>
              <a:rPr lang="en-US" b="0" i="0" dirty="0" smtClean="0"/>
              <a:t>Health Care</a:t>
            </a:r>
            <a:r>
              <a:rPr lang="x-none" dirty="0" smtClean="0"/>
              <a:t> are to: </a:t>
            </a:r>
            <a:endParaRPr lang="en-US" dirty="0" smtClean="0">
              <a:latin typeface="Arial" charset="0"/>
              <a:cs typeface="Arial" charset="0"/>
            </a:endParaRPr>
          </a:p>
          <a:p>
            <a:pPr marL="225425" indent="-225425">
              <a:buFont typeface="Wingdings" pitchFamily="2" charset="2"/>
              <a:buChar char="§"/>
              <a:defRPr/>
            </a:pPr>
            <a:r>
              <a:rPr lang="en-US" dirty="0" smtClean="0"/>
              <a:t>Describe the role of accreditation, regulatory bodies, and professional associations in health care in the U.S. </a:t>
            </a:r>
          </a:p>
          <a:p>
            <a:pPr marL="225425" indent="-225425">
              <a:buFont typeface="Wingdings" pitchFamily="2" charset="2"/>
              <a:buChar char="§"/>
              <a:defRPr/>
            </a:pPr>
            <a:r>
              <a:rPr lang="en-US" dirty="0" smtClean="0"/>
              <a:t>Describe the basic concepts of law in the U.S.: the legal system, sources of law, classification of laws, the court system, and the trial process.</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0C9DF4-9631-4A08-B902-66FFBFC87763}" type="slidenum">
              <a:rPr lang="en-US" altLang="en-US"/>
              <a:pPr eaLnBrk="1" hangingPunct="1"/>
              <a:t>2</a:t>
            </a:fld>
            <a:endParaRPr lang="en-US" altLang="en-US" dirty="0"/>
          </a:p>
        </p:txBody>
      </p:sp>
    </p:spTree>
    <p:extLst>
      <p:ext uri="{BB962C8B-B14F-4D97-AF65-F5344CB8AC3E}">
        <p14:creationId xmlns:p14="http://schemas.microsoft.com/office/powerpoint/2010/main" val="22205690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Medical mistakes often result in lawsuits for malpractice. A study by the American Medical Association found that approximately 61 percent of all physicians will have been sued</a:t>
            </a:r>
            <a:r>
              <a:rPr lang="en-US" altLang="en-US" baseline="0" dirty="0" smtClean="0"/>
              <a:t> at some </a:t>
            </a:r>
            <a:r>
              <a:rPr lang="en-US" altLang="en-US" dirty="0" smtClean="0"/>
              <a:t>point in their careers. Medical malpractice payouts totaled over 3 billion</a:t>
            </a:r>
            <a:r>
              <a:rPr lang="en-US" altLang="en-US" baseline="0" dirty="0" smtClean="0"/>
              <a:t> dollars in 2014. </a:t>
            </a:r>
            <a:endParaRPr lang="en-US" altLang="en-US" dirty="0" smtClean="0"/>
          </a:p>
          <a:p>
            <a:r>
              <a:rPr lang="en-US" altLang="en-US" baseline="0" dirty="0" smtClean="0"/>
              <a:t>The </a:t>
            </a:r>
            <a:r>
              <a:rPr lang="en-US" altLang="en-US" dirty="0" smtClean="0"/>
              <a:t>cost of</a:t>
            </a:r>
            <a:r>
              <a:rPr lang="en-US" altLang="en-US" baseline="0" dirty="0" smtClean="0"/>
              <a:t> </a:t>
            </a:r>
            <a:r>
              <a:rPr lang="en-US" altLang="en-US" dirty="0" smtClean="0"/>
              <a:t>human suffering from medical errors is probably not measurable. However, it is the reason that patient safety remains a top priority for the entire health care workforce. </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D6827A7-4A54-451F-B4D0-18CF763D7689}" type="slidenum">
              <a:rPr lang="en-US" altLang="en-US"/>
              <a:pPr eaLnBrk="1" hangingPunct="1"/>
              <a:t>20</a:t>
            </a:fld>
            <a:endParaRPr lang="en-US" altLang="en-US" dirty="0"/>
          </a:p>
        </p:txBody>
      </p:sp>
    </p:spTree>
    <p:extLst>
      <p:ext uri="{BB962C8B-B14F-4D97-AF65-F5344CB8AC3E}">
        <p14:creationId xmlns:p14="http://schemas.microsoft.com/office/powerpoint/2010/main" val="41060550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 discussed earlier in this unit, the Joint Commission, or TJC, is a nonprofit organization that accredits hospitals and other health care organizations. However, TJC also plays a major role in efforts to improve patient safety. In fact, more than half of its activities are directly related to that goal. </a:t>
            </a:r>
          </a:p>
          <a:p>
            <a:r>
              <a:rPr lang="en-US" altLang="en-US" dirty="0" smtClean="0"/>
              <a:t>One of these initiatives is called the Sentinel Event Policy. TJC defines a sentinel event as one that resulted or could have resulted in an unexpected death or serious harm. Some sentinel events relate to the patient’s health, such as death of an apparently healthy baby or a bad reaction to a blood transfusion. Other sentinel events relate to conditions in the hospital, such as the discharge of a baby to the wrong family, or the abduction or rape of a patient.</a:t>
            </a:r>
          </a:p>
          <a:p>
            <a:r>
              <a:rPr lang="en-US" altLang="en-US" dirty="0" smtClean="0"/>
              <a:t>Whenever a sentinel event occurs, the health care organization is expected to conduct a thorough analysis of the situation that caused it or allowed it, and take steps to prevent the event from happening again. Organizations are encouraged to report sentinel events to TJC, so other health care organizations can learn from the analysis.</a:t>
            </a:r>
          </a:p>
          <a:p>
            <a:r>
              <a:rPr lang="en-US" altLang="en-US" dirty="0" smtClean="0"/>
              <a:t>The Patient Safety Advisory Group is a panel of safety experts, nurses, physicians, pharmacists, and other professionals. Working with TJC staff, this group establishes annual National Patient Safety Goals, which are lists of tips for health care professionals to follow to prevent errors. For example, when taking a blood sample, a health care professional must label the specimen container before moving on to the next patient to avoid inadvertent</a:t>
            </a:r>
            <a:r>
              <a:rPr lang="en-US" altLang="en-US" baseline="0" dirty="0" smtClean="0"/>
              <a:t> labeling mistakes</a:t>
            </a:r>
            <a:r>
              <a:rPr lang="en-US" altLang="en-US" dirty="0" smtClean="0"/>
              <a:t>. The Patient Safety Advisory Group also helps TJC detect and address newly emerging safety issues.</a:t>
            </a:r>
          </a:p>
          <a:p>
            <a:endParaRPr lang="en-US" altLang="en-US" dirty="0"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EFE147-2ED2-4041-A09B-9BEF8AB53D47}" type="slidenum">
              <a:rPr lang="en-US" altLang="en-US"/>
              <a:pPr eaLnBrk="1" hangingPunct="1"/>
              <a:t>21</a:t>
            </a:fld>
            <a:endParaRPr lang="en-US" altLang="en-US" dirty="0"/>
          </a:p>
        </p:txBody>
      </p:sp>
    </p:spTree>
    <p:extLst>
      <p:ext uri="{BB962C8B-B14F-4D97-AF65-F5344CB8AC3E}">
        <p14:creationId xmlns:p14="http://schemas.microsoft.com/office/powerpoint/2010/main" val="16883244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Universal Protocol is an initiative designed to prevent surgical errors. An important part of the protocol is for health care professionals to conduct a pre-procedure verification process, making sure that they have the right patient, that they plan to conduct the right procedure, and that they plan to operate on the correct site—for example, the patient’s left leg, not the right leg. Other steps in the Universal Protocol are to mark the intended site of the surgery and for the surgical team to take a “time out” before making any incision. During the time out, the team members communicate with one another and verify once again that they have the correct patient and the correct surgical site, and that all agree about what procedure they are about to perform. </a:t>
            </a:r>
          </a:p>
          <a:p>
            <a:r>
              <a:rPr lang="en-US" altLang="en-US" dirty="0" smtClean="0"/>
              <a:t>The Speak Up Initiative encourages patients to take an active role in the decisions that are made about their health care. Patients are urged to speak up if they have a question or concern, and to educate themselves about their disease and the medications they take. The program provides educational materials for patients on topics including surgery, infection prevention, medication safety, medical tests, and patient rights. Speak Up materials are free and can be downloaded from the Joint Commission website,</a:t>
            </a:r>
            <a:r>
              <a:rPr lang="en-US" altLang="en-US" baseline="0" dirty="0" smtClean="0"/>
              <a:t> which is listed in the References section of this presentation.</a:t>
            </a:r>
            <a:endParaRPr lang="en-US" altLang="en-US" dirty="0" smtClean="0"/>
          </a:p>
          <a:p>
            <a:endParaRPr lang="en-US" altLang="en-US" dirty="0"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CF2295-D4AA-4A2C-9EA1-471072EBBC13}" type="slidenum">
              <a:rPr lang="en-US" altLang="en-US"/>
              <a:pPr eaLnBrk="1" hangingPunct="1"/>
              <a:t>22</a:t>
            </a:fld>
            <a:endParaRPr lang="en-US" altLang="en-US" dirty="0"/>
          </a:p>
        </p:txBody>
      </p:sp>
    </p:spTree>
    <p:extLst>
      <p:ext uri="{BB962C8B-B14F-4D97-AF65-F5344CB8AC3E}">
        <p14:creationId xmlns:p14="http://schemas.microsoft.com/office/powerpoint/2010/main" val="31426129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Agency for Health Care Research and Quality, or AHRQ, is part of the U.S. Department of Health and Human Services. The AHRQ Web site contains a wealth of information for both health care providers and the public</a:t>
            </a:r>
            <a:r>
              <a:rPr lang="en-US" altLang="en-US" baseline="0" dirty="0" smtClean="0"/>
              <a:t> at </a:t>
            </a:r>
            <a:r>
              <a:rPr lang="en-US" altLang="en-US" dirty="0" smtClean="0"/>
              <a:t>AHRQ dot gov</a:t>
            </a:r>
            <a:r>
              <a:rPr lang="en-US" altLang="en-US" i="1" dirty="0" smtClean="0"/>
              <a:t>. </a:t>
            </a:r>
            <a:r>
              <a:rPr lang="en-US" altLang="en-US" i="0" dirty="0" smtClean="0"/>
              <a:t>The</a:t>
            </a:r>
            <a:r>
              <a:rPr lang="en-US" altLang="en-US" i="0" baseline="0" dirty="0" smtClean="0"/>
              <a:t> agency is charged with improving the safety and quality of care that patients receive. </a:t>
            </a:r>
            <a:r>
              <a:rPr lang="en-US" altLang="en-US" dirty="0" smtClean="0"/>
              <a:t>Key activities</a:t>
            </a:r>
            <a:r>
              <a:rPr lang="en-US" altLang="en-US" baseline="0" dirty="0" smtClean="0"/>
              <a:t> include investing in research to understand how to improve safety and quality, creating tools to help put the results of research into practice, and generating measures and data used by providers and policymakers in decision making. </a:t>
            </a:r>
          </a:p>
          <a:p>
            <a:endParaRPr lang="en-US" altLang="en-US" dirty="0" smtClean="0"/>
          </a:p>
          <a:p>
            <a:endParaRPr lang="en-US" altLang="en-US" dirty="0"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934FF57-96D6-472C-9EC7-1F21E2AB796A}" type="slidenum">
              <a:rPr lang="en-US" altLang="en-US"/>
              <a:pPr eaLnBrk="1" hangingPunct="1"/>
              <a:t>23</a:t>
            </a:fld>
            <a:endParaRPr lang="en-US" altLang="en-US" dirty="0"/>
          </a:p>
        </p:txBody>
      </p:sp>
    </p:spTree>
    <p:extLst>
      <p:ext uri="{BB962C8B-B14F-4D97-AF65-F5344CB8AC3E}">
        <p14:creationId xmlns:p14="http://schemas.microsoft.com/office/powerpoint/2010/main" val="39064087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Every year, AHRQ issues a National Health Care Quality Report, which focuses on national trends in the quality of health care. The report discusses health care effectiveness, timeliness, and efficiency; patient safety; access to care; and the effectiveness of health care professionals at putting patients at the center of their efforts.</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57DE3-106C-4E56-99CC-15F99F8225E0}" type="slidenum">
              <a:rPr lang="en-US" altLang="en-US"/>
              <a:pPr eaLnBrk="1" hangingPunct="1"/>
              <a:t>24</a:t>
            </a:fld>
            <a:endParaRPr lang="en-US" altLang="en-US" dirty="0"/>
          </a:p>
        </p:txBody>
      </p:sp>
    </p:spTree>
    <p:extLst>
      <p:ext uri="{BB962C8B-B14F-4D97-AF65-F5344CB8AC3E}">
        <p14:creationId xmlns:p14="http://schemas.microsoft.com/office/powerpoint/2010/main" val="28860902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b="0" i="0" kern="1200" dirty="0" smtClean="0">
                <a:solidFill>
                  <a:schemeClr val="tx1"/>
                </a:solidFill>
                <a:effectLst/>
                <a:latin typeface="Arial" pitchFamily="34" charset="0"/>
                <a:ea typeface="+mn-ea"/>
                <a:cs typeface="Arial" pitchFamily="34" charset="0"/>
              </a:rPr>
              <a:t>AHRQ</a:t>
            </a:r>
            <a:r>
              <a:rPr lang="en-US" sz="1000" b="0" i="0" kern="1200" baseline="0" dirty="0" smtClean="0">
                <a:solidFill>
                  <a:schemeClr val="tx1"/>
                </a:solidFill>
                <a:effectLst/>
                <a:latin typeface="Arial" pitchFamily="34" charset="0"/>
                <a:ea typeface="+mn-ea"/>
                <a:cs typeface="Arial" pitchFamily="34" charset="0"/>
              </a:rPr>
              <a:t> </a:t>
            </a:r>
            <a:r>
              <a:rPr lang="en-US" sz="1000" b="0" i="0" kern="1200" dirty="0" smtClean="0">
                <a:solidFill>
                  <a:schemeClr val="tx1"/>
                </a:solidFill>
                <a:effectLst/>
                <a:latin typeface="Arial" pitchFamily="34" charset="0"/>
                <a:ea typeface="+mn-ea"/>
                <a:cs typeface="Arial" pitchFamily="34" charset="0"/>
              </a:rPr>
              <a:t>develops and disseminates evidence to inform policy and practice on how health information technology can improve the quality of health care. The AHRQ website offers resources</a:t>
            </a:r>
            <a:r>
              <a:rPr lang="en-US" sz="1000" b="0" i="0" kern="1200" baseline="0" dirty="0" smtClean="0">
                <a:solidFill>
                  <a:schemeClr val="tx1"/>
                </a:solidFill>
                <a:effectLst/>
                <a:latin typeface="Arial" pitchFamily="34" charset="0"/>
                <a:ea typeface="+mn-ea"/>
                <a:cs typeface="Arial" pitchFamily="34" charset="0"/>
              </a:rPr>
              <a:t> focused on topics </a:t>
            </a:r>
            <a:r>
              <a:rPr lang="en-US" altLang="en-US" dirty="0" smtClean="0"/>
              <a:t>such as consumer health IT applications, electronic medical records systems, workflow, and health information exchange. The site also links to top peer-reviewed articles that provide insight into designing and implementing appropriate health IT systems.</a:t>
            </a:r>
          </a:p>
          <a:p>
            <a:r>
              <a:rPr lang="en-US" altLang="en-US" dirty="0" smtClean="0"/>
              <a:t>Furthermore, AHRQ provides grant funding for projects designed to improve processes and procedures in health IT. Information about these grants is available on their</a:t>
            </a:r>
            <a:r>
              <a:rPr lang="en-US" altLang="en-US" baseline="0" dirty="0" smtClean="0"/>
              <a:t> </a:t>
            </a:r>
            <a:r>
              <a:rPr lang="en-US" altLang="en-US" dirty="0" smtClean="0"/>
              <a:t>website,</a:t>
            </a:r>
            <a:r>
              <a:rPr lang="en-US" altLang="en-US" baseline="0" dirty="0" smtClean="0"/>
              <a:t> which is provided in the Resources section of this presentation.</a:t>
            </a:r>
            <a:endParaRPr lang="en-US" altLang="en-US" dirty="0" smtClean="0"/>
          </a:p>
          <a:p>
            <a:endParaRPr lang="en-US" altLang="en-US" dirty="0"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516ADD-72F6-4EDF-80E7-ACD400C9F5CA}" type="slidenum">
              <a:rPr lang="en-US" altLang="en-US"/>
              <a:pPr eaLnBrk="1" hangingPunct="1"/>
              <a:t>25</a:t>
            </a:fld>
            <a:endParaRPr lang="en-US" altLang="en-US" dirty="0"/>
          </a:p>
        </p:txBody>
      </p:sp>
    </p:spTree>
    <p:extLst>
      <p:ext uri="{BB962C8B-B14F-4D97-AF65-F5344CB8AC3E}">
        <p14:creationId xmlns:p14="http://schemas.microsoft.com/office/powerpoint/2010/main" val="3473078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d of </a:t>
            </a:r>
            <a:r>
              <a:rPr lang="en-US" altLang="en-US" b="0" i="0" dirty="0" smtClean="0"/>
              <a:t>Regulating Health Care</a:t>
            </a:r>
            <a:r>
              <a:rPr lang="en-US" altLang="en-US" dirty="0" smtClean="0"/>
              <a:t>. </a:t>
            </a:r>
          </a:p>
          <a:p>
            <a:r>
              <a:rPr lang="en-US" altLang="en-US" dirty="0" smtClean="0"/>
              <a:t>In summary, it is imperative, both ethically and legally, that everyone involved in health care maintain patient privacy and safety. HIPAA enforces rules about the privacy and security of patient health information. The Joint Commission supports initiatives for reducing medical errors, including the Sentinel Event Policy, the National Patient Safety Goals, the Universal Protocol for surgery, and the Speak Up Initiative. </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64AA30-26D9-4008-9966-D66B258068A8}" type="slidenum">
              <a:rPr lang="en-US" altLang="en-US"/>
              <a:pPr eaLnBrk="1" hangingPunct="1"/>
              <a:t>26</a:t>
            </a:fld>
            <a:endParaRPr lang="en-US" altLang="en-US" dirty="0"/>
          </a:p>
        </p:txBody>
      </p:sp>
    </p:spTree>
    <p:extLst>
      <p:ext uri="{BB962C8B-B14F-4D97-AF65-F5344CB8AC3E}">
        <p14:creationId xmlns:p14="http://schemas.microsoft.com/office/powerpoint/2010/main" val="27880990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Finally, the Agency for Health Care Research and Quality is an important source of information about how to improve the safety and quality of patient care through the effective use of Health IT. </a:t>
            </a:r>
          </a:p>
          <a:p>
            <a:endParaRPr lang="en-US" altLang="en-US" dirty="0" smtClean="0"/>
          </a:p>
          <a:p>
            <a:endParaRPr lang="en-US" altLang="en-US" dirty="0"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64AA30-26D9-4008-9966-D66B258068A8}" type="slidenum">
              <a:rPr lang="en-US" altLang="en-US"/>
              <a:pPr eaLnBrk="1" hangingPunct="1"/>
              <a:t>27</a:t>
            </a:fld>
            <a:endParaRPr lang="en-US" altLang="en-US" dirty="0"/>
          </a:p>
        </p:txBody>
      </p:sp>
    </p:spTree>
    <p:extLst>
      <p:ext uri="{BB962C8B-B14F-4D97-AF65-F5344CB8AC3E}">
        <p14:creationId xmlns:p14="http://schemas.microsoft.com/office/powerpoint/2010/main" val="4289131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slides. No audio.</a:t>
            </a:r>
          </a:p>
          <a:p>
            <a:endParaRPr lang="en-US" altLang="en-US" dirty="0"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ABC9B4-AF2A-4369-8387-4E7ECACF766F}" type="slidenum">
              <a:rPr lang="en-US" altLang="en-US"/>
              <a:pPr eaLnBrk="1" hangingPunct="1"/>
              <a:t>28</a:t>
            </a:fld>
            <a:endParaRPr lang="en-US" altLang="en-US" dirty="0"/>
          </a:p>
        </p:txBody>
      </p:sp>
    </p:spTree>
    <p:extLst>
      <p:ext uri="{BB962C8B-B14F-4D97-AF65-F5344CB8AC3E}">
        <p14:creationId xmlns:p14="http://schemas.microsoft.com/office/powerpoint/2010/main" val="26798658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slides. No audio.</a:t>
            </a:r>
          </a:p>
          <a:p>
            <a:endParaRPr lang="en-US" altLang="en-US" dirty="0"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ABC9B4-AF2A-4369-8387-4E7ECACF766F}" type="slidenum">
              <a:rPr lang="en-US" altLang="en-US"/>
              <a:pPr eaLnBrk="1" hangingPunct="1"/>
              <a:t>29</a:t>
            </a:fld>
            <a:endParaRPr lang="en-US" altLang="en-US" dirty="0"/>
          </a:p>
        </p:txBody>
      </p:sp>
    </p:spTree>
    <p:extLst>
      <p:ext uri="{BB962C8B-B14F-4D97-AF65-F5344CB8AC3E}">
        <p14:creationId xmlns:p14="http://schemas.microsoft.com/office/powerpoint/2010/main" val="951958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p:txBody>
          <a:bodyPr wrap="square" numCol="1" anchor="t" anchorCtr="0" compatLnSpc="1">
            <a:prstTxWarp prst="textNoShape">
              <a:avLst/>
            </a:prstTxWarp>
          </a:bodyPr>
          <a:lstStyle/>
          <a:p>
            <a:pPr marL="225425" indent="-225425">
              <a:buFont typeface="Wingdings" pitchFamily="2" charset="2"/>
              <a:buChar char="§"/>
              <a:defRPr/>
            </a:pPr>
            <a:r>
              <a:rPr lang="en-US" dirty="0" smtClean="0"/>
              <a:t>Describe legal aspects of medicine involving the Affordable Care Act, professional standards in health care, medical malpractice, tort reform, and Medicare and Medicaid fraud and abuse.</a:t>
            </a:r>
            <a:endParaRPr lang="en-US" dirty="0" smtClean="0">
              <a:latin typeface="Arial" charset="0"/>
              <a:cs typeface="Arial" charset="0"/>
            </a:endParaRP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0C9DF4-9631-4A08-B902-66FFBFC87763}" type="slidenum">
              <a:rPr lang="en-US" altLang="en-US"/>
              <a:pPr eaLnBrk="1" hangingPunct="1"/>
              <a:t>3</a:t>
            </a:fld>
            <a:endParaRPr lang="en-US" altLang="en-US" dirty="0"/>
          </a:p>
        </p:txBody>
      </p:sp>
    </p:spTree>
    <p:extLst>
      <p:ext uri="{BB962C8B-B14F-4D97-AF65-F5344CB8AC3E}">
        <p14:creationId xmlns:p14="http://schemas.microsoft.com/office/powerpoint/2010/main" val="16971048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30</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p:txBody>
          <a:bodyPr wrap="square" numCol="1" anchor="t" anchorCtr="0" compatLnSpc="1">
            <a:prstTxWarp prst="textNoShape">
              <a:avLst/>
            </a:prstTxWarp>
          </a:bodyPr>
          <a:lstStyle/>
          <a:p>
            <a:pPr marL="225425" indent="-225425">
              <a:buFont typeface="Wingdings" pitchFamily="2" charset="2"/>
              <a:buChar char="§"/>
              <a:defRPr/>
            </a:pPr>
            <a:r>
              <a:rPr lang="en-US" dirty="0" smtClean="0"/>
              <a:t>Describe key components of the Health Insurance Portability and Accountability Act, or HIPAA, and current issues concerning privacy and patient safety in the U.S. </a:t>
            </a:r>
          </a:p>
          <a:p>
            <a:pPr marL="225425" indent="-225425">
              <a:buFont typeface="Wingdings" pitchFamily="2" charset="2"/>
              <a:buChar char="§"/>
              <a:defRPr/>
            </a:pPr>
            <a:r>
              <a:rPr lang="en-US" dirty="0" smtClean="0"/>
              <a:t>And discuss the need for quality clinical documentation for use of the health record as a legal document, communication tool, and a key to prove compliance for health care organizations. </a:t>
            </a:r>
          </a:p>
          <a:p>
            <a:pPr>
              <a:defRPr/>
            </a:pPr>
            <a:endParaRPr lang="en-US" dirty="0" smtClean="0">
              <a:latin typeface="Arial" charset="0"/>
              <a:cs typeface="Arial" charset="0"/>
            </a:endParaRP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0C9DF4-9631-4A08-B902-66FFBFC87763}" type="slidenum">
              <a:rPr lang="en-US" altLang="en-US"/>
              <a:pPr eaLnBrk="1" hangingPunct="1"/>
              <a:t>4</a:t>
            </a:fld>
            <a:endParaRPr lang="en-US" altLang="en-US" dirty="0"/>
          </a:p>
        </p:txBody>
      </p:sp>
    </p:spTree>
    <p:extLst>
      <p:ext uri="{BB962C8B-B14F-4D97-AF65-F5344CB8AC3E}">
        <p14:creationId xmlns:p14="http://schemas.microsoft.com/office/powerpoint/2010/main" val="104530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discusses key</a:t>
            </a:r>
            <a:r>
              <a:rPr lang="en-US" altLang="en-US" baseline="0" dirty="0" smtClean="0"/>
              <a:t> elements in maintaining patient </a:t>
            </a:r>
            <a:r>
              <a:rPr lang="en-US" altLang="en-US" dirty="0" smtClean="0"/>
              <a:t>confidentiality and promoting the safety of patients. Topics include the privacy and security provisions of HIPAA, nationwide efforts to improve patient safety, the role of the Joint Commission, and the federal Agency for Health Care Research and Quality.</a:t>
            </a:r>
          </a:p>
          <a:p>
            <a:r>
              <a:rPr lang="en-US" altLang="en-US" dirty="0" smtClean="0"/>
              <a:t>It</a:t>
            </a:r>
            <a:r>
              <a:rPr lang="en-US" altLang="en-US" baseline="0" dirty="0" smtClean="0"/>
              <a:t> is imperative that health care organizations maintain the privacy and confidentiality of patients’ health information. Because </a:t>
            </a:r>
            <a:r>
              <a:rPr lang="en-US" altLang="en-US" dirty="0" smtClean="0"/>
              <a:t>privacy is a critical legal and ethical concern, it is the subject of numerous regulations. HIPAA is a major source of patient privacy standards. HIPAA was originally signed into law in 1996,</a:t>
            </a:r>
            <a:r>
              <a:rPr lang="en-US" altLang="en-US" baseline="0" dirty="0" smtClean="0"/>
              <a:t> with the goal of </a:t>
            </a:r>
            <a:r>
              <a:rPr lang="en-US" altLang="en-US" dirty="0" smtClean="0"/>
              <a:t>improving the portability of health insurance,</a:t>
            </a:r>
            <a:r>
              <a:rPr lang="en-US" altLang="en-US" baseline="0" dirty="0" smtClean="0"/>
              <a:t> and increasing efficiency through the electronic exchange of patient information. </a:t>
            </a:r>
          </a:p>
          <a:p>
            <a:r>
              <a:rPr lang="en-US" altLang="en-US" dirty="0" smtClean="0"/>
              <a:t>Portability can be thought of as the ability to transfer health insurance coverage. For example, HIPAA limits the ability of a new employer plan to exclude people who have preexisting conditions. For employees who lose group health insurance coverage, HIPAA provides opportunities to enroll in another plan. HIPAA also gives certain individuals guaranteed access to individual health insurance policies. In addition, HIPAA prohibits discrimination against employees and their family members based on their health, including genetic disease.</a:t>
            </a:r>
          </a:p>
          <a:p>
            <a:r>
              <a:rPr lang="en-US" altLang="en-US" dirty="0" smtClean="0"/>
              <a:t>Recognizing</a:t>
            </a:r>
            <a:r>
              <a:rPr lang="en-US" altLang="en-US" baseline="0" dirty="0" smtClean="0"/>
              <a:t> that the electronic exchange of patient information may pose a risk to patient privacy, HIPAA establishes requirements that must be met when </a:t>
            </a:r>
            <a:r>
              <a:rPr lang="en-US" sz="1000" b="0" i="0" kern="1200" dirty="0" smtClean="0">
                <a:solidFill>
                  <a:schemeClr val="tx1"/>
                </a:solidFill>
                <a:effectLst/>
                <a:latin typeface="Arial" pitchFamily="34" charset="0"/>
                <a:ea typeface="+mn-ea"/>
                <a:cs typeface="Arial" pitchFamily="34" charset="0"/>
              </a:rPr>
              <a:t>personally identifiable health information</a:t>
            </a:r>
            <a:r>
              <a:rPr lang="en-US" sz="1000" b="0" i="0" kern="1200" baseline="0" dirty="0" smtClean="0">
                <a:solidFill>
                  <a:schemeClr val="tx1"/>
                </a:solidFill>
                <a:effectLst/>
                <a:latin typeface="Arial" pitchFamily="34" charset="0"/>
                <a:ea typeface="+mn-ea"/>
                <a:cs typeface="Arial" pitchFamily="34" charset="0"/>
              </a:rPr>
              <a:t> is shared between entities. </a:t>
            </a:r>
            <a:endParaRPr lang="en-US" altLang="en-US" dirty="0"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54C4E4-32F3-4B73-BC18-A14C593E9391}" type="slidenum">
              <a:rPr lang="en-US" altLang="en-US"/>
              <a:pPr eaLnBrk="1" hangingPunct="1"/>
              <a:t>5</a:t>
            </a:fld>
            <a:endParaRPr lang="en-US" altLang="en-US" dirty="0"/>
          </a:p>
        </p:txBody>
      </p:sp>
    </p:spTree>
    <p:extLst>
      <p:ext uri="{BB962C8B-B14F-4D97-AF65-F5344CB8AC3E}">
        <p14:creationId xmlns:p14="http://schemas.microsoft.com/office/powerpoint/2010/main" val="2794626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concentrates on those parts of HIPAA that relate to the privacy and security of health information. Generally speaking, </a:t>
            </a:r>
            <a:r>
              <a:rPr lang="en-US" altLang="en-US" i="1" dirty="0" smtClean="0"/>
              <a:t>privacy</a:t>
            </a:r>
            <a:r>
              <a:rPr lang="en-US" altLang="en-US" dirty="0" smtClean="0"/>
              <a:t> requirements describe the kinds of information that must be protected and who must protect the information. </a:t>
            </a:r>
          </a:p>
          <a:p>
            <a:r>
              <a:rPr lang="en-US" altLang="en-US" dirty="0" smtClean="0"/>
              <a:t>Security requirements address the steps that must be taken to protect health information and who is responsible for protecting that information. HIPAA</a:t>
            </a:r>
            <a:r>
              <a:rPr lang="en-US" altLang="en-US" baseline="0" dirty="0" smtClean="0"/>
              <a:t> also specifies that individuals have the right to control how their health information is used. </a:t>
            </a:r>
            <a:endParaRPr lang="en-US" altLang="en-US" dirty="0" smtClean="0"/>
          </a:p>
          <a:p>
            <a:r>
              <a:rPr lang="en-US" altLang="en-US" dirty="0" smtClean="0"/>
              <a:t>Detailed information about all aspects of HIPAA coverage and requirements can be found using the links</a:t>
            </a:r>
            <a:r>
              <a:rPr lang="en-US" altLang="en-US" baseline="0" dirty="0" smtClean="0"/>
              <a:t> on this slide. </a:t>
            </a:r>
            <a:endParaRPr lang="en-US" altLang="en-US" dirty="0" smtClean="0"/>
          </a:p>
          <a:p>
            <a:endParaRPr lang="en-US" sz="1000" b="0" i="0" kern="1200" dirty="0" smtClean="0">
              <a:solidFill>
                <a:schemeClr val="tx1"/>
              </a:solidFill>
              <a:effectLst/>
              <a:latin typeface="Arial" pitchFamily="34" charset="0"/>
              <a:ea typeface="+mn-ea"/>
              <a:cs typeface="Arial" pitchFamily="34" charset="0"/>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602189E-71B0-4C89-93E3-FE5ACE5D861C}" type="slidenum">
              <a:rPr lang="en-US" altLang="en-US"/>
              <a:pPr eaLnBrk="1" hangingPunct="1"/>
              <a:t>6</a:t>
            </a:fld>
            <a:endParaRPr lang="en-US" altLang="en-US" dirty="0"/>
          </a:p>
        </p:txBody>
      </p:sp>
    </p:spTree>
    <p:extLst>
      <p:ext uri="{BB962C8B-B14F-4D97-AF65-F5344CB8AC3E}">
        <p14:creationId xmlns:p14="http://schemas.microsoft.com/office/powerpoint/2010/main" val="1473596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HIPAA privacy and security requirements apply to individuals and organizations called</a:t>
            </a:r>
            <a:r>
              <a:rPr lang="en-US" altLang="en-US" baseline="0" dirty="0" smtClean="0"/>
              <a:t> </a:t>
            </a:r>
            <a:r>
              <a:rPr lang="en-US" altLang="en-US" dirty="0" smtClean="0"/>
              <a:t>“covered entities” who transmit</a:t>
            </a:r>
            <a:r>
              <a:rPr lang="en-US" altLang="en-US" baseline="0" dirty="0" smtClean="0"/>
              <a:t> health information in electronic form. </a:t>
            </a:r>
          </a:p>
          <a:p>
            <a:r>
              <a:rPr lang="en-US" altLang="en-US" baseline="0" dirty="0" smtClean="0"/>
              <a:t>Transactions that must comply with HIPAA regulations include health plan </a:t>
            </a:r>
            <a:r>
              <a:rPr lang="en-US" altLang="en-US" dirty="0" smtClean="0"/>
              <a:t>enrollment and disenrollment, information sharing related to health care referrals, preauthorization</a:t>
            </a:r>
            <a:r>
              <a:rPr lang="en-US" altLang="en-US" baseline="0" dirty="0" smtClean="0"/>
              <a:t> of services</a:t>
            </a:r>
            <a:r>
              <a:rPr lang="en-US" altLang="en-US" dirty="0" smtClean="0"/>
              <a:t>, payment of insurance premiums, and payment for health care services.</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C56AE1-F68E-49A7-B5DB-4FC45CD973AB}" type="slidenum">
              <a:rPr lang="en-US" altLang="en-US">
                <a:solidFill>
                  <a:srgbClr val="000000"/>
                </a:solidFill>
              </a:rPr>
              <a:pPr eaLnBrk="1" hangingPunct="1"/>
              <a:t>7</a:t>
            </a:fld>
            <a:endParaRPr lang="en-US" altLang="en-US" dirty="0">
              <a:solidFill>
                <a:srgbClr val="000000"/>
              </a:solidFill>
            </a:endParaRPr>
          </a:p>
        </p:txBody>
      </p:sp>
    </p:spTree>
    <p:extLst>
      <p:ext uri="{BB962C8B-B14F-4D97-AF65-F5344CB8AC3E}">
        <p14:creationId xmlns:p14="http://schemas.microsoft.com/office/powerpoint/2010/main" val="217381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first category of covered entities is health care providers. HIPAA defines health care providers quite broadly, to include not only individuals such as doctors and dentists, but also institutions, including clinics, hospitals, and nursing homes. Basically, any person or organization that provides health care, bills for health care, or is paid for health care is a covered entity.</a:t>
            </a:r>
            <a:r>
              <a:rPr lang="en-US" altLang="en-US" baseline="0" dirty="0" smtClean="0"/>
              <a:t> </a:t>
            </a:r>
            <a:r>
              <a:rPr lang="en-US" altLang="en-US" dirty="0" smtClean="0"/>
              <a:t>Health Care providers are covered entities even if they use a third party, such as a billing service, to transmit the protected electronic information. </a:t>
            </a:r>
          </a:p>
          <a:p>
            <a:r>
              <a:rPr lang="en-US" altLang="en-US" dirty="0" smtClean="0"/>
              <a:t>The second category of covered entities that must follow HIPAA privacy and security rules is health plans. For HIPAA purposes, health plans include health insurance companies, health maintenance organizations, or HMOs, company insurance plans, and government agencies that pay for health care. </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169132-DD3E-43AD-8403-CD6EBEFF4C00}" type="slidenum">
              <a:rPr lang="en-US" altLang="en-US">
                <a:solidFill>
                  <a:srgbClr val="000000"/>
                </a:solidFill>
              </a:rPr>
              <a:pPr eaLnBrk="1" hangingPunct="1"/>
              <a:t>8</a:t>
            </a:fld>
            <a:endParaRPr lang="en-US" altLang="en-US" dirty="0">
              <a:solidFill>
                <a:srgbClr val="000000"/>
              </a:solidFill>
            </a:endParaRPr>
          </a:p>
        </p:txBody>
      </p:sp>
    </p:spTree>
    <p:extLst>
      <p:ext uri="{BB962C8B-B14F-4D97-AF65-F5344CB8AC3E}">
        <p14:creationId xmlns:p14="http://schemas.microsoft.com/office/powerpoint/2010/main" val="2402241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third category of covered entities is health care clearinghouses, which are organizations that standardize health information. Examples include billing services, repricing companies that adjust prices based on insurance payments, and community health management information systems. Value-added networks and switches are also covered entities if they perform clearinghouse functions. A value-added network is a private network provider hired by a company to facilitate electronic data interchange or provide other network services. A switch refers to a type of computer network vendor.</a:t>
            </a:r>
          </a:p>
          <a:p>
            <a:endParaRPr lang="en-US" altLang="en-US" dirty="0"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169132-DD3E-43AD-8403-CD6EBEFF4C00}" type="slidenum">
              <a:rPr lang="en-US" altLang="en-US">
                <a:solidFill>
                  <a:srgbClr val="000000"/>
                </a:solidFill>
              </a:rPr>
              <a:pPr eaLnBrk="1" hangingPunct="1"/>
              <a:t>9</a:t>
            </a:fld>
            <a:endParaRPr lang="en-US" altLang="en-US" dirty="0">
              <a:solidFill>
                <a:srgbClr val="000000"/>
              </a:solidFill>
            </a:endParaRPr>
          </a:p>
        </p:txBody>
      </p:sp>
    </p:spTree>
    <p:extLst>
      <p:ext uri="{BB962C8B-B14F-4D97-AF65-F5344CB8AC3E}">
        <p14:creationId xmlns:p14="http://schemas.microsoft.com/office/powerpoint/2010/main" val="14239543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hyperlink" Target="https://www.hhs.gov/hipaa/for-professionals/privacy/laws-regulations/combined-regulation-text/omnibus-hipaa-rulemaking/index.html"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hyperlink" Target="http://www.ahrq.gov/"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8.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8.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8" Type="http://schemas.openxmlformats.org/officeDocument/2006/relationships/hyperlink" Target="http://www.nationalacademies.org/hmd/Reports/1999/To-Err-is-Human-Building-A-Safer-Health-System.aspx" TargetMode="External"/><Relationship Id="rId3" Type="http://schemas.openxmlformats.org/officeDocument/2006/relationships/notesSlide" Target="../notesSlides/notesSlide28.xml"/><Relationship Id="rId7" Type="http://schemas.openxmlformats.org/officeDocument/2006/relationships/hyperlink" Target="http://www.hhs.gov/hipaa/for-professionals/covered-entities/index.html" TargetMode="External"/><Relationship Id="rId2" Type="http://schemas.openxmlformats.org/officeDocument/2006/relationships/slideLayout" Target="../slideLayouts/slideLayout9.xml"/><Relationship Id="rId1" Type="http://schemas.openxmlformats.org/officeDocument/2006/relationships/tags" Target="../tags/tag29.xml"/><Relationship Id="rId6" Type="http://schemas.openxmlformats.org/officeDocument/2006/relationships/hyperlink" Target="https://www.cms.gov/Regulations-and-Guidance/Administrative-Simplification/HIPAA-ACA/AreYouaCoveredEntity.html" TargetMode="External"/><Relationship Id="rId5" Type="http://schemas.openxmlformats.org/officeDocument/2006/relationships/hyperlink" Target="https://healthit.ahrq.gov/" TargetMode="External"/><Relationship Id="rId4" Type="http://schemas.openxmlformats.org/officeDocument/2006/relationships/hyperlink" Target="http://www.ahrq.gov/research/findings/nhqrdr/nhqdr14/index.html" TargetMode="External"/><Relationship Id="rId9" Type="http://schemas.openxmlformats.org/officeDocument/2006/relationships/hyperlink" Target="http://www.amednews.com/article/20100816/profession/308169946/2/"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www.cms.gov/Regulations-and-Guidance/Administrative-Simplification/HIPAA-ACA/Downloads/CoveredEntitiesChart20160617.pdf" TargetMode="External"/><Relationship Id="rId3" Type="http://schemas.openxmlformats.org/officeDocument/2006/relationships/notesSlide" Target="../notesSlides/notesSlide29.xml"/><Relationship Id="rId7" Type="http://schemas.openxmlformats.org/officeDocument/2006/relationships/hyperlink" Target="http://www.hhs.gov/hipaa/index.html" TargetMode="External"/><Relationship Id="rId2" Type="http://schemas.openxmlformats.org/officeDocument/2006/relationships/slideLayout" Target="../slideLayouts/slideLayout9.xml"/><Relationship Id="rId1" Type="http://schemas.openxmlformats.org/officeDocument/2006/relationships/tags" Target="../tags/tag30.xml"/><Relationship Id="rId6" Type="http://schemas.openxmlformats.org/officeDocument/2006/relationships/hyperlink" Target="http://www.jointcommission.org/" TargetMode="External"/><Relationship Id="rId5" Type="http://schemas.openxmlformats.org/officeDocument/2006/relationships/hyperlink" Target="http://www.hhs.gov/hipaa/for-professionals/compliance-enforcement/data/enforcement-highlights/index.html" TargetMode="External"/><Relationship Id="rId4" Type="http://schemas.openxmlformats.org/officeDocument/2006/relationships/hyperlink" Target="http://www.diederichhealthcare.com/the-standard/2015-medical-malpractice-payout-analysis/" TargetMode="External"/><Relationship Id="rId9" Type="http://schemas.openxmlformats.org/officeDocument/2006/relationships/hyperlink" Target="http://www.cms.gov/"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0.xml"/><Relationship Id="rId1" Type="http://schemas.openxmlformats.org/officeDocument/2006/relationships/tags" Target="../tags/tag3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hyperlink" Target="https://www.hhs.gov/hipaa/for-professionals/security/laws-regulations/index.html" TargetMode="External"/><Relationship Id="rId4" Type="http://schemas.openxmlformats.org/officeDocument/2006/relationships/hyperlink" Target="https://www.hhs.gov/hipaa/for-professionals/privacy/laws-regulations/index.html"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8.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Health Care</a:t>
            </a:r>
            <a:br>
              <a:rPr lang="en-US" altLang="en-US" dirty="0" smtClean="0"/>
            </a:br>
            <a:r>
              <a:rPr lang="en-US" altLang="en-US" dirty="0" smtClean="0"/>
              <a:t>and Public Health in the U.S.</a:t>
            </a:r>
            <a:endParaRPr lang="en-US" dirty="0"/>
          </a:p>
        </p:txBody>
      </p:sp>
      <p:sp>
        <p:nvSpPr>
          <p:cNvPr id="4" name="Text Placeholder 3"/>
          <p:cNvSpPr>
            <a:spLocks noGrp="1"/>
          </p:cNvSpPr>
          <p:nvPr>
            <p:ph type="body" sz="half" idx="2"/>
          </p:nvPr>
        </p:nvSpPr>
        <p:spPr/>
        <p:txBody>
          <a:bodyPr/>
          <a:lstStyle/>
          <a:p>
            <a:r>
              <a:rPr lang="en-US" dirty="0"/>
              <a:t>Regulating Health Care</a:t>
            </a:r>
          </a:p>
          <a:p>
            <a:endParaRPr lang="en-US" dirty="0"/>
          </a:p>
        </p:txBody>
      </p:sp>
      <p:sp>
        <p:nvSpPr>
          <p:cNvPr id="5" name="Text Placeholder 4"/>
          <p:cNvSpPr>
            <a:spLocks noGrp="1"/>
          </p:cNvSpPr>
          <p:nvPr>
            <p:ph type="body" sz="quarter" idx="11"/>
          </p:nvPr>
        </p:nvSpPr>
        <p:spPr/>
        <p:txBody>
          <a:bodyPr/>
          <a:lstStyle/>
          <a:p>
            <a:r>
              <a:rPr lang="en-US" dirty="0"/>
              <a:t>Lecture d</a:t>
            </a:r>
          </a:p>
          <a:p>
            <a:endParaRPr lang="en-US" dirty="0"/>
          </a:p>
        </p:txBody>
      </p:sp>
      <p:sp>
        <p:nvSpPr>
          <p:cNvPr id="3" name="Text Placeholder 2"/>
          <p:cNvSpPr>
            <a:spLocks noGrp="1"/>
          </p:cNvSpPr>
          <p:nvPr>
            <p:ph type="body" sz="quarter" idx="12"/>
          </p:nvPr>
        </p:nvSpPr>
        <p:spPr/>
        <p:txBody>
          <a:bodyPr/>
          <a:lstStyle/>
          <a:p>
            <a:r>
              <a:rPr lang="en-US" dirty="0"/>
              <a:t>This material (Comp 1 Unit 6) was developed by Oregon Health &amp; Science University, funded by the Department of Health and Human Services, Office of the National Coordinator for Health Information Technology under Award Number 90WT0001. </a:t>
            </a:r>
          </a:p>
          <a:p>
            <a:r>
              <a:rPr lang="en-US" dirty="0"/>
              <a:t>This work is licensed under the Creative Commons Attribution-NonCommercial-ShareAlike 4.0 International License. To view a copy of this license, visit </a:t>
            </a:r>
            <a:r>
              <a:rPr lang="en-US" u="sng" dirty="0">
                <a:hlinkClick r:id="rId4" tooltip="URL for Creative Commons Attribution-NonCommercial-ShareAlike 4.0 International License"/>
              </a:rPr>
              <a:t>http://creativecommons.org/licenses/by-nc-sa/4.0/</a:t>
            </a:r>
            <a:r>
              <a:rPr lang="en-US" dirty="0"/>
              <a:t>.</a:t>
            </a:r>
          </a:p>
          <a:p>
            <a:endParaRPr lang="en-US" dirty="0"/>
          </a:p>
          <a:p>
            <a:endParaRPr lang="en-US" dirty="0"/>
          </a:p>
        </p:txBody>
      </p:sp>
      <p:sp>
        <p:nvSpPr>
          <p:cNvPr id="8" name="Slide Number Placeholder 7"/>
          <p:cNvSpPr>
            <a:spLocks noGrp="1"/>
          </p:cNvSpPr>
          <p:nvPr>
            <p:ph type="sldNum" sz="quarter" idx="4"/>
          </p:nvPr>
        </p:nvSpPr>
        <p:spPr/>
        <p:txBody>
          <a:bodyPr/>
          <a:lstStyle/>
          <a:p>
            <a:fld id="{F3BF8891-5E06-46C2-89A4-6DB85D39BA35}" type="slidenum">
              <a:rPr lang="en-US" smtClean="0"/>
              <a:pPr/>
              <a:t>1</a:t>
            </a:fld>
            <a:endParaRPr lang="en-US" dirty="0"/>
          </a:p>
        </p:txBody>
      </p:sp>
    </p:spTree>
    <p:custDataLst>
      <p:tags r:id="rId1"/>
    </p:custDataLst>
    <p:extLst>
      <p:ext uri="{BB962C8B-B14F-4D97-AF65-F5344CB8AC3E}">
        <p14:creationId xmlns:p14="http://schemas.microsoft.com/office/powerpoint/2010/main" val="1740571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Associates</a:t>
            </a:r>
            <a:endParaRPr lang="en-US" dirty="0"/>
          </a:p>
        </p:txBody>
      </p:sp>
      <p:sp>
        <p:nvSpPr>
          <p:cNvPr id="3" name="Content Placeholder 2"/>
          <p:cNvSpPr>
            <a:spLocks noGrp="1"/>
          </p:cNvSpPr>
          <p:nvPr>
            <p:ph sz="quarter" idx="14"/>
          </p:nvPr>
        </p:nvSpPr>
        <p:spPr/>
        <p:txBody>
          <a:bodyPr/>
          <a:lstStyle/>
          <a:p>
            <a:r>
              <a:rPr lang="en-US" dirty="0" smtClean="0"/>
              <a:t>Entities that are engaged to assist covered entities in delivering health care services</a:t>
            </a:r>
          </a:p>
          <a:p>
            <a:r>
              <a:rPr lang="en-US" dirty="0" smtClean="0"/>
              <a:t>Business Associate Agreement (BAA)</a:t>
            </a:r>
          </a:p>
          <a:p>
            <a:r>
              <a:rPr lang="en-US" dirty="0" smtClean="0"/>
              <a:t>Must also comply with HIPAA rules </a:t>
            </a:r>
          </a:p>
        </p:txBody>
      </p:sp>
      <p:sp>
        <p:nvSpPr>
          <p:cNvPr id="8" name="Slide Number Placeholder 7"/>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extLst>
      <p:ext uri="{BB962C8B-B14F-4D97-AF65-F5344CB8AC3E}">
        <p14:creationId xmlns:p14="http://schemas.microsoft.com/office/powerpoint/2010/main" val="1363865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HIPAA Privacy Rule</a:t>
            </a:r>
          </a:p>
        </p:txBody>
      </p:sp>
      <p:sp>
        <p:nvSpPr>
          <p:cNvPr id="12291" name="Content Placeholder 2"/>
          <p:cNvSpPr>
            <a:spLocks noGrp="1"/>
          </p:cNvSpPr>
          <p:nvPr>
            <p:ph sz="quarter" idx="14"/>
          </p:nvPr>
        </p:nvSpPr>
        <p:spPr/>
        <p:txBody>
          <a:bodyPr/>
          <a:lstStyle/>
          <a:p>
            <a:r>
              <a:rPr lang="en-US" altLang="en-US" dirty="0"/>
              <a:t>Applies to </a:t>
            </a:r>
            <a:r>
              <a:rPr lang="en-US" altLang="en-US" dirty="0" smtClean="0"/>
              <a:t>protected health information (PHI)</a:t>
            </a:r>
            <a:endParaRPr lang="en-US" altLang="en-US" dirty="0"/>
          </a:p>
          <a:p>
            <a:r>
              <a:rPr lang="en-US" altLang="en-US" dirty="0" smtClean="0"/>
              <a:t>Applies to all forms or medium</a:t>
            </a:r>
          </a:p>
          <a:p>
            <a:r>
              <a:rPr lang="en-US" altLang="en-US" dirty="0" smtClean="0"/>
              <a:t>Individually </a:t>
            </a:r>
            <a:r>
              <a:rPr lang="en-US" altLang="en-US" dirty="0"/>
              <a:t>identifiable health </a:t>
            </a:r>
            <a:r>
              <a:rPr lang="en-US" altLang="en-US" dirty="0" smtClean="0"/>
              <a:t>information</a:t>
            </a:r>
          </a:p>
          <a:p>
            <a:pPr lvl="1"/>
            <a:r>
              <a:rPr lang="en-US" altLang="en-US" dirty="0" smtClean="0"/>
              <a:t>Name/address</a:t>
            </a:r>
          </a:p>
          <a:p>
            <a:pPr lvl="1"/>
            <a:r>
              <a:rPr lang="en-US" altLang="en-US" dirty="0" smtClean="0"/>
              <a:t>Phone number</a:t>
            </a:r>
          </a:p>
          <a:p>
            <a:pPr lvl="1"/>
            <a:r>
              <a:rPr lang="en-US" altLang="en-US" dirty="0" smtClean="0"/>
              <a:t>E-mail address</a:t>
            </a:r>
          </a:p>
          <a:p>
            <a:pPr lvl="1"/>
            <a:r>
              <a:rPr lang="en-US" altLang="en-US" dirty="0" smtClean="0"/>
              <a:t>SSN</a:t>
            </a:r>
          </a:p>
          <a:p>
            <a:pPr lvl="1"/>
            <a:r>
              <a:rPr lang="en-US" altLang="en-US" dirty="0" smtClean="0"/>
              <a:t>Photograph</a:t>
            </a:r>
            <a:endParaRPr lang="en-US" altLang="en-US" dirty="0"/>
          </a:p>
          <a:p>
            <a:pPr lvl="1"/>
            <a:endParaRPr lang="en-US" altLang="en-US" dirty="0" smtClean="0"/>
          </a:p>
          <a:p>
            <a:pPr lvl="1"/>
            <a:endParaRPr lang="en-US" altLang="en-US" dirty="0" smtClean="0"/>
          </a:p>
          <a:p>
            <a:pPr lvl="1"/>
            <a:endParaRPr lang="en-US" altLang="en-US" dirty="0" smtClean="0"/>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Individually Identifiable Information</a:t>
            </a:r>
          </a:p>
        </p:txBody>
      </p:sp>
      <p:sp>
        <p:nvSpPr>
          <p:cNvPr id="3" name="Content Placeholder 2"/>
          <p:cNvSpPr>
            <a:spLocks noGrp="1"/>
          </p:cNvSpPr>
          <p:nvPr>
            <p:ph sz="quarter" idx="14"/>
          </p:nvPr>
        </p:nvSpPr>
        <p:spPr/>
        <p:txBody>
          <a:bodyPr/>
          <a:lstStyle/>
          <a:p>
            <a:r>
              <a:rPr lang="en-US" dirty="0"/>
              <a:t>Information can be used to identify the individual</a:t>
            </a:r>
          </a:p>
          <a:p>
            <a:pPr lvl="1"/>
            <a:r>
              <a:rPr lang="en-US" dirty="0" smtClean="0"/>
              <a:t>Physical or mental health condition</a:t>
            </a:r>
          </a:p>
          <a:p>
            <a:pPr lvl="1"/>
            <a:r>
              <a:rPr lang="en-US" dirty="0" smtClean="0"/>
              <a:t>Provision of health care</a:t>
            </a:r>
          </a:p>
          <a:p>
            <a:pPr lvl="1"/>
            <a:r>
              <a:rPr lang="en-US" dirty="0" smtClean="0"/>
              <a:t>Payment </a:t>
            </a:r>
          </a:p>
        </p:txBody>
      </p:sp>
      <p:sp>
        <p:nvSpPr>
          <p:cNvPr id="6" name="Slide Number Placeholder 5"/>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Privacy Rule Requirements</a:t>
            </a:r>
          </a:p>
        </p:txBody>
      </p:sp>
      <p:sp>
        <p:nvSpPr>
          <p:cNvPr id="14339" name="Content Placeholder 2"/>
          <p:cNvSpPr>
            <a:spLocks noGrp="1"/>
          </p:cNvSpPr>
          <p:nvPr>
            <p:ph sz="quarter" idx="14"/>
          </p:nvPr>
        </p:nvSpPr>
        <p:spPr/>
        <p:txBody>
          <a:bodyPr/>
          <a:lstStyle/>
          <a:p>
            <a:r>
              <a:rPr lang="en-US" altLang="en-US" dirty="0" smtClean="0"/>
              <a:t>Notify patients of rights</a:t>
            </a:r>
          </a:p>
          <a:p>
            <a:r>
              <a:rPr lang="en-US" altLang="en-US" dirty="0" smtClean="0"/>
              <a:t>Allow patients to see their medical records</a:t>
            </a:r>
          </a:p>
          <a:p>
            <a:r>
              <a:rPr lang="en-US" altLang="en-US" dirty="0" smtClean="0"/>
              <a:t>Implement and train employees on privacy procedures </a:t>
            </a:r>
          </a:p>
          <a:p>
            <a:r>
              <a:rPr lang="en-US" altLang="en-US" dirty="0" smtClean="0"/>
              <a:t>Designate individual to be responsible for seeing that procedures are adopted and followed</a:t>
            </a:r>
          </a:p>
          <a:p>
            <a:r>
              <a:rPr lang="en-US" altLang="en-US" dirty="0" smtClean="0"/>
              <a:t>Keep patient records secure</a:t>
            </a:r>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HIPAA Security Rule</a:t>
            </a:r>
          </a:p>
        </p:txBody>
      </p:sp>
      <p:sp>
        <p:nvSpPr>
          <p:cNvPr id="15363" name="Content Placeholder 2"/>
          <p:cNvSpPr>
            <a:spLocks noGrp="1"/>
          </p:cNvSpPr>
          <p:nvPr>
            <p:ph sz="quarter" idx="14"/>
          </p:nvPr>
        </p:nvSpPr>
        <p:spPr/>
        <p:txBody>
          <a:bodyPr/>
          <a:lstStyle/>
          <a:p>
            <a:r>
              <a:rPr lang="en-US" altLang="en-US" dirty="0" smtClean="0"/>
              <a:t>Requires covered entities to use security measures to protect health information</a:t>
            </a:r>
          </a:p>
          <a:p>
            <a:r>
              <a:rPr lang="en-US" altLang="en-US" dirty="0" smtClean="0"/>
              <a:t>Does not specify which technology must be used</a:t>
            </a:r>
          </a:p>
          <a:p>
            <a:r>
              <a:rPr lang="en-US" altLang="en-US" dirty="0" smtClean="0"/>
              <a:t>Establishes minimum federal standards</a:t>
            </a:r>
          </a:p>
          <a:p>
            <a:pPr lvl="1"/>
            <a:r>
              <a:rPr lang="en-US" altLang="en-US" dirty="0" smtClean="0"/>
              <a:t>State laws may require more rigorous safeguards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HIPAA Security Rule:</a:t>
            </a:r>
            <a:br>
              <a:rPr lang="en-US" altLang="en-US" dirty="0" smtClean="0"/>
            </a:br>
            <a:r>
              <a:rPr lang="en-US" altLang="en-US" dirty="0" smtClean="0"/>
              <a:t>General Guidelines</a:t>
            </a:r>
          </a:p>
        </p:txBody>
      </p:sp>
      <p:sp>
        <p:nvSpPr>
          <p:cNvPr id="16387" name="Content Placeholder 2"/>
          <p:cNvSpPr>
            <a:spLocks noGrp="1"/>
          </p:cNvSpPr>
          <p:nvPr>
            <p:ph sz="quarter" idx="14"/>
          </p:nvPr>
        </p:nvSpPr>
        <p:spPr/>
        <p:txBody>
          <a:bodyPr/>
          <a:lstStyle/>
          <a:p>
            <a:r>
              <a:rPr lang="en-US" altLang="en-US" dirty="0" smtClean="0"/>
              <a:t>Covered entities must:</a:t>
            </a:r>
          </a:p>
          <a:p>
            <a:pPr lvl="1"/>
            <a:r>
              <a:rPr lang="en-US" altLang="en-US" dirty="0" smtClean="0"/>
              <a:t>Ensure confidentiality, integrity, and availability</a:t>
            </a:r>
          </a:p>
          <a:p>
            <a:pPr lvl="1"/>
            <a:r>
              <a:rPr lang="en-US" altLang="en-US" dirty="0" smtClean="0"/>
              <a:t>Anticipate threats and protect against them</a:t>
            </a:r>
          </a:p>
          <a:p>
            <a:pPr lvl="1"/>
            <a:r>
              <a:rPr lang="en-US" altLang="en-US" dirty="0" smtClean="0"/>
              <a:t>Protect against impermissible uses or disclosures</a:t>
            </a:r>
          </a:p>
          <a:p>
            <a:pPr lvl="1"/>
            <a:r>
              <a:rPr lang="en-US" altLang="en-US" dirty="0" smtClean="0"/>
              <a:t>Ensure workforce compliance</a:t>
            </a:r>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HIPAA Enforcement</a:t>
            </a:r>
            <a:br>
              <a:rPr lang="en-US" altLang="en-US" dirty="0" smtClean="0"/>
            </a:br>
            <a:r>
              <a:rPr lang="en-US" altLang="en-US" dirty="0" smtClean="0"/>
              <a:t>and Penalties - 1</a:t>
            </a:r>
          </a:p>
        </p:txBody>
      </p:sp>
      <p:sp>
        <p:nvSpPr>
          <p:cNvPr id="17411" name="Content Placeholder 2"/>
          <p:cNvSpPr>
            <a:spLocks noGrp="1"/>
          </p:cNvSpPr>
          <p:nvPr>
            <p:ph sz="quarter" idx="14"/>
          </p:nvPr>
        </p:nvSpPr>
        <p:spPr/>
        <p:txBody>
          <a:bodyPr/>
          <a:lstStyle/>
          <a:p>
            <a:r>
              <a:rPr lang="en-US" altLang="en-US" dirty="0" smtClean="0"/>
              <a:t>The Office of Civil Rights within the U.S. Department of Health and Human Services enforces HIPAA compliance</a:t>
            </a:r>
          </a:p>
          <a:p>
            <a:r>
              <a:rPr lang="en-US" altLang="en-US" dirty="0" smtClean="0"/>
              <a:t>The HITECH Act extends privacy and security rules, provides for enhanced enforcement </a:t>
            </a:r>
          </a:p>
          <a:p>
            <a:pPr marL="400050" lvl="1" indent="0">
              <a:buNone/>
            </a:pPr>
            <a:r>
              <a:rPr lang="en-US" sz="2600" dirty="0" smtClean="0">
                <a:hlinkClick r:id="rId4" tooltip="URL to U.S. Department of Health and Human Services Health Information Privacy web site, web page titled Omnibus HIPAA Rulemaking"/>
              </a:rPr>
              <a:t>https</a:t>
            </a:r>
            <a:r>
              <a:rPr lang="en-US" sz="2600" dirty="0">
                <a:hlinkClick r:id="rId4" tooltip="URL to U.S. Department of Health and Human Services Health Information Privacy web site, web page titled Omnibus HIPAA Rulemaking"/>
              </a:rPr>
              <a:t>://</a:t>
            </a:r>
            <a:r>
              <a:rPr lang="en-US" sz="2600" dirty="0" smtClean="0">
                <a:hlinkClick r:id="rId4" tooltip="URL to U.S. Department of Health and Human Services Health Information Privacy web site, web page titled Omnibus HIPAA Rulemaking"/>
              </a:rPr>
              <a:t>www.hhs.gov/hipaa/for-professionals/privacy/laws-regulations/combined-regulation-text/omnibus-hipaa-rulemaking/index.html</a:t>
            </a:r>
            <a:r>
              <a:rPr lang="en-US" sz="2600" dirty="0" smtClean="0"/>
              <a:t>  </a:t>
            </a:r>
            <a:endParaRPr lang="en-US" altLang="en-US" sz="2600"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HIPAA Enforcement</a:t>
            </a:r>
            <a:br>
              <a:rPr lang="en-US" altLang="en-US" dirty="0" smtClean="0"/>
            </a:br>
            <a:r>
              <a:rPr lang="en-US" altLang="en-US" dirty="0" smtClean="0"/>
              <a:t>and Penalties - 2</a:t>
            </a:r>
          </a:p>
        </p:txBody>
      </p:sp>
      <p:sp>
        <p:nvSpPr>
          <p:cNvPr id="17411" name="Content Placeholder 2"/>
          <p:cNvSpPr>
            <a:spLocks noGrp="1"/>
          </p:cNvSpPr>
          <p:nvPr>
            <p:ph sz="quarter" idx="14"/>
          </p:nvPr>
        </p:nvSpPr>
        <p:spPr/>
        <p:txBody>
          <a:bodyPr/>
          <a:lstStyle/>
          <a:p>
            <a:r>
              <a:rPr lang="en-US" altLang="en-US" dirty="0" smtClean="0"/>
              <a:t>HIPAA Omnibus Rule, 2013</a:t>
            </a:r>
          </a:p>
          <a:p>
            <a:pPr lvl="1"/>
            <a:r>
              <a:rPr lang="en-US" dirty="0" smtClean="0"/>
              <a:t>Stringent </a:t>
            </a:r>
            <a:r>
              <a:rPr lang="en-US" dirty="0"/>
              <a:t>requirements regarding notification of </a:t>
            </a:r>
            <a:r>
              <a:rPr lang="en-US" dirty="0">
                <a:latin typeface="Arial" pitchFamily="34" charset="0"/>
                <a:cs typeface="Arial" pitchFamily="34" charset="0"/>
              </a:rPr>
              <a:t>health information breach to the Department of Health and Human </a:t>
            </a:r>
            <a:r>
              <a:rPr lang="en-US" dirty="0" smtClean="0">
                <a:latin typeface="Arial" pitchFamily="34" charset="0"/>
                <a:cs typeface="Arial" pitchFamily="34" charset="0"/>
              </a:rPr>
              <a:t>Services</a:t>
            </a:r>
          </a:p>
          <a:p>
            <a:pPr lvl="1"/>
            <a:r>
              <a:rPr lang="en-US" dirty="0" smtClean="0">
                <a:latin typeface="Arial" pitchFamily="34" charset="0"/>
                <a:cs typeface="Arial" pitchFamily="34" charset="0"/>
              </a:rPr>
              <a:t>Increased </a:t>
            </a:r>
            <a:r>
              <a:rPr lang="en-US" dirty="0">
                <a:latin typeface="Arial" pitchFamily="34" charset="0"/>
                <a:cs typeface="Arial" pitchFamily="34" charset="0"/>
              </a:rPr>
              <a:t>fines and </a:t>
            </a:r>
            <a:r>
              <a:rPr lang="en-US" dirty="0" smtClean="0">
                <a:latin typeface="Arial" pitchFamily="34" charset="0"/>
                <a:cs typeface="Arial" pitchFamily="34" charset="0"/>
              </a:rPr>
              <a:t>penalties </a:t>
            </a:r>
          </a:p>
          <a:p>
            <a:pPr lvl="1"/>
            <a:r>
              <a:rPr lang="en-US" dirty="0" smtClean="0">
                <a:latin typeface="Arial" pitchFamily="34" charset="0"/>
                <a:cs typeface="Arial" pitchFamily="34" charset="0"/>
              </a:rPr>
              <a:t>Enhanced </a:t>
            </a:r>
            <a:r>
              <a:rPr lang="en-US" dirty="0">
                <a:latin typeface="Arial" pitchFamily="34" charset="0"/>
                <a:cs typeface="Arial" pitchFamily="34" charset="0"/>
              </a:rPr>
              <a:t>patient control of health information</a:t>
            </a:r>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extLst>
      <p:ext uri="{BB962C8B-B14F-4D97-AF65-F5344CB8AC3E}">
        <p14:creationId xmlns:p14="http://schemas.microsoft.com/office/powerpoint/2010/main" val="1563183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Patient Safety - 1</a:t>
            </a:r>
          </a:p>
        </p:txBody>
      </p:sp>
      <p:sp>
        <p:nvSpPr>
          <p:cNvPr id="18435" name="Content Placeholder 2"/>
          <p:cNvSpPr>
            <a:spLocks noGrp="1"/>
          </p:cNvSpPr>
          <p:nvPr>
            <p:ph sz="quarter" idx="14"/>
          </p:nvPr>
        </p:nvSpPr>
        <p:spPr/>
        <p:txBody>
          <a:bodyPr/>
          <a:lstStyle/>
          <a:p>
            <a:r>
              <a:rPr lang="en-US" altLang="en-US" dirty="0" smtClean="0"/>
              <a:t>Regulation is an important mechanism used to improve patient safety</a:t>
            </a:r>
          </a:p>
          <a:p>
            <a:r>
              <a:rPr lang="en-US" altLang="en-US" dirty="0" smtClean="0"/>
              <a:t>Landmark 1999 report (To Err is Human) </a:t>
            </a:r>
          </a:p>
          <a:p>
            <a:pPr lvl="1"/>
            <a:r>
              <a:rPr lang="en-US" altLang="en-US" dirty="0" smtClean="0"/>
              <a:t>44,000 to 98,000 people die in hospitals each year as a result of preventable medical mistakes</a:t>
            </a:r>
          </a:p>
          <a:p>
            <a:pPr lvl="1"/>
            <a:r>
              <a:rPr lang="en-US" altLang="en-US" dirty="0" smtClean="0"/>
              <a:t>Mistakes cost hospitals $17 billion to $29 billion yearly</a:t>
            </a:r>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Patient Safety - 2</a:t>
            </a:r>
          </a:p>
        </p:txBody>
      </p:sp>
      <p:sp>
        <p:nvSpPr>
          <p:cNvPr id="18435" name="Content Placeholder 2"/>
          <p:cNvSpPr>
            <a:spLocks noGrp="1"/>
          </p:cNvSpPr>
          <p:nvPr>
            <p:ph sz="quarter" idx="14"/>
          </p:nvPr>
        </p:nvSpPr>
        <p:spPr/>
        <p:txBody>
          <a:bodyPr/>
          <a:lstStyle/>
          <a:p>
            <a:r>
              <a:rPr lang="en-US" altLang="en-US" dirty="0" smtClean="0"/>
              <a:t>The 1999 To Err is Human Report: </a:t>
            </a:r>
          </a:p>
          <a:p>
            <a:pPr lvl="1"/>
            <a:r>
              <a:rPr lang="en-US" altLang="en-US" dirty="0" smtClean="0"/>
              <a:t>Individual errors are not the main problem</a:t>
            </a:r>
          </a:p>
          <a:p>
            <a:pPr lvl="1"/>
            <a:r>
              <a:rPr lang="en-US" altLang="en-US" dirty="0" smtClean="0"/>
              <a:t>Faulty systems, processes, and other conditions lead to preventable errors</a:t>
            </a:r>
          </a:p>
          <a:p>
            <a:endParaRPr lang="en-US" altLang="en-US" dirty="0" smtClean="0"/>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extLst>
      <p:ext uri="{BB962C8B-B14F-4D97-AF65-F5344CB8AC3E}">
        <p14:creationId xmlns:p14="http://schemas.microsoft.com/office/powerpoint/2010/main" val="3342124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6"/>
          <p:cNvSpPr>
            <a:spLocks noGrp="1"/>
          </p:cNvSpPr>
          <p:nvPr>
            <p:ph type="title"/>
          </p:nvPr>
        </p:nvSpPr>
        <p:spPr/>
        <p:txBody>
          <a:bodyPr/>
          <a:lstStyle/>
          <a:p>
            <a:r>
              <a:rPr lang="en-US" altLang="en-US" dirty="0" smtClean="0"/>
              <a:t>Regulating Health Care</a:t>
            </a:r>
            <a:br>
              <a:rPr lang="en-US" altLang="en-US" dirty="0" smtClean="0"/>
            </a:br>
            <a:r>
              <a:rPr lang="en-US" altLang="en-US" dirty="0" smtClean="0"/>
              <a:t>Learning Objectives - 1</a:t>
            </a:r>
          </a:p>
        </p:txBody>
      </p:sp>
      <p:sp>
        <p:nvSpPr>
          <p:cNvPr id="7171" name="Content Placeholder 2"/>
          <p:cNvSpPr>
            <a:spLocks noGrp="1"/>
          </p:cNvSpPr>
          <p:nvPr>
            <p:ph sz="quarter" idx="14"/>
          </p:nvPr>
        </p:nvSpPr>
        <p:spPr/>
        <p:txBody>
          <a:bodyPr/>
          <a:lstStyle/>
          <a:p>
            <a:r>
              <a:rPr lang="en-US" altLang="en-US" dirty="0" smtClean="0"/>
              <a:t>Describe the role of accreditation, regulatory bodies, and professional associations in health care in the U.S. (Lecture a)</a:t>
            </a:r>
          </a:p>
          <a:p>
            <a:r>
              <a:rPr lang="en-US" altLang="en-US" dirty="0" smtClean="0"/>
              <a:t>Describe the basic concepts of law in the United States: the legal system, sources of law, classification of laws, the court system, and the trial process. (Lecture b)</a:t>
            </a:r>
          </a:p>
        </p:txBody>
      </p:sp>
      <p:sp>
        <p:nvSpPr>
          <p:cNvPr id="5" name="Slide Number Placeholder 4"/>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Medical Mistakes Today</a:t>
            </a:r>
          </a:p>
        </p:txBody>
      </p:sp>
      <p:sp>
        <p:nvSpPr>
          <p:cNvPr id="19459" name="Content Placeholder 2"/>
          <p:cNvSpPr>
            <a:spLocks noGrp="1"/>
          </p:cNvSpPr>
          <p:nvPr>
            <p:ph sz="quarter" idx="14"/>
          </p:nvPr>
        </p:nvSpPr>
        <p:spPr/>
        <p:txBody>
          <a:bodyPr/>
          <a:lstStyle/>
          <a:p>
            <a:r>
              <a:rPr lang="en-US" altLang="en-US" dirty="0" smtClean="0"/>
              <a:t>Errors can result in medical malpractice lawsuits</a:t>
            </a:r>
          </a:p>
          <a:p>
            <a:pPr lvl="1"/>
            <a:r>
              <a:rPr lang="en-US" altLang="en-US" dirty="0" smtClean="0"/>
              <a:t>61% of doctors are sued at some point</a:t>
            </a:r>
          </a:p>
          <a:p>
            <a:pPr lvl="1"/>
            <a:r>
              <a:rPr lang="en-US" altLang="en-US" dirty="0" smtClean="0"/>
              <a:t>Medical malpractice payouts totaled over </a:t>
            </a:r>
            <a:br>
              <a:rPr lang="en-US" altLang="en-US" dirty="0" smtClean="0"/>
            </a:br>
            <a:r>
              <a:rPr lang="en-US" altLang="en-US" dirty="0" smtClean="0"/>
              <a:t>$3 billion dollars in 2014</a:t>
            </a:r>
          </a:p>
          <a:p>
            <a:r>
              <a:rPr lang="en-US" altLang="en-US" dirty="0" smtClean="0"/>
              <a:t>Suffering from medical errors: not measurable</a:t>
            </a:r>
          </a:p>
        </p:txBody>
      </p:sp>
      <p:sp>
        <p:nvSpPr>
          <p:cNvPr id="5" name="Slide Number Placeholder 4"/>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extLst>
      <p:ext uri="{BB962C8B-B14F-4D97-AF65-F5344CB8AC3E}">
        <p14:creationId xmlns:p14="http://schemas.microsoft.com/office/powerpoint/2010/main" val="31930826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The Joint Commission</a:t>
            </a:r>
            <a:br>
              <a:rPr lang="en-US" altLang="en-US" dirty="0" smtClean="0"/>
            </a:br>
            <a:r>
              <a:rPr lang="en-US" altLang="en-US" dirty="0" smtClean="0"/>
              <a:t>Safety Initiatives - 1</a:t>
            </a:r>
          </a:p>
        </p:txBody>
      </p:sp>
      <p:sp>
        <p:nvSpPr>
          <p:cNvPr id="20483" name="Content Placeholder 2"/>
          <p:cNvSpPr>
            <a:spLocks noGrp="1"/>
          </p:cNvSpPr>
          <p:nvPr>
            <p:ph sz="quarter" idx="14"/>
          </p:nvPr>
        </p:nvSpPr>
        <p:spPr/>
        <p:txBody>
          <a:bodyPr/>
          <a:lstStyle/>
          <a:p>
            <a:r>
              <a:rPr lang="en-US" altLang="en-US" dirty="0" smtClean="0"/>
              <a:t>Sentinel Event Policy</a:t>
            </a:r>
          </a:p>
          <a:p>
            <a:pPr lvl="1"/>
            <a:r>
              <a:rPr lang="en-US" altLang="en-US" dirty="0" smtClean="0"/>
              <a:t>Unexpected death, unexpected serious physical or psychological injury, or the risk of such an event</a:t>
            </a:r>
          </a:p>
          <a:p>
            <a:r>
              <a:rPr lang="en-US" altLang="en-US" dirty="0" smtClean="0"/>
              <a:t>Patient Safety Advisory Group</a:t>
            </a:r>
          </a:p>
          <a:p>
            <a:pPr lvl="1"/>
            <a:r>
              <a:rPr lang="en-US" altLang="en-US" dirty="0" smtClean="0"/>
              <a:t>Panel of experts who recommend National Patient Safety Goals</a:t>
            </a:r>
          </a:p>
          <a:p>
            <a:pPr lvl="1"/>
            <a:r>
              <a:rPr lang="en-US" altLang="en-US" dirty="0" smtClean="0"/>
              <a:t>Also address newly developing safety issues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The Joint Commission</a:t>
            </a:r>
            <a:br>
              <a:rPr lang="en-US" altLang="en-US" dirty="0" smtClean="0"/>
            </a:br>
            <a:r>
              <a:rPr lang="en-US" altLang="en-US" dirty="0" smtClean="0"/>
              <a:t>Safety Initiatives - 2</a:t>
            </a:r>
          </a:p>
        </p:txBody>
      </p:sp>
      <p:sp>
        <p:nvSpPr>
          <p:cNvPr id="3" name="Content Placeholder 2"/>
          <p:cNvSpPr>
            <a:spLocks noGrp="1"/>
          </p:cNvSpPr>
          <p:nvPr>
            <p:ph sz="quarter" idx="14"/>
          </p:nvPr>
        </p:nvSpPr>
        <p:spPr/>
        <p:txBody>
          <a:bodyPr/>
          <a:lstStyle/>
          <a:p>
            <a:r>
              <a:rPr lang="en-US" sz="3000" dirty="0" smtClean="0"/>
              <a:t>Universal Protocol for Preventing Wrong Site, Wrong Procedure and Wrong Person Surgery</a:t>
            </a:r>
          </a:p>
          <a:p>
            <a:pPr lvl="1"/>
            <a:r>
              <a:rPr lang="en-US" dirty="0" smtClean="0"/>
              <a:t>Pre-surgery verification</a:t>
            </a:r>
          </a:p>
          <a:p>
            <a:pPr lvl="1"/>
            <a:r>
              <a:rPr lang="en-US" dirty="0" smtClean="0"/>
              <a:t>Site marking</a:t>
            </a:r>
          </a:p>
          <a:p>
            <a:pPr lvl="1"/>
            <a:r>
              <a:rPr lang="en-US" dirty="0" smtClean="0"/>
              <a:t>“Time out” before an incision is made</a:t>
            </a:r>
          </a:p>
          <a:p>
            <a:r>
              <a:rPr lang="en-US" sz="3000" dirty="0" smtClean="0"/>
              <a:t>The Speak Up Initiative</a:t>
            </a:r>
          </a:p>
          <a:p>
            <a:pPr lvl="1"/>
            <a:r>
              <a:rPr lang="en-US" dirty="0" smtClean="0"/>
              <a:t>Encourages patients to participate in their care</a:t>
            </a:r>
          </a:p>
          <a:p>
            <a:pPr lvl="1"/>
            <a:r>
              <a:rPr lang="en-US" dirty="0" smtClean="0"/>
              <a:t>Free patient education materials</a:t>
            </a:r>
          </a:p>
          <a:p>
            <a:pPr lvl="1"/>
            <a:endParaRPr lang="en-US" dirty="0" smtClean="0"/>
          </a:p>
          <a:p>
            <a:pPr lvl="1"/>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Agency for Health Care</a:t>
            </a:r>
            <a:br>
              <a:rPr lang="en-US" altLang="en-US" dirty="0" smtClean="0"/>
            </a:br>
            <a:r>
              <a:rPr lang="en-US" altLang="en-US" dirty="0" smtClean="0"/>
              <a:t>Research and Quality (AHRQ)</a:t>
            </a:r>
          </a:p>
        </p:txBody>
      </p:sp>
      <p:sp>
        <p:nvSpPr>
          <p:cNvPr id="2" name="Content Placeholder 1"/>
          <p:cNvSpPr>
            <a:spLocks noGrp="1"/>
          </p:cNvSpPr>
          <p:nvPr>
            <p:ph sz="quarter" idx="14"/>
          </p:nvPr>
        </p:nvSpPr>
        <p:spPr/>
        <p:txBody>
          <a:bodyPr/>
          <a:lstStyle/>
          <a:p>
            <a:r>
              <a:rPr lang="en-US" dirty="0" smtClean="0"/>
              <a:t>Part of U.S. Department of Health and Human Services. </a:t>
            </a:r>
          </a:p>
          <a:p>
            <a:pPr lvl="1"/>
            <a:r>
              <a:rPr lang="en-US" dirty="0" smtClean="0">
                <a:hlinkClick r:id="rId4" tooltip="URL to Agency for Healthcare Research and Quality"/>
              </a:rPr>
              <a:t>www.AHRQ.gov</a:t>
            </a:r>
            <a:endParaRPr lang="en-US" dirty="0" smtClean="0"/>
          </a:p>
          <a:p>
            <a:r>
              <a:rPr lang="en-US" dirty="0" smtClean="0"/>
              <a:t>Improve safety and quality of care</a:t>
            </a:r>
          </a:p>
          <a:p>
            <a:pPr lvl="1"/>
            <a:r>
              <a:rPr lang="en-US" dirty="0" smtClean="0"/>
              <a:t>Investing in research</a:t>
            </a:r>
          </a:p>
          <a:p>
            <a:pPr lvl="1"/>
            <a:r>
              <a:rPr lang="en-US" dirty="0" smtClean="0"/>
              <a:t>Creating tools to put the results into practice</a:t>
            </a:r>
          </a:p>
          <a:p>
            <a:pPr lvl="1"/>
            <a:r>
              <a:rPr lang="en-US" dirty="0" smtClean="0"/>
              <a:t>Generating measures and data used by providers and policymakers</a:t>
            </a:r>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National Health Care </a:t>
            </a:r>
            <a:br>
              <a:rPr lang="en-US" altLang="en-US" dirty="0" smtClean="0"/>
            </a:br>
            <a:r>
              <a:rPr lang="en-US" altLang="en-US" dirty="0" smtClean="0"/>
              <a:t>Quality Report</a:t>
            </a:r>
          </a:p>
        </p:txBody>
      </p:sp>
      <p:sp>
        <p:nvSpPr>
          <p:cNvPr id="23555" name="Text Placeholder 13"/>
          <p:cNvSpPr>
            <a:spLocks noGrp="1"/>
          </p:cNvSpPr>
          <p:nvPr>
            <p:ph sz="quarter" idx="14"/>
          </p:nvPr>
        </p:nvSpPr>
        <p:spPr/>
        <p:txBody>
          <a:bodyPr/>
          <a:lstStyle/>
          <a:p>
            <a:r>
              <a:rPr lang="en-US" altLang="en-US" dirty="0" smtClean="0"/>
              <a:t>Effectiveness </a:t>
            </a:r>
          </a:p>
          <a:p>
            <a:r>
              <a:rPr lang="en-US" altLang="en-US" dirty="0" smtClean="0"/>
              <a:t>Timeliness</a:t>
            </a:r>
          </a:p>
          <a:p>
            <a:r>
              <a:rPr lang="en-US" altLang="en-US" dirty="0" smtClean="0"/>
              <a:t>Efficiency</a:t>
            </a:r>
          </a:p>
          <a:p>
            <a:r>
              <a:rPr lang="en-US" altLang="en-US" dirty="0" smtClean="0"/>
              <a:t>Patient safety </a:t>
            </a:r>
          </a:p>
          <a:p>
            <a:r>
              <a:rPr lang="en-US" altLang="en-US" dirty="0" smtClean="0"/>
              <a:t>Access to care</a:t>
            </a:r>
          </a:p>
          <a:p>
            <a:r>
              <a:rPr lang="en-US" altLang="en-US" dirty="0" smtClean="0"/>
              <a:t>Patient centeredness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AHRQ: Health IT</a:t>
            </a:r>
          </a:p>
        </p:txBody>
      </p:sp>
      <p:sp>
        <p:nvSpPr>
          <p:cNvPr id="2" name="Content Placeholder 1"/>
          <p:cNvSpPr>
            <a:spLocks noGrp="1"/>
          </p:cNvSpPr>
          <p:nvPr>
            <p:ph sz="quarter" idx="14"/>
          </p:nvPr>
        </p:nvSpPr>
        <p:spPr/>
        <p:txBody>
          <a:bodyPr/>
          <a:lstStyle/>
          <a:p>
            <a:r>
              <a:rPr lang="en-US" dirty="0" smtClean="0"/>
              <a:t>Develops and disseminates information</a:t>
            </a:r>
          </a:p>
          <a:p>
            <a:r>
              <a:rPr lang="en-US" dirty="0" smtClean="0"/>
              <a:t>Toolkits and educational materials are available to capture best practices in the use of technology </a:t>
            </a:r>
          </a:p>
          <a:p>
            <a:r>
              <a:rPr lang="en-US" dirty="0" smtClean="0"/>
              <a:t>Research funding opportunities are also available</a:t>
            </a:r>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6"/>
          <p:cNvSpPr>
            <a:spLocks noGrp="1"/>
          </p:cNvSpPr>
          <p:nvPr>
            <p:ph type="title"/>
          </p:nvPr>
        </p:nvSpPr>
        <p:spPr/>
        <p:txBody>
          <a:bodyPr/>
          <a:lstStyle/>
          <a:p>
            <a:r>
              <a:rPr lang="en-US" altLang="en-US" dirty="0" smtClean="0"/>
              <a:t>Regulating Health Care</a:t>
            </a:r>
            <a:br>
              <a:rPr lang="en-US" altLang="en-US" dirty="0" smtClean="0"/>
            </a:br>
            <a:r>
              <a:rPr lang="en-US" altLang="en-US" dirty="0" smtClean="0"/>
              <a:t>Summary – 1 – Lecture d</a:t>
            </a:r>
          </a:p>
        </p:txBody>
      </p:sp>
      <p:sp>
        <p:nvSpPr>
          <p:cNvPr id="25603" name="Content Placeholder 2"/>
          <p:cNvSpPr>
            <a:spLocks noGrp="1"/>
          </p:cNvSpPr>
          <p:nvPr>
            <p:ph type="body" sz="quarter" idx="11"/>
          </p:nvPr>
        </p:nvSpPr>
        <p:spPr/>
        <p:txBody>
          <a:bodyPr/>
          <a:lstStyle/>
          <a:p>
            <a:r>
              <a:rPr lang="en-US" altLang="en-US" dirty="0" smtClean="0"/>
              <a:t>Patient privacy and safety are high priorities for all people employed in the health care industry</a:t>
            </a:r>
          </a:p>
          <a:p>
            <a:r>
              <a:rPr lang="en-US" altLang="en-US" dirty="0" smtClean="0"/>
              <a:t>HIPAA has rules for the privacy and security of patient health information</a:t>
            </a:r>
          </a:p>
          <a:p>
            <a:r>
              <a:rPr lang="en-US" altLang="en-US" dirty="0" smtClean="0"/>
              <a:t>The Joint Commission supports initiatives for reducing medical errors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6"/>
          <p:cNvSpPr>
            <a:spLocks noGrp="1"/>
          </p:cNvSpPr>
          <p:nvPr>
            <p:ph type="title"/>
          </p:nvPr>
        </p:nvSpPr>
        <p:spPr/>
        <p:txBody>
          <a:bodyPr/>
          <a:lstStyle/>
          <a:p>
            <a:r>
              <a:rPr lang="en-US" altLang="en-US" dirty="0" smtClean="0"/>
              <a:t>Regulating Health Care</a:t>
            </a:r>
            <a:br>
              <a:rPr lang="en-US" altLang="en-US" dirty="0" smtClean="0"/>
            </a:br>
            <a:r>
              <a:rPr lang="en-US" altLang="en-US" dirty="0" smtClean="0"/>
              <a:t>Summary – 2 – Lecture d</a:t>
            </a:r>
          </a:p>
        </p:txBody>
      </p:sp>
      <p:sp>
        <p:nvSpPr>
          <p:cNvPr id="25603" name="Content Placeholder 2"/>
          <p:cNvSpPr>
            <a:spLocks noGrp="1"/>
          </p:cNvSpPr>
          <p:nvPr>
            <p:ph type="body" sz="quarter" idx="11"/>
          </p:nvPr>
        </p:nvSpPr>
        <p:spPr/>
        <p:txBody>
          <a:bodyPr/>
          <a:lstStyle/>
          <a:p>
            <a:r>
              <a:rPr lang="en-US" altLang="en-US" dirty="0" smtClean="0"/>
              <a:t>Patient safety is an important focus for health care improvement</a:t>
            </a:r>
          </a:p>
          <a:p>
            <a:r>
              <a:rPr lang="en-US" altLang="en-US" dirty="0" smtClean="0"/>
              <a:t>The Agency for Health Care Research and Quality is an important source of information regarding care improvement through the effective use of health IT</a:t>
            </a:r>
          </a:p>
        </p:txBody>
      </p:sp>
      <p:sp>
        <p:nvSpPr>
          <p:cNvPr id="5" name="Slide Number Placeholder 4"/>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extLst>
      <p:ext uri="{BB962C8B-B14F-4D97-AF65-F5344CB8AC3E}">
        <p14:creationId xmlns:p14="http://schemas.microsoft.com/office/powerpoint/2010/main" val="6335111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7"/>
          <p:cNvSpPr>
            <a:spLocks noGrp="1"/>
          </p:cNvSpPr>
          <p:nvPr>
            <p:ph type="title"/>
          </p:nvPr>
        </p:nvSpPr>
        <p:spPr/>
        <p:txBody>
          <a:bodyPr/>
          <a:lstStyle/>
          <a:p>
            <a:r>
              <a:rPr lang="en-US" altLang="en-US" dirty="0" smtClean="0"/>
              <a:t>Regulating Health Care</a:t>
            </a:r>
            <a:br>
              <a:rPr lang="en-US" altLang="en-US" dirty="0" smtClean="0"/>
            </a:br>
            <a:r>
              <a:rPr lang="en-US" altLang="en-US" dirty="0" smtClean="0"/>
              <a:t>References – 1 – Lecture d</a:t>
            </a:r>
          </a:p>
        </p:txBody>
      </p:sp>
      <p:sp>
        <p:nvSpPr>
          <p:cNvPr id="26627" name="Text Placeholder 2"/>
          <p:cNvSpPr>
            <a:spLocks noGrp="1"/>
          </p:cNvSpPr>
          <p:nvPr>
            <p:ph type="body" sz="quarter" idx="16"/>
          </p:nvPr>
        </p:nvSpPr>
        <p:spPr>
          <a:xfrm>
            <a:off x="457200" y="1600200"/>
            <a:ext cx="8229600" cy="4876800"/>
          </a:xfrm>
        </p:spPr>
        <p:txBody>
          <a:bodyPr/>
          <a:lstStyle/>
          <a:p>
            <a:r>
              <a:rPr lang="en-US" altLang="en-US" dirty="0" smtClean="0"/>
              <a:t>References</a:t>
            </a:r>
          </a:p>
          <a:p>
            <a:r>
              <a:rPr lang="en-US" altLang="en-US" b="0" dirty="0" smtClean="0"/>
              <a:t>Agency for Health Care Research and Quality. 2014 National Health Care Quality Report. </a:t>
            </a:r>
            <a:r>
              <a:rPr lang="en-US" altLang="en-US" b="0" dirty="0" smtClean="0">
                <a:hlinkClick r:id="rId4" tooltip="URL to Agency for Healthcare Research and Quality web page titled 2014 National Healthcare Quality and Disparities Report"/>
              </a:rPr>
              <a:t>http://www.ahrq.gov/research/findings/nhqrdr/nhqdr14/index.html</a:t>
            </a:r>
            <a:r>
              <a:rPr lang="en-US" altLang="en-US" b="0" dirty="0" smtClean="0"/>
              <a:t>. Accessed January 27, 2017.</a:t>
            </a:r>
          </a:p>
          <a:p>
            <a:r>
              <a:rPr lang="en-US" altLang="en-US" b="0" dirty="0" smtClean="0"/>
              <a:t>Agency for Health Care Research and Quality. Health information technology portfolio. </a:t>
            </a:r>
            <a:r>
              <a:rPr lang="en-US" altLang="en-US" b="0" dirty="0" smtClean="0">
                <a:hlinkClick r:id="rId5" tooltip="URL to U.S. Department of Health and Human Services Agency for Healthcare Research and Quality, web page titled About AHRQ's Health IT Portfolio"/>
              </a:rPr>
              <a:t>https://healthit.ahrq.gov/</a:t>
            </a:r>
            <a:r>
              <a:rPr lang="en-US" altLang="en-US" b="0" dirty="0" smtClean="0"/>
              <a:t>. Accessed </a:t>
            </a:r>
            <a:r>
              <a:rPr lang="en-US" altLang="en-US" b="0" dirty="0"/>
              <a:t>January 27, 2017.</a:t>
            </a:r>
            <a:endParaRPr lang="en-US" altLang="en-US" b="0" dirty="0" smtClean="0"/>
          </a:p>
          <a:p>
            <a:r>
              <a:rPr lang="en-US" altLang="en-US" b="0" dirty="0" smtClean="0"/>
              <a:t>Centers for Medicare and Medicaid Services. Are you a covered entity? </a:t>
            </a:r>
            <a:r>
              <a:rPr lang="en-US" altLang="en-US" b="0" dirty="0">
                <a:hlinkClick r:id="rId6" tooltip="URL to Centers for Medicare and Medicaid Services web pate titled Are You a Covered Entity?"/>
              </a:rPr>
              <a:t>https://</a:t>
            </a:r>
            <a:r>
              <a:rPr lang="en-US" altLang="en-US" b="0" dirty="0" smtClean="0">
                <a:hlinkClick r:id="rId6" tooltip="URL to Centers for Medicare and Medicaid Services web pate titled Are You a Covered Entity?"/>
              </a:rPr>
              <a:t>www.cms.gov/Regulations-and-Guidance/Administrative-Simplification/HIPAA-ACA/AreYouaCoveredEntity.html</a:t>
            </a:r>
            <a:r>
              <a:rPr lang="en-US" altLang="en-US" b="0" dirty="0" smtClean="0"/>
              <a:t>. Accessed </a:t>
            </a:r>
            <a:r>
              <a:rPr lang="en-US" altLang="en-US" b="0" dirty="0"/>
              <a:t>January 27, 2017.</a:t>
            </a:r>
            <a:endParaRPr lang="en-US" altLang="en-US" b="0" dirty="0" smtClean="0"/>
          </a:p>
          <a:p>
            <a:r>
              <a:rPr lang="en-US" altLang="en-US" b="0" dirty="0" smtClean="0"/>
              <a:t>HIPAA Business Associates. </a:t>
            </a:r>
            <a:r>
              <a:rPr lang="en-US" altLang="en-US" b="0" dirty="0" smtClean="0">
                <a:hlinkClick r:id="rId7" tooltip="URL to U.S. Department of Health and Human Services web site titled Health Information Privacy web page titled Covered Entities and Business Associates"/>
              </a:rPr>
              <a:t>http://www.hhs.gov/hipaa/for-professionals/covered-entities/index.html</a:t>
            </a:r>
            <a:r>
              <a:rPr lang="en-US" altLang="en-US" b="0" dirty="0" smtClean="0"/>
              <a:t>. Accessed </a:t>
            </a:r>
            <a:r>
              <a:rPr lang="en-US" altLang="en-US" b="0" dirty="0"/>
              <a:t>January 27, 2017.</a:t>
            </a:r>
            <a:endParaRPr lang="en-US" altLang="en-US" b="0" dirty="0" smtClean="0"/>
          </a:p>
          <a:p>
            <a:r>
              <a:rPr lang="en-US" altLang="en-US" b="0" dirty="0" smtClean="0"/>
              <a:t>Institute of Medicine. To Err is Human: Building a Safer Health System. November 1, 1999. </a:t>
            </a:r>
            <a:r>
              <a:rPr lang="en-US" altLang="en-US" b="0" dirty="0">
                <a:hlinkClick r:id="rId8" tooltip="URL to the National Academies of Sciences Engineering Medicine web page where you can download a free copy of To Err is Human: Building a Safer Health System"/>
              </a:rPr>
              <a:t>http://</a:t>
            </a:r>
            <a:r>
              <a:rPr lang="en-US" altLang="en-US" b="0" dirty="0" smtClean="0">
                <a:hlinkClick r:id="rId8" tooltip="URL to the National Academies of Sciences Engineering Medicine web page where you can download a free copy of To Err is Human: Building a Safer Health System"/>
              </a:rPr>
              <a:t>www.nationalacademies.org/hmd/Reports/1999/To-Err-is-Human-Building-A-Safer-Health-System.aspx</a:t>
            </a:r>
            <a:r>
              <a:rPr lang="en-US" altLang="en-US" b="0" dirty="0" smtClean="0"/>
              <a:t>. Accessed </a:t>
            </a:r>
            <a:r>
              <a:rPr lang="en-US" altLang="en-US" b="0" dirty="0"/>
              <a:t>January 27, 2017.</a:t>
            </a:r>
            <a:endParaRPr lang="en-US" altLang="en-US" b="0" dirty="0" smtClean="0"/>
          </a:p>
          <a:p>
            <a:r>
              <a:rPr lang="en-US" altLang="en-US" b="0" dirty="0" smtClean="0"/>
              <a:t>Medical Liability. </a:t>
            </a:r>
            <a:r>
              <a:rPr lang="en-US" altLang="en-US" b="0" dirty="0" smtClean="0">
                <a:hlinkClick r:id="rId9" tooltip="URL to amednews dot com article titled Medical Liability: By Late Career, 61 Percent of Doctors have been Sued"/>
              </a:rPr>
              <a:t>http://www.amednews.com/article/20100816/profession/308169946/2/</a:t>
            </a:r>
            <a:r>
              <a:rPr lang="en-US" altLang="en-US" b="0" dirty="0" smtClean="0"/>
              <a:t>. Accessed </a:t>
            </a:r>
            <a:r>
              <a:rPr lang="en-US" altLang="en-US" b="0" dirty="0"/>
              <a:t>January 27, 2017.</a:t>
            </a:r>
            <a:endParaRPr lang="en-US" altLang="en-US" b="0" dirty="0" smtClean="0"/>
          </a:p>
        </p:txBody>
      </p:sp>
      <p:sp>
        <p:nvSpPr>
          <p:cNvPr id="10" name="Slide Number Placeholder 9"/>
          <p:cNvSpPr>
            <a:spLocks noGrp="1"/>
          </p:cNvSpPr>
          <p:nvPr>
            <p:ph type="sldNum" sz="quarter" idx="4"/>
          </p:nvPr>
        </p:nvSpPr>
        <p:spPr/>
        <p:txBody>
          <a:bodyPr/>
          <a:lstStyle/>
          <a:p>
            <a:fld id="{F3BF8891-5E06-46C2-89A4-6DB85D39BA35}" type="slidenum">
              <a:rPr lang="en-US" smtClean="0"/>
              <a:pPr/>
              <a:t>28</a:t>
            </a:fld>
            <a:endParaRPr lang="en-US" dirty="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7"/>
          <p:cNvSpPr>
            <a:spLocks noGrp="1"/>
          </p:cNvSpPr>
          <p:nvPr>
            <p:ph type="title"/>
          </p:nvPr>
        </p:nvSpPr>
        <p:spPr/>
        <p:txBody>
          <a:bodyPr/>
          <a:lstStyle/>
          <a:p>
            <a:r>
              <a:rPr lang="en-US" altLang="en-US" dirty="0" smtClean="0"/>
              <a:t>Regulating Health Care</a:t>
            </a:r>
            <a:br>
              <a:rPr lang="en-US" altLang="en-US" dirty="0" smtClean="0"/>
            </a:br>
            <a:r>
              <a:rPr lang="en-US" altLang="en-US" dirty="0" smtClean="0"/>
              <a:t>References – 2 – Lecture d</a:t>
            </a:r>
          </a:p>
        </p:txBody>
      </p:sp>
      <p:sp>
        <p:nvSpPr>
          <p:cNvPr id="26627" name="Text Placeholder 2"/>
          <p:cNvSpPr>
            <a:spLocks noGrp="1"/>
          </p:cNvSpPr>
          <p:nvPr>
            <p:ph type="body" sz="quarter" idx="16"/>
          </p:nvPr>
        </p:nvSpPr>
        <p:spPr>
          <a:xfrm>
            <a:off x="457200" y="1600200"/>
            <a:ext cx="8229600" cy="4389120"/>
          </a:xfrm>
        </p:spPr>
        <p:txBody>
          <a:bodyPr/>
          <a:lstStyle/>
          <a:p>
            <a:r>
              <a:rPr lang="en-US" altLang="en-US" dirty="0" smtClean="0"/>
              <a:t>References</a:t>
            </a:r>
          </a:p>
          <a:p>
            <a:r>
              <a:rPr lang="en-US" altLang="en-US" b="0" dirty="0" smtClean="0"/>
              <a:t>Medical Malpractice Payout Analysis. Diederich Healthcare. </a:t>
            </a:r>
            <a:r>
              <a:rPr lang="en-US" altLang="en-US" b="0" dirty="0" smtClean="0">
                <a:hlinkClick r:id="rId4" tooltip="URL to Diederich Healthcare web page titled 2015 Medical Malpractice Payout Analysis"/>
              </a:rPr>
              <a:t>http://www.diederichhealthcare.com/the-standard/2015-medical-malpractice-payout-analysis/</a:t>
            </a:r>
            <a:r>
              <a:rPr lang="en-US" altLang="en-US" b="0" dirty="0" smtClean="0"/>
              <a:t>. Accessed </a:t>
            </a:r>
            <a:r>
              <a:rPr lang="en-US" altLang="en-US" b="0" dirty="0"/>
              <a:t>January 27, 2017.</a:t>
            </a:r>
            <a:endParaRPr lang="en-US" altLang="en-US" b="0" dirty="0" smtClean="0"/>
          </a:p>
          <a:p>
            <a:r>
              <a:rPr lang="en-US" altLang="en-US" b="0" dirty="0" smtClean="0"/>
              <a:t>Office of Civil Rights. </a:t>
            </a:r>
            <a:r>
              <a:rPr lang="en-US" altLang="en-US" b="0" dirty="0" smtClean="0">
                <a:hlinkClick r:id="rId5" tooltip="URL to U.S. Department of Health and Human Services web site titled Health Information Privacy, web page titled Enforcement Highlights as of November 30 2016"/>
              </a:rPr>
              <a:t>http://www.hhs.gov/hipaa/for-professionals/compliance-enforcement/data/enforcement-highlights/index.html </a:t>
            </a:r>
            <a:r>
              <a:rPr lang="en-US" altLang="en-US" b="0" dirty="0" smtClean="0"/>
              <a:t>Accessed </a:t>
            </a:r>
            <a:r>
              <a:rPr lang="en-US" altLang="en-US" b="0" dirty="0"/>
              <a:t>January 27, 2017.</a:t>
            </a:r>
            <a:endParaRPr lang="en-US" altLang="en-US" b="0" dirty="0" smtClean="0"/>
          </a:p>
          <a:p>
            <a:r>
              <a:rPr lang="en-US" altLang="en-US" b="0" dirty="0" smtClean="0"/>
              <a:t>The Joint Commission. </a:t>
            </a:r>
            <a:r>
              <a:rPr lang="en-US" altLang="en-US" b="0" dirty="0" smtClean="0">
                <a:hlinkClick r:id="rId6" tooltip="URL to The Joint Commission website"/>
              </a:rPr>
              <a:t>http://www.jointcommission.org</a:t>
            </a:r>
            <a:r>
              <a:rPr lang="en-US" altLang="en-US" b="0" dirty="0" smtClean="0"/>
              <a:t>. Accessed </a:t>
            </a:r>
            <a:r>
              <a:rPr lang="en-US" altLang="en-US" b="0" dirty="0"/>
              <a:t>January 27, 2017.</a:t>
            </a:r>
            <a:endParaRPr lang="en-US" altLang="en-US" b="0" dirty="0" smtClean="0"/>
          </a:p>
          <a:p>
            <a:r>
              <a:rPr lang="en-US" altLang="en-US" b="0" dirty="0" smtClean="0"/>
              <a:t>US Department of Health and Human Resources. Health information privacy. </a:t>
            </a:r>
            <a:r>
              <a:rPr lang="en-US" altLang="en-US" b="0" dirty="0" smtClean="0">
                <a:hlinkClick r:id="rId7" tooltip="URL to U.S. Department of Health and Human Services web site for Health Information Privacy web page titled Health Information Privacy"/>
              </a:rPr>
              <a:t>http://www.hhs.gov/hipaa/index.html</a:t>
            </a:r>
            <a:r>
              <a:rPr lang="en-US" altLang="en-US" b="0" dirty="0" smtClean="0"/>
              <a:t>. Accessed </a:t>
            </a:r>
            <a:r>
              <a:rPr lang="en-US" altLang="en-US" b="0" dirty="0"/>
              <a:t>January 27, 2017.</a:t>
            </a:r>
            <a:endParaRPr lang="en-US" altLang="en-US" b="0" dirty="0" smtClean="0"/>
          </a:p>
          <a:p>
            <a:endParaRPr lang="en-US" altLang="en-US" b="0" dirty="0"/>
          </a:p>
          <a:p>
            <a:r>
              <a:rPr lang="en-US" dirty="0"/>
              <a:t>Charts, Tables, Figures</a:t>
            </a:r>
          </a:p>
          <a:p>
            <a:r>
              <a:rPr lang="en-US" dirty="0" smtClean="0"/>
              <a:t>6.1 </a:t>
            </a:r>
            <a:r>
              <a:rPr lang="en-US" b="0" dirty="0"/>
              <a:t>Figure: Adapted from </a:t>
            </a:r>
            <a:r>
              <a:rPr lang="en-US" b="0" dirty="0">
                <a:hlinkClick r:id="rId8" tooltip="URL to 58 page PDF file titled Administrative Simplification, Covered Entity Guideance"/>
              </a:rPr>
              <a:t>https://</a:t>
            </a:r>
            <a:r>
              <a:rPr lang="en-US" b="0" dirty="0" smtClean="0">
                <a:hlinkClick r:id="rId8" tooltip="URL to 58 page PDF file titled Administrative Simplification, Covered Entity Guideance"/>
              </a:rPr>
              <a:t>www.cms.gov/Regulations-and-Guidance/Administrative-Simplification/HIPAA-ACA/Downloads/CoveredEntitiesChart20160617.pdf</a:t>
            </a:r>
            <a:r>
              <a:rPr lang="en-US" b="0" dirty="0" smtClean="0"/>
              <a:t>. CMS </a:t>
            </a:r>
            <a:r>
              <a:rPr lang="en-US" b="0" dirty="0"/>
              <a:t>(nd.) Acquired from </a:t>
            </a:r>
            <a:r>
              <a:rPr lang="en-US" b="0" dirty="0">
                <a:hlinkClick r:id="rId9" tooltip="URL to Centers for Medicare and Medicaid Services"/>
              </a:rPr>
              <a:t>http://www.cms.gov</a:t>
            </a:r>
            <a:r>
              <a:rPr lang="en-US" b="0" dirty="0" smtClean="0"/>
              <a:t>. Last </a:t>
            </a:r>
            <a:r>
              <a:rPr lang="en-US" b="0" dirty="0"/>
              <a:t>accessed </a:t>
            </a:r>
            <a:r>
              <a:rPr lang="en-US" altLang="en-US" b="0" dirty="0"/>
              <a:t>January 27, 2017</a:t>
            </a:r>
            <a:r>
              <a:rPr lang="en-US" b="0" dirty="0" smtClean="0"/>
              <a:t>.</a:t>
            </a:r>
            <a:endParaRPr lang="en-US" b="0" dirty="0"/>
          </a:p>
          <a:p>
            <a:endParaRPr lang="en-US" altLang="en-US" b="0" dirty="0" smtClean="0"/>
          </a:p>
          <a:p>
            <a:endParaRPr lang="en-US" altLang="en-US" dirty="0" smtClean="0"/>
          </a:p>
          <a:p>
            <a:r>
              <a:rPr lang="en-US" altLang="en-US" dirty="0" smtClean="0"/>
              <a:t> </a:t>
            </a:r>
          </a:p>
        </p:txBody>
      </p:sp>
      <p:sp>
        <p:nvSpPr>
          <p:cNvPr id="10" name="Slide Number Placeholder 9"/>
          <p:cNvSpPr>
            <a:spLocks noGrp="1"/>
          </p:cNvSpPr>
          <p:nvPr>
            <p:ph type="sldNum" sz="quarter" idx="4"/>
          </p:nvPr>
        </p:nvSpPr>
        <p:spPr/>
        <p:txBody>
          <a:bodyPr/>
          <a:lstStyle/>
          <a:p>
            <a:fld id="{F3BF8891-5E06-46C2-89A4-6DB85D39BA35}" type="slidenum">
              <a:rPr lang="en-US" smtClean="0"/>
              <a:pPr/>
              <a:t>29</a:t>
            </a:fld>
            <a:endParaRPr lang="en-US" dirty="0"/>
          </a:p>
        </p:txBody>
      </p:sp>
    </p:spTree>
    <p:custDataLst>
      <p:tags r:id="rId1"/>
    </p:custDataLst>
    <p:extLst>
      <p:ext uri="{BB962C8B-B14F-4D97-AF65-F5344CB8AC3E}">
        <p14:creationId xmlns:p14="http://schemas.microsoft.com/office/powerpoint/2010/main" val="2032334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6"/>
          <p:cNvSpPr>
            <a:spLocks noGrp="1"/>
          </p:cNvSpPr>
          <p:nvPr>
            <p:ph type="title"/>
          </p:nvPr>
        </p:nvSpPr>
        <p:spPr/>
        <p:txBody>
          <a:bodyPr/>
          <a:lstStyle/>
          <a:p>
            <a:r>
              <a:rPr lang="en-US" altLang="en-US" dirty="0" smtClean="0"/>
              <a:t>Regulating Health Care</a:t>
            </a:r>
            <a:br>
              <a:rPr lang="en-US" altLang="en-US" dirty="0" smtClean="0"/>
            </a:br>
            <a:r>
              <a:rPr lang="en-US" altLang="en-US" dirty="0" smtClean="0"/>
              <a:t>Learning Objectives - 2</a:t>
            </a:r>
          </a:p>
        </p:txBody>
      </p:sp>
      <p:sp>
        <p:nvSpPr>
          <p:cNvPr id="7171" name="Content Placeholder 2"/>
          <p:cNvSpPr>
            <a:spLocks noGrp="1"/>
          </p:cNvSpPr>
          <p:nvPr>
            <p:ph sz="quarter" idx="14"/>
          </p:nvPr>
        </p:nvSpPr>
        <p:spPr/>
        <p:txBody>
          <a:bodyPr/>
          <a:lstStyle/>
          <a:p>
            <a:r>
              <a:rPr lang="en-US" altLang="en-US" dirty="0" smtClean="0"/>
              <a:t>Describe legal aspects of medicine involving the Affordable Care Act, professional standards in health care, medical malpractice, Tort reform, and Medicare and Medicaid Fraud and Abuse (Lecture c)</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41422051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7"/>
            <a:ext cx="8229600" cy="2406217"/>
          </a:xfrm>
        </p:spPr>
        <p:txBody>
          <a:bodyPr/>
          <a:lstStyle/>
          <a:p>
            <a:r>
              <a:rPr lang="en-US" altLang="en-US" dirty="0" smtClean="0"/>
              <a:t>Introduction to Health Care</a:t>
            </a:r>
            <a:br>
              <a:rPr lang="en-US" altLang="en-US" dirty="0" smtClean="0"/>
            </a:br>
            <a:r>
              <a:rPr lang="en-US" altLang="en-US" dirty="0" smtClean="0"/>
              <a:t>and Public Health in the U.S.</a:t>
            </a:r>
            <a:br>
              <a:rPr lang="en-US" altLang="en-US" dirty="0" smtClean="0"/>
            </a:br>
            <a:r>
              <a:rPr lang="en-US" altLang="en-US" dirty="0" smtClean="0"/>
              <a:t>Regulating Health Care</a:t>
            </a:r>
            <a:br>
              <a:rPr lang="en-US" altLang="en-US" dirty="0" smtClean="0"/>
            </a:br>
            <a:r>
              <a:rPr lang="en-US" dirty="0" smtClean="0"/>
              <a:t>Lecture d</a:t>
            </a:r>
            <a:endParaRPr lang="en-US" dirty="0"/>
          </a:p>
        </p:txBody>
      </p:sp>
      <p:sp>
        <p:nvSpPr>
          <p:cNvPr id="3" name="Content Placeholder 2"/>
          <p:cNvSpPr>
            <a:spLocks noGrp="1"/>
          </p:cNvSpPr>
          <p:nvPr>
            <p:ph sz="quarter" idx="14"/>
          </p:nvPr>
        </p:nvSpPr>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8" name="Slide Number Placeholder 7"/>
          <p:cNvSpPr>
            <a:spLocks noGrp="1"/>
          </p:cNvSpPr>
          <p:nvPr>
            <p:ph type="sldNum" sz="quarter" idx="4"/>
          </p:nvPr>
        </p:nvSpPr>
        <p:spPr/>
        <p:txBody>
          <a:bodyPr/>
          <a:lstStyle/>
          <a:p>
            <a:fld id="{F3BF8891-5E06-46C2-89A4-6DB85D39BA35}" type="slidenum">
              <a:rPr lang="en-US" smtClean="0"/>
              <a:pPr/>
              <a:t>30</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6"/>
          <p:cNvSpPr>
            <a:spLocks noGrp="1"/>
          </p:cNvSpPr>
          <p:nvPr>
            <p:ph type="title"/>
          </p:nvPr>
        </p:nvSpPr>
        <p:spPr>
          <a:xfrm>
            <a:off x="457200" y="117882"/>
            <a:ext cx="8229600" cy="1143000"/>
          </a:xfrm>
        </p:spPr>
        <p:txBody>
          <a:bodyPr/>
          <a:lstStyle/>
          <a:p>
            <a:r>
              <a:rPr lang="en-US" altLang="en-US" dirty="0" smtClean="0"/>
              <a:t>Regulating Health Care</a:t>
            </a:r>
            <a:br>
              <a:rPr lang="en-US" altLang="en-US" dirty="0" smtClean="0"/>
            </a:br>
            <a:r>
              <a:rPr lang="en-US" altLang="en-US" dirty="0" smtClean="0"/>
              <a:t>Learning Objectives - 3</a:t>
            </a:r>
          </a:p>
        </p:txBody>
      </p:sp>
      <p:sp>
        <p:nvSpPr>
          <p:cNvPr id="7171" name="Content Placeholder 2"/>
          <p:cNvSpPr>
            <a:spLocks noGrp="1"/>
          </p:cNvSpPr>
          <p:nvPr>
            <p:ph sz="quarter" idx="14"/>
          </p:nvPr>
        </p:nvSpPr>
        <p:spPr>
          <a:xfrm>
            <a:off x="457200" y="1247499"/>
            <a:ext cx="8229600" cy="5623563"/>
          </a:xfrm>
        </p:spPr>
        <p:txBody>
          <a:bodyPr/>
          <a:lstStyle/>
          <a:p>
            <a:pPr lvl="0"/>
            <a:r>
              <a:rPr lang="en-US" sz="3000" dirty="0" smtClean="0"/>
              <a:t>Describe key components of the Health Insurance Portability and Accountability Act (HIPAA) and describe efforts to promote patient safety in the U.S. (Lecture d)</a:t>
            </a:r>
          </a:p>
          <a:p>
            <a:r>
              <a:rPr lang="en-US" altLang="en-US" sz="3000" dirty="0" smtClean="0"/>
              <a:t>Discuss the need for quality clinical documentation for the use of the health record as a legal document, communication tool and a key to prove compliance for health care organizations. (Lecture e)</a:t>
            </a:r>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3645851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t>Health Insurance Portability and Accountability Act (HIPAA)</a:t>
            </a:r>
          </a:p>
        </p:txBody>
      </p:sp>
      <p:sp>
        <p:nvSpPr>
          <p:cNvPr id="8195" name="Content Placeholder 2"/>
          <p:cNvSpPr>
            <a:spLocks noGrp="1"/>
          </p:cNvSpPr>
          <p:nvPr>
            <p:ph sz="quarter" idx="14"/>
          </p:nvPr>
        </p:nvSpPr>
        <p:spPr/>
        <p:txBody>
          <a:bodyPr/>
          <a:lstStyle/>
          <a:p>
            <a:r>
              <a:rPr lang="en-US" altLang="en-US" dirty="0" smtClean="0"/>
              <a:t>Improves “portability” of health insurance</a:t>
            </a:r>
          </a:p>
          <a:p>
            <a:pPr lvl="1"/>
            <a:r>
              <a:rPr lang="en-US" altLang="en-US" dirty="0" smtClean="0"/>
              <a:t>Employer plans may not limit coverage due to pre-existing conditions</a:t>
            </a:r>
          </a:p>
          <a:p>
            <a:pPr lvl="1"/>
            <a:r>
              <a:rPr lang="en-US" altLang="en-US" dirty="0" smtClean="0"/>
              <a:t>If health insurance is lost, improves access to a group health plan</a:t>
            </a:r>
          </a:p>
          <a:p>
            <a:pPr lvl="1"/>
            <a:r>
              <a:rPr lang="en-US" altLang="en-US" dirty="0" smtClean="0"/>
              <a:t>Protects from discrimination based on health status</a:t>
            </a:r>
          </a:p>
          <a:p>
            <a:r>
              <a:rPr lang="en-US" altLang="en-US" dirty="0" smtClean="0"/>
              <a:t>Establishes requirements for the exchange of personally identifiable health information</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smtClean="0"/>
              <a:t>HIPAA Privacy &amp; Security</a:t>
            </a:r>
          </a:p>
        </p:txBody>
      </p:sp>
      <p:sp>
        <p:nvSpPr>
          <p:cNvPr id="9219" name="Content Placeholder 2"/>
          <p:cNvSpPr>
            <a:spLocks noGrp="1"/>
          </p:cNvSpPr>
          <p:nvPr>
            <p:ph sz="quarter" idx="14"/>
          </p:nvPr>
        </p:nvSpPr>
        <p:spPr>
          <a:xfrm>
            <a:off x="426720" y="1600200"/>
            <a:ext cx="8275320" cy="4572000"/>
          </a:xfrm>
        </p:spPr>
        <p:txBody>
          <a:bodyPr/>
          <a:lstStyle/>
          <a:p>
            <a:r>
              <a:rPr lang="en-US" altLang="en-US" dirty="0" smtClean="0"/>
              <a:t>Privacy requirements</a:t>
            </a:r>
          </a:p>
          <a:p>
            <a:pPr lvl="1"/>
            <a:r>
              <a:rPr lang="en-US" altLang="en-US" dirty="0" smtClean="0"/>
              <a:t>What health information must be protected</a:t>
            </a:r>
          </a:p>
          <a:p>
            <a:pPr marL="800100" lvl="2" indent="0">
              <a:buNone/>
            </a:pPr>
            <a:r>
              <a:rPr lang="en-US" altLang="en-US" dirty="0">
                <a:hlinkClick r:id="rId4" tooltip="URL to U.S. Department of Health and Human Services web site for Health Information Privacy, web page named Summary of the HIPAA Privacy Rule"/>
              </a:rPr>
              <a:t>https://</a:t>
            </a:r>
            <a:r>
              <a:rPr lang="en-US" altLang="en-US" dirty="0" smtClean="0">
                <a:hlinkClick r:id="rId4" tooltip="URL to U.S. Department of Health and Human Services web site for Health Information Privacy, web page named Summary of the HIPAA Privacy Rule"/>
              </a:rPr>
              <a:t>www.hhs.gov/hipaa/for-professionals/privacy/laws-regulations/index.html</a:t>
            </a:r>
            <a:endParaRPr lang="en-US" altLang="en-US" dirty="0" smtClean="0"/>
          </a:p>
          <a:p>
            <a:r>
              <a:rPr lang="en-US" altLang="en-US" dirty="0" smtClean="0"/>
              <a:t>Security requirements</a:t>
            </a:r>
          </a:p>
          <a:p>
            <a:pPr lvl="1"/>
            <a:r>
              <a:rPr lang="en-US" altLang="en-US" dirty="0" smtClean="0"/>
              <a:t>How to protect health information</a:t>
            </a:r>
          </a:p>
          <a:p>
            <a:pPr marL="857250" lvl="2" indent="0">
              <a:buNone/>
            </a:pPr>
            <a:r>
              <a:rPr lang="en-US" altLang="en-US" dirty="0">
                <a:hlinkClick r:id="rId5" tooltip="URL to U.S. Department of Health and Human Services web site on Health Information Privacy, web page titled Summary of the HIPAA Security Rule"/>
              </a:rPr>
              <a:t>https://</a:t>
            </a:r>
            <a:r>
              <a:rPr lang="en-US" altLang="en-US" dirty="0" smtClean="0">
                <a:hlinkClick r:id="rId5" tooltip="URL to U.S. Department of Health and Human Services web site on Health Information Privacy, web page titled Summary of the HIPAA Security Rule"/>
              </a:rPr>
              <a:t>www.hhs.gov/hipaa/for-professionals/security/laws-regulations/index.html</a:t>
            </a:r>
            <a:r>
              <a:rPr lang="en-US" altLang="en-US" dirty="0" smtClean="0"/>
              <a:t> </a:t>
            </a:r>
          </a:p>
          <a:p>
            <a:pPr marL="457200" lvl="1" indent="0">
              <a:buNone/>
            </a:pPr>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HIPAA Covered Entities - 1</a:t>
            </a:r>
          </a:p>
        </p:txBody>
      </p:sp>
      <p:pic>
        <p:nvPicPr>
          <p:cNvPr id="9" name="Picture Placeholder 8" descr="Flow chart for determining whether a health care provider is covered by HIPAA.&#10;Does the person, business, or agency furnish, bill, or receive payment for health care in the normal course of business?&#10;If no, they are not a covered health care provider.&#10;If yes, does the person, business or agency transmit any covered transactions electronically? &#10;If no, they are not a covered health care provider.&#10;If yes, they are a covered health care provider."/>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t="-7193" b="-7193"/>
          <a:stretch/>
        </p:blipFill>
        <p:spPr/>
      </p:pic>
      <p:sp>
        <p:nvSpPr>
          <p:cNvPr id="10243" name="Content Placeholder 10"/>
          <p:cNvSpPr>
            <a:spLocks noGrp="1"/>
          </p:cNvSpPr>
          <p:nvPr>
            <p:ph type="body" sz="quarter" idx="32"/>
          </p:nvPr>
        </p:nvSpPr>
        <p:spPr/>
        <p:txBody>
          <a:bodyPr/>
          <a:lstStyle/>
          <a:p>
            <a:r>
              <a:rPr lang="en-US" altLang="en-US" dirty="0" smtClean="0"/>
              <a:t>6.1 Figure: Flowchart for determining whether an entity is a HIPAA covered health provider or not. (CMS.gov, nd.)</a:t>
            </a:r>
          </a:p>
          <a:p>
            <a:endParaRPr lang="en-US" altLang="en-US" dirty="0" smtClean="0"/>
          </a:p>
        </p:txBody>
      </p:sp>
      <p:sp>
        <p:nvSpPr>
          <p:cNvPr id="7" name="Slide Number Placeholder 6"/>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HIPAA Covered Entities - 2</a:t>
            </a:r>
          </a:p>
        </p:txBody>
      </p:sp>
      <p:sp>
        <p:nvSpPr>
          <p:cNvPr id="11267" name="Content Placeholder 2"/>
          <p:cNvSpPr>
            <a:spLocks noGrp="1"/>
          </p:cNvSpPr>
          <p:nvPr>
            <p:ph sz="quarter" idx="14"/>
          </p:nvPr>
        </p:nvSpPr>
        <p:spPr/>
        <p:txBody>
          <a:bodyPr/>
          <a:lstStyle/>
          <a:p>
            <a:r>
              <a:rPr lang="en-US" altLang="en-US" dirty="0" smtClean="0"/>
              <a:t>Health care providers</a:t>
            </a:r>
          </a:p>
          <a:p>
            <a:r>
              <a:rPr lang="en-US" altLang="en-US" dirty="0" smtClean="0"/>
              <a:t>Health plans</a:t>
            </a:r>
          </a:p>
          <a:p>
            <a:pPr lvl="1"/>
            <a:r>
              <a:rPr lang="en-US" altLang="en-US" dirty="0" smtClean="0"/>
              <a:t>Insurance companies</a:t>
            </a:r>
          </a:p>
          <a:p>
            <a:pPr lvl="1"/>
            <a:r>
              <a:rPr lang="en-US" altLang="en-US" dirty="0" smtClean="0"/>
              <a:t>Health maintenance organizations (HMOs)</a:t>
            </a:r>
          </a:p>
          <a:p>
            <a:pPr lvl="1"/>
            <a:r>
              <a:rPr lang="en-US" altLang="en-US" dirty="0" smtClean="0"/>
              <a:t>Company insurance plans</a:t>
            </a:r>
          </a:p>
          <a:p>
            <a:pPr lvl="1"/>
            <a:r>
              <a:rPr lang="en-US" altLang="en-US" dirty="0" smtClean="0"/>
              <a:t>Government agencies that pay for health care</a:t>
            </a:r>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HIPAA Covered Entities - 3</a:t>
            </a:r>
          </a:p>
        </p:txBody>
      </p:sp>
      <p:sp>
        <p:nvSpPr>
          <p:cNvPr id="11267" name="Content Placeholder 2"/>
          <p:cNvSpPr>
            <a:spLocks noGrp="1"/>
          </p:cNvSpPr>
          <p:nvPr>
            <p:ph sz="quarter" idx="14"/>
          </p:nvPr>
        </p:nvSpPr>
        <p:spPr/>
        <p:txBody>
          <a:bodyPr/>
          <a:lstStyle/>
          <a:p>
            <a:r>
              <a:rPr lang="en-US" altLang="en-US" dirty="0" smtClean="0"/>
              <a:t>Health care clearinghouses</a:t>
            </a:r>
          </a:p>
          <a:p>
            <a:pPr lvl="1"/>
            <a:r>
              <a:rPr lang="en-US" altLang="en-US" dirty="0" smtClean="0"/>
              <a:t>Billing services</a:t>
            </a:r>
          </a:p>
          <a:p>
            <a:pPr lvl="1"/>
            <a:r>
              <a:rPr lang="en-US" altLang="en-US" dirty="0" smtClean="0"/>
              <a:t>Repricing companies</a:t>
            </a:r>
          </a:p>
          <a:p>
            <a:pPr lvl="1"/>
            <a:r>
              <a:rPr lang="en-US" altLang="en-US" dirty="0" smtClean="0"/>
              <a:t>Community health management information systems</a:t>
            </a:r>
          </a:p>
          <a:p>
            <a:pPr lvl="1"/>
            <a:r>
              <a:rPr lang="en-US" altLang="en-US" dirty="0" smtClean="0"/>
              <a:t>Value-added networks and switches that perform clearinghouse functions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extLst>
      <p:ext uri="{BB962C8B-B14F-4D97-AF65-F5344CB8AC3E}">
        <p14:creationId xmlns:p14="http://schemas.microsoft.com/office/powerpoint/2010/main" val="39544977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0"/>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f2597072-addc-49ed-82f0-33057761fd2c"/>
  <p:tag name="AUDIO_IMPORT" val="C:\Documents and Settings\skidmorn\My Documents\Dropbox\NTDC\OHSU CDC\Comp1\Unit6\PPT Production\comp1_unit6\comp1_unit6\comp1_unit6d\comp1_unit6d_S-06_V3.mp3"/>
  <p:tag name="AUDIO_ID" val="262"/>
  <p:tag name="ELAPSEDTIME" val="59.011"/>
  <p:tag name="ARTICULATE_SLIDE_NAV" val="6"/>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65ba6028-00b7-4709-8ceb-c8d8b100f137"/>
  <p:tag name="AUDIO_IMPORT" val="C:\Documents and Settings\skidmorn\My Documents\Dropbox\NTDC\OHSU CDC\Comp1\Unit6\PPT Production\comp1_unit6\comp1_unit6\comp1_unit6d\comp1_unit6d_S-07_V3.mp3"/>
  <p:tag name="AUDIO_ID" val="263"/>
  <p:tag name="ELAPSEDTIME" val="46.316"/>
  <p:tag name="ARTICULATE_SLIDE_NAV" val="7"/>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287dad6f-65a2-42f6-bf17-69a8e94ddbcd"/>
  <p:tag name="AUDIO_IMPORT" val="C:\Documents and Settings\skidmorn\My Documents\Dropbox\NTDC\OHSU CDC\Comp1\Unit6\PPT Production\comp1_unit6\comp1_unit6\comp1_unit6d\comp1_unit6d_S-08_V3.mp3"/>
  <p:tag name="AUDIO_ID" val="264"/>
  <p:tag name="ELAPSEDTIME" val="34.012"/>
  <p:tag name="ARTICULATE_SLIDE_NAV" val="8"/>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4aeaf1b5-39b0-4c5c-aa41-c83b21441b01"/>
  <p:tag name="AUDIO_IMPORT" val="C:\Documents and Settings\skidmorn\My Documents\Dropbox\NTDC\OHSU CDC\Comp1\Unit6\PPT Production\comp1_unit6\comp1_unit6\comp1_unit6d\comp1_unit6d_S-09_V3.mp3"/>
  <p:tag name="AUDIO_ID" val="265"/>
  <p:tag name="ELAPSEDTIME" val="48.196"/>
  <p:tag name="ARTICULATE_SLIDE_NAV" val="9"/>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64e3edb0-0091-4634-bca3-9e95d220bca8"/>
  <p:tag name="AUDIO_IMPORT" val="C:\Documents and Settings\skidmorn\My Documents\Dropbox\NTDC\OHSU CDC\Comp1\Unit6\PPT Production\comp1_unit6\comp1_unit6\comp1_unit6d\comp1_unit6d_S-10_V3.mp3"/>
  <p:tag name="AUDIO_ID" val="266"/>
  <p:tag name="ELAPSEDTIME" val="43.782"/>
  <p:tag name="ARTICULATE_SLIDE_NAV" val="10"/>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GUID" val="746b43aa-6508-4298-84de-0ad770fbdc89"/>
  <p:tag name="AUDIO_IMPORT" val="C:\Documents and Settings\skidmorn\My Documents\Dropbox\NTDC\OHSU CDC\Comp1\Unit6\PPT Production\comp1_unit6\comp1_unit6\comp1_unit6d\comp1_unit6d_S-11_V3.mp3"/>
  <p:tag name="AUDIO_ID" val="267"/>
  <p:tag name="ELAPSEDTIME" val="45.741"/>
  <p:tag name="ARTICULATE_SLIDE_NAV" val="11"/>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fc5331c0-a1c0-4cad-8f72-27a3734dae16"/>
  <p:tag name="AUDIO_IMPORT" val="C:\Documents and Settings\skidmorn\My Documents\Dropbox\NTDC\OHSU CDC\Comp1\Unit6\PPT Production\comp1_unit6\comp1_unit6\comp1_unit6d\comp1_unit6d_S-12_V3.mp3"/>
  <p:tag name="AUDIO_ID" val="268"/>
  <p:tag name="ELAPSEDTIME" val="55.223"/>
  <p:tag name="ARTICULATE_SLIDE_NAV" val="12"/>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fc5331c0-a1c0-4cad-8f72-27a3734dae16"/>
  <p:tag name="AUDIO_IMPORT" val="C:\Documents and Settings\skidmorn\My Documents\Dropbox\NTDC\OHSU CDC\Comp1\Unit6\PPT Production\comp1_unit6\comp1_unit6\comp1_unit6d\comp1_unit6d_S-12_V3.mp3"/>
  <p:tag name="AUDIO_ID" val="268"/>
  <p:tag name="ELAPSEDTIME" val="55.223"/>
  <p:tag name="ARTICULATE_SLIDE_NAV" val="12"/>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f67b72b5-1e7d-42d7-9b7f-0fbc8dd45147"/>
  <p:tag name="AUDIO_IMPORT" val="C:\Documents and Settings\skidmorn\My Documents\Dropbox\NTDC\OHSU CDC\Comp1\Unit6\PPT Production\comp1_unit6\comp1_unit6\comp1_unit6d\comp1_unit6d_S-13_V3.mp3"/>
  <p:tag name="AUDIO_ID" val="269"/>
  <p:tag name="ELAPSEDTIME" val="79.465"/>
  <p:tag name="ARTICULATE_SLIDE_NAV" val="13"/>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GUID" val="f67b72b5-1e7d-42d7-9b7f-0fbc8dd45147"/>
  <p:tag name="AUDIO_IMPORT" val="C:\Documents and Settings\skidmorn\My Documents\Dropbox\NTDC\OHSU CDC\Comp1\Unit6\PPT Production\comp1_unit6\comp1_unit6\comp1_unit6d\comp1_unit6d_S-13_V3.mp3"/>
  <p:tag name="AUDIO_ID" val="269"/>
  <p:tag name="ELAPSEDTIME" val="79.465"/>
  <p:tag name="ARTICULATE_SLIDE_NAV" val="13"/>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26e10037-c8c3-49ae-9129-df9282f18487"/>
  <p:tag name="AUDIO_IMPORT" val="C:\Documents and Settings\skidmorn\My Documents\Dropbox\NTDC\OHSU CDC\Comp1\Unit6\PPT Production\comp1_unit6\comp1_unit6\comp1_unit6d\comp1_unit6d_S-14_V3.mp3"/>
  <p:tag name="AUDIO_ID" val="270"/>
  <p:tag name="ELAPSEDTIME" val="78.498"/>
  <p:tag name="ARTICULATE_SLIDE_NAV" val="14"/>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GUID" val="81d5a251-a3f8-4b8c-a95d-40cd40d9b7fc"/>
  <p:tag name="AUDIO_IMPORT" val="C:\Documents and Settings\skidmorn\My Documents\Dropbox\NTDC\OHSU CDC\Comp1\Unit6\PPT Production\comp1_unit6\comp1_unit6\comp1_unit6d\comp1_unit6d_S-15_V3.mp3"/>
  <p:tag name="AUDIO_ID" val="271"/>
  <p:tag name="ELAPSEDTIME" val="117.421"/>
  <p:tag name="ARTICULATE_SLIDE_NAV" val="15"/>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955926b8-a7c5-49af-8e53-6d0d9ea08dcc"/>
  <p:tag name="AUDIO_IMPORT" val="C:\Documents and Settings\skidmorn\My Documents\Dropbox\NTDC\OHSU CDC\Comp1\Unit6\PPT Production\comp1_unit6\comp1_unit6\comp1_unit6d\comp1_unit6d_S-16_V3.mp3"/>
  <p:tag name="AUDIO_ID" val="272"/>
  <p:tag name="ELAPSEDTIME" val="82.756"/>
  <p:tag name="ARTICULATE_SLIDE_NAV" val="16"/>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GUID" val="889b36ff-ce36-4d47-b8df-0ece93cac127"/>
  <p:tag name="AUDIO_IMPORT" val="C:\Documents and Settings\skidmorn\My Documents\Dropbox\NTDC\OHSU CDC\Comp1\Unit6\PPT Production\comp1_unit6\comp1_unit6\comp1_unit6d\comp1_unit6d_S-17_V3.mp3"/>
  <p:tag name="AUDIO_ID" val="273"/>
  <p:tag name="ELAPSEDTIME" val="23.302"/>
  <p:tag name="ARTICULATE_SLIDE_NAV" val="17"/>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GUID" val="d2c57b0b-22b5-459c-8f52-d8001aac903d"/>
  <p:tag name="AUDIO_IMPORT" val="C:\Documents and Settings\skidmorn\My Documents\Dropbox\NTDC\OHSU CDC\Comp1\Unit6\PPT Production\comp1_unit6\comp1_unit6\comp1_unit6d\comp1_unit6d_S-18_V3.mp3"/>
  <p:tag name="AUDIO_ID" val="274"/>
  <p:tag name="ELAPSEDTIME" val="31.661"/>
  <p:tag name="ARTICULATE_SLIDE_NAV" val="18"/>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GUID" val="5475d395-bb10-4391-89e3-a4a11d4845f1"/>
  <p:tag name="AUDIO_IMPORT" val="C:\Documents and Settings\skidmorn\My Documents\Dropbox\NTDC\OHSU CDC\Comp1\Unit6\PPT Production\comp1_unit6\comp1_unit6\comp1_unit6d\comp1_unit6d_S-19_V3.mp3"/>
  <p:tag name="AUDIO_ID" val="275"/>
  <p:tag name="ELAPSEDTIME" val="39.759"/>
  <p:tag name="ARTICULATE_SLIDE_NAV" val="19"/>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GUID" val="aafec189-61ce-407b-bb5e-67f9548b89e8"/>
  <p:tag name="AUDIO_IMPORT" val="C:\Documents and Settings\skidmorn\My Documents\Dropbox\NTDC\OHSU CDC\Comp1\Unit6\PPT Production\comp1_unit6\comp1_unit6\comp1_unit6d\comp1_unit6d_S-20_V3.mp3"/>
  <p:tag name="AUDIO_ID" val="276"/>
  <p:tag name="ELAPSEDTIME" val="43.938"/>
  <p:tag name="ARTICULATE_SLIDE_NAV" val="20"/>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GUID" val="aafec189-61ce-407b-bb5e-67f9548b89e8"/>
  <p:tag name="AUDIO_IMPORT" val="C:\Documents and Settings\skidmorn\My Documents\Dropbox\NTDC\OHSU CDC\Comp1\Unit6\PPT Production\comp1_unit6\comp1_unit6\comp1_unit6d\comp1_unit6d_S-20_V3.mp3"/>
  <p:tag name="AUDIO_ID" val="276"/>
  <p:tag name="ELAPSEDTIME" val="43.938"/>
  <p:tag name="ARTICULATE_SLIDE_NAV" val="20"/>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30_sec_silence.mp3"/>
  <p:tag name="AUDIO_ID" val="277"/>
  <p:tag name="ELAPSEDTIME" val="7.515"/>
  <p:tag name="ARTICULATE_SLIDE_GUID" val="12bef7ad-623b-4a98-8fb1-4164bf56c616"/>
  <p:tag name="ARTICULATE_SLIDE_NAV" val="21"/>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2081dce3-c8b8-4034-b8d4-accb2804153c"/>
  <p:tag name="AUDIO_IMPORT" val="C:\Documents and Settings\skidmorn\My Documents\Dropbox\NTDC\OHSU CDC\Comp1\Unit6\PPT Production\comp1_unit6\comp1_unit6\comp1_unit6d\comp1_unit6d_S-02_V3.mp3"/>
  <p:tag name="AUDIO_ID" val="258"/>
  <p:tag name="ELAPSEDTIME" val="62.146"/>
  <p:tag name="ARTICULATE_SLIDE_NAV" val="2"/>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30_sec_silence.mp3"/>
  <p:tag name="AUDIO_ID" val="277"/>
  <p:tag name="ELAPSEDTIME" val="7.515"/>
  <p:tag name="ARTICULATE_SLIDE_GUID" val="12bef7ad-623b-4a98-8fb1-4164bf56c616"/>
  <p:tag name="ARTICULATE_SLIDE_NAV" val="21"/>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2081dce3-c8b8-4034-b8d4-accb2804153c"/>
  <p:tag name="AUDIO_IMPORT" val="C:\Documents and Settings\skidmorn\My Documents\Dropbox\NTDC\OHSU CDC\Comp1\Unit6\PPT Production\comp1_unit6\comp1_unit6\comp1_unit6d\comp1_unit6d_S-02_V3.mp3"/>
  <p:tag name="AUDIO_ID" val="258"/>
  <p:tag name="ELAPSEDTIME" val="62.146"/>
  <p:tag name="ARTICULATE_SLIDE_NAV" val="2"/>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2081dce3-c8b8-4034-b8d4-accb2804153c"/>
  <p:tag name="AUDIO_IMPORT" val="C:\Documents and Settings\skidmorn\My Documents\Dropbox\NTDC\OHSU CDC\Comp1\Unit6\PPT Production\comp1_unit6\comp1_unit6\comp1_unit6d\comp1_unit6d_S-02_V3.mp3"/>
  <p:tag name="AUDIO_ID" val="258"/>
  <p:tag name="ELAPSEDTIME" val="62.146"/>
  <p:tag name="ARTICULATE_SLIDE_NAV" val="2"/>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034c4266-e4dc-42dc-8d11-318c347f293a"/>
  <p:tag name="AUDIO_IMPORT" val="C:\Documents and Settings\skidmorn\My Documents\Dropbox\NTDC\OHSU CDC\Comp1\Unit6\PPT Production\comp1_unit6\comp1_unit6\comp1_unit6d\comp1_unit6d_S-03_V3.mp3"/>
  <p:tag name="AUDIO_ID" val="259"/>
  <p:tag name="ELAPSEDTIME" val="95.034"/>
  <p:tag name="ARTICULATE_SLIDE_NAV" val="3"/>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19e823d8-3b3b-431c-b44b-efa8123985b3"/>
  <p:tag name="AUDIO_IMPORT" val="C:\Documents and Settings\skidmorn\My Documents\Dropbox\NTDC\OHSU CDC\Comp1\Unit6\PPT Production\comp1_unit6\comp1_unit6\comp1_unit6d\comp1_unit6d_S-04_V3.mp3"/>
  <p:tag name="AUDIO_ID" val="260"/>
  <p:tag name="ELAPSEDTIME" val="36.676"/>
  <p:tag name="ARTICULATE_SLIDE_NAV" val="4"/>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f08527aa-022f-4392-97fd-7befa23f9366"/>
  <p:tag name="AUDIO_IMPORT" val="C:\Documents and Settings\skidmorn\My Documents\Dropbox\NTDC\OHSU CDC\Comp1\Unit6\PPT Production\comp1_unit6\comp1_unit6\comp1_unit6d\comp1_unit6d_S-05_V3.mp3"/>
  <p:tag name="AUDIO_ID" val="261"/>
  <p:tag name="ELAPSEDTIME" val="78.289"/>
  <p:tag name="ARTICULATE_SLIDE_NAV" val="5"/>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f2597072-addc-49ed-82f0-33057761fd2c"/>
  <p:tag name="AUDIO_IMPORT" val="C:\Documents and Settings\skidmorn\My Documents\Dropbox\NTDC\OHSU CDC\Comp1\Unit6\PPT Production\comp1_unit6\comp1_unit6\comp1_unit6d\comp1_unit6d_S-06_V3.mp3"/>
  <p:tag name="AUDIO_ID" val="262"/>
  <p:tag name="ELAPSEDTIME" val="59.011"/>
  <p:tag name="ARTICULATE_SLIDE_NAV" val="6"/>
  <p:tag name="ARTICULATE_SLIDE_THUMBNAIL_REFRESH" val="1"/>
</p:tagLst>
</file>

<file path=ppt/theme/theme1.xml><?xml version="1.0" encoding="utf-8"?>
<a:theme xmlns:a="http://schemas.openxmlformats.org/drawingml/2006/main" name="Comp1_unit6d_Lecture_Slides">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Comp1_unit6d_Lecture_Slides</Template>
  <TotalTime>276</TotalTime>
  <Words>4028</Words>
  <Application>Microsoft Office PowerPoint</Application>
  <PresentationFormat>On-screen Show (4:3)</PresentationFormat>
  <Paragraphs>277</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Comp1_unit6d_Lecture_Slides</vt:lpstr>
      <vt:lpstr>Introduction to Health Care and Public Health in the U.S.</vt:lpstr>
      <vt:lpstr>Regulating Health Care Learning Objectives - 1</vt:lpstr>
      <vt:lpstr>Regulating Health Care Learning Objectives - 2</vt:lpstr>
      <vt:lpstr>Regulating Health Care Learning Objectives - 3</vt:lpstr>
      <vt:lpstr>Health Insurance Portability and Accountability Act (HIPAA)</vt:lpstr>
      <vt:lpstr>HIPAA Privacy &amp; Security</vt:lpstr>
      <vt:lpstr>HIPAA Covered Entities - 1</vt:lpstr>
      <vt:lpstr>HIPAA Covered Entities - 2</vt:lpstr>
      <vt:lpstr>HIPAA Covered Entities - 3</vt:lpstr>
      <vt:lpstr>Business Associates</vt:lpstr>
      <vt:lpstr>HIPAA Privacy Rule</vt:lpstr>
      <vt:lpstr>Individually Identifiable Information</vt:lpstr>
      <vt:lpstr>Privacy Rule Requirements</vt:lpstr>
      <vt:lpstr>HIPAA Security Rule</vt:lpstr>
      <vt:lpstr>HIPAA Security Rule: General Guidelines</vt:lpstr>
      <vt:lpstr>HIPAA Enforcement and Penalties - 1</vt:lpstr>
      <vt:lpstr>HIPAA Enforcement and Penalties - 2</vt:lpstr>
      <vt:lpstr>Patient Safety - 1</vt:lpstr>
      <vt:lpstr>Patient Safety - 2</vt:lpstr>
      <vt:lpstr>Medical Mistakes Today</vt:lpstr>
      <vt:lpstr>The Joint Commission Safety Initiatives - 1</vt:lpstr>
      <vt:lpstr>The Joint Commission Safety Initiatives - 2</vt:lpstr>
      <vt:lpstr>Agency for Health Care Research and Quality (AHRQ)</vt:lpstr>
      <vt:lpstr>National Health Care  Quality Report</vt:lpstr>
      <vt:lpstr>AHRQ: Health IT</vt:lpstr>
      <vt:lpstr>Regulating Health Care Summary – 1 – Lecture d</vt:lpstr>
      <vt:lpstr>Regulating Health Care Summary – 2 – Lecture d</vt:lpstr>
      <vt:lpstr>Regulating Health Care References – 1 – Lecture d</vt:lpstr>
      <vt:lpstr>Regulating Health Care References – 2 – Lecture d</vt:lpstr>
      <vt:lpstr>Introduction to Health Care and Public Health in the U.S. Regulating Health Care Lecture d</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6: Introduction to Health Care and Public Health in the U.S.: Regulating Health Care, Lecture d</dc:title>
  <dc:subject>Regulating Health Care, Lecture d</dc:subject>
  <dc:creator>U.S. Department of Health and Human Services, Office of the National Coordinator for Health Information Technology</dc:creator>
  <cp:keywords>Health IT, Health IT Curriculum, Introduction to Health Care and Public Health in the U.S., Regulating Health Care</cp:keywords>
  <cp:lastModifiedBy>The Department of Health and Human Services</cp:lastModifiedBy>
  <cp:revision>47</cp:revision>
  <dcterms:created xsi:type="dcterms:W3CDTF">2016-04-14T22:33:10Z</dcterms:created>
  <dcterms:modified xsi:type="dcterms:W3CDTF">2017-05-19T17:56:16Z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F110BDC3-0F40-43FF-A999-E0186AB3FD1B</vt:lpwstr>
  </property>
  <property fmtid="{D5CDD505-2E9C-101B-9397-08002B2CF9AE}" pid="3" name="ArticulatePath">
    <vt:lpwstr>Comp1_unit6d_Lecture_Slides</vt:lpwstr>
  </property>
  <property fmtid="{D5CDD505-2E9C-101B-9397-08002B2CF9AE}" pid="4" name="Language">
    <vt:lpwstr>English</vt:lpwstr>
  </property>
</Properties>
</file>