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5" r:id="rId20"/>
    <p:sldId id="275" r:id="rId21"/>
    <p:sldId id="276" r:id="rId22"/>
    <p:sldId id="286" r:id="rId23"/>
    <p:sldId id="278" r:id="rId24"/>
    <p:sldId id="279" r:id="rId25"/>
    <p:sldId id="280" r:id="rId26"/>
    <p:sldId id="281" r:id="rId27"/>
    <p:sldId id="282" r:id="rId28"/>
    <p:sldId id="283" r:id="rId29"/>
    <p:sldId id="284" r:id="rId30"/>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0713" autoAdjust="0"/>
  </p:normalViewPr>
  <p:slideViewPr>
    <p:cSldViewPr snapToGrid="0">
      <p:cViewPr varScale="1">
        <p:scale>
          <a:sx n="38" d="100"/>
          <a:sy n="38" d="100"/>
        </p:scale>
        <p:origin x="-1555" y="-6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a:t>
            </a:r>
            <a:r>
              <a:rPr lang="en-US" altLang="en-US" b="0" i="0" dirty="0" smtClean="0">
                <a:ea typeface="ＭＳ Ｐゴシック" panose="020B0600070205080204" pitchFamily="34" charset="-128"/>
              </a:rPr>
              <a:t> Introduction to Health Care and Public Health in the U.S.: Regulating Health Care. T</a:t>
            </a:r>
            <a:r>
              <a:rPr lang="en-US" altLang="en-US" dirty="0" smtClean="0">
                <a:ea typeface="ＭＳ Ｐゴシック" panose="020B0600070205080204" pitchFamily="34" charset="-128"/>
              </a:rPr>
              <a:t>his is lecture c.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634871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Meaningful informed consent can be given only if the patient is fully informed about the risks and benefits of the proposed treatment, as well as the risks and benefits of other options. The patient must have the opportunity to ask questions and receive understandable answers. </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5C3685-26B1-4CF0-A54F-DAB0DAD4139F}" type="slidenum">
              <a:rPr lang="en-US" altLang="en-US"/>
              <a:pPr eaLnBrk="1" hangingPunct="1"/>
              <a:t>10</a:t>
            </a:fld>
            <a:endParaRPr lang="en-US" altLang="en-US" dirty="0"/>
          </a:p>
        </p:txBody>
      </p:sp>
    </p:spTree>
    <p:extLst>
      <p:ext uri="{BB962C8B-B14F-4D97-AF65-F5344CB8AC3E}">
        <p14:creationId xmlns:p14="http://schemas.microsoft.com/office/powerpoint/2010/main" val="1612032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If the patient wants time to discuss the treatment plan with others, that should be allowed. After deliberating, the patient should have the opportunity to communicate his or her decision to the treatment team.</a:t>
            </a:r>
          </a:p>
          <a:p>
            <a:endParaRPr lang="en-US" altLang="en-US" dirty="0"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5C3685-26B1-4CF0-A54F-DAB0DAD4139F}" type="slidenum">
              <a:rPr lang="en-US" altLang="en-US"/>
              <a:pPr eaLnBrk="1" hangingPunct="1"/>
              <a:t>11</a:t>
            </a:fld>
            <a:endParaRPr lang="en-US" altLang="en-US" dirty="0"/>
          </a:p>
        </p:txBody>
      </p:sp>
    </p:spTree>
    <p:extLst>
      <p:ext uri="{BB962C8B-B14F-4D97-AF65-F5344CB8AC3E}">
        <p14:creationId xmlns:p14="http://schemas.microsoft.com/office/powerpoint/2010/main" val="2875564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kern="1200" dirty="0" smtClean="0">
                <a:solidFill>
                  <a:schemeClr val="tx1"/>
                </a:solidFill>
                <a:effectLst/>
                <a:latin typeface="Arial" pitchFamily="34" charset="0"/>
                <a:ea typeface="+mn-ea"/>
                <a:cs typeface="Arial" pitchFamily="34" charset="0"/>
              </a:rPr>
              <a:t>Some states have proposed or passed</a:t>
            </a:r>
            <a:r>
              <a:rPr lang="en-US" sz="1000" b="0" i="0" kern="1200" baseline="0" dirty="0" smtClean="0">
                <a:solidFill>
                  <a:schemeClr val="tx1"/>
                </a:solidFill>
                <a:effectLst/>
                <a:latin typeface="Arial" pitchFamily="34" charset="0"/>
                <a:ea typeface="+mn-ea"/>
                <a:cs typeface="Arial" pitchFamily="34" charset="0"/>
              </a:rPr>
              <a:t> legislation to require shared decision making be part of the informed consent process. </a:t>
            </a:r>
            <a:r>
              <a:rPr lang="en-US" dirty="0" smtClean="0"/>
              <a:t>Shared decision making is an informed discussion between providers and a patient to help the patient decide among multiple acceptable health care choices. The discussion incorporates the patient’s priorities and values. Decision aids are tools designed</a:t>
            </a:r>
            <a:r>
              <a:rPr lang="en-US" baseline="0" dirty="0" smtClean="0"/>
              <a:t> to </a:t>
            </a:r>
            <a:r>
              <a:rPr lang="en-US" dirty="0" smtClean="0"/>
              <a:t>facilitate the</a:t>
            </a:r>
            <a:r>
              <a:rPr lang="en-US" baseline="0" dirty="0" smtClean="0"/>
              <a:t> shared decision making</a:t>
            </a:r>
            <a:r>
              <a:rPr lang="en-US" dirty="0" smtClean="0"/>
              <a:t> process. These aids include information on the options, risks and benefits of the options,</a:t>
            </a:r>
            <a:r>
              <a:rPr lang="en-US" baseline="0" dirty="0" smtClean="0"/>
              <a:t> and often include a priority-setting activity and some coaching or guidance to prepare for the planned, shared discussion. </a:t>
            </a:r>
            <a:r>
              <a:rPr lang="en-US" dirty="0" smtClean="0"/>
              <a:t>Patients typically view a decision aid before</a:t>
            </a:r>
            <a:r>
              <a:rPr lang="en-US" baseline="0" dirty="0" smtClean="0"/>
              <a:t> meeting with their own provider or team of providers to </a:t>
            </a:r>
            <a:r>
              <a:rPr lang="en-US" dirty="0" smtClean="0"/>
              <a:t>determine the health care choice that best matches their values and preferences.</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dirty="0"/>
          </a:p>
        </p:txBody>
      </p:sp>
    </p:spTree>
    <p:extLst>
      <p:ext uri="{BB962C8B-B14F-4D97-AF65-F5344CB8AC3E}">
        <p14:creationId xmlns:p14="http://schemas.microsoft.com/office/powerpoint/2010/main" val="53198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previous lecture in this unit introduced the concept of tort law. This subcategory of civil law deals with something that one person has done to another that has resulted in harm and does not come out of a contractual relationship. The main two types of torts are intentional torts and negligent torts. Most claims of medical malpractice fall under the category of tort law, and the majority of these are based on a theory of negligence. </a:t>
            </a:r>
          </a:p>
          <a:p>
            <a:endParaRPr lang="en-US" alt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DF7D40-FF00-469B-932F-454A283B38EB}" type="slidenum">
              <a:rPr lang="en-US" altLang="en-US"/>
              <a:pPr eaLnBrk="1" hangingPunct="1"/>
              <a:t>13</a:t>
            </a:fld>
            <a:endParaRPr lang="en-US" altLang="en-US" dirty="0"/>
          </a:p>
        </p:txBody>
      </p:sp>
    </p:spTree>
    <p:extLst>
      <p:ext uri="{BB962C8B-B14F-4D97-AF65-F5344CB8AC3E}">
        <p14:creationId xmlns:p14="http://schemas.microsoft.com/office/powerpoint/2010/main" val="2479624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first element of any tort claim is to establish that the defendant had a duty to the injured party. In a medical malpractice claim, the defendant is generally the health care professional or organization that is being accused of negligence. Therefore, the injured person must establish that a professional relationship existed. For example, this could be a doctor-patient relationship, or the patient could simply show that a hospital admitted him or her for treatment. After the relationship is established, a duty of reasonable care is implied. </a:t>
            </a:r>
          </a:p>
          <a:p>
            <a:endParaRPr lang="en-US" altLang="en-US" dirty="0" smtClean="0"/>
          </a:p>
          <a:p>
            <a:r>
              <a:rPr lang="en-US" altLang="en-US" dirty="0" smtClean="0"/>
              <a:t>Next, the patient must prove that the care provided was not up to the minimum standard of care that a reasonably prudent professional would provide in similar circumstances. It is not enough that the patient did not get better, or even that the patient’s condition worsened. The patient must prove that he or she did not receive appropriate treatment and that the health care professional’s failure to provide appropriate treatment was the proximate</a:t>
            </a:r>
            <a:r>
              <a:rPr lang="en-US" altLang="en-US" i="1" dirty="0" smtClean="0"/>
              <a:t>, </a:t>
            </a:r>
            <a:r>
              <a:rPr lang="en-US" altLang="en-US" dirty="0" smtClean="0"/>
              <a:t>or primary, cause of the injury.</a:t>
            </a:r>
          </a:p>
          <a:p>
            <a:endParaRPr lang="en-US" altLang="en-US" dirty="0" smtClean="0"/>
          </a:p>
          <a:p>
            <a:r>
              <a:rPr lang="en-US" altLang="en-US" dirty="0" smtClean="0"/>
              <a:t>Even if treatment was inadequate, the patient does not have a valid malpractice claim unless he or she was harmed. However, the harm does not have to be physical. For example, if the substandard treatment resulted in provable emotional distress, or if the patient had to miss work to receive additional treatment, these could qualify as harm for the purpose of proving a malpractice claim.</a:t>
            </a:r>
          </a:p>
          <a:p>
            <a:endParaRPr lang="en-US" altLang="en-US" dirty="0"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3E0930-1685-4D9B-A4E5-550BFD0F0735}" type="slidenum">
              <a:rPr lang="en-US" altLang="en-US">
                <a:solidFill>
                  <a:srgbClr val="000000"/>
                </a:solidFill>
              </a:rPr>
              <a:pPr eaLnBrk="1" hangingPunct="1"/>
              <a:t>14</a:t>
            </a:fld>
            <a:endParaRPr lang="en-US" altLang="en-US" dirty="0">
              <a:solidFill>
                <a:srgbClr val="000000"/>
              </a:solidFill>
            </a:endParaRPr>
          </a:p>
        </p:txBody>
      </p:sp>
    </p:spTree>
    <p:extLst>
      <p:ext uri="{BB962C8B-B14F-4D97-AF65-F5344CB8AC3E}">
        <p14:creationId xmlns:p14="http://schemas.microsoft.com/office/powerpoint/2010/main" val="12201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statute of limitations is the time limit a patient has for filing a lawsuit. These time limits vary greatly from state to state, ranging from six months to four years. In many instances, however, the time limit does not start to run when the negligent act is committed. Rather, it begins when the negligent act is discovered. This is known as the discovery rule.</a:t>
            </a:r>
          </a:p>
          <a:p>
            <a:endParaRPr lang="en-US" altLang="en-US" dirty="0" smtClean="0"/>
          </a:p>
          <a:p>
            <a:r>
              <a:rPr lang="en-US" altLang="en-US" dirty="0" smtClean="0"/>
              <a:t>For example, suppose a surgeon leaves a sponge inside a patient. In states that apply the discovery rule, the patient’s time limit for filing a lawsuit would begin when the sponge is discovered, not on the date of the original surgery. As with most of the legal concepts discussed in these lectures, there are many exceptions to these general rules.</a:t>
            </a:r>
          </a:p>
          <a:p>
            <a:endParaRPr lang="en-US" altLang="en-US"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62623F-B2BA-419F-817E-E9D39DDF6BEA}" type="slidenum">
              <a:rPr lang="en-US" altLang="en-US"/>
              <a:pPr eaLnBrk="1" hangingPunct="1"/>
              <a:t>15</a:t>
            </a:fld>
            <a:endParaRPr lang="en-US" altLang="en-US" dirty="0"/>
          </a:p>
        </p:txBody>
      </p:sp>
    </p:spTree>
    <p:extLst>
      <p:ext uri="{BB962C8B-B14F-4D97-AF65-F5344CB8AC3E}">
        <p14:creationId xmlns:p14="http://schemas.microsoft.com/office/powerpoint/2010/main" val="4257787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Good Samaritan laws provide malpractice protection for certain people who provide emergency assistance. Like most other laws about medical negligence, Good Samaritan laws vary by state. However, all of them apply to people who do not have a duty to help under the circumstances, such as a driver who happens to come upon a car accident. It is expected that rescuers will use common sense and not act in ways that are beyond their expertise and capabilities. If the person is being paid or expects to be paid for the services, the Good Samaritan law does not apply.</a:t>
            </a:r>
          </a:p>
          <a:p>
            <a:endParaRPr lang="en-US" altLang="en-US" dirty="0"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716928-AB21-4A9F-AD58-636172D393B0}" type="slidenum">
              <a:rPr lang="en-US" altLang="en-US"/>
              <a:pPr eaLnBrk="1" hangingPunct="1"/>
              <a:t>16</a:t>
            </a:fld>
            <a:endParaRPr lang="en-US" altLang="en-US" dirty="0"/>
          </a:p>
        </p:txBody>
      </p:sp>
    </p:spTree>
    <p:extLst>
      <p:ext uri="{BB962C8B-B14F-4D97-AF65-F5344CB8AC3E}">
        <p14:creationId xmlns:p14="http://schemas.microsoft.com/office/powerpoint/2010/main" val="3273093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response to criticism of the current system of malpractice, many kinds of reforms have been explored by individual states. </a:t>
            </a:r>
          </a:p>
          <a:p>
            <a:endParaRPr lang="en-US" altLang="en-US" dirty="0" smtClean="0"/>
          </a:p>
          <a:p>
            <a:r>
              <a:rPr lang="en-US" altLang="en-US" dirty="0" smtClean="0"/>
              <a:t>A recent report to the Medicare Payment Advisory Commission evaluated the most common tort reform laws. For example, some states require a pretrial screening panel to review the evidence in a case at an early stage and give an opinion about whether the lawsuit is justified.</a:t>
            </a:r>
          </a:p>
          <a:p>
            <a:endParaRPr lang="en-US" altLang="en-US" dirty="0" smtClean="0"/>
          </a:p>
          <a:p>
            <a:r>
              <a:rPr lang="en-US" altLang="en-US" dirty="0" smtClean="0"/>
              <a:t>Before a patient can file a medical malpractice claim in court, a qualified medical expert must document that a valid claim seems to exist, and the patient must present this document, called a certificate of merit.</a:t>
            </a:r>
          </a:p>
          <a:p>
            <a:endParaRPr lang="en-US" altLang="en-US" dirty="0" smtClean="0"/>
          </a:p>
          <a:p>
            <a:r>
              <a:rPr lang="en-US" altLang="en-US" dirty="0" smtClean="0"/>
              <a:t>Attorney-fee limits restrict the amount an attorney can be paid for representing a patient in a malpractice suit. The state might limit the dollar amount the attorney can charge, the attorney’s percentage of the total award, or both.</a:t>
            </a:r>
          </a:p>
          <a:p>
            <a:r>
              <a:rPr lang="en-US" altLang="en-US" dirty="0" smtClean="0"/>
              <a:t> </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231A34-C17A-4337-9E71-F3A9182D2FA5}" type="slidenum">
              <a:rPr lang="en-US" altLang="en-US"/>
              <a:pPr eaLnBrk="1" hangingPunct="1"/>
              <a:t>17</a:t>
            </a:fld>
            <a:endParaRPr lang="en-US" altLang="en-US" dirty="0"/>
          </a:p>
        </p:txBody>
      </p:sp>
    </p:spTree>
    <p:extLst>
      <p:ext uri="{BB962C8B-B14F-4D97-AF65-F5344CB8AC3E}">
        <p14:creationId xmlns:p14="http://schemas.microsoft.com/office/powerpoint/2010/main" val="3512339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Periodic payment allows insurers to pay damage awards in smaller periodic payments, rather than in one lump sum.</a:t>
            </a:r>
          </a:p>
          <a:p>
            <a:endParaRPr lang="en-US" altLang="en-US" dirty="0" smtClean="0"/>
          </a:p>
          <a:p>
            <a:r>
              <a:rPr lang="en-US" altLang="en-US" dirty="0" smtClean="0"/>
              <a:t>Joint-and-several liability reform means that if there is more than one defendant, the patient cannot recover the whole amount from any one of them. Rather, each defendant is responsible for only a limited amount of the total damages.</a:t>
            </a:r>
          </a:p>
          <a:p>
            <a:endParaRPr lang="en-US" altLang="en-US" dirty="0" smtClean="0"/>
          </a:p>
          <a:p>
            <a:r>
              <a:rPr lang="en-US" altLang="en-US" dirty="0" smtClean="0"/>
              <a:t>Non-economic damages are those that cannot easily be expressed in dollar amounts, such as pain and suffering. A cap on these damages limits either the amount of money that the patient can receive or the amount each defendant has to pay.</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72BFAC-1969-4052-A5E2-0284E1D97BB1}" type="slidenum">
              <a:rPr lang="en-US" altLang="en-US">
                <a:solidFill>
                  <a:srgbClr val="000000"/>
                </a:solidFill>
              </a:rPr>
              <a:pPr eaLnBrk="1" hangingPunct="1"/>
              <a:t>18</a:t>
            </a:fld>
            <a:endParaRPr lang="en-US" altLang="en-US" dirty="0">
              <a:solidFill>
                <a:srgbClr val="000000"/>
              </a:solidFill>
            </a:endParaRPr>
          </a:p>
        </p:txBody>
      </p:sp>
    </p:spTree>
    <p:extLst>
      <p:ext uri="{BB962C8B-B14F-4D97-AF65-F5344CB8AC3E}">
        <p14:creationId xmlns:p14="http://schemas.microsoft.com/office/powerpoint/2010/main" val="3938261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report to the Medicare commission assessed the results of these and two other tort law reforms. The results considered were: costs, the frequency of malpractice claims, the supply of health care services, the quality of care, and the need for physicians to practice so-called defensive medicine, such as sending the patient for excessive testing in order to protect themselves. The only tort reform that significantly improved these results was the cap on noneconomic damages.</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72BFAC-1969-4052-A5E2-0284E1D97BB1}" type="slidenum">
              <a:rPr lang="en-US" altLang="en-US">
                <a:solidFill>
                  <a:srgbClr val="000000"/>
                </a:solidFill>
              </a:rPr>
              <a:pPr eaLnBrk="1" hangingPunct="1"/>
              <a:t>19</a:t>
            </a:fld>
            <a:endParaRPr lang="en-US" altLang="en-US" dirty="0">
              <a:solidFill>
                <a:srgbClr val="000000"/>
              </a:solidFill>
            </a:endParaRPr>
          </a:p>
        </p:txBody>
      </p:sp>
    </p:spTree>
    <p:extLst>
      <p:ext uri="{BB962C8B-B14F-4D97-AF65-F5344CB8AC3E}">
        <p14:creationId xmlns:p14="http://schemas.microsoft.com/office/powerpoint/2010/main" val="1367356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p:txBody>
          <a:bodyPr wrap="square" numCol="1" anchor="t" anchorCtr="0" compatLnSpc="1">
            <a:prstTxWarp prst="textNoShape">
              <a:avLst/>
            </a:prstTxWarp>
          </a:bodyPr>
          <a:lstStyle/>
          <a:p>
            <a:pPr>
              <a:defRPr/>
            </a:pPr>
            <a:r>
              <a:rPr lang="x-none" dirty="0" smtClean="0"/>
              <a:t>The </a:t>
            </a:r>
            <a:r>
              <a:rPr lang="en-US" dirty="0" smtClean="0"/>
              <a:t>learning</a:t>
            </a:r>
            <a:r>
              <a:rPr lang="en-US" baseline="0" dirty="0" smtClean="0"/>
              <a:t> o</a:t>
            </a:r>
            <a:r>
              <a:rPr lang="x-none" dirty="0" smtClean="0"/>
              <a:t>bjectives for </a:t>
            </a:r>
            <a:r>
              <a:rPr lang="x-none" b="0" i="0" dirty="0" smtClean="0"/>
              <a:t>Regulating </a:t>
            </a:r>
            <a:r>
              <a:rPr lang="en-US" b="0" i="0" dirty="0" smtClean="0"/>
              <a:t>Health Care</a:t>
            </a:r>
            <a:r>
              <a:rPr lang="x-none" dirty="0" smtClean="0"/>
              <a:t> are to: </a:t>
            </a:r>
            <a:endParaRPr lang="en-US" dirty="0" smtClean="0"/>
          </a:p>
          <a:p>
            <a:pPr marL="228600" indent="-228600">
              <a:buFont typeface="Arial" pitchFamily="34" charset="0"/>
              <a:buChar char="•"/>
              <a:defRPr/>
            </a:pPr>
            <a:r>
              <a:rPr lang="en-US" dirty="0" smtClean="0"/>
              <a:t>Describe the role of accreditation, regulatory bodies, and professional associations in health care in the U.S. </a:t>
            </a:r>
          </a:p>
          <a:p>
            <a:pPr marL="228600" indent="-228600">
              <a:buFont typeface="Arial" pitchFamily="34" charset="0"/>
              <a:buChar char="•"/>
              <a:defRPr/>
            </a:pPr>
            <a:r>
              <a:rPr lang="en-US" dirty="0" smtClean="0"/>
              <a:t>Describe the basic concepts of law in the U.S.: the legal system, sources of law, classification of laws, the court system, and the trial process.</a:t>
            </a:r>
            <a:endParaRPr lang="en-US" dirty="0" smtClean="0">
              <a:latin typeface="Arial" charset="0"/>
              <a:cs typeface="Arial"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08419B-C408-4C88-9274-BCD4543D37D1}" type="slidenum">
              <a:rPr lang="en-US" altLang="en-US"/>
              <a:pPr eaLnBrk="1" hangingPunct="1"/>
              <a:t>2</a:t>
            </a:fld>
            <a:endParaRPr lang="en-US" altLang="en-US" dirty="0"/>
          </a:p>
        </p:txBody>
      </p:sp>
    </p:spTree>
    <p:extLst>
      <p:ext uri="{BB962C8B-B14F-4D97-AF65-F5344CB8AC3E}">
        <p14:creationId xmlns:p14="http://schemas.microsoft.com/office/powerpoint/2010/main" val="8200186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One proposed reform now being evaluated is for a panel of experts to predetermine what noneconomic damages are appropriate in a lawsuit. In this approach, the various possible medical injuries are listed and ranked by severity. For each level of severity, a range of dollar values is assigned for allowable noneconomic damages.</a:t>
            </a:r>
          </a:p>
          <a:p>
            <a:endParaRPr lang="en-US" altLang="en-US" dirty="0" smtClean="0"/>
          </a:p>
          <a:p>
            <a:r>
              <a:rPr lang="en-US" altLang="en-US" dirty="0" smtClean="0"/>
              <a:t>Health courts are an alternative to the regular court system, and many variations have been proposed. A major difference between health courts and regular courts is that in a health court, the expert witnesses are neutral, instead of being paid by one side or another. Another major difference is that the judge or hearing officer must be knowledgeable about health care matters.</a:t>
            </a:r>
          </a:p>
          <a:p>
            <a:endParaRPr lang="en-US" altLang="en-US" dirty="0" smtClean="0"/>
          </a:p>
          <a:p>
            <a:r>
              <a:rPr lang="en-US" altLang="en-US" dirty="0" smtClean="0"/>
              <a:t>In disclosure-and-offer programs, institutions encourage health care professionals to tell patients about medical errors. In appropriate cases, the institution offers modest compensation so the parties do not need to go to court.</a:t>
            </a:r>
          </a:p>
          <a:p>
            <a:endParaRPr lang="en-US" altLang="en-US"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3A26BB-4685-421B-877E-67B3D5E3BA0D}" type="slidenum">
              <a:rPr lang="en-US" altLang="en-US"/>
              <a:pPr eaLnBrk="1" hangingPunct="1"/>
              <a:t>20</a:t>
            </a:fld>
            <a:endParaRPr lang="en-US" altLang="en-US" dirty="0"/>
          </a:p>
        </p:txBody>
      </p:sp>
    </p:spTree>
    <p:extLst>
      <p:ext uri="{BB962C8B-B14F-4D97-AF65-F5344CB8AC3E}">
        <p14:creationId xmlns:p14="http://schemas.microsoft.com/office/powerpoint/2010/main" val="1404120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safe harbor law reduces or eliminates defendants’ liability if they can show that they followed a reasonable standard of care. One proposal is that health care professionals have a safe harbor if they follow evidence-based practice guidelines. These are typically published guidelines that are based on the latest medical research. </a:t>
            </a:r>
          </a:p>
          <a:p>
            <a:endParaRPr lang="en-US" altLang="en-US" dirty="0" smtClean="0"/>
          </a:p>
          <a:p>
            <a:r>
              <a:rPr lang="en-US" altLang="en-US" dirty="0" smtClean="0"/>
              <a:t>The report to the Medicare commission concluded that there is not yet enough evidence to properly evaluate any of these newer reforms. However, the report said the existing evidence is promising enough to justify demonstration projects to gather more information. </a:t>
            </a:r>
          </a:p>
          <a:p>
            <a:r>
              <a:rPr lang="en-US" altLang="en-US" dirty="0" smtClean="0"/>
              <a:t> </a:t>
            </a:r>
          </a:p>
          <a:p>
            <a:r>
              <a:rPr lang="en-US" altLang="en-US" dirty="0" smtClean="0"/>
              <a:t>The Affordable Care Act authorizes fifty million dollars in grants to states to develop, implement, and evaluate alternatives to tort lawsuits.</a:t>
            </a:r>
          </a:p>
          <a:p>
            <a:endParaRPr lang="en-US" altLang="en-US" dirty="0"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0F825A-6660-42C0-8808-2575BE2065AD}" type="slidenum">
              <a:rPr lang="en-US" altLang="en-US">
                <a:solidFill>
                  <a:srgbClr val="000000"/>
                </a:solidFill>
              </a:rPr>
              <a:pPr eaLnBrk="1" hangingPunct="1"/>
              <a:t>21</a:t>
            </a:fld>
            <a:endParaRPr lang="en-US" altLang="en-US" dirty="0">
              <a:solidFill>
                <a:srgbClr val="000000"/>
              </a:solidFill>
            </a:endParaRPr>
          </a:p>
        </p:txBody>
      </p:sp>
    </p:spTree>
    <p:extLst>
      <p:ext uri="{BB962C8B-B14F-4D97-AF65-F5344CB8AC3E}">
        <p14:creationId xmlns:p14="http://schemas.microsoft.com/office/powerpoint/2010/main" val="17703179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Another venue in which law and medicine interact is in the Medicare and Medicaid programs. The U.S. Department of Health and Human Services has an Office of Inspector General, or OIG</a:t>
            </a:r>
            <a:r>
              <a:rPr lang="en-US" altLang="en-US" i="1" dirty="0" smtClean="0"/>
              <a:t>, </a:t>
            </a:r>
            <a:r>
              <a:rPr lang="en-US" altLang="en-US" dirty="0" smtClean="0"/>
              <a:t>that protects the integrity of Medicare, Medicaid, and other government programs. The OIG defines fraud as gaining a benefit by intentional misrepresentation or concealment of relevant facts. Waste means incurring unnecessary costs as a result of poor management practices or controls. Abuse refers to excessive or improper use of government resources. In cases of fraud, waste, or abuse, the OIG can pursue both criminal and civil penalties.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dirty="0"/>
          </a:p>
        </p:txBody>
      </p:sp>
    </p:spTree>
    <p:extLst>
      <p:ext uri="{BB962C8B-B14F-4D97-AF65-F5344CB8AC3E}">
        <p14:creationId xmlns:p14="http://schemas.microsoft.com/office/powerpoint/2010/main" val="777158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Five major federal laws address Medicare and Medicaid fraud, waste, and abuse.</a:t>
            </a:r>
          </a:p>
          <a:p>
            <a:r>
              <a:rPr lang="en-US" altLang="en-US" dirty="0" smtClean="0"/>
              <a:t> </a:t>
            </a:r>
          </a:p>
          <a:p>
            <a:r>
              <a:rPr lang="en-US" altLang="en-US" dirty="0" smtClean="0"/>
              <a:t>Briefly, the False Claims Act prohibits the submission of false or fraudulent claims to the federal government. </a:t>
            </a:r>
          </a:p>
          <a:p>
            <a:pPr marL="171450" indent="-171450">
              <a:buFont typeface="Arial" panose="020B0604020202020204" pitchFamily="34" charset="0"/>
              <a:buChar char="•"/>
            </a:pPr>
            <a:r>
              <a:rPr lang="en-US" altLang="en-US" dirty="0" smtClean="0"/>
              <a:t>The Anti-Kickback Statute forbids asking for or receiving anything of value in exchange for referrals of federal health care program business. </a:t>
            </a:r>
          </a:p>
          <a:p>
            <a:pPr marL="171450" indent="-171450">
              <a:buFont typeface="Arial" panose="020B0604020202020204" pitchFamily="34" charset="0"/>
              <a:buChar char="•"/>
            </a:pPr>
            <a:r>
              <a:rPr lang="en-US" altLang="en-US" dirty="0" smtClean="0"/>
              <a:t>The Stark Law prohibits physicians from referring Medicare or Medicaid patients to clinical laboratories and certain other services in which they have a financial interest. </a:t>
            </a:r>
          </a:p>
          <a:p>
            <a:pPr marL="171450" indent="-171450">
              <a:buFont typeface="Arial" panose="020B0604020202020204" pitchFamily="34" charset="0"/>
              <a:buChar char="•"/>
            </a:pPr>
            <a:r>
              <a:rPr lang="en-US" altLang="en-US" dirty="0" smtClean="0"/>
              <a:t>The Exclusion Statute bans individuals or organizations convicted of certain crimes from being providers in the Medicare and Medicaid programs. </a:t>
            </a:r>
          </a:p>
          <a:p>
            <a:pPr marL="171450" indent="-171450">
              <a:buFont typeface="Arial" panose="020B0604020202020204" pitchFamily="34" charset="0"/>
              <a:buChar char="•"/>
            </a:pPr>
            <a:r>
              <a:rPr lang="en-US" altLang="en-US" dirty="0" smtClean="0"/>
              <a:t>The Civil </a:t>
            </a:r>
            <a:r>
              <a:rPr lang="en-US" altLang="en-US" smtClean="0"/>
              <a:t>Monetary Penalties </a:t>
            </a:r>
            <a:r>
              <a:rPr lang="en-US" altLang="en-US" dirty="0" smtClean="0"/>
              <a:t>Law authorizes the OIG to impose fines on health care providers who commit fraud, waste, or abuse.</a:t>
            </a:r>
          </a:p>
          <a:p>
            <a:endParaRPr lang="en-US" alt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B92964-BA7A-4F54-A869-305786531B7C}" type="slidenum">
              <a:rPr lang="en-US" altLang="en-US"/>
              <a:pPr eaLnBrk="1" hangingPunct="1"/>
              <a:t>23</a:t>
            </a:fld>
            <a:endParaRPr lang="en-US" altLang="en-US" dirty="0"/>
          </a:p>
        </p:txBody>
      </p:sp>
    </p:spTree>
    <p:extLst>
      <p:ext uri="{BB962C8B-B14F-4D97-AF65-F5344CB8AC3E}">
        <p14:creationId xmlns:p14="http://schemas.microsoft.com/office/powerpoint/2010/main" val="11545451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c of </a:t>
            </a:r>
            <a:r>
              <a:rPr lang="en-US" altLang="en-US" b="0" i="0" dirty="0" smtClean="0"/>
              <a:t>Regulating Health Care</a:t>
            </a:r>
            <a:r>
              <a:rPr lang="en-US" altLang="en-US" dirty="0" smtClean="0"/>
              <a:t>. </a:t>
            </a:r>
          </a:p>
          <a:p>
            <a:r>
              <a:rPr lang="en-US" altLang="en-US" dirty="0" smtClean="0"/>
              <a:t>In summary, a number of complicated laws apply to health care. Moreover, the system is changing rapidly because of the Affordable Care Act and the many proposals for tort law reform. </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1F369C-2A7D-4E8E-B2A2-D6859646FEE9}" type="slidenum">
              <a:rPr lang="en-US" altLang="en-US"/>
              <a:pPr eaLnBrk="1" hangingPunct="1"/>
              <a:t>24</a:t>
            </a:fld>
            <a:endParaRPr lang="en-US" altLang="en-US" dirty="0"/>
          </a:p>
        </p:txBody>
      </p:sp>
    </p:spTree>
    <p:extLst>
      <p:ext uri="{BB962C8B-B14F-4D97-AF65-F5344CB8AC3E}">
        <p14:creationId xmlns:p14="http://schemas.microsoft.com/office/powerpoint/2010/main" val="37035714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However, the basics of health care law remain the same. Health Care providers must obtain informed consent from their patients, and they must provide care that is consistent with reasonable standards. In addition, if they are Medicare or Medicaid providers, they must conduct their practices in accordance with the federal standards for those programs.</a:t>
            </a:r>
          </a:p>
          <a:p>
            <a:endParaRPr lang="en-US" alt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1F369C-2A7D-4E8E-B2A2-D6859646FEE9}" type="slidenum">
              <a:rPr lang="en-US" altLang="en-US"/>
              <a:pPr eaLnBrk="1" hangingPunct="1"/>
              <a:t>25</a:t>
            </a:fld>
            <a:endParaRPr lang="en-US" altLang="en-US" dirty="0"/>
          </a:p>
        </p:txBody>
      </p:sp>
    </p:spTree>
    <p:extLst>
      <p:ext uri="{BB962C8B-B14F-4D97-AF65-F5344CB8AC3E}">
        <p14:creationId xmlns:p14="http://schemas.microsoft.com/office/powerpoint/2010/main" val="42606321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B84556-7C9F-4AFE-A56F-6AD55013DA8E}" type="slidenum">
              <a:rPr lang="en-US" altLang="en-US"/>
              <a:pPr eaLnBrk="1" hangingPunct="1"/>
              <a:t>26</a:t>
            </a:fld>
            <a:endParaRPr lang="en-US" altLang="en-US" dirty="0"/>
          </a:p>
        </p:txBody>
      </p:sp>
    </p:spTree>
    <p:extLst>
      <p:ext uri="{BB962C8B-B14F-4D97-AF65-F5344CB8AC3E}">
        <p14:creationId xmlns:p14="http://schemas.microsoft.com/office/powerpoint/2010/main" val="32057767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B84556-7C9F-4AFE-A56F-6AD55013DA8E}" type="slidenum">
              <a:rPr lang="en-US" altLang="en-US"/>
              <a:pPr eaLnBrk="1" hangingPunct="1"/>
              <a:t>27</a:t>
            </a:fld>
            <a:endParaRPr lang="en-US" altLang="en-US" dirty="0"/>
          </a:p>
        </p:txBody>
      </p:sp>
    </p:spTree>
    <p:extLst>
      <p:ext uri="{BB962C8B-B14F-4D97-AF65-F5344CB8AC3E}">
        <p14:creationId xmlns:p14="http://schemas.microsoft.com/office/powerpoint/2010/main" val="38228969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B84556-7C9F-4AFE-A56F-6AD55013DA8E}" type="slidenum">
              <a:rPr lang="en-US" altLang="en-US"/>
              <a:pPr eaLnBrk="1" hangingPunct="1"/>
              <a:t>28</a:t>
            </a:fld>
            <a:endParaRPr lang="en-US" altLang="en-US" dirty="0"/>
          </a:p>
        </p:txBody>
      </p:sp>
    </p:spTree>
    <p:extLst>
      <p:ext uri="{BB962C8B-B14F-4D97-AF65-F5344CB8AC3E}">
        <p14:creationId xmlns:p14="http://schemas.microsoft.com/office/powerpoint/2010/main" val="26120510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p:txBody>
          <a:bodyPr wrap="square" numCol="1" anchor="t" anchorCtr="0" compatLnSpc="1">
            <a:prstTxWarp prst="textNoShape">
              <a:avLst/>
            </a:prstTxWarp>
          </a:bodyPr>
          <a:lstStyle/>
          <a:p>
            <a:pPr marL="228600" indent="-228600">
              <a:buFont typeface="Arial" pitchFamily="34" charset="0"/>
              <a:buChar char="•"/>
              <a:defRPr/>
            </a:pPr>
            <a:r>
              <a:rPr lang="en-US" dirty="0" smtClean="0"/>
              <a:t>Describe legal aspects of medicine involving the Affordable Care Act, professional standards in health care, medical malpractice, tort reform, and Medicare and Medicaid fraud and abuse.</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08419B-C408-4C88-9274-BCD4543D37D1}" type="slidenum">
              <a:rPr lang="en-US" altLang="en-US"/>
              <a:pPr eaLnBrk="1" hangingPunct="1"/>
              <a:t>3</a:t>
            </a:fld>
            <a:endParaRPr lang="en-US" altLang="en-US" dirty="0"/>
          </a:p>
        </p:txBody>
      </p:sp>
    </p:spTree>
    <p:extLst>
      <p:ext uri="{BB962C8B-B14F-4D97-AF65-F5344CB8AC3E}">
        <p14:creationId xmlns:p14="http://schemas.microsoft.com/office/powerpoint/2010/main" val="3314268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p:txBody>
          <a:bodyPr wrap="square" numCol="1" anchor="t" anchorCtr="0" compatLnSpc="1">
            <a:prstTxWarp prst="textNoShape">
              <a:avLst/>
            </a:prstTxWarp>
          </a:bodyPr>
          <a:lstStyle/>
          <a:p>
            <a:pPr marL="228600" marR="0" indent="-22860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smtClean="0"/>
              <a:t>Describe key components of the Health Insurance Portability and Accountability Act,</a:t>
            </a:r>
            <a:r>
              <a:rPr lang="en-US" baseline="0" dirty="0" smtClean="0"/>
              <a:t> or</a:t>
            </a:r>
            <a:r>
              <a:rPr lang="en-US" dirty="0" smtClean="0"/>
              <a:t> HIPAA, and current issues concerning privacy and patient safety in the U.S.</a:t>
            </a:r>
            <a:endParaRPr lang="en-US" dirty="0" smtClean="0">
              <a:latin typeface="Arial" charset="0"/>
              <a:cs typeface="Arial" charset="0"/>
            </a:endParaRPr>
          </a:p>
          <a:p>
            <a:pPr marL="228600" indent="-228600">
              <a:buFont typeface="Arial" pitchFamily="34" charset="0"/>
              <a:buChar char="•"/>
              <a:defRPr/>
            </a:pPr>
            <a:r>
              <a:rPr lang="en-US" dirty="0" smtClean="0"/>
              <a:t>And, discuss the need for quality clinical documentation for use of the health record as a legal document, communication tool, and a key to prove compliance for health care organizations. </a:t>
            </a:r>
          </a:p>
          <a:p>
            <a:pPr>
              <a:defRPr/>
            </a:pPr>
            <a:endParaRPr lang="en-US" dirty="0" smtClean="0">
              <a:latin typeface="Arial" charset="0"/>
              <a:cs typeface="Arial"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08419B-C408-4C88-9274-BCD4543D37D1}" type="slidenum">
              <a:rPr lang="en-US" altLang="en-US"/>
              <a:pPr eaLnBrk="1" hangingPunct="1"/>
              <a:t>4</a:t>
            </a:fld>
            <a:endParaRPr lang="en-US" altLang="en-US" dirty="0"/>
          </a:p>
        </p:txBody>
      </p:sp>
    </p:spTree>
    <p:extLst>
      <p:ext uri="{BB962C8B-B14F-4D97-AF65-F5344CB8AC3E}">
        <p14:creationId xmlns:p14="http://schemas.microsoft.com/office/powerpoint/2010/main" val="289814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affordable care act, or ACA, </a:t>
            </a:r>
            <a:r>
              <a:rPr lang="en-US" altLang="en-US" baseline="0" dirty="0" smtClean="0"/>
              <a:t>provided comprehensive health care reform. It was passed by Congress and signed into law by President Obama on March 23, 2010. </a:t>
            </a:r>
          </a:p>
          <a:p>
            <a:r>
              <a:rPr lang="en-US" altLang="en-US" baseline="0" dirty="0" smtClean="0"/>
              <a:t>It was contested, and the Supreme Court upheld the ACA on June 28, 2012.</a:t>
            </a:r>
          </a:p>
          <a:p>
            <a:r>
              <a:rPr lang="en-US" altLang="en-US" baseline="0" dirty="0" smtClean="0"/>
              <a:t>The Health Insurance Marketplace began October 1</a:t>
            </a:r>
            <a:r>
              <a:rPr lang="en-US" altLang="en-US" baseline="30000" dirty="0" smtClean="0"/>
              <a:t>st</a:t>
            </a:r>
            <a:r>
              <a:rPr lang="en-US" altLang="en-US" baseline="0" dirty="0" smtClean="0"/>
              <a:t>, 2013, and the states had an option to use the federal website or develop their own enrollment site.</a:t>
            </a:r>
          </a:p>
          <a:p>
            <a:endParaRPr lang="en-US" altLang="en-US" dirty="0"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C43D2E-EC42-4E0D-B2D0-9EB2250AFDE3}" type="slidenum">
              <a:rPr lang="en-US" altLang="en-US"/>
              <a:pPr eaLnBrk="1" hangingPunct="1"/>
              <a:t>5</a:t>
            </a:fld>
            <a:endParaRPr lang="en-US" altLang="en-US" dirty="0"/>
          </a:p>
        </p:txBody>
      </p:sp>
    </p:spTree>
    <p:extLst>
      <p:ext uri="{BB962C8B-B14F-4D97-AF65-F5344CB8AC3E}">
        <p14:creationId xmlns:p14="http://schemas.microsoft.com/office/powerpoint/2010/main" val="1017108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b="0" i="0" kern="1200" dirty="0" smtClean="0">
                <a:solidFill>
                  <a:schemeClr val="tx1"/>
                </a:solidFill>
                <a:effectLst/>
                <a:latin typeface="Arial" pitchFamily="34" charset="0"/>
                <a:ea typeface="+mn-ea"/>
                <a:cs typeface="Arial" pitchFamily="34" charset="0"/>
              </a:rPr>
              <a:t>This act provides millions of Americans more access to affordable health insurance options. </a:t>
            </a:r>
            <a:r>
              <a:rPr lang="en-US" sz="1000" b="0" i="0" kern="1200" baseline="0" dirty="0" smtClean="0">
                <a:solidFill>
                  <a:schemeClr val="tx1"/>
                </a:solidFill>
                <a:effectLst/>
                <a:latin typeface="Arial" pitchFamily="34" charset="0"/>
                <a:ea typeface="+mn-ea"/>
                <a:cs typeface="Arial" pitchFamily="34" charset="0"/>
              </a:rPr>
              <a:t>Most individuals are required to have health insurance or pay a penalty. </a:t>
            </a:r>
            <a:r>
              <a:rPr lang="en-US" sz="1000" b="0" i="0" kern="1200" dirty="0" smtClean="0">
                <a:solidFill>
                  <a:schemeClr val="tx1"/>
                </a:solidFill>
                <a:effectLst/>
                <a:latin typeface="Arial" pitchFamily="34" charset="0"/>
                <a:ea typeface="+mn-ea"/>
                <a:cs typeface="Arial" pitchFamily="34" charset="0"/>
              </a:rPr>
              <a:t>The Health Insurance</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Marketplace allows individuals and small businesses to compare a variety</a:t>
            </a:r>
            <a:r>
              <a:rPr lang="en-US" sz="1000" b="0" i="0" kern="1200" baseline="0" dirty="0" smtClean="0">
                <a:solidFill>
                  <a:schemeClr val="tx1"/>
                </a:solidFill>
                <a:effectLst/>
                <a:latin typeface="Arial" pitchFamily="34" charset="0"/>
                <a:ea typeface="+mn-ea"/>
                <a:cs typeface="Arial" pitchFamily="34" charset="0"/>
              </a:rPr>
              <a:t> of affordable </a:t>
            </a:r>
            <a:r>
              <a:rPr lang="en-US" sz="1000" b="0" i="0" kern="1200" dirty="0" smtClean="0">
                <a:solidFill>
                  <a:schemeClr val="tx1"/>
                </a:solidFill>
                <a:effectLst/>
                <a:latin typeface="Arial" pitchFamily="34" charset="0"/>
                <a:ea typeface="+mn-ea"/>
                <a:cs typeface="Arial" pitchFamily="34" charset="0"/>
              </a:rPr>
              <a:t>health plans. Middle- and low-income families now receive tax credits that cover a significant portion of the cost of coverage. The Medicaid program was expanded to cover more low-income Americans. ACA</a:t>
            </a:r>
            <a:r>
              <a:rPr lang="en-US" sz="1000" b="0" i="0" kern="1200" baseline="0" dirty="0" smtClean="0">
                <a:solidFill>
                  <a:schemeClr val="tx1"/>
                </a:solidFill>
                <a:effectLst/>
                <a:latin typeface="Arial" pitchFamily="34" charset="0"/>
                <a:ea typeface="+mn-ea"/>
                <a:cs typeface="Arial" pitchFamily="34" charset="0"/>
              </a:rPr>
              <a:t> also requires that there are plans to cover patients with pre-existing conditions. And finally, the act provides for free preventive services.</a:t>
            </a:r>
            <a:endParaRPr lang="en-US" altLang="en-US" dirty="0" smtClean="0"/>
          </a:p>
          <a:p>
            <a:endParaRPr lang="en-US" altLang="en-US" dirty="0" smtClean="0">
              <a:latin typeface="Arial" charset="0"/>
              <a:cs typeface="Arial" charset="0"/>
            </a:endParaRPr>
          </a:p>
        </p:txBody>
      </p:sp>
      <p:sp>
        <p:nvSpPr>
          <p:cNvPr id="471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471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1533568-C55A-48F4-A55F-4F24DFD80712}" type="slidenum">
              <a:rPr lang="en-US" altLang="en-US"/>
              <a:pPr/>
              <a:t>6</a:t>
            </a:fld>
            <a:endParaRPr lang="en-US" altLang="en-US" dirty="0"/>
          </a:p>
        </p:txBody>
      </p:sp>
    </p:spTree>
    <p:extLst>
      <p:ext uri="{BB962C8B-B14F-4D97-AF65-F5344CB8AC3E}">
        <p14:creationId xmlns:p14="http://schemas.microsoft.com/office/powerpoint/2010/main" val="3246019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Every U.S. state, the District of Columbia, and every U.S. territory has its own medical practice act. Each of these acts establishes a state medical board. These boards license physicians and discipline those physicians who break the law. In addition, they investigate complaints about physicians who may be unethical or incompetent. </a:t>
            </a:r>
          </a:p>
          <a:p>
            <a:r>
              <a:rPr lang="en-US" altLang="en-US" dirty="0" smtClean="0"/>
              <a:t>The organization and the authority of state medical boards vary. In some states, the boards are independent and have authority over all licensing and disciplinary matters. In other states, the board is part of another organization, such as the state department of health. State medical boards usually include volunteer physicians and members of the public.</a:t>
            </a:r>
          </a:p>
          <a:p>
            <a:endParaRPr lang="en-US" altLang="en-US"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07BF9D-5E63-44A9-A907-C51A529C0EA5}" type="slidenum">
              <a:rPr lang="en-US" altLang="en-US"/>
              <a:pPr eaLnBrk="1" hangingPunct="1"/>
              <a:t>7</a:t>
            </a:fld>
            <a:endParaRPr lang="en-US" altLang="en-US" dirty="0"/>
          </a:p>
        </p:txBody>
      </p:sp>
    </p:spTree>
    <p:extLst>
      <p:ext uri="{BB962C8B-B14F-4D97-AF65-F5344CB8AC3E}">
        <p14:creationId xmlns:p14="http://schemas.microsoft.com/office/powerpoint/2010/main" val="987908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Legally speaking, a medical standard of care is the level of skill and professionalism that a reasonably prudent physician would provide. A prudent physician is one who is careful, sensible, and uses good judgment. Standards of care usually come from within the medical profession; however, they can also come from entities outside the profession, such as insurance companies. This illustration on this slide shows just a few of the many sources that can contribute to a medical standard of care.</a:t>
            </a:r>
          </a:p>
          <a:p>
            <a:endParaRPr lang="en-US" alt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064B80-E39F-4279-990C-B646FBF211F8}" type="slidenum">
              <a:rPr lang="en-US" altLang="en-US"/>
              <a:pPr eaLnBrk="1" hangingPunct="1"/>
              <a:t>8</a:t>
            </a:fld>
            <a:endParaRPr lang="en-US" altLang="en-US" dirty="0"/>
          </a:p>
        </p:txBody>
      </p:sp>
    </p:spTree>
    <p:extLst>
      <p:ext uri="{BB962C8B-B14F-4D97-AF65-F5344CB8AC3E}">
        <p14:creationId xmlns:p14="http://schemas.microsoft.com/office/powerpoint/2010/main" val="471913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Informed consent is the concept that a patient must be fully informed about the proposed treatment before consenting to or refusing the treatment. This is required both legally and ethically. If the patient is a child or is not mentally competent, someone with legal authority must give consent for that person. Other exceptions exist, including principles that apply when a patient is unconscious or in an emergency situation.</a:t>
            </a:r>
          </a:p>
          <a:p>
            <a:endParaRPr lang="en-US" altLang="en-US" dirty="0" smtClean="0"/>
          </a:p>
          <a:p>
            <a:r>
              <a:rPr lang="en-US" altLang="en-US" dirty="0" smtClean="0"/>
              <a:t>Informed consent should include more than just handing the patient a form to sign. It should be a process of communication between the patient and the health care professional. If a patient gives consent but is not fully informed, or if the patient does not give consent and the procedure is performed anyway, that can result in legal problems for the health care provider. </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41CB22-261D-4E0F-88B4-55EDBC02CA5A}" type="slidenum">
              <a:rPr lang="en-US" altLang="en-US"/>
              <a:pPr eaLnBrk="1" hangingPunct="1"/>
              <a:t>9</a:t>
            </a:fld>
            <a:endParaRPr lang="en-US" altLang="en-US" dirty="0"/>
          </a:p>
        </p:txBody>
      </p:sp>
    </p:spTree>
    <p:extLst>
      <p:ext uri="{BB962C8B-B14F-4D97-AF65-F5344CB8AC3E}">
        <p14:creationId xmlns:p14="http://schemas.microsoft.com/office/powerpoint/2010/main" val="3180658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8.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8" Type="http://schemas.openxmlformats.org/officeDocument/2006/relationships/hyperlink" Target="http://www.medpac.gov/docs/default-source/contractor-reports/Apr10_MedicalMalpractice_CONTRACTOR.pdf" TargetMode="External"/><Relationship Id="rId3" Type="http://schemas.openxmlformats.org/officeDocument/2006/relationships/notesSlide" Target="../notesSlides/notesSlide26.xml"/><Relationship Id="rId7" Type="http://schemas.openxmlformats.org/officeDocument/2006/relationships/hyperlink" Target="http://virtualmentor.ama-assn.org/2004/12/mhst1-0412.html" TargetMode="External"/><Relationship Id="rId2" Type="http://schemas.openxmlformats.org/officeDocument/2006/relationships/slideLayout" Target="../slideLayouts/slideLayout9.xml"/><Relationship Id="rId1" Type="http://schemas.openxmlformats.org/officeDocument/2006/relationships/tags" Target="../tags/tag27.xml"/><Relationship Id="rId6" Type="http://schemas.openxmlformats.org/officeDocument/2006/relationships/hyperlink" Target="https://www.acep.org/Clinical---Practice-Management/Code-of-Ethics-for-Emergency-Physicians/" TargetMode="External"/><Relationship Id="rId5" Type="http://schemas.openxmlformats.org/officeDocument/2006/relationships/hyperlink" Target="https://www.cancer.org/treatment/finding-and-paying-for-treatment/understanding-financial-and-legal-matters/informed-consent/intro.html" TargetMode="External"/><Relationship Id="rId4" Type="http://schemas.openxmlformats.org/officeDocument/2006/relationships/hyperlink" Target="https://psnet.ahrq.gov/primers/primer/3"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stopmedicarefraud.gov/newsroom/factsheets/medicare-fraud.html" TargetMode="External"/><Relationship Id="rId3" Type="http://schemas.openxmlformats.org/officeDocument/2006/relationships/notesSlide" Target="../notesSlides/notesSlide27.xml"/><Relationship Id="rId7" Type="http://schemas.openxmlformats.org/officeDocument/2006/relationships/hyperlink" Target="https://www.ohiobar.org/General%20Resources/LawandYou/TLAY_Complete.pdf.%20Accessed%20March%2018" TargetMode="External"/><Relationship Id="rId2" Type="http://schemas.openxmlformats.org/officeDocument/2006/relationships/slideLayout" Target="../slideLayouts/slideLayout9.xml"/><Relationship Id="rId1" Type="http://schemas.openxmlformats.org/officeDocument/2006/relationships/tags" Target="../tags/tag28.xml"/><Relationship Id="rId6" Type="http://schemas.openxmlformats.org/officeDocument/2006/relationships/hyperlink" Target="https://www.ohiobar.org/General%20Resources/LawandYou/TLAY_Complete.pdf" TargetMode="External"/><Relationship Id="rId5" Type="http://schemas.openxmlformats.org/officeDocument/2006/relationships/hyperlink" Target="https://oig.hhs.gov/compliance/physician-education/index.asp" TargetMode="External"/><Relationship Id="rId4" Type="http://schemas.openxmlformats.org/officeDocument/2006/relationships/hyperlink" Target="http://www.nolo.com/legal-encyclopedia/medical-malpractice-basics-29855.html" TargetMode="External"/><Relationship Id="rId9" Type="http://schemas.openxmlformats.org/officeDocument/2006/relationships/hyperlink" Target="http://www.hhs.gov/about/news/2016/03/03/20-million-people-have-gained-health-insurance-coverage-because-affordable-care-act-new-estimates"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9.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0.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a:t>
            </a:r>
            <a:br>
              <a:rPr lang="en-US" altLang="en-US" dirty="0" smtClean="0"/>
            </a:br>
            <a:r>
              <a:rPr lang="en-US" altLang="en-US" dirty="0" smtClean="0"/>
              <a:t>and Public Health in the U.S.</a:t>
            </a:r>
            <a:endParaRPr lang="en-US" dirty="0"/>
          </a:p>
        </p:txBody>
      </p:sp>
      <p:sp>
        <p:nvSpPr>
          <p:cNvPr id="3" name="Text Placeholder 2"/>
          <p:cNvSpPr>
            <a:spLocks noGrp="1"/>
          </p:cNvSpPr>
          <p:nvPr>
            <p:ph type="body" sz="half" idx="2"/>
          </p:nvPr>
        </p:nvSpPr>
        <p:spPr/>
        <p:txBody>
          <a:bodyPr/>
          <a:lstStyle/>
          <a:p>
            <a:r>
              <a:rPr lang="en-US" altLang="en-US" dirty="0" smtClean="0"/>
              <a:t>Regulating Health Care</a:t>
            </a:r>
          </a:p>
          <a:p>
            <a:endParaRPr lang="en-US" dirty="0"/>
          </a:p>
        </p:txBody>
      </p:sp>
      <p:sp>
        <p:nvSpPr>
          <p:cNvPr id="4" name="Text Placeholder 3"/>
          <p:cNvSpPr>
            <a:spLocks noGrp="1"/>
          </p:cNvSpPr>
          <p:nvPr>
            <p:ph type="body" sz="quarter" idx="11"/>
          </p:nvPr>
        </p:nvSpPr>
        <p:spPr/>
        <p:txBody>
          <a:bodyPr/>
          <a:lstStyle/>
          <a:p>
            <a:r>
              <a:rPr lang="en-US" dirty="0" smtClean="0"/>
              <a:t>Lecture c</a:t>
            </a:r>
            <a:endParaRPr lang="en-US" dirty="0"/>
          </a:p>
        </p:txBody>
      </p:sp>
      <p:sp>
        <p:nvSpPr>
          <p:cNvPr id="5" name="Text Placeholder 4"/>
          <p:cNvSpPr>
            <a:spLocks noGrp="1"/>
          </p:cNvSpPr>
          <p:nvPr>
            <p:ph type="body" sz="quarter" idx="12"/>
          </p:nvPr>
        </p:nvSpPr>
        <p:spPr/>
        <p:txBody>
          <a:bodyPr/>
          <a:lstStyle/>
          <a:p>
            <a:r>
              <a:rPr lang="en-US" dirty="0" smtClean="0"/>
              <a:t>This material (Comp 1 Unit 6)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0230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Informed Consent Process - 1</a:t>
            </a:r>
          </a:p>
        </p:txBody>
      </p:sp>
      <p:sp>
        <p:nvSpPr>
          <p:cNvPr id="16387" name="Content Placeholder 2"/>
          <p:cNvSpPr>
            <a:spLocks noGrp="1"/>
          </p:cNvSpPr>
          <p:nvPr>
            <p:ph sz="quarter" idx="14"/>
          </p:nvPr>
        </p:nvSpPr>
        <p:spPr/>
        <p:txBody>
          <a:bodyPr/>
          <a:lstStyle/>
          <a:p>
            <a:r>
              <a:rPr lang="en-US" altLang="en-US" dirty="0" smtClean="0"/>
              <a:t>Physician or other health care professional explains:</a:t>
            </a:r>
          </a:p>
          <a:p>
            <a:pPr lvl="1"/>
            <a:r>
              <a:rPr lang="en-US" altLang="en-US" dirty="0" smtClean="0"/>
              <a:t>Risks and benefits </a:t>
            </a:r>
          </a:p>
          <a:p>
            <a:pPr lvl="1"/>
            <a:r>
              <a:rPr lang="en-US" altLang="en-US" dirty="0" smtClean="0"/>
              <a:t>Other options, including no treatment</a:t>
            </a:r>
          </a:p>
          <a:p>
            <a:r>
              <a:rPr lang="en-US" altLang="en-US" dirty="0" smtClean="0"/>
              <a:t>Opportunity to ask questions and get satisfactory, understandable answers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Informed Consent Process - 2</a:t>
            </a:r>
          </a:p>
        </p:txBody>
      </p:sp>
      <p:sp>
        <p:nvSpPr>
          <p:cNvPr id="16387" name="Content Placeholder 2"/>
          <p:cNvSpPr>
            <a:spLocks noGrp="1"/>
          </p:cNvSpPr>
          <p:nvPr>
            <p:ph sz="quarter" idx="14"/>
          </p:nvPr>
        </p:nvSpPr>
        <p:spPr/>
        <p:txBody>
          <a:bodyPr/>
          <a:lstStyle/>
          <a:p>
            <a:r>
              <a:rPr lang="en-US" altLang="en-US" dirty="0" smtClean="0"/>
              <a:t>If desired, takes time to discuss the situation with others</a:t>
            </a:r>
          </a:p>
          <a:p>
            <a:r>
              <a:rPr lang="en-US" altLang="en-US" dirty="0" smtClean="0"/>
              <a:t>Opportunity to communicate the decision to physician or treatment team</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2175335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Informed Consent with </a:t>
            </a:r>
            <a:br>
              <a:rPr lang="en-US" dirty="0" smtClean="0"/>
            </a:br>
            <a:r>
              <a:rPr lang="en-US" dirty="0" smtClean="0"/>
              <a:t>Shared Decision Making (SDM)</a:t>
            </a:r>
            <a:endParaRPr lang="en-US" dirty="0"/>
          </a:p>
        </p:txBody>
      </p:sp>
      <p:sp>
        <p:nvSpPr>
          <p:cNvPr id="6" name="Content Placeholder 5"/>
          <p:cNvSpPr>
            <a:spLocks noGrp="1"/>
          </p:cNvSpPr>
          <p:nvPr>
            <p:ph sz="quarter" idx="14"/>
          </p:nvPr>
        </p:nvSpPr>
        <p:spPr/>
        <p:txBody>
          <a:bodyPr/>
          <a:lstStyle/>
          <a:p>
            <a:r>
              <a:rPr lang="en-US" dirty="0" err="1" smtClean="0"/>
              <a:t>SDM</a:t>
            </a:r>
            <a:r>
              <a:rPr lang="en-US" dirty="0" smtClean="0"/>
              <a:t>: Informed discussion between providers and patient to help patient decide among multiple acceptable health care choices. Discussion must include patient’s priorities and values. </a:t>
            </a:r>
          </a:p>
          <a:p>
            <a:r>
              <a:rPr lang="en-US" dirty="0" smtClean="0"/>
              <a:t>Decision aids facilitate </a:t>
            </a:r>
            <a:r>
              <a:rPr lang="en-US" dirty="0" err="1" smtClean="0"/>
              <a:t>SDM</a:t>
            </a:r>
            <a:r>
              <a:rPr lang="en-US" dirty="0" smtClean="0"/>
              <a:t>. Include information on options, risks, benefits, and can include a priority-setting activity and coaching.</a:t>
            </a:r>
            <a:endParaRPr 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3350975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Tort Law and Malpractice</a:t>
            </a:r>
          </a:p>
        </p:txBody>
      </p:sp>
      <p:pic>
        <p:nvPicPr>
          <p:cNvPr id="5" name="Picture Placeholder 4" descr="Diagram of private law from slide 14 of lecture b with the areas of law concerning malpractice outlined in red: Tort law, which is divided into Intentional and Negligent. Examples of Intentional torts are assault, defamation, and false imprisonment"/>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8685" b="-8685"/>
          <a:stretch/>
        </p:blipFill>
        <p:spPr/>
      </p:pic>
      <p:sp>
        <p:nvSpPr>
          <p:cNvPr id="17412" name="Text Placeholder 9"/>
          <p:cNvSpPr>
            <a:spLocks noGrp="1"/>
          </p:cNvSpPr>
          <p:nvPr>
            <p:ph type="body" sz="quarter" idx="32"/>
          </p:nvPr>
        </p:nvSpPr>
        <p:spPr/>
        <p:txBody>
          <a:bodyPr/>
          <a:lstStyle/>
          <a:p>
            <a:r>
              <a:rPr lang="en-US" altLang="en-US" dirty="0" smtClean="0"/>
              <a:t>6. 2 Chart: Diagram showing how Tort law is the part of private or civil law that deals with malpractice (OSHU, 2010).</a:t>
            </a:r>
          </a:p>
        </p:txBody>
      </p:sp>
      <p:sp>
        <p:nvSpPr>
          <p:cNvPr id="6" name="Slide Number Placeholder 5"/>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Elements of Malpractice</a:t>
            </a:r>
          </a:p>
        </p:txBody>
      </p:sp>
      <p:sp>
        <p:nvSpPr>
          <p:cNvPr id="18435" name="Content Placeholder 2"/>
          <p:cNvSpPr>
            <a:spLocks noGrp="1"/>
          </p:cNvSpPr>
          <p:nvPr>
            <p:ph sz="quarter" idx="14"/>
          </p:nvPr>
        </p:nvSpPr>
        <p:spPr/>
        <p:txBody>
          <a:bodyPr/>
          <a:lstStyle/>
          <a:p>
            <a:r>
              <a:rPr lang="en-US" altLang="en-US" dirty="0" smtClean="0"/>
              <a:t>Duty of reasonable care to the injured party</a:t>
            </a:r>
          </a:p>
          <a:p>
            <a:r>
              <a:rPr lang="en-US" altLang="en-US" dirty="0" smtClean="0"/>
              <a:t>Did not meet the minimum standard of care or failed to obtain informed consent</a:t>
            </a:r>
          </a:p>
          <a:p>
            <a:r>
              <a:rPr lang="en-US" altLang="en-US" dirty="0" smtClean="0"/>
              <a:t>Failure to meet the standard of care was the proximate cause of the injury</a:t>
            </a:r>
          </a:p>
          <a:p>
            <a:r>
              <a:rPr lang="en-US" altLang="en-US" dirty="0" smtClean="0"/>
              <a:t>The injury resulted in damages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Statute of Limitations</a:t>
            </a:r>
          </a:p>
        </p:txBody>
      </p:sp>
      <p:sp>
        <p:nvSpPr>
          <p:cNvPr id="19459" name="Content Placeholder 2"/>
          <p:cNvSpPr>
            <a:spLocks noGrp="1"/>
          </p:cNvSpPr>
          <p:nvPr>
            <p:ph sz="quarter" idx="14"/>
          </p:nvPr>
        </p:nvSpPr>
        <p:spPr/>
        <p:txBody>
          <a:bodyPr/>
          <a:lstStyle/>
          <a:p>
            <a:r>
              <a:rPr lang="en-US" altLang="en-US" dirty="0" smtClean="0"/>
              <a:t>Time limit for filing a lawsuit</a:t>
            </a:r>
          </a:p>
          <a:p>
            <a:pPr lvl="1"/>
            <a:r>
              <a:rPr lang="en-US" altLang="en-US" dirty="0" smtClean="0"/>
              <a:t>Short as 6 months</a:t>
            </a:r>
          </a:p>
          <a:p>
            <a:pPr lvl="1"/>
            <a:r>
              <a:rPr lang="en-US" altLang="en-US" dirty="0" smtClean="0"/>
              <a:t>Long as 4 years</a:t>
            </a:r>
          </a:p>
          <a:p>
            <a:r>
              <a:rPr lang="en-US" altLang="en-US" dirty="0" smtClean="0"/>
              <a:t>Discovery rule</a:t>
            </a:r>
          </a:p>
          <a:p>
            <a:pPr lvl="1"/>
            <a:r>
              <a:rPr lang="en-US" altLang="en-US" dirty="0" smtClean="0"/>
              <a:t>Time limit starts when the malpractice is discovered, rather than when it was allegedly committed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“Good Samaritan” Laws</a:t>
            </a:r>
          </a:p>
        </p:txBody>
      </p:sp>
      <p:sp>
        <p:nvSpPr>
          <p:cNvPr id="20483" name="Content Placeholder 2"/>
          <p:cNvSpPr>
            <a:spLocks noGrp="1"/>
          </p:cNvSpPr>
          <p:nvPr>
            <p:ph sz="quarter" idx="14"/>
          </p:nvPr>
        </p:nvSpPr>
        <p:spPr/>
        <p:txBody>
          <a:bodyPr/>
          <a:lstStyle/>
          <a:p>
            <a:r>
              <a:rPr lang="en-US" altLang="en-US" dirty="0" smtClean="0"/>
              <a:t>Apply in emergencies</a:t>
            </a:r>
          </a:p>
          <a:p>
            <a:r>
              <a:rPr lang="en-US" altLang="en-US" dirty="0" smtClean="0"/>
              <a:t>Protect people who do not have an obligation to help</a:t>
            </a:r>
          </a:p>
          <a:p>
            <a:r>
              <a:rPr lang="en-US" altLang="en-US" dirty="0" smtClean="0"/>
              <a:t>Rescuer must use common sense</a:t>
            </a:r>
          </a:p>
          <a:p>
            <a:r>
              <a:rPr lang="en-US" altLang="en-US" dirty="0" smtClean="0"/>
              <a:t>Rescuer must not act beyond expertise and capabilities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Tort Law Reform - 1</a:t>
            </a:r>
          </a:p>
        </p:txBody>
      </p:sp>
      <p:sp>
        <p:nvSpPr>
          <p:cNvPr id="39939" name="Content Placeholder 2"/>
          <p:cNvSpPr>
            <a:spLocks noGrp="1"/>
          </p:cNvSpPr>
          <p:nvPr>
            <p:ph sz="quarter" idx="14"/>
          </p:nvPr>
        </p:nvSpPr>
        <p:spPr/>
        <p:txBody>
          <a:bodyPr/>
          <a:lstStyle/>
          <a:p>
            <a:r>
              <a:rPr lang="en-US" dirty="0" smtClean="0"/>
              <a:t>Pre-trial screening panels</a:t>
            </a:r>
          </a:p>
          <a:p>
            <a:pPr lvl="1"/>
            <a:r>
              <a:rPr lang="en-US" dirty="0" smtClean="0"/>
              <a:t>Reviews case at early stage and gives opinion about merit</a:t>
            </a:r>
          </a:p>
          <a:p>
            <a:r>
              <a:rPr lang="en-US" dirty="0" smtClean="0"/>
              <a:t>Certificate of merit</a:t>
            </a:r>
          </a:p>
          <a:p>
            <a:pPr lvl="1"/>
            <a:r>
              <a:rPr lang="en-US" dirty="0" smtClean="0"/>
              <a:t>From qualified medical expert in order to file a lawsuit</a:t>
            </a:r>
          </a:p>
          <a:p>
            <a:r>
              <a:rPr lang="en-US" dirty="0" smtClean="0"/>
              <a:t>Attorney fee limits</a:t>
            </a:r>
          </a:p>
          <a:p>
            <a:pPr lvl="1"/>
            <a:r>
              <a:rPr lang="en-US" dirty="0" smtClean="0"/>
              <a:t>Limits on percentage and/or total amount</a:t>
            </a:r>
          </a:p>
          <a:p>
            <a:pPr lvl="1"/>
            <a:endParaRPr 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Tort Law Reform - 2</a:t>
            </a:r>
          </a:p>
        </p:txBody>
      </p:sp>
      <p:sp>
        <p:nvSpPr>
          <p:cNvPr id="40963" name="Content Placeholder 2"/>
          <p:cNvSpPr>
            <a:spLocks noGrp="1"/>
          </p:cNvSpPr>
          <p:nvPr>
            <p:ph sz="quarter" idx="14"/>
          </p:nvPr>
        </p:nvSpPr>
        <p:spPr/>
        <p:txBody>
          <a:bodyPr/>
          <a:lstStyle/>
          <a:p>
            <a:r>
              <a:rPr lang="en-US" dirty="0" smtClean="0"/>
              <a:t>Periodic payment</a:t>
            </a:r>
          </a:p>
          <a:p>
            <a:r>
              <a:rPr lang="en-US" dirty="0" smtClean="0"/>
              <a:t>Joint-and-several liability reform</a:t>
            </a:r>
          </a:p>
          <a:p>
            <a:pPr lvl="1"/>
            <a:r>
              <a:rPr lang="en-US" dirty="0" smtClean="0"/>
              <a:t>More than one defendant - limits amount that can be recovered from each</a:t>
            </a:r>
          </a:p>
          <a:p>
            <a:r>
              <a:rPr lang="en-US" dirty="0" smtClean="0"/>
              <a:t>Caps on non-economic damages</a:t>
            </a:r>
          </a:p>
          <a:p>
            <a:pPr lvl="1"/>
            <a:r>
              <a:rPr lang="en-US" dirty="0" smtClean="0"/>
              <a:t>Limit payments for pain and suffering</a:t>
            </a:r>
          </a:p>
          <a:p>
            <a:pPr lvl="1"/>
            <a:endParaRPr 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Tort Law Reform - 3</a:t>
            </a:r>
          </a:p>
        </p:txBody>
      </p:sp>
      <p:sp>
        <p:nvSpPr>
          <p:cNvPr id="40963" name="Content Placeholder 2"/>
          <p:cNvSpPr>
            <a:spLocks noGrp="1"/>
          </p:cNvSpPr>
          <p:nvPr>
            <p:ph sz="quarter" idx="14"/>
          </p:nvPr>
        </p:nvSpPr>
        <p:spPr/>
        <p:txBody>
          <a:bodyPr/>
          <a:lstStyle/>
          <a:p>
            <a:r>
              <a:rPr lang="en-US" sz="3000" dirty="0" smtClean="0"/>
              <a:t>Results Considered:</a:t>
            </a:r>
          </a:p>
          <a:p>
            <a:pPr lvl="1"/>
            <a:r>
              <a:rPr lang="en-US" altLang="en-US" sz="2600" dirty="0" smtClean="0"/>
              <a:t>Costs</a:t>
            </a:r>
          </a:p>
          <a:p>
            <a:pPr lvl="1"/>
            <a:r>
              <a:rPr lang="en-US" altLang="en-US" sz="2600" dirty="0" smtClean="0"/>
              <a:t>Frequency </a:t>
            </a:r>
            <a:r>
              <a:rPr lang="en-US" altLang="en-US" sz="2600" dirty="0"/>
              <a:t>of malpractice </a:t>
            </a:r>
            <a:r>
              <a:rPr lang="en-US" altLang="en-US" sz="2600" dirty="0" smtClean="0"/>
              <a:t>claims</a:t>
            </a:r>
          </a:p>
          <a:p>
            <a:pPr lvl="1"/>
            <a:r>
              <a:rPr lang="en-US" altLang="en-US" sz="2600" dirty="0" smtClean="0"/>
              <a:t>Supply </a:t>
            </a:r>
            <a:r>
              <a:rPr lang="en-US" altLang="en-US" sz="2600" dirty="0"/>
              <a:t>of health care services, </a:t>
            </a:r>
            <a:endParaRPr lang="en-US" altLang="en-US" sz="2600" dirty="0" smtClean="0"/>
          </a:p>
          <a:p>
            <a:pPr lvl="1"/>
            <a:r>
              <a:rPr lang="en-US" altLang="en-US" sz="2600" dirty="0" smtClean="0"/>
              <a:t>Quality </a:t>
            </a:r>
            <a:r>
              <a:rPr lang="en-US" altLang="en-US" sz="2600" dirty="0"/>
              <a:t>of </a:t>
            </a:r>
            <a:r>
              <a:rPr lang="en-US" altLang="en-US" sz="2600" dirty="0" smtClean="0"/>
              <a:t>care</a:t>
            </a:r>
          </a:p>
          <a:p>
            <a:pPr lvl="1"/>
            <a:r>
              <a:rPr lang="en-US" altLang="en-US" sz="2600" dirty="0"/>
              <a:t>N</a:t>
            </a:r>
            <a:r>
              <a:rPr lang="en-US" altLang="en-US" sz="2600" dirty="0" smtClean="0"/>
              <a:t>eed </a:t>
            </a:r>
            <a:r>
              <a:rPr lang="en-US" altLang="en-US" sz="2600" dirty="0"/>
              <a:t>for physicians to practice so-called defensive </a:t>
            </a:r>
            <a:r>
              <a:rPr lang="en-US" altLang="en-US" sz="2600" dirty="0" smtClean="0"/>
              <a:t>medicine </a:t>
            </a:r>
          </a:p>
          <a:p>
            <a:r>
              <a:rPr lang="en-US" altLang="en-US" sz="3000" dirty="0" smtClean="0"/>
              <a:t>The </a:t>
            </a:r>
            <a:r>
              <a:rPr lang="en-US" altLang="en-US" sz="3000" dirty="0"/>
              <a:t>only tort reform that significantly improved these results was the cap on noneconomic </a:t>
            </a:r>
            <a:r>
              <a:rPr lang="en-US" altLang="en-US" sz="3000" dirty="0" smtClean="0"/>
              <a:t>damages</a:t>
            </a:r>
            <a:endParaRPr lang="en-US" sz="3000"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642941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p:txBody>
          <a:bodyPr/>
          <a:lstStyle/>
          <a:p>
            <a:r>
              <a:rPr lang="en-US" altLang="en-US" dirty="0" smtClean="0"/>
              <a:t/>
            </a:r>
            <a:br>
              <a:rPr lang="en-US" altLang="en-US" dirty="0" smtClean="0"/>
            </a:br>
            <a:r>
              <a:rPr lang="en-US" altLang="en-US" dirty="0" smtClean="0"/>
              <a:t>Regulating Health Care</a:t>
            </a:r>
            <a:br>
              <a:rPr lang="en-US" altLang="en-US" dirty="0" smtClean="0"/>
            </a:br>
            <a:r>
              <a:rPr lang="en-US" altLang="en-US" dirty="0" smtClean="0"/>
              <a:t>Learning Objectives - 1 </a:t>
            </a:r>
            <a:br>
              <a:rPr lang="en-US" altLang="en-US" dirty="0" smtClean="0"/>
            </a:br>
            <a:endParaRPr lang="en-US" altLang="en-US" dirty="0" smtClean="0"/>
          </a:p>
        </p:txBody>
      </p:sp>
      <p:sp>
        <p:nvSpPr>
          <p:cNvPr id="7171" name="Content Placeholder 2"/>
          <p:cNvSpPr>
            <a:spLocks noGrp="1"/>
          </p:cNvSpPr>
          <p:nvPr>
            <p:ph sz="quarter" idx="14"/>
          </p:nvPr>
        </p:nvSpPr>
        <p:spPr/>
        <p:txBody>
          <a:bodyPr/>
          <a:lstStyle/>
          <a:p>
            <a:r>
              <a:rPr lang="en-US" altLang="en-US" dirty="0" smtClean="0"/>
              <a:t>Describe the role of accreditation, regulatory bodies, and professional associations in health care in the U.S. (Lecture a)</a:t>
            </a:r>
          </a:p>
          <a:p>
            <a:r>
              <a:rPr lang="en-US" altLang="en-US" dirty="0" smtClean="0"/>
              <a:t>Describe the basic concepts of law in the United States: the legal system, sources of law, classification of laws, the court system, and the trial process (Lecture b)</a:t>
            </a:r>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Newer Tort Law Reforms</a:t>
            </a:r>
          </a:p>
        </p:txBody>
      </p:sp>
      <p:sp>
        <p:nvSpPr>
          <p:cNvPr id="23555" name="Content Placeholder 2"/>
          <p:cNvSpPr>
            <a:spLocks noGrp="1"/>
          </p:cNvSpPr>
          <p:nvPr>
            <p:ph sz="quarter" idx="14"/>
          </p:nvPr>
        </p:nvSpPr>
        <p:spPr/>
        <p:txBody>
          <a:bodyPr/>
          <a:lstStyle/>
          <a:p>
            <a:r>
              <a:rPr lang="en-US" altLang="en-US" dirty="0" smtClean="0"/>
              <a:t>Pre-determined non-economic damages</a:t>
            </a:r>
          </a:p>
          <a:p>
            <a:r>
              <a:rPr lang="en-US" altLang="en-US" dirty="0" smtClean="0"/>
              <a:t>Administrative compensation systems (“health courts”)</a:t>
            </a:r>
          </a:p>
          <a:p>
            <a:pPr lvl="1"/>
            <a:r>
              <a:rPr lang="en-US" altLang="en-US" dirty="0" smtClean="0"/>
              <a:t>Neutral expert witnesses</a:t>
            </a:r>
          </a:p>
          <a:p>
            <a:pPr lvl="1"/>
            <a:r>
              <a:rPr lang="en-US" altLang="en-US" dirty="0" smtClean="0"/>
              <a:t>Knowledgeable hearing officers</a:t>
            </a:r>
          </a:p>
          <a:p>
            <a:r>
              <a:rPr lang="en-US" altLang="en-US" dirty="0" smtClean="0"/>
              <a:t>Disclosure-and-offer programs</a:t>
            </a:r>
          </a:p>
          <a:p>
            <a:pPr lvl="1"/>
            <a:r>
              <a:rPr lang="en-US" altLang="en-US" dirty="0" smtClean="0"/>
              <a:t>Mistakes are admitted</a:t>
            </a:r>
          </a:p>
          <a:p>
            <a:pPr lvl="1"/>
            <a:r>
              <a:rPr lang="en-US" altLang="en-US" dirty="0" smtClean="0"/>
              <a:t>Compensation is offered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Innovative Tort Reform</a:t>
            </a:r>
          </a:p>
        </p:txBody>
      </p:sp>
      <p:sp>
        <p:nvSpPr>
          <p:cNvPr id="24579" name="Content Placeholder 2"/>
          <p:cNvSpPr>
            <a:spLocks noGrp="1"/>
          </p:cNvSpPr>
          <p:nvPr>
            <p:ph sz="quarter" idx="14"/>
          </p:nvPr>
        </p:nvSpPr>
        <p:spPr/>
        <p:txBody>
          <a:bodyPr/>
          <a:lstStyle/>
          <a:p>
            <a:r>
              <a:rPr lang="en-US" altLang="en-US" dirty="0" smtClean="0"/>
              <a:t>“Safe harbor” for adherence to practice guidelines based on the latest medical research</a:t>
            </a:r>
          </a:p>
          <a:p>
            <a:r>
              <a:rPr lang="en-US" altLang="en-US" dirty="0" smtClean="0"/>
              <a:t>More evidence needed to assess newer reform proposals</a:t>
            </a:r>
          </a:p>
          <a:p>
            <a:r>
              <a:rPr lang="en-US" altLang="en-US" dirty="0" smtClean="0"/>
              <a:t>Affordable Care Act authorizes $50 million in grants for projects that evaluate the effectiveness of newer tort reform proposals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Fraud, Waste, and Abuse</a:t>
            </a:r>
            <a:endParaRPr lang="en-US" dirty="0"/>
          </a:p>
        </p:txBody>
      </p:sp>
      <p:sp>
        <p:nvSpPr>
          <p:cNvPr id="3" name="Content Placeholder 2"/>
          <p:cNvSpPr>
            <a:spLocks noGrp="1"/>
          </p:cNvSpPr>
          <p:nvPr>
            <p:ph sz="quarter" idx="14"/>
          </p:nvPr>
        </p:nvSpPr>
        <p:spPr/>
        <p:txBody>
          <a:bodyPr/>
          <a:lstStyle/>
          <a:p>
            <a:r>
              <a:rPr lang="en-US" dirty="0"/>
              <a:t>Office of Inspector General (OIG) protects integrity of Medicare, Medicaid, other government programs</a:t>
            </a:r>
          </a:p>
          <a:p>
            <a:r>
              <a:rPr lang="en-US" dirty="0"/>
              <a:t>Fraud: Intentional misrepresentation or concealment of relevant facts</a:t>
            </a:r>
          </a:p>
          <a:p>
            <a:r>
              <a:rPr lang="en-US" dirty="0"/>
              <a:t>Waste: Unnecessary costs as a result of poor management practices or controls</a:t>
            </a:r>
          </a:p>
          <a:p>
            <a:r>
              <a:rPr lang="en-US" dirty="0"/>
              <a:t>Abuse: Excessively or improperly using government </a:t>
            </a:r>
            <a:r>
              <a:rPr lang="en-US" dirty="0" smtClean="0"/>
              <a:t>resources</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3133941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Federal Fraud and Abuse Laws</a:t>
            </a:r>
          </a:p>
        </p:txBody>
      </p:sp>
      <p:sp>
        <p:nvSpPr>
          <p:cNvPr id="26627" name="Content Placeholder 2"/>
          <p:cNvSpPr>
            <a:spLocks noGrp="1"/>
          </p:cNvSpPr>
          <p:nvPr>
            <p:ph sz="quarter" idx="14"/>
          </p:nvPr>
        </p:nvSpPr>
        <p:spPr/>
        <p:txBody>
          <a:bodyPr/>
          <a:lstStyle/>
          <a:p>
            <a:r>
              <a:rPr lang="en-US" altLang="en-US" dirty="0" smtClean="0"/>
              <a:t>False Claims Act</a:t>
            </a:r>
          </a:p>
          <a:p>
            <a:r>
              <a:rPr lang="en-US" altLang="en-US" dirty="0" smtClean="0"/>
              <a:t>Anti-Kickback Statute</a:t>
            </a:r>
          </a:p>
          <a:p>
            <a:r>
              <a:rPr lang="en-US" altLang="en-US" dirty="0" smtClean="0"/>
              <a:t>Stark Law</a:t>
            </a:r>
          </a:p>
          <a:p>
            <a:r>
              <a:rPr lang="en-US" altLang="en-US" dirty="0" smtClean="0"/>
              <a:t>Exclusion Statute</a:t>
            </a:r>
          </a:p>
          <a:p>
            <a:r>
              <a:rPr lang="en-US" altLang="en-US" dirty="0" smtClean="0"/>
              <a:t>Civil Monetary Penalties Law</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a:t>Regulating Health Care</a:t>
            </a:r>
            <a:br>
              <a:rPr lang="en-US" altLang="en-US" dirty="0"/>
            </a:br>
            <a:r>
              <a:rPr lang="en-US" altLang="en-US" dirty="0"/>
              <a:t>Summary </a:t>
            </a:r>
            <a:r>
              <a:rPr lang="en-US" altLang="en-US" dirty="0" smtClean="0"/>
              <a:t>– 1 – </a:t>
            </a:r>
            <a:r>
              <a:rPr lang="en-US" altLang="en-US" dirty="0"/>
              <a:t>Lecture </a:t>
            </a:r>
            <a:r>
              <a:rPr lang="en-US" altLang="en-US" dirty="0" smtClean="0"/>
              <a:t>c</a:t>
            </a:r>
            <a:endParaRPr lang="en-US" dirty="0"/>
          </a:p>
        </p:txBody>
      </p:sp>
      <p:sp>
        <p:nvSpPr>
          <p:cNvPr id="27650" name="Content Placeholder 2"/>
          <p:cNvSpPr>
            <a:spLocks noGrp="1"/>
          </p:cNvSpPr>
          <p:nvPr>
            <p:ph type="body" sz="quarter" idx="11"/>
          </p:nvPr>
        </p:nvSpPr>
        <p:spPr/>
        <p:txBody>
          <a:bodyPr/>
          <a:lstStyle/>
          <a:p>
            <a:r>
              <a:rPr lang="en-US" altLang="en-US" dirty="0" smtClean="0"/>
              <a:t>Laws that apply to health care are numerous and complicated</a:t>
            </a:r>
          </a:p>
          <a:p>
            <a:r>
              <a:rPr lang="en-US" altLang="en-US" dirty="0" smtClean="0"/>
              <a:t>System is changing rapidly as a result of the Affordable Care Act and tort reform proposals</a:t>
            </a:r>
          </a:p>
        </p:txBody>
      </p:sp>
      <p:sp>
        <p:nvSpPr>
          <p:cNvPr id="3" name="Slide Number Placeholder 2"/>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a:t>Regulating Health Care</a:t>
            </a:r>
            <a:br>
              <a:rPr lang="en-US" altLang="en-US" dirty="0"/>
            </a:br>
            <a:r>
              <a:rPr lang="en-US" altLang="en-US" dirty="0"/>
              <a:t>Summary </a:t>
            </a:r>
            <a:r>
              <a:rPr lang="en-US" altLang="en-US" dirty="0" smtClean="0"/>
              <a:t>– 2 </a:t>
            </a:r>
            <a:r>
              <a:rPr lang="en-US" altLang="en-US" dirty="0"/>
              <a:t>– Lecture </a:t>
            </a:r>
            <a:r>
              <a:rPr lang="en-US" altLang="en-US" dirty="0" smtClean="0"/>
              <a:t>c</a:t>
            </a:r>
            <a:endParaRPr lang="en-US" dirty="0"/>
          </a:p>
        </p:txBody>
      </p:sp>
      <p:sp>
        <p:nvSpPr>
          <p:cNvPr id="27650" name="Content Placeholder 2"/>
          <p:cNvSpPr>
            <a:spLocks noGrp="1"/>
          </p:cNvSpPr>
          <p:nvPr>
            <p:ph type="body" sz="quarter" idx="11"/>
          </p:nvPr>
        </p:nvSpPr>
        <p:spPr/>
        <p:txBody>
          <a:bodyPr/>
          <a:lstStyle/>
          <a:p>
            <a:r>
              <a:rPr lang="en-US" altLang="en-US" dirty="0" smtClean="0"/>
              <a:t>Still, health care providers must:</a:t>
            </a:r>
          </a:p>
          <a:p>
            <a:pPr lvl="1"/>
            <a:r>
              <a:rPr lang="en-US" altLang="en-US" dirty="0" smtClean="0"/>
              <a:t>Obtain informed consent from their patients</a:t>
            </a:r>
          </a:p>
          <a:p>
            <a:pPr lvl="1"/>
            <a:r>
              <a:rPr lang="en-US" altLang="en-US" dirty="0" smtClean="0"/>
              <a:t>Act consistently with reasonable standards of care</a:t>
            </a:r>
          </a:p>
          <a:p>
            <a:pPr lvl="1"/>
            <a:r>
              <a:rPr lang="en-US" altLang="en-US" dirty="0" smtClean="0"/>
              <a:t>Avoid Medicare/Medicaid fraud, waste, and abuse</a:t>
            </a:r>
          </a:p>
        </p:txBody>
      </p:sp>
      <p:sp>
        <p:nvSpPr>
          <p:cNvPr id="3" name="Slide Number Placeholder 2"/>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18634188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Regulating Health Care</a:t>
            </a:r>
            <a:br>
              <a:rPr lang="en-US" altLang="en-US" dirty="0"/>
            </a:br>
            <a:r>
              <a:rPr lang="en-US" altLang="en-US" dirty="0"/>
              <a:t>References – 1 – Lecture </a:t>
            </a:r>
            <a:r>
              <a:rPr lang="en-US" altLang="en-US" dirty="0" smtClean="0"/>
              <a:t>c</a:t>
            </a:r>
            <a:endParaRPr lang="en-US" dirty="0"/>
          </a:p>
        </p:txBody>
      </p:sp>
      <p:sp>
        <p:nvSpPr>
          <p:cNvPr id="28674" name="Text Placeholder 7"/>
          <p:cNvSpPr>
            <a:spLocks noGrp="1"/>
          </p:cNvSpPr>
          <p:nvPr>
            <p:ph type="body" sz="quarter" idx="16"/>
          </p:nvPr>
        </p:nvSpPr>
        <p:spPr>
          <a:xfrm>
            <a:off x="457200" y="1600199"/>
            <a:ext cx="8229600" cy="4464269"/>
          </a:xfrm>
        </p:spPr>
        <p:txBody>
          <a:bodyPr/>
          <a:lstStyle/>
          <a:p>
            <a:r>
              <a:rPr lang="en-US" altLang="en-US" dirty="0" smtClean="0"/>
              <a:t>References</a:t>
            </a:r>
            <a:endParaRPr lang="en-US" altLang="en-US" b="0" dirty="0" smtClean="0"/>
          </a:p>
          <a:p>
            <a:r>
              <a:rPr lang="en-US" altLang="en-US" b="0" dirty="0" smtClean="0"/>
              <a:t>Agency for Health Care Research and Quality. Patient safety primer: never events. </a:t>
            </a:r>
            <a:r>
              <a:rPr lang="en-US" altLang="en-US" b="0" dirty="0">
                <a:hlinkClick r:id="rId4" tooltip="U.S. Department of Health and Human Services Agency for Healthcare Research and Quality web page titled Never Events"/>
              </a:rPr>
              <a:t>https://</a:t>
            </a:r>
            <a:r>
              <a:rPr lang="en-US" altLang="en-US" b="0" dirty="0" smtClean="0">
                <a:hlinkClick r:id="rId4" tooltip="U.S. Department of Health and Human Services Agency for Healthcare Research and Quality web page titled Never Events"/>
              </a:rPr>
              <a:t>psnet.ahrq.gov/primers/primer/3</a:t>
            </a:r>
            <a:r>
              <a:rPr lang="en-US" altLang="en-US" b="0" dirty="0" smtClean="0"/>
              <a:t>. Accessed January 27, 2017. </a:t>
            </a:r>
          </a:p>
          <a:p>
            <a:r>
              <a:rPr lang="en-US" altLang="en-US" b="0" dirty="0" smtClean="0"/>
              <a:t>American Cancer Society. Informed consent. Updated </a:t>
            </a:r>
            <a:r>
              <a:rPr lang="en-US" b="0" dirty="0" smtClean="0"/>
              <a:t>07/28/2014</a:t>
            </a:r>
            <a:r>
              <a:rPr lang="en-US" altLang="en-US" b="0" dirty="0" smtClean="0"/>
              <a:t>. </a:t>
            </a:r>
            <a:r>
              <a:rPr lang="en-US" altLang="en-US" b="0" dirty="0">
                <a:hlinkClick r:id="rId5" tooltip="URL to the American Cancer Society web page titled Informed Consent"/>
              </a:rPr>
              <a:t>https://</a:t>
            </a:r>
            <a:r>
              <a:rPr lang="en-US" altLang="en-US" b="0" dirty="0" smtClean="0">
                <a:hlinkClick r:id="rId5" tooltip="URL to the American Cancer Society web page titled Informed Consent"/>
              </a:rPr>
              <a:t>www.cancer.org/treatment/finding-and-paying-for-treatment/understanding-financial-and-legal-matters/informed-consent/intro.html</a:t>
            </a:r>
            <a:r>
              <a:rPr lang="en-US" altLang="en-US" b="0" dirty="0" smtClean="0"/>
              <a:t>. Accessed </a:t>
            </a:r>
            <a:r>
              <a:rPr lang="en-US" altLang="en-US" b="0" dirty="0"/>
              <a:t>January 27, 2017.</a:t>
            </a:r>
            <a:endParaRPr lang="en-US" altLang="en-US" b="0" dirty="0" smtClean="0"/>
          </a:p>
          <a:p>
            <a:r>
              <a:rPr lang="en-US" b="0" dirty="0"/>
              <a:t>Code of Ethics for Emergency Physicians. (</a:t>
            </a:r>
            <a:r>
              <a:rPr lang="en-US" b="0" dirty="0" err="1"/>
              <a:t>n.d.</a:t>
            </a:r>
            <a:r>
              <a:rPr lang="en-US" b="0" dirty="0"/>
              <a:t>). Retrieved January 27, 2017, from </a:t>
            </a:r>
            <a:r>
              <a:rPr lang="en-US" b="0" dirty="0">
                <a:hlinkClick r:id="rId6" tooltip="URL to American College of Emergency Physicians web page titled Code of Ethics for Emergency Physicians"/>
              </a:rPr>
              <a:t>https://www.acep.org/Clinical---Practice-Management/Code-of-Ethics-for-Emergency-Physicians</a:t>
            </a:r>
            <a:r>
              <a:rPr lang="en-US" b="0" dirty="0" smtClean="0">
                <a:hlinkClick r:id="rId6" tooltip="URL to American College of Emergency Physicians web page titled Code of Ethics for Emergency Physicians"/>
              </a:rPr>
              <a:t>/</a:t>
            </a:r>
            <a:r>
              <a:rPr lang="en-US" b="0" dirty="0" smtClean="0"/>
              <a:t>   </a:t>
            </a:r>
          </a:p>
          <a:p>
            <a:r>
              <a:rPr lang="en-US" altLang="en-US" b="0" dirty="0"/>
              <a:t>Kinney ED. The Origins and Promise of Medical Standards of Care. Virtual Mentor: American Medical Association Journal of Ethics. 2004;6(12). </a:t>
            </a:r>
            <a:r>
              <a:rPr lang="en-US" altLang="en-US" b="0" dirty="0">
                <a:hlinkClick r:id="rId7" tooltip="URL to American Medical Association Journal of Ethics article titled The Origins and Promise of Medical Standards of Care"/>
              </a:rPr>
              <a:t>http://virtualmentor.ama-assn.org/2004/12/mhst1-0412.html</a:t>
            </a:r>
            <a:r>
              <a:rPr lang="en-US" altLang="en-US" b="0" dirty="0"/>
              <a:t>. Accessed January 27, 2017.</a:t>
            </a:r>
          </a:p>
          <a:p>
            <a:r>
              <a:rPr lang="en-US" altLang="en-US" b="0" dirty="0"/>
              <a:t>Mello MM, </a:t>
            </a:r>
            <a:r>
              <a:rPr lang="en-US" altLang="en-US" b="0" dirty="0" err="1"/>
              <a:t>Kachalia</a:t>
            </a:r>
            <a:r>
              <a:rPr lang="en-US" altLang="en-US" b="0" dirty="0"/>
              <a:t> A. Evaluation of Options for Medical Malpractice System Reform: a Report to the Medicare Payment Advisory Commission (</a:t>
            </a:r>
            <a:r>
              <a:rPr lang="en-US" altLang="en-US" b="0" dirty="0" err="1"/>
              <a:t>MedPAC</a:t>
            </a:r>
            <a:r>
              <a:rPr lang="en-US" altLang="en-US" b="0" dirty="0"/>
              <a:t>). January 29, 2010. </a:t>
            </a:r>
            <a:r>
              <a:rPr lang="en-US" altLang="en-US" b="0" dirty="0">
                <a:hlinkClick r:id="rId8" tooltip="URL to 75 page PDF titled Evaluation of Options for Medical Malpractice System Reform"/>
              </a:rPr>
              <a:t>http://www.medpac.gov/docs/default-source/contractor-reports/Apr10_MedicalMalpractice_CONTRACTOR.pdf</a:t>
            </a:r>
            <a:r>
              <a:rPr lang="en-US" altLang="en-US" b="0" dirty="0"/>
              <a:t>. Accessed January 27, 2017</a:t>
            </a:r>
            <a:r>
              <a:rPr lang="en-US" altLang="en-US" b="0" dirty="0" smtClean="0"/>
              <a:t>.</a:t>
            </a:r>
            <a:endParaRPr lang="en-US" altLang="en-US" b="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a:t>Regulating Health Care</a:t>
            </a:r>
            <a:br>
              <a:rPr lang="en-US" altLang="en-US" dirty="0"/>
            </a:br>
            <a:r>
              <a:rPr lang="en-US" altLang="en-US" dirty="0"/>
              <a:t>References – 2 – Lecture </a:t>
            </a:r>
            <a:r>
              <a:rPr lang="en-US" altLang="en-US" dirty="0" smtClean="0"/>
              <a:t>c</a:t>
            </a:r>
            <a:endParaRPr lang="en-US" dirty="0"/>
          </a:p>
        </p:txBody>
      </p:sp>
      <p:sp>
        <p:nvSpPr>
          <p:cNvPr id="28674" name="Text Placeholder 7"/>
          <p:cNvSpPr>
            <a:spLocks noGrp="1"/>
          </p:cNvSpPr>
          <p:nvPr>
            <p:ph type="body" sz="quarter" idx="16"/>
          </p:nvPr>
        </p:nvSpPr>
        <p:spPr>
          <a:xfrm>
            <a:off x="457200" y="1600200"/>
            <a:ext cx="8229600" cy="4663440"/>
          </a:xfrm>
        </p:spPr>
        <p:txBody>
          <a:bodyPr/>
          <a:lstStyle/>
          <a:p>
            <a:r>
              <a:rPr lang="en-US" altLang="en-US" dirty="0" smtClean="0"/>
              <a:t>References</a:t>
            </a:r>
            <a:endParaRPr lang="en-US" altLang="en-US" b="0" dirty="0" smtClean="0"/>
          </a:p>
          <a:p>
            <a:r>
              <a:rPr lang="en-US" altLang="en-US" sz="1500" b="0" dirty="0" smtClean="0"/>
              <a:t>Nolo. Medical Malpractice Basics. </a:t>
            </a:r>
            <a:r>
              <a:rPr lang="en-US" altLang="en-US" sz="1500" b="0" dirty="0" smtClean="0">
                <a:hlinkClick r:id="rId4" tooltip="URL to NOLO - sorry, could not determine what NOLO stood for - web page titled Medical Malpractice Basics"/>
              </a:rPr>
              <a:t>http://www.nolo.com/legal-encyclopedia/medical-malpractice-basics-29855.html</a:t>
            </a:r>
            <a:r>
              <a:rPr lang="en-US" altLang="en-US" sz="1500" b="0" dirty="0" smtClean="0"/>
              <a:t>. Accessed </a:t>
            </a:r>
            <a:r>
              <a:rPr lang="en-US" altLang="en-US" sz="1500" b="0" dirty="0"/>
              <a:t>January 27, 2017.</a:t>
            </a:r>
            <a:endParaRPr lang="en-US" altLang="en-US" sz="1500" b="0" dirty="0" smtClean="0"/>
          </a:p>
          <a:p>
            <a:r>
              <a:rPr lang="en-US" altLang="en-US" sz="1500" b="0" dirty="0" smtClean="0"/>
              <a:t>Office of Inspector General. A Roadmap for New Physicians: Avoiding Medicare and Medicaid Fraud and Abuse. </a:t>
            </a:r>
            <a:r>
              <a:rPr lang="en-US" altLang="en-US" sz="1500" b="0" dirty="0">
                <a:hlinkClick r:id="rId5" tooltip="U.S. Department of Health and Human Services Office of the Inspector General web page titled &quot;A Roadmap for New Physicians: Avoiding Medicare and Medicaid Fraud and Abuse"/>
              </a:rPr>
              <a:t>https://</a:t>
            </a:r>
            <a:r>
              <a:rPr lang="en-US" altLang="en-US" sz="1500" b="0" dirty="0" smtClean="0">
                <a:hlinkClick r:id="rId5" tooltip="U.S. Department of Health and Human Services Office of the Inspector General web page titled &quot;A Roadmap for New Physicians: Avoiding Medicare and Medicaid Fraud and Abuse"/>
              </a:rPr>
              <a:t>oig.hhs.gov/compliance/physician-education/index.asp</a:t>
            </a:r>
            <a:r>
              <a:rPr lang="en-US" altLang="en-US" sz="1500" b="0" dirty="0" smtClean="0"/>
              <a:t>. Accessed </a:t>
            </a:r>
            <a:r>
              <a:rPr lang="en-US" altLang="en-US" sz="1500" b="0" dirty="0"/>
              <a:t>January 27, 2017.</a:t>
            </a:r>
            <a:endParaRPr lang="en-US" altLang="en-US" sz="1500" b="0" dirty="0" smtClean="0"/>
          </a:p>
          <a:p>
            <a:r>
              <a:rPr lang="en-US" altLang="en-US" sz="1500" b="0" dirty="0" smtClean="0"/>
              <a:t>Ohio State Bar Association. Law You Can Use: Ohio’s “Good Samaritan” Law </a:t>
            </a:r>
            <a:r>
              <a:rPr lang="en-US" altLang="en-US" sz="1500" b="0" dirty="0"/>
              <a:t>P</a:t>
            </a:r>
            <a:r>
              <a:rPr lang="en-US" altLang="en-US" sz="1500" b="0" dirty="0" smtClean="0"/>
              <a:t>rotects </a:t>
            </a:r>
            <a:r>
              <a:rPr lang="en-US" altLang="en-US" sz="1500" b="0" dirty="0"/>
              <a:t>V</a:t>
            </a:r>
            <a:r>
              <a:rPr lang="en-US" altLang="en-US" sz="1500" b="0" dirty="0" smtClean="0"/>
              <a:t>olunteers. Updated 2012. </a:t>
            </a:r>
            <a:r>
              <a:rPr lang="en-US" altLang="en-US" sz="1500" b="0" dirty="0" smtClean="0">
                <a:hlinkClick r:id="rId6" tooltip="URL to 359 page PDF file titled The Law and You A Legal Handbook for Ohio Consumers and Journalists"/>
              </a:rPr>
              <a:t>https://www.ohiobar.org/General%20Resources/LawandYou/TLAY_Complete.pdf</a:t>
            </a:r>
            <a:r>
              <a:rPr lang="en-US" altLang="en-US" sz="1500" b="0" dirty="0" smtClean="0"/>
              <a:t>.</a:t>
            </a:r>
            <a:r>
              <a:rPr lang="en-US" altLang="en-US" sz="1500" b="0" dirty="0" smtClean="0">
                <a:hlinkClick r:id="rId7"/>
              </a:rPr>
              <a:t> </a:t>
            </a:r>
            <a:r>
              <a:rPr lang="en-US" altLang="en-US" sz="1500" b="0" dirty="0" smtClean="0"/>
              <a:t>Accessed </a:t>
            </a:r>
            <a:r>
              <a:rPr lang="en-US" altLang="en-US" sz="1500" b="0" dirty="0"/>
              <a:t>January 27, 2017</a:t>
            </a:r>
            <a:r>
              <a:rPr lang="en-US" altLang="en-US" sz="1500" b="0" dirty="0" smtClean="0"/>
              <a:t>.</a:t>
            </a:r>
          </a:p>
          <a:p>
            <a:r>
              <a:rPr lang="en-US" altLang="en-US" sz="1500" b="0" dirty="0"/>
              <a:t>US Department of Health and Human Services. New tools to fight fraud, strengthen Medicare and protect taxpayer dollars. Updated February 11, 2013. </a:t>
            </a:r>
            <a:r>
              <a:rPr lang="en-US" altLang="en-US" sz="1500" b="0" dirty="0">
                <a:hlinkClick r:id="rId8" tooltip="URL to U.S. Department of Health and Human Services and U.S. Department of Justice web page titled New Tools to Fight Fraud, Strengthen Federal and Private Health Programs, and Protect Consumer and Taxpayer Dollars"/>
              </a:rPr>
              <a:t>https://www.stopmedicarefraud.gov/newsroom/factsheets/medicare-fraud.html</a:t>
            </a:r>
            <a:r>
              <a:rPr lang="en-US" altLang="en-US" sz="1500" b="0" dirty="0"/>
              <a:t>. Accessed January 27, 2017.</a:t>
            </a:r>
          </a:p>
          <a:p>
            <a:r>
              <a:rPr lang="en-US" altLang="en-US" sz="1500" b="0" dirty="0"/>
              <a:t> US Department of Health and Human Services. 20 million people have gained health insurance coverage because of the Affordable Care Act, new estimates show. March 3, 2016. </a:t>
            </a:r>
            <a:r>
              <a:rPr lang="en-US" altLang="en-US" sz="1500" b="0" dirty="0">
                <a:hlinkClick r:id="rId9" tooltip="URL to U.S. Department of Health and Human Services web page titled 20 Million People Have Gained Health Insurance Coverage Because of the Affordable Care Act, New Estimates Show"/>
              </a:rPr>
              <a:t>http://www.hhs.gov/about/news/2016/03/03/20-million-people-have-gained-health-insurance-coverage-because-affordable-care-act-new-estimates</a:t>
            </a:r>
            <a:r>
              <a:rPr lang="en-US" altLang="en-US" sz="1500" b="0" dirty="0"/>
              <a:t>. Accessed January 27, 2017</a:t>
            </a:r>
            <a:r>
              <a:rPr lang="en-US" altLang="en-US" sz="1500" b="0" dirty="0" smtClean="0"/>
              <a:t>.</a:t>
            </a:r>
            <a:endParaRPr lang="en-US" altLang="en-US" sz="1500"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5364191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a:t>Regulating Health Care</a:t>
            </a:r>
            <a:br>
              <a:rPr lang="en-US" altLang="en-US" dirty="0"/>
            </a:br>
            <a:r>
              <a:rPr lang="en-US" altLang="en-US" dirty="0"/>
              <a:t>References – 3 – Lecture </a:t>
            </a:r>
            <a:r>
              <a:rPr lang="en-US" altLang="en-US" dirty="0" smtClean="0"/>
              <a:t>c</a:t>
            </a:r>
            <a:endParaRPr lang="en-US" dirty="0"/>
          </a:p>
        </p:txBody>
      </p:sp>
      <p:sp>
        <p:nvSpPr>
          <p:cNvPr id="28674" name="Text Placeholder 7"/>
          <p:cNvSpPr>
            <a:spLocks noGrp="1"/>
          </p:cNvSpPr>
          <p:nvPr>
            <p:ph type="body" sz="quarter" idx="16"/>
          </p:nvPr>
        </p:nvSpPr>
        <p:spPr>
          <a:xfrm>
            <a:off x="457200" y="1600200"/>
            <a:ext cx="8229600" cy="2699886"/>
          </a:xfrm>
        </p:spPr>
        <p:txBody>
          <a:bodyPr/>
          <a:lstStyle/>
          <a:p>
            <a:r>
              <a:rPr lang="en-US" altLang="en-US" dirty="0"/>
              <a:t>Charts, Tables, Figures</a:t>
            </a:r>
            <a:endParaRPr lang="en-US" altLang="en-US" b="0" dirty="0"/>
          </a:p>
          <a:p>
            <a:r>
              <a:rPr lang="en-US" altLang="en-US" b="0" dirty="0" smtClean="0"/>
              <a:t>6.1 </a:t>
            </a:r>
            <a:r>
              <a:rPr lang="en-US" altLang="en-US" b="0" dirty="0"/>
              <a:t>Figure: </a:t>
            </a:r>
            <a:r>
              <a:rPr lang="en-US" altLang="en-US" b="0" dirty="0" smtClean="0"/>
              <a:t>Diagram </a:t>
            </a:r>
            <a:r>
              <a:rPr lang="en-US" altLang="en-US" b="0" dirty="0"/>
              <a:t>showing a few of the many sources that can contribute to a medical standard of care. OHSU (2010).</a:t>
            </a:r>
            <a:endParaRPr lang="en-US" altLang="en-US" b="0" dirty="0" smtClean="0"/>
          </a:p>
          <a:p>
            <a:r>
              <a:rPr lang="en-US" altLang="en-US" b="0" dirty="0" smtClean="0"/>
              <a:t>6.2 Figure: </a:t>
            </a:r>
            <a:r>
              <a:rPr lang="en-US" altLang="en-US" b="0" dirty="0"/>
              <a:t>Diagram showing how Tort law is the part of private or civil law that deals with </a:t>
            </a:r>
            <a:r>
              <a:rPr lang="en-US" altLang="en-US" b="0" dirty="0" smtClean="0"/>
              <a:t>malpractice. OHSU (2010).</a:t>
            </a:r>
            <a:endParaRPr lang="en-US" altLang="en-US"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20151437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Introduction to Health Care</a:t>
            </a:r>
            <a:br>
              <a:rPr lang="en-US" altLang="en-US" dirty="0" smtClean="0"/>
            </a:br>
            <a:r>
              <a:rPr lang="en-US" altLang="en-US" dirty="0" smtClean="0"/>
              <a:t>and Public Health in the U.S.</a:t>
            </a:r>
            <a:br>
              <a:rPr lang="en-US" altLang="en-US" dirty="0" smtClean="0"/>
            </a:br>
            <a:r>
              <a:rPr lang="en-US" altLang="en-US" dirty="0" smtClean="0"/>
              <a:t>Regulating Health Care</a:t>
            </a:r>
            <a:br>
              <a:rPr lang="en-US" altLang="en-US" dirty="0" smtClean="0"/>
            </a:br>
            <a:r>
              <a:rPr lang="en-US" dirty="0" smtClean="0"/>
              <a:t>Lecture c</a:t>
            </a:r>
            <a:endParaRPr lang="en-US" dirty="0"/>
          </a:p>
        </p:txBody>
      </p:sp>
      <p:sp>
        <p:nvSpPr>
          <p:cNvPr id="3" name="Content Placeholder 2"/>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p:txBody>
          <a:bodyPr/>
          <a:lstStyle/>
          <a:p>
            <a:r>
              <a:rPr lang="en-US" altLang="en-US" dirty="0" smtClean="0"/>
              <a:t/>
            </a:r>
            <a:br>
              <a:rPr lang="en-US" altLang="en-US" dirty="0" smtClean="0"/>
            </a:br>
            <a:r>
              <a:rPr lang="en-US" altLang="en-US" dirty="0" smtClean="0"/>
              <a:t>Regulating Health Care</a:t>
            </a:r>
            <a:br>
              <a:rPr lang="en-US" altLang="en-US" dirty="0" smtClean="0"/>
            </a:br>
            <a:r>
              <a:rPr lang="en-US" altLang="en-US" dirty="0" smtClean="0"/>
              <a:t>Learning Objectives - 2 </a:t>
            </a:r>
            <a:br>
              <a:rPr lang="en-US" altLang="en-US" dirty="0" smtClean="0"/>
            </a:br>
            <a:endParaRPr lang="en-US" altLang="en-US" dirty="0" smtClean="0"/>
          </a:p>
        </p:txBody>
      </p:sp>
      <p:sp>
        <p:nvSpPr>
          <p:cNvPr id="7171" name="Content Placeholder 2"/>
          <p:cNvSpPr>
            <a:spLocks noGrp="1"/>
          </p:cNvSpPr>
          <p:nvPr>
            <p:ph sz="quarter" idx="14"/>
          </p:nvPr>
        </p:nvSpPr>
        <p:spPr/>
        <p:txBody>
          <a:bodyPr/>
          <a:lstStyle/>
          <a:p>
            <a:r>
              <a:rPr lang="en-US" altLang="en-US" dirty="0" smtClean="0"/>
              <a:t>Describe legal aspects of medicine involving the Affordable Care Act, professional standards in health care, medical malpractice, Tort reform, and Medicare and Medicaid Fraud and Abuse (Lecture c)</a:t>
            </a:r>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1315191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p:txBody>
          <a:bodyPr/>
          <a:lstStyle/>
          <a:p>
            <a:r>
              <a:rPr lang="en-US" altLang="en-US" dirty="0" smtClean="0"/>
              <a:t/>
            </a:r>
            <a:br>
              <a:rPr lang="en-US" altLang="en-US" dirty="0" smtClean="0"/>
            </a:br>
            <a:r>
              <a:rPr lang="en-US" altLang="en-US" dirty="0" smtClean="0"/>
              <a:t>Regulating Health Care</a:t>
            </a:r>
            <a:br>
              <a:rPr lang="en-US" altLang="en-US" dirty="0" smtClean="0"/>
            </a:br>
            <a:r>
              <a:rPr lang="en-US" altLang="en-US" dirty="0" smtClean="0"/>
              <a:t>Learning Objectives - 3</a:t>
            </a:r>
            <a:br>
              <a:rPr lang="en-US" altLang="en-US" dirty="0" smtClean="0"/>
            </a:br>
            <a:endParaRPr lang="en-US" altLang="en-US" dirty="0" smtClean="0"/>
          </a:p>
        </p:txBody>
      </p:sp>
      <p:sp>
        <p:nvSpPr>
          <p:cNvPr id="7171" name="Content Placeholder 2"/>
          <p:cNvSpPr>
            <a:spLocks noGrp="1"/>
          </p:cNvSpPr>
          <p:nvPr>
            <p:ph sz="quarter" idx="14"/>
          </p:nvPr>
        </p:nvSpPr>
        <p:spPr/>
        <p:txBody>
          <a:bodyPr/>
          <a:lstStyle/>
          <a:p>
            <a:r>
              <a:rPr lang="en-US" altLang="en-US" sz="3000" dirty="0"/>
              <a:t>Describe key components of the Health Insurance Portability and Accountability Act (HIPAA) and describe efforts to promote patient safety in the U.S. (Lecture d)</a:t>
            </a:r>
          </a:p>
          <a:p>
            <a:r>
              <a:rPr lang="en-US" altLang="en-US" sz="3000" dirty="0" smtClean="0"/>
              <a:t>Discuss the need for quality clinical documentation for the use of the health record as a legal document, communication tool and a key to prove compliance for health care organizations (Lecture e)</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588225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Affordable Care Act (ACA) - 1</a:t>
            </a:r>
          </a:p>
        </p:txBody>
      </p:sp>
      <p:sp>
        <p:nvSpPr>
          <p:cNvPr id="18435" name="Content Placeholder 2"/>
          <p:cNvSpPr>
            <a:spLocks noGrp="1"/>
          </p:cNvSpPr>
          <p:nvPr>
            <p:ph sz="quarter" idx="14"/>
          </p:nvPr>
        </p:nvSpPr>
        <p:spPr/>
        <p:txBody>
          <a:bodyPr/>
          <a:lstStyle/>
          <a:p>
            <a:r>
              <a:rPr lang="en-US" dirty="0" smtClean="0"/>
              <a:t>Comprehensive health care reform</a:t>
            </a:r>
          </a:p>
          <a:p>
            <a:r>
              <a:rPr lang="en-US" dirty="0" smtClean="0"/>
              <a:t>Passed by Congress and signed into law by President Obama on March 23, 2010</a:t>
            </a:r>
          </a:p>
          <a:p>
            <a:r>
              <a:rPr lang="en-US" dirty="0" smtClean="0"/>
              <a:t>Supreme Court upheld ACA on June 28, 2012</a:t>
            </a:r>
          </a:p>
          <a:p>
            <a:r>
              <a:rPr lang="en-US" dirty="0" smtClean="0"/>
              <a:t>Health Insurance Marketplace began October 1, 2013 – states had option to use federal site or develop their own</a:t>
            </a:r>
          </a:p>
          <a:p>
            <a:endParaRPr lang="en-US" dirty="0" smtClean="0"/>
          </a:p>
          <a:p>
            <a:endParaRPr lang="en-US" dirty="0" smtClean="0"/>
          </a:p>
          <a:p>
            <a:endParaRPr 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729284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en-US" dirty="0" smtClean="0"/>
              <a:t>Affordable Care Act (ACA) - 2</a:t>
            </a:r>
          </a:p>
        </p:txBody>
      </p:sp>
      <p:sp>
        <p:nvSpPr>
          <p:cNvPr id="46082" name="Content Placeholder 2"/>
          <p:cNvSpPr>
            <a:spLocks noGrp="1"/>
          </p:cNvSpPr>
          <p:nvPr>
            <p:ph sz="quarter" idx="14"/>
          </p:nvPr>
        </p:nvSpPr>
        <p:spPr/>
        <p:txBody>
          <a:bodyPr/>
          <a:lstStyle/>
          <a:p>
            <a:r>
              <a:rPr lang="en-US" altLang="en-US" sz="3000" dirty="0" smtClean="0"/>
              <a:t>20 million people gained insurance coverage via the Affordable Care Act or “Obamacare”</a:t>
            </a:r>
          </a:p>
          <a:p>
            <a:pPr lvl="1"/>
            <a:r>
              <a:rPr lang="en-US" altLang="en-US" sz="2600" dirty="0" smtClean="0"/>
              <a:t>Expands coverage</a:t>
            </a:r>
          </a:p>
          <a:p>
            <a:pPr lvl="2"/>
            <a:r>
              <a:rPr lang="en-US" altLang="en-US" sz="2200" dirty="0" smtClean="0"/>
              <a:t>Individual mandates</a:t>
            </a:r>
          </a:p>
          <a:p>
            <a:pPr lvl="2"/>
            <a:r>
              <a:rPr lang="en-US" altLang="en-US" sz="2200" dirty="0" smtClean="0"/>
              <a:t>Private insurance that allows young adults to stay on parents’ health insurance plans</a:t>
            </a:r>
          </a:p>
          <a:p>
            <a:pPr lvl="2"/>
            <a:r>
              <a:rPr lang="en-US" altLang="en-US" sz="2200" dirty="0" smtClean="0"/>
              <a:t>Medicaid expansion</a:t>
            </a:r>
          </a:p>
          <a:p>
            <a:pPr lvl="1"/>
            <a:r>
              <a:rPr lang="en-US" altLang="en-US" sz="2600" dirty="0" smtClean="0"/>
              <a:t>Requires plans to cover people with pre-existing conditions</a:t>
            </a:r>
          </a:p>
          <a:p>
            <a:pPr lvl="1"/>
            <a:r>
              <a:rPr lang="en-US" altLang="en-US" sz="2600" dirty="0" smtClean="0"/>
              <a:t>Provides free preventive services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extLst>
      <p:ext uri="{BB962C8B-B14F-4D97-AF65-F5344CB8AC3E}">
        <p14:creationId xmlns:p14="http://schemas.microsoft.com/office/powerpoint/2010/main" val="744857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State Medical Practice Acts</a:t>
            </a:r>
          </a:p>
        </p:txBody>
      </p:sp>
      <p:sp>
        <p:nvSpPr>
          <p:cNvPr id="13315" name="Content Placeholder 2"/>
          <p:cNvSpPr>
            <a:spLocks noGrp="1"/>
          </p:cNvSpPr>
          <p:nvPr>
            <p:ph sz="quarter" idx="14"/>
          </p:nvPr>
        </p:nvSpPr>
        <p:spPr/>
        <p:txBody>
          <a:bodyPr/>
          <a:lstStyle/>
          <a:p>
            <a:r>
              <a:rPr lang="en-US" altLang="en-US" dirty="0" smtClean="0"/>
              <a:t>Define the practice of medicine</a:t>
            </a:r>
          </a:p>
          <a:p>
            <a:r>
              <a:rPr lang="en-US" altLang="en-US" dirty="0" smtClean="0"/>
              <a:t>Regulate how medicine will be practiced within the state</a:t>
            </a:r>
          </a:p>
          <a:p>
            <a:r>
              <a:rPr lang="en-US" altLang="en-US" dirty="0" smtClean="0"/>
              <a:t>Establish medical board </a:t>
            </a:r>
          </a:p>
          <a:p>
            <a:pPr lvl="1"/>
            <a:r>
              <a:rPr lang="en-US" altLang="en-US" dirty="0" smtClean="0"/>
              <a:t>Set standards </a:t>
            </a:r>
          </a:p>
          <a:p>
            <a:pPr lvl="1"/>
            <a:r>
              <a:rPr lang="en-US" altLang="en-US" dirty="0" smtClean="0"/>
              <a:t>Create process </a:t>
            </a:r>
          </a:p>
          <a:p>
            <a:pPr lvl="1"/>
            <a:r>
              <a:rPr lang="en-US" altLang="en-US" dirty="0" smtClean="0"/>
              <a:t>Investigate complaints</a:t>
            </a:r>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Standards of Care</a:t>
            </a:r>
          </a:p>
        </p:txBody>
      </p:sp>
      <p:pic>
        <p:nvPicPr>
          <p:cNvPr id="10" name="Picture Placeholder 9" descr="Sources contributing to a medical standard of care:&#10;Clinical care guidelines&#10;Peer-reviewed articles in medical journals&#10;Expert consensus statements&#10;Usual practice&#10;Continuous quality improvement programs&#10;Agency for healthcare research and quality" title="Diagram: Standards of Care"/>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15351" r="-15351"/>
          <a:stretch/>
        </p:blipFill>
        <p:spPr/>
      </p:pic>
      <p:sp>
        <p:nvSpPr>
          <p:cNvPr id="14340" name="Text Placeholder 10"/>
          <p:cNvSpPr>
            <a:spLocks noGrp="1"/>
          </p:cNvSpPr>
          <p:nvPr>
            <p:ph type="body" sz="quarter" idx="32"/>
          </p:nvPr>
        </p:nvSpPr>
        <p:spPr/>
        <p:txBody>
          <a:bodyPr/>
          <a:lstStyle/>
          <a:p>
            <a:r>
              <a:rPr lang="en-US" altLang="en-US" dirty="0" smtClean="0"/>
              <a:t>6.1 Figure: Diagram showing a few of the many sources that can contribute to a medical standard of care. (OHSU, 2010)</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Informed Consent</a:t>
            </a:r>
          </a:p>
        </p:txBody>
      </p:sp>
      <p:sp>
        <p:nvSpPr>
          <p:cNvPr id="15363" name="Content Placeholder 2"/>
          <p:cNvSpPr>
            <a:spLocks noGrp="1"/>
          </p:cNvSpPr>
          <p:nvPr>
            <p:ph sz="quarter" idx="14"/>
          </p:nvPr>
        </p:nvSpPr>
        <p:spPr/>
        <p:txBody>
          <a:bodyPr/>
          <a:lstStyle/>
          <a:p>
            <a:r>
              <a:rPr lang="en-US" altLang="en-US" dirty="0" smtClean="0"/>
              <a:t>Requirement that patient be fully informed and give consent to treatment</a:t>
            </a:r>
          </a:p>
          <a:p>
            <a:r>
              <a:rPr lang="en-US" altLang="en-US" dirty="0" smtClean="0"/>
              <a:t>Process of communication between doctor and patient</a:t>
            </a:r>
          </a:p>
          <a:p>
            <a:r>
              <a:rPr lang="en-US" altLang="en-US" dirty="0" smtClean="0"/>
              <a:t>Required legally and ethically</a:t>
            </a:r>
          </a:p>
          <a:p>
            <a:r>
              <a:rPr lang="en-US" altLang="en-US" dirty="0" smtClean="0"/>
              <a:t>Absence can result in liability</a:t>
            </a:r>
          </a:p>
          <a:p>
            <a:pPr lvl="1"/>
            <a:r>
              <a:rPr lang="en-US" altLang="en-US" dirty="0" smtClean="0"/>
              <a:t>Battery</a:t>
            </a:r>
          </a:p>
          <a:p>
            <a:pPr lvl="1"/>
            <a:r>
              <a:rPr lang="en-US" altLang="en-US" dirty="0" smtClean="0"/>
              <a:t>Negligence</a:t>
            </a:r>
          </a:p>
          <a:p>
            <a:endParaRPr lang="en-US" altLang="en-US" dirty="0" smtClean="0"/>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12ef9c38-2d72-41e1-b746-23234ea4a7bc"/>
  <p:tag name="AUDIO_IMPORT" val="C:\Documents and Settings\skidmorn\My Documents\Dropbox\NTDC\OHSU CDC\Comp1\Unit6\PPT Production\comp1_unit6\comp1_unit6\comp1_unit6c\comp1_unit6c_S-10_V3.mp3"/>
  <p:tag name="AUDIO_ID" val="282"/>
  <p:tag name="ELAPSEDTIME" val="53.734"/>
  <p:tag name="ARTICULATE_SLIDE_NAV" val="10"/>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66f6bcab-eeaf-46c3-8134-1b3e88de8ff7"/>
  <p:tag name="AUDIO_IMPORT" val="C:\Documents and Settings\skidmorn\My Documents\Dropbox\NTDC\OHSU CDC\Comp1\Unit6\PPT Production\comp1_unit6\comp1_unit6\comp1_unit6c\comp1_unit6c_S-11_V3.mp3"/>
  <p:tag name="AUDIO_ID" val="283"/>
  <p:tag name="ELAPSEDTIME" val="31.373"/>
  <p:tag name="ARTICULATE_SLIDE_NAV" val="11"/>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66f6bcab-eeaf-46c3-8134-1b3e88de8ff7"/>
  <p:tag name="AUDIO_IMPORT" val="C:\Documents and Settings\skidmorn\My Documents\Dropbox\NTDC\OHSU CDC\Comp1\Unit6\PPT Production\comp1_unit6\comp1_unit6\comp1_unit6c\comp1_unit6c_S-11_V3.mp3"/>
  <p:tag name="AUDIO_ID" val="283"/>
  <p:tag name="ELAPSEDTIME" val="31.373"/>
  <p:tag name="ARTICULATE_SLIDE_NAV" val="11"/>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e45ecf67-79b6-4d78-81f8-6e288e8a16c7"/>
  <p:tag name="AUDIO_IMPORT" val="C:\Documents and Settings\skidmorn\My Documents\Dropbox\NTDC\OHSU CDC\Comp1\Unit6\PPT Production\comp1_unit6\comp1_unit6\comp1_unit6c\comp1_unit6c_S-12_V3.mp3"/>
  <p:tag name="AUDIO_ID" val="284"/>
  <p:tag name="ELAPSEDTIME" val="30.564"/>
  <p:tag name="ARTICULATE_SLIDE_NAV" val="12"/>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6adef4a3-a4f5-4fee-a842-ebfcd32fcc43"/>
  <p:tag name="AUDIO_IMPORT" val="C:\Documents and Settings\skidmorn\My Documents\Dropbox\NTDC\OHSU CDC\Comp1\Unit6\PPT Production\comp1_unit6\comp1_unit6\comp1_unit6c\comp1_unit6c_S-13_V3.mp3"/>
  <p:tag name="AUDIO_ID" val="285"/>
  <p:tag name="ELAPSEDTIME" val="92.265"/>
  <p:tag name="ARTICULATE_SLIDE_NAV" val="13"/>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e5e42bb8-1196-4c28-bbd4-04bd2c8b65d7"/>
  <p:tag name="AUDIO_IMPORT" val="C:\Documents and Settings\skidmorn\My Documents\Dropbox\NTDC\OHSU CDC\Comp1\Unit6\PPT Production\comp1_unit6\comp1_unit6\comp1_unit6c\comp1_unit6c_S-14_V3.mp3"/>
  <p:tag name="AUDIO_ID" val="286"/>
  <p:tag name="ELAPSEDTIME" val="48.092"/>
  <p:tag name="ARTICULATE_SLIDE_NAV" val="14"/>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3d57a74c-23cd-4156-8009-20d391fe12d2"/>
  <p:tag name="AUDIO_IMPORT" val="C:\Documents and Settings\skidmorn\My Documents\Dropbox\NTDC\OHSU CDC\Comp1\Unit6\PPT Production\comp1_unit6\comp1_unit6\comp1_unit6c\comp1_unit6c_S-15_V3.mp3"/>
  <p:tag name="AUDIO_ID" val="287"/>
  <p:tag name="ELAPSEDTIME" val="37.852"/>
  <p:tag name="ARTICULATE_SLIDE_NAV" val="15"/>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a97946bd-8651-45f3-9753-ed5edb338fc9"/>
  <p:tag name="AUDIO_IMPORT" val="C:\Documents and Settings\skidmorn\My Documents\Dropbox\NTDC\OHSU CDC\Comp1\Unit6\PPT Production\comp1_unit6\comp1_unit6\comp1_unit6c\comp1_unit6c_S-16_V3.mp3"/>
  <p:tag name="AUDIO_ID" val="288"/>
  <p:tag name="ELAPSEDTIME" val="57.574"/>
  <p:tag name="ARTICULATE_SLIDE_NAV" val="16"/>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fdb63d20-e8dd-4720-b073-c5db24f2e4e9"/>
  <p:tag name="AUDIO_IMPORT" val="C:\Documents and Settings\skidmorn\My Documents\Dropbox\NTDC\OHSU CDC\Comp1\Unit6\PPT Production\comp1_unit6\comp1_unit6\comp1_unit6c\comp1_unit6c_S-17_V3.mp3"/>
  <p:tag name="AUDIO_ID" val="289"/>
  <p:tag name="ELAPSEDTIME" val="71.942"/>
  <p:tag name="ARTICULATE_SLIDE_NAV" val="17"/>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fdb63d20-e8dd-4720-b073-c5db24f2e4e9"/>
  <p:tag name="AUDIO_IMPORT" val="C:\Documents and Settings\skidmorn\My Documents\Dropbox\NTDC\OHSU CDC\Comp1\Unit6\PPT Production\comp1_unit6\comp1_unit6\comp1_unit6c\comp1_unit6c_S-17_V3.mp3"/>
  <p:tag name="AUDIO_ID" val="289"/>
  <p:tag name="ELAPSEDTIME" val="71.942"/>
  <p:tag name="ARTICULATE_SLIDE_NAV" val="17"/>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9afcd5d6-7882-437c-99d8-e5b2b80a06b2"/>
  <p:tag name="AUDIO_IMPORT" val="C:\Documents and Settings\skidmorn\My Documents\Dropbox\NTDC\OHSU CDC\Comp1\Unit6\PPT Production\comp1_unit6\comp1_unit6\comp1_unit6c\comp1_unit6c_S-18_V3.mp3"/>
  <p:tag name="AUDIO_ID" val="290"/>
  <p:tag name="ELAPSEDTIME" val="64.471"/>
  <p:tag name="ARTICULATE_SLIDE_NAV" val="18"/>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d2afe403-334e-4f8b-8520-a266a6d359b8"/>
  <p:tag name="AUDIO_IMPORT" val="C:\Documents and Settings\skidmorn\My Documents\Dropbox\NTDC\OHSU CDC\Comp1\Unit6\PPT Production\comp1_unit6\comp1_unit6\comp1_unit6c\comp1_unit6c_S-19_V3.mp3"/>
  <p:tag name="AUDIO_ID" val="291"/>
  <p:tag name="ELAPSEDTIME" val="50.73"/>
  <p:tag name="ARTICULATE_SLIDE_NAV" val="19"/>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3d1ca1a8-d037-4657-8f71-a48b1f266cb5"/>
  <p:tag name="AUDIO_IMPORT" val="C:\Documents and Settings\skidmorn\My Documents\Dropbox\NTDC\OHSU CDC\Comp1\Unit6\PPT Production\comp1_unit6\comp1_unit6\comp1_unit6c\comp1_unit6c_S-21_V3.mp3"/>
  <p:tag name="AUDIO_ID" val="293"/>
  <p:tag name="ELAPSEDTIME" val="56.111"/>
  <p:tag name="ARTICULATE_SLIDE_NAV" val="21"/>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af57afaf-3cbf-433f-94a6-eb7e9ef3af08"/>
  <p:tag name="AUDIO_IMPORT" val="C:\Documents and Settings\skidmorn\My Documents\Dropbox\NTDC\OHSU CDC\Comp1\Unit6\PPT Production\comp1_unit6\comp1_unit6\comp1_unit6c\comp1_unit6c_S-22_V3.mp3"/>
  <p:tag name="AUDIO_ID" val="294"/>
  <p:tag name="ELAPSEDTIME" val="39.262"/>
  <p:tag name="ARTICULATE_SLIDE_NAV" val="22"/>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af57afaf-3cbf-433f-94a6-eb7e9ef3af08"/>
  <p:tag name="AUDIO_IMPORT" val="C:\Documents and Settings\skidmorn\My Documents\Dropbox\NTDC\OHSU CDC\Comp1\Unit6\PPT Production\comp1_unit6\comp1_unit6\comp1_unit6c\comp1_unit6c_S-22_V3.mp3"/>
  <p:tag name="AUDIO_ID" val="294"/>
  <p:tag name="ELAPSEDTIME" val="39.262"/>
  <p:tag name="ARTICULATE_SLIDE_NAV" val="22"/>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95"/>
  <p:tag name="ELAPSEDTIME" val="7.515"/>
  <p:tag name="ARTICULATE_SLIDE_GUID" val="0445c8e6-3e10-489f-90d9-ce601253db7d"/>
  <p:tag name="ARTICULATE_SLIDE_NAV" val="23"/>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95"/>
  <p:tag name="ELAPSEDTIME" val="7.515"/>
  <p:tag name="ARTICULATE_SLIDE_GUID" val="0445c8e6-3e10-489f-90d9-ce601253db7d"/>
  <p:tag name="ARTICULATE_SLIDE_NAV" val="23"/>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95"/>
  <p:tag name="ELAPSEDTIME" val="7.515"/>
  <p:tag name="ARTICULATE_SLIDE_GUID" val="0445c8e6-3e10-489f-90d9-ce601253db7d"/>
  <p:tag name="ARTICULATE_SLIDE_NAV" val="23"/>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297e1c84-f54c-46c7-82ca-da1c426e4860"/>
  <p:tag name="AUDIO_IMPORT" val="C:\Documents and Settings\skidmorn\My Documents\Dropbox\NTDC\OHSU CDC\Comp1\Unit6\PPT Production\comp1_unit6\comp1_unit6\comp1_unit6c\comp1_unit6c_S-02_V3.mp3"/>
  <p:tag name="AUDIO_ID" val="274"/>
  <p:tag name="ELAPSEDTIME" val="61.127"/>
  <p:tag name="ARTICULATE_SLIDE_NAV" val="2"/>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297e1c84-f54c-46c7-82ca-da1c426e4860"/>
  <p:tag name="AUDIO_IMPORT" val="C:\Documents and Settings\skidmorn\My Documents\Dropbox\NTDC\OHSU CDC\Comp1\Unit6\PPT Production\comp1_unit6\comp1_unit6\comp1_unit6c\comp1_unit6c_S-02_V3.mp3"/>
  <p:tag name="AUDIO_ID" val="274"/>
  <p:tag name="ELAPSEDTIME" val="61.127"/>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297e1c84-f54c-46c7-82ca-da1c426e4860"/>
  <p:tag name="AUDIO_IMPORT" val="C:\Documents and Settings\skidmorn\My Documents\Dropbox\NTDC\OHSU CDC\Comp1\Unit6\PPT Production\comp1_unit6\comp1_unit6\comp1_unit6c\comp1_unit6c_S-02_V3.mp3"/>
  <p:tag name="AUDIO_ID" val="274"/>
  <p:tag name="ELAPSEDTIME" val="61.127"/>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8bf14527-9540-42df-a443-7c729ca8e9cb"/>
  <p:tag name="AUDIO_IMPORT" val="C:\Documents and Settings\skidmorn\My Documents\Dropbox\NTDC\OHSU CDC\Comp1\Unit6\PPT Production\comp1_unit6\comp1_unit6\comp1_unit6c\comp1_unit6c_S-04_V3.mp3"/>
  <p:tag name="AUDIO_ID" val="276"/>
  <p:tag name="ELAPSEDTIME" val="20.271"/>
  <p:tag name="ARTICULATE_SLIDE_NAV" val="4"/>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346006ed-8c5b-4ec2-846b-9e31cd0be9b7"/>
  <p:tag name="AUDIO_IMPORT" val="C:\Documents and Settings\skidmorn\My Documents\Dropbox\NTDC\OHSU CDC\Comp1\Unit6\PPT Production\comp1_unit6\comp1_unit6\comp1_unit6c\comp1_unit6c_S-08_V3.mp3"/>
  <p:tag name="AUDIO_ID" val="280"/>
  <p:tag name="ELAPSEDTIME" val="47.387"/>
  <p:tag name="ARTICULATE_SLIDE_NAV" val="8"/>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4011d7c7-7099-4241-848a-c47e424a94fa"/>
  <p:tag name="AUDIO_IMPORT" val="C:\Documents and Settings\skidmorn\My Documents\Dropbox\NTDC\OHSU CDC\Comp1\Unit6\PPT Production\comp1_unit6\comp1_unit6\comp1_unit6c\comp1_unit6c_S-09_V3.mp3"/>
  <p:tag name="AUDIO_ID" val="281"/>
  <p:tag name="ELAPSEDTIME" val="34.09"/>
  <p:tag name="ARTICULATE_SLIDE_NAV" val="9"/>
  <p:tag name="ARTICULATE_SLIDE_THUMBNAIL_REFRESH" val="1"/>
</p:tagLst>
</file>

<file path=ppt/theme/theme1.xml><?xml version="1.0" encoding="utf-8"?>
<a:theme xmlns:a="http://schemas.openxmlformats.org/drawingml/2006/main" name="Comp1_unit6c_Lecture_Slide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Comp1_unit6c_Lecture_Slides</Template>
  <TotalTime>483</TotalTime>
  <Words>3801</Words>
  <Application>Microsoft Office PowerPoint</Application>
  <PresentationFormat>On-screen Show (4:3)</PresentationFormat>
  <Paragraphs>274</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Comp1_unit6c_Lecture_Slides</vt:lpstr>
      <vt:lpstr>Introduction to Health Care and Public Health in the U.S.</vt:lpstr>
      <vt:lpstr> Regulating Health Care Learning Objectives - 1  </vt:lpstr>
      <vt:lpstr> Regulating Health Care Learning Objectives - 2  </vt:lpstr>
      <vt:lpstr> Regulating Health Care Learning Objectives - 3 </vt:lpstr>
      <vt:lpstr>Affordable Care Act (ACA) - 1</vt:lpstr>
      <vt:lpstr>Affordable Care Act (ACA) - 2</vt:lpstr>
      <vt:lpstr>State Medical Practice Acts</vt:lpstr>
      <vt:lpstr>Standards of Care</vt:lpstr>
      <vt:lpstr>Informed Consent</vt:lpstr>
      <vt:lpstr>Informed Consent Process - 1</vt:lpstr>
      <vt:lpstr>Informed Consent Process - 2</vt:lpstr>
      <vt:lpstr>Informed Consent with  Shared Decision Making (SDM)</vt:lpstr>
      <vt:lpstr>Tort Law and Malpractice</vt:lpstr>
      <vt:lpstr>Elements of Malpractice</vt:lpstr>
      <vt:lpstr>Statute of Limitations</vt:lpstr>
      <vt:lpstr>“Good Samaritan” Laws</vt:lpstr>
      <vt:lpstr>Tort Law Reform - 1</vt:lpstr>
      <vt:lpstr>Tort Law Reform - 2</vt:lpstr>
      <vt:lpstr>Tort Law Reform - 3</vt:lpstr>
      <vt:lpstr>Newer Tort Law Reforms</vt:lpstr>
      <vt:lpstr>Innovative Tort Reform</vt:lpstr>
      <vt:lpstr>Fraud, Waste, and Abuse</vt:lpstr>
      <vt:lpstr>Federal Fraud and Abuse Laws</vt:lpstr>
      <vt:lpstr>Regulating Health Care Summary – 1 – Lecture c</vt:lpstr>
      <vt:lpstr>Regulating Health Care Summary – 2 – Lecture c</vt:lpstr>
      <vt:lpstr>Regulating Health Care References – 1 – Lecture c</vt:lpstr>
      <vt:lpstr>Regulating Health Care References – 2 – Lecture c</vt:lpstr>
      <vt:lpstr>Regulating Health Care References – 3 – Lecture c</vt:lpstr>
      <vt:lpstr>Introduction to Health Care and Public Health in the U.S. Regulating Health Care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6: Introduction to Health Care and Public Health in the U.S.: Regulating Health Care, Lecture c</dc:title>
  <dc:subject>Regulating Health Care, Lecture c</dc:subject>
  <dc:creator>U.S. Department of Health and Human Services, Office of the National Coordinator for Health Information Technology</dc:creator>
  <cp:keywords>Health IT, Health IT Curriculum, Introduction to Health Care and Public Health in the U.S., Regulating Health Care</cp:keywords>
  <cp:lastModifiedBy>The Department of Health and Human Services</cp:lastModifiedBy>
  <cp:revision>55</cp:revision>
  <dcterms:created xsi:type="dcterms:W3CDTF">2016-04-14T22:31:47Z</dcterms:created>
  <dcterms:modified xsi:type="dcterms:W3CDTF">2017-05-19T17:56:55Z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C0BA4FD9-320C-46BD-8B90-38A9791BC208</vt:lpwstr>
  </property>
  <property fmtid="{D5CDD505-2E9C-101B-9397-08002B2CF9AE}" pid="3" name="ArticulatePath">
    <vt:lpwstr>Comp1_unit6c_Lecture_Slides</vt:lpwstr>
  </property>
  <property fmtid="{D5CDD505-2E9C-101B-9397-08002B2CF9AE}" pid="4" name="Language">
    <vt:lpwstr>English</vt:lpwstr>
  </property>
</Properties>
</file>