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ppt/tags/tag32.xml" ContentType="application/vnd.openxmlformats-officedocument.presentationml.tags+xml"/>
  <Override PartName="/ppt/notesSlides/notesSlide31.xml" ContentType="application/vnd.openxmlformats-officedocument.presentationml.notesSlide+xml"/>
  <Override PartName="/ppt/tags/tag33.xml" ContentType="application/vnd.openxmlformats-officedocument.presentationml.tags+xml"/>
  <Override PartName="/ppt/notesSlides/notesSlide32.xml" ContentType="application/vnd.openxmlformats-officedocument.presentationml.notesSlide+xml"/>
  <Override PartName="/ppt/tags/tag34.xml" ContentType="application/vnd.openxmlformats-officedocument.presentationml.tags+xml"/>
  <Override PartName="/ppt/notesSlides/notesSlide33.xml" ContentType="application/vnd.openxmlformats-officedocument.presentationml.notesSlide+xml"/>
  <Override PartName="/ppt/tags/tag35.xml" ContentType="application/vnd.openxmlformats-officedocument.presentationml.tags+xml"/>
  <Override PartName="/ppt/notesSlides/notesSlide34.xml" ContentType="application/vnd.openxmlformats-officedocument.presentationml.notesSlide+xml"/>
  <Override PartName="/ppt/tags/tag36.xml" ContentType="application/vnd.openxmlformats-officedocument.presentationml.tags+xml"/>
  <Override PartName="/ppt/notesSlides/notesSlide35.xml" ContentType="application/vnd.openxmlformats-officedocument.presentationml.notesSlide+xml"/>
  <Override PartName="/ppt/tags/tag37.xml" ContentType="application/vnd.openxmlformats-officedocument.presentationml.tags+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handoutMasterIdLst>
    <p:handoutMasterId r:id="rId39"/>
  </p:handoutMasterIdLst>
  <p:sldIdLst>
    <p:sldId id="256" r:id="rId2"/>
    <p:sldId id="258" r:id="rId3"/>
    <p:sldId id="287" r:id="rId4"/>
    <p:sldId id="288" r:id="rId5"/>
    <p:sldId id="293"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9" r:id="rId30"/>
    <p:sldId id="290" r:id="rId31"/>
    <p:sldId id="291" r:id="rId32"/>
    <p:sldId id="283" r:id="rId33"/>
    <p:sldId id="292" r:id="rId34"/>
    <p:sldId id="284" r:id="rId35"/>
    <p:sldId id="285" r:id="rId36"/>
    <p:sldId id="286" r:id="rId37"/>
  </p:sldIdLst>
  <p:sldSz cx="9144000" cy="6858000" type="screen4x3"/>
  <p:notesSz cx="6858000" cy="9144000"/>
  <p:custDataLst>
    <p:tags r:id="rId4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75970" autoAdjust="0"/>
  </p:normalViewPr>
  <p:slideViewPr>
    <p:cSldViewPr snapToGrid="0">
      <p:cViewPr>
        <p:scale>
          <a:sx n="60" d="100"/>
          <a:sy n="60" d="100"/>
        </p:scale>
        <p:origin x="-768" y="-58"/>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2965"/>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Introduction to Health Care and Public Health in the U.S.: Financing Health Care,</a:t>
            </a:r>
            <a:r>
              <a:rPr lang="en-US" baseline="0" dirty="0" smtClean="0"/>
              <a:t> Part 1. This is lecture e.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The component,</a:t>
            </a:r>
            <a:r>
              <a:rPr lang="en-US" baseline="0" dirty="0" smtClean="0"/>
              <a:t> Introduction to Health Care and Public Health in the U.S., is a survey of how health care and public health </a:t>
            </a:r>
            <a:r>
              <a:rPr lang="en-US" sz="1000" kern="1200" dirty="0" smtClean="0">
                <a:solidFill>
                  <a:schemeClr val="tx1"/>
                </a:solidFill>
                <a:effectLst/>
                <a:latin typeface="Arial" pitchFamily="34" charset="0"/>
                <a:ea typeface="+mn-ea"/>
                <a:cs typeface="Arial" pitchFamily="34" charset="0"/>
              </a:rPr>
              <a:t>are organized and how services are</a:t>
            </a:r>
            <a:r>
              <a:rPr lang="en-US" sz="1000" kern="1200" baseline="0" dirty="0" smtClean="0">
                <a:solidFill>
                  <a:schemeClr val="tx1"/>
                </a:solidFill>
                <a:effectLst/>
                <a:latin typeface="Arial" pitchFamily="34" charset="0"/>
                <a:ea typeface="+mn-ea"/>
                <a:cs typeface="Arial" pitchFamily="34" charset="0"/>
              </a:rPr>
              <a:t> </a:t>
            </a:r>
            <a:r>
              <a:rPr lang="en-US" sz="1000" kern="1200" dirty="0" smtClean="0">
                <a:solidFill>
                  <a:schemeClr val="tx1"/>
                </a:solidFill>
                <a:effectLst/>
                <a:latin typeface="Arial" pitchFamily="34" charset="0"/>
                <a:ea typeface="+mn-ea"/>
                <a:cs typeface="Arial" pitchFamily="34" charset="0"/>
              </a:rPr>
              <a:t>delivered in the U.S. It covers public policy, relevant organizations and their interrelationships, professional roles, legal and regulatory issues, and payment systems. It also addresses health reform initiatives in the U.S.</a:t>
            </a:r>
            <a:endParaRPr lang="en-US" dirty="0" smtClean="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375254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Medicare Part B is medical insurance for physicians and other providers. It covers doctors’ services, outpatient care, home health services, some preventive services, and certain other medical services. Patients are required to pay a monthly premium and annual deductible. The patient is responsible for 20 percent of the coinsurance for health care services after the annual deductible. Many individuals have employer-provided supplemental insurance that covers coinsurance expenses. In addition, private supplemental policies may be purchased individually.</a:t>
            </a:r>
          </a:p>
          <a:p>
            <a:endParaRPr lang="en-US" altLang="en-US" dirty="0" smtClean="0">
              <a:ea typeface="ＭＳ Ｐゴシック" pitchFamily="34" charset="-128"/>
            </a:endParaRPr>
          </a:p>
        </p:txBody>
      </p:sp>
      <p:sp>
        <p:nvSpPr>
          <p:cNvPr id="450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CB591C93-71FF-44BB-B136-E746B82B7EFB}" type="slidenum">
              <a:rPr lang="en-US" altLang="en-US">
                <a:solidFill>
                  <a:srgbClr val="000000"/>
                </a:solidFill>
              </a:rPr>
              <a:pPr/>
              <a:t>10</a:t>
            </a:fld>
            <a:endParaRPr lang="en-US" altLang="en-US" dirty="0">
              <a:solidFill>
                <a:srgbClr val="000000"/>
              </a:solidFill>
            </a:endParaRPr>
          </a:p>
        </p:txBody>
      </p:sp>
    </p:spTree>
    <p:extLst>
      <p:ext uri="{BB962C8B-B14F-4D97-AF65-F5344CB8AC3E}">
        <p14:creationId xmlns:p14="http://schemas.microsoft.com/office/powerpoint/2010/main" val="1430307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Medicare Part C refers to the Medicare Advantage plans. These are offered by private companies that are approved by Medicare. The plans provide Medicare parts A and B, and may offer extra coverage, such as vision, hearing, and dental care. Most of these plans include Part D, which is prescription drug coverage. Enrollees in Medicare Advantage plans pay a premium to the private companies for their coverage and also pay a deductible.</a:t>
            </a:r>
          </a:p>
          <a:p>
            <a:endParaRPr lang="en-US" altLang="en-US" dirty="0" smtClean="0">
              <a:ea typeface="ＭＳ Ｐゴシック" pitchFamily="34" charset="-128"/>
            </a:endParaRPr>
          </a:p>
        </p:txBody>
      </p:sp>
      <p:sp>
        <p:nvSpPr>
          <p:cNvPr id="471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6055BFE3-46A2-494E-8897-C0B879646D29}" type="slidenum">
              <a:rPr lang="en-US" altLang="en-US">
                <a:solidFill>
                  <a:srgbClr val="000000"/>
                </a:solidFill>
              </a:rPr>
              <a:pPr/>
              <a:t>11</a:t>
            </a:fld>
            <a:endParaRPr lang="en-US" altLang="en-US" dirty="0">
              <a:solidFill>
                <a:srgbClr val="000000"/>
              </a:solidFill>
            </a:endParaRPr>
          </a:p>
        </p:txBody>
      </p:sp>
    </p:spTree>
    <p:extLst>
      <p:ext uri="{BB962C8B-B14F-4D97-AF65-F5344CB8AC3E}">
        <p14:creationId xmlns:p14="http://schemas.microsoft.com/office/powerpoint/2010/main" val="6086858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Each Medicare Advantage Plan charges different out-of-pocket costs and has different rules for services, which can change each year. A Medicare Advantage plan can take the form of a health maintenance organization, or HMO, a preferred provider organization, or PPO, a private fee-for-service plan, or a special needs plan.</a:t>
            </a:r>
          </a:p>
          <a:p>
            <a:endParaRPr lang="en-US" altLang="en-US" dirty="0" smtClean="0">
              <a:ea typeface="ＭＳ Ｐゴシック" pitchFamily="34" charset="-128"/>
            </a:endParaRPr>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AEBA1A80-B197-4DC6-892C-3CC73FCDAF90}" type="slidenum">
              <a:rPr lang="en-US" altLang="en-US">
                <a:solidFill>
                  <a:srgbClr val="000000"/>
                </a:solidFill>
              </a:rPr>
              <a:pPr/>
              <a:t>12</a:t>
            </a:fld>
            <a:endParaRPr lang="en-US" altLang="en-US" dirty="0">
              <a:solidFill>
                <a:srgbClr val="000000"/>
              </a:solidFill>
            </a:endParaRPr>
          </a:p>
        </p:txBody>
      </p:sp>
    </p:spTree>
    <p:extLst>
      <p:ext uri="{BB962C8B-B14F-4D97-AF65-F5344CB8AC3E}">
        <p14:creationId xmlns:p14="http://schemas.microsoft.com/office/powerpoint/2010/main" val="2577805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Medicare Part D was created in 2003 and provides prescription drug coverage. Enrollment is voluntary, and enrollees pay a premium to an insurance company or other private company that is approved by Medicare. Enrollees also pay a deductible and co-payment. After a certain point, enrollees may have to pay up to fifty percent of their prescription drug costs themselves for a portion of the year. This controversial coverage gap in Medicare Part D, known as the “doughnut hole”, has been addressed in the Patient Protection and Affordable Care Act, passed in 2010.</a:t>
            </a:r>
          </a:p>
          <a:p>
            <a:endParaRPr lang="en-US" altLang="en-US" dirty="0" smtClean="0">
              <a:ea typeface="ＭＳ Ｐゴシック" pitchFamily="34" charset="-128"/>
            </a:endParaRPr>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B14065D-AC28-46F9-AFE1-DFBE6F0161B3}" type="slidenum">
              <a:rPr lang="en-US" altLang="en-US">
                <a:solidFill>
                  <a:srgbClr val="000000"/>
                </a:solidFill>
              </a:rPr>
              <a:pPr/>
              <a:t>13</a:t>
            </a:fld>
            <a:endParaRPr lang="en-US" altLang="en-US" dirty="0">
              <a:solidFill>
                <a:srgbClr val="000000"/>
              </a:solidFill>
            </a:endParaRPr>
          </a:p>
        </p:txBody>
      </p:sp>
    </p:spTree>
    <p:extLst>
      <p:ext uri="{BB962C8B-B14F-4D97-AF65-F5344CB8AC3E}">
        <p14:creationId xmlns:p14="http://schemas.microsoft.com/office/powerpoint/2010/main" val="3517246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Another program jointly administered by the federal government through the CMS and the states is Medicaid. It helps pay medical costs for people with limited income and resources. Some people qualify for Medicare and Medicaid together. Medicaid is funded by taxpayers’ income tax payments.</a:t>
            </a:r>
          </a:p>
          <a:p>
            <a:r>
              <a:rPr lang="en-US" altLang="en-US" dirty="0" smtClean="0">
                <a:ea typeface="ＭＳ Ｐゴシック" pitchFamily="34" charset="-128"/>
              </a:rPr>
              <a:t>States are not required to offer Medicaid, although all fifty states now have a program. Each state formulates and administers their own Medicaid plans, subject to federal regulations and guidelines. In these plans, each state outlines the nature and scope of services to be provided, then selects vendors to provide the services outlined in their plan.</a:t>
            </a:r>
          </a:p>
          <a:p>
            <a:endParaRPr lang="en-US" altLang="en-US" dirty="0" smtClean="0">
              <a:ea typeface="ＭＳ Ｐゴシック" pitchFamily="34" charset="-128"/>
            </a:endParaRPr>
          </a:p>
        </p:txBody>
      </p:sp>
      <p:sp>
        <p:nvSpPr>
          <p:cNvPr id="532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E2F8A056-18D7-499D-B10F-5B71C2178E01}" type="slidenum">
              <a:rPr lang="en-US" altLang="en-US">
                <a:solidFill>
                  <a:srgbClr val="000000"/>
                </a:solidFill>
              </a:rPr>
              <a:pPr/>
              <a:t>14</a:t>
            </a:fld>
            <a:endParaRPr lang="en-US" altLang="en-US" dirty="0">
              <a:solidFill>
                <a:srgbClr val="000000"/>
              </a:solidFill>
            </a:endParaRPr>
          </a:p>
        </p:txBody>
      </p:sp>
    </p:spTree>
    <p:extLst>
      <p:ext uri="{BB962C8B-B14F-4D97-AF65-F5344CB8AC3E}">
        <p14:creationId xmlns:p14="http://schemas.microsoft.com/office/powerpoint/2010/main" val="14523980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Medicaid programs vary from state to state, each having different eligibility requirements and different co-payments. The rules for counting income and resources vary from state to state and group to group; however, some rules are mandated by the Federal government. States must provide payments for hospital and physician services; they may provide payments for pharmacy, dental, and eye care. No state may provide payments for abortions.</a:t>
            </a:r>
          </a:p>
          <a:p>
            <a:endParaRPr lang="en-US" altLang="en-US" dirty="0" smtClean="0">
              <a:ea typeface="ＭＳ Ｐゴシック" pitchFamily="34" charset="-128"/>
            </a:endParaRPr>
          </a:p>
        </p:txBody>
      </p:sp>
      <p:sp>
        <p:nvSpPr>
          <p:cNvPr id="5529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2E9E94F4-2863-4D67-87B6-0B83BC10E289}" type="slidenum">
              <a:rPr lang="en-US" altLang="en-US">
                <a:solidFill>
                  <a:srgbClr val="000000"/>
                </a:solidFill>
              </a:rPr>
              <a:pPr/>
              <a:t>15</a:t>
            </a:fld>
            <a:endParaRPr lang="en-US" altLang="en-US" dirty="0">
              <a:solidFill>
                <a:srgbClr val="000000"/>
              </a:solidFill>
            </a:endParaRPr>
          </a:p>
        </p:txBody>
      </p:sp>
    </p:spTree>
    <p:extLst>
      <p:ext uri="{BB962C8B-B14F-4D97-AF65-F5344CB8AC3E}">
        <p14:creationId xmlns:p14="http://schemas.microsoft.com/office/powerpoint/2010/main" val="32040182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Medicaid programs have different names in different states. Some examples are BadgerCare Plus in Wisconsin and </a:t>
            </a:r>
            <a:r>
              <a:rPr lang="en-US" altLang="en-US" dirty="0" err="1" smtClean="0">
                <a:ea typeface="ＭＳ Ｐゴシック" pitchFamily="34" charset="-128"/>
              </a:rPr>
              <a:t>Medi</a:t>
            </a:r>
            <a:r>
              <a:rPr lang="en-US" altLang="en-US" dirty="0" smtClean="0">
                <a:ea typeface="ＭＳ Ｐゴシック" pitchFamily="34" charset="-128"/>
              </a:rPr>
              <a:t>-Cal in California. States are reimbursed by the federal government for their Medicaid expenditures. States that accept Medicaid funding must provide coverage to families and individuals who receive assistance under the federal programs called Temporary Assistance to Needy Families and Supplemental Security Income, or SSI.</a:t>
            </a:r>
          </a:p>
          <a:p>
            <a:endParaRPr lang="en-US" altLang="en-US" dirty="0" smtClean="0">
              <a:ea typeface="ＭＳ Ｐゴシック" pitchFamily="34" charset="-128"/>
            </a:endParaRPr>
          </a:p>
        </p:txBody>
      </p:sp>
      <p:sp>
        <p:nvSpPr>
          <p:cNvPr id="573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F616BBF5-56B8-4D97-A845-4D20CF7E7BFA}" type="slidenum">
              <a:rPr lang="en-US" altLang="en-US">
                <a:solidFill>
                  <a:srgbClr val="000000"/>
                </a:solidFill>
              </a:rPr>
              <a:pPr/>
              <a:t>16</a:t>
            </a:fld>
            <a:endParaRPr lang="en-US" altLang="en-US" dirty="0">
              <a:solidFill>
                <a:srgbClr val="000000"/>
              </a:solidFill>
            </a:endParaRPr>
          </a:p>
        </p:txBody>
      </p:sp>
    </p:spTree>
    <p:extLst>
      <p:ext uri="{BB962C8B-B14F-4D97-AF65-F5344CB8AC3E}">
        <p14:creationId xmlns:p14="http://schemas.microsoft.com/office/powerpoint/2010/main" val="1787126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The third government insurance program is the Children’s Health Insurance Program, or CHIP. It, too, is administered by CMS. It provides low-cost health insurance coverage to children in families that earn too much to qualify for Medicaid and who cannot afford to purchase private health insurance. Each state administers its own program with its own eligibility criteria. These criteria are based on the child’s status, not the parent’s status. Pregnant women with low incomes may also be eligible for CHIP.</a:t>
            </a:r>
          </a:p>
          <a:p>
            <a:endParaRPr lang="en-US" altLang="en-US" dirty="0" smtClean="0">
              <a:ea typeface="ＭＳ Ｐゴシック" pitchFamily="34" charset="-128"/>
            </a:endParaRPr>
          </a:p>
        </p:txBody>
      </p:sp>
      <p:sp>
        <p:nvSpPr>
          <p:cNvPr id="593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17757014-E55C-4176-8C92-4A386C37BD1D}" type="slidenum">
              <a:rPr lang="en-US" altLang="en-US">
                <a:solidFill>
                  <a:srgbClr val="000000"/>
                </a:solidFill>
              </a:rPr>
              <a:pPr/>
              <a:t>17</a:t>
            </a:fld>
            <a:endParaRPr lang="en-US" altLang="en-US" dirty="0">
              <a:solidFill>
                <a:srgbClr val="000000"/>
              </a:solidFill>
            </a:endParaRPr>
          </a:p>
        </p:txBody>
      </p:sp>
    </p:spTree>
    <p:extLst>
      <p:ext uri="{BB962C8B-B14F-4D97-AF65-F5344CB8AC3E}">
        <p14:creationId xmlns:p14="http://schemas.microsoft.com/office/powerpoint/2010/main" val="1713036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Children who are covered by CHIP may also be covered by Medicaid. If so, they receive a range of benefits, including doctor visits, emergency care, hospital care, prescription drugs, and vision, hearing, and dental care. Children also get free preventive care, such as vaccinations. For other services, families may pay low premiums and deductibles.</a:t>
            </a:r>
          </a:p>
          <a:p>
            <a:endParaRPr lang="en-US" altLang="en-US" dirty="0" smtClean="0">
              <a:ea typeface="ＭＳ Ｐゴシック" pitchFamily="34" charset="-128"/>
            </a:endParaRPr>
          </a:p>
        </p:txBody>
      </p:sp>
      <p:sp>
        <p:nvSpPr>
          <p:cNvPr id="614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0252C00D-8D3C-47B4-AD33-D59A15B0238C}" type="slidenum">
              <a:rPr lang="en-US" altLang="en-US">
                <a:solidFill>
                  <a:srgbClr val="000000"/>
                </a:solidFill>
              </a:rPr>
              <a:pPr/>
              <a:t>18</a:t>
            </a:fld>
            <a:endParaRPr lang="en-US" altLang="en-US" dirty="0">
              <a:solidFill>
                <a:srgbClr val="000000"/>
              </a:solidFill>
            </a:endParaRPr>
          </a:p>
        </p:txBody>
      </p:sp>
    </p:spTree>
    <p:extLst>
      <p:ext uri="{BB962C8B-B14F-4D97-AF65-F5344CB8AC3E}">
        <p14:creationId xmlns:p14="http://schemas.microsoft.com/office/powerpoint/2010/main" val="1101420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There have been reports of fraud and abuse in the Medicare and Medicaid programs. Fraud is intentional falsification of information or deception. Abuse occurs when doctors or suppliers do not follow good medical practices, perhaps by billing unnecessary costs, accepting improper payment, or performing services that are not medically necessary.</a:t>
            </a:r>
          </a:p>
          <a:p>
            <a:endParaRPr lang="en-US" altLang="en-US" dirty="0" smtClean="0">
              <a:ea typeface="ＭＳ Ｐゴシック" pitchFamily="34" charset="-128"/>
            </a:endParaRPr>
          </a:p>
        </p:txBody>
      </p:sp>
      <p:sp>
        <p:nvSpPr>
          <p:cNvPr id="634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5DEB677-04A2-4D05-BFDD-397E9D5721BF}" type="slidenum">
              <a:rPr lang="en-US" altLang="en-US">
                <a:solidFill>
                  <a:srgbClr val="000000"/>
                </a:solidFill>
              </a:rPr>
              <a:pPr/>
              <a:t>19</a:t>
            </a:fld>
            <a:endParaRPr lang="en-US" altLang="en-US" dirty="0">
              <a:solidFill>
                <a:srgbClr val="000000"/>
              </a:solidFill>
            </a:endParaRPr>
          </a:p>
        </p:txBody>
      </p:sp>
    </p:spTree>
    <p:extLst>
      <p:ext uri="{BB962C8B-B14F-4D97-AF65-F5344CB8AC3E}">
        <p14:creationId xmlns:p14="http://schemas.microsoft.com/office/powerpoint/2010/main" val="327162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The objectives for </a:t>
            </a:r>
            <a:r>
              <a:rPr lang="en-US" altLang="en-US" b="0" i="0" dirty="0" smtClean="0">
                <a:ea typeface="ＭＳ Ｐゴシック" pitchFamily="34" charset="-128"/>
              </a:rPr>
              <a:t>Financing Health Care, Part 1</a:t>
            </a:r>
            <a:r>
              <a:rPr lang="en-US" altLang="en-US" dirty="0" smtClean="0">
                <a:ea typeface="ＭＳ Ｐゴシック" pitchFamily="34" charset="-128"/>
              </a:rPr>
              <a:t> are:</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dirty="0" smtClean="0">
                <a:ea typeface="ＭＳ Ｐゴシック" pitchFamily="34" charset="-128"/>
              </a:rPr>
              <a:t>Describe the history and role of the health insurance industry in financing health care in the U.S., and Federal laws that have influenced the development of the industry</a:t>
            </a:r>
          </a:p>
          <a:p>
            <a:pPr marL="171450" indent="-171450">
              <a:buFont typeface="Arial" panose="020B0604020202020204" pitchFamily="34" charset="0"/>
              <a:buChar char="•"/>
            </a:pPr>
            <a:r>
              <a:rPr lang="en-US" altLang="en-US" dirty="0" smtClean="0">
                <a:ea typeface="ＭＳ Ｐゴシック" pitchFamily="34" charset="-128"/>
              </a:rPr>
              <a:t>Explain the importance of the health care industry in the U.S. economy and the role of financial management in health care</a:t>
            </a:r>
          </a:p>
          <a:p>
            <a:pPr eaLnBrk="1" hangingPunct="1">
              <a:spcBef>
                <a:spcPct val="0"/>
              </a:spcBef>
            </a:pPr>
            <a:endParaRPr lang="en-US" altLang="en-US" dirty="0" smtClean="0">
              <a:ea typeface="ＭＳ Ｐゴシック" pitchFamily="34" charset="-128"/>
            </a:endParaRPr>
          </a:p>
        </p:txBody>
      </p:sp>
      <p:sp>
        <p:nvSpPr>
          <p:cNvPr id="327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dirty="0"/>
          </a:p>
        </p:txBody>
      </p:sp>
      <p:sp>
        <p:nvSpPr>
          <p:cNvPr id="327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BC3AC32B-261A-4CFD-B9BC-881AC7C6EAFE}" type="slidenum">
              <a:rPr lang="en-US" altLang="en-US"/>
              <a:pPr/>
              <a:t>2</a:t>
            </a:fld>
            <a:endParaRPr lang="en-US" altLang="en-US" dirty="0"/>
          </a:p>
        </p:txBody>
      </p:sp>
    </p:spTree>
    <p:extLst>
      <p:ext uri="{BB962C8B-B14F-4D97-AF65-F5344CB8AC3E}">
        <p14:creationId xmlns:p14="http://schemas.microsoft.com/office/powerpoint/2010/main" val="38389275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Examples of possible Medicare or Medicaid fraud include a situation where the health care provider bills Medicare or Medicaid for services that the patient never received. Or perhaps someone uses a Medicare or Medicaid card that belongs to someone else to get medical care or equipment. A third example is when a provider continues to bill for home medical equipment after it is returned.</a:t>
            </a:r>
          </a:p>
          <a:p>
            <a:endParaRPr lang="en-US" altLang="en-US" dirty="0" smtClean="0">
              <a:ea typeface="ＭＳ Ｐゴシック" pitchFamily="34" charset="-128"/>
            </a:endParaRPr>
          </a:p>
        </p:txBody>
      </p:sp>
      <p:sp>
        <p:nvSpPr>
          <p:cNvPr id="655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7A1E5082-09FA-4128-9216-66325388D621}" type="slidenum">
              <a:rPr lang="en-US" altLang="en-US">
                <a:solidFill>
                  <a:srgbClr val="000000"/>
                </a:solidFill>
              </a:rPr>
              <a:pPr/>
              <a:t>20</a:t>
            </a:fld>
            <a:endParaRPr lang="en-US" altLang="en-US" dirty="0">
              <a:solidFill>
                <a:srgbClr val="000000"/>
              </a:solidFill>
            </a:endParaRPr>
          </a:p>
        </p:txBody>
      </p:sp>
    </p:spTree>
    <p:extLst>
      <p:ext uri="{BB962C8B-B14F-4D97-AF65-F5344CB8AC3E}">
        <p14:creationId xmlns:p14="http://schemas.microsoft.com/office/powerpoint/2010/main" val="29021985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It is not abuse when a Medicare or Medicaid recipient complains about the quality of care they received from a physician, hospital, or another provider or facility. The Medicare website explains individuals’ options for filing inquiries, complaints, grievances, and appeals.</a:t>
            </a:r>
          </a:p>
          <a:p>
            <a:endParaRPr lang="en-US" altLang="en-US" dirty="0" smtClean="0">
              <a:ea typeface="ＭＳ Ｐゴシック" pitchFamily="34" charset="-128"/>
            </a:endParaRPr>
          </a:p>
        </p:txBody>
      </p:sp>
      <p:sp>
        <p:nvSpPr>
          <p:cNvPr id="675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D72CACFA-CC23-461F-B7CC-94B6FA7D4CAF}" type="slidenum">
              <a:rPr lang="en-US" altLang="en-US">
                <a:solidFill>
                  <a:srgbClr val="000000"/>
                </a:solidFill>
              </a:rPr>
              <a:pPr/>
              <a:t>21</a:t>
            </a:fld>
            <a:endParaRPr lang="en-US" altLang="en-US" dirty="0">
              <a:solidFill>
                <a:srgbClr val="000000"/>
              </a:solidFill>
            </a:endParaRPr>
          </a:p>
        </p:txBody>
      </p:sp>
    </p:spTree>
    <p:extLst>
      <p:ext uri="{BB962C8B-B14F-4D97-AF65-F5344CB8AC3E}">
        <p14:creationId xmlns:p14="http://schemas.microsoft.com/office/powerpoint/2010/main" val="13432040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CMS has developed several ways to fight Medicare and Medicaid fraud. One is the SMP program, formerly known as Senior Medicare Patrols. It educates older adults receiving Medicare and Medicaid benefits so they can prevent, detect, and report health care fraud.</a:t>
            </a:r>
          </a:p>
          <a:p>
            <a:r>
              <a:rPr lang="en-US" altLang="en-US" dirty="0" smtClean="0">
                <a:ea typeface="ＭＳ Ｐゴシック" pitchFamily="34" charset="-128"/>
              </a:rPr>
              <a:t>Medicare also has an online brochure that explains how to spot, stop, and report Medicare and Medicaid fraud.</a:t>
            </a:r>
          </a:p>
          <a:p>
            <a:r>
              <a:rPr lang="en-US" altLang="en-US" dirty="0" smtClean="0">
                <a:ea typeface="ＭＳ Ｐゴシック" pitchFamily="34" charset="-128"/>
              </a:rPr>
              <a:t>HEAT, or the Health care Fraud Prevention and Enforcement Action Team is a joint effort of the federal government and the attorneys general for each state. This group has won hundreds of criminal convictions for Medicare and Medicaid fraud and has recovered billions of stolen taxpayer dollars.</a:t>
            </a:r>
          </a:p>
          <a:p>
            <a:endParaRPr lang="en-US" altLang="en-US" dirty="0" smtClean="0">
              <a:ea typeface="ＭＳ Ｐゴシック" pitchFamily="34" charset="-128"/>
            </a:endParaRPr>
          </a:p>
        </p:txBody>
      </p:sp>
      <p:sp>
        <p:nvSpPr>
          <p:cNvPr id="696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50D10DA3-0C12-4CBF-85DE-7BAB0F7272AC}" type="slidenum">
              <a:rPr lang="en-US" altLang="en-US">
                <a:solidFill>
                  <a:srgbClr val="000000"/>
                </a:solidFill>
              </a:rPr>
              <a:pPr/>
              <a:t>22</a:t>
            </a:fld>
            <a:endParaRPr lang="en-US" altLang="en-US" dirty="0">
              <a:solidFill>
                <a:srgbClr val="000000"/>
              </a:solidFill>
            </a:endParaRPr>
          </a:p>
        </p:txBody>
      </p:sp>
    </p:spTree>
    <p:extLst>
      <p:ext uri="{BB962C8B-B14F-4D97-AF65-F5344CB8AC3E}">
        <p14:creationId xmlns:p14="http://schemas.microsoft.com/office/powerpoint/2010/main" val="37538264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Workers’ Compensation provides monetary awards to employees who are injured or become sick during the course of employment. Under Workers’ Compensation, it does not matter who was at fault - worker, employer, or customer. Accepting Workers’ Compensation means the employee gives up the right to sue the employer for negligence.</a:t>
            </a:r>
          </a:p>
          <a:p>
            <a:endParaRPr lang="en-US" altLang="en-US" dirty="0" smtClean="0">
              <a:ea typeface="ＭＳ Ｐゴシック" pitchFamily="34" charset="-128"/>
            </a:endParaRPr>
          </a:p>
        </p:txBody>
      </p:sp>
      <p:sp>
        <p:nvSpPr>
          <p:cNvPr id="716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50047C1B-9CEF-4B00-8A5F-5A49E1AA51FF}" type="slidenum">
              <a:rPr lang="en-US" altLang="en-US">
                <a:solidFill>
                  <a:srgbClr val="000000"/>
                </a:solidFill>
              </a:rPr>
              <a:pPr/>
              <a:t>23</a:t>
            </a:fld>
            <a:endParaRPr lang="en-US" altLang="en-US" dirty="0">
              <a:solidFill>
                <a:srgbClr val="000000"/>
              </a:solidFill>
            </a:endParaRPr>
          </a:p>
        </p:txBody>
      </p:sp>
    </p:spTree>
    <p:extLst>
      <p:ext uri="{BB962C8B-B14F-4D97-AF65-F5344CB8AC3E}">
        <p14:creationId xmlns:p14="http://schemas.microsoft.com/office/powerpoint/2010/main" val="37335084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Workers’ Compensation provides several types of benefits to an injured employee or the survivors of a deceased employee. It can replace wages, acting as a form of disability insurance. It can compensate for past and future economic loss. It can provide medical benefits, which acts as a form of health insurance. It can also provide benefits to survivors of employees killed in work-related accidents, which acts as a form of life insurance. Workers’ Compensation, however, is not the same as disability insurance or unemployment income.</a:t>
            </a:r>
          </a:p>
          <a:p>
            <a:endParaRPr lang="en-US" altLang="en-US" dirty="0" smtClean="0">
              <a:ea typeface="ＭＳ Ｐゴシック" pitchFamily="34" charset="-128"/>
            </a:endParaRPr>
          </a:p>
        </p:txBody>
      </p:sp>
      <p:sp>
        <p:nvSpPr>
          <p:cNvPr id="737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64D1FECB-A870-4E91-BC06-21AFE284700A}" type="slidenum">
              <a:rPr lang="en-US" altLang="en-US">
                <a:solidFill>
                  <a:srgbClr val="000000"/>
                </a:solidFill>
              </a:rPr>
              <a:pPr/>
              <a:t>24</a:t>
            </a:fld>
            <a:endParaRPr lang="en-US" altLang="en-US" dirty="0">
              <a:solidFill>
                <a:srgbClr val="000000"/>
              </a:solidFill>
            </a:endParaRPr>
          </a:p>
        </p:txBody>
      </p:sp>
    </p:spTree>
    <p:extLst>
      <p:ext uri="{BB962C8B-B14F-4D97-AF65-F5344CB8AC3E}">
        <p14:creationId xmlns:p14="http://schemas.microsoft.com/office/powerpoint/2010/main" val="26200556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Workers’ Compensation functions at both the federal level and at the state level. At the federal level, Workers’ Compensation is provided to non-military federal employees under the Federal Employment Compensation Act.</a:t>
            </a:r>
          </a:p>
          <a:p>
            <a:r>
              <a:rPr lang="en-US" altLang="en-US" dirty="0" smtClean="0">
                <a:ea typeface="ＭＳ Ｐゴシック" pitchFamily="34" charset="-128"/>
              </a:rPr>
              <a:t>All U.S. states have had some form of compulsory worker’s compensation laws since 1949. Most employers are required to subscribe to insurance to cover Workers’ Compensation claims. State governments investigate fraud and abuse.</a:t>
            </a:r>
          </a:p>
          <a:p>
            <a:endParaRPr lang="en-US" altLang="en-US" dirty="0" smtClean="0">
              <a:ea typeface="ＭＳ Ｐゴシック" pitchFamily="34" charset="-128"/>
            </a:endParaRPr>
          </a:p>
        </p:txBody>
      </p:sp>
      <p:sp>
        <p:nvSpPr>
          <p:cNvPr id="757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702780D5-2E25-4118-A22D-80A417039343}" type="slidenum">
              <a:rPr lang="en-US" altLang="en-US">
                <a:solidFill>
                  <a:srgbClr val="000000"/>
                </a:solidFill>
              </a:rPr>
              <a:pPr/>
              <a:t>25</a:t>
            </a:fld>
            <a:endParaRPr lang="en-US" altLang="en-US" dirty="0">
              <a:solidFill>
                <a:srgbClr val="000000"/>
              </a:solidFill>
            </a:endParaRPr>
          </a:p>
        </p:txBody>
      </p:sp>
    </p:spTree>
    <p:extLst>
      <p:ext uri="{BB962C8B-B14F-4D97-AF65-F5344CB8AC3E}">
        <p14:creationId xmlns:p14="http://schemas.microsoft.com/office/powerpoint/2010/main" val="13379236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Workers’ Compensation programs are administered on a state-by-state basis. Some states operate a state fund for Workers’ Compensation, but in most states, private insurance companies provide Workers’ Compensation.</a:t>
            </a:r>
          </a:p>
          <a:p>
            <a:endParaRPr lang="en-US" altLang="en-US" dirty="0" smtClean="0">
              <a:ea typeface="ＭＳ Ｐゴシック" pitchFamily="34" charset="-128"/>
            </a:endParaRPr>
          </a:p>
        </p:txBody>
      </p:sp>
      <p:sp>
        <p:nvSpPr>
          <p:cNvPr id="778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5136240-D76C-476F-A1D7-9B8D372B1B02}" type="slidenum">
              <a:rPr lang="en-US" altLang="en-US">
                <a:solidFill>
                  <a:srgbClr val="000000"/>
                </a:solidFill>
              </a:rPr>
              <a:pPr/>
              <a:t>26</a:t>
            </a:fld>
            <a:endParaRPr lang="en-US" altLang="en-US" dirty="0">
              <a:solidFill>
                <a:srgbClr val="000000"/>
              </a:solidFill>
            </a:endParaRPr>
          </a:p>
        </p:txBody>
      </p:sp>
    </p:spTree>
    <p:extLst>
      <p:ext uri="{BB962C8B-B14F-4D97-AF65-F5344CB8AC3E}">
        <p14:creationId xmlns:p14="http://schemas.microsoft.com/office/powerpoint/2010/main" val="28160932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This concludes lecture e of Financing Health Care, Part 1. </a:t>
            </a:r>
          </a:p>
          <a:p>
            <a:r>
              <a:rPr lang="en-US" altLang="en-US" dirty="0" smtClean="0">
                <a:ea typeface="ＭＳ Ｐゴシック" pitchFamily="34" charset="-128"/>
              </a:rPr>
              <a:t>In summary, government insurance programs operate on the federal level, state level, or both, including Medicare, Medicaid, and CHIP. </a:t>
            </a:r>
          </a:p>
          <a:p>
            <a:r>
              <a:rPr lang="en-US" altLang="en-US" dirty="0" smtClean="0">
                <a:ea typeface="ＭＳ Ｐゴシック" pitchFamily="34" charset="-128"/>
              </a:rPr>
              <a:t>Some people are eligible for both Medicaid and Medicare, or for both Medicaid and CHIP. </a:t>
            </a:r>
          </a:p>
          <a:p>
            <a:r>
              <a:rPr lang="en-US" altLang="en-US" dirty="0" smtClean="0">
                <a:ea typeface="ＭＳ Ｐゴシック" pitchFamily="34" charset="-128"/>
              </a:rPr>
              <a:t>All of the programs discussed are subject to legislative change over time. An example of this is the CHIP program expansion in 2009 under President George W. Bush.</a:t>
            </a:r>
          </a:p>
          <a:p>
            <a:r>
              <a:rPr lang="en-US" altLang="en-US" dirty="0" smtClean="0">
                <a:ea typeface="ＭＳ Ｐゴシック" pitchFamily="34" charset="-128"/>
              </a:rPr>
              <a:t>Fraud and abuse represents a challenge in these large government programs and attempts are being made to manage this through education and legislation.</a:t>
            </a:r>
          </a:p>
          <a:p>
            <a:r>
              <a:rPr lang="en-US" altLang="en-US" dirty="0" smtClean="0">
                <a:ea typeface="ＭＳ Ｐゴシック" pitchFamily="34" charset="-128"/>
              </a:rPr>
              <a:t>Workers’ compensation is a federally mandated program provided in each state. It protects workers and their families when on-the-job injuries occur.</a:t>
            </a:r>
          </a:p>
          <a:p>
            <a:endParaRPr lang="en-US" altLang="en-US" dirty="0" smtClean="0">
              <a:ea typeface="ＭＳ Ｐゴシック" pitchFamily="34" charset="-128"/>
            </a:endParaRPr>
          </a:p>
        </p:txBody>
      </p:sp>
      <p:sp>
        <p:nvSpPr>
          <p:cNvPr id="798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2197E41B-6AF3-489D-8238-474A7C436B20}" type="slidenum">
              <a:rPr lang="en-US" altLang="en-US">
                <a:solidFill>
                  <a:srgbClr val="000000"/>
                </a:solidFill>
              </a:rPr>
              <a:pPr/>
              <a:t>27</a:t>
            </a:fld>
            <a:endParaRPr lang="en-US" altLang="en-US" dirty="0">
              <a:solidFill>
                <a:srgbClr val="000000"/>
              </a:solidFill>
            </a:endParaRPr>
          </a:p>
        </p:txBody>
      </p:sp>
    </p:spTree>
    <p:extLst>
      <p:ext uri="{BB962C8B-B14F-4D97-AF65-F5344CB8AC3E}">
        <p14:creationId xmlns:p14="http://schemas.microsoft.com/office/powerpoint/2010/main" val="9987910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This also concludes the unit Financing Health Care, Part 1. </a:t>
            </a:r>
          </a:p>
          <a:p>
            <a:r>
              <a:rPr lang="en-US" altLang="en-US" dirty="0" smtClean="0">
                <a:ea typeface="ＭＳ Ｐゴシック" pitchFamily="34" charset="-128"/>
              </a:rPr>
              <a:t>In summary, the current U.S. system of health care </a:t>
            </a:r>
            <a:r>
              <a:rPr lang="en-US" altLang="en-US" dirty="0" err="1" smtClean="0">
                <a:ea typeface="ＭＳ Ｐゴシック" pitchFamily="34" charset="-128"/>
              </a:rPr>
              <a:t>payors</a:t>
            </a:r>
            <a:r>
              <a:rPr lang="en-US" altLang="en-US" dirty="0" smtClean="0">
                <a:ea typeface="ＭＳ Ｐゴシック" pitchFamily="34" charset="-128"/>
              </a:rPr>
              <a:t> developed as a result of historical and governmental influences and consists largely of private and public, or government-funded insurance plans. </a:t>
            </a:r>
          </a:p>
          <a:p>
            <a:r>
              <a:rPr lang="en-US" altLang="en-US" dirty="0" smtClean="0">
                <a:ea typeface="ＭＳ Ｐゴシック" pitchFamily="34" charset="-128"/>
              </a:rPr>
              <a:t>The government has three roles in health care: </a:t>
            </a:r>
          </a:p>
          <a:p>
            <a:r>
              <a:rPr lang="en-US" altLang="en-US" dirty="0" smtClean="0">
                <a:ea typeface="ＭＳ Ｐゴシック" pitchFamily="34" charset="-128"/>
              </a:rPr>
              <a:t>to pass laws that ensure fair competition and protect the public; </a:t>
            </a:r>
          </a:p>
          <a:p>
            <a:r>
              <a:rPr lang="en-US" altLang="en-US" dirty="0" smtClean="0">
                <a:ea typeface="ＭＳ Ｐゴシック" pitchFamily="34" charset="-128"/>
              </a:rPr>
              <a:t>to provide health care services; </a:t>
            </a:r>
          </a:p>
          <a:p>
            <a:r>
              <a:rPr lang="en-US" altLang="en-US" dirty="0" smtClean="0">
                <a:ea typeface="ＭＳ Ｐゴシック" pitchFamily="34" charset="-128"/>
              </a:rPr>
              <a:t>and to pay for services.</a:t>
            </a:r>
          </a:p>
          <a:p>
            <a:r>
              <a:rPr lang="en-US" altLang="en-US" dirty="0" smtClean="0">
                <a:ea typeface="ＭＳ Ｐゴシック" pitchFamily="34" charset="-128"/>
              </a:rPr>
              <a:t>National health care expenditures can be examined by categories of spending, contributor, and payor. Health insurance is an important factor in health care spending in the United States.</a:t>
            </a:r>
          </a:p>
          <a:p>
            <a:endParaRPr lang="en-US" altLang="en-US" dirty="0" smtClean="0">
              <a:ea typeface="ＭＳ Ｐゴシック" pitchFamily="34" charset="-128"/>
            </a:endParaRPr>
          </a:p>
        </p:txBody>
      </p:sp>
      <p:sp>
        <p:nvSpPr>
          <p:cNvPr id="819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AA5D96B-EFCA-4794-A04D-A76EA89223C7}" type="slidenum">
              <a:rPr lang="en-US" altLang="en-US">
                <a:solidFill>
                  <a:srgbClr val="000000"/>
                </a:solidFill>
              </a:rPr>
              <a:pPr/>
              <a:t>28</a:t>
            </a:fld>
            <a:endParaRPr lang="en-US" altLang="en-US" dirty="0">
              <a:solidFill>
                <a:srgbClr val="000000"/>
              </a:solidFill>
            </a:endParaRPr>
          </a:p>
        </p:txBody>
      </p:sp>
    </p:spTree>
    <p:extLst>
      <p:ext uri="{BB962C8B-B14F-4D97-AF65-F5344CB8AC3E}">
        <p14:creationId xmlns:p14="http://schemas.microsoft.com/office/powerpoint/2010/main" val="584076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The public health plans in the United Kingdom and in Canada reflect the different social and political priorities of each country. Both the United Kingdom and Canada provide public health care coverage for their residents, funded primarily by taxes. The United Kingdom’s multi-</a:t>
            </a:r>
            <a:r>
              <a:rPr lang="en-US" altLang="en-US" dirty="0" err="1" smtClean="0">
                <a:ea typeface="ＭＳ Ｐゴシック" pitchFamily="34" charset="-128"/>
              </a:rPr>
              <a:t>payor</a:t>
            </a:r>
            <a:r>
              <a:rPr lang="en-US" altLang="en-US" dirty="0" smtClean="0">
                <a:ea typeface="ＭＳ Ｐゴシック" pitchFamily="34" charset="-128"/>
              </a:rPr>
              <a:t> system is centrally funded and administered, whereas Canada has a single-</a:t>
            </a:r>
            <a:r>
              <a:rPr lang="en-US" altLang="en-US" dirty="0" err="1" smtClean="0">
                <a:ea typeface="ＭＳ Ｐゴシック" pitchFamily="34" charset="-128"/>
              </a:rPr>
              <a:t>payor</a:t>
            </a:r>
            <a:r>
              <a:rPr lang="en-US" altLang="en-US" dirty="0" smtClean="0">
                <a:ea typeface="ＭＳ Ｐゴシック" pitchFamily="34" charset="-128"/>
              </a:rPr>
              <a:t> system that is funded through federal and provincial taxes.</a:t>
            </a:r>
          </a:p>
          <a:p>
            <a:r>
              <a:rPr lang="en-US" altLang="en-US" dirty="0" smtClean="0">
                <a:ea typeface="ＭＳ Ｐゴシック" pitchFamily="34" charset="-128"/>
              </a:rPr>
              <a:t>Insurance works by spreading financial risk. Insurers pay providers based upon the diagnosis code, procedure code, or the service provided, and contractual agreements for fees. </a:t>
            </a:r>
          </a:p>
        </p:txBody>
      </p:sp>
      <p:sp>
        <p:nvSpPr>
          <p:cNvPr id="819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AA5D96B-EFCA-4794-A04D-A76EA89223C7}" type="slidenum">
              <a:rPr lang="en-US" altLang="en-US">
                <a:solidFill>
                  <a:srgbClr val="000000"/>
                </a:solidFill>
              </a:rPr>
              <a:pPr/>
              <a:t>29</a:t>
            </a:fld>
            <a:endParaRPr lang="en-US" altLang="en-US" dirty="0">
              <a:solidFill>
                <a:srgbClr val="000000"/>
              </a:solidFill>
            </a:endParaRPr>
          </a:p>
        </p:txBody>
      </p:sp>
    </p:spTree>
    <p:extLst>
      <p:ext uri="{BB962C8B-B14F-4D97-AF65-F5344CB8AC3E}">
        <p14:creationId xmlns:p14="http://schemas.microsoft.com/office/powerpoint/2010/main" val="3329864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ea typeface="ＭＳ Ｐゴシック" pitchFamily="34" charset="-128"/>
              </a:rPr>
              <a:t>Describe the models of health care financing found in the U.S. and in selected other countries</a:t>
            </a:r>
          </a:p>
          <a:p>
            <a:pPr marL="171450" indent="-171450">
              <a:buFont typeface="Arial" panose="020B0604020202020204" pitchFamily="34" charset="0"/>
              <a:buChar char="•"/>
            </a:pPr>
            <a:r>
              <a:rPr lang="en-US" altLang="en-US" dirty="0" smtClean="0">
                <a:ea typeface="ＭＳ Ｐゴシック" pitchFamily="34" charset="-128"/>
              </a:rPr>
              <a:t>Explain the differences among various types of private health insurance and describe the organization and structure of network-based managed care health insurance programs</a:t>
            </a:r>
          </a:p>
          <a:p>
            <a:pPr>
              <a:buFontTx/>
              <a:buChar char="•"/>
            </a:pPr>
            <a:endParaRPr lang="en-US" altLang="en-US" dirty="0" smtClean="0">
              <a:ea typeface="ＭＳ Ｐゴシック" pitchFamily="34" charset="-128"/>
            </a:endParaRPr>
          </a:p>
        </p:txBody>
      </p:sp>
      <p:sp>
        <p:nvSpPr>
          <p:cNvPr id="327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dirty="0"/>
          </a:p>
        </p:txBody>
      </p:sp>
      <p:sp>
        <p:nvSpPr>
          <p:cNvPr id="327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BC3AC32B-261A-4CFD-B9BC-881AC7C6EAFE}" type="slidenum">
              <a:rPr lang="en-US" altLang="en-US"/>
              <a:pPr/>
              <a:t>3</a:t>
            </a:fld>
            <a:endParaRPr lang="en-US" altLang="en-US" dirty="0"/>
          </a:p>
        </p:txBody>
      </p:sp>
    </p:spTree>
    <p:extLst>
      <p:ext uri="{BB962C8B-B14F-4D97-AF65-F5344CB8AC3E}">
        <p14:creationId xmlns:p14="http://schemas.microsoft.com/office/powerpoint/2010/main" val="9770807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Different types of insurance plans include indemnity plans, Blue Cross Blue Shield plans, and managed care plans. </a:t>
            </a:r>
          </a:p>
          <a:p>
            <a:r>
              <a:rPr lang="en-US" altLang="en-US" dirty="0" smtClean="0">
                <a:ea typeface="ＭＳ Ｐゴシック" pitchFamily="34" charset="-128"/>
              </a:rPr>
              <a:t>In the U.S., individual organizations run private insurance and operate under state and Federal laws. The most important federal laws regulating insurance are ERISA, COBRA, HIPAA, and the Affordable Care Act.</a:t>
            </a:r>
          </a:p>
        </p:txBody>
      </p:sp>
      <p:sp>
        <p:nvSpPr>
          <p:cNvPr id="819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AA5D96B-EFCA-4794-A04D-A76EA89223C7}" type="slidenum">
              <a:rPr lang="en-US" altLang="en-US">
                <a:solidFill>
                  <a:srgbClr val="000000"/>
                </a:solidFill>
              </a:rPr>
              <a:pPr/>
              <a:t>30</a:t>
            </a:fld>
            <a:endParaRPr lang="en-US" altLang="en-US" dirty="0">
              <a:solidFill>
                <a:srgbClr val="000000"/>
              </a:solidFill>
            </a:endParaRPr>
          </a:p>
        </p:txBody>
      </p:sp>
    </p:spTree>
    <p:extLst>
      <p:ext uri="{BB962C8B-B14F-4D97-AF65-F5344CB8AC3E}">
        <p14:creationId xmlns:p14="http://schemas.microsoft.com/office/powerpoint/2010/main" val="873385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Government insurance programs operate on the federal level, state level, or both, including Medicare, Medicaid, and CHIP. </a:t>
            </a:r>
          </a:p>
          <a:p>
            <a:r>
              <a:rPr lang="en-US" altLang="en-US" dirty="0" smtClean="0">
                <a:ea typeface="ＭＳ Ｐゴシック" pitchFamily="34" charset="-128"/>
              </a:rPr>
              <a:t>Some people are eligible for both Medicaid and Medicare, or for both Medicaid and CHIP. </a:t>
            </a:r>
          </a:p>
          <a:p>
            <a:r>
              <a:rPr lang="en-US" altLang="en-US" dirty="0" smtClean="0">
                <a:ea typeface="ＭＳ Ｐゴシック" pitchFamily="34" charset="-128"/>
              </a:rPr>
              <a:t>Fraud and abuse represents a challenge in these large government programs and attempts are being made to manage this through education and legislation. </a:t>
            </a:r>
          </a:p>
          <a:p>
            <a:r>
              <a:rPr lang="en-US" altLang="en-US" dirty="0" smtClean="0">
                <a:ea typeface="ＭＳ Ｐゴシック" pitchFamily="34" charset="-128"/>
              </a:rPr>
              <a:t>Finally, workers’ compensation is a federally mandated program provided in each state that protects workers and their families when on-the-job injuries occur.</a:t>
            </a:r>
          </a:p>
          <a:p>
            <a:endParaRPr lang="en-US" altLang="en-US" dirty="0" smtClean="0">
              <a:ea typeface="ＭＳ Ｐゴシック" pitchFamily="34" charset="-128"/>
            </a:endParaRPr>
          </a:p>
        </p:txBody>
      </p:sp>
      <p:sp>
        <p:nvSpPr>
          <p:cNvPr id="8192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AA5D96B-EFCA-4794-A04D-A76EA89223C7}" type="slidenum">
              <a:rPr lang="en-US" altLang="en-US">
                <a:solidFill>
                  <a:srgbClr val="000000"/>
                </a:solidFill>
              </a:rPr>
              <a:pPr/>
              <a:t>31</a:t>
            </a:fld>
            <a:endParaRPr lang="en-US" altLang="en-US" dirty="0">
              <a:solidFill>
                <a:srgbClr val="000000"/>
              </a:solidFill>
            </a:endParaRPr>
          </a:p>
        </p:txBody>
      </p:sp>
    </p:spTree>
    <p:extLst>
      <p:ext uri="{BB962C8B-B14F-4D97-AF65-F5344CB8AC3E}">
        <p14:creationId xmlns:p14="http://schemas.microsoft.com/office/powerpoint/2010/main" val="41749032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References slide. No audio.</a:t>
            </a:r>
          </a:p>
          <a:p>
            <a:endParaRPr lang="en-US" altLang="en-US" dirty="0" smtClean="0">
              <a:ea typeface="ＭＳ Ｐゴシック" pitchFamily="34" charset="-128"/>
            </a:endParaRPr>
          </a:p>
        </p:txBody>
      </p:sp>
      <p:sp>
        <p:nvSpPr>
          <p:cNvPr id="839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dirty="0"/>
          </a:p>
        </p:txBody>
      </p:sp>
      <p:sp>
        <p:nvSpPr>
          <p:cNvPr id="839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BEB932D2-0274-4118-A8CC-A2F6697A22C4}" type="slidenum">
              <a:rPr lang="en-US" altLang="en-US"/>
              <a:pPr/>
              <a:t>32</a:t>
            </a:fld>
            <a:endParaRPr lang="en-US" altLang="en-US" dirty="0"/>
          </a:p>
        </p:txBody>
      </p:sp>
    </p:spTree>
    <p:extLst>
      <p:ext uri="{BB962C8B-B14F-4D97-AF65-F5344CB8AC3E}">
        <p14:creationId xmlns:p14="http://schemas.microsoft.com/office/powerpoint/2010/main" val="297157968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References slide. No audio.</a:t>
            </a:r>
          </a:p>
          <a:p>
            <a:endParaRPr lang="en-US" altLang="en-US" dirty="0" smtClean="0">
              <a:ea typeface="ＭＳ Ｐゴシック" pitchFamily="34" charset="-128"/>
            </a:endParaRPr>
          </a:p>
        </p:txBody>
      </p:sp>
      <p:sp>
        <p:nvSpPr>
          <p:cNvPr id="839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dirty="0"/>
          </a:p>
        </p:txBody>
      </p:sp>
      <p:sp>
        <p:nvSpPr>
          <p:cNvPr id="839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BEB932D2-0274-4118-A8CC-A2F6697A22C4}" type="slidenum">
              <a:rPr lang="en-US" altLang="en-US"/>
              <a:pPr/>
              <a:t>33</a:t>
            </a:fld>
            <a:endParaRPr lang="en-US" altLang="en-US" dirty="0"/>
          </a:p>
        </p:txBody>
      </p:sp>
    </p:spTree>
    <p:extLst>
      <p:ext uri="{BB962C8B-B14F-4D97-AF65-F5344CB8AC3E}">
        <p14:creationId xmlns:p14="http://schemas.microsoft.com/office/powerpoint/2010/main" val="419130122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References slide. No audio.</a:t>
            </a:r>
          </a:p>
          <a:p>
            <a:endParaRPr lang="en-US" altLang="en-US" dirty="0" smtClean="0">
              <a:ea typeface="ＭＳ Ｐゴシック" pitchFamily="34" charset="-128"/>
            </a:endParaRPr>
          </a:p>
        </p:txBody>
      </p:sp>
      <p:sp>
        <p:nvSpPr>
          <p:cNvPr id="860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dirty="0"/>
          </a:p>
        </p:txBody>
      </p:sp>
      <p:sp>
        <p:nvSpPr>
          <p:cNvPr id="860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998157FE-0710-453C-93B9-3F1367904379}" type="slidenum">
              <a:rPr lang="en-US" altLang="en-US"/>
              <a:pPr/>
              <a:t>34</a:t>
            </a:fld>
            <a:endParaRPr lang="en-US" altLang="en-US" dirty="0"/>
          </a:p>
        </p:txBody>
      </p:sp>
    </p:spTree>
    <p:extLst>
      <p:ext uri="{BB962C8B-B14F-4D97-AF65-F5344CB8AC3E}">
        <p14:creationId xmlns:p14="http://schemas.microsoft.com/office/powerpoint/2010/main" val="323628554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References slide. No audio.</a:t>
            </a:r>
          </a:p>
        </p:txBody>
      </p:sp>
      <p:sp>
        <p:nvSpPr>
          <p:cNvPr id="8806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dirty="0"/>
          </a:p>
        </p:txBody>
      </p:sp>
      <p:sp>
        <p:nvSpPr>
          <p:cNvPr id="880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97B5B9D7-FC7A-4218-9B67-E2FCAAF9EE8A}" type="slidenum">
              <a:rPr lang="en-US" altLang="en-US"/>
              <a:pPr/>
              <a:t>35</a:t>
            </a:fld>
            <a:endParaRPr lang="en-US" altLang="en-US" dirty="0"/>
          </a:p>
        </p:txBody>
      </p:sp>
    </p:spTree>
    <p:extLst>
      <p:ext uri="{BB962C8B-B14F-4D97-AF65-F5344CB8AC3E}">
        <p14:creationId xmlns:p14="http://schemas.microsoft.com/office/powerpoint/2010/main" val="32049881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36</a:t>
            </a:fld>
            <a:endParaRPr lang="en-US" altLang="en-US" dirty="0"/>
          </a:p>
        </p:txBody>
      </p:sp>
    </p:spTree>
    <p:extLst>
      <p:ext uri="{BB962C8B-B14F-4D97-AF65-F5344CB8AC3E}">
        <p14:creationId xmlns:p14="http://schemas.microsoft.com/office/powerpoint/2010/main" val="2940902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ea typeface="ＭＳ Ｐゴシック" pitchFamily="34" charset="-128"/>
              </a:rPr>
              <a:t>Describe the various roles played by government as policy maker, payor, provider, and regulator of health care </a:t>
            </a:r>
          </a:p>
          <a:p>
            <a:pPr marL="171450" indent="-171450">
              <a:buFont typeface="Arial" panose="020B0604020202020204" pitchFamily="34" charset="0"/>
              <a:buChar char="•"/>
            </a:pPr>
            <a:r>
              <a:rPr lang="en-US" altLang="en-US" dirty="0" smtClean="0">
                <a:ea typeface="ＭＳ Ｐゴシック" pitchFamily="34" charset="-128"/>
              </a:rPr>
              <a:t>And, describe the organization and function of Medicare and Medicaid</a:t>
            </a:r>
          </a:p>
          <a:p>
            <a:pPr eaLnBrk="1" hangingPunct="1">
              <a:spcBef>
                <a:spcPct val="0"/>
              </a:spcBef>
            </a:pPr>
            <a:endParaRPr lang="en-US" altLang="en-US" dirty="0" smtClean="0">
              <a:ea typeface="ＭＳ Ｐゴシック" pitchFamily="34" charset="-128"/>
            </a:endParaRPr>
          </a:p>
        </p:txBody>
      </p:sp>
      <p:sp>
        <p:nvSpPr>
          <p:cNvPr id="327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endParaRPr lang="en-US" altLang="en-US" dirty="0"/>
          </a:p>
        </p:txBody>
      </p:sp>
      <p:sp>
        <p:nvSpPr>
          <p:cNvPr id="327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BC3AC32B-261A-4CFD-B9BC-881AC7C6EAFE}" type="slidenum">
              <a:rPr lang="en-US" altLang="en-US"/>
              <a:pPr/>
              <a:t>4</a:t>
            </a:fld>
            <a:endParaRPr lang="en-US" altLang="en-US" dirty="0"/>
          </a:p>
        </p:txBody>
      </p:sp>
    </p:spTree>
    <p:extLst>
      <p:ext uri="{BB962C8B-B14F-4D97-AF65-F5344CB8AC3E}">
        <p14:creationId xmlns:p14="http://schemas.microsoft.com/office/powerpoint/2010/main" val="3799691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ea typeface="ＭＳ Ｐゴシック" pitchFamily="34" charset="-128"/>
              </a:rPr>
              <a:t>This lecture discusses the government as insurance payor, including the different insurance that is managed, administered, and delivered through the government at the federal level, at the state level, or both through the Centers for Medicare and Medicaid Services, or CMS. It also describes the three CMS-administered programs: Medicare, Medicaid, and the Children’s Health Insurance Program, or CHIP, and how these programs operate, receive funding, and their relationship to each other. Finally this lecture will discuss Medicaid</a:t>
            </a:r>
            <a:r>
              <a:rPr lang="en-US" altLang="en-US" baseline="0" dirty="0" smtClean="0">
                <a:ea typeface="ＭＳ Ｐゴシック" pitchFamily="34" charset="-128"/>
              </a:rPr>
              <a:t> and </a:t>
            </a:r>
            <a:r>
              <a:rPr lang="en-US" altLang="en-US" dirty="0" smtClean="0">
                <a:ea typeface="ＭＳ Ｐゴシック" pitchFamily="34" charset="-128"/>
              </a:rPr>
              <a:t>Medicare fraud and abuse, and Worker’s Compensation.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dirty="0"/>
          </a:p>
        </p:txBody>
      </p:sp>
    </p:spTree>
    <p:extLst>
      <p:ext uri="{BB962C8B-B14F-4D97-AF65-F5344CB8AC3E}">
        <p14:creationId xmlns:p14="http://schemas.microsoft.com/office/powerpoint/2010/main" val="865311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defTabSz="885825" eaLnBrk="1" hangingPunct="1"/>
            <a:r>
              <a:rPr lang="en-US" altLang="en-US" dirty="0" smtClean="0">
                <a:ea typeface="Arial" pitchFamily="34" charset="0"/>
              </a:rPr>
              <a:t>Government-funded health care includes programs in which the government acts as an insurance payor for health care services and other programs in which the government, in addition to funding the costs, acts as provider of health care services. The latter include the government-run programs for active and retired military personnel and their families through TRICARE and the Veterans Health Administration, and the Indian Health Service.</a:t>
            </a:r>
          </a:p>
          <a:p>
            <a:pPr marL="0" lvl="1" defTabSz="885825" eaLnBrk="1" hangingPunct="1"/>
            <a:r>
              <a:rPr lang="en-US" altLang="en-US" dirty="0" smtClean="0">
                <a:ea typeface="Arial" pitchFamily="34" charset="0"/>
              </a:rPr>
              <a:t>We will look at the programs where the government acts only as the payor for health care services, either directly or indirectly. This includes Medicare, Medicaid, and CHIP.</a:t>
            </a:r>
          </a:p>
          <a:p>
            <a:pPr marL="0" lvl="1" defTabSz="885825" eaLnBrk="1" hangingPunct="1"/>
            <a:endParaRPr lang="en-US" altLang="en-US" dirty="0" smtClean="0">
              <a:ea typeface="Arial" pitchFamily="34" charset="0"/>
            </a:endParaRPr>
          </a:p>
        </p:txBody>
      </p:sp>
      <p:sp>
        <p:nvSpPr>
          <p:cNvPr id="368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BB2CBDC5-1BF6-40C8-AED5-A355C32CDA5F}" type="slidenum">
              <a:rPr lang="en-US" altLang="en-US">
                <a:solidFill>
                  <a:srgbClr val="000000"/>
                </a:solidFill>
              </a:rPr>
              <a:pPr/>
              <a:t>6</a:t>
            </a:fld>
            <a:endParaRPr lang="en-US" altLang="en-US" dirty="0">
              <a:solidFill>
                <a:srgbClr val="000000"/>
              </a:solidFill>
            </a:endParaRPr>
          </a:p>
        </p:txBody>
      </p:sp>
    </p:spTree>
    <p:extLst>
      <p:ext uri="{BB962C8B-B14F-4D97-AF65-F5344CB8AC3E}">
        <p14:creationId xmlns:p14="http://schemas.microsoft.com/office/powerpoint/2010/main" val="4291121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Medicare was created by the Social Security Act of 1965 as an amendment to existing Social Security legislation. The Social Security Administration determines Medicare eligibility and processes premium payments.</a:t>
            </a:r>
          </a:p>
          <a:p>
            <a:r>
              <a:rPr lang="en-US" altLang="en-US" dirty="0" smtClean="0">
                <a:ea typeface="ＭＳ Ｐゴシック" pitchFamily="34" charset="-128"/>
              </a:rPr>
              <a:t>The Federal Insurance Contributions Act, or FICA, mandates the collection of payroll taxes to finance Medicare. If employed, the abbreviation FICA on a paycheck refers to this payroll tax deducted from employees’ gross wages. Employees pay one-point-four-five percent of their gross pay into Medicare, which is matched by their employer for a total of two-point-nine percent. This FICA payment goes to fund Medicare Part A, which is the hospital insurance part of Medicare. The next slides discuss all four parts of Medicare.</a:t>
            </a:r>
          </a:p>
          <a:p>
            <a:endParaRPr lang="en-US" altLang="en-US" dirty="0" smtClean="0">
              <a:ea typeface="ＭＳ Ｐゴシック" pitchFamily="34" charset="-128"/>
            </a:endParaRPr>
          </a:p>
        </p:txBody>
      </p:sp>
      <p:sp>
        <p:nvSpPr>
          <p:cNvPr id="3891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A025F338-E732-4BF3-8C97-E06E744128F7}" type="slidenum">
              <a:rPr lang="en-US" altLang="en-US">
                <a:solidFill>
                  <a:srgbClr val="000000"/>
                </a:solidFill>
              </a:rPr>
              <a:pPr/>
              <a:t>7</a:t>
            </a:fld>
            <a:endParaRPr lang="en-US" altLang="en-US" dirty="0">
              <a:solidFill>
                <a:srgbClr val="000000"/>
              </a:solidFill>
            </a:endParaRPr>
          </a:p>
        </p:txBody>
      </p:sp>
    </p:spTree>
    <p:extLst>
      <p:ext uri="{BB962C8B-B14F-4D97-AF65-F5344CB8AC3E}">
        <p14:creationId xmlns:p14="http://schemas.microsoft.com/office/powerpoint/2010/main" val="1999376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Medicare Part A is hospital insurance, but is not limited to just hospital care. Part A also covers skilled nursing facilities, rehabilitation centers, long-term-care facilities, home health care, hospice programs, and certain outpatient care. Like most insurance, there is a deductible for this coverage.</a:t>
            </a:r>
          </a:p>
          <a:p>
            <a:r>
              <a:rPr lang="en-US" altLang="en-US" dirty="0" smtClean="0">
                <a:ea typeface="ＭＳ Ｐゴシック" pitchFamily="34" charset="-128"/>
              </a:rPr>
              <a:t>Americans who have paid FICA for at least ten years pay no premium for Part A coverage. Those who have not paid for ten years can purchase Part A coverage through premiums.</a:t>
            </a:r>
          </a:p>
          <a:p>
            <a:endParaRPr lang="en-US" altLang="en-US" dirty="0" smtClean="0">
              <a:ea typeface="ＭＳ Ｐゴシック" pitchFamily="34" charset="-128"/>
            </a:endParaRPr>
          </a:p>
        </p:txBody>
      </p:sp>
      <p:sp>
        <p:nvSpPr>
          <p:cNvPr id="4096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7C9CCB03-B4E4-452F-9885-2C4AB79933F3}" type="slidenum">
              <a:rPr lang="en-US" altLang="en-US">
                <a:solidFill>
                  <a:srgbClr val="000000"/>
                </a:solidFill>
              </a:rPr>
              <a:pPr/>
              <a:t>8</a:t>
            </a:fld>
            <a:endParaRPr lang="en-US" altLang="en-US" dirty="0">
              <a:solidFill>
                <a:srgbClr val="000000"/>
              </a:solidFill>
            </a:endParaRPr>
          </a:p>
        </p:txBody>
      </p:sp>
    </p:spTree>
    <p:extLst>
      <p:ext uri="{BB962C8B-B14F-4D97-AF65-F5344CB8AC3E}">
        <p14:creationId xmlns:p14="http://schemas.microsoft.com/office/powerpoint/2010/main" val="2308250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ea typeface="ＭＳ Ｐゴシック" pitchFamily="34" charset="-128"/>
              </a:rPr>
              <a:t>Medicare uses a prospective payment system to reimburse providers of Part A services. The goal is to make providers more cost-effective by paying them a pre-determined, fixed rate per patient no matter what services are actually performed. The rate is determined by the patient’s diagnosis-related group, or </a:t>
            </a:r>
            <a:r>
              <a:rPr lang="en-US" altLang="en-US" dirty="0" err="1" smtClean="0">
                <a:ea typeface="ＭＳ Ｐゴシック" pitchFamily="34" charset="-128"/>
              </a:rPr>
              <a:t>DRG</a:t>
            </a:r>
            <a:r>
              <a:rPr lang="en-US" altLang="en-US" dirty="0" smtClean="0">
                <a:ea typeface="ＭＳ Ｐゴシック" pitchFamily="34" charset="-128"/>
              </a:rPr>
              <a:t>. The DRG is assigned based on factors such as patient age, gender, principal diagnosis, other conditions, and surgical procedures performed.</a:t>
            </a:r>
          </a:p>
          <a:p>
            <a:endParaRPr lang="en-US" altLang="en-US" dirty="0" smtClean="0">
              <a:ea typeface="ＭＳ Ｐゴシック" pitchFamily="34" charset="-128"/>
            </a:endParaRPr>
          </a:p>
        </p:txBody>
      </p:sp>
      <p:sp>
        <p:nvSpPr>
          <p:cNvPr id="430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9CD2D047-0275-4036-8313-257F397B9735}" type="slidenum">
              <a:rPr lang="en-US" altLang="en-US">
                <a:solidFill>
                  <a:srgbClr val="000000"/>
                </a:solidFill>
              </a:rPr>
              <a:pPr/>
              <a:t>9</a:t>
            </a:fld>
            <a:endParaRPr lang="en-US" altLang="en-US" dirty="0">
              <a:solidFill>
                <a:srgbClr val="000000"/>
              </a:solidFill>
            </a:endParaRPr>
          </a:p>
        </p:txBody>
      </p:sp>
    </p:spTree>
    <p:extLst>
      <p:ext uri="{BB962C8B-B14F-4D97-AF65-F5344CB8AC3E}">
        <p14:creationId xmlns:p14="http://schemas.microsoft.com/office/powerpoint/2010/main" val="8516373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8.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8.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8.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8.xml"/><Relationship Id="rId1" Type="http://schemas.openxmlformats.org/officeDocument/2006/relationships/tags" Target="../tags/tag31.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8.xml"/><Relationship Id="rId1" Type="http://schemas.openxmlformats.org/officeDocument/2006/relationships/tags" Target="../tags/tag32.xml"/></Relationships>
</file>

<file path=ppt/slides/_rels/slide32.xml.rels><?xml version="1.0" encoding="UTF-8" standalone="yes"?>
<Relationships xmlns="http://schemas.openxmlformats.org/package/2006/relationships"><Relationship Id="rId8" Type="http://schemas.openxmlformats.org/officeDocument/2006/relationships/hyperlink" Target="http://www.cms.gov/" TargetMode="External"/><Relationship Id="rId3" Type="http://schemas.openxmlformats.org/officeDocument/2006/relationships/notesSlide" Target="../notesSlides/notesSlide32.xml"/><Relationship Id="rId7" Type="http://schemas.openxmlformats.org/officeDocument/2006/relationships/hyperlink" Target="https://www.cms.gov/Outreach-and-Education/American-Indian-Alaska-Native/AIAN/CHIP-Grantees/Overview.html" TargetMode="External"/><Relationship Id="rId2" Type="http://schemas.openxmlformats.org/officeDocument/2006/relationships/slideLayout" Target="../slideLayouts/slideLayout9.xml"/><Relationship Id="rId1" Type="http://schemas.openxmlformats.org/officeDocument/2006/relationships/tags" Target="../tags/tag33.xml"/><Relationship Id="rId6" Type="http://schemas.openxmlformats.org/officeDocument/2006/relationships/hyperlink" Target="http://healthinsurance.about.com/od/medicare/a/understanding_part_d.htm" TargetMode="External"/><Relationship Id="rId5" Type="http://schemas.openxmlformats.org/officeDocument/2006/relationships/hyperlink" Target="http://aappo.interactivemedialab.com/Portals/0/Documents/PPO%20Toolkit.pdf" TargetMode="External"/><Relationship Id="rId4" Type="http://schemas.openxmlformats.org/officeDocument/2006/relationships/hyperlink" Target="http://aappo.interactivemedialab.com/Resources.asp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kff.org/medicare/fact-sheet/medicare-spending-and-financing-fact-sheet/" TargetMode="External"/><Relationship Id="rId3" Type="http://schemas.openxmlformats.org/officeDocument/2006/relationships/notesSlide" Target="../notesSlides/notesSlide33.xml"/><Relationship Id="rId7" Type="http://schemas.openxmlformats.org/officeDocument/2006/relationships/hyperlink" Target="http://www.hhs.gov/hipaa/for-professionals/security/laws-regulations/" TargetMode="External"/><Relationship Id="rId2" Type="http://schemas.openxmlformats.org/officeDocument/2006/relationships/slideLayout" Target="../slideLayouts/slideLayout9.xml"/><Relationship Id="rId1" Type="http://schemas.openxmlformats.org/officeDocument/2006/relationships/tags" Target="../tags/tag34.xml"/><Relationship Id="rId6" Type="http://schemas.openxmlformats.org/officeDocument/2006/relationships/hyperlink" Target="http://www.dol.gov/general/topic/health-plans/erisa" TargetMode="External"/><Relationship Id="rId5" Type="http://schemas.openxmlformats.org/officeDocument/2006/relationships/hyperlink" Target="http://topics.law.cornell.edu/wex/Workers_compensation" TargetMode="External"/><Relationship Id="rId4" Type="http://schemas.openxmlformats.org/officeDocument/2006/relationships/hyperlink" Target="https://www.cbo.gov/publication/22077?index=12119"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www.nawcj.org/" TargetMode="External"/><Relationship Id="rId3" Type="http://schemas.openxmlformats.org/officeDocument/2006/relationships/notesSlide" Target="../notesSlides/notesSlide34.xml"/><Relationship Id="rId7" Type="http://schemas.openxmlformats.org/officeDocument/2006/relationships/hyperlink" Target="https://www.medicare.gov/sign-up-change-plans/medicare-health-plans/medicare-advantage-plans/how-medicare-advantage-plans-work.html" TargetMode="External"/><Relationship Id="rId2" Type="http://schemas.openxmlformats.org/officeDocument/2006/relationships/slideLayout" Target="../slideLayouts/slideLayout9.xml"/><Relationship Id="rId1" Type="http://schemas.openxmlformats.org/officeDocument/2006/relationships/tags" Target="../tags/tag35.xml"/><Relationship Id="rId6" Type="http://schemas.openxmlformats.org/officeDocument/2006/relationships/hyperlink" Target="http://www.mcol.com/factsheetindex" TargetMode="External"/><Relationship Id="rId5" Type="http://schemas.openxmlformats.org/officeDocument/2006/relationships/hyperlink" Target="http://medicalexecutivepost.com/2009/09/17/understanding-the-medicare-prospective-payment-system" TargetMode="External"/><Relationship Id="rId4" Type="http://schemas.openxmlformats.org/officeDocument/2006/relationships/hyperlink" Target="http://articles.latimes.com/2010/jul/22/nation/la-na-health-rules-qa-20100723" TargetMode="External"/><Relationship Id="rId9" Type="http://schemas.openxmlformats.org/officeDocument/2006/relationships/hyperlink" Target="http://www.nber.org/data/pps.html"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www.workerscompensation.com/" TargetMode="External"/><Relationship Id="rId3" Type="http://schemas.openxmlformats.org/officeDocument/2006/relationships/notesSlide" Target="../notesSlides/notesSlide35.xml"/><Relationship Id="rId7" Type="http://schemas.openxmlformats.org/officeDocument/2006/relationships/hyperlink" Target="http://www.dol.gov/dol/topic/workcomp/index.htm" TargetMode="External"/><Relationship Id="rId2" Type="http://schemas.openxmlformats.org/officeDocument/2006/relationships/slideLayout" Target="../slideLayouts/slideLayout9.xml"/><Relationship Id="rId1" Type="http://schemas.openxmlformats.org/officeDocument/2006/relationships/tags" Target="../tags/tag36.xml"/><Relationship Id="rId6" Type="http://schemas.openxmlformats.org/officeDocument/2006/relationships/hyperlink" Target="http://www.dol.gov/dol/topic/health-plans" TargetMode="External"/><Relationship Id="rId5" Type="http://schemas.openxmlformats.org/officeDocument/2006/relationships/hyperlink" Target="http://www.stopmedicarefraud.gov/" TargetMode="External"/><Relationship Id="rId4" Type="http://schemas.openxmlformats.org/officeDocument/2006/relationships/hyperlink" Target="http://health.howstuffworks.com/medicine/healthcare/insurance/health-insurance.htm" TargetMode="Externa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0.xml"/><Relationship Id="rId1" Type="http://schemas.openxmlformats.org/officeDocument/2006/relationships/tags" Target="../tags/tag3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Introduction to Health Care and </a:t>
            </a:r>
            <a:br>
              <a:rPr lang="en-US" altLang="en-US" dirty="0" smtClean="0"/>
            </a:br>
            <a:r>
              <a:rPr lang="en-US" altLang="en-US" dirty="0" smtClean="0"/>
              <a:t>Public Health in the U.S.</a:t>
            </a:r>
            <a:endParaRPr lang="en-US" dirty="0"/>
          </a:p>
        </p:txBody>
      </p:sp>
      <p:sp>
        <p:nvSpPr>
          <p:cNvPr id="3" name="Text Placeholder 2"/>
          <p:cNvSpPr>
            <a:spLocks noGrp="1"/>
          </p:cNvSpPr>
          <p:nvPr>
            <p:ph type="body" sz="half" idx="2"/>
          </p:nvPr>
        </p:nvSpPr>
        <p:spPr/>
        <p:txBody>
          <a:bodyPr/>
          <a:lstStyle/>
          <a:p>
            <a:r>
              <a:rPr lang="en-US" altLang="en-US" dirty="0" smtClean="0"/>
              <a:t>Financing Health Care, Part 1</a:t>
            </a:r>
          </a:p>
          <a:p>
            <a:endParaRPr lang="en-US" dirty="0"/>
          </a:p>
        </p:txBody>
      </p:sp>
      <p:sp>
        <p:nvSpPr>
          <p:cNvPr id="4" name="Text Placeholder 3"/>
          <p:cNvSpPr>
            <a:spLocks noGrp="1"/>
          </p:cNvSpPr>
          <p:nvPr>
            <p:ph type="body" sz="quarter" idx="11"/>
          </p:nvPr>
        </p:nvSpPr>
        <p:spPr/>
        <p:txBody>
          <a:bodyPr/>
          <a:lstStyle/>
          <a:p>
            <a:r>
              <a:rPr lang="en-US" altLang="en-US" dirty="0" smtClean="0"/>
              <a:t>Lecture e</a:t>
            </a:r>
            <a:endParaRPr lang="en-US" altLang="en-US" dirty="0"/>
          </a:p>
        </p:txBody>
      </p:sp>
      <p:sp>
        <p:nvSpPr>
          <p:cNvPr id="5" name="Text Placeholder 4"/>
          <p:cNvSpPr>
            <a:spLocks noGrp="1"/>
          </p:cNvSpPr>
          <p:nvPr>
            <p:ph type="body" sz="quarter" idx="12"/>
          </p:nvPr>
        </p:nvSpPr>
        <p:spPr/>
        <p:txBody>
          <a:bodyPr/>
          <a:lstStyle/>
          <a:p>
            <a:r>
              <a:rPr lang="en-US" dirty="0" smtClean="0"/>
              <a:t>This material (Comp 1 Unit 4)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a:p>
            <a:endParaRPr lang="en-US" dirty="0"/>
          </a:p>
        </p:txBody>
      </p:sp>
    </p:spTree>
    <p:custDataLst>
      <p:tags r:id="rId1"/>
    </p:custDataLst>
    <p:extLst>
      <p:ext uri="{BB962C8B-B14F-4D97-AF65-F5344CB8AC3E}">
        <p14:creationId xmlns:p14="http://schemas.microsoft.com/office/powerpoint/2010/main" val="2216913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altLang="en-US" dirty="0" smtClean="0"/>
              <a:t>Medicare Part B</a:t>
            </a:r>
          </a:p>
        </p:txBody>
      </p:sp>
      <p:sp>
        <p:nvSpPr>
          <p:cNvPr id="44034" name="Content Placeholder 2"/>
          <p:cNvSpPr>
            <a:spLocks noGrp="1"/>
          </p:cNvSpPr>
          <p:nvPr>
            <p:ph sz="quarter" idx="14"/>
          </p:nvPr>
        </p:nvSpPr>
        <p:spPr/>
        <p:txBody>
          <a:bodyPr/>
          <a:lstStyle/>
          <a:p>
            <a:r>
              <a:rPr lang="en-US" altLang="en-US" dirty="0" smtClean="0"/>
              <a:t>Medical insurance</a:t>
            </a:r>
          </a:p>
          <a:p>
            <a:r>
              <a:rPr lang="en-US" altLang="en-US" dirty="0" smtClean="0"/>
              <a:t>Coverage</a:t>
            </a:r>
          </a:p>
          <a:p>
            <a:pPr lvl="1"/>
            <a:r>
              <a:rPr lang="en-US" altLang="en-US" dirty="0" smtClean="0"/>
              <a:t>Doctors’ services</a:t>
            </a:r>
          </a:p>
          <a:p>
            <a:pPr lvl="1"/>
            <a:r>
              <a:rPr lang="en-US" altLang="en-US" dirty="0" smtClean="0"/>
              <a:t>Outpatient care</a:t>
            </a:r>
          </a:p>
          <a:p>
            <a:pPr lvl="1"/>
            <a:r>
              <a:rPr lang="en-US" altLang="en-US" dirty="0" smtClean="0"/>
              <a:t>Home health services</a:t>
            </a:r>
          </a:p>
          <a:p>
            <a:pPr lvl="1"/>
            <a:r>
              <a:rPr lang="en-US" altLang="en-US" dirty="0" smtClean="0"/>
              <a:t>Some preventive services</a:t>
            </a:r>
          </a:p>
          <a:p>
            <a:pPr lvl="1"/>
            <a:r>
              <a:rPr lang="en-US" altLang="en-US" dirty="0" smtClean="0"/>
              <a:t>Other medical services</a:t>
            </a:r>
          </a:p>
          <a:p>
            <a:r>
              <a:rPr lang="en-US" altLang="en-US" dirty="0" smtClean="0"/>
              <a:t>Patient pays premium and deductible</a:t>
            </a:r>
          </a:p>
          <a:p>
            <a:pPr lvl="1"/>
            <a:endParaRPr lang="en-US" altLang="en-US" dirty="0" smtClean="0"/>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altLang="en-US" dirty="0" smtClean="0"/>
              <a:t>Medicare Part C - 1</a:t>
            </a:r>
          </a:p>
        </p:txBody>
      </p:sp>
      <p:sp>
        <p:nvSpPr>
          <p:cNvPr id="46082" name="Content Placeholder 2"/>
          <p:cNvSpPr>
            <a:spLocks noGrp="1"/>
          </p:cNvSpPr>
          <p:nvPr>
            <p:ph sz="quarter" idx="14"/>
          </p:nvPr>
        </p:nvSpPr>
        <p:spPr/>
        <p:txBody>
          <a:bodyPr/>
          <a:lstStyle/>
          <a:p>
            <a:r>
              <a:rPr lang="en-US" altLang="en-US" dirty="0" smtClean="0"/>
              <a:t>Medicare Advantage plans</a:t>
            </a:r>
          </a:p>
          <a:p>
            <a:pPr lvl="1"/>
            <a:r>
              <a:rPr lang="en-US" altLang="en-US" dirty="0" smtClean="0"/>
              <a:t>Offered by private companies approved by Medicare</a:t>
            </a:r>
          </a:p>
          <a:p>
            <a:r>
              <a:rPr lang="en-US" altLang="en-US" dirty="0" smtClean="0"/>
              <a:t>Provide all Part A and Part B</a:t>
            </a:r>
          </a:p>
          <a:p>
            <a:pPr lvl="1"/>
            <a:r>
              <a:rPr lang="en-US" altLang="en-US" dirty="0" smtClean="0"/>
              <a:t>Vision</a:t>
            </a:r>
          </a:p>
          <a:p>
            <a:pPr lvl="1"/>
            <a:r>
              <a:rPr lang="en-US" altLang="en-US" dirty="0" smtClean="0"/>
              <a:t>Hearing</a:t>
            </a:r>
          </a:p>
          <a:p>
            <a:pPr lvl="1"/>
            <a:r>
              <a:rPr lang="en-US" altLang="en-US" dirty="0" smtClean="0"/>
              <a:t>Dental</a:t>
            </a:r>
          </a:p>
          <a:p>
            <a:r>
              <a:rPr lang="en-US" altLang="en-US" dirty="0" smtClean="0"/>
              <a:t>Most plans include Part D</a:t>
            </a:r>
          </a:p>
          <a:p>
            <a:r>
              <a:rPr lang="en-US" altLang="en-US" dirty="0" smtClean="0"/>
              <a:t>Patient pays premium and deductible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altLang="en-US" dirty="0" smtClean="0"/>
              <a:t>Medicare Part C - 2</a:t>
            </a:r>
          </a:p>
        </p:txBody>
      </p:sp>
      <p:sp>
        <p:nvSpPr>
          <p:cNvPr id="48130" name="Content Placeholder 2"/>
          <p:cNvSpPr>
            <a:spLocks noGrp="1"/>
          </p:cNvSpPr>
          <p:nvPr>
            <p:ph sz="quarter" idx="14"/>
          </p:nvPr>
        </p:nvSpPr>
        <p:spPr>
          <a:xfrm>
            <a:off x="457200" y="1600199"/>
            <a:ext cx="8229600" cy="4732361"/>
          </a:xfrm>
        </p:spPr>
        <p:txBody>
          <a:bodyPr/>
          <a:lstStyle/>
          <a:p>
            <a:r>
              <a:rPr lang="en-US" altLang="en-US" dirty="0" smtClean="0"/>
              <a:t>Differences in Advantage Plans:</a:t>
            </a:r>
          </a:p>
          <a:p>
            <a:pPr lvl="1"/>
            <a:r>
              <a:rPr lang="en-US" altLang="en-US" dirty="0" smtClean="0"/>
              <a:t>Out-of-pocket costs</a:t>
            </a:r>
          </a:p>
          <a:p>
            <a:pPr lvl="1"/>
            <a:r>
              <a:rPr lang="en-US" altLang="en-US" dirty="0" smtClean="0"/>
              <a:t>Rules for services</a:t>
            </a:r>
          </a:p>
          <a:p>
            <a:pPr lvl="1"/>
            <a:r>
              <a:rPr lang="en-US" altLang="en-US" dirty="0" smtClean="0"/>
              <a:t>Change each year</a:t>
            </a:r>
          </a:p>
          <a:p>
            <a:r>
              <a:rPr lang="en-US" altLang="en-US" dirty="0" smtClean="0"/>
              <a:t>Part C options include:</a:t>
            </a:r>
          </a:p>
          <a:p>
            <a:pPr lvl="1"/>
            <a:r>
              <a:rPr lang="en-US" altLang="en-US" dirty="0" smtClean="0"/>
              <a:t>Health maintenance organization (HMO)</a:t>
            </a:r>
          </a:p>
          <a:p>
            <a:pPr lvl="1"/>
            <a:r>
              <a:rPr lang="en-US" altLang="en-US" dirty="0" smtClean="0"/>
              <a:t>Preferred provider organization (PPO)</a:t>
            </a:r>
          </a:p>
          <a:p>
            <a:pPr lvl="1"/>
            <a:r>
              <a:rPr lang="en-US" altLang="en-US" dirty="0" smtClean="0"/>
              <a:t>Private fee-for-service plan</a:t>
            </a:r>
          </a:p>
          <a:p>
            <a:pPr lvl="1"/>
            <a:r>
              <a:rPr lang="en-US" altLang="en-US" dirty="0" smtClean="0"/>
              <a:t>Special needs plan</a:t>
            </a:r>
          </a:p>
          <a:p>
            <a:pPr lvl="1"/>
            <a:endParaRPr lang="en-US" altLang="en-US" dirty="0" smtClean="0"/>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p:txBody>
          <a:bodyPr/>
          <a:lstStyle/>
          <a:p>
            <a:r>
              <a:rPr lang="en-US" altLang="en-US" dirty="0" smtClean="0"/>
              <a:t>Medicare Part D</a:t>
            </a:r>
          </a:p>
        </p:txBody>
      </p:sp>
      <p:sp>
        <p:nvSpPr>
          <p:cNvPr id="50178" name="Content Placeholder 2"/>
          <p:cNvSpPr>
            <a:spLocks noGrp="1"/>
          </p:cNvSpPr>
          <p:nvPr>
            <p:ph sz="quarter" idx="14"/>
          </p:nvPr>
        </p:nvSpPr>
        <p:spPr>
          <a:xfrm>
            <a:off x="457199" y="1600200"/>
            <a:ext cx="8372901" cy="4572000"/>
          </a:xfrm>
        </p:spPr>
        <p:txBody>
          <a:bodyPr/>
          <a:lstStyle/>
          <a:p>
            <a:r>
              <a:rPr lang="en-US" altLang="en-US" dirty="0"/>
              <a:t>Created in 2003</a:t>
            </a:r>
          </a:p>
          <a:p>
            <a:r>
              <a:rPr lang="en-US" altLang="en-US" dirty="0" smtClean="0"/>
              <a:t>Prescription drug coverage</a:t>
            </a:r>
          </a:p>
          <a:p>
            <a:r>
              <a:rPr lang="en-US" altLang="en-US" dirty="0" smtClean="0"/>
              <a:t>Voluntary enrollment</a:t>
            </a:r>
          </a:p>
          <a:p>
            <a:r>
              <a:rPr lang="en-US" altLang="en-US" dirty="0" smtClean="0"/>
              <a:t>Pay premium to company approved by Medicare</a:t>
            </a:r>
          </a:p>
          <a:p>
            <a:r>
              <a:rPr lang="en-US" altLang="en-US" dirty="0" smtClean="0"/>
              <a:t>Patients pay deductible &amp; co-payment</a:t>
            </a:r>
          </a:p>
          <a:p>
            <a:pPr lvl="1"/>
            <a:r>
              <a:rPr lang="en-US" altLang="en-US" dirty="0" smtClean="0"/>
              <a:t>After certain point, may pay up to 50% of drug costs themselves (“doughnut hole”)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p:txBody>
          <a:bodyPr/>
          <a:lstStyle/>
          <a:p>
            <a:r>
              <a:rPr lang="en-US" altLang="en-US" dirty="0" smtClean="0"/>
              <a:t>Medicaid - 1</a:t>
            </a:r>
          </a:p>
        </p:txBody>
      </p:sp>
      <p:sp>
        <p:nvSpPr>
          <p:cNvPr id="52226" name="Content Placeholder 2"/>
          <p:cNvSpPr>
            <a:spLocks noGrp="1"/>
          </p:cNvSpPr>
          <p:nvPr>
            <p:ph sz="quarter" idx="14"/>
          </p:nvPr>
        </p:nvSpPr>
        <p:spPr/>
        <p:txBody>
          <a:bodyPr/>
          <a:lstStyle/>
          <a:p>
            <a:r>
              <a:rPr lang="en-US" altLang="en-US" dirty="0" smtClean="0"/>
              <a:t>Helps pay costs for people with limited income and resources </a:t>
            </a:r>
          </a:p>
          <a:p>
            <a:pPr lvl="1"/>
            <a:r>
              <a:rPr lang="en-US" altLang="en-US" sz="2600" dirty="0" smtClean="0"/>
              <a:t>Joint federal and state program </a:t>
            </a:r>
          </a:p>
          <a:p>
            <a:pPr lvl="1"/>
            <a:r>
              <a:rPr lang="en-US" altLang="en-US" sz="2600" dirty="0" smtClean="0"/>
              <a:t>Some Medicare patients qualify for Medicaid</a:t>
            </a:r>
          </a:p>
          <a:p>
            <a:pPr lvl="1"/>
            <a:r>
              <a:rPr lang="en-US" altLang="en-US" sz="2600" dirty="0" smtClean="0"/>
              <a:t>Funded by taxpayers’ income tax payments</a:t>
            </a:r>
          </a:p>
          <a:p>
            <a:r>
              <a:rPr lang="en-US" altLang="en-US" dirty="0" smtClean="0"/>
              <a:t>Administered through CMS at state level</a:t>
            </a:r>
          </a:p>
          <a:p>
            <a:pPr lvl="1"/>
            <a:r>
              <a:rPr lang="en-US" altLang="en-US" sz="2600" dirty="0" smtClean="0"/>
              <a:t>Formulate and administer plan subject to federal regulations and guidelines</a:t>
            </a:r>
          </a:p>
          <a:p>
            <a:pPr lvl="1"/>
            <a:r>
              <a:rPr lang="en-US" altLang="en-US" sz="2600" dirty="0" smtClean="0"/>
              <a:t>Outlines nature and scope of services provided</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p:txBody>
          <a:bodyPr/>
          <a:lstStyle/>
          <a:p>
            <a:r>
              <a:rPr lang="en-US" altLang="en-US" dirty="0" smtClean="0"/>
              <a:t>Medicaid - 2</a:t>
            </a:r>
          </a:p>
        </p:txBody>
      </p:sp>
      <p:sp>
        <p:nvSpPr>
          <p:cNvPr id="54274" name="Content Placeholder 2"/>
          <p:cNvSpPr>
            <a:spLocks noGrp="1"/>
          </p:cNvSpPr>
          <p:nvPr>
            <p:ph sz="quarter" idx="14"/>
          </p:nvPr>
        </p:nvSpPr>
        <p:spPr>
          <a:xfrm>
            <a:off x="457200" y="1600199"/>
            <a:ext cx="8229600" cy="4882487"/>
          </a:xfrm>
        </p:spPr>
        <p:txBody>
          <a:bodyPr/>
          <a:lstStyle/>
          <a:p>
            <a:r>
              <a:rPr lang="en-US" altLang="en-US" dirty="0" smtClean="0"/>
              <a:t>Differs by State</a:t>
            </a:r>
          </a:p>
          <a:p>
            <a:pPr lvl="1"/>
            <a:r>
              <a:rPr lang="en-US" altLang="en-US" dirty="0" smtClean="0"/>
              <a:t>Eligibility requirements</a:t>
            </a:r>
          </a:p>
          <a:p>
            <a:pPr lvl="1"/>
            <a:r>
              <a:rPr lang="en-US" altLang="en-US" dirty="0" smtClean="0"/>
              <a:t>Co-payments </a:t>
            </a:r>
          </a:p>
          <a:p>
            <a:pPr lvl="1"/>
            <a:r>
              <a:rPr lang="en-US" altLang="en-US" dirty="0" smtClean="0"/>
              <a:t>Counting income and resources</a:t>
            </a:r>
          </a:p>
          <a:p>
            <a:r>
              <a:rPr lang="en-US" altLang="en-US" dirty="0" smtClean="0"/>
              <a:t>Must provide payments for hospital and physician services</a:t>
            </a:r>
          </a:p>
          <a:p>
            <a:r>
              <a:rPr lang="en-US" altLang="en-US" dirty="0" smtClean="0"/>
              <a:t>May provide payments for pharmacy, dental, and eye care</a:t>
            </a:r>
          </a:p>
          <a:p>
            <a:r>
              <a:rPr lang="en-US" altLang="en-US" dirty="0" smtClean="0"/>
              <a:t>Must not provide payments for abortions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1"/>
          <p:cNvSpPr>
            <a:spLocks noGrp="1"/>
          </p:cNvSpPr>
          <p:nvPr>
            <p:ph type="title"/>
          </p:nvPr>
        </p:nvSpPr>
        <p:spPr/>
        <p:txBody>
          <a:bodyPr/>
          <a:lstStyle/>
          <a:p>
            <a:r>
              <a:rPr lang="en-US" altLang="en-US" dirty="0" smtClean="0"/>
              <a:t>Medicaid - 3</a:t>
            </a:r>
          </a:p>
        </p:txBody>
      </p:sp>
      <p:sp>
        <p:nvSpPr>
          <p:cNvPr id="56322" name="Content Placeholder 2"/>
          <p:cNvSpPr>
            <a:spLocks noGrp="1"/>
          </p:cNvSpPr>
          <p:nvPr>
            <p:ph sz="quarter" idx="14"/>
          </p:nvPr>
        </p:nvSpPr>
        <p:spPr/>
        <p:txBody>
          <a:bodyPr/>
          <a:lstStyle/>
          <a:p>
            <a:r>
              <a:rPr lang="en-US" altLang="en-US" dirty="0" smtClean="0"/>
              <a:t>Programs have different names in different states </a:t>
            </a:r>
          </a:p>
          <a:p>
            <a:r>
              <a:rPr lang="en-US" altLang="en-US" dirty="0" smtClean="0"/>
              <a:t>Federal government reimburses states for expenditures </a:t>
            </a:r>
          </a:p>
          <a:p>
            <a:r>
              <a:rPr lang="en-US" altLang="en-US" dirty="0" smtClean="0"/>
              <a:t>States accepting funding must provide coverage to people who receive:</a:t>
            </a:r>
          </a:p>
          <a:p>
            <a:pPr lvl="1"/>
            <a:r>
              <a:rPr lang="en-US" altLang="en-US" dirty="0" smtClean="0"/>
              <a:t>Temporary Assistance to Needy Families</a:t>
            </a:r>
          </a:p>
          <a:p>
            <a:pPr lvl="1"/>
            <a:r>
              <a:rPr lang="en-US" altLang="en-US" dirty="0" smtClean="0"/>
              <a:t>Supplemental Security Income (SSI)</a:t>
            </a:r>
          </a:p>
        </p:txBody>
      </p:sp>
      <p:sp>
        <p:nvSpPr>
          <p:cNvPr id="5" name="Slide Number Placeholder 4"/>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en-US" altLang="en-US" dirty="0" smtClean="0"/>
              <a:t>Children’s Health Insurance Program (CHIP)</a:t>
            </a:r>
          </a:p>
        </p:txBody>
      </p:sp>
      <p:sp>
        <p:nvSpPr>
          <p:cNvPr id="58370" name="Content Placeholder 2"/>
          <p:cNvSpPr>
            <a:spLocks noGrp="1"/>
          </p:cNvSpPr>
          <p:nvPr>
            <p:ph sz="quarter" idx="14"/>
          </p:nvPr>
        </p:nvSpPr>
        <p:spPr/>
        <p:txBody>
          <a:bodyPr/>
          <a:lstStyle/>
          <a:p>
            <a:r>
              <a:rPr lang="en-US" altLang="en-US" dirty="0" smtClean="0"/>
              <a:t>Low-cost coverage for children </a:t>
            </a:r>
          </a:p>
          <a:p>
            <a:pPr lvl="1"/>
            <a:r>
              <a:rPr lang="en-US" altLang="en-US" dirty="0" smtClean="0"/>
              <a:t>Family doesn’t qualify for Medicaid but can’t afford private health insurance</a:t>
            </a:r>
          </a:p>
          <a:p>
            <a:r>
              <a:rPr lang="en-US" altLang="en-US" dirty="0" smtClean="0"/>
              <a:t>Each state has its own program and eligibility criteria</a:t>
            </a:r>
          </a:p>
          <a:p>
            <a:pPr lvl="1"/>
            <a:r>
              <a:rPr lang="en-US" altLang="en-US" dirty="0" smtClean="0"/>
              <a:t>Eligibility is based on child’s status, not parents</a:t>
            </a:r>
          </a:p>
          <a:p>
            <a:pPr lvl="1"/>
            <a:r>
              <a:rPr lang="en-US" altLang="en-US" dirty="0" smtClean="0"/>
              <a:t>Example: child who is U.S. citizen qualifies even if parent is not a citizen</a:t>
            </a:r>
          </a:p>
          <a:p>
            <a:r>
              <a:rPr lang="en-US" altLang="en-US" dirty="0" smtClean="0"/>
              <a:t>Low-income pregnant women eligible</a:t>
            </a:r>
          </a:p>
        </p:txBody>
      </p:sp>
      <p:sp>
        <p:nvSpPr>
          <p:cNvPr id="5" name="Slide Number Placeholder 4"/>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p:txBody>
          <a:bodyPr/>
          <a:lstStyle/>
          <a:p>
            <a:r>
              <a:rPr lang="en-US" altLang="en-US" dirty="0" smtClean="0"/>
              <a:t>Medicaid and CHIP</a:t>
            </a:r>
          </a:p>
        </p:txBody>
      </p:sp>
      <p:sp>
        <p:nvSpPr>
          <p:cNvPr id="60418" name="Content Placeholder 2"/>
          <p:cNvSpPr>
            <a:spLocks noGrp="1"/>
          </p:cNvSpPr>
          <p:nvPr>
            <p:ph sz="quarter" idx="14"/>
          </p:nvPr>
        </p:nvSpPr>
        <p:spPr/>
        <p:txBody>
          <a:bodyPr/>
          <a:lstStyle/>
          <a:p>
            <a:r>
              <a:rPr lang="en-US" altLang="en-US" dirty="0" smtClean="0"/>
              <a:t>Children covered by CHIP, may also qualify for Medicaid</a:t>
            </a:r>
          </a:p>
          <a:p>
            <a:r>
              <a:rPr lang="en-US" altLang="en-US" dirty="0" smtClean="0"/>
              <a:t>Range of benefits include:</a:t>
            </a:r>
          </a:p>
          <a:p>
            <a:pPr lvl="1"/>
            <a:r>
              <a:rPr lang="en-US" altLang="en-US" dirty="0" smtClean="0"/>
              <a:t>Doctor visits, emergency care, hospital care</a:t>
            </a:r>
          </a:p>
          <a:p>
            <a:pPr lvl="1"/>
            <a:r>
              <a:rPr lang="en-US" altLang="en-US" dirty="0" smtClean="0"/>
              <a:t>Prescription drugs, vision, hearing, dental</a:t>
            </a:r>
          </a:p>
          <a:p>
            <a:pPr lvl="1"/>
            <a:r>
              <a:rPr lang="en-US" altLang="en-US" dirty="0" smtClean="0"/>
              <a:t>Free preventive care, including vaccinations</a:t>
            </a:r>
          </a:p>
          <a:p>
            <a:r>
              <a:rPr lang="en-US" altLang="en-US" dirty="0" smtClean="0"/>
              <a:t>Low premiums and cost-sharing may be available for other services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en-US" altLang="en-US" dirty="0" smtClean="0"/>
              <a:t>Medicare/Medicaid</a:t>
            </a:r>
            <a:br>
              <a:rPr lang="en-US" altLang="en-US" dirty="0" smtClean="0"/>
            </a:br>
            <a:r>
              <a:rPr lang="en-US" altLang="en-US" dirty="0" smtClean="0"/>
              <a:t>Fraud and Abuse - 1</a:t>
            </a:r>
          </a:p>
        </p:txBody>
      </p:sp>
      <p:sp>
        <p:nvSpPr>
          <p:cNvPr id="62466" name="Content Placeholder 2"/>
          <p:cNvSpPr>
            <a:spLocks noGrp="1"/>
          </p:cNvSpPr>
          <p:nvPr>
            <p:ph sz="quarter" idx="14"/>
          </p:nvPr>
        </p:nvSpPr>
        <p:spPr/>
        <p:txBody>
          <a:bodyPr/>
          <a:lstStyle/>
          <a:p>
            <a:r>
              <a:rPr lang="en-US" altLang="en-US" dirty="0" smtClean="0"/>
              <a:t>Fraud - intentional falsification of information or deception of Medicare or Medicaid</a:t>
            </a:r>
          </a:p>
          <a:p>
            <a:r>
              <a:rPr lang="en-US" altLang="en-US" dirty="0" smtClean="0"/>
              <a:t>Abuse - doctors or suppliers don’t follow good medical practices</a:t>
            </a:r>
          </a:p>
          <a:p>
            <a:pPr lvl="1"/>
            <a:r>
              <a:rPr lang="en-US" altLang="en-US" dirty="0" smtClean="0"/>
              <a:t>Unnecessary costs</a:t>
            </a:r>
          </a:p>
          <a:p>
            <a:pPr lvl="1"/>
            <a:r>
              <a:rPr lang="en-US" altLang="en-US" dirty="0" smtClean="0"/>
              <a:t>Improper payment</a:t>
            </a:r>
          </a:p>
          <a:p>
            <a:pPr lvl="1"/>
            <a:r>
              <a:rPr lang="en-US" altLang="en-US" dirty="0" smtClean="0"/>
              <a:t>Services that aren’t medically necessary</a:t>
            </a:r>
          </a:p>
        </p:txBody>
      </p:sp>
      <p:sp>
        <p:nvSpPr>
          <p:cNvPr id="5" name="Slide Number Placeholder 4"/>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tLang="en-US" dirty="0" smtClean="0"/>
              <a:t>Financing Health Care, Part 1</a:t>
            </a:r>
            <a:br>
              <a:rPr lang="en-US" altLang="en-US" dirty="0" smtClean="0"/>
            </a:br>
            <a:r>
              <a:rPr lang="en-US" altLang="en-US" dirty="0" smtClean="0"/>
              <a:t>Learning Objectives - 1</a:t>
            </a:r>
          </a:p>
        </p:txBody>
      </p:sp>
      <p:sp>
        <p:nvSpPr>
          <p:cNvPr id="31746" name="Text Placeholder 3"/>
          <p:cNvSpPr>
            <a:spLocks noGrp="1"/>
          </p:cNvSpPr>
          <p:nvPr>
            <p:ph sz="quarter" idx="14"/>
          </p:nvPr>
        </p:nvSpPr>
        <p:spPr/>
        <p:txBody>
          <a:bodyPr/>
          <a:lstStyle/>
          <a:p>
            <a:r>
              <a:rPr lang="en-US" altLang="en-US" dirty="0" smtClean="0"/>
              <a:t>Describe the history and role of the health insurance industry in financing health care in the United States, and Federal laws that have influenced the development of the industry. (Lecture a)</a:t>
            </a:r>
          </a:p>
          <a:p>
            <a:r>
              <a:rPr lang="en-US" altLang="en-US" dirty="0" smtClean="0"/>
              <a:t>Explain the </a:t>
            </a:r>
            <a:r>
              <a:rPr lang="en-US" altLang="en-US" dirty="0"/>
              <a:t>importance of the health care industry in the U.S. economy and the role of financial management in health care</a:t>
            </a:r>
            <a:r>
              <a:rPr lang="en-US" altLang="en-US" dirty="0" smtClean="0"/>
              <a:t>. (</a:t>
            </a:r>
            <a:r>
              <a:rPr lang="en-US" altLang="en-US" dirty="0"/>
              <a:t>Lecture b)</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en-US" altLang="en-US" dirty="0" smtClean="0"/>
              <a:t>Medicare/Medicaid</a:t>
            </a:r>
            <a:br>
              <a:rPr lang="en-US" altLang="en-US" dirty="0" smtClean="0"/>
            </a:br>
            <a:r>
              <a:rPr lang="en-US" altLang="en-US" dirty="0" smtClean="0"/>
              <a:t>Fraud and Abuse - 2</a:t>
            </a:r>
          </a:p>
        </p:txBody>
      </p:sp>
      <p:sp>
        <p:nvSpPr>
          <p:cNvPr id="64514" name="Content Placeholder 6"/>
          <p:cNvSpPr>
            <a:spLocks noGrp="1"/>
          </p:cNvSpPr>
          <p:nvPr>
            <p:ph sz="quarter" idx="14"/>
          </p:nvPr>
        </p:nvSpPr>
        <p:spPr/>
        <p:txBody>
          <a:bodyPr/>
          <a:lstStyle/>
          <a:p>
            <a:r>
              <a:rPr lang="en-US" altLang="en-US" dirty="0" smtClean="0"/>
              <a:t>Examples of possible fraud/abuse:</a:t>
            </a:r>
          </a:p>
          <a:p>
            <a:pPr lvl="1"/>
            <a:r>
              <a:rPr lang="en-US" altLang="en-US" dirty="0" smtClean="0"/>
              <a:t>Provider bills for services or equipment that the patient never received</a:t>
            </a:r>
          </a:p>
          <a:p>
            <a:pPr lvl="1"/>
            <a:r>
              <a:rPr lang="en-US" altLang="en-US" dirty="0" smtClean="0"/>
              <a:t>Someone uses another person’s Medicare or Medicaid card to get medical care or equipment</a:t>
            </a:r>
          </a:p>
          <a:p>
            <a:pPr lvl="1"/>
            <a:r>
              <a:rPr lang="en-US" altLang="en-US" dirty="0" smtClean="0"/>
              <a:t>Provider bills for home medical equipment after it is returned</a:t>
            </a:r>
          </a:p>
        </p:txBody>
      </p:sp>
      <p:sp>
        <p:nvSpPr>
          <p:cNvPr id="5" name="Slide Number Placeholder 4"/>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en-US" altLang="en-US" dirty="0" smtClean="0"/>
              <a:t>Medicare/Medicaid</a:t>
            </a:r>
            <a:br>
              <a:rPr lang="en-US" altLang="en-US" dirty="0" smtClean="0"/>
            </a:br>
            <a:r>
              <a:rPr lang="en-US" altLang="en-US" dirty="0" smtClean="0"/>
              <a:t>Fraud and Abuse - 3</a:t>
            </a:r>
          </a:p>
        </p:txBody>
      </p:sp>
      <p:sp>
        <p:nvSpPr>
          <p:cNvPr id="66562" name="Content Placeholder 2"/>
          <p:cNvSpPr>
            <a:spLocks noGrp="1"/>
          </p:cNvSpPr>
          <p:nvPr>
            <p:ph sz="quarter" idx="14"/>
          </p:nvPr>
        </p:nvSpPr>
        <p:spPr/>
        <p:txBody>
          <a:bodyPr/>
          <a:lstStyle/>
          <a:p>
            <a:r>
              <a:rPr lang="en-US" altLang="en-US" dirty="0" smtClean="0"/>
              <a:t>Not abuse to complain about quality of care from a physician, hospital, or other provider or facility</a:t>
            </a:r>
          </a:p>
          <a:p>
            <a:r>
              <a:rPr lang="en-US" altLang="en-US" dirty="0" smtClean="0"/>
              <a:t>Medicare Web site offers options to file:</a:t>
            </a:r>
          </a:p>
          <a:p>
            <a:pPr lvl="1"/>
            <a:r>
              <a:rPr lang="en-US" altLang="en-US" dirty="0" smtClean="0"/>
              <a:t>Inquiries</a:t>
            </a:r>
          </a:p>
          <a:p>
            <a:pPr lvl="1"/>
            <a:r>
              <a:rPr lang="en-US" altLang="en-US" dirty="0" smtClean="0"/>
              <a:t>Complaints</a:t>
            </a:r>
          </a:p>
          <a:p>
            <a:pPr lvl="1"/>
            <a:r>
              <a:rPr lang="en-US" altLang="en-US" dirty="0" smtClean="0"/>
              <a:t>Grievances</a:t>
            </a:r>
          </a:p>
          <a:p>
            <a:pPr lvl="1"/>
            <a:r>
              <a:rPr lang="en-US" altLang="en-US" dirty="0" smtClean="0"/>
              <a:t>Appeals</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altLang="en-US" dirty="0" smtClean="0"/>
              <a:t>Methods of Fighting Medicare/Medicaid Fraud</a:t>
            </a:r>
          </a:p>
        </p:txBody>
      </p:sp>
      <p:sp>
        <p:nvSpPr>
          <p:cNvPr id="68610" name="Content Placeholder 2"/>
          <p:cNvSpPr>
            <a:spLocks noGrp="1"/>
          </p:cNvSpPr>
          <p:nvPr>
            <p:ph sz="quarter" idx="14"/>
          </p:nvPr>
        </p:nvSpPr>
        <p:spPr/>
        <p:txBody>
          <a:bodyPr/>
          <a:lstStyle/>
          <a:p>
            <a:r>
              <a:rPr lang="en-US" altLang="en-US" dirty="0" smtClean="0"/>
              <a:t>Senior Medicare Patrols (SMP)</a:t>
            </a:r>
          </a:p>
          <a:p>
            <a:r>
              <a:rPr lang="en-US" altLang="en-US" dirty="0" smtClean="0"/>
              <a:t>Health and Human Services Online brochure (stopmedicarefraud.gov)</a:t>
            </a:r>
          </a:p>
          <a:p>
            <a:r>
              <a:rPr lang="en-US" altLang="en-US" dirty="0" smtClean="0"/>
              <a:t>HEAT law enforcement activities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altLang="en-US" dirty="0" smtClean="0"/>
              <a:t>Workers’ Compensation</a:t>
            </a:r>
          </a:p>
        </p:txBody>
      </p:sp>
      <p:sp>
        <p:nvSpPr>
          <p:cNvPr id="70658" name="Content Placeholder 2"/>
          <p:cNvSpPr>
            <a:spLocks noGrp="1"/>
          </p:cNvSpPr>
          <p:nvPr>
            <p:ph sz="quarter" idx="14"/>
          </p:nvPr>
        </p:nvSpPr>
        <p:spPr/>
        <p:txBody>
          <a:bodyPr/>
          <a:lstStyle/>
          <a:p>
            <a:r>
              <a:rPr lang="en-US" altLang="en-US" dirty="0" smtClean="0"/>
              <a:t>Provides fixed monetary awards to employees who are injured or become sick while at work</a:t>
            </a:r>
          </a:p>
          <a:p>
            <a:pPr lvl="1"/>
            <a:r>
              <a:rPr lang="en-US" altLang="en-US" dirty="0" smtClean="0"/>
              <a:t>Regardless of who was at fault</a:t>
            </a:r>
          </a:p>
          <a:p>
            <a:pPr lvl="1"/>
            <a:r>
              <a:rPr lang="en-US" altLang="en-US" dirty="0" smtClean="0"/>
              <a:t>Employee gives up the right to sue their employer for negligence</a:t>
            </a:r>
          </a:p>
          <a:p>
            <a:r>
              <a:rPr lang="en-US" altLang="en-US" dirty="0" smtClean="0"/>
              <a:t>Is not:</a:t>
            </a:r>
          </a:p>
          <a:p>
            <a:pPr lvl="1"/>
            <a:r>
              <a:rPr lang="en-US" altLang="en-US" dirty="0" smtClean="0"/>
              <a:t>Disability insurance</a:t>
            </a:r>
          </a:p>
          <a:p>
            <a:pPr lvl="1"/>
            <a:r>
              <a:rPr lang="en-US" altLang="en-US" dirty="0" smtClean="0"/>
              <a:t>Unemployment income</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23</a:t>
            </a:fld>
            <a:endParaRPr lang="en-US" dirty="0"/>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altLang="en-US" dirty="0" smtClean="0"/>
              <a:t>Benefits of Workers’ </a:t>
            </a:r>
            <a:br>
              <a:rPr lang="en-US" altLang="en-US" dirty="0" smtClean="0"/>
            </a:br>
            <a:r>
              <a:rPr lang="en-US" altLang="en-US" dirty="0" smtClean="0"/>
              <a:t>Compensation Plans</a:t>
            </a:r>
          </a:p>
        </p:txBody>
      </p:sp>
      <p:sp>
        <p:nvSpPr>
          <p:cNvPr id="72706" name="Content Placeholder 2"/>
          <p:cNvSpPr>
            <a:spLocks noGrp="1"/>
          </p:cNvSpPr>
          <p:nvPr>
            <p:ph sz="quarter" idx="14"/>
          </p:nvPr>
        </p:nvSpPr>
        <p:spPr/>
        <p:txBody>
          <a:bodyPr/>
          <a:lstStyle/>
          <a:p>
            <a:r>
              <a:rPr lang="en-US" altLang="en-US" dirty="0" smtClean="0"/>
              <a:t>Wage replacement (form of disability insurance)</a:t>
            </a:r>
          </a:p>
          <a:p>
            <a:r>
              <a:rPr lang="en-US" altLang="en-US" dirty="0" smtClean="0"/>
              <a:t>Compensation for economic loss (past and future)</a:t>
            </a:r>
          </a:p>
          <a:p>
            <a:r>
              <a:rPr lang="en-US" altLang="en-US" dirty="0" smtClean="0"/>
              <a:t>Medical benefits (form of health insurance)</a:t>
            </a:r>
          </a:p>
          <a:p>
            <a:r>
              <a:rPr lang="en-US" altLang="en-US" dirty="0" smtClean="0"/>
              <a:t>Benefits to survivors of employees killed in work-related accidents (form of life insurance)</a:t>
            </a:r>
          </a:p>
        </p:txBody>
      </p:sp>
      <p:sp>
        <p:nvSpPr>
          <p:cNvPr id="5" name="Slide Number Placeholder 4"/>
          <p:cNvSpPr>
            <a:spLocks noGrp="1"/>
          </p:cNvSpPr>
          <p:nvPr>
            <p:ph type="sldNum" sz="quarter" idx="4"/>
          </p:nvPr>
        </p:nvSpPr>
        <p:spPr/>
        <p:txBody>
          <a:bodyPr/>
          <a:lstStyle/>
          <a:p>
            <a:fld id="{F3BF8891-5E06-46C2-89A4-6DB85D39BA35}" type="slidenum">
              <a:rPr lang="en-US" smtClean="0"/>
              <a:pPr/>
              <a:t>24</a:t>
            </a:fld>
            <a:endParaRPr lang="en-US" dirty="0"/>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altLang="en-US" dirty="0" smtClean="0"/>
              <a:t>Workers’ Compensation:</a:t>
            </a:r>
            <a:br>
              <a:rPr lang="en-US" altLang="en-US" dirty="0" smtClean="0"/>
            </a:br>
            <a:r>
              <a:rPr lang="en-US" altLang="en-US" dirty="0" smtClean="0"/>
              <a:t>Federal and State</a:t>
            </a:r>
          </a:p>
        </p:txBody>
      </p:sp>
      <p:sp>
        <p:nvSpPr>
          <p:cNvPr id="74754" name="Content Placeholder 2"/>
          <p:cNvSpPr>
            <a:spLocks noGrp="1"/>
          </p:cNvSpPr>
          <p:nvPr>
            <p:ph sz="quarter" idx="14"/>
          </p:nvPr>
        </p:nvSpPr>
        <p:spPr/>
        <p:txBody>
          <a:bodyPr/>
          <a:lstStyle/>
          <a:p>
            <a:r>
              <a:rPr lang="en-US" altLang="en-US" dirty="0" smtClean="0"/>
              <a:t>Federal government</a:t>
            </a:r>
          </a:p>
          <a:p>
            <a:pPr lvl="1"/>
            <a:r>
              <a:rPr lang="en-US" altLang="en-US" dirty="0" smtClean="0"/>
              <a:t>Provides for non-military federal employees</a:t>
            </a:r>
          </a:p>
          <a:p>
            <a:pPr lvl="1"/>
            <a:r>
              <a:rPr lang="en-US" altLang="en-US" dirty="0" smtClean="0"/>
              <a:t>Administered by Office of Workers’ Compensation Programs</a:t>
            </a:r>
          </a:p>
          <a:p>
            <a:r>
              <a:rPr lang="en-US" altLang="en-US" dirty="0" smtClean="0"/>
              <a:t>State governments</a:t>
            </a:r>
          </a:p>
          <a:p>
            <a:pPr lvl="1"/>
            <a:r>
              <a:rPr lang="en-US" altLang="en-US" dirty="0" smtClean="0"/>
              <a:t>1949</a:t>
            </a:r>
            <a:r>
              <a:rPr lang="en-US" altLang="en-US" dirty="0"/>
              <a:t> </a:t>
            </a:r>
            <a:r>
              <a:rPr lang="en-US" altLang="en-US" dirty="0" smtClean="0"/>
              <a:t>- all states required some form of Workers’ Compensation</a:t>
            </a:r>
          </a:p>
          <a:p>
            <a:pPr lvl="1"/>
            <a:r>
              <a:rPr lang="en-US" altLang="en-US" dirty="0" smtClean="0"/>
              <a:t>Most employers are required to offer </a:t>
            </a:r>
          </a:p>
          <a:p>
            <a:pPr lvl="1"/>
            <a:r>
              <a:rPr lang="en-US" altLang="en-US" dirty="0" smtClean="0"/>
              <a:t>Investigate fraud and abuse</a:t>
            </a:r>
          </a:p>
          <a:p>
            <a:pPr lvl="1"/>
            <a:endParaRPr lang="en-US" altLang="en-US" dirty="0" smtClean="0"/>
          </a:p>
          <a:p>
            <a:pPr lvl="1"/>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25</a:t>
            </a:fld>
            <a:endParaRPr lang="en-US" dirty="0"/>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altLang="en-US" dirty="0" smtClean="0"/>
              <a:t>Workers’ Compensation </a:t>
            </a:r>
            <a:br>
              <a:rPr lang="en-US" altLang="en-US" dirty="0" smtClean="0"/>
            </a:br>
            <a:r>
              <a:rPr lang="en-US" altLang="en-US" dirty="0" smtClean="0"/>
              <a:t>at the State Level</a:t>
            </a:r>
          </a:p>
        </p:txBody>
      </p:sp>
      <p:sp>
        <p:nvSpPr>
          <p:cNvPr id="76802" name="Content Placeholder 2"/>
          <p:cNvSpPr>
            <a:spLocks noGrp="1"/>
          </p:cNvSpPr>
          <p:nvPr>
            <p:ph sz="quarter" idx="14"/>
          </p:nvPr>
        </p:nvSpPr>
        <p:spPr/>
        <p:txBody>
          <a:bodyPr/>
          <a:lstStyle/>
          <a:p>
            <a:r>
              <a:rPr lang="en-US" altLang="en-US" dirty="0" smtClean="0"/>
              <a:t>Administration differs by state</a:t>
            </a:r>
          </a:p>
          <a:p>
            <a:pPr lvl="1"/>
            <a:r>
              <a:rPr lang="en-US" altLang="en-US" dirty="0" smtClean="0"/>
              <a:t>Some operate state fund</a:t>
            </a:r>
          </a:p>
          <a:p>
            <a:pPr lvl="1"/>
            <a:r>
              <a:rPr lang="en-US" altLang="en-US" dirty="0" smtClean="0"/>
              <a:t>Majority provided by private insurance companies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26</a:t>
            </a:fld>
            <a:endParaRPr lang="en-US" dirty="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altLang="en-US" dirty="0" smtClean="0"/>
              <a:t>Financing Health Care, Part 1</a:t>
            </a:r>
            <a:br>
              <a:rPr lang="en-US" altLang="en-US" dirty="0" smtClean="0"/>
            </a:br>
            <a:r>
              <a:rPr lang="en-US" altLang="en-US" dirty="0" smtClean="0"/>
              <a:t>Summary – lecture e</a:t>
            </a:r>
          </a:p>
        </p:txBody>
      </p:sp>
      <p:sp>
        <p:nvSpPr>
          <p:cNvPr id="78850" name="Content Placeholder 2"/>
          <p:cNvSpPr>
            <a:spLocks noGrp="1"/>
          </p:cNvSpPr>
          <p:nvPr>
            <p:ph type="body" sz="quarter" idx="11"/>
          </p:nvPr>
        </p:nvSpPr>
        <p:spPr>
          <a:xfrm>
            <a:off x="457200" y="1600199"/>
            <a:ext cx="8229600" cy="4800601"/>
          </a:xfrm>
        </p:spPr>
        <p:txBody>
          <a:bodyPr/>
          <a:lstStyle/>
          <a:p>
            <a:r>
              <a:rPr lang="en-US" altLang="en-US" dirty="0" smtClean="0"/>
              <a:t>Government health insurance programs operate on the federal level, state level, or both</a:t>
            </a:r>
          </a:p>
          <a:p>
            <a:r>
              <a:rPr lang="en-US" altLang="en-US" dirty="0" smtClean="0"/>
              <a:t>Can be eligible for multiple programs</a:t>
            </a:r>
          </a:p>
          <a:p>
            <a:r>
              <a:rPr lang="en-US" altLang="en-US" dirty="0" smtClean="0"/>
              <a:t>All programs are subject to legislative change over time</a:t>
            </a:r>
          </a:p>
          <a:p>
            <a:r>
              <a:rPr lang="en-US" altLang="en-US" dirty="0" smtClean="0"/>
              <a:t>Fraud and abuse – challenge for programs</a:t>
            </a:r>
          </a:p>
          <a:p>
            <a:r>
              <a:rPr lang="en-US" altLang="en-US" dirty="0" smtClean="0"/>
              <a:t>Workers’ compensation provides coverage to injured workers</a:t>
            </a:r>
          </a:p>
        </p:txBody>
      </p:sp>
      <p:sp>
        <p:nvSpPr>
          <p:cNvPr id="5" name="Slide Number Placeholder 4"/>
          <p:cNvSpPr>
            <a:spLocks noGrp="1"/>
          </p:cNvSpPr>
          <p:nvPr>
            <p:ph type="sldNum" sz="quarter" idx="4"/>
          </p:nvPr>
        </p:nvSpPr>
        <p:spPr/>
        <p:txBody>
          <a:bodyPr/>
          <a:lstStyle/>
          <a:p>
            <a:fld id="{F3BF8891-5E06-46C2-89A4-6DB85D39BA35}" type="slidenum">
              <a:rPr lang="en-US" smtClean="0"/>
              <a:pPr/>
              <a:t>27</a:t>
            </a:fld>
            <a:endParaRPr lang="en-US" dirty="0"/>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altLang="en-US" dirty="0" smtClean="0"/>
              <a:t>Financing Health Care, Part 1 </a:t>
            </a:r>
            <a:br>
              <a:rPr lang="en-US" altLang="en-US" dirty="0" smtClean="0"/>
            </a:br>
            <a:r>
              <a:rPr lang="en-US" altLang="en-US" dirty="0" smtClean="0"/>
              <a:t>Summary - 1</a:t>
            </a:r>
          </a:p>
        </p:txBody>
      </p:sp>
      <p:sp>
        <p:nvSpPr>
          <p:cNvPr id="80898" name="Content Placeholder 2"/>
          <p:cNvSpPr>
            <a:spLocks noGrp="1"/>
          </p:cNvSpPr>
          <p:nvPr>
            <p:ph type="body" sz="quarter" idx="11"/>
          </p:nvPr>
        </p:nvSpPr>
        <p:spPr/>
        <p:txBody>
          <a:bodyPr/>
          <a:lstStyle/>
          <a:p>
            <a:r>
              <a:rPr lang="en-US" altLang="en-US" dirty="0" smtClean="0"/>
              <a:t>Two types of health insurance in the U.S.: private and public/government</a:t>
            </a:r>
          </a:p>
          <a:p>
            <a:r>
              <a:rPr lang="en-US" altLang="en-US" dirty="0" smtClean="0"/>
              <a:t>U.S. government has three roles: pass laws, provide services, pay for service</a:t>
            </a:r>
          </a:p>
          <a:p>
            <a:r>
              <a:rPr lang="en-US" altLang="en-US" dirty="0" smtClean="0"/>
              <a:t>U.S. has both private and public health insurance systems; health care insurance is an important factor in health care spending</a:t>
            </a:r>
          </a:p>
        </p:txBody>
      </p:sp>
      <p:sp>
        <p:nvSpPr>
          <p:cNvPr id="5" name="Slide Number Placeholder 4"/>
          <p:cNvSpPr>
            <a:spLocks noGrp="1"/>
          </p:cNvSpPr>
          <p:nvPr>
            <p:ph type="sldNum" sz="quarter" idx="4"/>
          </p:nvPr>
        </p:nvSpPr>
        <p:spPr/>
        <p:txBody>
          <a:bodyPr/>
          <a:lstStyle/>
          <a:p>
            <a:fld id="{F3BF8891-5E06-46C2-89A4-6DB85D39BA35}" type="slidenum">
              <a:rPr lang="en-US" smtClean="0"/>
              <a:pPr/>
              <a:t>28</a:t>
            </a:fld>
            <a:endParaRPr lang="en-US" dirty="0"/>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altLang="en-US" dirty="0" smtClean="0"/>
              <a:t>Financing Health Care, Part 1 </a:t>
            </a:r>
            <a:br>
              <a:rPr lang="en-US" altLang="en-US" dirty="0" smtClean="0"/>
            </a:br>
            <a:r>
              <a:rPr lang="en-US" altLang="en-US" dirty="0" smtClean="0"/>
              <a:t>Summary - 2</a:t>
            </a:r>
          </a:p>
        </p:txBody>
      </p:sp>
      <p:sp>
        <p:nvSpPr>
          <p:cNvPr id="80898" name="Content Placeholder 2"/>
          <p:cNvSpPr>
            <a:spLocks noGrp="1"/>
          </p:cNvSpPr>
          <p:nvPr>
            <p:ph type="body" sz="quarter" idx="11"/>
          </p:nvPr>
        </p:nvSpPr>
        <p:spPr/>
        <p:txBody>
          <a:bodyPr/>
          <a:lstStyle/>
          <a:p>
            <a:r>
              <a:rPr lang="en-US" altLang="en-US" dirty="0" smtClean="0"/>
              <a:t>UK and Canada have primarily public-funded health care systems</a:t>
            </a:r>
          </a:p>
          <a:p>
            <a:pPr lvl="1"/>
            <a:r>
              <a:rPr lang="en-US" altLang="en-US" dirty="0" smtClean="0"/>
              <a:t>UK: Multi-</a:t>
            </a:r>
            <a:r>
              <a:rPr lang="en-US" altLang="en-US" dirty="0" err="1" smtClean="0"/>
              <a:t>payor</a:t>
            </a:r>
            <a:r>
              <a:rPr lang="en-US" altLang="en-US" dirty="0" smtClean="0"/>
              <a:t> system</a:t>
            </a:r>
          </a:p>
          <a:p>
            <a:pPr lvl="1"/>
            <a:r>
              <a:rPr lang="en-US" altLang="en-US" dirty="0" smtClean="0"/>
              <a:t>Canada: Single-</a:t>
            </a:r>
            <a:r>
              <a:rPr lang="en-US" altLang="en-US" dirty="0" err="1" smtClean="0"/>
              <a:t>payor</a:t>
            </a:r>
            <a:r>
              <a:rPr lang="en-US" altLang="en-US" dirty="0" smtClean="0"/>
              <a:t> system</a:t>
            </a:r>
          </a:p>
          <a:p>
            <a:r>
              <a:rPr lang="en-US" altLang="en-US" dirty="0" smtClean="0"/>
              <a:t>Insurance spreads the financial risk of health care and provides pay based upon:</a:t>
            </a:r>
          </a:p>
          <a:p>
            <a:pPr lvl="1"/>
            <a:r>
              <a:rPr lang="en-US" altLang="en-US" dirty="0" smtClean="0"/>
              <a:t>Diagnosis and procedure code</a:t>
            </a:r>
          </a:p>
          <a:p>
            <a:pPr lvl="1"/>
            <a:r>
              <a:rPr lang="en-US" altLang="en-US" dirty="0" smtClean="0"/>
              <a:t>Contractual agreement</a:t>
            </a:r>
          </a:p>
        </p:txBody>
      </p:sp>
      <p:sp>
        <p:nvSpPr>
          <p:cNvPr id="5" name="Slide Number Placeholder 4"/>
          <p:cNvSpPr>
            <a:spLocks noGrp="1"/>
          </p:cNvSpPr>
          <p:nvPr>
            <p:ph type="sldNum" sz="quarter" idx="4"/>
          </p:nvPr>
        </p:nvSpPr>
        <p:spPr/>
        <p:txBody>
          <a:bodyPr/>
          <a:lstStyle/>
          <a:p>
            <a:fld id="{F3BF8891-5E06-46C2-89A4-6DB85D39BA35}" type="slidenum">
              <a:rPr lang="en-US" smtClean="0"/>
              <a:pPr/>
              <a:t>29</a:t>
            </a:fld>
            <a:endParaRPr lang="en-US" dirty="0"/>
          </a:p>
        </p:txBody>
      </p:sp>
    </p:spTree>
    <p:custDataLst>
      <p:tags r:id="rId1"/>
    </p:custDataLst>
    <p:extLst>
      <p:ext uri="{BB962C8B-B14F-4D97-AF65-F5344CB8AC3E}">
        <p14:creationId xmlns:p14="http://schemas.microsoft.com/office/powerpoint/2010/main" val="3031389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tLang="en-US" dirty="0" smtClean="0"/>
              <a:t>Financing Health Care, Part 1</a:t>
            </a:r>
            <a:br>
              <a:rPr lang="en-US" altLang="en-US" dirty="0" smtClean="0"/>
            </a:br>
            <a:r>
              <a:rPr lang="en-US" altLang="en-US" dirty="0" smtClean="0"/>
              <a:t>Learning Objectives - 2</a:t>
            </a:r>
          </a:p>
        </p:txBody>
      </p:sp>
      <p:sp>
        <p:nvSpPr>
          <p:cNvPr id="31746" name="Text Placeholder 3"/>
          <p:cNvSpPr>
            <a:spLocks noGrp="1"/>
          </p:cNvSpPr>
          <p:nvPr>
            <p:ph sz="quarter" idx="14"/>
          </p:nvPr>
        </p:nvSpPr>
        <p:spPr/>
        <p:txBody>
          <a:bodyPr/>
          <a:lstStyle/>
          <a:p>
            <a:r>
              <a:rPr lang="en-US" altLang="en-US" dirty="0" smtClean="0"/>
              <a:t>Describe models of health care financing in the U.S. and in selected other countries. (Lecture c)</a:t>
            </a:r>
          </a:p>
          <a:p>
            <a:r>
              <a:rPr lang="en-US" altLang="en-US" dirty="0" smtClean="0"/>
              <a:t>Explain the differences among various types of private health insurance and describe the organization and structure of network-based managed care health insurance programs. (Lecture d)</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0139139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altLang="en-US" dirty="0" smtClean="0"/>
              <a:t>Financing Health Care, Part 1 </a:t>
            </a:r>
            <a:br>
              <a:rPr lang="en-US" altLang="en-US" dirty="0" smtClean="0"/>
            </a:br>
            <a:r>
              <a:rPr lang="en-US" altLang="en-US" dirty="0" smtClean="0"/>
              <a:t>Summary - 3</a:t>
            </a:r>
          </a:p>
        </p:txBody>
      </p:sp>
      <p:sp>
        <p:nvSpPr>
          <p:cNvPr id="80898" name="Content Placeholder 2"/>
          <p:cNvSpPr>
            <a:spLocks noGrp="1"/>
          </p:cNvSpPr>
          <p:nvPr>
            <p:ph type="body" sz="quarter" idx="11"/>
          </p:nvPr>
        </p:nvSpPr>
        <p:spPr/>
        <p:txBody>
          <a:bodyPr/>
          <a:lstStyle/>
          <a:p>
            <a:r>
              <a:rPr lang="en-US" altLang="en-US" dirty="0"/>
              <a:t>Different types of </a:t>
            </a:r>
            <a:r>
              <a:rPr lang="en-US" altLang="en-US" dirty="0" smtClean="0"/>
              <a:t>plans:</a:t>
            </a:r>
          </a:p>
          <a:p>
            <a:pPr lvl="1"/>
            <a:r>
              <a:rPr lang="en-US" altLang="en-US" dirty="0" smtClean="0"/>
              <a:t>Indemnity</a:t>
            </a:r>
          </a:p>
          <a:p>
            <a:pPr lvl="1"/>
            <a:r>
              <a:rPr lang="en-US" altLang="en-US" dirty="0" smtClean="0"/>
              <a:t>Blue Cross/Shield</a:t>
            </a:r>
          </a:p>
          <a:p>
            <a:pPr lvl="1"/>
            <a:r>
              <a:rPr lang="en-US" altLang="en-US" dirty="0" smtClean="0"/>
              <a:t>Managed </a:t>
            </a:r>
            <a:r>
              <a:rPr lang="en-US" altLang="en-US" dirty="0"/>
              <a:t>care</a:t>
            </a:r>
          </a:p>
          <a:p>
            <a:r>
              <a:rPr lang="en-US" altLang="en-US" dirty="0" smtClean="0"/>
              <a:t>State and Federal laws regulate U.S. health care insurance</a:t>
            </a:r>
          </a:p>
          <a:p>
            <a:r>
              <a:rPr lang="en-US" altLang="en-US" dirty="0" smtClean="0"/>
              <a:t>Recent laws include: ERISA, COBRA, HIPAA and the Affordable Care Act</a:t>
            </a:r>
          </a:p>
        </p:txBody>
      </p:sp>
      <p:sp>
        <p:nvSpPr>
          <p:cNvPr id="5" name="Slide Number Placeholder 4"/>
          <p:cNvSpPr>
            <a:spLocks noGrp="1"/>
          </p:cNvSpPr>
          <p:nvPr>
            <p:ph type="sldNum" sz="quarter" idx="4"/>
          </p:nvPr>
        </p:nvSpPr>
        <p:spPr/>
        <p:txBody>
          <a:bodyPr/>
          <a:lstStyle/>
          <a:p>
            <a:fld id="{F3BF8891-5E06-46C2-89A4-6DB85D39BA35}" type="slidenum">
              <a:rPr lang="en-US" smtClean="0"/>
              <a:pPr/>
              <a:t>30</a:t>
            </a:fld>
            <a:endParaRPr lang="en-US" dirty="0"/>
          </a:p>
        </p:txBody>
      </p:sp>
    </p:spTree>
    <p:custDataLst>
      <p:tags r:id="rId1"/>
    </p:custDataLst>
    <p:extLst>
      <p:ext uri="{BB962C8B-B14F-4D97-AF65-F5344CB8AC3E}">
        <p14:creationId xmlns:p14="http://schemas.microsoft.com/office/powerpoint/2010/main" val="25044229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altLang="en-US" dirty="0" smtClean="0"/>
              <a:t>Financing Health Care, Part 1 </a:t>
            </a:r>
            <a:br>
              <a:rPr lang="en-US" altLang="en-US" dirty="0" smtClean="0"/>
            </a:br>
            <a:r>
              <a:rPr lang="en-US" altLang="en-US" dirty="0" smtClean="0"/>
              <a:t>Summary - 4</a:t>
            </a:r>
          </a:p>
        </p:txBody>
      </p:sp>
      <p:sp>
        <p:nvSpPr>
          <p:cNvPr id="80898" name="Content Placeholder 2"/>
          <p:cNvSpPr>
            <a:spLocks noGrp="1"/>
          </p:cNvSpPr>
          <p:nvPr>
            <p:ph type="body" sz="quarter" idx="11"/>
          </p:nvPr>
        </p:nvSpPr>
        <p:spPr>
          <a:xfrm>
            <a:off x="457200" y="1625600"/>
            <a:ext cx="8229600" cy="4572000"/>
          </a:xfrm>
        </p:spPr>
        <p:txBody>
          <a:bodyPr/>
          <a:lstStyle/>
          <a:p>
            <a:r>
              <a:rPr lang="en-US" altLang="en-US" sz="3000" dirty="0" smtClean="0"/>
              <a:t>Government health insurance programs operate on the federal and/or state level</a:t>
            </a:r>
          </a:p>
          <a:p>
            <a:r>
              <a:rPr lang="en-US" altLang="en-US" sz="3000" dirty="0" smtClean="0"/>
              <a:t>May be eligible for more than one program</a:t>
            </a:r>
          </a:p>
          <a:p>
            <a:r>
              <a:rPr lang="en-US" altLang="en-US" sz="3000" dirty="0" smtClean="0"/>
              <a:t>Fraud and abuse represent challenges for programs – attempting to manage through education and legislation</a:t>
            </a:r>
          </a:p>
          <a:p>
            <a:r>
              <a:rPr lang="en-US" altLang="en-US" sz="3000" dirty="0" smtClean="0"/>
              <a:t>Workers’ compensation: Federally mandated in each state when employee is injured on the job</a:t>
            </a:r>
            <a:endParaRPr lang="en-US" altLang="en-US" sz="3000"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31</a:t>
            </a:fld>
            <a:endParaRPr lang="en-US" dirty="0"/>
          </a:p>
        </p:txBody>
      </p:sp>
    </p:spTree>
    <p:custDataLst>
      <p:tags r:id="rId1"/>
    </p:custDataLst>
    <p:extLst>
      <p:ext uri="{BB962C8B-B14F-4D97-AF65-F5344CB8AC3E}">
        <p14:creationId xmlns:p14="http://schemas.microsoft.com/office/powerpoint/2010/main" val="9630754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altLang="en-US" smtClean="0"/>
              <a:t>Financing Health Care, Part 1</a:t>
            </a:r>
            <a:br>
              <a:rPr lang="en-US" altLang="en-US" smtClean="0"/>
            </a:br>
            <a:r>
              <a:rPr lang="en-US" altLang="en-US" smtClean="0"/>
              <a:t>References – 1 – Lecture e</a:t>
            </a:r>
            <a:endParaRPr lang="en-US" altLang="en-US" dirty="0" smtClean="0"/>
          </a:p>
        </p:txBody>
      </p:sp>
      <p:sp>
        <p:nvSpPr>
          <p:cNvPr id="82946" name="Text Placeholder 5"/>
          <p:cNvSpPr>
            <a:spLocks noGrp="1"/>
          </p:cNvSpPr>
          <p:nvPr>
            <p:ph type="body" sz="quarter" idx="16"/>
          </p:nvPr>
        </p:nvSpPr>
        <p:spPr>
          <a:xfrm>
            <a:off x="457200" y="1600200"/>
            <a:ext cx="8229600" cy="3771900"/>
          </a:xfrm>
        </p:spPr>
        <p:txBody>
          <a:bodyPr/>
          <a:lstStyle/>
          <a:p>
            <a:r>
              <a:rPr lang="en-US" altLang="en-US" dirty="0" smtClean="0"/>
              <a:t>References</a:t>
            </a:r>
            <a:endParaRPr lang="en-US" altLang="en-US" b="0" dirty="0" smtClean="0"/>
          </a:p>
          <a:p>
            <a:r>
              <a:rPr lang="en-US" altLang="en-US" b="0" dirty="0" smtClean="0"/>
              <a:t>American Association of Preferred Provider Organizations. Resources. </a:t>
            </a:r>
            <a:r>
              <a:rPr lang="en-US" altLang="en-US" b="0" dirty="0" smtClean="0">
                <a:hlinkClick r:id="rId4" tooltip="URL to American Association of Preferred Provider Organizations web page titled Resources"/>
              </a:rPr>
              <a:t>http://aappo.interactivemedialab.com/Resources.aspx</a:t>
            </a:r>
            <a:r>
              <a:rPr lang="en-US" altLang="en-US" b="0" dirty="0" smtClean="0"/>
              <a:t>. Accessed January 23, 2017.</a:t>
            </a:r>
          </a:p>
          <a:p>
            <a:r>
              <a:rPr lang="en-US" altLang="en-US" b="0" dirty="0" smtClean="0"/>
              <a:t>American Association of Preferred Provider Organizations. PPO?. </a:t>
            </a:r>
            <a:r>
              <a:rPr lang="en-US" altLang="en-US" b="0" dirty="0" smtClean="0">
                <a:hlinkClick r:id="rId5" tooltip="URL to 9 page PDF from American Association of Preferred Provider Organizations titled PPOs? AAPPO has the answers"/>
              </a:rPr>
              <a:t>http://aappo.interactivemedialab.com/Portals/0/Documents/PPO%20Toolkit.pdf</a:t>
            </a:r>
            <a:r>
              <a:rPr lang="en-US" altLang="en-US" b="0" dirty="0" smtClean="0"/>
              <a:t>. </a:t>
            </a:r>
            <a:r>
              <a:rPr lang="en-US" altLang="en-US" b="0" dirty="0"/>
              <a:t>Accessed January 23, 2017.</a:t>
            </a:r>
            <a:endParaRPr lang="en-US" altLang="en-US" b="0" dirty="0" smtClean="0"/>
          </a:p>
          <a:p>
            <a:r>
              <a:rPr lang="en-US" altLang="en-US" b="0" dirty="0" smtClean="0"/>
              <a:t>Bihari M. Understanding the Medicare Part D donut hole: learn about the Medicare Part D coverage gap. </a:t>
            </a:r>
            <a:r>
              <a:rPr lang="en-US" altLang="en-US" b="0" dirty="0" smtClean="0">
                <a:hlinkClick r:id="rId6" tooltip="URL to verywell.com web page titled Understanding the Medicare Part D Donut Hole"/>
              </a:rPr>
              <a:t>http://healthinsurance.about.com/od/medicare/a/understanding_part_d.htm</a:t>
            </a:r>
            <a:r>
              <a:rPr lang="en-US" altLang="en-US" b="0" dirty="0" smtClean="0"/>
              <a:t>. Updated December 15, 2014. </a:t>
            </a:r>
            <a:r>
              <a:rPr lang="en-US" altLang="en-US" b="0" dirty="0"/>
              <a:t>Accessed January 23, 2017.</a:t>
            </a:r>
            <a:endParaRPr lang="en-US" altLang="en-US" b="0" dirty="0" smtClean="0"/>
          </a:p>
          <a:p>
            <a:r>
              <a:rPr lang="en-US" altLang="en-US" b="0" dirty="0" smtClean="0"/>
              <a:t>Centers for Medicare and Medicaid Services. Children’s Health Insurance Program (CHIP). </a:t>
            </a:r>
            <a:r>
              <a:rPr lang="en-US" altLang="en-US" b="0" dirty="0">
                <a:hlinkClick r:id="rId7" tooltip="URL to Centers for Medicare and Medicaid Services web page titled Children's Health Insurance Program"/>
              </a:rPr>
              <a:t>https://www.cms.gov/Outreach-and-Education/American-Indian-Alaska-Native/AIAN/CHIP-Grantees/Overview.html</a:t>
            </a:r>
            <a:r>
              <a:rPr lang="en-US" altLang="en-US" b="0" dirty="0" smtClean="0"/>
              <a:t>. Accessed </a:t>
            </a:r>
            <a:r>
              <a:rPr lang="en-US" altLang="en-US" b="0" dirty="0"/>
              <a:t>January 23, 2017.</a:t>
            </a:r>
            <a:endParaRPr lang="en-US" altLang="en-US" b="0" dirty="0" smtClean="0"/>
          </a:p>
          <a:p>
            <a:r>
              <a:rPr lang="en-US" altLang="en-US" b="0" dirty="0" smtClean="0"/>
              <a:t>Centers for Medicare and Medicaid Services. </a:t>
            </a:r>
            <a:r>
              <a:rPr lang="en-US" altLang="en-US" b="0" dirty="0" smtClean="0">
                <a:hlinkClick r:id="rId8" tooltip="URL to Centers for Medicare and Medicaid Services"/>
              </a:rPr>
              <a:t>http://www.cms.gov</a:t>
            </a:r>
            <a:r>
              <a:rPr lang="en-US" altLang="en-US" b="0" dirty="0" smtClean="0"/>
              <a:t>. Accessed March 30, 2016.</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32</a:t>
            </a:fld>
            <a:endParaRPr lang="en-US" dirty="0"/>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title"/>
          </p:nvPr>
        </p:nvSpPr>
        <p:spPr/>
        <p:txBody>
          <a:bodyPr/>
          <a:lstStyle/>
          <a:p>
            <a:r>
              <a:rPr lang="en-US" altLang="en-US" smtClean="0"/>
              <a:t>Financing Health Care, Part 1</a:t>
            </a:r>
            <a:br>
              <a:rPr lang="en-US" altLang="en-US" smtClean="0"/>
            </a:br>
            <a:r>
              <a:rPr lang="en-US" altLang="en-US" smtClean="0"/>
              <a:t>References – 2 – Lecture e</a:t>
            </a:r>
            <a:endParaRPr lang="en-US" altLang="en-US" dirty="0" smtClean="0"/>
          </a:p>
        </p:txBody>
      </p:sp>
      <p:sp>
        <p:nvSpPr>
          <p:cNvPr id="82946" name="Text Placeholder 5"/>
          <p:cNvSpPr>
            <a:spLocks noGrp="1"/>
          </p:cNvSpPr>
          <p:nvPr>
            <p:ph type="body" sz="quarter" idx="16"/>
          </p:nvPr>
        </p:nvSpPr>
        <p:spPr>
          <a:xfrm>
            <a:off x="457200" y="1600200"/>
            <a:ext cx="8229600" cy="4663440"/>
          </a:xfrm>
        </p:spPr>
        <p:txBody>
          <a:bodyPr/>
          <a:lstStyle/>
          <a:p>
            <a:r>
              <a:rPr lang="en-US" altLang="en-US" dirty="0" smtClean="0"/>
              <a:t>References</a:t>
            </a:r>
            <a:endParaRPr lang="en-US" altLang="en-US" b="0" dirty="0" smtClean="0"/>
          </a:p>
          <a:p>
            <a:r>
              <a:rPr lang="en-US" altLang="en-US" b="0" dirty="0" smtClean="0"/>
              <a:t>Congressional Budget Office. Statement of Douglas W. Elmendorf, Director. CBO’s analysis of the major health care legislation enacted in March 2010 before the Subcommittee on Health, Committee on Energy and Commerce, U.S. House of Representatives. March 30, 2011. </a:t>
            </a:r>
            <a:r>
              <a:rPr lang="en-US" altLang="en-US" b="0" dirty="0" smtClean="0">
                <a:hlinkClick r:id="rId4" tooltip="URL to Congressional Budget Office web page titled Testimony on CBO's Analysis of the Major Health Care Legislation Enacted in March 2010"/>
              </a:rPr>
              <a:t>https://www.cbo.gov/publication/22077?index=12119</a:t>
            </a:r>
            <a:r>
              <a:rPr lang="en-US" altLang="en-US" b="0" dirty="0" smtClean="0"/>
              <a:t>. Accessed </a:t>
            </a:r>
            <a:r>
              <a:rPr lang="en-US" altLang="en-US" b="0" dirty="0"/>
              <a:t>January 23, 2017.</a:t>
            </a:r>
            <a:endParaRPr lang="en-US" altLang="en-US" b="0" dirty="0" smtClean="0"/>
          </a:p>
          <a:p>
            <a:r>
              <a:rPr lang="en-US" altLang="en-US" b="0" dirty="0" smtClean="0"/>
              <a:t>Cornell University Law School. Workers’ Compensation: an overview. </a:t>
            </a:r>
            <a:r>
              <a:rPr lang="en-US" altLang="en-US" b="0" dirty="0" smtClean="0">
                <a:hlinkClick r:id="rId5" tooltip="http://topics.law.cornell.edu/wex/Workers_compensation"/>
              </a:rPr>
              <a:t>http://topics.law.cornell.edu/wex/Workers_compensation</a:t>
            </a:r>
            <a:r>
              <a:rPr lang="en-US" altLang="en-US" b="0" dirty="0" smtClean="0"/>
              <a:t>. Accessed </a:t>
            </a:r>
            <a:r>
              <a:rPr lang="en-US" altLang="en-US" b="0" dirty="0"/>
              <a:t>January 23, 2017.</a:t>
            </a:r>
            <a:endParaRPr lang="en-US" altLang="en-US" b="0" dirty="0" smtClean="0"/>
          </a:p>
          <a:p>
            <a:r>
              <a:rPr lang="en-US" altLang="en-US" b="0" dirty="0" smtClean="0"/>
              <a:t>Department of Labor. Employee Retirement Income Security Act (ERISA) plan information. </a:t>
            </a:r>
            <a:r>
              <a:rPr lang="en-US" altLang="en-US" b="0" dirty="0" smtClean="0">
                <a:hlinkClick r:id="rId6" tooltip="http://www.dol.gov/general/topic/health-plans/erisa"/>
              </a:rPr>
              <a:t>http://www.dol.gov/general/topic/health-plans/erisa</a:t>
            </a:r>
            <a:r>
              <a:rPr lang="en-US" altLang="en-US" b="0" dirty="0" smtClean="0"/>
              <a:t>. Accessed </a:t>
            </a:r>
            <a:r>
              <a:rPr lang="en-US" altLang="en-US" b="0" dirty="0"/>
              <a:t>January 23, 2017.</a:t>
            </a:r>
            <a:endParaRPr lang="en-US" altLang="en-US" b="0" dirty="0" smtClean="0"/>
          </a:p>
          <a:p>
            <a:r>
              <a:rPr lang="en-US" altLang="en-US" b="0" dirty="0" smtClean="0"/>
              <a:t>Health and Human Services. Summary of the HIPAA security rule. </a:t>
            </a:r>
            <a:r>
              <a:rPr lang="en-US" altLang="en-US" b="0" dirty="0" smtClean="0">
                <a:hlinkClick r:id="rId7" tooltip="URL to HHS.gov web page titled Summary of the HIPAA Security Rule"/>
              </a:rPr>
              <a:t>http://www.hhs.gov/hipaa/for-professionals/security/laws-regulations/</a:t>
            </a:r>
            <a:r>
              <a:rPr lang="en-US" altLang="en-US" b="0" dirty="0" smtClean="0"/>
              <a:t>. Accessed </a:t>
            </a:r>
            <a:r>
              <a:rPr lang="en-US" altLang="en-US" b="0" dirty="0"/>
              <a:t>January 23, 2017.</a:t>
            </a:r>
            <a:endParaRPr lang="en-US" altLang="en-US" b="0" dirty="0" smtClean="0"/>
          </a:p>
          <a:p>
            <a:r>
              <a:rPr lang="en-US" altLang="en-US" b="0" dirty="0" smtClean="0"/>
              <a:t>Kaiser Family Foundation. The facts on Medicare spending and financing. 2015. </a:t>
            </a:r>
            <a:r>
              <a:rPr lang="en-US" altLang="en-US" b="0" dirty="0" smtClean="0">
                <a:hlinkClick r:id="rId8" tooltip="URL to The Henry J. Kaiser Family Foundation web page titled The Facts on Medicare Spending and Financing"/>
              </a:rPr>
              <a:t>http://kff.org/medicare/fact-sheet/medicare-spending-and-financing-fact-sheet/</a:t>
            </a:r>
            <a:r>
              <a:rPr lang="en-US" altLang="en-US" b="0" dirty="0" smtClean="0"/>
              <a:t>. </a:t>
            </a:r>
            <a:r>
              <a:rPr lang="en-US" altLang="en-US" b="0" dirty="0"/>
              <a:t>Accessed January 23, 2017.</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33</a:t>
            </a:fld>
            <a:endParaRPr lang="en-US" dirty="0"/>
          </a:p>
        </p:txBody>
      </p:sp>
    </p:spTree>
    <p:custDataLst>
      <p:tags r:id="rId1"/>
    </p:custDataLst>
    <p:extLst>
      <p:ext uri="{BB962C8B-B14F-4D97-AF65-F5344CB8AC3E}">
        <p14:creationId xmlns:p14="http://schemas.microsoft.com/office/powerpoint/2010/main" val="41991151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lstStyle/>
          <a:p>
            <a:r>
              <a:rPr lang="en-US" altLang="en-US" smtClean="0"/>
              <a:t>Financing Health Care, Part 1</a:t>
            </a:r>
            <a:br>
              <a:rPr lang="en-US" altLang="en-US" smtClean="0"/>
            </a:br>
            <a:r>
              <a:rPr lang="en-US" altLang="en-US" smtClean="0"/>
              <a:t>References – 3 – Lecture e</a:t>
            </a:r>
            <a:endParaRPr lang="en-US" altLang="en-US" dirty="0" smtClean="0"/>
          </a:p>
        </p:txBody>
      </p:sp>
      <p:sp>
        <p:nvSpPr>
          <p:cNvPr id="84994" name="Text Placeholder 5"/>
          <p:cNvSpPr>
            <a:spLocks noGrp="1"/>
          </p:cNvSpPr>
          <p:nvPr>
            <p:ph type="body" sz="quarter" idx="16"/>
          </p:nvPr>
        </p:nvSpPr>
        <p:spPr>
          <a:xfrm>
            <a:off x="457200" y="1600200"/>
            <a:ext cx="8229600" cy="4663440"/>
          </a:xfrm>
        </p:spPr>
        <p:txBody>
          <a:bodyPr/>
          <a:lstStyle/>
          <a:p>
            <a:r>
              <a:rPr lang="en-US" altLang="en-US" dirty="0" smtClean="0"/>
              <a:t>References</a:t>
            </a:r>
          </a:p>
          <a:p>
            <a:r>
              <a:rPr lang="en-US" altLang="en-US" b="0" dirty="0"/>
              <a:t>Levey NM. Questions and answers about new rules on appealing rejections of health insurance claims. Los Angeles Times. July 22, 2010. </a:t>
            </a:r>
            <a:r>
              <a:rPr lang="en-US" altLang="en-US" b="0" dirty="0">
                <a:hlinkClick r:id="rId4" tooltip="URL to Los Angeles Times article titled Questions and Answers about the New Rules on Appealing Rejections of Health Insurance Claims"/>
              </a:rPr>
              <a:t>http://articles.latimes.com/2010/jul/22/nation/la-na-health-rules-qa-20100723</a:t>
            </a:r>
            <a:r>
              <a:rPr lang="en-US" altLang="en-US" b="0" dirty="0"/>
              <a:t>. Accessed January 23, 2017.</a:t>
            </a:r>
          </a:p>
          <a:p>
            <a:r>
              <a:rPr lang="en-US" altLang="en-US" b="0" dirty="0" err="1"/>
              <a:t>Marcinko</a:t>
            </a:r>
            <a:r>
              <a:rPr lang="en-US" altLang="en-US" b="0" dirty="0"/>
              <a:t> DE. Understanding the Medicare Prospective Payment System. September 17, 2009. </a:t>
            </a:r>
            <a:r>
              <a:rPr lang="en-US" altLang="en-US" b="0" dirty="0">
                <a:hlinkClick r:id="rId5" tooltip="URL to article in Medical Executive Post titled Understanding the Medicare Prospective Payment System, dated September 17, 2009"/>
              </a:rPr>
              <a:t>http://medicalexecutivepost.com/2009/09/17/understanding-the-medicare-prospective-payment-system</a:t>
            </a:r>
            <a:r>
              <a:rPr lang="en-US" altLang="en-US" b="0" dirty="0"/>
              <a:t>. Accessed January 23, 2017.</a:t>
            </a:r>
          </a:p>
          <a:p>
            <a:r>
              <a:rPr lang="en-US" altLang="en-US" b="0" dirty="0" err="1"/>
              <a:t>MCOL</a:t>
            </a:r>
            <a:r>
              <a:rPr lang="en-US" altLang="en-US" b="0" dirty="0"/>
              <a:t>. Managed care fact sheets. </a:t>
            </a:r>
            <a:r>
              <a:rPr lang="en-US" altLang="en-US" b="0" dirty="0">
                <a:hlinkClick r:id="rId6" tooltip="URL to managed care online fact sheets"/>
              </a:rPr>
              <a:t>http://www.mcol.com/factsheetindex</a:t>
            </a:r>
            <a:r>
              <a:rPr lang="en-US" altLang="en-US" b="0" dirty="0"/>
              <a:t>. Accessed January 23, 2017.</a:t>
            </a:r>
          </a:p>
          <a:p>
            <a:r>
              <a:rPr lang="en-US" altLang="en-US" b="0" dirty="0"/>
              <a:t>Medicare.gov. How do Medicare advantage plans work? </a:t>
            </a:r>
            <a:r>
              <a:rPr lang="en-US" altLang="en-US" b="0" dirty="0">
                <a:hlinkClick r:id="rId7" tooltip="URL to Medicare.gov's web page titled How do Medicare Advantage Plans Work?"/>
              </a:rPr>
              <a:t>https://www.medicare.gov/sign-up-change-plans/medicare-health-plans/medicare-advantage-plans/how-medicare-advantage-plans-work.html</a:t>
            </a:r>
            <a:r>
              <a:rPr lang="en-US" altLang="en-US" b="0" dirty="0"/>
              <a:t>. Accessed January 23, 2017.</a:t>
            </a:r>
          </a:p>
          <a:p>
            <a:r>
              <a:rPr lang="en-US" altLang="en-US" b="0" dirty="0"/>
              <a:t>National Association of Workers’ Compensation Judiciary. </a:t>
            </a:r>
            <a:r>
              <a:rPr lang="en-US" altLang="en-US" b="0" dirty="0">
                <a:hlinkClick r:id="rId8" tooltip="URL to The National Association of Workers' Compensation Judiciary, Inc. web site"/>
              </a:rPr>
              <a:t>http://www.nawcj.org</a:t>
            </a:r>
            <a:r>
              <a:rPr lang="en-US" altLang="en-US" b="0" dirty="0"/>
              <a:t>. Accessed January 23, 2017.</a:t>
            </a:r>
          </a:p>
          <a:p>
            <a:r>
              <a:rPr lang="en-US" altLang="en-US" b="0" dirty="0"/>
              <a:t>National Bureau of Economic Research. Prospective Payment System (PPS) data. </a:t>
            </a:r>
            <a:r>
              <a:rPr lang="en-US" altLang="en-US" b="0" dirty="0">
                <a:hlinkClick r:id="rId9" tooltip="URL to the National Bureau of Economic Research's web page on Prospective Payment System (PPS) Data"/>
              </a:rPr>
              <a:t>http://www.nber.org/data/pps.html</a:t>
            </a:r>
            <a:r>
              <a:rPr lang="en-US" altLang="en-US" b="0" dirty="0"/>
              <a:t>. Accessed January 23, 2017.</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34</a:t>
            </a:fld>
            <a:endParaRPr lang="en-US" dirty="0"/>
          </a:p>
        </p:txBody>
      </p:sp>
    </p:spTree>
    <p:custDataLst>
      <p:tags r:id="rId1"/>
    </p:custData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Title 1"/>
          <p:cNvSpPr>
            <a:spLocks noGrp="1"/>
          </p:cNvSpPr>
          <p:nvPr>
            <p:ph type="title"/>
          </p:nvPr>
        </p:nvSpPr>
        <p:spPr/>
        <p:txBody>
          <a:bodyPr/>
          <a:lstStyle/>
          <a:p>
            <a:r>
              <a:rPr lang="en-US" altLang="en-US" dirty="0" smtClean="0"/>
              <a:t>Financing Health Care, Part 1 References – 4 – Lecture e</a:t>
            </a:r>
          </a:p>
        </p:txBody>
      </p:sp>
      <p:sp>
        <p:nvSpPr>
          <p:cNvPr id="87042" name="Text Placeholder 5"/>
          <p:cNvSpPr>
            <a:spLocks noGrp="1"/>
          </p:cNvSpPr>
          <p:nvPr>
            <p:ph type="body" sz="quarter" idx="16"/>
          </p:nvPr>
        </p:nvSpPr>
        <p:spPr>
          <a:xfrm>
            <a:off x="457200" y="1600200"/>
            <a:ext cx="8229600" cy="3467100"/>
          </a:xfrm>
        </p:spPr>
        <p:txBody>
          <a:bodyPr/>
          <a:lstStyle/>
          <a:p>
            <a:r>
              <a:rPr lang="en-US" altLang="en-US" dirty="0" smtClean="0"/>
              <a:t>References</a:t>
            </a:r>
            <a:endParaRPr lang="en-US" altLang="en-US" b="0" dirty="0" smtClean="0"/>
          </a:p>
          <a:p>
            <a:r>
              <a:rPr lang="en-US" altLang="en-US" b="0" dirty="0"/>
              <a:t>Obringer LA, Jeffries M. Understanding Health Insurance. </a:t>
            </a:r>
            <a:r>
              <a:rPr lang="en-US" altLang="en-US" b="0" dirty="0">
                <a:hlinkClick r:id="rId4" tooltip="URL to How Stuff Works Health web page titled Understanding Health Insurance"/>
              </a:rPr>
              <a:t>http://health.howstuffworks.com/medicine/healthcare/insurance/health-insurance.htm</a:t>
            </a:r>
            <a:r>
              <a:rPr lang="en-US" altLang="en-US" b="0" dirty="0"/>
              <a:t>. Accessed January 23, 2017.</a:t>
            </a:r>
          </a:p>
          <a:p>
            <a:r>
              <a:rPr lang="en-US" altLang="en-US" b="0" dirty="0"/>
              <a:t>U.S. Department of Health and Human Services and U.S. Department of Justice. Stop Medicare Fraud. </a:t>
            </a:r>
            <a:r>
              <a:rPr lang="en-US" altLang="en-US" b="0" dirty="0">
                <a:hlinkClick r:id="rId5" tooltip="URL to U.S. Department of Health and Human Services and U.S. Department of Justice website titled Stop Medicare Fraud"/>
              </a:rPr>
              <a:t>http://www.stopmedicarefraud.gov</a:t>
            </a:r>
            <a:r>
              <a:rPr lang="en-US" altLang="en-US" b="0" dirty="0"/>
              <a:t>. Accessed January 23, 2017.</a:t>
            </a:r>
          </a:p>
          <a:p>
            <a:r>
              <a:rPr lang="en-US" altLang="en-US" b="0" dirty="0"/>
              <a:t>U.S. Department of Labor. Health Plans &amp; Benefits. </a:t>
            </a:r>
            <a:r>
              <a:rPr lang="en-US" altLang="en-US" b="0" dirty="0">
                <a:hlinkClick r:id="rId6" tooltip="URL to U.S. Department of Labor web page titled Health Plans and Benefits"/>
              </a:rPr>
              <a:t>http://www.dol.gov/dol/topic/health-plans</a:t>
            </a:r>
            <a:r>
              <a:rPr lang="en-US" altLang="en-US" b="0" dirty="0"/>
              <a:t>. Accessed January 23, 2017.</a:t>
            </a:r>
          </a:p>
          <a:p>
            <a:r>
              <a:rPr lang="en-US" altLang="en-US" b="0" dirty="0"/>
              <a:t>U.S. Department of Labor. Workers’ Compensation. </a:t>
            </a:r>
            <a:r>
              <a:rPr lang="en-US" altLang="en-US" b="0" dirty="0">
                <a:hlinkClick r:id="rId7" tooltip="URL to U.S. Department of Labor web page titled Workers' Compensation"/>
              </a:rPr>
              <a:t>http://www.dol.gov/dol/topic/workcomp/index.htm</a:t>
            </a:r>
            <a:r>
              <a:rPr lang="en-US" altLang="en-US" b="0" dirty="0"/>
              <a:t>. Accessed January 23, 2017.</a:t>
            </a:r>
          </a:p>
          <a:p>
            <a:r>
              <a:rPr lang="en-US" altLang="en-US" b="0" dirty="0"/>
              <a:t>WorkersCompensation.com. </a:t>
            </a:r>
            <a:r>
              <a:rPr lang="en-US" altLang="en-US" b="0" dirty="0">
                <a:hlinkClick r:id="rId8" tooltip="URL for Workerscompensation.com"/>
              </a:rPr>
              <a:t>http://www.workerscompensation.com</a:t>
            </a:r>
            <a:r>
              <a:rPr lang="en-US" altLang="en-US" b="0" dirty="0"/>
              <a:t>. Accessed January 23, 2017.</a:t>
            </a:r>
          </a:p>
        </p:txBody>
      </p:sp>
      <p:sp>
        <p:nvSpPr>
          <p:cNvPr id="11" name="Slide Number Placeholder 10"/>
          <p:cNvSpPr>
            <a:spLocks noGrp="1"/>
          </p:cNvSpPr>
          <p:nvPr>
            <p:ph type="sldNum" sz="quarter" idx="4"/>
          </p:nvPr>
        </p:nvSpPr>
        <p:spPr/>
        <p:txBody>
          <a:bodyPr/>
          <a:lstStyle/>
          <a:p>
            <a:fld id="{F3BF8891-5E06-46C2-89A4-6DB85D39BA35}" type="slidenum">
              <a:rPr lang="en-US" smtClean="0"/>
              <a:pPr/>
              <a:t>35</a:t>
            </a:fld>
            <a:endParaRPr lang="en-US"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7"/>
            <a:ext cx="8229600" cy="2733257"/>
          </a:xfrm>
        </p:spPr>
        <p:txBody>
          <a:bodyPr/>
          <a:lstStyle/>
          <a:p>
            <a:r>
              <a:rPr lang="en-US" altLang="en-US" dirty="0" smtClean="0"/>
              <a:t>Introduction to Health Care and Public Health in the U.S.</a:t>
            </a:r>
            <a:r>
              <a:rPr lang="en-US" dirty="0" smtClean="0"/>
              <a:t/>
            </a:r>
            <a:br>
              <a:rPr lang="en-US" dirty="0" smtClean="0"/>
            </a:br>
            <a:r>
              <a:rPr lang="en-US" altLang="en-US" dirty="0" smtClean="0"/>
              <a:t>Financing Health Care, Part 1</a:t>
            </a:r>
            <a:br>
              <a:rPr lang="en-US" altLang="en-US" dirty="0" smtClean="0"/>
            </a:br>
            <a:r>
              <a:rPr lang="en-US" altLang="en-US" dirty="0" smtClean="0"/>
              <a:t>Lecture e</a:t>
            </a:r>
            <a:endParaRPr lang="en-US" dirty="0"/>
          </a:p>
        </p:txBody>
      </p:sp>
      <p:sp>
        <p:nvSpPr>
          <p:cNvPr id="8" name="Content Placeholder 7"/>
          <p:cNvSpPr>
            <a:spLocks noGrp="1"/>
          </p:cNvSpPr>
          <p:nvPr>
            <p:ph sz="quarter" idx="14"/>
          </p:nvPr>
        </p:nvSpPr>
        <p:spPr>
          <a:xfrm>
            <a:off x="457200" y="3007894"/>
            <a:ext cx="8229600" cy="3164306"/>
          </a:xfrm>
        </p:spPr>
        <p:txBody>
          <a:bodyPr/>
          <a:lstStyle/>
          <a:p>
            <a:endParaRPr lang="en-US" dirty="0" smtClean="0"/>
          </a:p>
          <a:p>
            <a:endParaRPr lang="en-US" dirty="0"/>
          </a:p>
          <a:p>
            <a:endParaRPr lang="en-US" dirty="0" smtClean="0"/>
          </a:p>
          <a:p>
            <a:r>
              <a:rPr 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12" name="Slide Number Placeholder 11"/>
          <p:cNvSpPr>
            <a:spLocks noGrp="1"/>
          </p:cNvSpPr>
          <p:nvPr>
            <p:ph type="sldNum" sz="quarter" idx="4"/>
          </p:nvPr>
        </p:nvSpPr>
        <p:spPr/>
        <p:txBody>
          <a:bodyPr/>
          <a:lstStyle/>
          <a:p>
            <a:fld id="{F3BF8891-5E06-46C2-89A4-6DB85D39BA35}" type="slidenum">
              <a:rPr lang="en-US" smtClean="0"/>
              <a:pPr/>
              <a:t>36</a:t>
            </a:fld>
            <a:endParaRPr lang="en-US" dirty="0"/>
          </a:p>
        </p:txBody>
      </p:sp>
    </p:spTree>
    <p:custDataLst>
      <p:tags r:id="rId1"/>
    </p:custDataLst>
    <p:extLst>
      <p:ext uri="{BB962C8B-B14F-4D97-AF65-F5344CB8AC3E}">
        <p14:creationId xmlns:p14="http://schemas.microsoft.com/office/powerpoint/2010/main" val="291088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tLang="en-US" dirty="0" smtClean="0"/>
              <a:t>Financing Health Care, Part 1</a:t>
            </a:r>
            <a:br>
              <a:rPr lang="en-US" altLang="en-US" dirty="0" smtClean="0"/>
            </a:br>
            <a:r>
              <a:rPr lang="en-US" altLang="en-US" dirty="0" smtClean="0"/>
              <a:t>Learning Objectives - 3</a:t>
            </a:r>
          </a:p>
        </p:txBody>
      </p:sp>
      <p:sp>
        <p:nvSpPr>
          <p:cNvPr id="31746" name="Text Placeholder 3"/>
          <p:cNvSpPr>
            <a:spLocks noGrp="1"/>
          </p:cNvSpPr>
          <p:nvPr>
            <p:ph sz="quarter" idx="14"/>
          </p:nvPr>
        </p:nvSpPr>
        <p:spPr/>
        <p:txBody>
          <a:bodyPr/>
          <a:lstStyle/>
          <a:p>
            <a:r>
              <a:rPr lang="en-US" altLang="en-US" dirty="0" smtClean="0"/>
              <a:t>Describe the various roles played by government as policy maker, </a:t>
            </a:r>
            <a:r>
              <a:rPr lang="en-US" altLang="en-US" dirty="0" err="1" smtClean="0"/>
              <a:t>payor</a:t>
            </a:r>
            <a:r>
              <a:rPr lang="en-US" altLang="en-US" dirty="0" smtClean="0"/>
              <a:t>, provider, and regulator of health care. (Lecture d)</a:t>
            </a:r>
          </a:p>
          <a:p>
            <a:r>
              <a:rPr lang="en-US" altLang="en-US" dirty="0" smtClean="0"/>
              <a:t>Describe the organization and function of Medicare and Medicaid. (Lecture e)</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extLst>
      <p:ext uri="{BB962C8B-B14F-4D97-AF65-F5344CB8AC3E}">
        <p14:creationId xmlns:p14="http://schemas.microsoft.com/office/powerpoint/2010/main" val="1714213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The Government as </a:t>
            </a:r>
            <a:br>
              <a:rPr lang="en-US" altLang="en-US" dirty="0"/>
            </a:br>
            <a:r>
              <a:rPr lang="en-US" altLang="en-US" dirty="0"/>
              <a:t>Insurance Payor</a:t>
            </a:r>
            <a:endParaRPr lang="en-US" dirty="0"/>
          </a:p>
        </p:txBody>
      </p:sp>
      <p:sp>
        <p:nvSpPr>
          <p:cNvPr id="3" name="Content Placeholder 2"/>
          <p:cNvSpPr>
            <a:spLocks noGrp="1"/>
          </p:cNvSpPr>
          <p:nvPr>
            <p:ph sz="quarter" idx="14"/>
          </p:nvPr>
        </p:nvSpPr>
        <p:spPr/>
        <p:txBody>
          <a:bodyPr/>
          <a:lstStyle/>
          <a:p>
            <a:r>
              <a:rPr lang="en-US" altLang="en-US" dirty="0"/>
              <a:t>Insurance Managed by the Centers for Medicare and Medicaid Services (CMS)</a:t>
            </a:r>
          </a:p>
          <a:p>
            <a:pPr lvl="1"/>
            <a:r>
              <a:rPr lang="en-US" altLang="en-US" dirty="0"/>
              <a:t>Medicare</a:t>
            </a:r>
          </a:p>
          <a:p>
            <a:pPr lvl="1"/>
            <a:r>
              <a:rPr lang="en-US" altLang="en-US" dirty="0"/>
              <a:t>Medicaid</a:t>
            </a:r>
          </a:p>
          <a:p>
            <a:pPr lvl="1"/>
            <a:r>
              <a:rPr lang="en-US" altLang="en-US" dirty="0"/>
              <a:t>Children’s Health Insurance Program (CHIP)</a:t>
            </a:r>
          </a:p>
          <a:p>
            <a:r>
              <a:rPr lang="en-US" altLang="en-US" dirty="0"/>
              <a:t>Medicaid/Medicare Fraud and Abuse</a:t>
            </a:r>
          </a:p>
          <a:p>
            <a:r>
              <a:rPr lang="en-US" altLang="en-US" dirty="0"/>
              <a:t>Workers’ </a:t>
            </a:r>
            <a:r>
              <a:rPr lang="en-US" altLang="en-US" dirty="0" smtClean="0"/>
              <a:t>Compensation</a:t>
            </a:r>
            <a:endParaRPr lang="en-US" alt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3963802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altLang="en-US" dirty="0" smtClean="0"/>
              <a:t>Government-Funded Health Care</a:t>
            </a:r>
          </a:p>
        </p:txBody>
      </p:sp>
      <p:sp>
        <p:nvSpPr>
          <p:cNvPr id="35842" name="Content Placeholder 2"/>
          <p:cNvSpPr>
            <a:spLocks noGrp="1"/>
          </p:cNvSpPr>
          <p:nvPr>
            <p:ph sz="quarter" idx="14"/>
          </p:nvPr>
        </p:nvSpPr>
        <p:spPr/>
        <p:txBody>
          <a:bodyPr/>
          <a:lstStyle/>
          <a:p>
            <a:r>
              <a:rPr lang="en-US" altLang="en-US" dirty="0" smtClean="0"/>
              <a:t>Government-Provided Health Care Services</a:t>
            </a:r>
            <a:endParaRPr lang="en-US" altLang="en-US" dirty="0"/>
          </a:p>
          <a:p>
            <a:pPr lvl="1"/>
            <a:r>
              <a:rPr lang="en-US" altLang="en-US" dirty="0"/>
              <a:t>TRICARE</a:t>
            </a:r>
          </a:p>
          <a:p>
            <a:pPr lvl="1"/>
            <a:r>
              <a:rPr lang="en-US" altLang="en-US" dirty="0"/>
              <a:t>Veterans Health Administration</a:t>
            </a:r>
          </a:p>
          <a:p>
            <a:pPr lvl="1"/>
            <a:r>
              <a:rPr lang="en-US" altLang="en-US" dirty="0"/>
              <a:t>Indian Health Service</a:t>
            </a:r>
          </a:p>
          <a:p>
            <a:r>
              <a:rPr lang="en-US" altLang="en-US" dirty="0" smtClean="0"/>
              <a:t>Government Health Insurance</a:t>
            </a:r>
          </a:p>
          <a:p>
            <a:pPr lvl="1"/>
            <a:r>
              <a:rPr lang="en-US" altLang="en-US" dirty="0" smtClean="0"/>
              <a:t>Medicare</a:t>
            </a:r>
          </a:p>
          <a:p>
            <a:pPr lvl="1"/>
            <a:r>
              <a:rPr lang="en-US" altLang="en-US" dirty="0" smtClean="0"/>
              <a:t>Medicaid</a:t>
            </a:r>
          </a:p>
          <a:p>
            <a:pPr lvl="1"/>
            <a:r>
              <a:rPr lang="en-US" altLang="en-US" dirty="0" smtClean="0"/>
              <a:t>Children’s Health Insurance Program</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r>
              <a:rPr lang="en-US" altLang="en-US" dirty="0" smtClean="0"/>
              <a:t>Medicare</a:t>
            </a:r>
          </a:p>
        </p:txBody>
      </p:sp>
      <p:sp>
        <p:nvSpPr>
          <p:cNvPr id="37890" name="Content Placeholder 2"/>
          <p:cNvSpPr>
            <a:spLocks noGrp="1"/>
          </p:cNvSpPr>
          <p:nvPr>
            <p:ph sz="quarter" idx="14"/>
          </p:nvPr>
        </p:nvSpPr>
        <p:spPr>
          <a:xfrm>
            <a:off x="457200" y="1600200"/>
            <a:ext cx="8229600" cy="4572000"/>
          </a:xfrm>
        </p:spPr>
        <p:txBody>
          <a:bodyPr/>
          <a:lstStyle/>
          <a:p>
            <a:r>
              <a:rPr lang="en-US" altLang="en-US" dirty="0" smtClean="0"/>
              <a:t>Created by Social Security Act of 1965</a:t>
            </a:r>
          </a:p>
          <a:p>
            <a:pPr lvl="1"/>
            <a:r>
              <a:rPr lang="en-US" altLang="en-US" dirty="0" smtClean="0"/>
              <a:t>Determines Medicare eligibility</a:t>
            </a:r>
          </a:p>
          <a:p>
            <a:pPr lvl="1"/>
            <a:r>
              <a:rPr lang="en-US" altLang="en-US" dirty="0" smtClean="0"/>
              <a:t>Processes premium payments</a:t>
            </a:r>
          </a:p>
          <a:p>
            <a:pPr>
              <a:spcAft>
                <a:spcPts val="1200"/>
              </a:spcAft>
            </a:pPr>
            <a:r>
              <a:rPr lang="en-US" altLang="en-US" dirty="0" smtClean="0"/>
              <a:t>FICA - Financed by payroll taxes</a:t>
            </a:r>
          </a:p>
          <a:p>
            <a:pPr marL="625475" lvl="1" indent="0">
              <a:buNone/>
            </a:pPr>
            <a:r>
              <a:rPr lang="en-US" altLang="en-US" dirty="0" smtClean="0"/>
              <a:t>1.45% from employee </a:t>
            </a:r>
          </a:p>
          <a:p>
            <a:pPr marL="336550" lvl="1" indent="0">
              <a:buNone/>
            </a:pPr>
            <a:r>
              <a:rPr lang="en-US" altLang="en-US" u="sng" dirty="0" smtClean="0"/>
              <a:t>+ 1.45% </a:t>
            </a:r>
            <a:r>
              <a:rPr lang="en-US" altLang="en-US" dirty="0" smtClean="0"/>
              <a:t>from employer</a:t>
            </a:r>
          </a:p>
          <a:p>
            <a:pPr marL="577850" lvl="1" indent="0">
              <a:buNone/>
            </a:pPr>
            <a:r>
              <a:rPr lang="en-US" altLang="en-US" dirty="0" smtClean="0"/>
              <a:t> 2.9</a:t>
            </a:r>
            <a:r>
              <a:rPr lang="en-US" altLang="en-US" dirty="0"/>
              <a:t>% deduction </a:t>
            </a:r>
            <a:endParaRPr lang="en-US" altLang="en-US" dirty="0" smtClean="0"/>
          </a:p>
          <a:p>
            <a:pPr lvl="1">
              <a:spcBef>
                <a:spcPts val="1200"/>
              </a:spcBef>
            </a:pPr>
            <a:r>
              <a:rPr lang="en-US" altLang="en-US" dirty="0" smtClean="0"/>
              <a:t>Pays for Medicare Part A (hospital insurance)</a:t>
            </a:r>
          </a:p>
          <a:p>
            <a:endParaRPr lang="en-US" altLang="en-US" dirty="0" smtClean="0"/>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Medicare Part A</a:t>
            </a:r>
          </a:p>
        </p:txBody>
      </p:sp>
      <p:sp>
        <p:nvSpPr>
          <p:cNvPr id="39938" name="Content Placeholder 2"/>
          <p:cNvSpPr>
            <a:spLocks noGrp="1"/>
          </p:cNvSpPr>
          <p:nvPr>
            <p:ph sz="quarter" idx="14"/>
          </p:nvPr>
        </p:nvSpPr>
        <p:spPr>
          <a:xfrm>
            <a:off x="457200" y="1638300"/>
            <a:ext cx="8229600" cy="4572000"/>
          </a:xfrm>
        </p:spPr>
        <p:txBody>
          <a:bodyPr/>
          <a:lstStyle/>
          <a:p>
            <a:r>
              <a:rPr lang="en-US" altLang="en-US" sz="2800" dirty="0" smtClean="0"/>
              <a:t>Hospital insurance</a:t>
            </a:r>
          </a:p>
          <a:p>
            <a:r>
              <a:rPr lang="en-US" altLang="en-US" sz="2800" dirty="0" smtClean="0"/>
              <a:t>Inpatient care (including psychiatric hospital)</a:t>
            </a:r>
          </a:p>
          <a:p>
            <a:r>
              <a:rPr lang="en-US" altLang="en-US" sz="2800" dirty="0" smtClean="0"/>
              <a:t>Hospital outpatient care</a:t>
            </a:r>
          </a:p>
          <a:p>
            <a:r>
              <a:rPr lang="en-US" altLang="en-US" sz="2800" dirty="0" smtClean="0"/>
              <a:t>Skilled nursing facility or rehabilitation facility</a:t>
            </a:r>
          </a:p>
          <a:p>
            <a:r>
              <a:rPr lang="en-US" altLang="en-US" sz="2800" dirty="0" smtClean="0"/>
              <a:t>Long-term care facility</a:t>
            </a:r>
          </a:p>
          <a:p>
            <a:r>
              <a:rPr lang="en-US" altLang="en-US" sz="2800" dirty="0" smtClean="0"/>
              <a:t>Hospice (end-of-life care)</a:t>
            </a:r>
          </a:p>
          <a:p>
            <a:r>
              <a:rPr lang="en-US" altLang="en-US" sz="2800" dirty="0" smtClean="0"/>
              <a:t>Patient pays deductible</a:t>
            </a:r>
          </a:p>
          <a:p>
            <a:r>
              <a:rPr lang="en-US" altLang="en-US" sz="2800" dirty="0" smtClean="0"/>
              <a:t>No premiums after 10 years of payments</a:t>
            </a:r>
          </a:p>
          <a:p>
            <a:pPr lvl="1"/>
            <a:r>
              <a:rPr lang="en-US" altLang="en-US" sz="2600" dirty="0" smtClean="0"/>
              <a:t>Can purchase through premiums</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altLang="en-US" dirty="0" smtClean="0"/>
              <a:t>Prospective Payment System (PPS)</a:t>
            </a:r>
          </a:p>
        </p:txBody>
      </p:sp>
      <p:sp>
        <p:nvSpPr>
          <p:cNvPr id="41986" name="Content Placeholder 2"/>
          <p:cNvSpPr>
            <a:spLocks noGrp="1"/>
          </p:cNvSpPr>
          <p:nvPr>
            <p:ph sz="quarter" idx="14"/>
          </p:nvPr>
        </p:nvSpPr>
        <p:spPr>
          <a:xfrm>
            <a:off x="457200" y="1625600"/>
            <a:ext cx="8229600" cy="5041232"/>
          </a:xfrm>
        </p:spPr>
        <p:txBody>
          <a:bodyPr/>
          <a:lstStyle/>
          <a:p>
            <a:r>
              <a:rPr lang="en-US" altLang="en-US" sz="3000" dirty="0" smtClean="0"/>
              <a:t>System for reimbursing providers</a:t>
            </a:r>
          </a:p>
          <a:p>
            <a:pPr lvl="1"/>
            <a:r>
              <a:rPr lang="en-US" altLang="en-US" sz="2600" dirty="0" smtClean="0"/>
              <a:t>Controls costs</a:t>
            </a:r>
          </a:p>
          <a:p>
            <a:pPr lvl="1"/>
            <a:r>
              <a:rPr lang="en-US" altLang="en-US" sz="2600" dirty="0" smtClean="0"/>
              <a:t>Pays predetermined, fixed dollar rate regardless of services provided</a:t>
            </a:r>
          </a:p>
          <a:p>
            <a:pPr lvl="1"/>
            <a:r>
              <a:rPr lang="en-US" altLang="en-US" sz="2600" dirty="0" smtClean="0"/>
              <a:t>The rate depends on the patient’s diagnosis-related group (DRG)</a:t>
            </a:r>
          </a:p>
          <a:p>
            <a:pPr lvl="2"/>
            <a:r>
              <a:rPr lang="en-US" altLang="en-US" sz="2200" dirty="0" smtClean="0"/>
              <a:t>Age</a:t>
            </a:r>
          </a:p>
          <a:p>
            <a:pPr lvl="2"/>
            <a:r>
              <a:rPr lang="en-US" altLang="en-US" sz="2200" dirty="0" smtClean="0"/>
              <a:t>Gender</a:t>
            </a:r>
          </a:p>
          <a:p>
            <a:pPr lvl="2"/>
            <a:r>
              <a:rPr lang="en-US" altLang="en-US" sz="2200" dirty="0" smtClean="0"/>
              <a:t>Principal diagnosis</a:t>
            </a:r>
          </a:p>
          <a:p>
            <a:pPr lvl="2"/>
            <a:r>
              <a:rPr lang="en-US" altLang="en-US" sz="2200" dirty="0" smtClean="0"/>
              <a:t>Other conditions</a:t>
            </a:r>
          </a:p>
          <a:p>
            <a:pPr lvl="2"/>
            <a:r>
              <a:rPr lang="en-US" altLang="en-US" sz="2200" dirty="0" smtClean="0"/>
              <a:t>Surgical procedures </a:t>
            </a:r>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6"/>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f4621a2a-da49-432b-a987-41bcf79ad785"/>
  <p:tag name="AUDIO_IMPORT" val="C:\Documents and Settings\skidmorn\My Documents\Dropbox\NTDC\OHSU CDC\Comp1\Unit4\PPT Production\Post_file_renaming\comp1_unit4\comp1_unit4\comp1_unit4e\comp1_unit4e_S-7_V3.mp3"/>
  <p:tag name="AUDIO_ID" val="322"/>
  <p:tag name="ELAPSEDTIME" val="34.378"/>
  <p:tag name="ARTICULATE_SLIDE_NAV" val="7"/>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92a60ca1-4cac-4dff-b192-79becd10c663"/>
  <p:tag name="AUDIO_IMPORT" val="C:\Documents and Settings\skidmorn\My Documents\Dropbox\NTDC\OHSU CDC\Comp1\Unit4\PPT Production\Post_file_renaming\comp1_unit4\comp1_unit4\comp1_unit4e\comp1_unit4e_S-8_V3.mp3"/>
  <p:tag name="AUDIO_ID" val="323"/>
  <p:tag name="ELAPSEDTIME" val="41.065"/>
  <p:tag name="ARTICULATE_SLIDE_NAV" val="8"/>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2a727cb1-3791-4e83-a86a-990caed08ef4"/>
  <p:tag name="AUDIO_IMPORT" val="C:\Documents and Settings\skidmorn\My Documents\Dropbox\NTDC\OHSU CDC\Comp1\Unit4\PPT Production\Post_file_renaming\comp1_unit4\comp1_unit4\comp1_unit4e\comp1_unit4e_S-9_V3.mp3"/>
  <p:tag name="AUDIO_ID" val="324"/>
  <p:tag name="ELAPSEDTIME" val="30.956"/>
  <p:tag name="ARTICULATE_SLIDE_NAV" val="9"/>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1be6faf7-dc0b-4360-9613-4459a1941f0b"/>
  <p:tag name="AUDIO_IMPORT" val="C:\Documents and Settings\skidmorn\My Documents\Dropbox\NTDC\OHSU CDC\Comp1\Unit4\PPT Production\Post_file_renaming\comp1_unit4\comp1_unit4\comp1_unit4e\comp1_unit4e_S-10_V3.mp3"/>
  <p:tag name="AUDIO_ID" val="325"/>
  <p:tag name="ELAPSEDTIME" val="23.067"/>
  <p:tag name="ARTICULATE_SLIDE_NAV" val="10"/>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99d8f9ca-fd9b-499a-8f9b-c0ea817f4b1f"/>
  <p:tag name="AUDIO_IMPORT" val="C:\Documents and Settings\skidmorn\My Documents\Dropbox\NTDC\OHSU CDC\Comp1\Unit4\PPT Production\Post_file_renaming\comp1_unit4\comp1_unit4\comp1_unit4e\comp1_unit4e_S-11_V3.mp3"/>
  <p:tag name="AUDIO_ID" val="326"/>
  <p:tag name="ELAPSEDTIME" val="39.968"/>
  <p:tag name="ARTICULATE_SLIDE_NAV" val="11"/>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GUID" val="c23c2ee2-1458-4455-af58-ec04e49dcf44"/>
  <p:tag name="AUDIO_IMPORT" val="C:\Documents and Settings\skidmorn\My Documents\Dropbox\NTDC\OHSU CDC\Comp1\Unit4\PPT Production\Post_file_renaming\comp1_unit4\comp1_unit4\comp1_unit4e\comp1_unit4e_S-12_V3.mp3"/>
  <p:tag name="AUDIO_ID" val="327"/>
  <p:tag name="ELAPSEDTIME" val="46.263"/>
  <p:tag name="ARTICULATE_SLIDE_NAV" val="12"/>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c9ada6b3-ff0e-4ecf-8c41-c3445d9ece60"/>
  <p:tag name="AUDIO_IMPORT" val="C:\Documents and Settings\skidmorn\My Documents\Dropbox\NTDC\OHSU CDC\Comp1\Unit4\PPT Production\Post_file_renaming\comp1_unit4\comp1_unit4\comp1_unit4e\comp1_unit4e_S-13_V3.mp3"/>
  <p:tag name="AUDIO_ID" val="328"/>
  <p:tag name="ELAPSEDTIME" val="29.989"/>
  <p:tag name="ARTICULATE_SLIDE_NAV" val="13"/>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GUID" val="6fe1db39-734e-4d14-89c8-75257c394961"/>
  <p:tag name="AUDIO_IMPORT" val="C:\Documents and Settings\skidmorn\My Documents\Dropbox\NTDC\OHSU CDC\Comp1\Unit4\PPT Production\Post_file_renaming\comp1_unit4\comp1_unit4\comp1_unit4e\comp1_unit4e_S-14_V3.mp3"/>
  <p:tag name="AUDIO_ID" val="329"/>
  <p:tag name="ELAPSEDTIME" val="32.131"/>
  <p:tag name="ARTICULATE_SLIDE_NAV" val="14"/>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GUID" val="3e9ffada-6e4e-46e4-a28c-c7a131da8b61"/>
  <p:tag name="AUDIO_IMPORT" val="C:\Documents and Settings\skidmorn\My Documents\Dropbox\NTDC\OHSU CDC\Comp1\Unit4\PPT Production\Post_file_renaming\comp1_unit4\comp1_unit4\comp1_unit4e\comp1_unit4e_S-15_V3.mp3"/>
  <p:tag name="AUDIO_ID" val="330"/>
  <p:tag name="ELAPSEDTIME" val="35.37"/>
  <p:tag name="ARTICULATE_SLIDE_NAV" val="15"/>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GUID" val="cf8844b9-cd03-45cb-ad8c-3f6c1c660e20"/>
  <p:tag name="AUDIO_IMPORT" val="C:\Documents and Settings\skidmorn\My Documents\Dropbox\NTDC\OHSU CDC\Comp1\Unit4\PPT Production\Post_file_renaming\comp1_unit4\comp1_unit4\comp1_unit4e\comp1_unit4e_S-16_V3.mp3"/>
  <p:tag name="AUDIO_ID" val="331"/>
  <p:tag name="ELAPSEDTIME" val="26.384"/>
  <p:tag name="ARTICULATE_SLIDE_NAV" val="16"/>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GUID" val="de76a1fd-b874-4820-aeb8-5dea3b3b871b"/>
  <p:tag name="AUDIO_IMPORT" val="C:\Documents and Settings\skidmorn\My Documents\Dropbox\NTDC\OHSU CDC\Comp1\Unit4\PPT Production\Post_file_renaming\comp1_unit4\comp1_unit4\comp1_unit4e\comp1_unit4e_S-17_V3.mp3"/>
  <p:tag name="AUDIO_ID" val="332"/>
  <p:tag name="ELAPSEDTIME" val="24.608"/>
  <p:tag name="ARTICULATE_SLIDE_NAV" val="17"/>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GUID" val="1fa1250e-3ab1-43cc-927a-c554362f52ca"/>
  <p:tag name="AUDIO_IMPORT" val="C:\Documents and Settings\skidmorn\My Documents\Dropbox\NTDC\OHSU CDC\Comp1\Unit4\PPT Production\Post_file_renaming\comp1_unit4\comp1_unit4\comp1_unit4e\comp1_unit4e_S-18_V3.mp3"/>
  <p:tag name="AUDIO_ID" val="333"/>
  <p:tag name="ELAPSEDTIME" val="26.802"/>
  <p:tag name="ARTICULATE_SLIDE_NAV" val="18"/>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GUID" val="ba14cc18-10bf-4042-a585-cf2da1f3cbb5"/>
  <p:tag name="AUDIO_IMPORT" val="C:\Documents and Settings\skidmorn\My Documents\Dropbox\NTDC\OHSU CDC\Comp1\Unit4\PPT Production\Post_file_renaming\comp1_unit4\comp1_unit4\comp1_unit4e\comp1_unit4e_S-19_V3.mp3"/>
  <p:tag name="AUDIO_ID" val="334"/>
  <p:tag name="ELAPSEDTIME" val="19.775"/>
  <p:tag name="ARTICULATE_SLIDE_NAV" val="19"/>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GUID" val="736fb247-b901-461a-9b32-d9e855037e19"/>
  <p:tag name="AUDIO_IMPORT" val="C:\Documents and Settings\skidmorn\My Documents\Dropbox\NTDC\OHSU CDC\Comp1\Unit4\PPT Production\Post_file_renaming\comp1_unit4\comp1_unit4\comp1_unit4e\comp1_unit4e_S-20_V3.mp3"/>
  <p:tag name="AUDIO_ID" val="335"/>
  <p:tag name="ELAPSEDTIME" val="48.51"/>
  <p:tag name="ARTICULATE_SLIDE_NAV" val="20"/>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GUID" val="b030f0b3-2e45-4ec1-9c5a-04e53747fc0e"/>
  <p:tag name="AUDIO_IMPORT" val="C:\Documents and Settings\skidmorn\My Documents\Dropbox\NTDC\OHSU CDC\Comp1\Unit4\PPT Production\Post_file_renaming\comp1_unit4\comp1_unit4\comp1_unit4e\comp1_unit4e_S-21_V3.mp3"/>
  <p:tag name="AUDIO_ID" val="336"/>
  <p:tag name="ELAPSEDTIME" val="27.612"/>
  <p:tag name="ARTICULATE_SLIDE_NAV" val="21"/>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GUID" val="0ba350a6-129a-4338-a23d-36d5eb40504b"/>
  <p:tag name="AUDIO_IMPORT" val="C:\Documents and Settings\skidmorn\My Documents\Dropbox\NTDC\OHSU CDC\Comp1\Unit4\PPT Production\Post_file_renaming\comp1_unit4\comp1_unit4\comp1_unit4e\comp1_unit4e_S-22_V3.mp3"/>
  <p:tag name="AUDIO_ID" val="337"/>
  <p:tag name="ELAPSEDTIME" val="36.755"/>
  <p:tag name="ARTICULATE_SLIDE_NAV" val="22"/>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c49a51c3-5a52-415a-95ed-928783eb4438"/>
  <p:tag name="AUDIO_IMPORT" val="C:\Documents and Settings\skidmorn\My Documents\Dropbox\NTDC\OHSU CDC\Comp1\Unit4\PPT Production\Post_file_renaming\comp1_unit4\comp1_unit4\comp1_unit4e\comp1_unit4e_S-23_V3.mp3"/>
  <p:tag name="AUDIO_ID" val="338"/>
  <p:tag name="ELAPSEDTIME" val="31.948"/>
  <p:tag name="ARTICULATE_SLIDE_NAV" val="23"/>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GUID" val="43236767-0bf2-4883-8f72-1387b6a8d908"/>
  <p:tag name="AUDIO_IMPORT" val="C:\Documents and Settings\skidmorn\My Documents\Dropbox\NTDC\OHSU CDC\Comp1\Unit4\PPT Production\Post_file_renaming\comp1_unit4\comp1_unit4\comp1_unit4e\comp1_unit4e_S-24_V3.mp3"/>
  <p:tag name="AUDIO_ID" val="339"/>
  <p:tag name="ELAPSEDTIME" val="15.543"/>
  <p:tag name="ARTICULATE_SLIDE_NAV" val="24"/>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GUID" val="4c5c91c9-e71d-4fb6-9c30-a20bb28a713e"/>
  <p:tag name="AUDIO_IMPORT" val="C:\Documents and Settings\skidmorn\My Documents\Dropbox\NTDC\OHSU CDC\Comp1\Unit4\PPT Production\Post_file_renaming\comp1_unit4\comp1_unit4\comp1_unit4e\comp1_unit4e_S-25_V3.mp3"/>
  <p:tag name="AUDIO_ID" val="340"/>
  <p:tag name="ELAPSEDTIME" val="53.578"/>
  <p:tag name="ARTICULATE_SLIDE_NAV" val="25"/>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e\comp1_unit4e_S-26_V3.mp3"/>
  <p:tag name="AUDIO_ID" val="344"/>
  <p:tag name="ELAPSEDTIME" val="144.928"/>
  <p:tag name="ARTICULATE_SLIDE_GUID" val="4c5c91c9-e71d-4fb6-9c30-a20bb28a0344"/>
  <p:tag name="ARTICULATE_SLIDE_NAV" val="26"/>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e\comp1_unit4e_S-2_V3.mp3"/>
  <p:tag name="AUDIO_ID" val="345"/>
  <p:tag name="ELAPSEDTIME" val="53.682"/>
  <p:tag name="ARTICULATE_SLIDE_GUID" val="d32e42d7-eab1-4b50-87ab-7de860e1c868"/>
  <p:tag name="ARTICULATE_SLIDE_NAV" val="2"/>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e\comp1_unit4e_S-26_V3.mp3"/>
  <p:tag name="AUDIO_ID" val="344"/>
  <p:tag name="ELAPSEDTIME" val="144.928"/>
  <p:tag name="ARTICULATE_SLIDE_GUID" val="4c5c91c9-e71d-4fb6-9c30-a20bb28a0344"/>
  <p:tag name="ARTICULATE_SLIDE_NAV" val="26"/>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e\comp1_unit4e_S-26_V3.mp3"/>
  <p:tag name="AUDIO_ID" val="344"/>
  <p:tag name="ELAPSEDTIME" val="144.928"/>
  <p:tag name="ARTICULATE_SLIDE_GUID" val="4c5c91c9-e71d-4fb6-9c30-a20bb28a0344"/>
  <p:tag name="ARTICULATE_SLIDE_NAV" val="26"/>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e\comp1_unit4e_S-26_V3.mp3"/>
  <p:tag name="AUDIO_ID" val="344"/>
  <p:tag name="ELAPSEDTIME" val="144.928"/>
  <p:tag name="ARTICULATE_SLIDE_GUID" val="4c5c91c9-e71d-4fb6-9c30-a20bb28a0344"/>
  <p:tag name="ARTICULATE_SLIDE_NAV" val="26"/>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30_sec_silence.mp3"/>
  <p:tag name="AUDIO_ID" val="341"/>
  <p:tag name="ELAPSEDTIME" val="7.515"/>
  <p:tag name="ARTICULATE_SLIDE_GUID" val="59a823cd-14f1-4231-b74c-5a05d730b10f"/>
  <p:tag name="ARTICULATE_SLIDE_NAV" val="27"/>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30_sec_silence.mp3"/>
  <p:tag name="AUDIO_ID" val="341"/>
  <p:tag name="ELAPSEDTIME" val="7.515"/>
  <p:tag name="ARTICULATE_SLIDE_GUID" val="59a823cd-14f1-4231-b74c-5a05d730b10f"/>
  <p:tag name="ARTICULATE_SLIDE_NAV" val="27"/>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30_sec_silence.mp3"/>
  <p:tag name="AUDIO_ID" val="342"/>
  <p:tag name="ELAPSEDTIME" val="7.515"/>
  <p:tag name="ARTICULATE_SLIDE_GUID" val="eafd235f-e6b9-4b90-80da-5468eaa7916f"/>
  <p:tag name="ARTICULATE_SLIDE_NAV" val="28"/>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30_sec_silence.mp3"/>
  <p:tag name="AUDIO_ID" val="343"/>
  <p:tag name="ELAPSEDTIME" val="7.515"/>
  <p:tag name="ARTICULATE_SLIDE_GUID" val="a2682de0-b37a-4a5c-aec7-1ae34f645d05"/>
  <p:tag name="ARTICULATE_SLIDE_NAV" val="29"/>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e\comp1_unit4e_S-2_V3.mp3"/>
  <p:tag name="AUDIO_ID" val="345"/>
  <p:tag name="ELAPSEDTIME" val="53.682"/>
  <p:tag name="ARTICULATE_SLIDE_GUID" val="d32e42d7-eab1-4b50-87ab-7de860e1c868"/>
  <p:tag name="ARTICULATE_SLIDE_NAV" val="2"/>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1\Unit4\PPT Production\Post_file_renaming\comp1_unit4\comp1_unit4\comp1_unit4e\comp1_unit4e_S-2_V3.mp3"/>
  <p:tag name="AUDIO_ID" val="345"/>
  <p:tag name="ELAPSEDTIME" val="53.682"/>
  <p:tag name="ARTICULATE_SLIDE_GUID" val="d32e42d7-eab1-4b50-87ab-7de860e1c868"/>
  <p:tag name="ARTICULATE_SLIDE_NAV" val="2"/>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0c1dd502-861a-44fc-8c17-9be5e53590c0"/>
  <p:tag name="AUDIO_IMPORT" val="C:\Documents and Settings\skidmorn\My Documents\Dropbox\NTDC\OHSU CDC\Comp1\Unit4\PPT Production\Post_file_renaming\comp1_unit4\comp1_unit4\comp1_unit4e\comp1_unit4e_S-4_V3.mp3"/>
  <p:tag name="AUDIO_ID" val="319"/>
  <p:tag name="ELAPSEDTIME" val="40.725"/>
  <p:tag name="ARTICULATE_SLIDE_NAV" val="4"/>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e3e9d315-7590-481a-9514-7d2a4b2de8a9"/>
  <p:tag name="AUDIO_IMPORT" val="C:\Documents and Settings\skidmorn\My Documents\Dropbox\NTDC\OHSU CDC\Comp1\Unit4\PPT Production\Post_file_renaming\comp1_unit4\comp1_unit4\comp1_unit4e\comp1_unit4e_S-5_V3.mp3"/>
  <p:tag name="AUDIO_ID" val="320"/>
  <p:tag name="ELAPSEDTIME" val="55.641"/>
  <p:tag name="ARTICULATE_SLIDE_NAV" val="5"/>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de9d014b-30c5-430a-9045-cd7e4a450916"/>
  <p:tag name="AUDIO_IMPORT" val="C:\Documents and Settings\skidmorn\My Documents\Dropbox\NTDC\OHSU CDC\Comp1\Unit4\PPT Production\Post_file_renaming\comp1_unit4\comp1_unit4\comp1_unit4e\comp1_unit4e_S-6_V3.mp3"/>
  <p:tag name="AUDIO_ID" val="321"/>
  <p:tag name="ELAPSEDTIME" val="34.848"/>
  <p:tag name="ARTICULATE_SLIDE_NAV" val="6"/>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Comp1_unit4e_Lecture_Slides</Template>
  <TotalTime>674</TotalTime>
  <Words>4517</Words>
  <Application>Microsoft Office PowerPoint</Application>
  <PresentationFormat>On-screen Show (4:3)</PresentationFormat>
  <Paragraphs>377</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ONC-Template-FINAL DRAFT</vt:lpstr>
      <vt:lpstr>Introduction to Health Care and  Public Health in the U.S.</vt:lpstr>
      <vt:lpstr>Financing Health Care, Part 1 Learning Objectives - 1</vt:lpstr>
      <vt:lpstr>Financing Health Care, Part 1 Learning Objectives - 2</vt:lpstr>
      <vt:lpstr>Financing Health Care, Part 1 Learning Objectives - 3</vt:lpstr>
      <vt:lpstr>The Government as  Insurance Payor</vt:lpstr>
      <vt:lpstr>Government-Funded Health Care</vt:lpstr>
      <vt:lpstr>Medicare</vt:lpstr>
      <vt:lpstr>Medicare Part A</vt:lpstr>
      <vt:lpstr>Prospective Payment System (PPS)</vt:lpstr>
      <vt:lpstr>Medicare Part B</vt:lpstr>
      <vt:lpstr>Medicare Part C - 1</vt:lpstr>
      <vt:lpstr>Medicare Part C - 2</vt:lpstr>
      <vt:lpstr>Medicare Part D</vt:lpstr>
      <vt:lpstr>Medicaid - 1</vt:lpstr>
      <vt:lpstr>Medicaid - 2</vt:lpstr>
      <vt:lpstr>Medicaid - 3</vt:lpstr>
      <vt:lpstr>Children’s Health Insurance Program (CHIP)</vt:lpstr>
      <vt:lpstr>Medicaid and CHIP</vt:lpstr>
      <vt:lpstr>Medicare/Medicaid Fraud and Abuse - 1</vt:lpstr>
      <vt:lpstr>Medicare/Medicaid Fraud and Abuse - 2</vt:lpstr>
      <vt:lpstr>Medicare/Medicaid Fraud and Abuse - 3</vt:lpstr>
      <vt:lpstr>Methods of Fighting Medicare/Medicaid Fraud</vt:lpstr>
      <vt:lpstr>Workers’ Compensation</vt:lpstr>
      <vt:lpstr>Benefits of Workers’  Compensation Plans</vt:lpstr>
      <vt:lpstr>Workers’ Compensation: Federal and State</vt:lpstr>
      <vt:lpstr>Workers’ Compensation  at the State Level</vt:lpstr>
      <vt:lpstr>Financing Health Care, Part 1 Summary – lecture e</vt:lpstr>
      <vt:lpstr>Financing Health Care, Part 1  Summary - 1</vt:lpstr>
      <vt:lpstr>Financing Health Care, Part 1  Summary - 2</vt:lpstr>
      <vt:lpstr>Financing Health Care, Part 1  Summary - 3</vt:lpstr>
      <vt:lpstr>Financing Health Care, Part 1  Summary - 4</vt:lpstr>
      <vt:lpstr>Financing Health Care, Part 1 References – 1 – Lecture e</vt:lpstr>
      <vt:lpstr>Financing Health Care, Part 1 References – 2 – Lecture e</vt:lpstr>
      <vt:lpstr>Financing Health Care, Part 1 References – 3 – Lecture e</vt:lpstr>
      <vt:lpstr>Financing Health Care, Part 1 References – 4 – Lecture e</vt:lpstr>
      <vt:lpstr>Introduction to Health Care and Public Health in the U.S. Financing Health Care, Part 1 Lecture e</vt:lpstr>
    </vt:vector>
  </TitlesOfParts>
  <Company>Oregon Health &amp; Science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1, Unit 4, Lecture e: Introduction to Health Care and Public Health in the U.S.</dc:title>
  <dc:subject>Financing Health Care, Part 1, Lecture e</dc:subject>
  <dc:creator>U.S. Department of Health and Human Services, Office of the National Coordinator for Health Information Technology</dc:creator>
  <cp:keywords>Health IT, Health IT Curriculum, Health Care, Introduction to Health Care and Public Health in the U.S., Financing Health Care, Part 1</cp:keywords>
  <cp:lastModifiedBy>The Department of Health and Human Services</cp:lastModifiedBy>
  <cp:revision>52</cp:revision>
  <dcterms:created xsi:type="dcterms:W3CDTF">2016-05-19T00:42:50Z</dcterms:created>
  <dcterms:modified xsi:type="dcterms:W3CDTF">2017-05-19T18:13:54Z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FDDAC804-EA4E-4B02-B67C-D8D285081BB7</vt:lpwstr>
  </property>
  <property fmtid="{D5CDD505-2E9C-101B-9397-08002B2CF9AE}" pid="3" name="ArticulatePath">
    <vt:lpwstr>Presentation4</vt:lpwstr>
  </property>
  <property fmtid="{D5CDD505-2E9C-101B-9397-08002B2CF9AE}" pid="4" name="Language">
    <vt:lpwstr>English</vt:lpwstr>
  </property>
</Properties>
</file>