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8.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notesSlides/notesSlide10.xml" ContentType="application/vnd.openxmlformats-officedocument.presentationml.notesSlide+xml"/>
  <Override PartName="/ppt/tags/tag19.xml" ContentType="application/vnd.openxmlformats-officedocument.presentationml.tags+xml"/>
  <Override PartName="/ppt/notesSlides/notesSlide1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2.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3.xml" ContentType="application/vnd.openxmlformats-officedocument.presentationml.notesSlide+xml"/>
  <Override PartName="/ppt/tags/tag24.xml" ContentType="application/vnd.openxmlformats-officedocument.presentationml.tags+xml"/>
  <Override PartName="/ppt/notesSlides/notesSlide14.xml" ContentType="application/vnd.openxmlformats-officedocument.presentationml.notesSlide+xml"/>
  <Override PartName="/ppt/tags/tag25.xml" ContentType="application/vnd.openxmlformats-officedocument.presentationml.tags+xml"/>
  <Override PartName="/ppt/notesSlides/notesSlide15.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6.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7.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8.xml" ContentType="application/vnd.openxmlformats-officedocument.presentationml.notesSlide+xml"/>
  <Override PartName="/ppt/tags/tag32.xml" ContentType="application/vnd.openxmlformats-officedocument.presentationml.tags+xml"/>
  <Override PartName="/ppt/notesSlides/notesSlide19.xml" ContentType="application/vnd.openxmlformats-officedocument.presentationml.notesSlide+xml"/>
  <Override PartName="/ppt/tags/tag33.xml" ContentType="application/vnd.openxmlformats-officedocument.presentationml.tags+xml"/>
  <Override PartName="/ppt/notesSlides/notesSlide20.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21.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2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2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24.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2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26.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27.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28.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29.xml" ContentType="application/vnd.openxmlformats-officedocument.presentationml.notesSlide+xml"/>
  <Override PartName="/ppt/tags/tag52.xml" ContentType="application/vnd.openxmlformats-officedocument.presentationml.tags+xml"/>
  <Override PartName="/ppt/notesSlides/notesSlide30.xml" ContentType="application/vnd.openxmlformats-officedocument.presentationml.notesSlide+xml"/>
  <Override PartName="/ppt/tags/tag53.xml" ContentType="application/vnd.openxmlformats-officedocument.presentationml.tags+xml"/>
  <Override PartName="/ppt/notesSlides/notesSlide31.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258" r:id="rId3"/>
    <p:sldId id="287" r:id="rId4"/>
    <p:sldId id="286" r:id="rId5"/>
    <p:sldId id="259" r:id="rId6"/>
    <p:sldId id="260" r:id="rId7"/>
    <p:sldId id="261" r:id="rId8"/>
    <p:sldId id="262" r:id="rId9"/>
    <p:sldId id="263" r:id="rId10"/>
    <p:sldId id="290"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8" r:id="rId29"/>
    <p:sldId id="282" r:id="rId30"/>
    <p:sldId id="289" r:id="rId31"/>
    <p:sldId id="283" r:id="rId32"/>
    <p:sldId id="291" r:id="rId33"/>
    <p:sldId id="285" r:id="rId34"/>
  </p:sldIdLst>
  <p:sldSz cx="9144000" cy="6858000" type="screen4x3"/>
  <p:notesSz cx="6858000" cy="9144000"/>
  <p:custDataLst>
    <p:tags r:id="rId3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63830" autoAdjust="0"/>
  </p:normalViewPr>
  <p:slideViewPr>
    <p:cSldViewPr snapToGrid="0">
      <p:cViewPr varScale="1">
        <p:scale>
          <a:sx n="33" d="100"/>
          <a:sy n="33" d="100"/>
        </p:scale>
        <p:origin x="-1536" y="-7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26.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28.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30.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34.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36.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38.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40.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ags" Target="../tags/tag42.xml"/></Relationships>
</file>

<file path=ppt/notesSlides/_rels/notesSlide25.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ags" Target="../tags/tag44.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ags" Target="../tags/tag46.xml"/></Relationships>
</file>

<file path=ppt/notesSlides/_rels/notesSlide27.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ags" Target="../tags/tag48.xml"/></Relationships>
</file>

<file path=ppt/notesSlides/_rels/notesSlide2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notesMaster" Target="../notesMasters/notesMaster1.xml"/><Relationship Id="rId1" Type="http://schemas.openxmlformats.org/officeDocument/2006/relationships/tags" Target="../tags/tag50.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Introduction to Health Care and Public Health in the U.S., Financing Health Care,</a:t>
            </a:r>
            <a:r>
              <a:rPr lang="en-US" baseline="0" dirty="0" smtClean="0"/>
              <a:t> Part 1. This is lecture d.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smtClean="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296308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 two basic types of health insurance are public and private with the difference being who is responsible for the programs. </a:t>
            </a:r>
          </a:p>
          <a:p>
            <a:r>
              <a:rPr lang="en-US" altLang="en-US" dirty="0" smtClean="0">
                <a:ea typeface="ＭＳ Ｐゴシック" pitchFamily="34" charset="-128"/>
              </a:rPr>
              <a:t>Public insurance is run by the federal government, state government, or both, meaning the government provides the coverage and pays the providers. Medicare is for people age 65 and older and for people with certain disabilities. Medicaid is for low-income people. CHIP provides low-cost health insurance coverage to children in families that earn too much qualify for Medicaid but cannot afford private health insurance. Medicaid and CHIP receive federal funding, but are administered by the states. </a:t>
            </a:r>
          </a:p>
          <a:p>
            <a:r>
              <a:rPr lang="en-US" altLang="en-US" dirty="0" smtClean="0">
                <a:ea typeface="ＭＳ Ｐゴシック" pitchFamily="34" charset="-128"/>
              </a:rPr>
              <a:t>Private health insurance is funded and run by individual organizations that are licensed by a state. Consumers usually obtain private insurance through their employer. In some cases, employers self-insure, in which case they finance and pay for all the health care expenditures of their employees. These plans use the guidelines in the Employee Retirement Income Security Act or ERISA legislation, which is discussed later in this lecture. In these plans, the employer administers the plan and assumes all the risk for the health care expenditures of its employees. An employer may contract the claims paperwork to a third-party administrator, or </a:t>
            </a:r>
            <a:r>
              <a:rPr lang="en-US" altLang="en-US" dirty="0" err="1" smtClean="0">
                <a:ea typeface="ＭＳ Ｐゴシック" pitchFamily="34" charset="-128"/>
              </a:rPr>
              <a:t>TPA</a:t>
            </a:r>
            <a:r>
              <a:rPr lang="en-US" altLang="en-US" dirty="0" smtClean="0">
                <a:ea typeface="ＭＳ Ｐゴシック" pitchFamily="34" charset="-128"/>
              </a:rPr>
              <a:t>. </a:t>
            </a:r>
          </a:p>
          <a:p>
            <a:r>
              <a:rPr lang="en-US" altLang="en-US" dirty="0" smtClean="0">
                <a:ea typeface="ＭＳ Ｐゴシック" pitchFamily="34" charset="-128"/>
              </a:rPr>
              <a:t>The remainder of this lecture will focus on private health insurance.</a:t>
            </a:r>
            <a:r>
              <a:rPr lang="en-US" altLang="en-US" baseline="0" dirty="0" smtClean="0">
                <a:ea typeface="ＭＳ Ｐゴシック" pitchFamily="34" charset="-128"/>
              </a:rPr>
              <a:t> Government health insurance will be covered in the </a:t>
            </a:r>
            <a:r>
              <a:rPr lang="en-US" altLang="en-US" dirty="0" smtClean="0">
                <a:ea typeface="ＭＳ Ｐゴシック" pitchFamily="34" charset="-128"/>
              </a:rPr>
              <a:t>next lecture.</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2466068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The contract that an insurance company offers is either an indemnity plan or a managed care plan. Generally, the contract for insurance is between the individual or family and the insurance company or payor, but not between the insurance company and provider. There are two types of private health insurance plans.</a:t>
            </a:r>
          </a:p>
          <a:p>
            <a:r>
              <a:rPr lang="en-US" altLang="en-US" dirty="0" smtClean="0">
                <a:ea typeface="ＭＳ Ｐゴシック" pitchFamily="34" charset="-128"/>
              </a:rPr>
              <a:t>Indemnity plans are “traditional” plans based on a fee-for-service model. Under these plans, providers are paid according to the services they perform. For example, if you break your arm, the company pays a different fee for each service provided, such as a fee for the x-ray and a fee for applying a cast. Today, relatively few indemnity plans exist. Instead, most health plans are managed care plans. </a:t>
            </a:r>
          </a:p>
          <a:p>
            <a:r>
              <a:rPr lang="en-US" altLang="en-US" dirty="0" smtClean="0">
                <a:ea typeface="ＭＳ Ｐゴシック" pitchFamily="34" charset="-128"/>
              </a:rPr>
              <a:t>Managed care is a term used to describe the techniques designed to provide comprehensive health care, manage outcomes and quality, and control costs through a managed care organization. Managed care became popular in the 1970s with health maintenance organizations, or HMOs. Managed care controls costs by providing financial incentives to providers and patients. </a:t>
            </a:r>
          </a:p>
          <a:p>
            <a:r>
              <a:rPr lang="en-US" altLang="en-US" dirty="0" smtClean="0">
                <a:ea typeface="ＭＳ Ｐゴシック" pitchFamily="34" charset="-128"/>
              </a:rPr>
              <a:t>A key difference between the two types of plans is indemnity plans simply finance health care by paying reimbursements to providers. In contrast, managed care plans integrate the financing and delivery of care into one system. The current delivery of "managed care" services is considerably different than the HMO models of the 1970s, 80s, and 90s.</a:t>
            </a:r>
          </a:p>
          <a:p>
            <a:endParaRPr lang="en-US" altLang="en-US" dirty="0" smtClean="0">
              <a:ea typeface="ＭＳ Ｐゴシック" pitchFamily="34" charset="-128"/>
            </a:endParaRPr>
          </a:p>
        </p:txBody>
      </p:sp>
      <p:sp>
        <p:nvSpPr>
          <p:cNvPr id="48131"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FF89B03D-0C2A-405C-B29B-7D5946AFF1D0}" type="slidenum">
              <a:rPr lang="en-US" altLang="en-US" sz="1200">
                <a:latin typeface="Calibri" pitchFamily="34" charset="0"/>
              </a:rPr>
              <a:pPr algn="r" eaLnBrk="1" hangingPunct="1"/>
              <a:t>11</a:t>
            </a:fld>
            <a:endParaRPr lang="en-US" altLang="en-US" sz="1200">
              <a:latin typeface="Calibri" pitchFamily="34" charset="0"/>
            </a:endParaRPr>
          </a:p>
        </p:txBody>
      </p:sp>
    </p:spTree>
    <p:extLst>
      <p:ext uri="{BB962C8B-B14F-4D97-AF65-F5344CB8AC3E}">
        <p14:creationId xmlns:p14="http://schemas.microsoft.com/office/powerpoint/2010/main" val="3226888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Before continuing the discussion of managed care, Blue Cross</a:t>
            </a:r>
            <a:r>
              <a:rPr lang="en-US" altLang="en-US" baseline="0" dirty="0" smtClean="0">
                <a:ea typeface="ＭＳ Ｐゴシック" pitchFamily="34" charset="-128"/>
              </a:rPr>
              <a:t> </a:t>
            </a:r>
            <a:r>
              <a:rPr lang="en-US" altLang="en-US" dirty="0" smtClean="0">
                <a:ea typeface="ＭＳ Ｐゴシック" pitchFamily="34" charset="-128"/>
              </a:rPr>
              <a:t>Blue Shield is a special case that deserves separate mention. It is a collection of private insurance organizations, each of which is independent and licensed by a state. Blue Cross reimburses hospitals and Blue Shield reimburses physicians, but the two organizations function as a whole. </a:t>
            </a:r>
          </a:p>
          <a:p>
            <a:r>
              <a:rPr lang="en-US" altLang="en-US" dirty="0" smtClean="0">
                <a:ea typeface="ＭＳ Ｐゴシック" pitchFamily="34" charset="-128"/>
              </a:rPr>
              <a:t>Historically, Blue Cross</a:t>
            </a:r>
            <a:r>
              <a:rPr lang="en-US" altLang="en-US" baseline="0" dirty="0" smtClean="0">
                <a:ea typeface="ＭＳ Ｐゴシック" pitchFamily="34" charset="-128"/>
              </a:rPr>
              <a:t> </a:t>
            </a:r>
            <a:r>
              <a:rPr lang="en-US" altLang="en-US" dirty="0" smtClean="0">
                <a:ea typeface="ＭＳ Ｐゴシック" pitchFamily="34" charset="-128"/>
              </a:rPr>
              <a:t>Blue Shield consisted of not-for-profit associations organized to circumvent state insurance licensing requirements. Today, some Blue Cross</a:t>
            </a:r>
            <a:r>
              <a:rPr lang="en-US" altLang="en-US" baseline="0" dirty="0" smtClean="0">
                <a:ea typeface="ＭＳ Ｐゴシック" pitchFamily="34" charset="-128"/>
              </a:rPr>
              <a:t> </a:t>
            </a:r>
            <a:r>
              <a:rPr lang="en-US" altLang="en-US" dirty="0" smtClean="0">
                <a:ea typeface="ＭＳ Ｐゴシック" pitchFamily="34" charset="-128"/>
              </a:rPr>
              <a:t>Blue Shield organizations operate as commercial for-profit insurance companies.</a:t>
            </a:r>
          </a:p>
          <a:p>
            <a:endParaRPr lang="en-US" altLang="en-US" dirty="0" smtClean="0">
              <a:ea typeface="ＭＳ Ｐゴシック" pitchFamily="34" charset="-128"/>
            </a:endParaRPr>
          </a:p>
        </p:txBody>
      </p:sp>
      <p:sp>
        <p:nvSpPr>
          <p:cNvPr id="50179"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969154B5-3C27-47E0-8836-38C037639999}" type="slidenum">
              <a:rPr lang="en-US" altLang="en-US" sz="1200">
                <a:latin typeface="Calibri" pitchFamily="34" charset="0"/>
              </a:rPr>
              <a:pPr algn="r" eaLnBrk="1" hangingPunct="1"/>
              <a:t>12</a:t>
            </a:fld>
            <a:endParaRPr lang="en-US" altLang="en-US" sz="1200">
              <a:latin typeface="Calibri" pitchFamily="34" charset="0"/>
            </a:endParaRPr>
          </a:p>
        </p:txBody>
      </p:sp>
    </p:spTree>
    <p:extLst>
      <p:ext uri="{BB962C8B-B14F-4D97-AF65-F5344CB8AC3E}">
        <p14:creationId xmlns:p14="http://schemas.microsoft.com/office/powerpoint/2010/main" val="1722129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A managed care organization, or MCO, is a business model that integrates financing and delivery of health care, using managed care techniques. Managed care can be separated into two distinct functions: one is the methodology and techniques used for provider reimbursement, and the other is the provision of comprehensive quality medical care.</a:t>
            </a:r>
          </a:p>
          <a:p>
            <a:pPr eaLnBrk="1" hangingPunct="1">
              <a:spcBef>
                <a:spcPct val="0"/>
              </a:spcBef>
            </a:pPr>
            <a:r>
              <a:rPr lang="en-US" altLang="en-US" dirty="0" smtClean="0">
                <a:ea typeface="ＭＳ Ｐゴシック" pitchFamily="34" charset="-128"/>
              </a:rPr>
              <a:t>Managed care organizations share common features. All have controlled access to comprehensive care and manage the care provided using various techniques designed to reduce costs yet improve the quality of care.</a:t>
            </a:r>
          </a:p>
          <a:p>
            <a:pPr eaLnBrk="1" hangingPunct="1">
              <a:spcBef>
                <a:spcPct val="0"/>
              </a:spcBef>
            </a:pPr>
            <a:r>
              <a:rPr lang="en-US" altLang="en-US" dirty="0" smtClean="0">
                <a:ea typeface="ＭＳ Ｐゴシック" pitchFamily="34" charset="-128"/>
              </a:rPr>
              <a:t>Patient concerns about rationing and the quality of care received through withholding of services by early health maintenance organizations resulted in new managed care models.</a:t>
            </a:r>
          </a:p>
        </p:txBody>
      </p:sp>
      <p:sp>
        <p:nvSpPr>
          <p:cNvPr id="522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4EC2DCDC-B32E-4977-884A-FABB7D0EE6E2}" type="slidenum">
              <a:rPr lang="en-US" altLang="en-US"/>
              <a:pPr/>
              <a:t>13</a:t>
            </a:fld>
            <a:endParaRPr lang="en-US" altLang="en-US"/>
          </a:p>
        </p:txBody>
      </p:sp>
    </p:spTree>
    <p:extLst>
      <p:ext uri="{BB962C8B-B14F-4D97-AF65-F5344CB8AC3E}">
        <p14:creationId xmlns:p14="http://schemas.microsoft.com/office/powerpoint/2010/main" val="1276613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HMO plans were the prototype MCOs, and provided care to members during sickness, and encouraged prevention and wellness. Original HMOs used an episode of care reimbursement methodology called capitation, and limited member access only to designated plan providers. </a:t>
            </a:r>
          </a:p>
          <a:p>
            <a:pPr eaLnBrk="1" hangingPunct="1">
              <a:spcBef>
                <a:spcPct val="0"/>
              </a:spcBef>
            </a:pPr>
            <a:r>
              <a:rPr lang="en-US" altLang="en-US" dirty="0" smtClean="0">
                <a:ea typeface="ＭＳ Ｐゴシック" pitchFamily="34" charset="-128"/>
              </a:rPr>
              <a:t>The newer models of MCOs listed on this slide developed as concerns grew that care was being withheld at the expense of patients. The new models mixed-and-matched reimbursement methodologies, permitting greater patient choice of providers, but increased the cost of care from the original HMO model. These four MCO models will be discussed in more detail later in this lecture. </a:t>
            </a:r>
          </a:p>
          <a:p>
            <a:pPr eaLnBrk="1" hangingPunct="1">
              <a:spcBef>
                <a:spcPct val="0"/>
              </a:spcBef>
            </a:pPr>
            <a:endParaRPr lang="en-US" altLang="en-US" dirty="0" smtClean="0">
              <a:ea typeface="ＭＳ Ｐゴシック" pitchFamily="34" charset="-128"/>
            </a:endParaRPr>
          </a:p>
        </p:txBody>
      </p:sp>
      <p:sp>
        <p:nvSpPr>
          <p:cNvPr id="542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FEA48C65-5200-45A8-8097-C63244E7E53F}" type="slidenum">
              <a:rPr lang="en-US" altLang="en-US"/>
              <a:pPr/>
              <a:t>14</a:t>
            </a:fld>
            <a:endParaRPr lang="en-US" altLang="en-US"/>
          </a:p>
        </p:txBody>
      </p:sp>
    </p:spTree>
    <p:extLst>
      <p:ext uri="{BB962C8B-B14F-4D97-AF65-F5344CB8AC3E}">
        <p14:creationId xmlns:p14="http://schemas.microsoft.com/office/powerpoint/2010/main" val="317449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Managed care “manages” the accessibility, cost, and quality of health care. Managed care plans control what contracted providers are paid and use cost-containment strategies, such as incentives for physicians and patients to choose less costly forms of care, and utilization reviews to determine the medical necessity of services. For these reasons, many people consider managed care to be a gatekeeper.</a:t>
            </a:r>
          </a:p>
          <a:p>
            <a:pPr eaLnBrk="1" hangingPunct="1">
              <a:spcBef>
                <a:spcPct val="0"/>
              </a:spcBef>
            </a:pPr>
            <a:r>
              <a:rPr lang="en-US" altLang="en-US" dirty="0" smtClean="0">
                <a:ea typeface="ＭＳ Ｐゴシック" pitchFamily="34" charset="-128"/>
              </a:rPr>
              <a:t>Today, many versions of managed care plans exist, their differences are based primarily on cost and provider choice.</a:t>
            </a:r>
          </a:p>
          <a:p>
            <a:pPr eaLnBrk="1" hangingPunct="1">
              <a:spcBef>
                <a:spcPct val="0"/>
              </a:spcBef>
            </a:pPr>
            <a:endParaRPr lang="en-US" altLang="en-US" dirty="0" smtClean="0">
              <a:ea typeface="ＭＳ Ｐゴシック" pitchFamily="34" charset="-128"/>
            </a:endParaRPr>
          </a:p>
        </p:txBody>
      </p:sp>
      <p:sp>
        <p:nvSpPr>
          <p:cNvPr id="56323"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8DB5D37E-27BE-4769-B7A8-80EF8C25D7E3}" type="slidenum">
              <a:rPr lang="en-US" altLang="en-US" sz="1200">
                <a:latin typeface="Calibri" pitchFamily="34" charset="0"/>
              </a:rPr>
              <a:pPr algn="r" eaLnBrk="1" hangingPunct="1"/>
              <a:t>15</a:t>
            </a:fld>
            <a:endParaRPr lang="en-US" altLang="en-US" sz="1200">
              <a:latin typeface="Calibri" pitchFamily="34" charset="0"/>
            </a:endParaRPr>
          </a:p>
        </p:txBody>
      </p:sp>
    </p:spTree>
    <p:extLst>
      <p:ext uri="{BB962C8B-B14F-4D97-AF65-F5344CB8AC3E}">
        <p14:creationId xmlns:p14="http://schemas.microsoft.com/office/powerpoint/2010/main" val="4279143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Managed care plans differ with regard to the number of choices its members have, which has a direct relationship to health care costs. Fewer choices, usually in the form of restricting a patient’s selection of health care providers, translates to lower insurance premiums and lower out-of-pocket costs. However, some people prefer the freedom to choose their own doctors. This choice, and the additional costs involved, is an important issue. </a:t>
            </a:r>
          </a:p>
          <a:p>
            <a:pPr eaLnBrk="1" hangingPunct="1">
              <a:spcBef>
                <a:spcPct val="0"/>
              </a:spcBef>
            </a:pPr>
            <a:r>
              <a:rPr lang="en-US" altLang="en-US" dirty="0" smtClean="0">
                <a:ea typeface="ＭＳ Ｐゴシック" pitchFamily="34" charset="-128"/>
              </a:rPr>
              <a:t>There are three types of managed care plans: health maintenance organizations, or HMOs; preferred provider organizations, or PPOs; and point-of-service plans, or </a:t>
            </a:r>
            <a:r>
              <a:rPr lang="en-US" altLang="en-US" dirty="0" err="1" smtClean="0">
                <a:ea typeface="ＭＳ Ｐゴシック" pitchFamily="34" charset="-128"/>
              </a:rPr>
              <a:t>POSs.</a:t>
            </a:r>
            <a:r>
              <a:rPr lang="en-US" altLang="en-US" dirty="0" smtClean="0">
                <a:ea typeface="ＭＳ Ｐゴシック" pitchFamily="34" charset="-128"/>
              </a:rPr>
              <a:t> A variation of the PPO is the exclusive provider organization or EPO. The next slides will detail the varying degrees of choice and cost in each of these models. </a:t>
            </a:r>
          </a:p>
          <a:p>
            <a:pPr eaLnBrk="1" hangingPunct="1">
              <a:spcBef>
                <a:spcPct val="0"/>
              </a:spcBef>
            </a:pPr>
            <a:endParaRPr lang="en-US" altLang="en-US" dirty="0" smtClean="0">
              <a:ea typeface="ＭＳ Ｐゴシック" pitchFamily="34" charset="-128"/>
            </a:endParaRPr>
          </a:p>
        </p:txBody>
      </p:sp>
      <p:sp>
        <p:nvSpPr>
          <p:cNvPr id="58371"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635ABDD0-5E79-45EB-AA82-C706B679FE94}" type="slidenum">
              <a:rPr lang="en-US" altLang="en-US" sz="1200">
                <a:latin typeface="Calibri" pitchFamily="34" charset="0"/>
              </a:rPr>
              <a:pPr algn="r" eaLnBrk="1" hangingPunct="1"/>
              <a:t>16</a:t>
            </a:fld>
            <a:endParaRPr lang="en-US" altLang="en-US" sz="1200">
              <a:latin typeface="Calibri" pitchFamily="34" charset="0"/>
            </a:endParaRPr>
          </a:p>
        </p:txBody>
      </p:sp>
    </p:spTree>
    <p:extLst>
      <p:ext uri="{BB962C8B-B14F-4D97-AF65-F5344CB8AC3E}">
        <p14:creationId xmlns:p14="http://schemas.microsoft.com/office/powerpoint/2010/main" val="2514422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HMOs represent the lowest cost managed care organization. There are various types of HMOs, with the differences depending mainly on the working arrangement providers have with the organization. </a:t>
            </a:r>
          </a:p>
          <a:p>
            <a:r>
              <a:rPr lang="en-US" altLang="en-US" dirty="0" smtClean="0">
                <a:ea typeface="ＭＳ Ｐゴシック" pitchFamily="34" charset="-128"/>
              </a:rPr>
              <a:t>In a staff model HMO, the physicians are salaried employees. They see only patients who are enrolled in that HMO, and they see patients in a clinic operated by the HMO.</a:t>
            </a:r>
          </a:p>
          <a:p>
            <a:r>
              <a:rPr lang="en-US" altLang="en-US" dirty="0" smtClean="0">
                <a:ea typeface="ＭＳ Ｐゴシック" pitchFamily="34" charset="-128"/>
              </a:rPr>
              <a:t>In a group model HMO, the physicians are employed by an independent, physician-owned group practice, and the HMO contracts with them for services. In this arrangement, HMO patients are the bulk of a physician’s business, and again, patients are seen in a clinic run by the HMO.</a:t>
            </a:r>
          </a:p>
          <a:p>
            <a:r>
              <a:rPr lang="en-US" altLang="en-US" dirty="0" smtClean="0">
                <a:ea typeface="ＭＳ Ｐゴシック" pitchFamily="34" charset="-128"/>
              </a:rPr>
              <a:t>In an open-group HMO, the organization contracts with individual physicians, who are free to contract with multiple plans. Patients are often seen in a clinic operated by the HMO.</a:t>
            </a:r>
          </a:p>
          <a:p>
            <a:r>
              <a:rPr lang="en-US" altLang="en-US" dirty="0" smtClean="0">
                <a:ea typeface="ＭＳ Ｐゴシック" pitchFamily="34" charset="-128"/>
              </a:rPr>
              <a:t>In an independent physician association, or IPA, the HMO contracts with physicians who are organized into a group such as a corporation, partnership, or foundation. The physicians retain their independence to see other patients, and they see patients in their own offices, not a clinic operated by the HMO. The IPA model is now used in the majority of HMO plans.</a:t>
            </a:r>
          </a:p>
          <a:p>
            <a:r>
              <a:rPr lang="en-US" altLang="en-US" dirty="0" smtClean="0">
                <a:ea typeface="ＭＳ Ｐゴシック" pitchFamily="34" charset="-128"/>
              </a:rPr>
              <a:t>In a network model, the HMO contracts with multiple independent physicians, group practices, and/or IPAs.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In a mixed model, the HMO is a mix and match of any of the above models.</a:t>
            </a:r>
            <a:endParaRPr lang="en-US" altLang="en-US" dirty="0" smtClean="0">
              <a:ea typeface="ＭＳ Ｐゴシック" pitchFamily="34" charset="-128"/>
            </a:endParaRPr>
          </a:p>
          <a:p>
            <a:r>
              <a:rPr lang="en-US" altLang="en-US" dirty="0" smtClean="0">
                <a:ea typeface="ＭＳ Ｐゴシック" pitchFamily="34" charset="-128"/>
              </a:rPr>
              <a:t>Reimbursement is made only to providers within the HMO. No reimbursement is available for health care services from providers outside the HMO.</a:t>
            </a:r>
          </a:p>
          <a:p>
            <a:endParaRPr lang="en-US" altLang="en-US" dirty="0" smtClean="0">
              <a:ea typeface="ＭＳ Ｐゴシック" pitchFamily="34" charset="-128"/>
            </a:endParaRPr>
          </a:p>
        </p:txBody>
      </p:sp>
      <p:sp>
        <p:nvSpPr>
          <p:cNvPr id="60419"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82346EE0-CE06-4FF6-A24B-9C658DF314D2}" type="slidenum">
              <a:rPr lang="en-US" altLang="en-US" sz="1200">
                <a:latin typeface="Calibri" pitchFamily="34" charset="0"/>
              </a:rPr>
              <a:pPr algn="r" eaLnBrk="1" hangingPunct="1"/>
              <a:t>17</a:t>
            </a:fld>
            <a:endParaRPr lang="en-US" altLang="en-US" sz="1200">
              <a:latin typeface="Calibri" pitchFamily="34" charset="0"/>
            </a:endParaRPr>
          </a:p>
        </p:txBody>
      </p:sp>
    </p:spTree>
    <p:extLst>
      <p:ext uri="{BB962C8B-B14F-4D97-AF65-F5344CB8AC3E}">
        <p14:creationId xmlns:p14="http://schemas.microsoft.com/office/powerpoint/2010/main" val="2957891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In a PPO, reimbursement is provided using a fee-for-service methodology where patients receive discounts and savings for using in-network providers. PPOs</a:t>
            </a:r>
            <a:r>
              <a:rPr lang="en-US" altLang="en-US" baseline="0" dirty="0" smtClean="0">
                <a:ea typeface="ＭＳ Ｐゴシック" pitchFamily="34" charset="-128"/>
              </a:rPr>
              <a:t> feature</a:t>
            </a:r>
            <a:r>
              <a:rPr lang="en-US" altLang="en-US" dirty="0" smtClean="0">
                <a:ea typeface="ＭＳ Ｐゴシック" pitchFamily="34" charset="-128"/>
              </a:rPr>
              <a:t> lower deductibles, copayments, and coinsurance. In a PPO, a patient is free to seek care from any provider they choose and will still receive some reimbursement.</a:t>
            </a:r>
          </a:p>
          <a:p>
            <a:r>
              <a:rPr lang="en-US" altLang="en-US" dirty="0" smtClean="0">
                <a:ea typeface="ＭＳ Ｐゴシック" pitchFamily="34" charset="-128"/>
              </a:rPr>
              <a:t>A variation of the PPO is the exclusive provider organization, or EPO. It is similar to a PPO, but care must be obtained through in-network providers only. Health care services supplied by providers outside the network are not reimbursable through the EPO. </a:t>
            </a:r>
          </a:p>
          <a:p>
            <a:r>
              <a:rPr lang="en-US" altLang="en-US" dirty="0" smtClean="0">
                <a:ea typeface="ＭＳ Ｐゴシック" pitchFamily="34" charset="-128"/>
              </a:rPr>
              <a:t>In both the PPO and EPO plans, no gatekeeper controls access to medical services and individuals may seek care from any provider.</a:t>
            </a:r>
          </a:p>
          <a:p>
            <a:endParaRPr lang="en-US" altLang="en-US" dirty="0" smtClean="0">
              <a:ea typeface="ＭＳ Ｐゴシック" pitchFamily="34" charset="-128"/>
            </a:endParaRPr>
          </a:p>
        </p:txBody>
      </p:sp>
      <p:sp>
        <p:nvSpPr>
          <p:cNvPr id="624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C6FADB3B-DDE5-4C65-8CE3-94ABE9D2801A}" type="slidenum">
              <a:rPr lang="en-US" altLang="en-US"/>
              <a:pPr/>
              <a:t>18</a:t>
            </a:fld>
            <a:endParaRPr lang="en-US" altLang="en-US"/>
          </a:p>
        </p:txBody>
      </p:sp>
    </p:spTree>
    <p:extLst>
      <p:ext uri="{BB962C8B-B14F-4D97-AF65-F5344CB8AC3E}">
        <p14:creationId xmlns:p14="http://schemas.microsoft.com/office/powerpoint/2010/main" val="2861854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The point of service plan, or POS, includes a primary care physician, or gatekeeper, who controls access to plan-only providers, similar to an HMO. The primary care physician becomes the point of service for delivery of all health care services. In a POS plan, referrals can be made out of network at the discretion of the primary care physician. </a:t>
            </a:r>
          </a:p>
          <a:p>
            <a:endParaRPr lang="en-US" altLang="en-US" dirty="0" smtClean="0">
              <a:ea typeface="ＭＳ Ｐゴシック" pitchFamily="34" charset="-128"/>
            </a:endParaRPr>
          </a:p>
        </p:txBody>
      </p:sp>
      <p:sp>
        <p:nvSpPr>
          <p:cNvPr id="645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57C30BB2-BB4A-4BE1-9F14-1F8B946C9137}" type="slidenum">
              <a:rPr lang="en-US" altLang="en-US"/>
              <a:pPr/>
              <a:t>19</a:t>
            </a:fld>
            <a:endParaRPr lang="en-US" altLang="en-US"/>
          </a:p>
        </p:txBody>
      </p:sp>
    </p:spTree>
    <p:extLst>
      <p:ext uri="{BB962C8B-B14F-4D97-AF65-F5344CB8AC3E}">
        <p14:creationId xmlns:p14="http://schemas.microsoft.com/office/powerpoint/2010/main" val="3828668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The objectives for </a:t>
            </a:r>
            <a:r>
              <a:rPr lang="en-US" altLang="en-US" b="0" i="0" dirty="0" smtClean="0">
                <a:ea typeface="ＭＳ Ｐゴシック" pitchFamily="34" charset="-128"/>
              </a:rPr>
              <a:t>Financing Health Care, Part 1</a:t>
            </a:r>
            <a:r>
              <a:rPr lang="en-US" altLang="en-US" b="1" i="1" dirty="0" smtClean="0">
                <a:ea typeface="ＭＳ Ｐゴシック" pitchFamily="34" charset="-128"/>
              </a:rPr>
              <a:t> </a:t>
            </a:r>
            <a:r>
              <a:rPr lang="en-US" altLang="en-US" dirty="0" smtClean="0">
                <a:ea typeface="ＭＳ Ｐゴシック" pitchFamily="34" charset="-128"/>
              </a:rPr>
              <a:t>are:</a:t>
            </a:r>
          </a:p>
          <a:p>
            <a:pPr marL="171450" marR="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altLang="en-US" dirty="0" smtClean="0">
                <a:ea typeface="ＭＳ Ｐゴシック" pitchFamily="34" charset="-128"/>
              </a:rPr>
              <a:t>Describe the history and role of the health insurance industry in financing health care in the U.S., and Federal laws that have influenced the development of the industry; </a:t>
            </a:r>
          </a:p>
          <a:p>
            <a:pPr marL="171450" indent="-171450" eaLnBrk="1" hangingPunct="1">
              <a:spcBef>
                <a:spcPct val="0"/>
              </a:spcBef>
              <a:buFont typeface="Arial" panose="020B0604020202020204" pitchFamily="34" charset="0"/>
              <a:buChar char="•"/>
            </a:pPr>
            <a:r>
              <a:rPr lang="en-US" altLang="en-US" dirty="0" smtClean="0">
                <a:ea typeface="ＭＳ Ｐゴシック" pitchFamily="34" charset="-128"/>
              </a:rPr>
              <a:t>Explain the importance of the health care industry in the U.S. economy and the role of financial management in health care;</a:t>
            </a: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5C56261-F6BE-4507-BE7B-A60DE5829259}" type="slidenum">
              <a:rPr lang="en-US" altLang="en-US"/>
              <a:pPr/>
              <a:t>2</a:t>
            </a:fld>
            <a:endParaRPr lang="en-US" altLang="en-US"/>
          </a:p>
        </p:txBody>
      </p:sp>
    </p:spTree>
    <p:extLst>
      <p:ext uri="{BB962C8B-B14F-4D97-AF65-F5344CB8AC3E}">
        <p14:creationId xmlns:p14="http://schemas.microsoft.com/office/powerpoint/2010/main" val="22233612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This table summarizes and compares indemnity and managed care programs. Indemnity programs have the most freedom of choice, but they cost the most. HMOs have the least freedom of choice and cost the least.</a:t>
            </a:r>
          </a:p>
          <a:p>
            <a:r>
              <a:rPr lang="en-US" altLang="en-US" dirty="0" smtClean="0">
                <a:ea typeface="ＭＳ Ｐゴシック" pitchFamily="34" charset="-128"/>
              </a:rPr>
              <a:t>As previously mentioned, all managed care plans limit member choice by designating a network of providers. The providers accept reduced reimbursement from the managed care program in exchange for patients referred through the plan. PPOs offer a broader network than HMOs do.</a:t>
            </a:r>
          </a:p>
          <a:p>
            <a:r>
              <a:rPr lang="en-US" altLang="en-US" dirty="0" smtClean="0">
                <a:ea typeface="ＭＳ Ｐゴシック" pitchFamily="34" charset="-128"/>
              </a:rPr>
              <a:t>So-called in-network providers are reimbursed more by the insurance plan than out-of-network providers. A patient might pay as much as forty percent more for out-of-network services.</a:t>
            </a:r>
          </a:p>
          <a:p>
            <a:r>
              <a:rPr lang="en-US" altLang="en-US" dirty="0" smtClean="0">
                <a:ea typeface="ＭＳ Ｐゴシック" pitchFamily="34" charset="-128"/>
              </a:rPr>
              <a:t>Choice of physicians is most limited with an HMO, which also requires the patient to designate a primary care provider, or PCP. Patients must see this provider first, in order to get a referral to a specialist. PPOs and EPOs do not have this requirement. </a:t>
            </a:r>
          </a:p>
          <a:p>
            <a:r>
              <a:rPr lang="en-US" altLang="en-US" dirty="0" smtClean="0">
                <a:ea typeface="ＭＳ Ｐゴシック" pitchFamily="34" charset="-128"/>
              </a:rPr>
              <a:t>HMOs require precertification, a process for checking the patient’s eligibility and authorizing a medical procedure or hospitalization before it occurs. If precertification is skipped, the HMO may not pay for the patient’s care. The exception is in the case of an emergency, but even then, the incident must be certified as necessary after the fact. PPOs do not usually require certification. </a:t>
            </a:r>
          </a:p>
          <a:p>
            <a:r>
              <a:rPr lang="en-US" altLang="en-US" dirty="0" smtClean="0">
                <a:ea typeface="ＭＳ Ｐゴシック" pitchFamily="34" charset="-128"/>
              </a:rPr>
              <a:t>Another difference between HMOs and PPOs is that HMOs generally pay more for preventive care, which lowers costs for everyone. </a:t>
            </a:r>
          </a:p>
          <a:p>
            <a:r>
              <a:rPr lang="en-US" altLang="en-US" dirty="0" smtClean="0">
                <a:ea typeface="ＭＳ Ｐゴシック" pitchFamily="34" charset="-128"/>
              </a:rPr>
              <a:t>Note that a POS plan is a hybrid. It has the flexibility of a PPO, with a cost comparable to an HMO. A POS relies heavily on preventive care. Members have a primary care physician who may refer them to providers outside the network if deemed necessary.</a:t>
            </a:r>
          </a:p>
        </p:txBody>
      </p:sp>
      <p:sp>
        <p:nvSpPr>
          <p:cNvPr id="66563"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12CEFC93-560E-4369-9A38-AB315932DCA4}" type="slidenum">
              <a:rPr lang="en-US" altLang="en-US" sz="1200">
                <a:latin typeface="Calibri" pitchFamily="34" charset="0"/>
              </a:rPr>
              <a:pPr algn="r" eaLnBrk="1" hangingPunct="1"/>
              <a:t>20</a:t>
            </a:fld>
            <a:endParaRPr lang="en-US" altLang="en-US" sz="1200">
              <a:latin typeface="Calibri" pitchFamily="34" charset="0"/>
            </a:endParaRPr>
          </a:p>
        </p:txBody>
      </p:sp>
    </p:spTree>
    <p:extLst>
      <p:ext uri="{BB962C8B-B14F-4D97-AF65-F5344CB8AC3E}">
        <p14:creationId xmlns:p14="http://schemas.microsoft.com/office/powerpoint/2010/main" val="1109756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Private insurance is regulated by both state and federal laws. States regulate commercial health insurers. They control the legal structure of private insurers and monitor their finances to make sure they can meet their obligations to the people they insure. Companies must prove they have enough money to pay all anticipated claims for the year, along with their administrative and operating costs, and they must maintain a certain amount of excess funds or reserves, in case claims exceed projected experience.</a:t>
            </a:r>
          </a:p>
          <a:p>
            <a:pPr eaLnBrk="1" hangingPunct="1">
              <a:spcBef>
                <a:spcPct val="0"/>
              </a:spcBef>
            </a:pPr>
            <a:endParaRPr lang="en-US" altLang="en-US" dirty="0" smtClean="0">
              <a:ea typeface="ＭＳ Ｐゴシック" pitchFamily="34" charset="-128"/>
            </a:endParaRPr>
          </a:p>
        </p:txBody>
      </p:sp>
      <p:sp>
        <p:nvSpPr>
          <p:cNvPr id="68611"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3CC00475-0319-42DA-89A9-5F7EEE4FBD4D}" type="slidenum">
              <a:rPr lang="en-US" altLang="en-US" sz="1200">
                <a:latin typeface="Calibri" pitchFamily="34" charset="0"/>
              </a:rPr>
              <a:pPr algn="r" eaLnBrk="1" hangingPunct="1"/>
              <a:t>21</a:t>
            </a:fld>
            <a:endParaRPr lang="en-US" altLang="en-US" sz="1200">
              <a:latin typeface="Calibri" pitchFamily="34" charset="0"/>
            </a:endParaRPr>
          </a:p>
        </p:txBody>
      </p:sp>
    </p:spTree>
    <p:extLst>
      <p:ext uri="{BB962C8B-B14F-4D97-AF65-F5344CB8AC3E}">
        <p14:creationId xmlns:p14="http://schemas.microsoft.com/office/powerpoint/2010/main" val="1919175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8"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There are multiple Federal laws regulating both public and private health insurance. Many of the laws have been mentioned previously. </a:t>
            </a:r>
          </a:p>
          <a:p>
            <a:r>
              <a:rPr lang="en-US" altLang="en-US" dirty="0" smtClean="0">
                <a:ea typeface="ＭＳ Ｐゴシック" pitchFamily="34" charset="-128"/>
              </a:rPr>
              <a:t>One of the most important federal laws about regulation of private insurance is the Employee Retirement Income Security Act of 1974 or ERISA. It sets certain minimum standards for employer-provided health plans. It allows employers to self-insure, effectively permitting an employer to create an insurance company, bypassing state requirements. For any ERISA-organized health plan, states laws may not pre-empt Federal rules and regulations. It requires that employers provide an appeals process so employees can get benefits, and it allows employees to sue for benefits. </a:t>
            </a:r>
          </a:p>
          <a:p>
            <a:endParaRPr lang="en-US" altLang="en-US" dirty="0" smtClean="0">
              <a:ea typeface="ＭＳ Ｐゴシック" pitchFamily="34" charset="-128"/>
            </a:endParaRPr>
          </a:p>
        </p:txBody>
      </p:sp>
      <p:sp>
        <p:nvSpPr>
          <p:cNvPr id="70659"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B2583914-3199-48F9-ADD7-C32C145F6E15}" type="slidenum">
              <a:rPr lang="en-US" altLang="en-US" sz="1200">
                <a:latin typeface="Calibri" pitchFamily="34" charset="0"/>
              </a:rPr>
              <a:pPr algn="r" eaLnBrk="1" hangingPunct="1"/>
              <a:t>22</a:t>
            </a:fld>
            <a:endParaRPr lang="en-US" altLang="en-US" sz="1200">
              <a:latin typeface="Calibri" pitchFamily="34" charset="0"/>
            </a:endParaRPr>
          </a:p>
        </p:txBody>
      </p:sp>
    </p:spTree>
    <p:extLst>
      <p:ext uri="{BB962C8B-B14F-4D97-AF65-F5344CB8AC3E}">
        <p14:creationId xmlns:p14="http://schemas.microsoft.com/office/powerpoint/2010/main" val="25194882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6"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COBRA is an amendment to ERISA that allows employees to continue their health care insurance in certain cases, such as voluntarily leaving a job, involuntary job loss, death of a spouse, and divorce. Individuals usually have to pay at least some of the premium themselves, and they may even pay slightly more than what the insurance formerly cost. Companies with fewer than twenty employees are not generally required to offer COBRA benefits.</a:t>
            </a:r>
          </a:p>
        </p:txBody>
      </p:sp>
      <p:sp>
        <p:nvSpPr>
          <p:cNvPr id="72707"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78C53AE2-1BAF-4FA6-9817-BEE54834DF82}" type="slidenum">
              <a:rPr lang="en-US" altLang="en-US" sz="1200">
                <a:latin typeface="Calibri" pitchFamily="34" charset="0"/>
              </a:rPr>
              <a:pPr algn="r" eaLnBrk="1" hangingPunct="1"/>
              <a:t>23</a:t>
            </a:fld>
            <a:endParaRPr lang="en-US" altLang="en-US" sz="1200">
              <a:latin typeface="Calibri" pitchFamily="34" charset="0"/>
            </a:endParaRPr>
          </a:p>
        </p:txBody>
      </p:sp>
    </p:spTree>
    <p:extLst>
      <p:ext uri="{BB962C8B-B14F-4D97-AF65-F5344CB8AC3E}">
        <p14:creationId xmlns:p14="http://schemas.microsoft.com/office/powerpoint/2010/main" val="37513514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Most people are familiar with HIPAA, the Health Insurance Portability and Accountability Act, because of the notices required with visits to a health care provider. The most publicized part of HIPAA protects the privacy of patient information. Lesser-known HIPAA provisions are just as important. HIPAA gives employees and their families access to group insurance regardless of their health status, such as previous claims experience or knowledge of genetic disease. For many employees who lose insurance coverage, it provides opportunities to join other group plans or buy individual insurance.</a:t>
            </a:r>
          </a:p>
          <a:p>
            <a:pPr eaLnBrk="1" hangingPunct="1">
              <a:spcBef>
                <a:spcPct val="0"/>
              </a:spcBef>
            </a:pPr>
            <a:endParaRPr lang="en-US" altLang="en-US" dirty="0" smtClean="0">
              <a:ea typeface="ＭＳ Ｐゴシック" pitchFamily="34" charset="-128"/>
            </a:endParaRPr>
          </a:p>
        </p:txBody>
      </p:sp>
      <p:sp>
        <p:nvSpPr>
          <p:cNvPr id="74755"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61938143-86E8-4819-A288-4BC86A1908D0}" type="slidenum">
              <a:rPr lang="en-US" altLang="en-US" sz="1200">
                <a:latin typeface="Calibri" pitchFamily="34" charset="0"/>
              </a:rPr>
              <a:pPr algn="r" eaLnBrk="1" hangingPunct="1"/>
              <a:t>24</a:t>
            </a:fld>
            <a:endParaRPr lang="en-US" altLang="en-US" sz="1200">
              <a:latin typeface="Calibri" pitchFamily="34" charset="0"/>
            </a:endParaRPr>
          </a:p>
        </p:txBody>
      </p:sp>
    </p:spTree>
    <p:extLst>
      <p:ext uri="{BB962C8B-B14F-4D97-AF65-F5344CB8AC3E}">
        <p14:creationId xmlns:p14="http://schemas.microsoft.com/office/powerpoint/2010/main" val="39462273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2"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Other amendments to ERISA regulate private insurance by requiring that certain types of coverage be provided. For example, the Newborns and Mothers Health Protection Act of 1996 provides for at least a forty-eight hour hospital stay following childbirth. The Mental Health Parity Act of 1996 requires that lifetime and annual dollar limits on coverage for mental illness be the same for as</a:t>
            </a:r>
            <a:r>
              <a:rPr lang="en-US" altLang="en-US" baseline="0" dirty="0" smtClean="0">
                <a:ea typeface="ＭＳ Ｐゴシック" pitchFamily="34" charset="-128"/>
              </a:rPr>
              <a:t> </a:t>
            </a:r>
            <a:r>
              <a:rPr lang="en-US" altLang="en-US" dirty="0" smtClean="0">
                <a:ea typeface="ＭＳ Ｐゴシック" pitchFamily="34" charset="-128"/>
              </a:rPr>
              <a:t>medical or surgical benefits. The latest rider on this bill was in 2008, when the Troubled Asset Relief Program, or TARP, was signed into law by President George W. Bush. Finally, the Women's Health and Cancer Rights Act of 1997 provides coverage of certain post-mastectomy benefits for women who undergo mastectomy that includes reconstructive surgery and treatment of complications.</a:t>
            </a:r>
          </a:p>
          <a:p>
            <a:pPr eaLnBrk="1" hangingPunct="1">
              <a:spcBef>
                <a:spcPct val="0"/>
              </a:spcBef>
            </a:pPr>
            <a:endParaRPr lang="en-US" altLang="en-US" dirty="0" smtClean="0">
              <a:ea typeface="ＭＳ Ｐゴシック" pitchFamily="34" charset="-128"/>
            </a:endParaRPr>
          </a:p>
        </p:txBody>
      </p:sp>
      <p:sp>
        <p:nvSpPr>
          <p:cNvPr id="76803"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C6CA0D4E-6CE1-4542-B048-AF455BBEDD7A}" type="slidenum">
              <a:rPr lang="en-US" altLang="en-US" sz="1200">
                <a:latin typeface="Calibri" pitchFamily="34" charset="0"/>
              </a:rPr>
              <a:pPr algn="r" eaLnBrk="1" hangingPunct="1"/>
              <a:t>25</a:t>
            </a:fld>
            <a:endParaRPr lang="en-US" altLang="en-US" sz="1200">
              <a:latin typeface="Calibri" pitchFamily="34" charset="0"/>
            </a:endParaRPr>
          </a:p>
        </p:txBody>
      </p:sp>
    </p:spTree>
    <p:extLst>
      <p:ext uri="{BB962C8B-B14F-4D97-AF65-F5344CB8AC3E}">
        <p14:creationId xmlns:p14="http://schemas.microsoft.com/office/powerpoint/2010/main" val="222855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0"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The Patient Protection and Affordable Care Act, passed in 2010, is the official name for what many refer to as the health care reform law</a:t>
            </a:r>
            <a:r>
              <a:rPr lang="en-US" altLang="en-US" b="1" dirty="0" smtClean="0">
                <a:ea typeface="ＭＳ Ｐゴシック" pitchFamily="34" charset="-128"/>
              </a:rPr>
              <a:t>. </a:t>
            </a:r>
            <a:r>
              <a:rPr lang="en-US" altLang="en-US" dirty="0" smtClean="0">
                <a:ea typeface="ＭＳ Ｐゴシック" pitchFamily="34" charset="-128"/>
              </a:rPr>
              <a:t>This law improves access to health insurance for children, young adults, and people who have been denied insurance due to a preexisting condition. In addition, insurance companies are no longer allowed to impose lifetime limits on most benefits, and the law is phasing out the annual limits that companies can impose. Patients in some plans get free access to certain preventive services, and seniors who are experiencing the Medicare D coverage gap receive a fifty-percent discount on brand-name drugs. </a:t>
            </a:r>
          </a:p>
          <a:p>
            <a:pPr eaLnBrk="1" hangingPunct="1">
              <a:spcBef>
                <a:spcPct val="0"/>
              </a:spcBef>
            </a:pPr>
            <a:endParaRPr lang="en-US" altLang="en-US" dirty="0" smtClean="0">
              <a:ea typeface="ＭＳ Ｐゴシック" pitchFamily="34" charset="-128"/>
            </a:endParaRPr>
          </a:p>
        </p:txBody>
      </p:sp>
      <p:sp>
        <p:nvSpPr>
          <p:cNvPr id="78851"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1A400349-55D1-4B92-A83F-83648AC10734}" type="slidenum">
              <a:rPr lang="en-US" altLang="en-US" sz="1200">
                <a:latin typeface="Calibri" pitchFamily="34" charset="0"/>
              </a:rPr>
              <a:pPr algn="r" eaLnBrk="1" hangingPunct="1"/>
              <a:t>26</a:t>
            </a:fld>
            <a:endParaRPr lang="en-US" altLang="en-US" sz="1200">
              <a:latin typeface="Calibri" pitchFamily="34" charset="0"/>
            </a:endParaRPr>
          </a:p>
        </p:txBody>
      </p:sp>
    </p:spTree>
    <p:extLst>
      <p:ext uri="{BB962C8B-B14F-4D97-AF65-F5344CB8AC3E}">
        <p14:creationId xmlns:p14="http://schemas.microsoft.com/office/powerpoint/2010/main" val="2922887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8"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This concludes Lecture d of Financing Health Care, Part 1. </a:t>
            </a:r>
          </a:p>
          <a:p>
            <a:pPr eaLnBrk="1" hangingPunct="1">
              <a:spcBef>
                <a:spcPct val="0"/>
              </a:spcBef>
            </a:pPr>
            <a:r>
              <a:rPr lang="en-US" altLang="en-US" dirty="0" smtClean="0">
                <a:ea typeface="ＭＳ Ｐゴシック" pitchFamily="34" charset="-128"/>
              </a:rPr>
              <a:t>In summary:</a:t>
            </a:r>
          </a:p>
          <a:p>
            <a:pPr marL="171450" indent="-171450" eaLnBrk="1" hangingPunct="1">
              <a:spcBef>
                <a:spcPct val="0"/>
              </a:spcBef>
              <a:buFont typeface="Arial" panose="020B0604020202020204" pitchFamily="34" charset="0"/>
              <a:buChar char="•"/>
            </a:pPr>
            <a:r>
              <a:rPr lang="en-US" altLang="en-US" dirty="0" smtClean="0">
                <a:ea typeface="ＭＳ Ｐゴシック" pitchFamily="34" charset="-128"/>
              </a:rPr>
              <a:t>Insurance works by spreading financial risk. </a:t>
            </a:r>
          </a:p>
          <a:p>
            <a:pPr marL="171450" indent="-171450" eaLnBrk="1" hangingPunct="1">
              <a:spcBef>
                <a:spcPct val="0"/>
              </a:spcBef>
              <a:buFont typeface="Arial" panose="020B0604020202020204" pitchFamily="34" charset="0"/>
              <a:buChar char="•"/>
            </a:pPr>
            <a:r>
              <a:rPr lang="en-US" altLang="en-US" dirty="0" smtClean="0">
                <a:ea typeface="ＭＳ Ｐゴシック" pitchFamily="34" charset="-128"/>
              </a:rPr>
              <a:t>Insurers pay providers based upon the diagnosis code, procedure code, or the service provided, and contractual agreements for fees. </a:t>
            </a:r>
          </a:p>
          <a:p>
            <a:pPr eaLnBrk="1" hangingPunct="1">
              <a:spcBef>
                <a:spcPct val="0"/>
              </a:spcBef>
            </a:pPr>
            <a:endParaRPr lang="en-US" altLang="en-US" dirty="0" smtClean="0">
              <a:ea typeface="ＭＳ Ｐゴシック" pitchFamily="34" charset="-128"/>
            </a:endParaRPr>
          </a:p>
        </p:txBody>
      </p:sp>
      <p:sp>
        <p:nvSpPr>
          <p:cNvPr id="80899"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A43B6568-2574-459F-AABE-89C5D6C70D44}" type="slidenum">
              <a:rPr lang="en-US" altLang="en-US" sz="1200">
                <a:latin typeface="Calibri" pitchFamily="34" charset="0"/>
              </a:rPr>
              <a:pPr algn="r" eaLnBrk="1" hangingPunct="1"/>
              <a:t>27</a:t>
            </a:fld>
            <a:endParaRPr lang="en-US" altLang="en-US" sz="1200">
              <a:latin typeface="Calibri" pitchFamily="34" charset="0"/>
            </a:endParaRPr>
          </a:p>
        </p:txBody>
      </p:sp>
    </p:spTree>
    <p:extLst>
      <p:ext uri="{BB962C8B-B14F-4D97-AF65-F5344CB8AC3E}">
        <p14:creationId xmlns:p14="http://schemas.microsoft.com/office/powerpoint/2010/main" val="30936529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8"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Individual organizations run private insurance and operate under state and Federal laws. Different types of insurance plans include indemnity plans, Blue Cross Blue Shield plans, and managed care plans.</a:t>
            </a:r>
          </a:p>
          <a:p>
            <a:pPr eaLnBrk="1" hangingPunct="1">
              <a:spcBef>
                <a:spcPct val="0"/>
              </a:spcBef>
            </a:pPr>
            <a:r>
              <a:rPr lang="en-US" altLang="en-US" dirty="0" smtClean="0">
                <a:ea typeface="ＭＳ Ｐゴシック" pitchFamily="34" charset="-128"/>
              </a:rPr>
              <a:t>The term managed care is used to describe techniques designed to provide comprehensive health care, manage outcomes and quality, and control costs. </a:t>
            </a:r>
          </a:p>
          <a:p>
            <a:pPr eaLnBrk="1" hangingPunct="1">
              <a:spcBef>
                <a:spcPct val="0"/>
              </a:spcBef>
            </a:pPr>
            <a:r>
              <a:rPr lang="en-US" altLang="en-US" dirty="0" smtClean="0">
                <a:ea typeface="ＭＳ Ｐゴシック" pitchFamily="34" charset="-128"/>
              </a:rPr>
              <a:t>Managed care balances choice with cost, where fewer choices translate to lower insurance premiums and lower out-of-pocket costs. </a:t>
            </a:r>
          </a:p>
          <a:p>
            <a:pPr eaLnBrk="1" hangingPunct="1">
              <a:spcBef>
                <a:spcPct val="0"/>
              </a:spcBef>
            </a:pPr>
            <a:r>
              <a:rPr lang="en-US" altLang="en-US" dirty="0" smtClean="0">
                <a:ea typeface="ＭＳ Ｐゴシック" pitchFamily="34" charset="-128"/>
              </a:rPr>
              <a:t>Both state and federal laws regulate private health insurance. The most important federal laws regulating insurance are ERISA, COBRA, HIPAA, and the Affordable Care Act. </a:t>
            </a:r>
          </a:p>
          <a:p>
            <a:pPr eaLnBrk="1" hangingPunct="1">
              <a:spcBef>
                <a:spcPct val="0"/>
              </a:spcBef>
            </a:pPr>
            <a:endParaRPr lang="en-US" altLang="en-US" dirty="0" smtClean="0">
              <a:ea typeface="ＭＳ Ｐゴシック" pitchFamily="34" charset="-128"/>
            </a:endParaRPr>
          </a:p>
        </p:txBody>
      </p:sp>
      <p:sp>
        <p:nvSpPr>
          <p:cNvPr id="80899"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A43B6568-2574-459F-AABE-89C5D6C70D44}" type="slidenum">
              <a:rPr lang="en-US" altLang="en-US" sz="1200">
                <a:latin typeface="Calibri" pitchFamily="34" charset="0"/>
              </a:rPr>
              <a:pPr algn="r" eaLnBrk="1" hangingPunct="1"/>
              <a:t>28</a:t>
            </a:fld>
            <a:endParaRPr lang="en-US" altLang="en-US" sz="1200">
              <a:latin typeface="Calibri" pitchFamily="34" charset="0"/>
            </a:endParaRPr>
          </a:p>
        </p:txBody>
      </p:sp>
    </p:spTree>
    <p:extLst>
      <p:ext uri="{BB962C8B-B14F-4D97-AF65-F5344CB8AC3E}">
        <p14:creationId xmlns:p14="http://schemas.microsoft.com/office/powerpoint/2010/main" val="30699677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References slide. No audio.</a:t>
            </a:r>
          </a:p>
          <a:p>
            <a:endParaRPr lang="en-US" altLang="en-US" dirty="0" smtClean="0">
              <a:ea typeface="ＭＳ Ｐゴシック" pitchFamily="34" charset="-128"/>
            </a:endParaRPr>
          </a:p>
        </p:txBody>
      </p:sp>
      <p:sp>
        <p:nvSpPr>
          <p:cNvPr id="829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a:p>
        </p:txBody>
      </p:sp>
      <p:sp>
        <p:nvSpPr>
          <p:cNvPr id="829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07F47A46-F18D-45EF-BC2C-22F1D41E5DE8}" type="slidenum">
              <a:rPr lang="en-US" altLang="en-US"/>
              <a:pPr/>
              <a:t>29</a:t>
            </a:fld>
            <a:endParaRPr lang="en-US" altLang="en-US"/>
          </a:p>
        </p:txBody>
      </p:sp>
    </p:spTree>
    <p:extLst>
      <p:ext uri="{BB962C8B-B14F-4D97-AF65-F5344CB8AC3E}">
        <p14:creationId xmlns:p14="http://schemas.microsoft.com/office/powerpoint/2010/main" val="4211625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Arial" panose="020B0604020202020204" pitchFamily="34" charset="0"/>
              <a:buChar char="•"/>
            </a:pPr>
            <a:r>
              <a:rPr lang="en-US" altLang="en-US" dirty="0" smtClean="0">
                <a:ea typeface="ＭＳ Ｐゴシック" pitchFamily="34" charset="-128"/>
              </a:rPr>
              <a:t>Describe the models of health care financing found in the U.S. and in selected other countries; </a:t>
            </a:r>
          </a:p>
          <a:p>
            <a:pPr marL="171450" indent="-171450" eaLnBrk="1" hangingPunct="1">
              <a:spcBef>
                <a:spcPct val="0"/>
              </a:spcBef>
              <a:buFont typeface="Arial" panose="020B0604020202020204" pitchFamily="34" charset="0"/>
              <a:buChar char="•"/>
            </a:pPr>
            <a:r>
              <a:rPr lang="en-US" altLang="en-US" dirty="0" smtClean="0">
                <a:ea typeface="ＭＳ Ｐゴシック" pitchFamily="34" charset="-128"/>
              </a:rPr>
              <a:t>Explain the differences among various types of private health insurance and describe the organization and structure of network-based managed care health insurance programs; </a:t>
            </a: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5C56261-F6BE-4507-BE7B-A60DE5829259}" type="slidenum">
              <a:rPr lang="en-US" altLang="en-US"/>
              <a:pPr/>
              <a:t>3</a:t>
            </a:fld>
            <a:endParaRPr lang="en-US" altLang="en-US"/>
          </a:p>
        </p:txBody>
      </p:sp>
    </p:spTree>
    <p:extLst>
      <p:ext uri="{BB962C8B-B14F-4D97-AF65-F5344CB8AC3E}">
        <p14:creationId xmlns:p14="http://schemas.microsoft.com/office/powerpoint/2010/main" val="41736130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References slide. No audio.</a:t>
            </a:r>
          </a:p>
          <a:p>
            <a:endParaRPr lang="en-US" altLang="en-US" dirty="0" smtClean="0">
              <a:ea typeface="ＭＳ Ｐゴシック" pitchFamily="34" charset="-128"/>
            </a:endParaRPr>
          </a:p>
        </p:txBody>
      </p:sp>
      <p:sp>
        <p:nvSpPr>
          <p:cNvPr id="829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a:p>
        </p:txBody>
      </p:sp>
      <p:sp>
        <p:nvSpPr>
          <p:cNvPr id="829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07F47A46-F18D-45EF-BC2C-22F1D41E5DE8}" type="slidenum">
              <a:rPr lang="en-US" altLang="en-US"/>
              <a:pPr/>
              <a:t>30</a:t>
            </a:fld>
            <a:endParaRPr lang="en-US" altLang="en-US"/>
          </a:p>
        </p:txBody>
      </p:sp>
    </p:spTree>
    <p:extLst>
      <p:ext uri="{BB962C8B-B14F-4D97-AF65-F5344CB8AC3E}">
        <p14:creationId xmlns:p14="http://schemas.microsoft.com/office/powerpoint/2010/main" val="19754878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References slide. No audio.</a:t>
            </a:r>
          </a:p>
          <a:p>
            <a:endParaRPr lang="en-US" altLang="en-US" dirty="0" smtClean="0">
              <a:ea typeface="ＭＳ Ｐゴシック" pitchFamily="34" charset="-128"/>
            </a:endParaRPr>
          </a:p>
        </p:txBody>
      </p:sp>
      <p:sp>
        <p:nvSpPr>
          <p:cNvPr id="849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a:p>
        </p:txBody>
      </p:sp>
      <p:sp>
        <p:nvSpPr>
          <p:cNvPr id="849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04F597CD-BC08-4982-BFA4-7FE8E98B4BB5}" type="slidenum">
              <a:rPr lang="en-US" altLang="en-US"/>
              <a:pPr/>
              <a:t>31</a:t>
            </a:fld>
            <a:endParaRPr lang="en-US" altLang="en-US"/>
          </a:p>
        </p:txBody>
      </p:sp>
    </p:spTree>
    <p:extLst>
      <p:ext uri="{BB962C8B-B14F-4D97-AF65-F5344CB8AC3E}">
        <p14:creationId xmlns:p14="http://schemas.microsoft.com/office/powerpoint/2010/main" val="22133605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33</a:t>
            </a:fld>
            <a:endParaRPr lang="en-US" altLang="en-US"/>
          </a:p>
        </p:txBody>
      </p:sp>
    </p:spTree>
    <p:extLst>
      <p:ext uri="{BB962C8B-B14F-4D97-AF65-F5344CB8AC3E}">
        <p14:creationId xmlns:p14="http://schemas.microsoft.com/office/powerpoint/2010/main" val="2322990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Arial" panose="020B0604020202020204" pitchFamily="34" charset="0"/>
              <a:buChar char="•"/>
            </a:pPr>
            <a:r>
              <a:rPr lang="en-US" altLang="en-US" dirty="0" smtClean="0">
                <a:ea typeface="ＭＳ Ｐゴシック" pitchFamily="34" charset="-128"/>
              </a:rPr>
              <a:t>Describe the various roles played by government as policy maker, payor, provider, and regulator of health care </a:t>
            </a:r>
          </a:p>
          <a:p>
            <a:pPr marL="171450" indent="-171450" eaLnBrk="1" hangingPunct="1">
              <a:spcBef>
                <a:spcPct val="0"/>
              </a:spcBef>
              <a:buFont typeface="Arial" panose="020B0604020202020204" pitchFamily="34" charset="0"/>
              <a:buChar char="•"/>
            </a:pPr>
            <a:r>
              <a:rPr lang="en-US" altLang="en-US" dirty="0" smtClean="0">
                <a:ea typeface="ＭＳ Ｐゴシック" pitchFamily="34" charset="-128"/>
              </a:rPr>
              <a:t>And describe the organization and function of Medicare and Medicaid</a:t>
            </a:r>
          </a:p>
          <a:p>
            <a:pPr eaLnBrk="1" hangingPunct="1">
              <a:spcBef>
                <a:spcPct val="0"/>
              </a:spcBef>
            </a:pPr>
            <a:endParaRPr lang="en-US" altLang="en-US" dirty="0" smtClean="0">
              <a:ea typeface="ＭＳ Ｐゴシック" pitchFamily="34" charset="-128"/>
            </a:endParaRPr>
          </a:p>
          <a:p>
            <a:pPr eaLnBrk="1" hangingPunct="1">
              <a:spcBef>
                <a:spcPct val="0"/>
              </a:spcBef>
            </a:pPr>
            <a:endParaRPr lang="en-US" altLang="en-US" dirty="0" smtClean="0">
              <a:ea typeface="ＭＳ Ｐゴシック" pitchFamily="34" charset="-128"/>
            </a:endParaRP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5C56261-F6BE-4507-BE7B-A60DE5829259}" type="slidenum">
              <a:rPr lang="en-US" altLang="en-US"/>
              <a:pPr/>
              <a:t>4</a:t>
            </a:fld>
            <a:endParaRPr lang="en-US" altLang="en-US"/>
          </a:p>
        </p:txBody>
      </p:sp>
    </p:spTree>
    <p:extLst>
      <p:ext uri="{BB962C8B-B14F-4D97-AF65-F5344CB8AC3E}">
        <p14:creationId xmlns:p14="http://schemas.microsoft.com/office/powerpoint/2010/main" val="2633516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This lecture discusses </a:t>
            </a:r>
            <a:r>
              <a:rPr lang="en-US" altLang="en-US" dirty="0" err="1" smtClean="0">
                <a:ea typeface="ＭＳ Ｐゴシック" pitchFamily="34" charset="-128"/>
              </a:rPr>
              <a:t>payors</a:t>
            </a:r>
            <a:r>
              <a:rPr lang="en-US" altLang="en-US" dirty="0" smtClean="0">
                <a:ea typeface="ＭＳ Ｐゴシック" pitchFamily="34" charset="-128"/>
              </a:rPr>
              <a:t> in the U.S. health care system. It describes how health insurance works and how insurers pay health care providers for their services. It covers the two sources for health care financing, who is allowed to offer insurance, and the different types of health insurance plans. It also introduces the concept of managed care, the types of managed care plans, and how managed care affects and controls insurance costs. Finally, this lecture describes the role of state and federal laws in regulating private health insurance companies.</a:t>
            </a:r>
          </a:p>
          <a:p>
            <a:endParaRPr lang="en-US" altLang="en-US" dirty="0" smtClean="0">
              <a:ea typeface="ＭＳ Ｐゴシック" pitchFamily="34" charset="-128"/>
            </a:endParaRPr>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1A3F2424-F090-4604-AA97-93E2D3B2D969}" type="slidenum">
              <a:rPr lang="en-US" altLang="en-US"/>
              <a:pPr/>
              <a:t>5</a:t>
            </a:fld>
            <a:endParaRPr lang="en-US" altLang="en-US"/>
          </a:p>
        </p:txBody>
      </p:sp>
    </p:spTree>
    <p:extLst>
      <p:ext uri="{BB962C8B-B14F-4D97-AF65-F5344CB8AC3E}">
        <p14:creationId xmlns:p14="http://schemas.microsoft.com/office/powerpoint/2010/main" val="2114530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Health insurance spreads the financial risk for health care expenditures for a group of people by pooling money or premiums paid on their behalf into a larger fund. A </a:t>
            </a:r>
            <a:r>
              <a:rPr lang="en-US" altLang="en-US" dirty="0" err="1" smtClean="0">
                <a:ea typeface="ＭＳ Ｐゴシック" pitchFamily="34" charset="-128"/>
              </a:rPr>
              <a:t>payor</a:t>
            </a:r>
            <a:r>
              <a:rPr lang="en-US" altLang="en-US" dirty="0" smtClean="0">
                <a:ea typeface="ＭＳ Ｐゴシック" pitchFamily="34" charset="-128"/>
              </a:rPr>
              <a:t> uses the pool of money to pay or reimburse for health care services provided to the individual members of the group.</a:t>
            </a:r>
          </a:p>
          <a:p>
            <a:pPr eaLnBrk="1" hangingPunct="1">
              <a:spcBef>
                <a:spcPct val="0"/>
              </a:spcBef>
            </a:pPr>
            <a:r>
              <a:rPr lang="en-US" altLang="en-US" dirty="0" smtClean="0">
                <a:ea typeface="ＭＳ Ｐゴシック" pitchFamily="34" charset="-128"/>
              </a:rPr>
              <a:t>In a given year, approximately five percent of the people enrolled in a health insurance plan consume about half of all the money available in the pool. Health plans stay solvent in most cases because each year all of its members contribute more money than they use. </a:t>
            </a:r>
          </a:p>
          <a:p>
            <a:pPr eaLnBrk="1" hangingPunct="1">
              <a:spcBef>
                <a:spcPct val="0"/>
              </a:spcBef>
            </a:pPr>
            <a:r>
              <a:rPr lang="en-US" altLang="en-US" dirty="0" smtClean="0">
                <a:ea typeface="ＭＳ Ｐゴシック" pitchFamily="34" charset="-128"/>
              </a:rPr>
              <a:t>The cost of health insurance is influenced most by prescription costs, technology, an aging population, the prevalence of chronic conditions, government subsidies, and health plan administrative costs.</a:t>
            </a:r>
          </a:p>
          <a:p>
            <a:pPr eaLnBrk="1" hangingPunct="1">
              <a:spcBef>
                <a:spcPct val="0"/>
              </a:spcBef>
            </a:pPr>
            <a:endParaRPr lang="en-US" altLang="en-US" dirty="0" smtClean="0">
              <a:ea typeface="ＭＳ Ｐゴシック" pitchFamily="34" charset="-128"/>
            </a:endParaRPr>
          </a:p>
        </p:txBody>
      </p:sp>
      <p:sp>
        <p:nvSpPr>
          <p:cNvPr id="378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05DF396A-E5A4-419E-8ADD-1726911F9321}" type="slidenum">
              <a:rPr lang="en-US" altLang="en-US"/>
              <a:pPr/>
              <a:t>6</a:t>
            </a:fld>
            <a:endParaRPr lang="en-US" altLang="en-US"/>
          </a:p>
        </p:txBody>
      </p:sp>
    </p:spTree>
    <p:extLst>
      <p:ext uri="{BB962C8B-B14F-4D97-AF65-F5344CB8AC3E}">
        <p14:creationId xmlns:p14="http://schemas.microsoft.com/office/powerpoint/2010/main" val="2523715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It is important to understand how providers receive payment from payors or insurance companies. Whenever a patient sees a doctor, has a medical test, or goes to the hospital, the provider prepares one or more claims to receive insurance reimbursement. Information about the patient and the services received is described in two kinds of code – a diagnosis code and a procedure code. </a:t>
            </a:r>
          </a:p>
          <a:p>
            <a:r>
              <a:rPr lang="en-US" altLang="en-US" dirty="0" smtClean="0">
                <a:ea typeface="ＭＳ Ｐゴシック" pitchFamily="34" charset="-128"/>
              </a:rPr>
              <a:t>A diagnosis code is called an ICD-10-CM code. ICD stands for International Classification of Disease. </a:t>
            </a:r>
            <a:r>
              <a:rPr lang="en-US" sz="1000" kern="1200" dirty="0" smtClean="0">
                <a:solidFill>
                  <a:schemeClr val="tx1"/>
                </a:solidFill>
                <a:effectLst/>
                <a:latin typeface="Arial" pitchFamily="34" charset="0"/>
                <a:ea typeface="+mn-ea"/>
                <a:cs typeface="Arial" pitchFamily="34" charset="0"/>
              </a:rPr>
              <a:t>CM stands for Clinical Modification, and ICD-10-CM codes are used only in clinical and outpatient settings.</a:t>
            </a:r>
          </a:p>
          <a:p>
            <a:r>
              <a:rPr lang="en-US" altLang="en-US" dirty="0" smtClean="0">
                <a:ea typeface="ＭＳ Ｐゴシック" pitchFamily="34" charset="-128"/>
              </a:rPr>
              <a:t>A procedure code is called a CPT code, which stands for Current Procedural Terminology, in the case of physicians, or a DRG, diagnosis related group, in the case of hospitals billing Medicare. The procedure code describes the services provided by the provider. </a:t>
            </a:r>
          </a:p>
          <a:p>
            <a:r>
              <a:rPr lang="en-US" altLang="en-US" dirty="0" smtClean="0">
                <a:ea typeface="ＭＳ Ｐゴシック" pitchFamily="34" charset="-128"/>
              </a:rPr>
              <a:t>Most claims are sent electronically to the insurance company, where the medical claims examiner or adjuster processes it according to the insurance plan’s guidelines. The examiner subtracts from the bill any amount considered in excess of the plan’s so-called usual and customary charge. The examiner also subtracts any patient co-payment, co-insurance, or deductible, as well as the provider’s pre-negotiated discount for services. The balance is then remitted to the provider in an explanation of benefits or remittance advice.</a:t>
            </a:r>
          </a:p>
        </p:txBody>
      </p:sp>
      <p:sp>
        <p:nvSpPr>
          <p:cNvPr id="39939"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96D5BA85-3121-49E7-B846-5F1B3FE8A924}" type="slidenum">
              <a:rPr lang="en-US" altLang="en-US" sz="1200">
                <a:latin typeface="Calibri" pitchFamily="34" charset="0"/>
              </a:rPr>
              <a:pPr algn="r" eaLnBrk="1" hangingPunct="1"/>
              <a:t>7</a:t>
            </a:fld>
            <a:endParaRPr lang="en-US" altLang="en-US" sz="1200">
              <a:latin typeface="Calibri" pitchFamily="34" charset="0"/>
            </a:endParaRPr>
          </a:p>
        </p:txBody>
      </p:sp>
    </p:spTree>
    <p:extLst>
      <p:ext uri="{BB962C8B-B14F-4D97-AF65-F5344CB8AC3E}">
        <p14:creationId xmlns:p14="http://schemas.microsoft.com/office/powerpoint/2010/main" val="1834445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ea typeface="ＭＳ Ｐゴシック" pitchFamily="34" charset="-128"/>
              </a:rPr>
              <a:t>An explanation of benefits, or EOB, also known as a remittance advice, or RA, is a document issued by the payor stating the status of the claim and whether it is paid, suspended or pending, rejected, or denied. The purpose is to provide detailed payment information relative to the claim and, if applicable, to describe why the total original charges have not been paid in full.</a:t>
            </a:r>
          </a:p>
          <a:p>
            <a:pPr eaLnBrk="1" hangingPunct="1">
              <a:spcBef>
                <a:spcPct val="0"/>
              </a:spcBef>
            </a:pPr>
            <a:r>
              <a:rPr lang="en-US" altLang="en-US" dirty="0" smtClean="0">
                <a:ea typeface="ＭＳ Ｐゴシック" pitchFamily="34" charset="-128"/>
              </a:rPr>
              <a:t>If a claim is rejected, the reason must be stated in the explanation of benefits or remittance advice. Claims can be denied because of coding errors or insufficient information, because a service is not covered under the policy, or because a procedure is still considered experimental.</a:t>
            </a:r>
          </a:p>
          <a:p>
            <a:pPr eaLnBrk="1" hangingPunct="1">
              <a:spcBef>
                <a:spcPct val="0"/>
              </a:spcBef>
            </a:pPr>
            <a:r>
              <a:rPr lang="en-US" altLang="en-US" dirty="0" smtClean="0">
                <a:ea typeface="ＭＳ Ｐゴシック" pitchFamily="34" charset="-128"/>
              </a:rPr>
              <a:t>Many employer-provided insurance plans have a process for allowing patients to appeal a rejected claim. Under the recent health care reform law, more companies are required to establish this process, as well as allow patients to have a rejected claim reviewed by an independent third party.</a:t>
            </a:r>
          </a:p>
          <a:p>
            <a:pPr eaLnBrk="1" hangingPunct="1">
              <a:spcBef>
                <a:spcPct val="0"/>
              </a:spcBef>
            </a:pPr>
            <a:endParaRPr lang="en-US" altLang="en-US" dirty="0" smtClean="0">
              <a:ea typeface="ＭＳ Ｐゴシック" pitchFamily="34" charset="-128"/>
            </a:endParaRPr>
          </a:p>
        </p:txBody>
      </p:sp>
      <p:sp>
        <p:nvSpPr>
          <p:cNvPr id="41987" name="Slide Number Placeholder 3"/>
          <p:cNvSpPr txBox="1">
            <a:spLocks noGrp="1"/>
          </p:cNvSpPr>
          <p:nvPr/>
        </p:nvSpPr>
        <p:spPr bwMode="auto">
          <a:xfrm>
            <a:off x="3886200" y="8684684"/>
            <a:ext cx="297061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3821AC1A-17DC-46A0-A701-F1E938B4ED17}" type="slidenum">
              <a:rPr lang="en-US" altLang="en-US" sz="1200">
                <a:latin typeface="Calibri" pitchFamily="34" charset="0"/>
              </a:rPr>
              <a:pPr algn="r" eaLnBrk="1" hangingPunct="1"/>
              <a:t>8</a:t>
            </a:fld>
            <a:endParaRPr lang="en-US" altLang="en-US" sz="1200">
              <a:latin typeface="Calibri" pitchFamily="34" charset="0"/>
            </a:endParaRPr>
          </a:p>
        </p:txBody>
      </p:sp>
    </p:spTree>
    <p:extLst>
      <p:ext uri="{BB962C8B-B14F-4D97-AF65-F5344CB8AC3E}">
        <p14:creationId xmlns:p14="http://schemas.microsoft.com/office/powerpoint/2010/main" val="3542800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sz="1100" dirty="0" smtClean="0">
                <a:ea typeface="ＭＳ Ｐゴシック" pitchFamily="34" charset="-128"/>
              </a:rPr>
              <a:t>As mentioned previously, contributors to health care financing include private and public or government sources. Private sources include employers who purchase insurance policies or pay directly for health care expenditures through a self-insured plan. Individuals and families contribute through the employee portion of health insurance premiums and through out-of-pocket expenses.</a:t>
            </a:r>
          </a:p>
          <a:p>
            <a:pPr>
              <a:lnSpc>
                <a:spcPct val="80000"/>
              </a:lnSpc>
            </a:pPr>
            <a:r>
              <a:rPr lang="en-US" altLang="en-US" sz="1100" dirty="0" smtClean="0">
                <a:ea typeface="ＭＳ Ｐゴシック" pitchFamily="34" charset="-128"/>
              </a:rPr>
              <a:t>Federal, state, and local governments collect payroll taxes from employers and employees, and general tax revenue that are used to fund government-financed insurance. Occasionally special tax methods are used, such as a sales tax.</a:t>
            </a:r>
          </a:p>
          <a:p>
            <a:pPr>
              <a:lnSpc>
                <a:spcPct val="80000"/>
              </a:lnSpc>
            </a:pPr>
            <a:r>
              <a:rPr lang="en-US" altLang="en-US" sz="1100" dirty="0" smtClean="0">
                <a:ea typeface="ＭＳ Ｐゴシック" pitchFamily="34" charset="-128"/>
              </a:rPr>
              <a:t>The money contributed from government and private sources is pooled into larger funds and distributed by payors. Payor was previously defined as a pool of funds, without reference to any specific payor. The next slides will expand this definition to include different organizations or plans that pay for the health care services either through a private health insurance plan or through a government insurance program. Each insurance pool or fund pays or reimburses on behalf of the individuals who meet the eligibility requirements for the group represented by the plan or program. For example, eligibility may be due to age, as in Medicare</a:t>
            </a:r>
            <a:r>
              <a:rPr lang="en-US" altLang="en-US" sz="1100" baseline="0" dirty="0" smtClean="0">
                <a:ea typeface="ＭＳ Ｐゴシック" pitchFamily="34" charset="-128"/>
              </a:rPr>
              <a:t> or</a:t>
            </a:r>
            <a:r>
              <a:rPr lang="en-US" altLang="en-US" sz="1100" dirty="0" smtClean="0">
                <a:ea typeface="ＭＳ Ｐゴシック" pitchFamily="34" charset="-128"/>
              </a:rPr>
              <a:t> the Children’s Health Insurance Program, or CHIP; socioeconomic category as in Medicaid; or employment status for a large corporation that self-insures.</a:t>
            </a:r>
          </a:p>
          <a:p>
            <a:pPr>
              <a:lnSpc>
                <a:spcPct val="80000"/>
              </a:lnSpc>
            </a:pPr>
            <a:endParaRPr lang="en-US" altLang="en-US" sz="1100" dirty="0" smtClean="0">
              <a:ea typeface="ＭＳ Ｐゴシック" pitchFamily="34" charset="-128"/>
            </a:endParaRPr>
          </a:p>
        </p:txBody>
      </p:sp>
      <p:sp>
        <p:nvSpPr>
          <p:cNvPr id="440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a:p>
        </p:txBody>
      </p:sp>
      <p:sp>
        <p:nvSpPr>
          <p:cNvPr id="440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4157C25D-F587-4C92-81DC-D2EE9B25CF06}" type="slidenum">
              <a:rPr lang="en-US" altLang="en-US"/>
              <a:pPr/>
              <a:t>9</a:t>
            </a:fld>
            <a:endParaRPr lang="en-US" altLang="en-US"/>
          </a:p>
        </p:txBody>
      </p:sp>
    </p:spTree>
    <p:extLst>
      <p:ext uri="{BB962C8B-B14F-4D97-AF65-F5344CB8AC3E}">
        <p14:creationId xmlns:p14="http://schemas.microsoft.com/office/powerpoint/2010/main" val="4706595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three content panel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128489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endParaRPr lang="en-US" dirty="0"/>
          </a:p>
        </p:txBody>
      </p:sp>
      <p:sp>
        <p:nvSpPr>
          <p:cNvPr id="18" name="Content Placeholder 2"/>
          <p:cNvSpPr>
            <a:spLocks noGrp="1"/>
          </p:cNvSpPr>
          <p:nvPr>
            <p:ph sz="quarter" idx="18"/>
          </p:nvPr>
        </p:nvSpPr>
        <p:spPr>
          <a:xfrm>
            <a:off x="457199" y="3067653"/>
            <a:ext cx="4020208" cy="2386113"/>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19" hasCustomPrompt="1"/>
          </p:nvPr>
        </p:nvSpPr>
        <p:spPr>
          <a:xfrm>
            <a:off x="4571512" y="4138607"/>
            <a:ext cx="4020208" cy="131516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1"/>
            <a:r>
              <a:rPr lang="en-US" dirty="0" smtClean="0"/>
              <a:t>Second level</a:t>
            </a:r>
            <a:endParaRPr lang="en-US" dirty="0"/>
          </a:p>
        </p:txBody>
      </p:sp>
    </p:spTree>
    <p:custDataLst>
      <p:tags r:id="rId1"/>
    </p:custDataLst>
    <p:extLst>
      <p:ext uri="{BB962C8B-B14F-4D97-AF65-F5344CB8AC3E}">
        <p14:creationId xmlns:p14="http://schemas.microsoft.com/office/powerpoint/2010/main" val="31363612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3"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33.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tags" Target="../tags/tag4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9.xml"/><Relationship Id="rId1" Type="http://schemas.openxmlformats.org/officeDocument/2006/relationships/tags" Target="../tags/tag4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9.xml"/><Relationship Id="rId1" Type="http://schemas.openxmlformats.org/officeDocument/2006/relationships/tags" Target="../tags/tag49.xml"/></Relationships>
</file>

<file path=ppt/slides/_rels/slide29.xml.rels><?xml version="1.0" encoding="UTF-8" standalone="yes"?>
<Relationships xmlns="http://schemas.openxmlformats.org/package/2006/relationships"><Relationship Id="rId8" Type="http://schemas.openxmlformats.org/officeDocument/2006/relationships/hyperlink" Target="http://www.cms.gov/" TargetMode="External"/><Relationship Id="rId3" Type="http://schemas.openxmlformats.org/officeDocument/2006/relationships/notesSlide" Target="../notesSlides/notesSlide29.xml"/><Relationship Id="rId7" Type="http://schemas.openxmlformats.org/officeDocument/2006/relationships/hyperlink" Target="https://www.cms.gov/Outreach-and-Education/American-Indian-Alaska-Native/AIAN/CHIP-Grantees/Overview.html" TargetMode="External"/><Relationship Id="rId2" Type="http://schemas.openxmlformats.org/officeDocument/2006/relationships/slideLayout" Target="../slideLayouts/slideLayout10.xml"/><Relationship Id="rId1" Type="http://schemas.openxmlformats.org/officeDocument/2006/relationships/tags" Target="../tags/tag51.xml"/><Relationship Id="rId6" Type="http://schemas.openxmlformats.org/officeDocument/2006/relationships/hyperlink" Target="http://healthinsurance.about.com/od/medicare/a/understanding_part_d.htm" TargetMode="External"/><Relationship Id="rId5" Type="http://schemas.openxmlformats.org/officeDocument/2006/relationships/hyperlink" Target="http://aappo.interactivemedialab.com/Portals/0/Documents/PPO%20Toolkit.pdf" TargetMode="External"/><Relationship Id="rId4" Type="http://schemas.openxmlformats.org/officeDocument/2006/relationships/hyperlink" Target="http://aappo.interactivemedialab.com/Resources.aspx"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0.xml.rels><?xml version="1.0" encoding="UTF-8" standalone="yes"?>
<Relationships xmlns="http://schemas.openxmlformats.org/package/2006/relationships"><Relationship Id="rId8" Type="http://schemas.openxmlformats.org/officeDocument/2006/relationships/hyperlink" Target="http://kff.org/medicare/fact-sheet/medicare-spending-and-financing-fact-sheet/" TargetMode="External"/><Relationship Id="rId3" Type="http://schemas.openxmlformats.org/officeDocument/2006/relationships/notesSlide" Target="../notesSlides/notesSlide30.xml"/><Relationship Id="rId7" Type="http://schemas.openxmlformats.org/officeDocument/2006/relationships/hyperlink" Target="http://www.hhs.gov/hipaa/for-professionals/security/laws-regulations/" TargetMode="External"/><Relationship Id="rId2" Type="http://schemas.openxmlformats.org/officeDocument/2006/relationships/slideLayout" Target="../slideLayouts/slideLayout10.xml"/><Relationship Id="rId1" Type="http://schemas.openxmlformats.org/officeDocument/2006/relationships/tags" Target="../tags/tag52.xml"/><Relationship Id="rId6" Type="http://schemas.openxmlformats.org/officeDocument/2006/relationships/hyperlink" Target="http://www.dol.gov/general/topic/health-plans/erisa" TargetMode="External"/><Relationship Id="rId5" Type="http://schemas.openxmlformats.org/officeDocument/2006/relationships/hyperlink" Target="http://topics.law.cornell.edu/wex/Workers_compensation" TargetMode="External"/><Relationship Id="rId4" Type="http://schemas.openxmlformats.org/officeDocument/2006/relationships/hyperlink" Target="https://www.cbo.gov/publication/22077?index=1211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www.nawcj.org/" TargetMode="External"/><Relationship Id="rId3" Type="http://schemas.openxmlformats.org/officeDocument/2006/relationships/notesSlide" Target="../notesSlides/notesSlide31.xml"/><Relationship Id="rId7" Type="http://schemas.openxmlformats.org/officeDocument/2006/relationships/hyperlink" Target="https://www.medicare.gov/sign-up-change-plans/medicare-health-plans/medicare-advantage-plans/how-medicare-advantage-plans-work.html" TargetMode="External"/><Relationship Id="rId2" Type="http://schemas.openxmlformats.org/officeDocument/2006/relationships/slideLayout" Target="../slideLayouts/slideLayout10.xml"/><Relationship Id="rId1" Type="http://schemas.openxmlformats.org/officeDocument/2006/relationships/tags" Target="../tags/tag53.xml"/><Relationship Id="rId6" Type="http://schemas.openxmlformats.org/officeDocument/2006/relationships/hyperlink" Target="http://www.mcol.com/factsheetindex" TargetMode="External"/><Relationship Id="rId5" Type="http://schemas.openxmlformats.org/officeDocument/2006/relationships/hyperlink" Target="http://medicalexecutivepost.com/2009/09/17/understanding-the-medicare-prospective-payment-system" TargetMode="External"/><Relationship Id="rId4" Type="http://schemas.openxmlformats.org/officeDocument/2006/relationships/hyperlink" Target="http://articles.latimes.com/2010/jul/22/nation/la-na-health-rules-qa-20100723" TargetMode="External"/><Relationship Id="rId9" Type="http://schemas.openxmlformats.org/officeDocument/2006/relationships/hyperlink" Target="http://www.nber.org/data/p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health.howstuffworks.com/medicine/healthcare/insurance/health-insurance.htm" TargetMode="External"/><Relationship Id="rId7" Type="http://schemas.openxmlformats.org/officeDocument/2006/relationships/hyperlink" Target="http://www.workerscompensation.com/" TargetMode="External"/><Relationship Id="rId2" Type="http://schemas.openxmlformats.org/officeDocument/2006/relationships/slideLayout" Target="../slideLayouts/slideLayout10.xml"/><Relationship Id="rId1" Type="http://schemas.openxmlformats.org/officeDocument/2006/relationships/tags" Target="../tags/tag54.xml"/><Relationship Id="rId6" Type="http://schemas.openxmlformats.org/officeDocument/2006/relationships/hyperlink" Target="http://www.dol.gov/dol/topic/workcomp/index.htm" TargetMode="External"/><Relationship Id="rId5" Type="http://schemas.openxmlformats.org/officeDocument/2006/relationships/hyperlink" Target="http://www.dol.gov/dol/topic/health-plans" TargetMode="External"/><Relationship Id="rId4" Type="http://schemas.openxmlformats.org/officeDocument/2006/relationships/hyperlink" Target="http://www.stopmedicarefraud.gov/" TargetMode="Externa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1.xml"/><Relationship Id="rId1" Type="http://schemas.openxmlformats.org/officeDocument/2006/relationships/tags" Target="../tags/tag5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 and </a:t>
            </a:r>
            <a:br>
              <a:rPr lang="en-US" altLang="en-US" dirty="0" smtClean="0"/>
            </a:br>
            <a:r>
              <a:rPr lang="en-US" altLang="en-US" dirty="0" smtClean="0"/>
              <a:t>Public Health in the U.S.</a:t>
            </a:r>
            <a:endParaRPr lang="en-US" dirty="0"/>
          </a:p>
        </p:txBody>
      </p:sp>
      <p:sp>
        <p:nvSpPr>
          <p:cNvPr id="3" name="Text Placeholder 2"/>
          <p:cNvSpPr>
            <a:spLocks noGrp="1"/>
          </p:cNvSpPr>
          <p:nvPr>
            <p:ph type="body" sz="half" idx="2"/>
          </p:nvPr>
        </p:nvSpPr>
        <p:spPr/>
        <p:txBody>
          <a:bodyPr/>
          <a:lstStyle/>
          <a:p>
            <a:r>
              <a:rPr lang="en-US" altLang="en-US" dirty="0" smtClean="0"/>
              <a:t>Financing Health Care, Part 1</a:t>
            </a:r>
          </a:p>
          <a:p>
            <a:endParaRPr lang="en-US" dirty="0"/>
          </a:p>
        </p:txBody>
      </p:sp>
      <p:sp>
        <p:nvSpPr>
          <p:cNvPr id="4" name="Text Placeholder 3"/>
          <p:cNvSpPr>
            <a:spLocks noGrp="1"/>
          </p:cNvSpPr>
          <p:nvPr>
            <p:ph type="body" sz="quarter" idx="11"/>
          </p:nvPr>
        </p:nvSpPr>
        <p:spPr/>
        <p:txBody>
          <a:bodyPr/>
          <a:lstStyle/>
          <a:p>
            <a:r>
              <a:rPr lang="en-US" altLang="en-US" dirty="0" smtClean="0"/>
              <a:t>Lecture d</a:t>
            </a:r>
          </a:p>
          <a:p>
            <a:endParaRPr lang="en-US" dirty="0"/>
          </a:p>
        </p:txBody>
      </p:sp>
      <p:sp>
        <p:nvSpPr>
          <p:cNvPr id="5" name="Text Placeholder 4"/>
          <p:cNvSpPr>
            <a:spLocks noGrp="1"/>
          </p:cNvSpPr>
          <p:nvPr>
            <p:ph type="body" sz="quarter" idx="12"/>
          </p:nvPr>
        </p:nvSpPr>
        <p:spPr/>
        <p:txBody>
          <a:bodyPr/>
          <a:lstStyle/>
          <a:p>
            <a:r>
              <a:rPr lang="en-US" dirty="0" smtClean="0"/>
              <a:t>This material (Comp 1 Unit 4)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3416163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 vs. Private Insurance</a:t>
            </a:r>
            <a:endParaRPr lang="en-US" dirty="0"/>
          </a:p>
        </p:txBody>
      </p:sp>
      <p:sp>
        <p:nvSpPr>
          <p:cNvPr id="3" name="Content Placeholder 2"/>
          <p:cNvSpPr>
            <a:spLocks noGrp="1"/>
          </p:cNvSpPr>
          <p:nvPr>
            <p:ph sz="quarter" idx="14"/>
          </p:nvPr>
        </p:nvSpPr>
        <p:spPr/>
        <p:txBody>
          <a:bodyPr/>
          <a:lstStyle/>
          <a:p>
            <a:r>
              <a:rPr lang="en-US" altLang="en-US" dirty="0"/>
              <a:t>Public – Government run</a:t>
            </a:r>
          </a:p>
          <a:p>
            <a:pPr lvl="1"/>
            <a:r>
              <a:rPr lang="en-US" altLang="en-US" dirty="0"/>
              <a:t>Medicare</a:t>
            </a:r>
          </a:p>
          <a:p>
            <a:pPr lvl="1"/>
            <a:r>
              <a:rPr lang="en-US" altLang="en-US" dirty="0"/>
              <a:t>Medicaid</a:t>
            </a:r>
          </a:p>
          <a:p>
            <a:pPr lvl="1"/>
            <a:r>
              <a:rPr lang="en-US" altLang="en-US" dirty="0"/>
              <a:t>Children’s Health Insurance Program (CHIP)</a:t>
            </a:r>
          </a:p>
          <a:p>
            <a:r>
              <a:rPr lang="en-US" altLang="en-US" dirty="0"/>
              <a:t>Private – Individual organizations</a:t>
            </a:r>
          </a:p>
          <a:p>
            <a:pPr lvl="1"/>
            <a:r>
              <a:rPr lang="en-US" altLang="en-US" dirty="0"/>
              <a:t>State-licensed companies </a:t>
            </a:r>
          </a:p>
          <a:p>
            <a:pPr lvl="1"/>
            <a:r>
              <a:rPr lang="en-US" altLang="en-US" dirty="0"/>
              <a:t>Self-insured employer plan </a:t>
            </a:r>
          </a:p>
          <a:p>
            <a:pPr lvl="2"/>
            <a:r>
              <a:rPr lang="en-US" altLang="en-US" dirty="0"/>
              <a:t>ERISA regulates</a:t>
            </a:r>
          </a:p>
          <a:p>
            <a:pPr lvl="2"/>
            <a:r>
              <a:rPr lang="en-US" altLang="en-US" dirty="0"/>
              <a:t>Third-party </a:t>
            </a:r>
            <a:r>
              <a:rPr lang="en-US" altLang="en-US" dirty="0" smtClean="0"/>
              <a:t>administrator</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extLst>
      <p:ext uri="{BB962C8B-B14F-4D97-AF65-F5344CB8AC3E}">
        <p14:creationId xmlns:p14="http://schemas.microsoft.com/office/powerpoint/2010/main" val="3874444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en-US" dirty="0" smtClean="0"/>
              <a:t>Types of Private Health Insurance</a:t>
            </a:r>
          </a:p>
        </p:txBody>
      </p:sp>
      <p:sp>
        <p:nvSpPr>
          <p:cNvPr id="47106" name="Content Placeholder 2"/>
          <p:cNvSpPr>
            <a:spLocks noGrp="1"/>
          </p:cNvSpPr>
          <p:nvPr>
            <p:ph sz="quarter" idx="14"/>
          </p:nvPr>
        </p:nvSpPr>
        <p:spPr/>
        <p:txBody>
          <a:bodyPr/>
          <a:lstStyle/>
          <a:p>
            <a:r>
              <a:rPr lang="en-US" altLang="en-US" smtClean="0"/>
              <a:t>Indemnity plans - “traditional” plans</a:t>
            </a:r>
          </a:p>
          <a:p>
            <a:pPr lvl="1"/>
            <a:r>
              <a:rPr lang="en-US" altLang="en-US" smtClean="0"/>
              <a:t>Fee for service</a:t>
            </a:r>
          </a:p>
          <a:p>
            <a:pPr lvl="1"/>
            <a:r>
              <a:rPr lang="en-US" altLang="en-US" smtClean="0"/>
              <a:t>Simply provide reimbursement to providers</a:t>
            </a:r>
          </a:p>
          <a:p>
            <a:pPr lvl="1"/>
            <a:r>
              <a:rPr lang="en-US" altLang="en-US" smtClean="0"/>
              <a:t>Less prevalent today</a:t>
            </a:r>
          </a:p>
          <a:p>
            <a:r>
              <a:rPr lang="en-US" altLang="en-US" smtClean="0"/>
              <a:t>Managed care plans</a:t>
            </a:r>
          </a:p>
          <a:p>
            <a:pPr lvl="1"/>
            <a:r>
              <a:rPr lang="en-US" altLang="en-US" smtClean="0"/>
              <a:t>Offer financial incentives to providers and patients</a:t>
            </a:r>
          </a:p>
          <a:p>
            <a:pPr lvl="1"/>
            <a:r>
              <a:rPr lang="en-US" altLang="en-US" smtClean="0"/>
              <a:t>Integrate financing and delivery of care within a single system</a:t>
            </a: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en-US" dirty="0" smtClean="0"/>
              <a:t>Blue Cross/Blue Shield</a:t>
            </a:r>
          </a:p>
        </p:txBody>
      </p:sp>
      <p:sp>
        <p:nvSpPr>
          <p:cNvPr id="49154" name="Content Placeholder 2"/>
          <p:cNvSpPr>
            <a:spLocks noGrp="1"/>
          </p:cNvSpPr>
          <p:nvPr>
            <p:ph sz="quarter" idx="14"/>
          </p:nvPr>
        </p:nvSpPr>
        <p:spPr/>
        <p:txBody>
          <a:bodyPr/>
          <a:lstStyle/>
          <a:p>
            <a:r>
              <a:rPr lang="en-US" altLang="en-US" smtClean="0"/>
              <a:t>Independent, state-licensed organizations</a:t>
            </a:r>
          </a:p>
          <a:p>
            <a:r>
              <a:rPr lang="en-US" altLang="en-US" smtClean="0"/>
              <a:t>Blue Cross </a:t>
            </a:r>
            <a:r>
              <a:rPr lang="en-US" altLang="en-US" smtClean="0">
                <a:sym typeface="Wingdings" pitchFamily="2" charset="2"/>
              </a:rPr>
              <a:t>reimburses hospitals</a:t>
            </a:r>
          </a:p>
          <a:p>
            <a:r>
              <a:rPr lang="en-US" altLang="en-US" smtClean="0">
                <a:sym typeface="Wingdings" pitchFamily="2" charset="2"/>
              </a:rPr>
              <a:t>Blue Shield reimburses physicians</a:t>
            </a:r>
            <a:endParaRPr lang="en-US" altLang="en-US" smtClean="0"/>
          </a:p>
          <a:p>
            <a:r>
              <a:rPr lang="en-US" altLang="en-US" smtClean="0"/>
              <a:t>Historically set up as not-for-profits under special state laws</a:t>
            </a:r>
          </a:p>
          <a:p>
            <a:r>
              <a:rPr lang="en-US" altLang="en-US" smtClean="0"/>
              <a:t>Today, some organizations operate as commercial insurers</a:t>
            </a: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tLang="en-US" dirty="0" smtClean="0"/>
              <a:t>The Managed Care Business Model</a:t>
            </a:r>
          </a:p>
        </p:txBody>
      </p:sp>
      <p:sp>
        <p:nvSpPr>
          <p:cNvPr id="51202" name="Content Placeholder 2"/>
          <p:cNvSpPr>
            <a:spLocks noGrp="1"/>
          </p:cNvSpPr>
          <p:nvPr>
            <p:ph sz="quarter" idx="14"/>
          </p:nvPr>
        </p:nvSpPr>
        <p:spPr>
          <a:xfrm>
            <a:off x="457200" y="1629696"/>
            <a:ext cx="8229600" cy="4572000"/>
          </a:xfrm>
        </p:spPr>
        <p:txBody>
          <a:bodyPr/>
          <a:lstStyle/>
          <a:p>
            <a:r>
              <a:rPr lang="en-US" altLang="en-US" sz="3000" dirty="0" smtClean="0"/>
              <a:t>Integrates financing and delivery using managed care techniques</a:t>
            </a:r>
          </a:p>
          <a:p>
            <a:pPr lvl="1"/>
            <a:r>
              <a:rPr lang="en-US" altLang="en-US" sz="2600" dirty="0" smtClean="0"/>
              <a:t>Provider reimbursement</a:t>
            </a:r>
          </a:p>
          <a:p>
            <a:pPr lvl="1"/>
            <a:r>
              <a:rPr lang="en-US" altLang="en-US" sz="2600" dirty="0" smtClean="0"/>
              <a:t>Comprehensive quality medical care</a:t>
            </a:r>
          </a:p>
          <a:p>
            <a:r>
              <a:rPr lang="en-US" altLang="en-US" sz="3000" dirty="0" smtClean="0"/>
              <a:t>Features</a:t>
            </a:r>
            <a:r>
              <a:rPr lang="en-US" altLang="en-US" dirty="0" smtClean="0"/>
              <a:t>:</a:t>
            </a:r>
          </a:p>
          <a:p>
            <a:pPr lvl="1"/>
            <a:r>
              <a:rPr lang="en-US" altLang="en-US" sz="2600" dirty="0" smtClean="0"/>
              <a:t>Controlled access to comprehensive care</a:t>
            </a:r>
          </a:p>
          <a:p>
            <a:pPr lvl="1"/>
            <a:r>
              <a:rPr lang="en-US" altLang="en-US" sz="2600" dirty="0" smtClean="0"/>
              <a:t>Reduce costs</a:t>
            </a:r>
          </a:p>
          <a:p>
            <a:pPr lvl="1"/>
            <a:r>
              <a:rPr lang="en-US" altLang="en-US" sz="2600" dirty="0" smtClean="0"/>
              <a:t>Improving quality care</a:t>
            </a:r>
          </a:p>
          <a:p>
            <a:r>
              <a:rPr lang="en-US" altLang="en-US" sz="3000" dirty="0" smtClean="0"/>
              <a:t>Rationing and quality of care concerns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dirty="0" err="1" smtClean="0"/>
              <a:t>MCO</a:t>
            </a:r>
            <a:r>
              <a:rPr lang="en-US" altLang="en-US" dirty="0" smtClean="0"/>
              <a:t> Models</a:t>
            </a:r>
          </a:p>
        </p:txBody>
      </p:sp>
      <p:sp>
        <p:nvSpPr>
          <p:cNvPr id="53250" name="Content Placeholder 2"/>
          <p:cNvSpPr>
            <a:spLocks noGrp="1"/>
          </p:cNvSpPr>
          <p:nvPr>
            <p:ph sz="quarter" idx="14"/>
          </p:nvPr>
        </p:nvSpPr>
        <p:spPr>
          <a:xfrm>
            <a:off x="457200" y="1629696"/>
            <a:ext cx="8229600" cy="4572000"/>
          </a:xfrm>
        </p:spPr>
        <p:txBody>
          <a:bodyPr/>
          <a:lstStyle/>
          <a:p>
            <a:r>
              <a:rPr lang="en-US" altLang="en-US" sz="3000" dirty="0" smtClean="0"/>
              <a:t>Health Maintenance Organization (HMO)</a:t>
            </a:r>
          </a:p>
          <a:p>
            <a:pPr lvl="1"/>
            <a:r>
              <a:rPr lang="en-US" altLang="en-US" sz="2600" dirty="0" smtClean="0"/>
              <a:t>Prototype </a:t>
            </a:r>
            <a:r>
              <a:rPr lang="en-US" altLang="en-US" sz="2600" dirty="0" err="1" smtClean="0"/>
              <a:t>MCO</a:t>
            </a:r>
            <a:endParaRPr lang="en-US" altLang="en-US" sz="2600" dirty="0" smtClean="0"/>
          </a:p>
          <a:p>
            <a:r>
              <a:rPr lang="en-US" altLang="en-US" sz="3000" dirty="0" smtClean="0"/>
              <a:t>Newer </a:t>
            </a:r>
            <a:r>
              <a:rPr lang="en-US" altLang="en-US" sz="3000" dirty="0" err="1" smtClean="0"/>
              <a:t>MCO</a:t>
            </a:r>
            <a:r>
              <a:rPr lang="en-US" altLang="en-US" sz="3000" dirty="0" err="1"/>
              <a:t>s</a:t>
            </a:r>
            <a:endParaRPr lang="en-US" altLang="en-US" sz="3000" dirty="0" smtClean="0"/>
          </a:p>
          <a:p>
            <a:pPr lvl="1"/>
            <a:r>
              <a:rPr lang="en-US" altLang="en-US" sz="2600" dirty="0" smtClean="0"/>
              <a:t>Preferred Provider Organization (PPO)</a:t>
            </a:r>
          </a:p>
          <a:p>
            <a:pPr lvl="1"/>
            <a:r>
              <a:rPr lang="en-US" altLang="en-US" sz="2600" dirty="0" smtClean="0"/>
              <a:t>Exclusive Provider Organization (EPO)</a:t>
            </a:r>
          </a:p>
          <a:p>
            <a:pPr lvl="1"/>
            <a:r>
              <a:rPr lang="en-US" altLang="en-US" sz="2600" dirty="0" smtClean="0"/>
              <a:t>Point of Service Plan (POS)</a:t>
            </a:r>
          </a:p>
          <a:p>
            <a:r>
              <a:rPr lang="en-US" altLang="en-US" sz="3000" dirty="0" smtClean="0"/>
              <a:t>Newer </a:t>
            </a:r>
            <a:r>
              <a:rPr lang="en-US" altLang="en-US" sz="3000" dirty="0" err="1" smtClean="0"/>
              <a:t>MCOs</a:t>
            </a:r>
            <a:r>
              <a:rPr lang="en-US" altLang="en-US" sz="3000" dirty="0" smtClean="0"/>
              <a:t> Use:</a:t>
            </a:r>
          </a:p>
          <a:p>
            <a:pPr lvl="1"/>
            <a:r>
              <a:rPr lang="en-US" altLang="en-US" sz="2600" dirty="0" smtClean="0"/>
              <a:t>Mix and match reimbursement methodologies</a:t>
            </a:r>
          </a:p>
          <a:p>
            <a:pPr lvl="1"/>
            <a:r>
              <a:rPr lang="en-US" altLang="en-US" sz="2600" dirty="0" smtClean="0"/>
              <a:t>Greater patient choice</a:t>
            </a:r>
          </a:p>
          <a:p>
            <a:pPr lvl="1"/>
            <a:r>
              <a:rPr lang="en-US" altLang="en-US" sz="2600" dirty="0" smtClean="0"/>
              <a:t>Increased costs </a:t>
            </a:r>
          </a:p>
          <a:p>
            <a:pPr lvl="1"/>
            <a:endParaRPr lang="en-US" altLang="en-US" dirty="0" smtClean="0"/>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tLang="en-US" dirty="0" smtClean="0"/>
              <a:t>The “Managed” in Managed Care</a:t>
            </a:r>
          </a:p>
        </p:txBody>
      </p:sp>
      <p:sp>
        <p:nvSpPr>
          <p:cNvPr id="55298" name="Content Placeholder 2"/>
          <p:cNvSpPr>
            <a:spLocks noGrp="1"/>
          </p:cNvSpPr>
          <p:nvPr>
            <p:ph sz="quarter" idx="14"/>
          </p:nvPr>
        </p:nvSpPr>
        <p:spPr/>
        <p:txBody>
          <a:bodyPr/>
          <a:lstStyle/>
          <a:p>
            <a:r>
              <a:rPr lang="en-US" altLang="en-US" smtClean="0"/>
              <a:t>Managed care </a:t>
            </a:r>
          </a:p>
          <a:p>
            <a:pPr lvl="1"/>
            <a:r>
              <a:rPr lang="en-US" altLang="en-US" smtClean="0"/>
              <a:t>Accessibility</a:t>
            </a:r>
          </a:p>
          <a:p>
            <a:pPr lvl="1"/>
            <a:r>
              <a:rPr lang="en-US" altLang="en-US" smtClean="0"/>
              <a:t>Controls costs</a:t>
            </a:r>
          </a:p>
          <a:p>
            <a:pPr lvl="2"/>
            <a:r>
              <a:rPr lang="en-US" altLang="en-US" smtClean="0"/>
              <a:t>Patient and provider incentives</a:t>
            </a:r>
          </a:p>
          <a:p>
            <a:pPr lvl="1"/>
            <a:r>
              <a:rPr lang="en-US" altLang="en-US" smtClean="0"/>
              <a:t>Utilization review</a:t>
            </a:r>
          </a:p>
          <a:p>
            <a:pPr lvl="2"/>
            <a:r>
              <a:rPr lang="en-US" altLang="en-US" smtClean="0"/>
              <a:t>Determine medical necessity of care</a:t>
            </a:r>
          </a:p>
          <a:p>
            <a:pPr lvl="2"/>
            <a:r>
              <a:rPr lang="en-US" altLang="en-US" smtClean="0"/>
              <a:t>Role as gatekeeper </a:t>
            </a:r>
          </a:p>
          <a:p>
            <a:pPr lvl="1"/>
            <a:r>
              <a:rPr lang="en-US" altLang="en-US" smtClean="0"/>
              <a:t>Different types of managed care plans</a:t>
            </a:r>
          </a:p>
          <a:p>
            <a:pPr lvl="2"/>
            <a:r>
              <a:rPr lang="en-US" altLang="en-US" smtClean="0"/>
              <a:t>Plan differences based upon cost and provider choice</a:t>
            </a: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tLang="en-US" dirty="0" smtClean="0"/>
              <a:t>Cost vs. Provider Choice</a:t>
            </a:r>
          </a:p>
        </p:txBody>
      </p:sp>
      <p:sp>
        <p:nvSpPr>
          <p:cNvPr id="57346" name="Content Placeholder 2"/>
          <p:cNvSpPr>
            <a:spLocks noGrp="1"/>
          </p:cNvSpPr>
          <p:nvPr>
            <p:ph sz="quarter" idx="14"/>
          </p:nvPr>
        </p:nvSpPr>
        <p:spPr>
          <a:xfrm>
            <a:off x="457200" y="1600200"/>
            <a:ext cx="8229600" cy="4737538"/>
          </a:xfrm>
        </p:spPr>
        <p:txBody>
          <a:bodyPr/>
          <a:lstStyle/>
          <a:p>
            <a:r>
              <a:rPr lang="en-US" altLang="en-US" dirty="0" smtClean="0"/>
              <a:t>Various plans are defined by choices in what providers the patient can use </a:t>
            </a:r>
          </a:p>
          <a:p>
            <a:r>
              <a:rPr lang="en-US" altLang="en-US" dirty="0" smtClean="0"/>
              <a:t>Fewer choices = lower premiums and out-of-pocket costs</a:t>
            </a:r>
          </a:p>
          <a:p>
            <a:r>
              <a:rPr lang="en-US" altLang="en-US" dirty="0" smtClean="0"/>
              <a:t>Types of plans:</a:t>
            </a:r>
          </a:p>
          <a:p>
            <a:pPr lvl="1"/>
            <a:r>
              <a:rPr lang="en-US" altLang="en-US" dirty="0" smtClean="0"/>
              <a:t>Health maintenance organization (HMO)</a:t>
            </a:r>
          </a:p>
          <a:p>
            <a:pPr lvl="1"/>
            <a:r>
              <a:rPr lang="en-US" altLang="en-US" dirty="0" smtClean="0"/>
              <a:t>Preferred provider organization (PPO)</a:t>
            </a:r>
          </a:p>
          <a:p>
            <a:pPr lvl="2"/>
            <a:r>
              <a:rPr lang="en-US" altLang="en-US" dirty="0" smtClean="0"/>
              <a:t>Exclusive Provider Organization (EPO)</a:t>
            </a:r>
          </a:p>
          <a:p>
            <a:pPr lvl="1"/>
            <a:r>
              <a:rPr lang="en-US" altLang="en-US" dirty="0" smtClean="0"/>
              <a:t>Point-of-service plan (POS)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tLang="en-US" dirty="0" smtClean="0"/>
              <a:t>HMO Models</a:t>
            </a:r>
          </a:p>
        </p:txBody>
      </p:sp>
      <p:sp>
        <p:nvSpPr>
          <p:cNvPr id="59394" name="Content Placeholder 2"/>
          <p:cNvSpPr>
            <a:spLocks noGrp="1"/>
          </p:cNvSpPr>
          <p:nvPr>
            <p:ph sz="quarter" idx="14"/>
          </p:nvPr>
        </p:nvSpPr>
        <p:spPr/>
        <p:txBody>
          <a:bodyPr/>
          <a:lstStyle/>
          <a:p>
            <a:r>
              <a:rPr lang="en-US" altLang="en-US" smtClean="0"/>
              <a:t>Lowest cost</a:t>
            </a:r>
          </a:p>
          <a:p>
            <a:r>
              <a:rPr lang="en-US" altLang="en-US" smtClean="0"/>
              <a:t>Various types:</a:t>
            </a:r>
          </a:p>
          <a:p>
            <a:pPr lvl="1"/>
            <a:r>
              <a:rPr lang="en-US" altLang="en-US" smtClean="0"/>
              <a:t>Staff model</a:t>
            </a:r>
          </a:p>
          <a:p>
            <a:pPr lvl="1"/>
            <a:r>
              <a:rPr lang="en-US" altLang="en-US" smtClean="0"/>
              <a:t>Group model</a:t>
            </a:r>
          </a:p>
          <a:p>
            <a:pPr lvl="1"/>
            <a:r>
              <a:rPr lang="en-US" altLang="en-US" smtClean="0"/>
              <a:t>Open-group model</a:t>
            </a:r>
          </a:p>
          <a:p>
            <a:pPr lvl="1"/>
            <a:r>
              <a:rPr lang="en-US" altLang="en-US" smtClean="0"/>
              <a:t>Independent physician association (IPA)</a:t>
            </a:r>
          </a:p>
          <a:p>
            <a:pPr lvl="1"/>
            <a:r>
              <a:rPr lang="en-US" altLang="en-US" smtClean="0"/>
              <a:t>Network model</a:t>
            </a:r>
          </a:p>
          <a:p>
            <a:pPr lvl="1"/>
            <a:r>
              <a:rPr lang="en-US" altLang="en-US" smtClean="0"/>
              <a:t>Mixed model</a:t>
            </a:r>
          </a:p>
          <a:p>
            <a:r>
              <a:rPr lang="en-US" altLang="en-US" smtClean="0"/>
              <a:t>Reimbursement to HMO providers only</a:t>
            </a: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tLang="en-US" dirty="0" smtClean="0"/>
              <a:t>Preferred Provider </a:t>
            </a:r>
            <a:br>
              <a:rPr lang="en-US" altLang="en-US" dirty="0" smtClean="0"/>
            </a:br>
            <a:r>
              <a:rPr lang="en-US" altLang="en-US" dirty="0" smtClean="0"/>
              <a:t>Organization (PPO)</a:t>
            </a:r>
          </a:p>
        </p:txBody>
      </p:sp>
      <p:sp>
        <p:nvSpPr>
          <p:cNvPr id="61442" name="Content Placeholder 2"/>
          <p:cNvSpPr>
            <a:spLocks noGrp="1"/>
          </p:cNvSpPr>
          <p:nvPr>
            <p:ph sz="quarter" idx="14"/>
          </p:nvPr>
        </p:nvSpPr>
        <p:spPr>
          <a:xfrm>
            <a:off x="457200" y="1614706"/>
            <a:ext cx="8229600" cy="4572000"/>
          </a:xfrm>
        </p:spPr>
        <p:txBody>
          <a:bodyPr/>
          <a:lstStyle/>
          <a:p>
            <a:r>
              <a:rPr lang="en-US" altLang="en-US" sz="3000" dirty="0" smtClean="0"/>
              <a:t>Any provider</a:t>
            </a:r>
          </a:p>
          <a:p>
            <a:pPr lvl="1"/>
            <a:r>
              <a:rPr lang="en-US" altLang="en-US" sz="2600" dirty="0" smtClean="0"/>
              <a:t>In-network providers</a:t>
            </a:r>
          </a:p>
          <a:p>
            <a:pPr lvl="2"/>
            <a:r>
              <a:rPr lang="en-US" altLang="en-US" dirty="0" smtClean="0"/>
              <a:t>Lower deductibles, copayments, and coinsurance</a:t>
            </a:r>
          </a:p>
          <a:p>
            <a:pPr lvl="1"/>
            <a:r>
              <a:rPr lang="en-US" altLang="en-US" sz="2600" dirty="0" smtClean="0"/>
              <a:t> Out-of-network providers</a:t>
            </a:r>
          </a:p>
          <a:p>
            <a:pPr lvl="2"/>
            <a:r>
              <a:rPr lang="en-US" altLang="en-US" dirty="0" smtClean="0"/>
              <a:t>Higher deductibles and coinsurance for the patient</a:t>
            </a:r>
          </a:p>
          <a:p>
            <a:r>
              <a:rPr lang="en-US" altLang="en-US" sz="3000" dirty="0" smtClean="0"/>
              <a:t>EPO – Must use in-network providers</a:t>
            </a:r>
          </a:p>
          <a:p>
            <a:pPr lvl="1"/>
            <a:r>
              <a:rPr lang="en-US" altLang="en-US" sz="2600" dirty="0" smtClean="0"/>
              <a:t>No reimbursement for out of network provider services </a:t>
            </a:r>
          </a:p>
          <a:p>
            <a:r>
              <a:rPr lang="en-US" altLang="en-US" sz="3000" dirty="0" smtClean="0"/>
              <a:t>No gatekeeper for either a PPO or EPO</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tLang="en-US" dirty="0" smtClean="0"/>
              <a:t>Point of Service Plan (POS)</a:t>
            </a:r>
          </a:p>
        </p:txBody>
      </p:sp>
      <p:sp>
        <p:nvSpPr>
          <p:cNvPr id="63490" name="Content Placeholder 2"/>
          <p:cNvSpPr>
            <a:spLocks noGrp="1"/>
          </p:cNvSpPr>
          <p:nvPr>
            <p:ph sz="quarter" idx="14"/>
          </p:nvPr>
        </p:nvSpPr>
        <p:spPr/>
        <p:txBody>
          <a:bodyPr/>
          <a:lstStyle/>
          <a:p>
            <a:r>
              <a:rPr lang="en-US" altLang="en-US" dirty="0" smtClean="0"/>
              <a:t>Gatekeeper</a:t>
            </a:r>
          </a:p>
          <a:p>
            <a:pPr lvl="1"/>
            <a:r>
              <a:rPr lang="en-US" altLang="en-US" dirty="0" smtClean="0"/>
              <a:t>All services through primary care physician</a:t>
            </a:r>
          </a:p>
          <a:p>
            <a:pPr lvl="1"/>
            <a:r>
              <a:rPr lang="en-US" altLang="en-US" dirty="0" smtClean="0"/>
              <a:t>Controls access to all medical services</a:t>
            </a:r>
          </a:p>
          <a:p>
            <a:pPr lvl="1"/>
            <a:r>
              <a:rPr lang="en-US" altLang="en-US" dirty="0" smtClean="0"/>
              <a:t>Referrals generally to in-network providers only</a:t>
            </a:r>
          </a:p>
          <a:p>
            <a:pPr lvl="1"/>
            <a:r>
              <a:rPr lang="en-US" altLang="en-US" dirty="0" smtClean="0"/>
              <a:t>May refer out-of-network</a:t>
            </a:r>
          </a:p>
          <a:p>
            <a:r>
              <a:rPr lang="en-US" altLang="en-US" dirty="0" smtClean="0"/>
              <a:t>No reimbursement for services to out-of-network providers unless previously authorized by gatekeeper</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tLang="en-US" dirty="0" smtClean="0"/>
              <a:t>Financing Health Care, Part 1</a:t>
            </a:r>
            <a:br>
              <a:rPr lang="en-US" altLang="en-US" dirty="0" smtClean="0"/>
            </a:br>
            <a:r>
              <a:rPr lang="en-US" altLang="en-US" dirty="0" smtClean="0"/>
              <a:t>Learning Objectives - 1</a:t>
            </a:r>
          </a:p>
        </p:txBody>
      </p:sp>
      <p:sp>
        <p:nvSpPr>
          <p:cNvPr id="32770" name="Text Placeholder 3"/>
          <p:cNvSpPr>
            <a:spLocks noGrp="1"/>
          </p:cNvSpPr>
          <p:nvPr>
            <p:ph sz="quarter" idx="14"/>
          </p:nvPr>
        </p:nvSpPr>
        <p:spPr/>
        <p:txBody>
          <a:bodyPr/>
          <a:lstStyle/>
          <a:p>
            <a:r>
              <a:rPr lang="en-US" altLang="en-US" dirty="0" smtClean="0"/>
              <a:t>Describe the history and role of the health insurance industry in financing health care in the United States, and Federal laws that have influenced the development of the industry. (Lecture a)</a:t>
            </a:r>
          </a:p>
          <a:p>
            <a:r>
              <a:rPr lang="en-US" altLang="en-US" dirty="0" smtClean="0"/>
              <a:t>Explain the </a:t>
            </a:r>
            <a:r>
              <a:rPr lang="en-US" altLang="en-US" dirty="0"/>
              <a:t>importance of the health care industry in the U.S. economy and the role of financial management in health care</a:t>
            </a:r>
            <a:r>
              <a:rPr lang="en-US" altLang="en-US" dirty="0" smtClean="0"/>
              <a:t>. (</a:t>
            </a:r>
            <a:r>
              <a:rPr lang="en-US" altLang="en-US" dirty="0"/>
              <a:t>Lecture b)</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tLang="en-US" dirty="0" smtClean="0"/>
              <a:t>Indemnity vs. Managed </a:t>
            </a:r>
            <a:br>
              <a:rPr lang="en-US" altLang="en-US" dirty="0" smtClean="0"/>
            </a:br>
            <a:r>
              <a:rPr lang="en-US" altLang="en-US" dirty="0" smtClean="0"/>
              <a:t>Care Programs </a:t>
            </a:r>
          </a:p>
        </p:txBody>
      </p:sp>
      <p:pic>
        <p:nvPicPr>
          <p:cNvPr id="7" name="Picture Placeholder 6" descr="Chart comparing six aspects of indemnity versus managed care programs. Indemnity is fee for service. Managed care is split into HMO, PPO, POS, and EP{&#10;&#10;First comparison row is provider network. Fee for service has none. HMO has strict or exclusive. PPO has broad network. POS has Hybrid of HMO and PPO. EPO has Hybrid of HMO and PPO.&#10;Second comparison row is physician choice. Fee for service has unlimited. HMO is PCP required. PPO has PCP not required. POS has PCP required. EPO has PCP not required.&#10;Third comparison row is referrals. Fee for service has not needed. HMO has Must come from PCP. PPO has not needed. POS has required if out of network. EPO has none out-of-network&#10;Fourth comparison row is precertification. Fee for service has not needed. HMO has required. PPO has not usually required. POS has not usually required. EPO has required.&#10;Fifth comparison row is preventive care. Fee for service has usually not covered. HMO has covered. PPO has some covered POS has covered. EPO has varies.&#10;Sixth comparison row is relative cost to patient. Fee for service has high. HMO has low. PPO has medium-high. POS has low-medium. EPO has medium." title="Chart: Indemnity vs. Managed Care Programs "/>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3812" b="-3812"/>
          <a:stretch/>
        </p:blipFill>
        <p:spPr/>
      </p:pic>
      <p:sp>
        <p:nvSpPr>
          <p:cNvPr id="65600" name="Text Placeholder 13"/>
          <p:cNvSpPr>
            <a:spLocks noGrp="1"/>
          </p:cNvSpPr>
          <p:nvPr>
            <p:ph type="body" sz="quarter" idx="32"/>
          </p:nvPr>
        </p:nvSpPr>
        <p:spPr/>
        <p:txBody>
          <a:bodyPr/>
          <a:lstStyle/>
          <a:p>
            <a:r>
              <a:rPr lang="en-US" altLang="en-US" dirty="0" smtClean="0"/>
              <a:t>4.9 Table: (2011, CC BY-NC-SA 3.0). </a:t>
            </a:r>
          </a:p>
        </p:txBody>
      </p:sp>
      <p:sp>
        <p:nvSpPr>
          <p:cNvPr id="8" name="Slide Number Placeholder 7"/>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tLang="en-US" dirty="0" smtClean="0"/>
              <a:t>Regulation of Private </a:t>
            </a:r>
            <a:br>
              <a:rPr lang="en-US" altLang="en-US" dirty="0" smtClean="0"/>
            </a:br>
            <a:r>
              <a:rPr lang="en-US" altLang="en-US" dirty="0" smtClean="0"/>
              <a:t>Health Insurance</a:t>
            </a:r>
          </a:p>
        </p:txBody>
      </p:sp>
      <p:sp>
        <p:nvSpPr>
          <p:cNvPr id="67586" name="Content Placeholder 2"/>
          <p:cNvSpPr>
            <a:spLocks noGrp="1"/>
          </p:cNvSpPr>
          <p:nvPr>
            <p:ph sz="quarter" idx="14"/>
          </p:nvPr>
        </p:nvSpPr>
        <p:spPr/>
        <p:txBody>
          <a:bodyPr/>
          <a:lstStyle/>
          <a:p>
            <a:r>
              <a:rPr lang="en-US" altLang="en-US" dirty="0" smtClean="0"/>
              <a:t>States control the legal structure and monitor their finances</a:t>
            </a:r>
          </a:p>
          <a:p>
            <a:pPr lvl="1"/>
            <a:r>
              <a:rPr lang="en-US" altLang="en-US" dirty="0" smtClean="0"/>
              <a:t>Ensure the company can meet its obligations</a:t>
            </a:r>
          </a:p>
          <a:p>
            <a:r>
              <a:rPr lang="en-US" altLang="en-US" dirty="0" smtClean="0"/>
              <a:t>Private insurance companies are also regulated by federal laws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ltLang="en-US" dirty="0" smtClean="0"/>
              <a:t>Federal Regulation of Private Health Insurance - 1</a:t>
            </a:r>
          </a:p>
        </p:txBody>
      </p:sp>
      <p:sp>
        <p:nvSpPr>
          <p:cNvPr id="69634" name="Content Placeholder 2"/>
          <p:cNvSpPr>
            <a:spLocks noGrp="1"/>
          </p:cNvSpPr>
          <p:nvPr>
            <p:ph sz="quarter" idx="14"/>
          </p:nvPr>
        </p:nvSpPr>
        <p:spPr/>
        <p:txBody>
          <a:bodyPr/>
          <a:lstStyle/>
          <a:p>
            <a:r>
              <a:rPr lang="en-US" altLang="en-US" dirty="0" smtClean="0"/>
              <a:t>Employee Retirement Income Security Act (ERISA) 1974</a:t>
            </a:r>
          </a:p>
          <a:p>
            <a:pPr lvl="1"/>
            <a:r>
              <a:rPr lang="en-US" altLang="en-US" dirty="0" smtClean="0"/>
              <a:t>Permits and regulates self-insured health plans </a:t>
            </a:r>
          </a:p>
          <a:p>
            <a:pPr lvl="2"/>
            <a:r>
              <a:rPr lang="en-US" altLang="en-US" dirty="0" smtClean="0"/>
              <a:t>Does not require employer plan</a:t>
            </a:r>
          </a:p>
          <a:p>
            <a:pPr lvl="2"/>
            <a:r>
              <a:rPr lang="en-US" altLang="en-US" dirty="0" smtClean="0"/>
              <a:t>Requires plans to meet minimum standards </a:t>
            </a:r>
          </a:p>
          <a:p>
            <a:pPr lvl="2"/>
            <a:r>
              <a:rPr lang="en-US" altLang="en-US" dirty="0" smtClean="0"/>
              <a:t>Requires a grievance and appeals process</a:t>
            </a:r>
          </a:p>
          <a:p>
            <a:pPr lvl="2"/>
            <a:r>
              <a:rPr lang="en-US" altLang="en-US" dirty="0" smtClean="0"/>
              <a:t>Gives participants the right to sue for benefits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altLang="en-US" dirty="0" smtClean="0"/>
              <a:t>Federal Regulation of Private</a:t>
            </a:r>
            <a:br>
              <a:rPr lang="en-US" altLang="en-US" dirty="0" smtClean="0"/>
            </a:br>
            <a:r>
              <a:rPr lang="en-US" altLang="en-US" dirty="0" smtClean="0"/>
              <a:t>Health Insurance - 2</a:t>
            </a:r>
          </a:p>
        </p:txBody>
      </p:sp>
      <p:sp>
        <p:nvSpPr>
          <p:cNvPr id="71682" name="Content Placeholder 2"/>
          <p:cNvSpPr>
            <a:spLocks noGrp="1"/>
          </p:cNvSpPr>
          <p:nvPr>
            <p:ph sz="quarter" idx="14"/>
          </p:nvPr>
        </p:nvSpPr>
        <p:spPr>
          <a:xfrm>
            <a:off x="54590" y="1545608"/>
            <a:ext cx="8925636" cy="4718032"/>
          </a:xfrm>
        </p:spPr>
        <p:txBody>
          <a:bodyPr/>
          <a:lstStyle/>
          <a:p>
            <a:r>
              <a:rPr lang="en-US" altLang="en-US" dirty="0" smtClean="0"/>
              <a:t>Consolidated Omnibus Budget Reconciliation Act (COBRA) 1985</a:t>
            </a:r>
          </a:p>
          <a:p>
            <a:pPr lvl="1">
              <a:buClr>
                <a:schemeClr val="tx2"/>
              </a:buClr>
            </a:pPr>
            <a:r>
              <a:rPr lang="en-US" altLang="en-US" sz="2600" dirty="0" smtClean="0"/>
              <a:t>Amendment to ERISA</a:t>
            </a:r>
          </a:p>
          <a:p>
            <a:pPr lvl="1"/>
            <a:r>
              <a:rPr lang="en-US" altLang="en-US" sz="2600" dirty="0" smtClean="0"/>
              <a:t>Allows continuation of group benefits in certain cases</a:t>
            </a:r>
          </a:p>
          <a:p>
            <a:pPr lvl="2"/>
            <a:r>
              <a:rPr lang="en-US" altLang="en-US" dirty="0" smtClean="0"/>
              <a:t>Voluntary or involuntary job loss</a:t>
            </a:r>
          </a:p>
          <a:p>
            <a:pPr lvl="2"/>
            <a:r>
              <a:rPr lang="en-US" altLang="en-US" dirty="0" smtClean="0"/>
              <a:t>Reduction in hours worked </a:t>
            </a:r>
          </a:p>
          <a:p>
            <a:pPr lvl="2"/>
            <a:r>
              <a:rPr lang="en-US" altLang="en-US" dirty="0" smtClean="0"/>
              <a:t>Transition between jobs </a:t>
            </a:r>
          </a:p>
          <a:p>
            <a:pPr lvl="2"/>
            <a:r>
              <a:rPr lang="en-US" altLang="en-US" dirty="0" smtClean="0"/>
              <a:t>Death of a spouse, divorce, and certain other life events</a:t>
            </a:r>
          </a:p>
          <a:p>
            <a:pPr lvl="1"/>
            <a:r>
              <a:rPr lang="en-US" altLang="en-US" sz="2600" dirty="0" smtClean="0"/>
              <a:t>Individuals may have to pay higher premiums</a:t>
            </a:r>
          </a:p>
          <a:p>
            <a:pPr lvl="1"/>
            <a:r>
              <a:rPr lang="en-US" altLang="en-US" sz="2600" dirty="0" smtClean="0"/>
              <a:t>Not required for companies with &gt;20 employees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altLang="en-US" dirty="0" smtClean="0"/>
              <a:t>Federal Regulation of Private Health Insurance - 3</a:t>
            </a:r>
          </a:p>
        </p:txBody>
      </p:sp>
      <p:sp>
        <p:nvSpPr>
          <p:cNvPr id="73730" name="Content Placeholder 2"/>
          <p:cNvSpPr>
            <a:spLocks noGrp="1"/>
          </p:cNvSpPr>
          <p:nvPr>
            <p:ph sz="quarter" idx="14"/>
          </p:nvPr>
        </p:nvSpPr>
        <p:spPr/>
        <p:txBody>
          <a:bodyPr/>
          <a:lstStyle/>
          <a:p>
            <a:r>
              <a:rPr lang="en-US" altLang="en-US" dirty="0" smtClean="0"/>
              <a:t>Health Insurance Portability and Accountability Act (HIPAA) 1996</a:t>
            </a:r>
          </a:p>
          <a:p>
            <a:pPr lvl="1"/>
            <a:r>
              <a:rPr lang="en-US" altLang="en-US" dirty="0" smtClean="0"/>
              <a:t>Amendment to ERISA</a:t>
            </a:r>
          </a:p>
          <a:p>
            <a:pPr lvl="1"/>
            <a:r>
              <a:rPr lang="en-US" altLang="en-US" dirty="0" smtClean="0"/>
              <a:t>Defines “protected health information” and helps ensure its privacy</a:t>
            </a:r>
          </a:p>
          <a:p>
            <a:pPr lvl="1"/>
            <a:r>
              <a:rPr lang="en-US" altLang="en-US" dirty="0" smtClean="0"/>
              <a:t>Protects participants in group health plans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altLang="en-US" dirty="0" smtClean="0"/>
              <a:t>Federal Regulation of Private</a:t>
            </a:r>
            <a:br>
              <a:rPr lang="en-US" altLang="en-US" dirty="0" smtClean="0"/>
            </a:br>
            <a:r>
              <a:rPr lang="en-US" altLang="en-US" dirty="0" smtClean="0"/>
              <a:t>Health Insurance - 4</a:t>
            </a:r>
          </a:p>
        </p:txBody>
      </p:sp>
      <p:sp>
        <p:nvSpPr>
          <p:cNvPr id="75778" name="Content Placeholder 2"/>
          <p:cNvSpPr>
            <a:spLocks noGrp="1"/>
          </p:cNvSpPr>
          <p:nvPr>
            <p:ph sz="quarter" idx="14"/>
          </p:nvPr>
        </p:nvSpPr>
        <p:spPr/>
        <p:txBody>
          <a:bodyPr/>
          <a:lstStyle/>
          <a:p>
            <a:r>
              <a:rPr lang="en-US" altLang="en-US" dirty="0" smtClean="0"/>
              <a:t>ERISA mandated coverage</a:t>
            </a:r>
          </a:p>
          <a:p>
            <a:pPr lvl="1"/>
            <a:r>
              <a:rPr lang="en-US" altLang="en-US" dirty="0" smtClean="0"/>
              <a:t>Newborns' and Mothers' Health Protection Act 1996</a:t>
            </a:r>
          </a:p>
          <a:p>
            <a:pPr lvl="2"/>
            <a:r>
              <a:rPr lang="en-US" altLang="en-US" dirty="0" smtClean="0"/>
              <a:t>48-hour hospital stay following childbirth</a:t>
            </a:r>
          </a:p>
          <a:p>
            <a:pPr lvl="1"/>
            <a:r>
              <a:rPr lang="en-US" altLang="en-US" dirty="0" smtClean="0"/>
              <a:t>Mental Health Parity Act 1996</a:t>
            </a:r>
          </a:p>
          <a:p>
            <a:pPr lvl="2"/>
            <a:r>
              <a:rPr lang="en-US" altLang="en-US" dirty="0" smtClean="0"/>
              <a:t>Requires equality for coverage of mental illness</a:t>
            </a:r>
          </a:p>
          <a:p>
            <a:pPr lvl="1"/>
            <a:r>
              <a:rPr lang="en-US" altLang="en-US" dirty="0" smtClean="0"/>
              <a:t>Women's Health and Cancer Rights Act 1997</a:t>
            </a:r>
          </a:p>
          <a:p>
            <a:pPr lvl="2"/>
            <a:r>
              <a:rPr lang="en-US" altLang="en-US" dirty="0" smtClean="0"/>
              <a:t>Provides certain post-mastectomy benefits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altLang="en-US" dirty="0" smtClean="0"/>
              <a:t>Federal Regulation of Private</a:t>
            </a:r>
            <a:br>
              <a:rPr lang="en-US" altLang="en-US" dirty="0" smtClean="0"/>
            </a:br>
            <a:r>
              <a:rPr lang="en-US" altLang="en-US" dirty="0" smtClean="0"/>
              <a:t>Health Insurance - 5</a:t>
            </a:r>
          </a:p>
        </p:txBody>
      </p:sp>
      <p:sp>
        <p:nvSpPr>
          <p:cNvPr id="77826" name="Content Placeholder 2"/>
          <p:cNvSpPr>
            <a:spLocks noGrp="1"/>
          </p:cNvSpPr>
          <p:nvPr>
            <p:ph sz="quarter" idx="14"/>
          </p:nvPr>
        </p:nvSpPr>
        <p:spPr>
          <a:xfrm>
            <a:off x="457199" y="1614706"/>
            <a:ext cx="8228627" cy="1284890"/>
          </a:xfrm>
        </p:spPr>
        <p:txBody>
          <a:bodyPr/>
          <a:lstStyle/>
          <a:p>
            <a:r>
              <a:rPr lang="en-US" altLang="en-US" sz="3000" dirty="0" smtClean="0"/>
              <a:t>Patient Protection and Affordable Care Act (</a:t>
            </a:r>
            <a:r>
              <a:rPr lang="en-US" altLang="en-US" sz="3000" dirty="0" err="1" smtClean="0"/>
              <a:t>PPACA</a:t>
            </a:r>
            <a:r>
              <a:rPr lang="en-US" altLang="en-US" sz="3000" dirty="0" smtClean="0"/>
              <a:t>), or Affordable Care Act (ACA) </a:t>
            </a:r>
            <a:br>
              <a:rPr lang="en-US" altLang="en-US" sz="3000" dirty="0" smtClean="0"/>
            </a:br>
            <a:r>
              <a:rPr lang="en-US" altLang="en-US" sz="3000" dirty="0" smtClean="0"/>
              <a:t>of 2010</a:t>
            </a:r>
            <a:endParaRPr lang="en-US" altLang="en-US" sz="2600" dirty="0" smtClean="0"/>
          </a:p>
        </p:txBody>
      </p:sp>
      <p:sp>
        <p:nvSpPr>
          <p:cNvPr id="6" name="Content Placeholder 5"/>
          <p:cNvSpPr>
            <a:spLocks noGrp="1"/>
          </p:cNvSpPr>
          <p:nvPr>
            <p:ph sz="quarter" idx="18"/>
          </p:nvPr>
        </p:nvSpPr>
        <p:spPr>
          <a:xfrm>
            <a:off x="247135" y="2968796"/>
            <a:ext cx="4230272" cy="3446751"/>
          </a:xfrm>
        </p:spPr>
        <p:txBody>
          <a:bodyPr/>
          <a:lstStyle/>
          <a:p>
            <a:pPr lvl="1"/>
            <a:r>
              <a:rPr lang="en-US" altLang="en-US" sz="2600" dirty="0" smtClean="0"/>
              <a:t>Ends </a:t>
            </a:r>
            <a:r>
              <a:rPr lang="en-US" altLang="en-US" sz="2600" dirty="0"/>
              <a:t>lifetime limits and most annual limits on </a:t>
            </a:r>
            <a:r>
              <a:rPr lang="en-US" altLang="en-US" sz="2600" dirty="0" smtClean="0"/>
              <a:t>care</a:t>
            </a:r>
          </a:p>
          <a:p>
            <a:pPr lvl="1"/>
            <a:r>
              <a:rPr lang="en-US" altLang="en-US" sz="2600" dirty="0"/>
              <a:t>Provides free access to preventive services</a:t>
            </a:r>
          </a:p>
          <a:p>
            <a:pPr lvl="1"/>
            <a:r>
              <a:rPr lang="en-US" altLang="en-US" sz="2600" dirty="0"/>
              <a:t>50% discount on brand-name drugs on </a:t>
            </a:r>
            <a:r>
              <a:rPr lang="en-US" altLang="en-US" sz="2600" dirty="0" smtClean="0"/>
              <a:t>Medicare</a:t>
            </a:r>
            <a:endParaRPr lang="en-US" altLang="en-US" sz="2600" dirty="0"/>
          </a:p>
        </p:txBody>
      </p:sp>
      <p:sp>
        <p:nvSpPr>
          <p:cNvPr id="7" name="Content Placeholder 6"/>
          <p:cNvSpPr>
            <a:spLocks noGrp="1"/>
          </p:cNvSpPr>
          <p:nvPr>
            <p:ph sz="quarter" idx="19"/>
          </p:nvPr>
        </p:nvSpPr>
        <p:spPr>
          <a:xfrm>
            <a:off x="3978876" y="2968797"/>
            <a:ext cx="5165124" cy="3209576"/>
          </a:xfrm>
        </p:spPr>
        <p:txBody>
          <a:bodyPr/>
          <a:lstStyle/>
          <a:p>
            <a:pPr lvl="1"/>
            <a:r>
              <a:rPr lang="en-US" altLang="en-US" sz="2600" dirty="0"/>
              <a:t>No limit or denial for children under 19 with preexisting conditions</a:t>
            </a:r>
          </a:p>
          <a:p>
            <a:pPr lvl="1"/>
            <a:r>
              <a:rPr lang="en-US" altLang="en-US" sz="2600" dirty="0"/>
              <a:t>Adults no longer denied due to preexisting condition</a:t>
            </a:r>
          </a:p>
          <a:p>
            <a:pPr lvl="1"/>
            <a:r>
              <a:rPr lang="en-US" altLang="en-US" sz="2600" dirty="0" smtClean="0"/>
              <a:t>Allows </a:t>
            </a:r>
            <a:r>
              <a:rPr lang="en-US" altLang="en-US" sz="2600" dirty="0"/>
              <a:t>children under 26 to stay on parent’s </a:t>
            </a:r>
            <a:r>
              <a:rPr lang="en-US" altLang="en-US" sz="2600" dirty="0" smtClean="0"/>
              <a:t>plan</a:t>
            </a:r>
            <a:endParaRPr lang="en-US" altLang="en-US" sz="26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altLang="en-US" dirty="0" smtClean="0"/>
              <a:t>Financing Health Care, Part 1 </a:t>
            </a:r>
            <a:br>
              <a:rPr lang="en-US" altLang="en-US" dirty="0" smtClean="0"/>
            </a:br>
            <a:r>
              <a:rPr lang="en-US" altLang="en-US" dirty="0" smtClean="0"/>
              <a:t>Summary – 1 – Lecture d</a:t>
            </a:r>
          </a:p>
        </p:txBody>
      </p:sp>
      <p:sp>
        <p:nvSpPr>
          <p:cNvPr id="79874" name="Content Placeholder 2"/>
          <p:cNvSpPr>
            <a:spLocks noGrp="1"/>
          </p:cNvSpPr>
          <p:nvPr>
            <p:ph type="body" sz="quarter" idx="11"/>
          </p:nvPr>
        </p:nvSpPr>
        <p:spPr/>
        <p:txBody>
          <a:bodyPr/>
          <a:lstStyle/>
          <a:p>
            <a:r>
              <a:rPr lang="en-US" altLang="en-US" dirty="0" smtClean="0"/>
              <a:t>Insurance works by spreading financial risk</a:t>
            </a:r>
          </a:p>
          <a:p>
            <a:r>
              <a:rPr lang="en-US" altLang="en-US" dirty="0" smtClean="0"/>
              <a:t>Insurers pay providers based upon</a:t>
            </a:r>
          </a:p>
          <a:p>
            <a:pPr lvl="1"/>
            <a:r>
              <a:rPr lang="en-US" altLang="en-US" dirty="0" smtClean="0"/>
              <a:t>Diagnosis and procedure codes</a:t>
            </a:r>
          </a:p>
          <a:p>
            <a:pPr lvl="1"/>
            <a:r>
              <a:rPr lang="en-US" altLang="en-US" dirty="0" smtClean="0"/>
              <a:t>Contracted rates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altLang="en-US" dirty="0" smtClean="0"/>
              <a:t>Financing Health Care, Part 1 </a:t>
            </a:r>
            <a:br>
              <a:rPr lang="en-US" altLang="en-US" dirty="0" smtClean="0"/>
            </a:br>
            <a:r>
              <a:rPr lang="en-US" altLang="en-US" dirty="0"/>
              <a:t>Summary – </a:t>
            </a:r>
            <a:r>
              <a:rPr lang="en-US" altLang="en-US" dirty="0" smtClean="0"/>
              <a:t>2 </a:t>
            </a:r>
            <a:r>
              <a:rPr lang="en-US" altLang="en-US" dirty="0"/>
              <a:t>– Lecture </a:t>
            </a:r>
            <a:r>
              <a:rPr lang="en-US" altLang="en-US" dirty="0" smtClean="0"/>
              <a:t>d</a:t>
            </a:r>
          </a:p>
        </p:txBody>
      </p:sp>
      <p:sp>
        <p:nvSpPr>
          <p:cNvPr id="79874" name="Content Placeholder 2"/>
          <p:cNvSpPr>
            <a:spLocks noGrp="1"/>
          </p:cNvSpPr>
          <p:nvPr>
            <p:ph type="body" sz="quarter" idx="11"/>
          </p:nvPr>
        </p:nvSpPr>
        <p:spPr>
          <a:xfrm>
            <a:off x="457200" y="1600200"/>
            <a:ext cx="8229600" cy="5010150"/>
          </a:xfrm>
        </p:spPr>
        <p:txBody>
          <a:bodyPr/>
          <a:lstStyle/>
          <a:p>
            <a:r>
              <a:rPr lang="en-US" altLang="en-US" dirty="0" smtClean="0"/>
              <a:t>States license and regulate private insurance</a:t>
            </a:r>
          </a:p>
          <a:p>
            <a:pPr lvl="1"/>
            <a:r>
              <a:rPr lang="en-US" altLang="en-US" dirty="0" smtClean="0"/>
              <a:t>Types of plans include indemnity, Blue Cross and Blue Shield and managed care plans</a:t>
            </a:r>
          </a:p>
          <a:p>
            <a:pPr lvl="1"/>
            <a:r>
              <a:rPr lang="en-US" altLang="en-US" dirty="0" smtClean="0"/>
              <a:t>Managed care uses techniques that result in lower health care costs and improved quality</a:t>
            </a:r>
          </a:p>
          <a:p>
            <a:r>
              <a:rPr lang="en-US" altLang="en-US" dirty="0" smtClean="0"/>
              <a:t>Some Federal laws regulate private health insurance</a:t>
            </a:r>
          </a:p>
          <a:p>
            <a:pPr lvl="1"/>
            <a:r>
              <a:rPr lang="en-US" altLang="en-US" dirty="0" smtClean="0"/>
              <a:t>ERISA, COBRA, HIPAA, and the Affordable Care Act</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10110395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altLang="en-US" smtClean="0"/>
              <a:t>Financing Health Care, Part 1</a:t>
            </a:r>
            <a:br>
              <a:rPr lang="en-US" altLang="en-US" smtClean="0"/>
            </a:br>
            <a:r>
              <a:rPr lang="en-US" altLang="en-US" smtClean="0"/>
              <a:t>References – 1 – Lecture d</a:t>
            </a:r>
            <a:endParaRPr lang="en-US" altLang="en-US" dirty="0" smtClean="0"/>
          </a:p>
        </p:txBody>
      </p:sp>
      <p:sp>
        <p:nvSpPr>
          <p:cNvPr id="81922" name="Text Placeholder 5"/>
          <p:cNvSpPr>
            <a:spLocks noGrp="1"/>
          </p:cNvSpPr>
          <p:nvPr>
            <p:ph type="body" sz="quarter" idx="16"/>
          </p:nvPr>
        </p:nvSpPr>
        <p:spPr>
          <a:xfrm>
            <a:off x="457200" y="1600200"/>
            <a:ext cx="8229600" cy="4663440"/>
          </a:xfrm>
        </p:spPr>
        <p:txBody>
          <a:bodyPr/>
          <a:lstStyle/>
          <a:p>
            <a:r>
              <a:rPr lang="en-US" altLang="en-US" dirty="0" smtClean="0"/>
              <a:t>References</a:t>
            </a:r>
            <a:endParaRPr lang="en-US" altLang="en-US" b="0" dirty="0" smtClean="0"/>
          </a:p>
          <a:p>
            <a:r>
              <a:rPr lang="en-US" altLang="en-US" b="0" dirty="0" smtClean="0"/>
              <a:t>American Association of Preferred Provider Organizations. Resources. </a:t>
            </a:r>
            <a:r>
              <a:rPr lang="en-US" altLang="en-US" b="0" dirty="0" smtClean="0">
                <a:hlinkClick r:id="rId4" tooltip="URL to American Association of Preferred Provider Organization's web page titled Resources"/>
              </a:rPr>
              <a:t>http://aappo.interactivemedialab.com/Resources.aspx</a:t>
            </a:r>
            <a:r>
              <a:rPr lang="en-US" altLang="en-US" b="0" dirty="0" smtClean="0"/>
              <a:t>. Accessed January 23, 2017.</a:t>
            </a:r>
          </a:p>
          <a:p>
            <a:r>
              <a:rPr lang="en-US" altLang="en-US" b="0" dirty="0" smtClean="0"/>
              <a:t>American Association of Preferred Provider Organizations. PPO Toolkit. </a:t>
            </a:r>
            <a:r>
              <a:rPr lang="en-US" altLang="en-US" b="0" dirty="0" smtClean="0">
                <a:hlinkClick r:id="rId5" tooltip="URL to 9 page PDF file from the American Association of Preferred Provider Organizations titled PPOs? AAPPO has the answers"/>
              </a:rPr>
              <a:t>http://aappo.interactivemedialab.com/Portals/0/Documents/PPO%20Toolkit.pdf</a:t>
            </a:r>
            <a:r>
              <a:rPr lang="en-US" altLang="en-US" b="0" dirty="0" smtClean="0"/>
              <a:t>. Accessed </a:t>
            </a:r>
            <a:r>
              <a:rPr lang="en-US" altLang="en-US" b="0" dirty="0"/>
              <a:t>January 23, 2017.</a:t>
            </a:r>
            <a:endParaRPr lang="en-US" altLang="en-US" b="0" dirty="0" smtClean="0"/>
          </a:p>
          <a:p>
            <a:r>
              <a:rPr lang="en-US" altLang="en-US" b="0" dirty="0" smtClean="0"/>
              <a:t>Bihari M. Understanding the Medicare Part D donut hole: learn about the Medicare Part D coverage gap. </a:t>
            </a:r>
            <a:r>
              <a:rPr lang="en-US" altLang="en-US" b="0" dirty="0" smtClean="0">
                <a:hlinkClick r:id="rId6" tooltip="URL to verywell.com web page titled Understanding the Medicare Part d Donut hole"/>
              </a:rPr>
              <a:t>http://healthinsurance.about.com/od/medicare/a/understanding_part_d.htm</a:t>
            </a:r>
            <a:r>
              <a:rPr lang="en-US" altLang="en-US" b="0" dirty="0" smtClean="0"/>
              <a:t>. Updated October 6, 2016. Accessed </a:t>
            </a:r>
            <a:r>
              <a:rPr lang="en-US" altLang="en-US" b="0" dirty="0"/>
              <a:t>January 23, 2017.</a:t>
            </a:r>
            <a:endParaRPr lang="en-US" altLang="en-US" b="0" dirty="0" smtClean="0"/>
          </a:p>
          <a:p>
            <a:r>
              <a:rPr lang="en-US" altLang="en-US" b="0" dirty="0" smtClean="0"/>
              <a:t>Centers for Medicare and Medicaid Services. Children’s Health Insurance Program (CHIP). </a:t>
            </a:r>
            <a:r>
              <a:rPr lang="en-US" altLang="en-US" b="0" dirty="0">
                <a:hlinkClick r:id="rId7" tooltip="URL to Centers for Medicare and Medicaid Services web page titled Children's Health Insurance Program"/>
              </a:rPr>
              <a:t>https://</a:t>
            </a:r>
            <a:r>
              <a:rPr lang="en-US" altLang="en-US" b="0" dirty="0" smtClean="0">
                <a:hlinkClick r:id="rId7" tooltip="URL to Centers for Medicare and Medicaid Services web page titled Children's Health Insurance Program"/>
              </a:rPr>
              <a:t>www.cms.gov/Outreach-and-Education/American-Indian-Alaska-Native/AIAN/CHIP-Grantees/Overview.html</a:t>
            </a:r>
            <a:r>
              <a:rPr lang="en-US" altLang="en-US" b="0" dirty="0" smtClean="0"/>
              <a:t>. Accessed </a:t>
            </a:r>
            <a:r>
              <a:rPr lang="en-US" altLang="en-US" b="0" dirty="0"/>
              <a:t>January 23, 2017.</a:t>
            </a:r>
            <a:endParaRPr lang="en-US" altLang="en-US" b="0" dirty="0" smtClean="0"/>
          </a:p>
          <a:p>
            <a:r>
              <a:rPr lang="en-US" altLang="en-US" b="0" dirty="0" smtClean="0"/>
              <a:t>Centers for Medicare and Medicaid Services. </a:t>
            </a:r>
            <a:r>
              <a:rPr lang="en-US" altLang="en-US" b="0" dirty="0" smtClean="0">
                <a:hlinkClick r:id="rId8" tooltip="URL to Centers for Medicare and Medicaid Services"/>
              </a:rPr>
              <a:t>http://www.cms.gov</a:t>
            </a:r>
            <a:r>
              <a:rPr lang="en-US" altLang="en-US" b="0" dirty="0" smtClean="0"/>
              <a:t>. Accessed </a:t>
            </a:r>
            <a:r>
              <a:rPr lang="en-US" altLang="en-US" b="0" dirty="0"/>
              <a:t>January 23, 2017.</a:t>
            </a:r>
            <a:endParaRPr lang="en-US" altLang="en-US" b="0" dirty="0" smtClean="0"/>
          </a:p>
        </p:txBody>
      </p:sp>
      <p:sp>
        <p:nvSpPr>
          <p:cNvPr id="9" name="Slide Number Placeholder 8"/>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tLang="en-US" dirty="0" smtClean="0"/>
              <a:t>Financing Health Care, Part 1</a:t>
            </a:r>
            <a:br>
              <a:rPr lang="en-US" altLang="en-US" dirty="0" smtClean="0"/>
            </a:br>
            <a:r>
              <a:rPr lang="en-US" altLang="en-US" dirty="0" smtClean="0"/>
              <a:t>Learning Objectives - 2</a:t>
            </a:r>
          </a:p>
        </p:txBody>
      </p:sp>
      <p:sp>
        <p:nvSpPr>
          <p:cNvPr id="32770" name="Text Placeholder 3"/>
          <p:cNvSpPr>
            <a:spLocks noGrp="1"/>
          </p:cNvSpPr>
          <p:nvPr>
            <p:ph sz="quarter" idx="14"/>
          </p:nvPr>
        </p:nvSpPr>
        <p:spPr/>
        <p:txBody>
          <a:bodyPr/>
          <a:lstStyle/>
          <a:p>
            <a:r>
              <a:rPr lang="en-US" altLang="en-US" dirty="0" smtClean="0"/>
              <a:t>Describe models of health care financing in the U.S. and in selected other countries. (Lecture c)</a:t>
            </a:r>
          </a:p>
          <a:p>
            <a:r>
              <a:rPr lang="en-US" altLang="en-US" dirty="0" smtClean="0"/>
              <a:t>Explain the differences among various types of private health insurance and describe the organization and structure of network-based managed care health insurance programs. (Lecture d)</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28772594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altLang="en-US" smtClean="0"/>
              <a:t>Financing Health Care, Part 1</a:t>
            </a:r>
            <a:br>
              <a:rPr lang="en-US" altLang="en-US" smtClean="0"/>
            </a:br>
            <a:r>
              <a:rPr lang="en-US" altLang="en-US" smtClean="0"/>
              <a:t>References – 2 – Lecture d</a:t>
            </a:r>
            <a:endParaRPr lang="en-US" altLang="en-US" dirty="0" smtClean="0"/>
          </a:p>
        </p:txBody>
      </p:sp>
      <p:sp>
        <p:nvSpPr>
          <p:cNvPr id="81922" name="Text Placeholder 5"/>
          <p:cNvSpPr>
            <a:spLocks noGrp="1"/>
          </p:cNvSpPr>
          <p:nvPr>
            <p:ph type="body" sz="quarter" idx="16"/>
          </p:nvPr>
        </p:nvSpPr>
        <p:spPr>
          <a:xfrm>
            <a:off x="457200" y="1600200"/>
            <a:ext cx="8229600" cy="4663440"/>
          </a:xfrm>
        </p:spPr>
        <p:txBody>
          <a:bodyPr/>
          <a:lstStyle/>
          <a:p>
            <a:r>
              <a:rPr lang="en-US" altLang="en-US" dirty="0" smtClean="0"/>
              <a:t>References</a:t>
            </a:r>
            <a:endParaRPr lang="en-US" altLang="en-US" b="0" dirty="0" smtClean="0"/>
          </a:p>
          <a:p>
            <a:r>
              <a:rPr lang="en-US" altLang="en-US" b="0" dirty="0" smtClean="0"/>
              <a:t>Congressional Budget Office. Testimony on CBO’s analysis of the major health care legislation enacted in March 2010, Committee on Energy and Commerce, U.S. House of Representatives. March 30, 2011. </a:t>
            </a:r>
            <a:r>
              <a:rPr lang="en-US" altLang="en-US" b="0" dirty="0" smtClean="0">
                <a:hlinkClick r:id="rId4" tooltip="URL to Congressional Budget Office web page titled Testimony on CBO's Analysis of the Major Health Care Legislation Enacted in March 2010"/>
              </a:rPr>
              <a:t>https://www.cbo.gov/publication/22077?index=12119</a:t>
            </a:r>
            <a:r>
              <a:rPr lang="en-US" altLang="en-US" b="0" dirty="0" smtClean="0"/>
              <a:t>. Accessed </a:t>
            </a:r>
            <a:r>
              <a:rPr lang="en-US" altLang="en-US" b="0" dirty="0"/>
              <a:t>January 23, 2017.</a:t>
            </a:r>
            <a:endParaRPr lang="en-US" altLang="en-US" b="0" dirty="0" smtClean="0"/>
          </a:p>
          <a:p>
            <a:r>
              <a:rPr lang="en-US" altLang="en-US" b="0" dirty="0" smtClean="0"/>
              <a:t>Cornell University Law School. Workers’ Compensation: an overview. </a:t>
            </a:r>
            <a:r>
              <a:rPr lang="en-US" altLang="en-US" b="0" dirty="0" smtClean="0">
                <a:hlinkClick r:id="rId5" tooltip="URL to Cornell University Law School Legal Information Institute web page titled Workers Compensation"/>
              </a:rPr>
              <a:t>http://topics.law.cornell.edu/wex/Workers_compensation</a:t>
            </a:r>
            <a:r>
              <a:rPr lang="en-US" altLang="en-US" b="0" dirty="0" smtClean="0"/>
              <a:t>. Accessed </a:t>
            </a:r>
            <a:r>
              <a:rPr lang="en-US" altLang="en-US" b="0" dirty="0"/>
              <a:t>January 23, 2017.</a:t>
            </a:r>
            <a:endParaRPr lang="en-US" altLang="en-US" b="0" dirty="0" smtClean="0"/>
          </a:p>
          <a:p>
            <a:r>
              <a:rPr lang="en-US" altLang="en-US" b="0" dirty="0" smtClean="0"/>
              <a:t>Department of Labor. Employee Retirement Income Security Act (ERISA) plan information. </a:t>
            </a:r>
            <a:r>
              <a:rPr lang="en-US" altLang="en-US" b="0" dirty="0" smtClean="0">
                <a:hlinkClick r:id="rId6" tooltip="URL to U.S. Department of Labor's web page titled Health Plans and Benefits: ERISA"/>
              </a:rPr>
              <a:t>http://www.dol.gov/general/topic/health-plans/erisa</a:t>
            </a:r>
            <a:r>
              <a:rPr lang="en-US" altLang="en-US" b="0" dirty="0" smtClean="0"/>
              <a:t>. Accessed </a:t>
            </a:r>
            <a:r>
              <a:rPr lang="en-US" altLang="en-US" b="0" dirty="0"/>
              <a:t>January 23, 2017.</a:t>
            </a:r>
            <a:endParaRPr lang="en-US" altLang="en-US" b="0" dirty="0" smtClean="0"/>
          </a:p>
          <a:p>
            <a:r>
              <a:rPr lang="en-US" altLang="en-US" b="0" dirty="0" smtClean="0"/>
              <a:t>Health and Human Services. Summary of the HIPAA security rule. </a:t>
            </a:r>
            <a:r>
              <a:rPr lang="en-US" altLang="en-US" b="0" dirty="0" smtClean="0">
                <a:hlinkClick r:id="rId7" tooltip="URL to HHS.gov web page titled Summary of the HIPAA Security Rule"/>
              </a:rPr>
              <a:t>http</a:t>
            </a:r>
            <a:r>
              <a:rPr lang="en-US" altLang="en-US" b="0" dirty="0">
                <a:hlinkClick r:id="rId7" tooltip="URL to HHS.gov web page titled Summary of the HIPAA Security Rule"/>
              </a:rPr>
              <a:t>://www.hhs.gov/hipaa/for-professionals/security/laws-regulations</a:t>
            </a:r>
            <a:r>
              <a:rPr lang="en-US" altLang="en-US" b="0" dirty="0" smtClean="0">
                <a:hlinkClick r:id="rId7" tooltip="URL to HHS.gov web page titled Summary of the HIPAA Security Rule"/>
              </a:rPr>
              <a:t>/</a:t>
            </a:r>
            <a:r>
              <a:rPr lang="en-US" altLang="en-US" b="0" dirty="0" smtClean="0"/>
              <a:t>. Accessed </a:t>
            </a:r>
            <a:r>
              <a:rPr lang="en-US" altLang="en-US" b="0" dirty="0"/>
              <a:t>January 23, 2017.</a:t>
            </a:r>
            <a:endParaRPr lang="en-US" altLang="en-US" b="0" dirty="0" smtClean="0"/>
          </a:p>
          <a:p>
            <a:r>
              <a:rPr lang="en-US" altLang="en-US" b="0" dirty="0" smtClean="0"/>
              <a:t>Kaiser Family Foundation. The Facts on Medicare Spending and Financing. 2015. </a:t>
            </a:r>
            <a:r>
              <a:rPr lang="en-US" altLang="en-US" b="0" dirty="0" smtClean="0">
                <a:hlinkClick r:id="rId8" tooltip="URL to The Henry J. Kaiser Family Foundation web page titled The Facts on Medicare Spending and Financing"/>
              </a:rPr>
              <a:t>http://kff.org/medicare/fact-sheet/medicare-spending-and-financing-fact-sheet/</a:t>
            </a:r>
            <a:r>
              <a:rPr lang="en-US" altLang="en-US" b="0" dirty="0" smtClean="0"/>
              <a:t>. Accessed </a:t>
            </a:r>
            <a:r>
              <a:rPr lang="en-US" altLang="en-US" b="0" dirty="0"/>
              <a:t>January 23, 2017.</a:t>
            </a:r>
          </a:p>
        </p:txBody>
      </p:sp>
      <p:sp>
        <p:nvSpPr>
          <p:cNvPr id="9" name="Slide Number Placeholder 8"/>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extLst>
      <p:ext uri="{BB962C8B-B14F-4D97-AF65-F5344CB8AC3E}">
        <p14:creationId xmlns:p14="http://schemas.microsoft.com/office/powerpoint/2010/main" val="159959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r>
              <a:rPr lang="en-US" altLang="en-US" smtClean="0"/>
              <a:t>Financing Health Care, Part 1</a:t>
            </a:r>
            <a:br>
              <a:rPr lang="en-US" altLang="en-US" smtClean="0"/>
            </a:br>
            <a:r>
              <a:rPr lang="en-US" altLang="en-US" smtClean="0"/>
              <a:t>References – 3 – Lecture d</a:t>
            </a:r>
            <a:endParaRPr lang="en-US" altLang="en-US" dirty="0" smtClean="0"/>
          </a:p>
        </p:txBody>
      </p:sp>
      <p:sp>
        <p:nvSpPr>
          <p:cNvPr id="83970" name="Text Placeholder 5"/>
          <p:cNvSpPr>
            <a:spLocks noGrp="1"/>
          </p:cNvSpPr>
          <p:nvPr>
            <p:ph type="body" sz="quarter" idx="16"/>
          </p:nvPr>
        </p:nvSpPr>
        <p:spPr>
          <a:xfrm>
            <a:off x="457200" y="1600200"/>
            <a:ext cx="8229600" cy="4663440"/>
          </a:xfrm>
        </p:spPr>
        <p:txBody>
          <a:bodyPr/>
          <a:lstStyle/>
          <a:p>
            <a:r>
              <a:rPr lang="en-US" altLang="en-US" dirty="0" smtClean="0"/>
              <a:t>References</a:t>
            </a:r>
            <a:endParaRPr lang="en-US" altLang="en-US" b="0" dirty="0" smtClean="0"/>
          </a:p>
          <a:p>
            <a:r>
              <a:rPr lang="en-US" altLang="en-US" b="0" dirty="0" smtClean="0"/>
              <a:t>Levey NM. Questions and answers about new rules on appealing rejections of health insurance claims. Los Angeles Times. July 22, 2010. </a:t>
            </a:r>
            <a:r>
              <a:rPr lang="en-US" altLang="en-US" b="0" dirty="0" smtClean="0">
                <a:hlinkClick r:id="rId4" tooltip="URL to Los Angeles Times article titled Questions and Answers about the New Rules on Appealing Rejections of Health Insurance Claims"/>
              </a:rPr>
              <a:t>http://articles.latimes.com/2010/jul/22/nation/la-na-health-rules-qa-20100723</a:t>
            </a:r>
            <a:r>
              <a:rPr lang="en-US" altLang="en-US" b="0" dirty="0" smtClean="0"/>
              <a:t>. Accessed </a:t>
            </a:r>
            <a:r>
              <a:rPr lang="en-US" altLang="en-US" b="0" dirty="0"/>
              <a:t>January 23, 2017.</a:t>
            </a:r>
            <a:endParaRPr lang="en-US" altLang="en-US" b="0" dirty="0" smtClean="0"/>
          </a:p>
          <a:p>
            <a:r>
              <a:rPr lang="en-US" altLang="en-US" b="0" dirty="0" err="1" smtClean="0"/>
              <a:t>Marcinko</a:t>
            </a:r>
            <a:r>
              <a:rPr lang="en-US" altLang="en-US" b="0" dirty="0" smtClean="0"/>
              <a:t> DE. Understanding the Medicare Prospective Payment System. September 17, 2009. </a:t>
            </a:r>
            <a:r>
              <a:rPr lang="en-US" altLang="en-US" b="0" dirty="0" smtClean="0">
                <a:hlinkClick r:id="rId5" tooltip="URL to article in Medical Executive Post titled Understanding the Medicare Prospective Payment System, dated September 17, 2009"/>
              </a:rPr>
              <a:t>http://medicalexecutivepost.com/2009/09/17/understanding-the-medicare-prospective-payment-system</a:t>
            </a:r>
            <a:r>
              <a:rPr lang="en-US" altLang="en-US" b="0" dirty="0" smtClean="0"/>
              <a:t>. Accessed </a:t>
            </a:r>
            <a:r>
              <a:rPr lang="en-US" altLang="en-US" b="0" dirty="0"/>
              <a:t>January 23, 2017.</a:t>
            </a:r>
            <a:endParaRPr lang="en-US" altLang="en-US" b="0" dirty="0" smtClean="0"/>
          </a:p>
          <a:p>
            <a:r>
              <a:rPr lang="en-US" altLang="en-US" b="0" dirty="0" err="1" smtClean="0"/>
              <a:t>MCOL</a:t>
            </a:r>
            <a:r>
              <a:rPr lang="en-US" altLang="en-US" b="0" dirty="0" smtClean="0"/>
              <a:t>. Managed care fact sheets. </a:t>
            </a:r>
            <a:r>
              <a:rPr lang="en-US" altLang="en-US" b="0" dirty="0">
                <a:hlinkClick r:id="rId6" tooltip="URL to managed care online fact sheets"/>
              </a:rPr>
              <a:t>http://</a:t>
            </a:r>
            <a:r>
              <a:rPr lang="en-US" altLang="en-US" b="0" dirty="0" smtClean="0">
                <a:hlinkClick r:id="rId6" tooltip="URL to managed care online fact sheets"/>
              </a:rPr>
              <a:t>www.mcol.com/factsheetindex</a:t>
            </a:r>
            <a:r>
              <a:rPr lang="en-US" altLang="en-US" b="0" dirty="0" smtClean="0"/>
              <a:t>. Accessed </a:t>
            </a:r>
            <a:r>
              <a:rPr lang="en-US" altLang="en-US" b="0" dirty="0"/>
              <a:t>January 23, 2017.</a:t>
            </a:r>
            <a:endParaRPr lang="en-US" altLang="en-US" b="0" dirty="0" smtClean="0"/>
          </a:p>
          <a:p>
            <a:r>
              <a:rPr lang="en-US" altLang="en-US" b="0" dirty="0" smtClean="0"/>
              <a:t>Medicare.gov. How do Medicare advantage plans work? </a:t>
            </a:r>
            <a:r>
              <a:rPr lang="en-US" altLang="en-US" b="0" dirty="0" smtClean="0">
                <a:hlinkClick r:id="rId7" tooltip="URL to Medicare.gov's web page titled How do Medicare Advantage Plans Work?"/>
              </a:rPr>
              <a:t>https://www.medicare.gov/sign-up-change-plans/medicare-health-plans/medicare-advantage-plans/how-medicare-advantage-plans-work.html</a:t>
            </a:r>
            <a:r>
              <a:rPr lang="en-US" altLang="en-US" b="0" dirty="0" smtClean="0"/>
              <a:t>. Accessed </a:t>
            </a:r>
            <a:r>
              <a:rPr lang="en-US" altLang="en-US" b="0" dirty="0"/>
              <a:t>January 23, 2017.</a:t>
            </a:r>
            <a:endParaRPr lang="en-US" altLang="en-US" b="0" dirty="0" smtClean="0"/>
          </a:p>
          <a:p>
            <a:r>
              <a:rPr lang="en-US" altLang="en-US" b="0" dirty="0" smtClean="0"/>
              <a:t>National Association of Workers’ Compensation Judiciary. </a:t>
            </a:r>
            <a:r>
              <a:rPr lang="en-US" altLang="en-US" b="0" dirty="0" smtClean="0">
                <a:hlinkClick r:id="rId8" tooltip="URL to The National Association of Workers' Compensation Judiciary, Inc. web site"/>
              </a:rPr>
              <a:t>http://www.nawcj.org</a:t>
            </a:r>
            <a:r>
              <a:rPr lang="en-US" altLang="en-US" b="0" dirty="0" smtClean="0"/>
              <a:t>. Accessed </a:t>
            </a:r>
            <a:r>
              <a:rPr lang="en-US" altLang="en-US" b="0" dirty="0"/>
              <a:t>January 23, 2017.</a:t>
            </a:r>
            <a:endParaRPr lang="en-US" altLang="en-US" b="0" dirty="0" smtClean="0"/>
          </a:p>
          <a:p>
            <a:r>
              <a:rPr lang="en-US" altLang="en-US" b="0" dirty="0" smtClean="0"/>
              <a:t>National Bureau of Economic Research. Prospective Payment System (PPS) data. </a:t>
            </a:r>
            <a:r>
              <a:rPr lang="en-US" altLang="en-US" b="0" dirty="0" smtClean="0">
                <a:hlinkClick r:id="rId9" tooltip="URL to the National Bureau of Economic Research's web page on Prospective Payment System (PPS) Data"/>
              </a:rPr>
              <a:t>http://www.nber.org/data/pps.html</a:t>
            </a:r>
            <a:r>
              <a:rPr lang="en-US" altLang="en-US" b="0" dirty="0" smtClean="0"/>
              <a:t>. Accessed </a:t>
            </a:r>
            <a:r>
              <a:rPr lang="en-US" altLang="en-US" b="0" dirty="0"/>
              <a:t>January 23, 2017.</a:t>
            </a:r>
            <a:endParaRPr lang="en-US" altLang="en-US" b="0" dirty="0" smtClean="0"/>
          </a:p>
        </p:txBody>
      </p:sp>
      <p:sp>
        <p:nvSpPr>
          <p:cNvPr id="9" name="Slide Number Placeholder 8"/>
          <p:cNvSpPr>
            <a:spLocks noGrp="1"/>
          </p:cNvSpPr>
          <p:nvPr>
            <p:ph type="sldNum" sz="quarter" idx="4"/>
          </p:nvPr>
        </p:nvSpPr>
        <p:spPr/>
        <p:txBody>
          <a:bodyPr/>
          <a:lstStyle/>
          <a:p>
            <a:fld id="{F3BF8891-5E06-46C2-89A4-6DB85D39BA35}" type="slidenum">
              <a:rPr lang="en-US" smtClean="0"/>
              <a:pPr/>
              <a:t>31</a:t>
            </a:fld>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Financing Health Care, Part 1</a:t>
            </a:r>
            <a:br>
              <a:rPr lang="en-US" altLang="en-US" dirty="0"/>
            </a:br>
            <a:r>
              <a:rPr lang="en-US" altLang="en-US" dirty="0"/>
              <a:t>References – 4 – Lecture d</a:t>
            </a:r>
            <a:endParaRPr lang="en-US" dirty="0"/>
          </a:p>
        </p:txBody>
      </p:sp>
      <p:sp>
        <p:nvSpPr>
          <p:cNvPr id="3" name="Text Placeholder 2"/>
          <p:cNvSpPr>
            <a:spLocks noGrp="1"/>
          </p:cNvSpPr>
          <p:nvPr>
            <p:ph type="body" sz="quarter" idx="16"/>
          </p:nvPr>
        </p:nvSpPr>
        <p:spPr>
          <a:xfrm>
            <a:off x="457200" y="1600200"/>
            <a:ext cx="8229600" cy="3196652"/>
          </a:xfrm>
        </p:spPr>
        <p:txBody>
          <a:bodyPr/>
          <a:lstStyle/>
          <a:p>
            <a:r>
              <a:rPr lang="en-US" dirty="0" smtClean="0"/>
              <a:t>References</a:t>
            </a:r>
            <a:endParaRPr lang="en-US" b="0" dirty="0" smtClean="0"/>
          </a:p>
          <a:p>
            <a:r>
              <a:rPr lang="en-US" altLang="en-US" b="0" dirty="0"/>
              <a:t>Obringer LA, Jeffries M. Understanding Health Insurance. </a:t>
            </a:r>
            <a:r>
              <a:rPr lang="en-US" altLang="en-US" b="0" dirty="0">
                <a:hlinkClick r:id="rId3" tooltip="URL to How Stuff Works Health web page titled Understanding Health Insurance"/>
              </a:rPr>
              <a:t>http://health.howstuffworks.com/medicine/healthcare/insurance/health-insurance.htm</a:t>
            </a:r>
            <a:r>
              <a:rPr lang="en-US" altLang="en-US" b="0" dirty="0"/>
              <a:t>. Accessed January 23, 2017.</a:t>
            </a:r>
          </a:p>
          <a:p>
            <a:r>
              <a:rPr lang="en-US" altLang="en-US" b="0" dirty="0"/>
              <a:t>U.S. Department of Health and Human Services and U.S. Department of Justice. Stop Medicare Fraud. </a:t>
            </a:r>
            <a:r>
              <a:rPr lang="en-US" altLang="en-US" b="0" dirty="0">
                <a:hlinkClick r:id="rId4" tooltip="URL to U.S. Department of Health and Human Services and U.S. Department of Justice website titled Stop Medicare Fraud"/>
              </a:rPr>
              <a:t>http://www.stopmedicarefraud.gov</a:t>
            </a:r>
            <a:r>
              <a:rPr lang="en-US" altLang="en-US" b="0" dirty="0"/>
              <a:t>. Accessed January 23, 2017.</a:t>
            </a:r>
          </a:p>
          <a:p>
            <a:r>
              <a:rPr lang="en-US" altLang="en-US" b="0" dirty="0"/>
              <a:t>U.S. Department of Labor. Health Plans &amp; Benefits. </a:t>
            </a:r>
            <a:r>
              <a:rPr lang="en-US" altLang="en-US" b="0" dirty="0">
                <a:hlinkClick r:id="rId5" tooltip="URL to U.S. Department of Labor web page titled Health Plans and Benefits"/>
              </a:rPr>
              <a:t>http://www.dol.gov/dol/topic/health-plans</a:t>
            </a:r>
            <a:r>
              <a:rPr lang="en-US" altLang="en-US" b="0" dirty="0"/>
              <a:t>. Accessed January 23, 2017.</a:t>
            </a:r>
          </a:p>
          <a:p>
            <a:r>
              <a:rPr lang="en-US" altLang="en-US" b="0" dirty="0"/>
              <a:t>U.S. Department of Labor. Workers’ Compensation. </a:t>
            </a:r>
            <a:r>
              <a:rPr lang="en-US" altLang="en-US" b="0" dirty="0">
                <a:hlinkClick r:id="rId6" tooltip="URL to U.S. Department of Labor web page titled Workers' Compensation"/>
              </a:rPr>
              <a:t>http://www.dol.gov/dol/topic/workcomp/index.htm</a:t>
            </a:r>
            <a:r>
              <a:rPr lang="en-US" altLang="en-US" b="0" dirty="0"/>
              <a:t>. Accessed January 23, 2017.</a:t>
            </a:r>
          </a:p>
          <a:p>
            <a:r>
              <a:rPr lang="en-US" altLang="en-US" b="0" dirty="0"/>
              <a:t>WorkersCompensation.com. </a:t>
            </a:r>
            <a:r>
              <a:rPr lang="en-US" altLang="en-US" b="0" dirty="0">
                <a:hlinkClick r:id="rId7" tooltip="URL for Workerscompensation.com"/>
              </a:rPr>
              <a:t>http://www.workerscompensation.com</a:t>
            </a:r>
            <a:r>
              <a:rPr lang="en-US" altLang="en-US" b="0" dirty="0"/>
              <a:t>. Accessed January 23, 2017</a:t>
            </a:r>
            <a:r>
              <a:rPr lang="en-US" altLang="en-US" b="0" dirty="0" smtClean="0"/>
              <a:t>.</a:t>
            </a:r>
            <a:endParaRPr lang="en-US" altLang="en-US" b="0" dirty="0"/>
          </a:p>
        </p:txBody>
      </p:sp>
      <p:sp>
        <p:nvSpPr>
          <p:cNvPr id="4" name="Text Placeholder 3"/>
          <p:cNvSpPr>
            <a:spLocks noGrp="1"/>
          </p:cNvSpPr>
          <p:nvPr>
            <p:ph type="body" sz="quarter" idx="20"/>
          </p:nvPr>
        </p:nvSpPr>
        <p:spPr>
          <a:xfrm>
            <a:off x="457200" y="5044188"/>
            <a:ext cx="8229600" cy="1371600"/>
          </a:xfrm>
        </p:spPr>
        <p:txBody>
          <a:bodyPr/>
          <a:lstStyle/>
          <a:p>
            <a:r>
              <a:rPr lang="en-US" dirty="0" smtClean="0"/>
              <a:t>Charts, Tables, Figures</a:t>
            </a:r>
            <a:endParaRPr lang="en-US" b="0" dirty="0" smtClean="0"/>
          </a:p>
          <a:p>
            <a:r>
              <a:rPr lang="en-US" altLang="en-US" b="0" dirty="0"/>
              <a:t>4.9 Table: Indemnity vs. Managed Care Programs (2011, CC BY-NC-SA 3.0).</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32</a:t>
            </a:fld>
            <a:endParaRPr lang="en-US" dirty="0"/>
          </a:p>
        </p:txBody>
      </p:sp>
    </p:spTree>
    <p:custDataLst>
      <p:tags r:id="rId1"/>
    </p:custDataLst>
    <p:extLst>
      <p:ext uri="{BB962C8B-B14F-4D97-AF65-F5344CB8AC3E}">
        <p14:creationId xmlns:p14="http://schemas.microsoft.com/office/powerpoint/2010/main" val="28794467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7"/>
            <a:ext cx="8229600" cy="2715697"/>
          </a:xfrm>
        </p:spPr>
        <p:txBody>
          <a:bodyPr/>
          <a:lstStyle/>
          <a:p>
            <a:r>
              <a:rPr lang="en-US" altLang="en-US" dirty="0" smtClean="0"/>
              <a:t>Introduction to Health Care and Public Health in the U.S.</a:t>
            </a:r>
            <a:r>
              <a:rPr lang="en-US" dirty="0" smtClean="0"/>
              <a:t/>
            </a:r>
            <a:br>
              <a:rPr lang="en-US" dirty="0" smtClean="0"/>
            </a:br>
            <a:r>
              <a:rPr lang="en-US" altLang="en-US" dirty="0" smtClean="0"/>
              <a:t>Financing Health Care, Part 1</a:t>
            </a:r>
            <a:br>
              <a:rPr lang="en-US" altLang="en-US" dirty="0" smtClean="0"/>
            </a:br>
            <a:r>
              <a:rPr lang="en-US" altLang="en-US" dirty="0" smtClean="0"/>
              <a:t>Lecture d</a:t>
            </a:r>
            <a:endParaRPr lang="en-US" dirty="0"/>
          </a:p>
        </p:txBody>
      </p:sp>
      <p:sp>
        <p:nvSpPr>
          <p:cNvPr id="8" name="Content Placeholder 7"/>
          <p:cNvSpPr>
            <a:spLocks noGrp="1"/>
          </p:cNvSpPr>
          <p:nvPr>
            <p:ph sz="quarter" idx="14"/>
          </p:nvPr>
        </p:nvSpPr>
        <p:spPr/>
        <p:txBody>
          <a:bodyPr/>
          <a:lstStyle/>
          <a:p>
            <a:r>
              <a:rPr lang="en-US"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33</a:t>
            </a:fld>
            <a:endParaRPr lang="en-US" dirty="0"/>
          </a:p>
        </p:txBody>
      </p:sp>
    </p:spTree>
    <p:custDataLst>
      <p:tags r:id="rId1"/>
    </p:custDataLst>
    <p:extLst>
      <p:ext uri="{BB962C8B-B14F-4D97-AF65-F5344CB8AC3E}">
        <p14:creationId xmlns:p14="http://schemas.microsoft.com/office/powerpoint/2010/main" val="313990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tLang="en-US" dirty="0" smtClean="0"/>
              <a:t>Financing Health Care, Part 1</a:t>
            </a:r>
            <a:br>
              <a:rPr lang="en-US" altLang="en-US" dirty="0" smtClean="0"/>
            </a:br>
            <a:r>
              <a:rPr lang="en-US" altLang="en-US" dirty="0" smtClean="0"/>
              <a:t>Learning Objectives - 3</a:t>
            </a:r>
          </a:p>
        </p:txBody>
      </p:sp>
      <p:sp>
        <p:nvSpPr>
          <p:cNvPr id="32770" name="Text Placeholder 3"/>
          <p:cNvSpPr>
            <a:spLocks noGrp="1"/>
          </p:cNvSpPr>
          <p:nvPr>
            <p:ph sz="quarter" idx="14"/>
          </p:nvPr>
        </p:nvSpPr>
        <p:spPr/>
        <p:txBody>
          <a:bodyPr/>
          <a:lstStyle/>
          <a:p>
            <a:r>
              <a:rPr lang="en-US" altLang="en-US" dirty="0" smtClean="0"/>
              <a:t>Describe the various roles played by government as policy maker, </a:t>
            </a:r>
            <a:r>
              <a:rPr lang="en-US" altLang="en-US" dirty="0" err="1" smtClean="0"/>
              <a:t>payor</a:t>
            </a:r>
            <a:r>
              <a:rPr lang="en-US" altLang="en-US" dirty="0" smtClean="0"/>
              <a:t>, provider, and regulator of health care. (Lecture d)</a:t>
            </a:r>
          </a:p>
          <a:p>
            <a:r>
              <a:rPr lang="en-US" altLang="en-US" dirty="0" smtClean="0"/>
              <a:t>Describe the organization and function of Medicare and Medicaid. (Lecture e)</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4083033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dirty="0" smtClean="0"/>
              <a:t>Health Insurance in the U.S. - 1</a:t>
            </a:r>
          </a:p>
        </p:txBody>
      </p:sp>
      <p:sp>
        <p:nvSpPr>
          <p:cNvPr id="34818" name="Content Placeholder 2"/>
          <p:cNvSpPr>
            <a:spLocks noGrp="1"/>
          </p:cNvSpPr>
          <p:nvPr>
            <p:ph sz="quarter" idx="14"/>
          </p:nvPr>
        </p:nvSpPr>
        <p:spPr/>
        <p:txBody>
          <a:bodyPr/>
          <a:lstStyle/>
          <a:p>
            <a:r>
              <a:rPr lang="en-US" altLang="en-US" dirty="0" smtClean="0"/>
              <a:t>How does health insurance work</a:t>
            </a:r>
          </a:p>
          <a:p>
            <a:r>
              <a:rPr lang="en-US" altLang="en-US" dirty="0" smtClean="0"/>
              <a:t>How insurers pay health care providers</a:t>
            </a:r>
          </a:p>
          <a:p>
            <a:r>
              <a:rPr lang="en-US" altLang="en-US" dirty="0" smtClean="0"/>
              <a:t>Sources of health care funding</a:t>
            </a:r>
          </a:p>
          <a:p>
            <a:r>
              <a:rPr lang="en-US" altLang="en-US" dirty="0" smtClean="0"/>
              <a:t>Who can offer health insurance</a:t>
            </a:r>
          </a:p>
          <a:p>
            <a:r>
              <a:rPr lang="en-US" altLang="en-US" dirty="0" smtClean="0"/>
              <a:t>Types of health insurance plans</a:t>
            </a:r>
          </a:p>
          <a:p>
            <a:r>
              <a:rPr lang="en-US" altLang="en-US" dirty="0" smtClean="0"/>
              <a:t>Managed care</a:t>
            </a:r>
          </a:p>
          <a:p>
            <a:r>
              <a:rPr lang="en-US" altLang="en-US" dirty="0" smtClean="0"/>
              <a:t>How laws regulate private insurance</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tLang="en-US" dirty="0" smtClean="0"/>
              <a:t>Health Insurance</a:t>
            </a:r>
          </a:p>
        </p:txBody>
      </p:sp>
      <p:sp>
        <p:nvSpPr>
          <p:cNvPr id="36866" name="Content Placeholder 2"/>
          <p:cNvSpPr>
            <a:spLocks noGrp="1"/>
          </p:cNvSpPr>
          <p:nvPr>
            <p:ph sz="quarter" idx="14"/>
          </p:nvPr>
        </p:nvSpPr>
        <p:spPr>
          <a:xfrm>
            <a:off x="457199" y="1600199"/>
            <a:ext cx="8228627" cy="1467453"/>
          </a:xfrm>
        </p:spPr>
        <p:txBody>
          <a:bodyPr/>
          <a:lstStyle/>
          <a:p>
            <a:r>
              <a:rPr lang="en-US" altLang="en-US" dirty="0" smtClean="0"/>
              <a:t>Spreads risk over a large pool of people</a:t>
            </a:r>
          </a:p>
          <a:p>
            <a:pPr lvl="1"/>
            <a:r>
              <a:rPr lang="en-US" altLang="en-US" dirty="0" smtClean="0"/>
              <a:t>5% of people account for about 50% of spending</a:t>
            </a:r>
          </a:p>
        </p:txBody>
      </p:sp>
      <p:sp>
        <p:nvSpPr>
          <p:cNvPr id="2" name="Content Placeholder 1"/>
          <p:cNvSpPr>
            <a:spLocks noGrp="1"/>
          </p:cNvSpPr>
          <p:nvPr>
            <p:ph sz="quarter" idx="18"/>
          </p:nvPr>
        </p:nvSpPr>
        <p:spPr>
          <a:xfrm>
            <a:off x="457199" y="3067654"/>
            <a:ext cx="4020208" cy="2526324"/>
          </a:xfrm>
        </p:spPr>
        <p:txBody>
          <a:bodyPr/>
          <a:lstStyle/>
          <a:p>
            <a:r>
              <a:rPr lang="en-US" altLang="en-US" dirty="0" smtClean="0"/>
              <a:t>Cost </a:t>
            </a:r>
            <a:r>
              <a:rPr lang="en-US" altLang="en-US" dirty="0"/>
              <a:t>influenced </a:t>
            </a:r>
            <a:r>
              <a:rPr lang="en-US" altLang="en-US" dirty="0" smtClean="0"/>
              <a:t>by:</a:t>
            </a:r>
            <a:endParaRPr lang="en-US" altLang="en-US" dirty="0"/>
          </a:p>
          <a:p>
            <a:pPr lvl="1"/>
            <a:r>
              <a:rPr lang="en-US" altLang="en-US" dirty="0"/>
              <a:t>Prescription costs </a:t>
            </a:r>
          </a:p>
          <a:p>
            <a:pPr lvl="1"/>
            <a:r>
              <a:rPr lang="en-US" altLang="en-US" dirty="0"/>
              <a:t>Technology</a:t>
            </a:r>
          </a:p>
          <a:p>
            <a:pPr lvl="1"/>
            <a:r>
              <a:rPr lang="en-US" altLang="en-US" dirty="0"/>
              <a:t>Aging </a:t>
            </a:r>
            <a:r>
              <a:rPr lang="en-US" altLang="en-US" dirty="0" smtClean="0"/>
              <a:t>population</a:t>
            </a:r>
            <a:endParaRPr lang="en-US" altLang="en-US" dirty="0"/>
          </a:p>
        </p:txBody>
      </p:sp>
      <p:sp>
        <p:nvSpPr>
          <p:cNvPr id="3" name="Content Placeholder 3"/>
          <p:cNvSpPr>
            <a:spLocks noGrp="1"/>
          </p:cNvSpPr>
          <p:nvPr>
            <p:ph sz="quarter" idx="19"/>
          </p:nvPr>
        </p:nvSpPr>
        <p:spPr>
          <a:xfrm>
            <a:off x="4020647" y="3615497"/>
            <a:ext cx="4665179" cy="1978480"/>
          </a:xfrm>
        </p:spPr>
        <p:txBody>
          <a:bodyPr/>
          <a:lstStyle/>
          <a:p>
            <a:pPr lvl="1"/>
            <a:r>
              <a:rPr lang="en-US" altLang="en-US" dirty="0"/>
              <a:t>Chronic conditions</a:t>
            </a:r>
          </a:p>
          <a:p>
            <a:pPr lvl="1"/>
            <a:r>
              <a:rPr lang="en-US" altLang="en-US" dirty="0" smtClean="0"/>
              <a:t>Government </a:t>
            </a:r>
            <a:r>
              <a:rPr lang="en-US" altLang="en-US" dirty="0"/>
              <a:t>subsidies</a:t>
            </a:r>
          </a:p>
          <a:p>
            <a:pPr lvl="1"/>
            <a:r>
              <a:rPr lang="en-US" altLang="en-US" dirty="0"/>
              <a:t>Administrative </a:t>
            </a:r>
            <a:r>
              <a:rPr lang="en-US" altLang="en-US" dirty="0" smtClean="0"/>
              <a:t>costs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ltLang="en-US" dirty="0" smtClean="0"/>
              <a:t>How Insurers Pay Providers - 1</a:t>
            </a:r>
          </a:p>
        </p:txBody>
      </p:sp>
      <p:sp>
        <p:nvSpPr>
          <p:cNvPr id="38914" name="Content Placeholder 2"/>
          <p:cNvSpPr>
            <a:spLocks noGrp="1"/>
          </p:cNvSpPr>
          <p:nvPr>
            <p:ph sz="quarter" idx="14"/>
          </p:nvPr>
        </p:nvSpPr>
        <p:spPr>
          <a:xfrm>
            <a:off x="457200" y="1600200"/>
            <a:ext cx="8229600" cy="4863662"/>
          </a:xfrm>
        </p:spPr>
        <p:txBody>
          <a:bodyPr/>
          <a:lstStyle/>
          <a:p>
            <a:r>
              <a:rPr lang="en-US" altLang="en-US" dirty="0" smtClean="0"/>
              <a:t>Provider submits claim</a:t>
            </a:r>
          </a:p>
          <a:p>
            <a:pPr lvl="1"/>
            <a:r>
              <a:rPr lang="en-US" altLang="en-US" dirty="0" smtClean="0"/>
              <a:t>Uses two kinds of codes</a:t>
            </a:r>
          </a:p>
          <a:p>
            <a:pPr lvl="2"/>
            <a:r>
              <a:rPr lang="en-US" altLang="en-US" dirty="0" smtClean="0"/>
              <a:t>Diagnosis code = ICD-10-CM</a:t>
            </a:r>
          </a:p>
          <a:p>
            <a:pPr lvl="2"/>
            <a:r>
              <a:rPr lang="en-US" altLang="en-US" dirty="0" smtClean="0"/>
              <a:t>Procedure code = CPT code or DRG code</a:t>
            </a:r>
          </a:p>
          <a:p>
            <a:r>
              <a:rPr lang="en-US" altLang="en-US" dirty="0" smtClean="0"/>
              <a:t>Medical claims examiner or adjuster processes claim </a:t>
            </a:r>
          </a:p>
          <a:p>
            <a:pPr lvl="1"/>
            <a:r>
              <a:rPr lang="en-US" altLang="en-US" dirty="0" smtClean="0"/>
              <a:t>Determines </a:t>
            </a:r>
            <a:r>
              <a:rPr lang="ja-JP" altLang="en-US" dirty="0" smtClean="0"/>
              <a:t>“</a:t>
            </a:r>
            <a:r>
              <a:rPr lang="en-US" altLang="ja-JP" dirty="0" smtClean="0"/>
              <a:t>usual and customary</a:t>
            </a:r>
            <a:r>
              <a:rPr lang="ja-JP" altLang="en-US" dirty="0" smtClean="0"/>
              <a:t>”</a:t>
            </a:r>
            <a:r>
              <a:rPr lang="en-US" altLang="ja-JP" dirty="0" smtClean="0"/>
              <a:t> charge</a:t>
            </a:r>
          </a:p>
          <a:p>
            <a:pPr lvl="2"/>
            <a:r>
              <a:rPr lang="en-US" altLang="en-US" dirty="0" smtClean="0"/>
              <a:t>Deducts portion patient is responsible for</a:t>
            </a:r>
          </a:p>
          <a:p>
            <a:pPr lvl="2"/>
            <a:r>
              <a:rPr lang="en-US" altLang="en-US" dirty="0" smtClean="0"/>
              <a:t>Deducts contractual provider discount</a:t>
            </a:r>
          </a:p>
          <a:p>
            <a:pPr lvl="2"/>
            <a:r>
              <a:rPr lang="en-US" altLang="en-US" dirty="0" smtClean="0"/>
              <a:t>Reimburses remainder</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altLang="en-US" dirty="0" smtClean="0"/>
              <a:t>How Insurers Pay Providers - 2</a:t>
            </a:r>
          </a:p>
        </p:txBody>
      </p:sp>
      <p:sp>
        <p:nvSpPr>
          <p:cNvPr id="40962" name="Content Placeholder 2"/>
          <p:cNvSpPr>
            <a:spLocks noGrp="1"/>
          </p:cNvSpPr>
          <p:nvPr>
            <p:ph sz="quarter" idx="14"/>
          </p:nvPr>
        </p:nvSpPr>
        <p:spPr/>
        <p:txBody>
          <a:bodyPr/>
          <a:lstStyle/>
          <a:p>
            <a:r>
              <a:rPr lang="en-US" altLang="en-US" dirty="0" smtClean="0"/>
              <a:t>Patient and provider receive explanation of benefits (EOB), also called remittance advice (RA), from </a:t>
            </a:r>
            <a:r>
              <a:rPr lang="en-US" altLang="en-US" dirty="0" err="1" smtClean="0"/>
              <a:t>payor</a:t>
            </a:r>
            <a:endParaRPr lang="en-US" altLang="en-US" dirty="0" smtClean="0"/>
          </a:p>
          <a:p>
            <a:r>
              <a:rPr lang="en-US" altLang="en-US" dirty="0" smtClean="0"/>
              <a:t>Claim can be denied for many reasons:</a:t>
            </a:r>
          </a:p>
          <a:p>
            <a:pPr lvl="1"/>
            <a:r>
              <a:rPr lang="en-US" altLang="en-US" dirty="0" smtClean="0"/>
              <a:t>Coding errors</a:t>
            </a:r>
          </a:p>
          <a:p>
            <a:pPr lvl="1"/>
            <a:r>
              <a:rPr lang="en-US" altLang="en-US" dirty="0" smtClean="0"/>
              <a:t>Insufficient information</a:t>
            </a:r>
          </a:p>
          <a:p>
            <a:pPr lvl="1"/>
            <a:r>
              <a:rPr lang="en-US" altLang="en-US" dirty="0" smtClean="0"/>
              <a:t>Procedure considered experimental or otherwise not covered by the policy</a:t>
            </a:r>
          </a:p>
          <a:p>
            <a:r>
              <a:rPr lang="en-US" altLang="en-US" dirty="0" smtClean="0"/>
              <a:t>Rejected claims can be appealed</a:t>
            </a:r>
          </a:p>
          <a:p>
            <a:pPr lvl="2"/>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tLang="en-US" dirty="0" smtClean="0"/>
              <a:t>The Multi-</a:t>
            </a:r>
            <a:r>
              <a:rPr lang="en-US" altLang="en-US" dirty="0" err="1" smtClean="0"/>
              <a:t>payor</a:t>
            </a:r>
            <a:r>
              <a:rPr lang="en-US" altLang="en-US" dirty="0" smtClean="0"/>
              <a:t> U.S. </a:t>
            </a:r>
            <a:br>
              <a:rPr lang="en-US" altLang="en-US" dirty="0" smtClean="0"/>
            </a:br>
            <a:r>
              <a:rPr lang="en-US" altLang="en-US" dirty="0" smtClean="0"/>
              <a:t>Health Care System</a:t>
            </a:r>
          </a:p>
        </p:txBody>
      </p:sp>
      <p:sp>
        <p:nvSpPr>
          <p:cNvPr id="43010" name="Content Placeholder 2"/>
          <p:cNvSpPr>
            <a:spLocks noGrp="1"/>
          </p:cNvSpPr>
          <p:nvPr>
            <p:ph sz="quarter" idx="14"/>
          </p:nvPr>
        </p:nvSpPr>
        <p:spPr/>
        <p:txBody>
          <a:bodyPr/>
          <a:lstStyle/>
          <a:p>
            <a:r>
              <a:rPr lang="en-US" altLang="en-US" dirty="0" smtClean="0"/>
              <a:t>Contributors</a:t>
            </a:r>
          </a:p>
          <a:p>
            <a:pPr lvl="1"/>
            <a:r>
              <a:rPr lang="en-US" altLang="en-US" dirty="0" smtClean="0"/>
              <a:t>Private sources</a:t>
            </a:r>
          </a:p>
          <a:p>
            <a:pPr lvl="2"/>
            <a:r>
              <a:rPr lang="en-US" altLang="en-US" dirty="0" smtClean="0"/>
              <a:t>Employers and employees</a:t>
            </a:r>
          </a:p>
          <a:p>
            <a:pPr lvl="3"/>
            <a:r>
              <a:rPr lang="en-US" altLang="en-US" dirty="0" smtClean="0"/>
              <a:t>Contributions to private health insurance</a:t>
            </a:r>
          </a:p>
          <a:p>
            <a:pPr lvl="3"/>
            <a:r>
              <a:rPr lang="en-US" altLang="en-US" dirty="0" smtClean="0"/>
              <a:t>Out of pocket</a:t>
            </a:r>
          </a:p>
          <a:p>
            <a:pPr lvl="1"/>
            <a:r>
              <a:rPr lang="en-US" altLang="en-US" dirty="0" smtClean="0"/>
              <a:t>Public or government sources</a:t>
            </a:r>
          </a:p>
          <a:p>
            <a:pPr lvl="2"/>
            <a:r>
              <a:rPr lang="en-US" altLang="en-US" dirty="0" smtClean="0"/>
              <a:t>Federal, State, and local</a:t>
            </a:r>
          </a:p>
          <a:p>
            <a:pPr lvl="3"/>
            <a:r>
              <a:rPr lang="en-US" altLang="en-US" dirty="0" smtClean="0"/>
              <a:t>Payroll and general tax revenues</a:t>
            </a:r>
          </a:p>
          <a:p>
            <a:pPr lvl="3"/>
            <a:r>
              <a:rPr lang="en-US" altLang="en-US" dirty="0" smtClean="0"/>
              <a:t>Special tax, e.g. sales tax</a:t>
            </a:r>
          </a:p>
          <a:p>
            <a:pPr lvl="3"/>
            <a:r>
              <a:rPr lang="en-US" altLang="en-US" dirty="0" smtClean="0"/>
              <a:t>Pooled into large funds</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7adf093b-b968-4967-a834-3b3e53007bc1"/>
  <p:tag name="AUDIO_IMPORT" val="C:\Documents and Settings\skidmorn\My Documents\Dropbox\NTDC\OHSU CDC\Comp1\Unit4\PPT Production\Post_file_renaming\comp1_unit4\comp1_unit4\comp1_unit4d\comp1_unit4d_S-4_V3.mp3"/>
  <p:tag name="AUDIO_ID" val="317"/>
  <p:tag name="ELAPSEDTIME" val="53.081"/>
  <p:tag name="ARTICULATE_SLIDE_NAV" val="4"/>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8429518a-7375-431d-ab0c-705d41810277"/>
  <p:tag name="AUDIO_IMPORT" val="C:\Documents and Settings\skidmorn\My Documents\Dropbox\NTDC\OHSU CDC\Comp1\Unit4\PPT Production\Post_file_renaming\comp1_unit4\comp1_unit4\comp1_unit4d\comp1_unit4d_S-5_V3.mp3"/>
  <p:tag name="AUDIO_ID" val="318"/>
  <p:tag name="ELAPSEDTIME" val="132.18"/>
  <p:tag name="ARTICULATE_SLIDE_NAV" val="5"/>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8429518a-7375-431d-ab0c-705d41810279"/>
  <p:tag name="AUDIO_IMPORT" val="C:\Documents and Settings\skidmorn\My Documents\Dropbox\NTDC\OHSU CDC\Comp1\Unit4\PPT Production\Post_file_renaming\comp1_unit4\comp1_unit4\comp1_unit4d\comp1_unit4d_S-6_V3.mp3"/>
  <p:tag name="AUDIO_ID" val="319"/>
  <p:tag name="ELAPSEDTIME" val="40.177"/>
  <p:tag name="ARTICULATE_SLIDE_NAV" val="6"/>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d\comp1_unit4d_S-7_V3.mp3"/>
  <p:tag name="AUDIO_ID" val="320"/>
  <p:tag name="ELAPSEDTIME" val="98.456"/>
  <p:tag name="ARTICULATE_SLIDE_GUID" val="ab73fcbc-f76d-44fa-a00a-057d2c826236"/>
  <p:tag name="ARTICULATE_SLIDE_NAV" val="7"/>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8429518a-7375-431d-ab0c-705d41810269"/>
  <p:tag name="AUDIO_IMPORT" val="C:\Documents and Settings\skidmorn\My Documents\Dropbox\NTDC\OHSU CDC\Comp1\Unit4\PPT Production\Post_file_renaming\comp1_unit4\comp1_unit4\comp1_unit4d\comp1_unit4d_S-9_V3.mp3"/>
  <p:tag name="AUDIO_ID" val="322"/>
  <p:tag name="ELAPSEDTIME" val="103.811"/>
  <p:tag name="ARTICULATE_SLIDE_NAV" val="9"/>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8429518a-7375-431d-ab0c-705d41810267"/>
  <p:tag name="AUDIO_IMPORT" val="C:\Documents and Settings\skidmorn\My Documents\Dropbox\NTDC\OHSU CDC\Comp1\Unit4\PPT Production\Post_file_renaming\comp1_unit4\comp1_unit4\comp1_unit4d\comp1_unit4d_S-10_V3.mp3"/>
  <p:tag name="AUDIO_ID" val="323"/>
  <p:tag name="ELAPSEDTIME" val="44.147"/>
  <p:tag name="ARTICULATE_SLIDE_NAV" val="10"/>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15d831ae-0eec-47a3-abdf-09c7adfdb7d8"/>
  <p:tag name="AUDIO_IMPORT" val="C:\Documents and Settings\skidmorn\My Documents\Dropbox\NTDC\OHSU CDC\Comp1\Unit4\PPT Production\Post_file_renaming\comp1_unit4\comp1_unit4\comp1_unit4d\comp1_unit4d_S-11_V3.mp3"/>
  <p:tag name="AUDIO_ID" val="324"/>
  <p:tag name="ELAPSEDTIME" val="53.186"/>
  <p:tag name="ARTICULATE_SLIDE_NAV" val="11"/>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e8e70884-c71d-42cd-9386-c56b0da72565"/>
  <p:tag name="AUDIO_IMPORT" val="C:\Documents and Settings\skidmorn\My Documents\Dropbox\NTDC\OHSU CDC\Comp1\Unit4\PPT Production\Post_file_renaming\comp1_unit4\comp1_unit4\comp1_unit4d\comp1_unit4d_S-12_V3.mp3"/>
  <p:tag name="AUDIO_ID" val="325"/>
  <p:tag name="ELAPSEDTIME" val="48.066"/>
  <p:tag name="ARTICULATE_SLIDE_NAV" val="12"/>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8429518a-7375-431d-ab0c-705d41810271"/>
  <p:tag name="AUDIO_IMPORT" val="C:\Documents and Settings\skidmorn\My Documents\Dropbox\NTDC\OHSU CDC\Comp1\Unit4\PPT Production\Post_file_renaming\comp1_unit4\comp1_unit4\comp1_unit4d\comp1_unit4d_S-13_V3.mp3"/>
  <p:tag name="AUDIO_ID" val="326"/>
  <p:tag name="ELAPSEDTIME" val="37.956"/>
  <p:tag name="ARTICULATE_SLIDE_NAV" val="13"/>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8429518a-7375-431d-ab0c-705d41810272"/>
  <p:tag name="AUDIO_IMPORT" val="C:\Documents and Settings\skidmorn\My Documents\Dropbox\NTDC\OHSU CDC\Comp1\Unit4\PPT Production\Post_file_renaming\comp1_unit4\comp1_unit4\comp1_unit4d\comp1_unit4d_S-14_V3.mp3"/>
  <p:tag name="AUDIO_ID" val="327"/>
  <p:tag name="ELAPSEDTIME" val="54.518"/>
  <p:tag name="ARTICULATE_SLIDE_NAV" val="14"/>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9.xml><?xml version="1.0" encoding="utf-8"?>
<p:tagLst xmlns:a="http://schemas.openxmlformats.org/drawingml/2006/main" xmlns:r="http://schemas.openxmlformats.org/officeDocument/2006/relationships" xmlns:p="http://schemas.openxmlformats.org/presentationml/2006/main">
  <p:tag name="ARTICULATE_SLIDE_GUID" val="8429518a-7375-431d-ab0c-705d41810274"/>
  <p:tag name="AUDIO_IMPORT" val="C:\Documents and Settings\skidmorn\My Documents\Dropbox\NTDC\OHSU CDC\Comp1\Unit4\PPT Production\Post_file_renaming\comp1_unit4\comp1_unit4\comp1_unit4d\comp1_unit4d_S-15_V3.mp3"/>
  <p:tag name="AUDIO_ID" val="328"/>
  <p:tag name="ELAPSEDTIME" val="107.599"/>
  <p:tag name="ARTICULATE_SLIDE_NAV" val="15"/>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d\comp1_unit4d_S-16_V3.mp3"/>
  <p:tag name="AUDIO_ID" val="329"/>
  <p:tag name="ELAPSEDTIME" val="55.511"/>
  <p:tag name="ARTICULATE_SLIDE_GUID" val="e3c43569-34db-4678-b062-9a4f3da1446e"/>
  <p:tag name="ARTICULATE_SLIDE_NAV" val="16"/>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d\comp1_unit4d_S-17_V3.mp3"/>
  <p:tag name="AUDIO_ID" val="330"/>
  <p:tag name="ELAPSEDTIME" val="25"/>
  <p:tag name="ARTICULATE_SLIDE_GUID" val="92f5959c-b467-4fed-b159-1a9caddc26d9"/>
  <p:tag name="ARTICULATE_SLIDE_NAV" val="17"/>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GUID" val="8429518a-7375-431d-ab0c-705d41810273"/>
  <p:tag name="AUDIO_IMPORT" val="C:\Documents and Settings\skidmorn\My Documents\Dropbox\NTDC\OHSU CDC\Comp1\Unit4\PPT Production\Post_file_renaming\comp1_unit4\comp1_unit4\comp1_unit4d\comp1_unit4d_S-18_V3.mp3"/>
  <p:tag name="AUDIO_ID" val="331"/>
  <p:tag name="ELAPSEDTIME" val="129.855"/>
  <p:tag name="ARTICULATE_SLIDE_NAV" val="18"/>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35.xml><?xml version="1.0" encoding="utf-8"?>
<p:tagLst xmlns:a="http://schemas.openxmlformats.org/drawingml/2006/main" xmlns:r="http://schemas.openxmlformats.org/officeDocument/2006/relationships" xmlns:p="http://schemas.openxmlformats.org/presentationml/2006/main">
  <p:tag name="ARTICULATE_SLIDE_GUID" val="8429518a-7375-431d-ab0c-705d41810280"/>
  <p:tag name="AUDIO_IMPORT" val="C:\Documents and Settings\skidmorn\My Documents\Dropbox\NTDC\OHSU CDC\Comp1\Unit4\PPT Production\Post_file_renaming\comp1_unit4\comp1_unit4\comp1_unit4d\comp1_unit4d_S-19_V3.mp3"/>
  <p:tag name="AUDIO_ID" val="332"/>
  <p:tag name="ELAPSEDTIME" val="33.881"/>
  <p:tag name="ARTICULATE_SLIDE_NAV" val="19"/>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37.xml><?xml version="1.0" encoding="utf-8"?>
<p:tagLst xmlns:a="http://schemas.openxmlformats.org/drawingml/2006/main" xmlns:r="http://schemas.openxmlformats.org/officeDocument/2006/relationships" xmlns:p="http://schemas.openxmlformats.org/presentationml/2006/main">
  <p:tag name="ARTICULATE_SLIDE_GUID" val="8429518a-7375-431d-ab0c-705d41810282"/>
  <p:tag name="AUDIO_IMPORT" val="C:\Documents and Settings\skidmorn\My Documents\Dropbox\NTDC\OHSU CDC\Comp1\Unit4\PPT Production\Post_file_renaming\comp1_unit4\comp1_unit4\comp1_unit4d\comp1_unit4d_S-20_V3.mp3"/>
  <p:tag name="AUDIO_ID" val="333"/>
  <p:tag name="ELAPSEDTIME" val="53.238"/>
  <p:tag name="ARTICULATE_SLIDE_NAV" val="20"/>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39.xml><?xml version="1.0" encoding="utf-8"?>
<p:tagLst xmlns:a="http://schemas.openxmlformats.org/drawingml/2006/main" xmlns:r="http://schemas.openxmlformats.org/officeDocument/2006/relationships" xmlns:p="http://schemas.openxmlformats.org/presentationml/2006/main">
  <p:tag name="ARTICULATE_SLIDE_GUID" val="8429518a-7375-431d-ab0c-705d41810287"/>
  <p:tag name="AUDIO_IMPORT" val="C:\Documents and Settings\skidmorn\My Documents\Dropbox\NTDC\OHSU CDC\Comp1\Unit4\PPT Production\Post_file_renaming\comp1_unit4\comp1_unit4\comp1_unit4d\comp1_unit4d_S-21_V3.mp3"/>
  <p:tag name="AUDIO_ID" val="334"/>
  <p:tag name="ELAPSEDTIME" val="30.956"/>
  <p:tag name="ARTICULATE_SLIDE_NAV" val="21"/>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41.xml><?xml version="1.0" encoding="utf-8"?>
<p:tagLst xmlns:a="http://schemas.openxmlformats.org/drawingml/2006/main" xmlns:r="http://schemas.openxmlformats.org/officeDocument/2006/relationships" xmlns:p="http://schemas.openxmlformats.org/presentationml/2006/main">
  <p:tag name="ARTICULATE_SLIDE_GUID" val="8429518a-7375-431d-ab0c-705d41810288"/>
  <p:tag name="AUDIO_IMPORT" val="C:\Documents and Settings\skidmorn\My Documents\Dropbox\NTDC\OHSU CDC\Comp1\Unit4\PPT Production\Post_file_renaming\comp1_unit4\comp1_unit4\comp1_unit4d\comp1_unit4d_S-22_V3.mp3"/>
  <p:tag name="AUDIO_ID" val="335"/>
  <p:tag name="ELAPSEDTIME" val="40.307"/>
  <p:tag name="ARTICULATE_SLIDE_NAV" val="22"/>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43.xml><?xml version="1.0" encoding="utf-8"?>
<p:tagLst xmlns:a="http://schemas.openxmlformats.org/drawingml/2006/main" xmlns:r="http://schemas.openxmlformats.org/officeDocument/2006/relationships" xmlns:p="http://schemas.openxmlformats.org/presentationml/2006/main">
  <p:tag name="ARTICULATE_SLIDE_GUID" val="8429518a-7375-431d-ab0c-705d41810283"/>
  <p:tag name="AUDIO_IMPORT" val="C:\Documents and Settings\skidmorn\My Documents\Dropbox\NTDC\OHSU CDC\Comp1\Unit4\PPT Production\Post_file_renaming\comp1_unit4\comp1_unit4\comp1_unit4d\comp1_unit4d_S-23_V3.mp3"/>
  <p:tag name="AUDIO_ID" val="336"/>
  <p:tag name="ELAPSEDTIME" val="56.947"/>
  <p:tag name="ARTICULATE_SLIDE_NAV" val="23"/>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45.xml><?xml version="1.0" encoding="utf-8"?>
<p:tagLst xmlns:a="http://schemas.openxmlformats.org/drawingml/2006/main" xmlns:r="http://schemas.openxmlformats.org/officeDocument/2006/relationships" xmlns:p="http://schemas.openxmlformats.org/presentationml/2006/main">
  <p:tag name="ARTICULATE_SLIDE_GUID" val="8429518a-7375-431d-ab0c-705d41810289"/>
  <p:tag name="AUDIO_IMPORT" val="C:\Documents and Settings\skidmorn\My Documents\Dropbox\NTDC\OHSU CDC\Comp1\Unit4\PPT Production\Post_file_renaming\comp1_unit4\comp1_unit4\comp1_unit4d\comp1_unit4d_S-24_V3.mp3"/>
  <p:tag name="AUDIO_ID" val="337"/>
  <p:tag name="ELAPSEDTIME" val="48.98"/>
  <p:tag name="ARTICULATE_SLIDE_NAV" val="24"/>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47.xml><?xml version="1.0" encoding="utf-8"?>
<p:tagLst xmlns:a="http://schemas.openxmlformats.org/drawingml/2006/main" xmlns:r="http://schemas.openxmlformats.org/officeDocument/2006/relationships" xmlns:p="http://schemas.openxmlformats.org/presentationml/2006/main">
  <p:tag name="ARTICULATE_SLIDE_GUID" val="8429518a-7375-431d-ab0c-705d41810284"/>
  <p:tag name="AUDIO_IMPORT" val="C:\Documents and Settings\skidmorn\My Documents\Dropbox\NTDC\OHSU CDC\Comp1\Unit4\PPT Production\Post_file_renaming\comp1_unit4\comp1_unit4\comp1_unit4d\comp1_unit4d_S-25_V3.mp3"/>
  <p:tag name="AUDIO_ID" val="338"/>
  <p:tag name="ELAPSEDTIME" val="67.736"/>
  <p:tag name="ARTICULATE_SLIDE_NAV" val="25"/>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49.xml><?xml version="1.0" encoding="utf-8"?>
<p:tagLst xmlns:a="http://schemas.openxmlformats.org/drawingml/2006/main" xmlns:r="http://schemas.openxmlformats.org/officeDocument/2006/relationships" xmlns:p="http://schemas.openxmlformats.org/presentationml/2006/main">
  <p:tag name="ARTICULATE_SLIDE_GUID" val="8429518a-7375-431d-ab0c-705d41810284"/>
  <p:tag name="AUDIO_IMPORT" val="C:\Documents and Settings\skidmorn\My Documents\Dropbox\NTDC\OHSU CDC\Comp1\Unit4\PPT Production\Post_file_renaming\comp1_unit4\comp1_unit4\comp1_unit4d\comp1_unit4d_S-25_V3.mp3"/>
  <p:tag name="AUDIO_ID" val="338"/>
  <p:tag name="ELAPSEDTIME" val="67.736"/>
  <p:tag name="ARTICULATE_SLIDE_NAV" val="25"/>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5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30_sec_silence.mp3"/>
  <p:tag name="AUDIO_ID" val="339"/>
  <p:tag name="ELAPSEDTIME" val="7.515"/>
  <p:tag name="ARTICULATE_SLIDE_GUID" val="0cfcbf34-97a4-48c0-80bb-92477e05d829"/>
  <p:tag name="ARTICULATE_SLIDE_NAV" val="26"/>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30_sec_silence.mp3"/>
  <p:tag name="AUDIO_ID" val="339"/>
  <p:tag name="ELAPSEDTIME" val="7.515"/>
  <p:tag name="ARTICULATE_SLIDE_GUID" val="0cfcbf34-97a4-48c0-80bb-92477e05d829"/>
  <p:tag name="ARTICULATE_SLIDE_NAV" val="26"/>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30_sec_silence.mp3"/>
  <p:tag name="AUDIO_ID" val="340"/>
  <p:tag name="ELAPSEDTIME" val="7.515"/>
  <p:tag name="ARTICULATE_SLIDE_GUID" val="3ac8cbe7-26e1-43a0-b0a9-37b9893c6623"/>
  <p:tag name="ARTICULATE_SLIDE_NAV" val="27"/>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d\comp1_unit4d_S-2_V3.mp3"/>
  <p:tag name="AUDIO_ID" val="342"/>
  <p:tag name="ELAPSEDTIME" val="56.503"/>
  <p:tag name="ARTICULATE_SLIDE_GUID" val="97770c10-4532-421c-a69c-ae1a7b527fc9"/>
  <p:tag name="ARTICULATE_SLIDE_NAV" val="2"/>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d\comp1_unit4d_S-2_V3.mp3"/>
  <p:tag name="AUDIO_ID" val="342"/>
  <p:tag name="ELAPSEDTIME" val="56.503"/>
  <p:tag name="ARTICULATE_SLIDE_GUID" val="97770c10-4532-421c-a69c-ae1a7b527fc9"/>
  <p:tag name="ARTICULATE_SLIDE_NAV"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d\comp1_unit4d_S-2_V3.mp3"/>
  <p:tag name="AUDIO_ID" val="342"/>
  <p:tag name="ELAPSEDTIME" val="56.503"/>
  <p:tag name="ARTICULATE_SLIDE_GUID" val="97770c10-4532-421c-a69c-ae1a7b527fc9"/>
  <p:tag name="ARTICULATE_SLIDE_NAV" val="2"/>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f726cb8e-b61c-42ec-9aa2-4fe3d2403f77"/>
  <p:tag name="AUDIO_IMPORT" val="C:\Documents and Settings\skidmorn\My Documents\Dropbox\NTDC\OHSU CDC\Comp1\Unit4\PPT Production\Post_file_renaming\comp1_unit4\comp1_unit4\comp1_unit4d\comp1_unit4d_S-3_V3.mp3"/>
  <p:tag name="AUDIO_ID" val="316"/>
  <p:tag name="ELAPSEDTIME" val="41.039"/>
  <p:tag name="ARTICULATE_SLIDE_NAV" val="3"/>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Comp1_unit4d_Lecture_Slides</Template>
  <TotalTime>785</TotalTime>
  <Words>5607</Words>
  <Application>Microsoft Office PowerPoint</Application>
  <PresentationFormat>On-screen Show (4:3)</PresentationFormat>
  <Paragraphs>383</Paragraphs>
  <Slides>33</Slides>
  <Notes>32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ONC-Template-FINAL DRAFT</vt:lpstr>
      <vt:lpstr>Introduction to Health Care and  Public Health in the U.S.</vt:lpstr>
      <vt:lpstr>Financing Health Care, Part 1 Learning Objectives - 1</vt:lpstr>
      <vt:lpstr>Financing Health Care, Part 1 Learning Objectives - 2</vt:lpstr>
      <vt:lpstr>Financing Health Care, Part 1 Learning Objectives - 3</vt:lpstr>
      <vt:lpstr>Health Insurance in the U.S. - 1</vt:lpstr>
      <vt:lpstr>Health Insurance</vt:lpstr>
      <vt:lpstr>How Insurers Pay Providers - 1</vt:lpstr>
      <vt:lpstr>How Insurers Pay Providers - 2</vt:lpstr>
      <vt:lpstr>The Multi-payor U.S.  Health Care System</vt:lpstr>
      <vt:lpstr>Public vs. Private Insurance</vt:lpstr>
      <vt:lpstr>Types of Private Health Insurance</vt:lpstr>
      <vt:lpstr>Blue Cross/Blue Shield</vt:lpstr>
      <vt:lpstr>The Managed Care Business Model</vt:lpstr>
      <vt:lpstr>MCO Models</vt:lpstr>
      <vt:lpstr>The “Managed” in Managed Care</vt:lpstr>
      <vt:lpstr>Cost vs. Provider Choice</vt:lpstr>
      <vt:lpstr>HMO Models</vt:lpstr>
      <vt:lpstr>Preferred Provider  Organization (PPO)</vt:lpstr>
      <vt:lpstr>Point of Service Plan (POS)</vt:lpstr>
      <vt:lpstr>Indemnity vs. Managed  Care Programs </vt:lpstr>
      <vt:lpstr>Regulation of Private  Health Insurance</vt:lpstr>
      <vt:lpstr>Federal Regulation of Private Health Insurance - 1</vt:lpstr>
      <vt:lpstr>Federal Regulation of Private Health Insurance - 2</vt:lpstr>
      <vt:lpstr>Federal Regulation of Private Health Insurance - 3</vt:lpstr>
      <vt:lpstr>Federal Regulation of Private Health Insurance - 4</vt:lpstr>
      <vt:lpstr>Federal Regulation of Private Health Insurance - 5</vt:lpstr>
      <vt:lpstr>Financing Health Care, Part 1  Summary – 1 – Lecture d</vt:lpstr>
      <vt:lpstr>Financing Health Care, Part 1  Summary – 2 – Lecture d</vt:lpstr>
      <vt:lpstr>Financing Health Care, Part 1 References – 1 – Lecture d</vt:lpstr>
      <vt:lpstr>Financing Health Care, Part 1 References – 2 – Lecture d</vt:lpstr>
      <vt:lpstr>Financing Health Care, Part 1 References – 3 – Lecture d</vt:lpstr>
      <vt:lpstr>Financing Health Care, Part 1 References – 4 – Lecture d</vt:lpstr>
      <vt:lpstr>Introduction to Health Care and Public Health in the U.S. Financing Health Care, Part 1 Lecture d</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4: Lecture d: Introduction to Health Care and Public Health in the U.S.</dc:title>
  <dc:subject>Financing Health Care, Part 1, Lecture d</dc:subject>
  <dc:creator>U.S. Department of Health and Human Services, Office of the National Coordinator for Health Information Technology</dc:creator>
  <cp:keywords>Health IT, Health IT Curriculum, Health Care, Introduction to Health Care and Public Health in the U.S., Financing Health Care, Part 1</cp:keywords>
  <cp:lastModifiedBy>The Department of Health and Human Services</cp:lastModifiedBy>
  <cp:revision>80</cp:revision>
  <dcterms:created xsi:type="dcterms:W3CDTF">2016-05-19T00:42:00Z</dcterms:created>
  <dcterms:modified xsi:type="dcterms:W3CDTF">2017-05-19T18:14:12Z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538DCA2A-6D15-4797-AE3B-548CB518C923</vt:lpwstr>
  </property>
  <property fmtid="{D5CDD505-2E9C-101B-9397-08002B2CF9AE}" pid="3" name="ArticulatePath">
    <vt:lpwstr>Presentation3</vt:lpwstr>
  </property>
  <property fmtid="{D5CDD505-2E9C-101B-9397-08002B2CF9AE}" pid="4" name="Language">
    <vt:lpwstr>English</vt:lpwstr>
  </property>
</Properties>
</file>