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6" r:id="rId2"/>
    <p:sldId id="275" r:id="rId3"/>
    <p:sldId id="276" r:id="rId4"/>
    <p:sldId id="260" r:id="rId5"/>
    <p:sldId id="277" r:id="rId6"/>
    <p:sldId id="262" r:id="rId7"/>
    <p:sldId id="263" r:id="rId8"/>
    <p:sldId id="264" r:id="rId9"/>
    <p:sldId id="265" r:id="rId10"/>
    <p:sldId id="266" r:id="rId11"/>
    <p:sldId id="267" r:id="rId12"/>
    <p:sldId id="268" r:id="rId13"/>
    <p:sldId id="269" r:id="rId14"/>
    <p:sldId id="281" r:id="rId15"/>
    <p:sldId id="270" r:id="rId16"/>
    <p:sldId id="282" r:id="rId17"/>
    <p:sldId id="271" r:id="rId18"/>
    <p:sldId id="272" r:id="rId19"/>
    <p:sldId id="279" r:id="rId20"/>
    <p:sldId id="273" r:id="rId21"/>
    <p:sldId id="274" r:id="rId22"/>
  </p:sldIdLst>
  <p:sldSz cx="9144000" cy="6858000" type="screen4x3"/>
  <p:notesSz cx="6858000" cy="91440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72337" autoAdjust="0"/>
  </p:normalViewPr>
  <p:slideViewPr>
    <p:cSldViewPr snapToGrid="0">
      <p:cViewPr varScale="1">
        <p:scale>
          <a:sx n="39" d="100"/>
          <a:sy n="39" d="100"/>
        </p:scale>
        <p:origin x="-1531" y="-67"/>
      </p:cViewPr>
      <p:guideLst>
        <p:guide orient="horz" pos="2160"/>
        <p:guide orient="horz" pos="3888"/>
        <p:guide orient="horz" pos="1008"/>
        <p:guide pos="2880"/>
        <p:guide pos="2875"/>
      </p:guideLst>
    </p:cSldViewPr>
  </p:slideViewPr>
  <p:outlineViewPr>
    <p:cViewPr>
      <p:scale>
        <a:sx n="33" d="100"/>
        <a:sy n="33" d="100"/>
      </p:scale>
      <p:origin x="0" y="-281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36" d="100"/>
          <a:sy n="36" d="100"/>
        </p:scale>
        <p:origin x="225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Component 1: Introduction to Health Care and Public Health in the US: Public Health, Part 2</a:t>
            </a:r>
            <a:r>
              <a:rPr lang="en-US" altLang="en-US" dirty="0" smtClean="0"/>
              <a:t>. This is lecture c. </a:t>
            </a:r>
          </a:p>
          <a:p>
            <a:r>
              <a:rPr lang="en-US" altLang="en-US" dirty="0" smtClean="0"/>
              <a:t>The component, </a:t>
            </a:r>
            <a:r>
              <a:rPr lang="en-US" altLang="en-US" b="0" i="0" dirty="0" smtClean="0"/>
              <a:t>Introduction to health care in the U.S.</a:t>
            </a:r>
            <a:r>
              <a:rPr lang="en-US" altLang="en-US" dirty="0" smtClean="0"/>
              <a:t>, is a survey of how health care and public health are organized and services are delivered in the U.S.. </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452709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implementation stage of the Stepwise Framework also has three steps, effective at national and sub-national population levels as well as at the individual level. </a:t>
            </a:r>
          </a:p>
          <a:p>
            <a:r>
              <a:rPr lang="en-US" altLang="en-US" dirty="0" smtClean="0"/>
              <a:t>Step one, Core, includes short term interventions that can be implemented with existing resources. </a:t>
            </a:r>
          </a:p>
          <a:p>
            <a:r>
              <a:rPr lang="en-US" altLang="en-US" dirty="0" smtClean="0"/>
              <a:t>Step two, Expanded, includes interventions that require an increase in or reallocation of resources. </a:t>
            </a:r>
          </a:p>
          <a:p>
            <a:r>
              <a:rPr lang="en-US" altLang="en-US" dirty="0" smtClean="0"/>
              <a:t>Step three, Desirable, involves evidence-based interventions which require more than the existing resources.</a:t>
            </a:r>
          </a:p>
          <a:p>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7D2610-3C87-46EE-B474-C5B76EB25CA8}" type="slidenum">
              <a:rPr lang="en-US" altLang="en-US"/>
              <a:pPr eaLnBrk="1" hangingPunct="1"/>
              <a:t>10</a:t>
            </a:fld>
            <a:endParaRPr lang="en-US" altLang="en-US" dirty="0"/>
          </a:p>
        </p:txBody>
      </p:sp>
    </p:spTree>
    <p:extLst>
      <p:ext uri="{BB962C8B-B14F-4D97-AF65-F5344CB8AC3E}">
        <p14:creationId xmlns:p14="http://schemas.microsoft.com/office/powerpoint/2010/main" val="3390359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Environmental public health is a critical component of public health, and has made many notable achievements. One of the best known was the removal of lead from gasoline and house paint. </a:t>
            </a:r>
          </a:p>
          <a:p>
            <a:r>
              <a:rPr lang="en-US" altLang="en-US" dirty="0" smtClean="0"/>
              <a:t>Some critical functions of this branch of public health include air and water quality monitoring and education, and hazardous waste management.</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7B5394-8716-4E18-9353-50C753AD376E}" type="slidenum">
              <a:rPr lang="en-US" altLang="en-US"/>
              <a:pPr eaLnBrk="1" hangingPunct="1"/>
              <a:t>11</a:t>
            </a:fld>
            <a:endParaRPr lang="en-US" altLang="en-US" dirty="0"/>
          </a:p>
        </p:txBody>
      </p:sp>
    </p:spTree>
    <p:extLst>
      <p:ext uri="{BB962C8B-B14F-4D97-AF65-F5344CB8AC3E}">
        <p14:creationId xmlns:p14="http://schemas.microsoft.com/office/powerpoint/2010/main" val="279005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Public health environmental topics can be categorized by their means of contact with the population, such as air, food, water, etc. </a:t>
            </a:r>
          </a:p>
          <a:p>
            <a:endParaRPr lang="en-US" alt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70DC6D-5F76-430D-8303-7E1B6C98E2A3}" type="slidenum">
              <a:rPr lang="en-US" altLang="en-US"/>
              <a:pPr eaLnBrk="1" hangingPunct="1"/>
              <a:t>12</a:t>
            </a:fld>
            <a:endParaRPr lang="en-US" altLang="en-US" dirty="0"/>
          </a:p>
        </p:txBody>
      </p:sp>
    </p:spTree>
    <p:extLst>
      <p:ext uri="{BB962C8B-B14F-4D97-AF65-F5344CB8AC3E}">
        <p14:creationId xmlns:p14="http://schemas.microsoft.com/office/powerpoint/2010/main" val="2396174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Another categorization method is to organize topics by public health program.</a:t>
            </a:r>
            <a:r>
              <a:rPr lang="en-US" altLang="en-US" baseline="0" dirty="0" smtClean="0"/>
              <a:t> </a:t>
            </a:r>
            <a:r>
              <a:rPr lang="en-US" altLang="en-US" dirty="0" smtClean="0"/>
              <a:t>This slide and the next list public health environmental programs and topics:</a:t>
            </a:r>
          </a:p>
          <a:p>
            <a:r>
              <a:rPr lang="en-US" altLang="en-US" dirty="0" smtClean="0"/>
              <a:t>Air Quality </a:t>
            </a:r>
          </a:p>
          <a:p>
            <a:r>
              <a:rPr lang="en-US" altLang="en-US" dirty="0" smtClean="0"/>
              <a:t>Bioterrorism Agents </a:t>
            </a:r>
          </a:p>
          <a:p>
            <a:r>
              <a:rPr lang="en-US" altLang="en-US" dirty="0" smtClean="0"/>
              <a:t>Chemical Agents </a:t>
            </a:r>
          </a:p>
          <a:p>
            <a:r>
              <a:rPr lang="en-US" altLang="en-US" dirty="0" smtClean="0"/>
              <a:t>Environmental Hazards </a:t>
            </a:r>
          </a:p>
          <a:p>
            <a:r>
              <a:rPr lang="en-US" altLang="en-US" dirty="0" smtClean="0"/>
              <a:t>Food Safety </a:t>
            </a:r>
          </a:p>
          <a:p>
            <a:r>
              <a:rPr lang="en-US" altLang="en-US" dirty="0" smtClean="0"/>
              <a:t>Hazardous Substance </a:t>
            </a:r>
          </a:p>
          <a:p>
            <a:r>
              <a:rPr lang="en-US" altLang="en-US" dirty="0" smtClean="0"/>
              <a:t>Hazardous Waste Health Disorders and the Environment</a:t>
            </a:r>
          </a:p>
          <a:p>
            <a:r>
              <a:rPr lang="en-US" altLang="en-US" dirty="0" smtClean="0"/>
              <a:t>Herbicides</a:t>
            </a:r>
          </a:p>
          <a:p>
            <a:r>
              <a:rPr lang="en-US" dirty="0" smtClean="0"/>
              <a:t>Hydrocarbons </a:t>
            </a:r>
            <a:endParaRPr lang="en-US" altLang="en-US" dirty="0" smtClean="0"/>
          </a:p>
          <a:p>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0AF682-3A75-4704-9406-5585C08E0D34}" type="slidenum">
              <a:rPr lang="en-US" altLang="en-US"/>
              <a:pPr eaLnBrk="1" hangingPunct="1"/>
              <a:t>13</a:t>
            </a:fld>
            <a:endParaRPr lang="en-US" altLang="en-US" dirty="0"/>
          </a:p>
        </p:txBody>
      </p:sp>
    </p:spTree>
    <p:extLst>
      <p:ext uri="{BB962C8B-B14F-4D97-AF65-F5344CB8AC3E}">
        <p14:creationId xmlns:p14="http://schemas.microsoft.com/office/powerpoint/2010/main" val="4221407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Laboratory Measurements in People </a:t>
            </a:r>
          </a:p>
          <a:p>
            <a:r>
              <a:rPr lang="en-US" dirty="0" smtClean="0"/>
              <a:t>Lead </a:t>
            </a:r>
          </a:p>
          <a:p>
            <a:r>
              <a:rPr lang="en-US" dirty="0" smtClean="0"/>
              <a:t>Natural Disasters </a:t>
            </a:r>
          </a:p>
          <a:p>
            <a:r>
              <a:rPr lang="en-US" dirty="0" smtClean="0"/>
              <a:t>Pesticides </a:t>
            </a:r>
          </a:p>
          <a:p>
            <a:r>
              <a:rPr lang="en-US" dirty="0" smtClean="0"/>
              <a:t>Smoking/Tobacco Use </a:t>
            </a:r>
          </a:p>
          <a:p>
            <a:r>
              <a:rPr lang="en-US" dirty="0" smtClean="0"/>
              <a:t>Urban Planning for Healthy Places </a:t>
            </a:r>
          </a:p>
          <a:p>
            <a:r>
              <a:rPr lang="en-US" dirty="0" smtClean="0"/>
              <a:t>Vessel Sanitation and Health </a:t>
            </a:r>
          </a:p>
          <a:p>
            <a:r>
              <a:rPr lang="en-US" dirty="0" smtClean="0"/>
              <a:t>Water Quality </a:t>
            </a:r>
            <a:endParaRPr lang="en-US" dirty="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0AF682-3A75-4704-9406-5585C08E0D34}" type="slidenum">
              <a:rPr lang="en-US" altLang="en-US"/>
              <a:pPr eaLnBrk="1" hangingPunct="1"/>
              <a:t>14</a:t>
            </a:fld>
            <a:endParaRPr lang="en-US" altLang="en-US" dirty="0"/>
          </a:p>
        </p:txBody>
      </p:sp>
    </p:spTree>
    <p:extLst>
      <p:ext uri="{BB962C8B-B14F-4D97-AF65-F5344CB8AC3E}">
        <p14:creationId xmlns:p14="http://schemas.microsoft.com/office/powerpoint/2010/main" val="3082154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Chronic diseases and environmental hazards actually demonstrate some public health overlap. Consider the interrelatedness of smoking, asthma, and air quality. Another example of interrelatedness involves cancer, environmental hazards and exposure, and chemical agents. Communicable diseases also overlap with environmental topics, such as the relationships between water quality and water-related diseases. </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730DD2-2DD7-4228-A17B-BAC973EFC7C4}" type="slidenum">
              <a:rPr lang="en-US" altLang="en-US"/>
              <a:pPr eaLnBrk="1" hangingPunct="1"/>
              <a:t>15</a:t>
            </a:fld>
            <a:endParaRPr lang="en-US" altLang="en-US" dirty="0"/>
          </a:p>
        </p:txBody>
      </p:sp>
    </p:spTree>
    <p:extLst>
      <p:ext uri="{BB962C8B-B14F-4D97-AF65-F5344CB8AC3E}">
        <p14:creationId xmlns:p14="http://schemas.microsoft.com/office/powerpoint/2010/main" val="3108539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fact, divisions between different facets of public health can be artificial, created for organizational purposes. The relationships between different facets of public health are often complex, as illustrated in the previous examples.</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730DD2-2DD7-4228-A17B-BAC973EFC7C4}" type="slidenum">
              <a:rPr lang="en-US" altLang="en-US"/>
              <a:pPr eaLnBrk="1" hangingPunct="1"/>
              <a:t>16</a:t>
            </a:fld>
            <a:endParaRPr lang="en-US" altLang="en-US" dirty="0"/>
          </a:p>
        </p:txBody>
      </p:sp>
    </p:spTree>
    <p:extLst>
      <p:ext uri="{BB962C8B-B14F-4D97-AF65-F5344CB8AC3E}">
        <p14:creationId xmlns:p14="http://schemas.microsoft.com/office/powerpoint/2010/main" val="3414831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c of </a:t>
            </a:r>
            <a:r>
              <a:rPr lang="en-US" altLang="en-US" b="0" i="0" dirty="0" smtClean="0"/>
              <a:t>Public Health, Part 2.</a:t>
            </a:r>
            <a:endParaRPr lang="en-US" altLang="en-US" dirty="0" smtClean="0"/>
          </a:p>
          <a:p>
            <a:r>
              <a:rPr lang="en-US" altLang="en-US" dirty="0" smtClean="0"/>
              <a:t>In summary, the importance and impact of chronic diseases is discussed. Behavior modification is considered as a remediation tool. The World Health Organization’s Stepwise Framework is illustrated. Environmental public health topics are reviewed, including some overlap with chronic diseases.</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911A75-68EE-45DD-97BE-2BE8006A18E0}" type="slidenum">
              <a:rPr lang="en-US" altLang="en-US"/>
              <a:pPr eaLnBrk="1" hangingPunct="1"/>
              <a:t>17</a:t>
            </a:fld>
            <a:endParaRPr lang="en-US" altLang="en-US" dirty="0"/>
          </a:p>
        </p:txBody>
      </p:sp>
    </p:spTree>
    <p:extLst>
      <p:ext uri="{BB962C8B-B14F-4D97-AF65-F5344CB8AC3E}">
        <p14:creationId xmlns:p14="http://schemas.microsoft.com/office/powerpoint/2010/main" val="3006789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also concludes the unit, </a:t>
            </a:r>
            <a:r>
              <a:rPr lang="en-US" altLang="en-US" b="0" i="0" dirty="0" smtClean="0"/>
              <a:t>Public Health, Part 2</a:t>
            </a:r>
            <a:r>
              <a:rPr lang="en-US" altLang="en-US" dirty="0" smtClean="0"/>
              <a:t>. </a:t>
            </a:r>
          </a:p>
          <a:p>
            <a:r>
              <a:rPr lang="en-US" altLang="en-US" dirty="0" smtClean="0"/>
              <a:t>In summary, communicable diseases were discussed in detail, using notable examples including smallpox and polio. Public health disease outbreak investigations were discussed using a simplified food poisoning incident. Public health response was discussed for the four main categories of terrorism: bioterrorism, agricultural terrorism, chemical terrorism, and nuclear/radiation terrorism.</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A73B9E-642D-452C-BF21-C3A722BC4983}" type="slidenum">
              <a:rPr lang="en-US" altLang="en-US"/>
              <a:pPr eaLnBrk="1" hangingPunct="1"/>
              <a:t>18</a:t>
            </a:fld>
            <a:endParaRPr lang="en-US" altLang="en-US" dirty="0"/>
          </a:p>
        </p:txBody>
      </p:sp>
    </p:spTree>
    <p:extLst>
      <p:ext uri="{BB962C8B-B14F-4D97-AF65-F5344CB8AC3E}">
        <p14:creationId xmlns:p14="http://schemas.microsoft.com/office/powerpoint/2010/main" val="2037168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Categorization of bioterrorism agents and the Laboratory Response Network were discussed.</a:t>
            </a:r>
          </a:p>
          <a:p>
            <a:r>
              <a:rPr lang="en-US" altLang="en-US" dirty="0" smtClean="0"/>
              <a:t>The importance and impact of chronic diseases was discussed. Behavior modification was considered as a remediation tool. The World Health Organization’s Stepwise Framework was illustrated. Environmental public health topics were reviewed, including some overlap with chronic diseases.</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A73B9E-642D-452C-BF21-C3A722BC4983}" type="slidenum">
              <a:rPr lang="en-US" altLang="en-US"/>
              <a:pPr eaLnBrk="1" hangingPunct="1"/>
              <a:t>19</a:t>
            </a:fld>
            <a:endParaRPr lang="en-US" altLang="en-US" dirty="0"/>
          </a:p>
        </p:txBody>
      </p:sp>
    </p:spTree>
    <p:extLst>
      <p:ext uri="{BB962C8B-B14F-4D97-AF65-F5344CB8AC3E}">
        <p14:creationId xmlns:p14="http://schemas.microsoft.com/office/powerpoint/2010/main" val="3210455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a:t>
            </a:r>
            <a:r>
              <a:rPr lang="en-US" altLang="en-US" b="0" i="0" dirty="0" smtClean="0"/>
              <a:t> Public Health, Part 2, </a:t>
            </a:r>
            <a:r>
              <a:rPr lang="en-US" altLang="en-US" dirty="0" smtClean="0"/>
              <a:t>are to:</a:t>
            </a:r>
            <a:endParaRPr lang="en-US" altLang="en-US" i="1" dirty="0" smtClean="0"/>
          </a:p>
          <a:p>
            <a:pPr marL="171450" indent="-171450">
              <a:buFont typeface="Arial" panose="020B0604020202020204" pitchFamily="34" charset="0"/>
              <a:buChar char="•"/>
            </a:pPr>
            <a:r>
              <a:rPr lang="en-US" altLang="en-US" dirty="0" smtClean="0"/>
              <a:t>Give examples of and explain the general program categories of public health, including communicable disease, chronic disease, terrorism response, and environmental public health,</a:t>
            </a:r>
          </a:p>
          <a:p>
            <a:pPr marL="171450" indent="-171450">
              <a:buFont typeface="Arial" panose="020B0604020202020204" pitchFamily="34" charset="0"/>
              <a:buChar char="•"/>
            </a:pPr>
            <a:r>
              <a:rPr lang="en-US" altLang="en-US" dirty="0" smtClean="0"/>
              <a:t>Discuss the activities and achievements of public health in the realm of communicable disease,</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AC1A59-4878-4146-9AD1-BEA37F2008C1}" type="slidenum">
              <a:rPr lang="en-US" altLang="en-US"/>
              <a:pPr eaLnBrk="1" hangingPunct="1"/>
              <a:t>2</a:t>
            </a:fld>
            <a:endParaRPr lang="en-US" altLang="en-US" dirty="0"/>
          </a:p>
        </p:txBody>
      </p:sp>
    </p:spTree>
    <p:extLst>
      <p:ext uri="{BB962C8B-B14F-4D97-AF65-F5344CB8AC3E}">
        <p14:creationId xmlns:p14="http://schemas.microsoft.com/office/powerpoint/2010/main" val="42622701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A660B4-86FB-415C-89CB-FEBFC860840E}" type="slidenum">
              <a:rPr lang="en-US" altLang="en-US"/>
              <a:pPr eaLnBrk="1" hangingPunct="1"/>
              <a:t>20</a:t>
            </a:fld>
            <a:endParaRPr lang="en-US" altLang="en-US" dirty="0"/>
          </a:p>
        </p:txBody>
      </p:sp>
    </p:spTree>
    <p:extLst>
      <p:ext uri="{BB962C8B-B14F-4D97-AF65-F5344CB8AC3E}">
        <p14:creationId xmlns:p14="http://schemas.microsoft.com/office/powerpoint/2010/main" val="12954681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21</a:t>
            </a:fld>
            <a:endParaRPr lang="en-US" altLang="en-US" dirty="0"/>
          </a:p>
        </p:txBody>
      </p:sp>
    </p:spTree>
    <p:extLst>
      <p:ext uri="{BB962C8B-B14F-4D97-AF65-F5344CB8AC3E}">
        <p14:creationId xmlns:p14="http://schemas.microsoft.com/office/powerpoint/2010/main" val="106077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Compare and contrast the different types of terrorism and the different public health responses, and</a:t>
            </a:r>
          </a:p>
          <a:p>
            <a:pPr marL="171450" indent="-171450">
              <a:buFont typeface="Arial" panose="020B0604020202020204" pitchFamily="34" charset="0"/>
              <a:buChar char="•"/>
            </a:pPr>
            <a:r>
              <a:rPr lang="en-US" altLang="en-US" dirty="0" smtClean="0"/>
              <a:t>Describe chronic disease activities and achievements of public health, and the work of public health in the realm of environmental health hazards.</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AC1A59-4878-4146-9AD1-BEA37F2008C1}" type="slidenum">
              <a:rPr lang="en-US" altLang="en-US"/>
              <a:pPr eaLnBrk="1" hangingPunct="1"/>
              <a:t>3</a:t>
            </a:fld>
            <a:endParaRPr lang="en-US" altLang="en-US" dirty="0"/>
          </a:p>
        </p:txBody>
      </p:sp>
    </p:spTree>
    <p:extLst>
      <p:ext uri="{BB962C8B-B14F-4D97-AF65-F5344CB8AC3E}">
        <p14:creationId xmlns:p14="http://schemas.microsoft.com/office/powerpoint/2010/main" val="2441706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will discuss Public Health and chronic disease and environmental hazards.</a:t>
            </a:r>
          </a:p>
          <a:p>
            <a:r>
              <a:rPr lang="en-US" altLang="en-US" dirty="0" smtClean="0"/>
              <a:t>Infectious</a:t>
            </a:r>
            <a:r>
              <a:rPr lang="en-US" altLang="en-US" b="1" i="1" dirty="0" smtClean="0"/>
              <a:t> </a:t>
            </a:r>
            <a:r>
              <a:rPr lang="en-US" altLang="en-US" dirty="0" smtClean="0"/>
              <a:t>diseases have been largely brought under control from a combination of improved sanitation and antimicrobial therapies. But as </a:t>
            </a:r>
            <a:r>
              <a:rPr lang="en-US" altLang="en-US" i="1" dirty="0" smtClean="0"/>
              <a:t>infectious</a:t>
            </a:r>
            <a:r>
              <a:rPr lang="en-US" altLang="en-US" dirty="0" smtClean="0"/>
              <a:t> diseases have lessened in overall population importance, </a:t>
            </a:r>
            <a:r>
              <a:rPr lang="en-US" altLang="en-US" i="1" dirty="0" smtClean="0"/>
              <a:t>chronic</a:t>
            </a:r>
            <a:r>
              <a:rPr lang="en-US" altLang="en-US" dirty="0" smtClean="0"/>
              <a:t> diseases have risen. In 2014, the majority of the ten leading causes of mortality were chronic diseases. The top three causes were all chronic: heart disease, cancer, and chronic lower respiratory diseases</a:t>
            </a:r>
            <a:r>
              <a:rPr lang="en-US" altLang="en-US" baseline="0" dirty="0" smtClean="0"/>
              <a:t>.</a:t>
            </a:r>
            <a:endParaRPr lang="en-US" alt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B85845-CEBC-4CAE-8A48-56525F63ED0D}" type="slidenum">
              <a:rPr lang="en-US" altLang="en-US"/>
              <a:pPr eaLnBrk="1" hangingPunct="1"/>
              <a:t>4</a:t>
            </a:fld>
            <a:endParaRPr lang="en-US" altLang="en-US" dirty="0"/>
          </a:p>
        </p:txBody>
      </p:sp>
    </p:spTree>
    <p:extLst>
      <p:ext uri="{BB962C8B-B14F-4D97-AF65-F5344CB8AC3E}">
        <p14:creationId xmlns:p14="http://schemas.microsoft.com/office/powerpoint/2010/main" val="2599632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This</a:t>
            </a:r>
            <a:r>
              <a:rPr lang="en-US" altLang="en-US" baseline="0" dirty="0" smtClean="0"/>
              <a:t> slide shows the</a:t>
            </a:r>
            <a:r>
              <a:rPr lang="en-US" altLang="en-US" dirty="0" smtClean="0"/>
              <a:t> leading causes of mortality in the U.S. in</a:t>
            </a:r>
            <a:r>
              <a:rPr lang="en-US" altLang="en-US" baseline="0" dirty="0" smtClean="0"/>
              <a:t> 2014. </a:t>
            </a:r>
            <a:r>
              <a:rPr lang="en-US" altLang="en-US" dirty="0" smtClean="0"/>
              <a:t>Notice the predominance of chronic diseases in this list.</a:t>
            </a:r>
          </a:p>
          <a:p>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CEA82A-BB32-4FE0-930A-BFFEE0574F6C}" type="slidenum">
              <a:rPr lang="en-US" altLang="en-US"/>
              <a:pPr eaLnBrk="1" hangingPunct="1"/>
              <a:t>5</a:t>
            </a:fld>
            <a:endParaRPr lang="en-US" altLang="en-US" dirty="0"/>
          </a:p>
        </p:txBody>
      </p:sp>
    </p:spTree>
    <p:extLst>
      <p:ext uri="{BB962C8B-B14F-4D97-AF65-F5344CB8AC3E}">
        <p14:creationId xmlns:p14="http://schemas.microsoft.com/office/powerpoint/2010/main" val="3818187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listing of chronic disease topics illustrates the wide range of conditions that fall into the chronic disease category.</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137F52-D909-4943-84F6-74321005F45A}" type="slidenum">
              <a:rPr lang="en-US" altLang="en-US"/>
              <a:pPr eaLnBrk="1" hangingPunct="1"/>
              <a:t>6</a:t>
            </a:fld>
            <a:endParaRPr lang="en-US" altLang="en-US" dirty="0"/>
          </a:p>
        </p:txBody>
      </p:sp>
    </p:spTree>
    <p:extLst>
      <p:ext uri="{BB962C8B-B14F-4D97-AF65-F5344CB8AC3E}">
        <p14:creationId xmlns:p14="http://schemas.microsoft.com/office/powerpoint/2010/main" val="112293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CDC estimates that 70% of deaths in the U.S. and 86%</a:t>
            </a:r>
            <a:r>
              <a:rPr lang="en-US" altLang="en-US" baseline="0" dirty="0" smtClean="0"/>
              <a:t> of health care costs</a:t>
            </a:r>
            <a:r>
              <a:rPr lang="en-US" altLang="en-US" dirty="0" smtClean="0"/>
              <a:t> are attributable to chronic diseases. Public health’s efforts at prevention are mainly focused on behavior modification. The modifiable behaviors being targeted are physical activity, nutrition, tobacco use, and alcohol consumption.</a:t>
            </a:r>
          </a:p>
          <a:p>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D5EA33-3C1D-4F3F-BF93-CE3078BEE030}" type="slidenum">
              <a:rPr lang="en-US" altLang="en-US"/>
              <a:pPr eaLnBrk="1" hangingPunct="1"/>
              <a:t>7</a:t>
            </a:fld>
            <a:endParaRPr lang="en-US" altLang="en-US" dirty="0"/>
          </a:p>
        </p:txBody>
      </p:sp>
    </p:spTree>
    <p:extLst>
      <p:ext uri="{BB962C8B-B14F-4D97-AF65-F5344CB8AC3E}">
        <p14:creationId xmlns:p14="http://schemas.microsoft.com/office/powerpoint/2010/main" val="584613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With behavior modification as the public health goal, the tools selected include funding opportunities, recommendations such as best practices and guidelines, and education and informational materials for the public, practitioners, and policy makers.</a:t>
            </a:r>
          </a:p>
          <a:p>
            <a:endParaRPr lang="en-US" alt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D6E196-561E-4962-B28B-5F08C0917953}" type="slidenum">
              <a:rPr lang="en-US" altLang="en-US"/>
              <a:pPr eaLnBrk="1" hangingPunct="1"/>
              <a:t>8</a:t>
            </a:fld>
            <a:endParaRPr lang="en-US" altLang="en-US" dirty="0"/>
          </a:p>
        </p:txBody>
      </p:sp>
    </p:spTree>
    <p:extLst>
      <p:ext uri="{BB962C8B-B14F-4D97-AF65-F5344CB8AC3E}">
        <p14:creationId xmlns:p14="http://schemas.microsoft.com/office/powerpoint/2010/main" val="1245165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World Health Organization, or WHO has developed the Stepwise Framework to enable surveillance of chronic diseases. The framework has two stages: planning and implementation. </a:t>
            </a:r>
          </a:p>
          <a:p>
            <a:r>
              <a:rPr lang="en-US" altLang="en-US" dirty="0" smtClean="0"/>
              <a:t>The planning stage includes three steps: </a:t>
            </a:r>
          </a:p>
          <a:p>
            <a:pPr marL="171450" indent="-171450">
              <a:buFont typeface="Arial" panose="020B0604020202020204" pitchFamily="34" charset="0"/>
              <a:buChar char="•"/>
            </a:pPr>
            <a:r>
              <a:rPr lang="en-US" altLang="en-US" dirty="0" smtClean="0"/>
              <a:t>Step one involves estimating the population need and advocating for action. </a:t>
            </a:r>
          </a:p>
          <a:p>
            <a:pPr marL="171450" indent="-171450">
              <a:buFont typeface="Arial" panose="020B0604020202020204" pitchFamily="34" charset="0"/>
              <a:buChar char="•"/>
            </a:pPr>
            <a:r>
              <a:rPr lang="en-US" altLang="en-US" dirty="0" smtClean="0"/>
              <a:t>Step two is formulating and adopting policy. </a:t>
            </a:r>
          </a:p>
          <a:p>
            <a:pPr marL="171450" indent="-171450">
              <a:buFont typeface="Arial" panose="020B0604020202020204" pitchFamily="34" charset="0"/>
              <a:buChar char="•"/>
            </a:pPr>
            <a:r>
              <a:rPr lang="en-US" altLang="en-US" dirty="0" smtClean="0"/>
              <a:t>Step three is identification of policy implementation steps. </a:t>
            </a:r>
          </a:p>
          <a:p>
            <a:r>
              <a:rPr lang="en-US" altLang="en-US" dirty="0" smtClean="0"/>
              <a:t>The implementation stage is presented in a table on the next slide.</a:t>
            </a:r>
          </a:p>
          <a:p>
            <a:endParaRPr lang="en-US" altLang="en-US" dirty="0" smtClean="0"/>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823A1E-A321-4FEA-97BC-022A53EE83E2}" type="slidenum">
              <a:rPr lang="en-US" altLang="en-US"/>
              <a:pPr eaLnBrk="1" hangingPunct="1"/>
              <a:t>9</a:t>
            </a:fld>
            <a:endParaRPr lang="en-US" altLang="en-US" dirty="0"/>
          </a:p>
        </p:txBody>
      </p:sp>
    </p:spTree>
    <p:extLst>
      <p:ext uri="{BB962C8B-B14F-4D97-AF65-F5344CB8AC3E}">
        <p14:creationId xmlns:p14="http://schemas.microsoft.com/office/powerpoint/2010/main" val="13904750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Lecture + Small picture right uppe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7391400" y="1508759"/>
            <a:ext cx="1582679" cy="441007"/>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7380229" y="125412"/>
            <a:ext cx="1593850" cy="1383347"/>
          </a:xfrm>
        </p:spPr>
        <p:txBody>
          <a:bodyPr/>
          <a:lstStyle/>
          <a:p>
            <a:r>
              <a:rPr lang="en-US" dirty="0" smtClean="0"/>
              <a:t>Click icon to add picture</a:t>
            </a:r>
            <a:endParaRPr lang="en-US" dirty="0"/>
          </a:p>
        </p:txBody>
      </p:sp>
    </p:spTree>
    <p:extLst>
      <p:ext uri="{BB962C8B-B14F-4D97-AF65-F5344CB8AC3E}">
        <p14:creationId xmlns:p14="http://schemas.microsoft.com/office/powerpoint/2010/main" val="504808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67360" y="3352800"/>
            <a:ext cx="8229600" cy="29108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22428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p:txBody>
      </p:sp>
      <p:sp>
        <p:nvSpPr>
          <p:cNvPr id="6" name="Text Placeholder 1"/>
          <p:cNvSpPr>
            <a:spLocks noGrp="1"/>
          </p:cNvSpPr>
          <p:nvPr>
            <p:ph type="body" sz="quarter" idx="32" hasCustomPrompt="1"/>
          </p:nvPr>
        </p:nvSpPr>
        <p:spPr>
          <a:xfrm>
            <a:off x="447040" y="2778760"/>
            <a:ext cx="823878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27789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0" r:id="rId3"/>
    <p:sldLayoutId id="2147484260" r:id="rId4"/>
    <p:sldLayoutId id="2147484282" r:id="rId5"/>
    <p:sldLayoutId id="2147484281" r:id="rId6"/>
    <p:sldLayoutId id="2147484289" r:id="rId7"/>
    <p:sldLayoutId id="2147484262" r:id="rId8"/>
    <p:sldLayoutId id="2147484288" r:id="rId9"/>
    <p:sldLayoutId id="2147484280" r:id="rId10"/>
    <p:sldLayoutId id="2147484263" r:id="rId11"/>
    <p:sldLayoutId id="2147484264" r:id="rId12"/>
    <p:sldLayoutId id="2147484265" r:id="rId13"/>
    <p:sldLayoutId id="2147484266" r:id="rId14"/>
    <p:sldLayoutId id="2147484267" r:id="rId15"/>
    <p:sldLayoutId id="2147484271" r:id="rId16"/>
    <p:sldLayoutId id="2147484272" r:id="rId17"/>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11.xml"/><Relationship Id="rId5" Type="http://schemas.openxmlformats.org/officeDocument/2006/relationships/hyperlink" Target="http://www.who.int/chp/chronic_disease_report/p28_en.jpg" TargetMode="Externa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4.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4.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hyperlink" Target="http://www.who.int/chp/chronic_disease_report/full_report.pdf?ua=1" TargetMode="External"/><Relationship Id="rId2" Type="http://schemas.openxmlformats.org/officeDocument/2006/relationships/slideLayout" Target="../slideLayouts/slideLayout15.xml"/><Relationship Id="rId1" Type="http://schemas.openxmlformats.org/officeDocument/2006/relationships/tags" Target="../tags/tag21.xml"/><Relationship Id="rId6" Type="http://schemas.openxmlformats.org/officeDocument/2006/relationships/hyperlink" Target="http://www.who.int/topics/noncommunicable_diseases/en/" TargetMode="External"/><Relationship Id="rId5" Type="http://schemas.openxmlformats.org/officeDocument/2006/relationships/hyperlink" Target="https://www.cdc.gov/chronicdisease/index.htm" TargetMode="External"/><Relationship Id="rId4" Type="http://schemas.openxmlformats.org/officeDocument/2006/relationships/hyperlink" Target="https://www.cdc.gov/nchs/fastats/leading-causes-of-death.htm"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6.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Introduction to Health Care and Public Health in the </a:t>
            </a:r>
            <a:r>
              <a:rPr lang="en-US" altLang="en-US" dirty="0" smtClean="0"/>
              <a:t>U.S.</a:t>
            </a:r>
            <a:endParaRPr lang="en-US" dirty="0"/>
          </a:p>
        </p:txBody>
      </p:sp>
      <p:sp>
        <p:nvSpPr>
          <p:cNvPr id="3" name="Text Placeholder 2"/>
          <p:cNvSpPr>
            <a:spLocks noGrp="1"/>
          </p:cNvSpPr>
          <p:nvPr>
            <p:ph type="body" sz="half" idx="2"/>
          </p:nvPr>
        </p:nvSpPr>
        <p:spPr/>
        <p:txBody>
          <a:bodyPr/>
          <a:lstStyle/>
          <a:p>
            <a:r>
              <a:rPr lang="en-US" altLang="en-US" dirty="0"/>
              <a:t>Public </a:t>
            </a:r>
            <a:r>
              <a:rPr lang="en-US" altLang="en-US" dirty="0" smtClean="0"/>
              <a:t>Health, Part 2</a:t>
            </a:r>
            <a:endParaRPr lang="en-US" altLang="en-US" dirty="0"/>
          </a:p>
          <a:p>
            <a:endParaRPr lang="en-US" dirty="0"/>
          </a:p>
        </p:txBody>
      </p:sp>
      <p:sp>
        <p:nvSpPr>
          <p:cNvPr id="4" name="Text Placeholder 3"/>
          <p:cNvSpPr>
            <a:spLocks noGrp="1"/>
          </p:cNvSpPr>
          <p:nvPr>
            <p:ph type="body" sz="quarter" idx="11"/>
          </p:nvPr>
        </p:nvSpPr>
        <p:spPr/>
        <p:txBody>
          <a:bodyPr/>
          <a:lstStyle/>
          <a:p>
            <a:r>
              <a:rPr lang="en-US" altLang="en-US" dirty="0" smtClean="0"/>
              <a:t>Lecture </a:t>
            </a:r>
            <a:r>
              <a:rPr lang="en-US" altLang="en-US" dirty="0"/>
              <a:t>c</a:t>
            </a:r>
          </a:p>
        </p:txBody>
      </p:sp>
      <p:sp>
        <p:nvSpPr>
          <p:cNvPr id="5" name="Text Placeholder 4"/>
          <p:cNvSpPr>
            <a:spLocks noGrp="1"/>
          </p:cNvSpPr>
          <p:nvPr>
            <p:ph type="body" sz="quarter" idx="12"/>
          </p:nvPr>
        </p:nvSpPr>
        <p:spPr/>
        <p:txBody>
          <a:bodyPr/>
          <a:lstStyle/>
          <a:p>
            <a:r>
              <a:rPr lang="en-US" dirty="0" smtClean="0"/>
              <a:t>This material (Comp 1 Unit </a:t>
            </a:r>
            <a:r>
              <a:rPr lang="en-US" dirty="0"/>
              <a:t>8</a:t>
            </a:r>
            <a:r>
              <a:rPr lang="en-US" dirty="0" smtClean="0"/>
              <a:t>)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251226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WHO STEPwise Framework</a:t>
            </a:r>
          </a:p>
        </p:txBody>
      </p:sp>
      <p:pic>
        <p:nvPicPr>
          <p:cNvPr id="4" name="Picture Placeholder 3" descr="The three steps of the WHO STEPwise Framework are effective at the national and sub-national population levels, as well as at the individual level.&#10;Step 1 is called core. These are interventions that can be implemented with existing resources in the short term.&#10;Step 2 is called expanded. These are interventions that can be implemented with a realistically projected increase or reallocation of resources in the medium term.&#10;Step 3 is called desirable. These are evidence-based interventions that are beyond the reach of existing resources." title="Table: WHO STEPwise Framework"/>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14467" b="-14467"/>
          <a:stretch/>
        </p:blipFill>
        <p:spPr>
          <a:xfrm>
            <a:off x="457200" y="1245352"/>
            <a:ext cx="8229600" cy="4572000"/>
          </a:xfrm>
        </p:spPr>
      </p:pic>
      <p:sp>
        <p:nvSpPr>
          <p:cNvPr id="21507" name="Text Placeholder 3"/>
          <p:cNvSpPr>
            <a:spLocks noGrp="1"/>
          </p:cNvSpPr>
          <p:nvPr>
            <p:ph type="body" sz="quarter" idx="32"/>
          </p:nvPr>
        </p:nvSpPr>
        <p:spPr>
          <a:xfrm>
            <a:off x="457198" y="5738191"/>
            <a:ext cx="7634331" cy="525449"/>
          </a:xfrm>
        </p:spPr>
        <p:txBody>
          <a:bodyPr/>
          <a:lstStyle/>
          <a:p>
            <a:r>
              <a:rPr lang="en-US" altLang="en-US" dirty="0" smtClean="0"/>
              <a:t>8.2 Table: The STEPwise Framework. Derived from content authored by World Health Organization. (n.d.). Retrieved January 31, 2017, from </a:t>
            </a:r>
            <a:r>
              <a:rPr lang="en-US" altLang="en-US" dirty="0" smtClean="0">
                <a:hlinkClick r:id="rId5" tooltip="URL to the table in the World Health Organization report used as a basis for this graphic"/>
              </a:rPr>
              <a:t>http://www.who.int/chp/chronic_disease_report/p28_en.jpg</a:t>
            </a:r>
            <a:r>
              <a:rPr lang="en-US" altLang="en-US" dirty="0" smtClean="0"/>
              <a:t> </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531685-B195-43FD-ADCB-ACBAA117E205}" type="slidenum">
              <a:rPr lang="en-US" altLang="en-US" smtClean="0"/>
              <a:pPr/>
              <a:t>10</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Environmental Public Health</a:t>
            </a:r>
          </a:p>
        </p:txBody>
      </p:sp>
      <p:sp>
        <p:nvSpPr>
          <p:cNvPr id="22534" name="Content Placeholder 5"/>
          <p:cNvSpPr>
            <a:spLocks noGrp="1"/>
          </p:cNvSpPr>
          <p:nvPr>
            <p:ph sz="quarter" idx="14"/>
          </p:nvPr>
        </p:nvSpPr>
        <p:spPr/>
        <p:txBody>
          <a:bodyPr/>
          <a:lstStyle/>
          <a:p>
            <a:r>
              <a:rPr lang="en-US" altLang="en-US" dirty="0" smtClean="0"/>
              <a:t>Environmental public health is vital to population health</a:t>
            </a:r>
          </a:p>
          <a:p>
            <a:r>
              <a:rPr lang="en-US" altLang="en-US" dirty="0" smtClean="0"/>
              <a:t>Removal of lead from gasoline and from house paint are two of the numerous triumphs of this field</a:t>
            </a:r>
          </a:p>
          <a:p>
            <a:r>
              <a:rPr lang="en-US" altLang="en-US" dirty="0" smtClean="0"/>
              <a:t>Other critical functions include air and water quality monitoring and education, and hazardous waste management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4F3166-DBD2-4122-AC43-4155BB30C24D}" type="slidenum">
              <a:rPr lang="en-US" altLang="en-US" smtClean="0"/>
              <a:pPr/>
              <a:t>11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Environmental Topics: </a:t>
            </a:r>
            <a:br>
              <a:rPr lang="en-US" dirty="0" smtClean="0"/>
            </a:br>
            <a:r>
              <a:rPr lang="en-US" dirty="0" smtClean="0"/>
              <a:t>By Means of Contact</a:t>
            </a:r>
          </a:p>
        </p:txBody>
      </p:sp>
      <p:sp>
        <p:nvSpPr>
          <p:cNvPr id="23558" name="Content Placeholder 5"/>
          <p:cNvSpPr>
            <a:spLocks noGrp="1"/>
          </p:cNvSpPr>
          <p:nvPr>
            <p:ph sz="quarter" idx="14"/>
          </p:nvPr>
        </p:nvSpPr>
        <p:spPr/>
        <p:txBody>
          <a:bodyPr numCol="2"/>
          <a:lstStyle/>
          <a:p>
            <a:r>
              <a:rPr lang="en-US" altLang="en-US" dirty="0"/>
              <a:t>A</a:t>
            </a:r>
            <a:r>
              <a:rPr lang="en-US" altLang="en-US" dirty="0" smtClean="0"/>
              <a:t>ir quality </a:t>
            </a:r>
          </a:p>
          <a:p>
            <a:r>
              <a:rPr lang="en-US" altLang="en-US" dirty="0"/>
              <a:t>F</a:t>
            </a:r>
            <a:r>
              <a:rPr lang="en-US" altLang="en-US" dirty="0" smtClean="0"/>
              <a:t>ood protection </a:t>
            </a:r>
          </a:p>
          <a:p>
            <a:r>
              <a:rPr lang="en-US" altLang="en-US" dirty="0"/>
              <a:t>R</a:t>
            </a:r>
            <a:r>
              <a:rPr lang="en-US" altLang="en-US" dirty="0" smtClean="0"/>
              <a:t>adiation protection </a:t>
            </a:r>
          </a:p>
          <a:p>
            <a:r>
              <a:rPr lang="en-US" altLang="en-US" dirty="0"/>
              <a:t>S</a:t>
            </a:r>
            <a:r>
              <a:rPr lang="en-US" altLang="en-US" dirty="0" smtClean="0"/>
              <a:t>olid waste Management </a:t>
            </a:r>
          </a:p>
          <a:p>
            <a:r>
              <a:rPr lang="en-US" altLang="en-US" dirty="0"/>
              <a:t>H</a:t>
            </a:r>
            <a:r>
              <a:rPr lang="en-US" altLang="en-US" dirty="0" smtClean="0"/>
              <a:t>azardous waste management </a:t>
            </a:r>
          </a:p>
          <a:p>
            <a:r>
              <a:rPr lang="en-US" altLang="en-US" dirty="0"/>
              <a:t>W</a:t>
            </a:r>
            <a:r>
              <a:rPr lang="en-US" altLang="en-US" dirty="0" smtClean="0"/>
              <a:t>ater quality </a:t>
            </a:r>
          </a:p>
          <a:p>
            <a:r>
              <a:rPr lang="en-US" altLang="en-US" dirty="0"/>
              <a:t>B</a:t>
            </a:r>
            <a:r>
              <a:rPr lang="en-US" altLang="en-US" dirty="0" smtClean="0"/>
              <a:t>oise control </a:t>
            </a:r>
          </a:p>
          <a:p>
            <a:r>
              <a:rPr lang="en-US" altLang="en-US" dirty="0"/>
              <a:t>E</a:t>
            </a:r>
            <a:r>
              <a:rPr lang="en-US" altLang="en-US" dirty="0" smtClean="0"/>
              <a:t>nvironmental control of recreational areas </a:t>
            </a:r>
          </a:p>
          <a:p>
            <a:r>
              <a:rPr lang="en-US" altLang="en-US" dirty="0"/>
              <a:t>H</a:t>
            </a:r>
            <a:r>
              <a:rPr lang="en-US" altLang="en-US" dirty="0" smtClean="0"/>
              <a:t>ousing quality </a:t>
            </a:r>
          </a:p>
          <a:p>
            <a:r>
              <a:rPr lang="en-US" altLang="en-US" dirty="0" smtClean="0"/>
              <a:t>Vector control</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B29DA0-9422-4CDB-81AC-D3CAFB4467AE}" type="slidenum">
              <a:rPr lang="en-US" altLang="en-US" smtClean="0"/>
              <a:pPr/>
              <a:t>12</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Environmental Topics: </a:t>
            </a:r>
            <a:br>
              <a:rPr lang="en-US" dirty="0" smtClean="0"/>
            </a:br>
            <a:r>
              <a:rPr lang="en-US" dirty="0" smtClean="0"/>
              <a:t>By Public Health Programs - 1</a:t>
            </a:r>
          </a:p>
        </p:txBody>
      </p:sp>
      <p:sp>
        <p:nvSpPr>
          <p:cNvPr id="24579" name="Content Placeholder 2"/>
          <p:cNvSpPr>
            <a:spLocks noGrp="1"/>
          </p:cNvSpPr>
          <p:nvPr>
            <p:ph sz="quarter" idx="14"/>
          </p:nvPr>
        </p:nvSpPr>
        <p:spPr/>
        <p:txBody>
          <a:bodyPr numCol="1"/>
          <a:lstStyle/>
          <a:p>
            <a:r>
              <a:rPr lang="en-US" altLang="en-US" dirty="0" smtClean="0"/>
              <a:t>Air Quality </a:t>
            </a:r>
          </a:p>
          <a:p>
            <a:r>
              <a:rPr lang="en-US" altLang="en-US" dirty="0" smtClean="0"/>
              <a:t>Bioterrorism Agents </a:t>
            </a:r>
          </a:p>
          <a:p>
            <a:r>
              <a:rPr lang="en-US" altLang="en-US" dirty="0" smtClean="0"/>
              <a:t>Chemical Agents </a:t>
            </a:r>
          </a:p>
          <a:p>
            <a:r>
              <a:rPr lang="en-US" altLang="en-US" dirty="0" smtClean="0"/>
              <a:t>Environmental Hazards </a:t>
            </a:r>
          </a:p>
          <a:p>
            <a:r>
              <a:rPr lang="en-US" altLang="en-US" dirty="0" smtClean="0"/>
              <a:t>Food Safety </a:t>
            </a:r>
          </a:p>
        </p:txBody>
      </p:sp>
      <p:sp>
        <p:nvSpPr>
          <p:cNvPr id="2" name="Content Placeholder 1"/>
          <p:cNvSpPr>
            <a:spLocks noGrp="1"/>
          </p:cNvSpPr>
          <p:nvPr>
            <p:ph sz="quarter" idx="18"/>
          </p:nvPr>
        </p:nvSpPr>
        <p:spPr/>
        <p:txBody>
          <a:bodyPr/>
          <a:lstStyle/>
          <a:p>
            <a:r>
              <a:rPr lang="en-US" altLang="en-US" dirty="0"/>
              <a:t>Hazardous </a:t>
            </a:r>
            <a:r>
              <a:rPr lang="en-US" altLang="en-US" dirty="0" smtClean="0"/>
              <a:t>Substance </a:t>
            </a:r>
            <a:endParaRPr lang="en-US" altLang="en-US" dirty="0"/>
          </a:p>
          <a:p>
            <a:r>
              <a:rPr lang="en-US" altLang="en-US" dirty="0"/>
              <a:t>Hazardous Waste Health Disorders and the Environment</a:t>
            </a:r>
          </a:p>
          <a:p>
            <a:r>
              <a:rPr lang="en-US" altLang="en-US" dirty="0"/>
              <a:t>Herbicides</a:t>
            </a:r>
          </a:p>
          <a:p>
            <a:r>
              <a:rPr lang="en-US" dirty="0"/>
              <a:t>Hydrocarbons </a:t>
            </a:r>
            <a:endParaRPr lang="en-US" alt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02F4F8-8055-4E32-AEB5-3CF680FFB718}" type="slidenum">
              <a:rPr lang="en-US" altLang="en-US" smtClean="0"/>
              <a:pPr/>
              <a:t>13</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Environmental Topics: </a:t>
            </a:r>
            <a:br>
              <a:rPr lang="en-US" dirty="0" smtClean="0"/>
            </a:br>
            <a:r>
              <a:rPr lang="en-US" dirty="0" smtClean="0"/>
              <a:t>By Public Health Programs - 2</a:t>
            </a:r>
          </a:p>
        </p:txBody>
      </p:sp>
      <p:sp>
        <p:nvSpPr>
          <p:cNvPr id="24579" name="Content Placeholder 2"/>
          <p:cNvSpPr>
            <a:spLocks noGrp="1"/>
          </p:cNvSpPr>
          <p:nvPr>
            <p:ph sz="quarter" idx="14"/>
          </p:nvPr>
        </p:nvSpPr>
        <p:spPr/>
        <p:txBody>
          <a:bodyPr numCol="1"/>
          <a:lstStyle/>
          <a:p>
            <a:r>
              <a:rPr lang="en-US" dirty="0" smtClean="0"/>
              <a:t>Laboratory </a:t>
            </a:r>
            <a:r>
              <a:rPr lang="en-US" dirty="0"/>
              <a:t>Measurements in </a:t>
            </a:r>
            <a:r>
              <a:rPr lang="en-US" dirty="0" smtClean="0"/>
              <a:t>People </a:t>
            </a:r>
            <a:endParaRPr lang="en-US" dirty="0"/>
          </a:p>
          <a:p>
            <a:r>
              <a:rPr lang="en-US" dirty="0" smtClean="0"/>
              <a:t>Lead </a:t>
            </a:r>
            <a:endParaRPr lang="en-US" dirty="0"/>
          </a:p>
          <a:p>
            <a:r>
              <a:rPr lang="en-US" dirty="0"/>
              <a:t>Natural </a:t>
            </a:r>
            <a:r>
              <a:rPr lang="en-US" dirty="0" smtClean="0"/>
              <a:t>Disasters </a:t>
            </a:r>
            <a:endParaRPr lang="en-US" dirty="0"/>
          </a:p>
          <a:p>
            <a:r>
              <a:rPr lang="en-US" dirty="0" smtClean="0"/>
              <a:t>Pesticides </a:t>
            </a:r>
            <a:endParaRPr lang="en-US" dirty="0"/>
          </a:p>
          <a:p>
            <a:r>
              <a:rPr lang="en-US" dirty="0"/>
              <a:t>Smoking/Tobacco </a:t>
            </a:r>
            <a:r>
              <a:rPr lang="en-US" dirty="0" smtClean="0"/>
              <a:t>Use </a:t>
            </a:r>
            <a:endParaRPr lang="en-US" dirty="0"/>
          </a:p>
          <a:p>
            <a:r>
              <a:rPr lang="en-US" dirty="0"/>
              <a:t>Urban Planning for Healthy </a:t>
            </a:r>
            <a:r>
              <a:rPr lang="en-US" dirty="0" smtClean="0"/>
              <a:t>Places </a:t>
            </a:r>
            <a:endParaRPr lang="en-US" dirty="0"/>
          </a:p>
          <a:p>
            <a:r>
              <a:rPr lang="en-US" dirty="0"/>
              <a:t>Vessel Sanitation and </a:t>
            </a:r>
            <a:r>
              <a:rPr lang="en-US" dirty="0" smtClean="0"/>
              <a:t>Health </a:t>
            </a:r>
            <a:endParaRPr lang="en-US" dirty="0"/>
          </a:p>
          <a:p>
            <a:r>
              <a:rPr lang="en-US" dirty="0"/>
              <a:t>Water </a:t>
            </a:r>
            <a:r>
              <a:rPr lang="en-US" dirty="0" smtClean="0"/>
              <a:t>Quality </a:t>
            </a:r>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02F4F8-8055-4E32-AEB5-3CF680FFB718}" type="slidenum">
              <a:rPr lang="en-US" altLang="en-US" smtClean="0"/>
              <a:pPr/>
              <a:t>14</a:t>
            </a:fld>
            <a:endParaRPr lang="en-US" altLang="en-US" dirty="0"/>
          </a:p>
        </p:txBody>
      </p:sp>
    </p:spTree>
    <p:custDataLst>
      <p:tags r:id="rId1"/>
    </p:custDataLst>
    <p:extLst>
      <p:ext uri="{BB962C8B-B14F-4D97-AF65-F5344CB8AC3E}">
        <p14:creationId xmlns:p14="http://schemas.microsoft.com/office/powerpoint/2010/main" val="299587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Overlap of Disease and Environmental Public Health</a:t>
            </a:r>
          </a:p>
        </p:txBody>
      </p:sp>
      <p:sp>
        <p:nvSpPr>
          <p:cNvPr id="25606" name="Content Placeholder 5"/>
          <p:cNvSpPr>
            <a:spLocks noGrp="1"/>
          </p:cNvSpPr>
          <p:nvPr>
            <p:ph sz="quarter" idx="14"/>
          </p:nvPr>
        </p:nvSpPr>
        <p:spPr>
          <a:xfrm>
            <a:off x="457200" y="1626704"/>
            <a:ext cx="8229600" cy="4572000"/>
          </a:xfrm>
        </p:spPr>
        <p:txBody>
          <a:bodyPr/>
          <a:lstStyle/>
          <a:p>
            <a:r>
              <a:rPr lang="en-US" altLang="en-US" sz="3000" dirty="0" smtClean="0"/>
              <a:t>There is some overlap between chronic diseases and environmental topics. Some examples: </a:t>
            </a:r>
          </a:p>
          <a:p>
            <a:pPr lvl="1"/>
            <a:r>
              <a:rPr lang="en-US" altLang="en-US" sz="2600" dirty="0" smtClean="0"/>
              <a:t>Smoking, asthma, air quality</a:t>
            </a:r>
          </a:p>
          <a:p>
            <a:pPr lvl="1"/>
            <a:r>
              <a:rPr lang="en-US" altLang="en-US" sz="2600" dirty="0" smtClean="0"/>
              <a:t>Cancer, environmental hazards and exposure, chemical agents</a:t>
            </a:r>
          </a:p>
          <a:p>
            <a:r>
              <a:rPr lang="en-US" altLang="en-US" sz="3000" dirty="0" smtClean="0"/>
              <a:t>Overlap exists between </a:t>
            </a:r>
            <a:r>
              <a:rPr lang="en-US" altLang="en-US" sz="3000" dirty="0"/>
              <a:t>communicable diseases and environmental </a:t>
            </a:r>
            <a:r>
              <a:rPr lang="en-US" altLang="en-US" sz="3000" dirty="0" smtClean="0"/>
              <a:t>topics </a:t>
            </a:r>
            <a:endParaRPr lang="en-US" altLang="en-US" sz="3000" dirty="0"/>
          </a:p>
          <a:p>
            <a:pPr lvl="1"/>
            <a:r>
              <a:rPr lang="en-US" altLang="en-US" sz="2600" dirty="0"/>
              <a:t>Bioterrorism </a:t>
            </a:r>
          </a:p>
          <a:p>
            <a:pPr lvl="1"/>
            <a:r>
              <a:rPr lang="en-US" altLang="en-US" sz="2600" dirty="0"/>
              <a:t>Water quality and water-related diseases</a:t>
            </a:r>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D70F25-7B9E-4728-AA18-D27407A98F51}" type="slidenum">
              <a:rPr lang="en-US" altLang="en-US" smtClean="0"/>
              <a:pPr/>
              <a:t>15</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Public Health Silos</a:t>
            </a:r>
          </a:p>
        </p:txBody>
      </p:sp>
      <p:sp>
        <p:nvSpPr>
          <p:cNvPr id="25606" name="Content Placeholder 5"/>
          <p:cNvSpPr>
            <a:spLocks noGrp="1"/>
          </p:cNvSpPr>
          <p:nvPr>
            <p:ph sz="quarter" idx="14"/>
          </p:nvPr>
        </p:nvSpPr>
        <p:spPr/>
        <p:txBody>
          <a:bodyPr/>
          <a:lstStyle/>
          <a:p>
            <a:r>
              <a:rPr lang="en-US" altLang="en-US" dirty="0" smtClean="0"/>
              <a:t>Divisions between various facets of public health can be artificial, created </a:t>
            </a:r>
            <a:r>
              <a:rPr lang="en-US" altLang="en-US" dirty="0"/>
              <a:t>for organizational </a:t>
            </a:r>
            <a:r>
              <a:rPr lang="en-US" altLang="en-US" dirty="0" smtClean="0"/>
              <a:t>efficiency</a:t>
            </a:r>
          </a:p>
          <a:p>
            <a:pPr lvl="1"/>
            <a:r>
              <a:rPr lang="en-US" altLang="en-US" dirty="0" smtClean="0"/>
              <a:t>Added difficulty of collaborating across agencies/institutes earns the label “silos” for government departments</a:t>
            </a:r>
          </a:p>
          <a:p>
            <a:r>
              <a:rPr lang="en-US" altLang="en-US" dirty="0" smtClean="0"/>
              <a:t>Complex relationships exist between facets of public health</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D70F25-7B9E-4728-AA18-D27407A98F51}" type="slidenum">
              <a:rPr lang="en-US" altLang="en-US" smtClean="0"/>
              <a:pPr/>
              <a:t>16</a:t>
            </a:fld>
            <a:endParaRPr lang="en-US" altLang="en-US" dirty="0"/>
          </a:p>
        </p:txBody>
      </p:sp>
    </p:spTree>
    <p:custDataLst>
      <p:tags r:id="rId1"/>
    </p:custDataLst>
    <p:extLst>
      <p:ext uri="{BB962C8B-B14F-4D97-AF65-F5344CB8AC3E}">
        <p14:creationId xmlns:p14="http://schemas.microsoft.com/office/powerpoint/2010/main" val="3462388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Public Health, Part 2</a:t>
            </a:r>
            <a:br>
              <a:rPr lang="en-US" altLang="en-US" dirty="0" smtClean="0"/>
            </a:br>
            <a:r>
              <a:rPr lang="en-US" altLang="en-US" dirty="0" smtClean="0"/>
              <a:t>Summary – Lecture c</a:t>
            </a:r>
          </a:p>
        </p:txBody>
      </p:sp>
      <p:sp>
        <p:nvSpPr>
          <p:cNvPr id="26628" name="Text Placeholder 3"/>
          <p:cNvSpPr>
            <a:spLocks noGrp="1"/>
          </p:cNvSpPr>
          <p:nvPr>
            <p:ph sz="quarter" idx="14"/>
          </p:nvPr>
        </p:nvSpPr>
        <p:spPr>
          <a:xfrm>
            <a:off x="457200" y="1613452"/>
            <a:ext cx="8229600" cy="4572000"/>
          </a:xfrm>
        </p:spPr>
        <p:txBody>
          <a:bodyPr/>
          <a:lstStyle/>
          <a:p>
            <a:r>
              <a:rPr lang="en-US" altLang="en-US" sz="3000" dirty="0" smtClean="0"/>
              <a:t>Discussed the importance and impact of chronic diseases</a:t>
            </a:r>
          </a:p>
          <a:p>
            <a:r>
              <a:rPr lang="en-US" altLang="en-US" sz="3000" dirty="0"/>
              <a:t>Considered behavior </a:t>
            </a:r>
            <a:r>
              <a:rPr lang="en-US" altLang="en-US" sz="3000" dirty="0" smtClean="0"/>
              <a:t>modification as a remediation tool</a:t>
            </a:r>
          </a:p>
          <a:p>
            <a:r>
              <a:rPr lang="en-US" altLang="en-US" sz="3000" dirty="0" smtClean="0"/>
              <a:t>Illustrated the World Health Organization’s STEPwise Framework</a:t>
            </a:r>
          </a:p>
          <a:p>
            <a:r>
              <a:rPr lang="en-US" altLang="en-US" sz="3000" dirty="0" smtClean="0"/>
              <a:t>Reviewed environmental public health topics including overlap with chronic diseases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74C7F4-63F4-4F45-B895-C28A6111221C}" type="slidenum">
              <a:rPr lang="en-US" altLang="en-US" smtClean="0"/>
              <a:pPr/>
              <a:t>17</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Public Health, Part 2</a:t>
            </a:r>
            <a:br>
              <a:rPr lang="en-US" altLang="en-US" dirty="0" smtClean="0"/>
            </a:br>
            <a:r>
              <a:rPr lang="en-US" altLang="en-US" dirty="0" smtClean="0"/>
              <a:t>Summary - 1</a:t>
            </a:r>
          </a:p>
        </p:txBody>
      </p:sp>
      <p:sp>
        <p:nvSpPr>
          <p:cNvPr id="27651" name="Content Placeholder 2"/>
          <p:cNvSpPr>
            <a:spLocks noGrp="1"/>
          </p:cNvSpPr>
          <p:nvPr>
            <p:ph type="body" sz="quarter" idx="11"/>
          </p:nvPr>
        </p:nvSpPr>
        <p:spPr/>
        <p:txBody>
          <a:bodyPr/>
          <a:lstStyle/>
          <a:p>
            <a:r>
              <a:rPr lang="en-US" altLang="en-US" dirty="0" smtClean="0"/>
              <a:t>Discussed communicable diseases, using notable examples</a:t>
            </a:r>
          </a:p>
          <a:p>
            <a:r>
              <a:rPr lang="en-US" altLang="en-US" dirty="0" smtClean="0"/>
              <a:t>Discussed public health disease outbreak investigations using a simplified food poisoning example </a:t>
            </a:r>
          </a:p>
          <a:p>
            <a:r>
              <a:rPr lang="en-US" altLang="en-US" dirty="0" smtClean="0"/>
              <a:t>Discussed public health response for four main terrorism categories: bioterrorism, agricultural terrorism, chemical terrorism, radiation terrorism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54CA8B-F49A-4C74-BF92-4C38BC550A04}" type="slidenum">
              <a:rPr lang="en-US" altLang="en-US" smtClean="0"/>
              <a:pPr/>
              <a:t>18</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Public Health, Part 2</a:t>
            </a:r>
            <a:br>
              <a:rPr lang="en-US" altLang="en-US" dirty="0" smtClean="0"/>
            </a:br>
            <a:r>
              <a:rPr lang="en-US" altLang="en-US" dirty="0" smtClean="0"/>
              <a:t>Summary - 2</a:t>
            </a:r>
          </a:p>
        </p:txBody>
      </p:sp>
      <p:sp>
        <p:nvSpPr>
          <p:cNvPr id="27651" name="Content Placeholder 2"/>
          <p:cNvSpPr>
            <a:spLocks noGrp="1"/>
          </p:cNvSpPr>
          <p:nvPr>
            <p:ph type="body" sz="quarter" idx="11"/>
          </p:nvPr>
        </p:nvSpPr>
        <p:spPr>
          <a:xfrm>
            <a:off x="470452" y="1629669"/>
            <a:ext cx="8229600" cy="4572000"/>
          </a:xfrm>
        </p:spPr>
        <p:txBody>
          <a:bodyPr/>
          <a:lstStyle/>
          <a:p>
            <a:r>
              <a:rPr lang="en-US" altLang="en-US" sz="2800" dirty="0" smtClean="0"/>
              <a:t>Discussed categorization of bioterrorism agents and Laboratory Response Network</a:t>
            </a:r>
          </a:p>
          <a:p>
            <a:r>
              <a:rPr lang="en-US" altLang="en-US" sz="2800" dirty="0" smtClean="0"/>
              <a:t>Discussed importance and impact of chronic diseases</a:t>
            </a:r>
          </a:p>
          <a:p>
            <a:r>
              <a:rPr lang="en-US" altLang="en-US" sz="2800" dirty="0" smtClean="0"/>
              <a:t>Considered behavior modification as a remediation tool</a:t>
            </a:r>
          </a:p>
          <a:p>
            <a:r>
              <a:rPr lang="en-US" altLang="en-US" sz="2800" dirty="0" smtClean="0"/>
              <a:t>Illustrated World Health Organization’s STEPwise Framework</a:t>
            </a:r>
          </a:p>
          <a:p>
            <a:r>
              <a:rPr lang="en-US" altLang="en-US" sz="2800" dirty="0" smtClean="0"/>
              <a:t>Reviewed </a:t>
            </a:r>
            <a:r>
              <a:rPr lang="en-US" altLang="en-US" sz="2800" dirty="0"/>
              <a:t>e</a:t>
            </a:r>
            <a:r>
              <a:rPr lang="en-US" altLang="en-US" sz="2800" dirty="0" smtClean="0"/>
              <a:t>nvironmental public health topics, including overlap diseases topics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54CA8B-F49A-4C74-BF92-4C38BC550A04}" type="slidenum">
              <a:rPr lang="en-US" altLang="en-US" smtClean="0"/>
              <a:pPr/>
              <a:t>19</a:t>
            </a:fld>
            <a:endParaRPr lang="en-US" altLang="en-US" dirty="0"/>
          </a:p>
        </p:txBody>
      </p:sp>
    </p:spTree>
    <p:custDataLst>
      <p:tags r:id="rId1"/>
    </p:custDataLst>
    <p:extLst>
      <p:ext uri="{BB962C8B-B14F-4D97-AF65-F5344CB8AC3E}">
        <p14:creationId xmlns:p14="http://schemas.microsoft.com/office/powerpoint/2010/main" val="2859325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2</a:t>
            </a:r>
            <a:br>
              <a:rPr lang="en-US" dirty="0" smtClean="0"/>
            </a:br>
            <a:r>
              <a:rPr lang="en-US" dirty="0" smtClean="0"/>
              <a:t>Learning Objectives - 1</a:t>
            </a:r>
          </a:p>
        </p:txBody>
      </p:sp>
      <p:sp>
        <p:nvSpPr>
          <p:cNvPr id="13316" name="Text Placeholder 3"/>
          <p:cNvSpPr>
            <a:spLocks noGrp="1"/>
          </p:cNvSpPr>
          <p:nvPr>
            <p:ph sz="quarter" idx="14"/>
          </p:nvPr>
        </p:nvSpPr>
        <p:spPr/>
        <p:txBody>
          <a:bodyPr/>
          <a:lstStyle/>
          <a:p>
            <a:r>
              <a:rPr lang="en-US" altLang="en-US" dirty="0" smtClean="0"/>
              <a:t>Give examples of and explain the general program categories of public health, including communicable disease, chronic disease, terrorism response, and environmental public health (Lecture a)</a:t>
            </a:r>
          </a:p>
          <a:p>
            <a:r>
              <a:rPr lang="en-US" altLang="en-US" dirty="0" smtClean="0"/>
              <a:t>Discuss the activities and achievements of public health in the realm of communicable disease (Lecture a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7FECCE-FB93-4152-87C4-094CBB8FC017}" type="slidenum">
              <a:rPr lang="en-US" altLang="en-US" smtClean="0"/>
              <a:pPr/>
              <a:t>2</a:t>
            </a:fld>
            <a:endParaRPr lang="en-US" altLang="en-US" dirty="0"/>
          </a:p>
        </p:txBody>
      </p:sp>
    </p:spTree>
    <p:custDataLst>
      <p:tags r:id="rId1"/>
    </p:custDataLst>
    <p:extLst>
      <p:ext uri="{BB962C8B-B14F-4D97-AF65-F5344CB8AC3E}">
        <p14:creationId xmlns:p14="http://schemas.microsoft.com/office/powerpoint/2010/main" val="15330249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Public Health, Part 2</a:t>
            </a:r>
            <a:br>
              <a:rPr lang="en-US" dirty="0" smtClean="0"/>
            </a:br>
            <a:r>
              <a:rPr lang="en-US" dirty="0" smtClean="0"/>
              <a:t>References – Lecture c</a:t>
            </a:r>
          </a:p>
        </p:txBody>
      </p:sp>
      <p:sp>
        <p:nvSpPr>
          <p:cNvPr id="28675" name="Text Placeholder 2"/>
          <p:cNvSpPr>
            <a:spLocks noGrp="1"/>
          </p:cNvSpPr>
          <p:nvPr>
            <p:ph type="body" sz="quarter" idx="16"/>
          </p:nvPr>
        </p:nvSpPr>
        <p:spPr/>
        <p:txBody>
          <a:bodyPr/>
          <a:lstStyle/>
          <a:p>
            <a:r>
              <a:rPr lang="en-US" altLang="en-US" dirty="0" smtClean="0"/>
              <a:t>References</a:t>
            </a:r>
          </a:p>
          <a:p>
            <a:r>
              <a:rPr lang="en-US" b="0" dirty="0"/>
              <a:t>Centers for Disease Control and </a:t>
            </a:r>
            <a:r>
              <a:rPr lang="en-US" b="0" dirty="0" smtClean="0"/>
              <a:t>Prevention</a:t>
            </a:r>
            <a:r>
              <a:rPr lang="en-US" b="0" dirty="0"/>
              <a:t>, National Center for Health Statistics, Number of Deaths for Leading Causes of Death. (</a:t>
            </a:r>
            <a:r>
              <a:rPr lang="en-US" b="0" dirty="0" err="1"/>
              <a:t>n.d.</a:t>
            </a:r>
            <a:r>
              <a:rPr lang="en-US" b="0" dirty="0"/>
              <a:t>). Retrieved January 31, 2017, from </a:t>
            </a:r>
            <a:r>
              <a:rPr lang="en-US" b="0" dirty="0">
                <a:hlinkClick r:id="rId4" tooltip="URL to Centers for Disease Control and Prevention, National Center for Health Statistics web page titled Number of Deaths for Leading Causes of Death"/>
              </a:rPr>
              <a:t>https://</a:t>
            </a:r>
            <a:r>
              <a:rPr lang="en-US" b="0" dirty="0" smtClean="0">
                <a:hlinkClick r:id="rId4" tooltip="URL to Centers for Disease Control and Prevention, National Center for Health Statistics web page titled Number of Deaths for Leading Causes of Death"/>
              </a:rPr>
              <a:t>www.cdc.gov/nchs/fastats/leading-causes-of-death.htm</a:t>
            </a:r>
            <a:r>
              <a:rPr lang="en-US" b="0" dirty="0" smtClean="0"/>
              <a:t>  </a:t>
            </a:r>
          </a:p>
          <a:p>
            <a:r>
              <a:rPr lang="en-US" b="0" dirty="0" smtClean="0"/>
              <a:t>Centers </a:t>
            </a:r>
            <a:r>
              <a:rPr lang="en-US" b="0" dirty="0"/>
              <a:t>for Disease Control and Prevention, Chronic Disease Prevention and Health Promotion. (</a:t>
            </a:r>
            <a:r>
              <a:rPr lang="en-US" b="0" dirty="0" err="1"/>
              <a:t>n.d.</a:t>
            </a:r>
            <a:r>
              <a:rPr lang="en-US" b="0" dirty="0"/>
              <a:t>). Retrieved January 31, 2017, from </a:t>
            </a:r>
            <a:r>
              <a:rPr lang="en-US" b="0" dirty="0">
                <a:hlinkClick r:id="rId5" tooltip="URL to Centers for Disease Control and Prevention web page titled Chronic Disease Prevention and Health Promotion"/>
              </a:rPr>
              <a:t>https://</a:t>
            </a:r>
            <a:r>
              <a:rPr lang="en-US" b="0" dirty="0" smtClean="0">
                <a:hlinkClick r:id="rId5" tooltip="URL to Centers for Disease Control and Prevention web page titled Chronic Disease Prevention and Health Promotion"/>
              </a:rPr>
              <a:t>www.cdc.gov/chronicdisease/index.htm</a:t>
            </a:r>
            <a:r>
              <a:rPr lang="en-US" b="0" dirty="0" smtClean="0"/>
              <a:t>  </a:t>
            </a:r>
          </a:p>
          <a:p>
            <a:r>
              <a:rPr lang="en-US" b="0" dirty="0" smtClean="0"/>
              <a:t>World </a:t>
            </a:r>
            <a:r>
              <a:rPr lang="en-US" b="0" dirty="0"/>
              <a:t>Health Organization, Health Topics, </a:t>
            </a:r>
            <a:r>
              <a:rPr lang="en-US" b="0" dirty="0" err="1"/>
              <a:t>Noncommunicable</a:t>
            </a:r>
            <a:r>
              <a:rPr lang="en-US" b="0" dirty="0"/>
              <a:t> Diseases. (</a:t>
            </a:r>
            <a:r>
              <a:rPr lang="en-US" b="0" dirty="0" err="1"/>
              <a:t>n.d.</a:t>
            </a:r>
            <a:r>
              <a:rPr lang="en-US" b="0" dirty="0"/>
              <a:t>). Retrieved January 31, 2017, from </a:t>
            </a:r>
            <a:r>
              <a:rPr lang="en-US" b="0" dirty="0">
                <a:hlinkClick r:id="rId6" tooltip="URL to World Health Organization's web page titled noncommunicable Diseases"/>
              </a:rPr>
              <a:t>http://www.who.int/topics/noncommunicable_diseases/en</a:t>
            </a:r>
            <a:r>
              <a:rPr lang="en-US" b="0" dirty="0" smtClean="0">
                <a:hlinkClick r:id="rId6" tooltip="URL to World Health Organization's web page titled noncommunicable Diseases"/>
              </a:rPr>
              <a:t>/</a:t>
            </a:r>
            <a:r>
              <a:rPr lang="en-US" b="0" dirty="0" smtClean="0"/>
              <a:t> </a:t>
            </a:r>
            <a:endParaRPr lang="en-US" altLang="en-US" b="0" dirty="0" smtClean="0"/>
          </a:p>
          <a:p>
            <a:r>
              <a:rPr lang="en-US" altLang="en-US" dirty="0" smtClean="0"/>
              <a:t>Charts, Tables, Figures</a:t>
            </a:r>
            <a:endParaRPr lang="en-US" altLang="en-US" b="0" dirty="0" smtClean="0"/>
          </a:p>
          <a:p>
            <a:r>
              <a:rPr lang="en-US" altLang="en-US" b="0" dirty="0" smtClean="0"/>
              <a:t>8.1 </a:t>
            </a:r>
            <a:r>
              <a:rPr lang="en-US" altLang="en-US" b="0" dirty="0"/>
              <a:t>Table: </a:t>
            </a:r>
            <a:r>
              <a:rPr lang="en-US" b="0" dirty="0"/>
              <a:t>Top 10 leading causes of mortality in the U.S. Table created with 2014 data published by CDC (CDC, </a:t>
            </a:r>
            <a:r>
              <a:rPr lang="en-US" b="0" dirty="0" smtClean="0"/>
              <a:t>2016).</a:t>
            </a:r>
            <a:r>
              <a:rPr lang="en-US" altLang="en-US" b="0" dirty="0" smtClean="0"/>
              <a:t> </a:t>
            </a:r>
            <a:endParaRPr lang="en-US" altLang="en-US" b="0" dirty="0"/>
          </a:p>
          <a:p>
            <a:r>
              <a:rPr lang="en-US" altLang="en-US" b="0" dirty="0" smtClean="0"/>
              <a:t>8.2 </a:t>
            </a:r>
            <a:r>
              <a:rPr lang="en-US" altLang="en-US" b="0" dirty="0"/>
              <a:t>Table: The </a:t>
            </a:r>
            <a:r>
              <a:rPr lang="en-US" altLang="en-US" b="0" dirty="0" smtClean="0"/>
              <a:t>STEPwise </a:t>
            </a:r>
            <a:r>
              <a:rPr lang="en-US" altLang="en-US" b="0" dirty="0"/>
              <a:t>Framework. (</a:t>
            </a:r>
            <a:r>
              <a:rPr lang="en-US" altLang="en-US" b="0" dirty="0" err="1"/>
              <a:t>n.d.</a:t>
            </a:r>
            <a:r>
              <a:rPr lang="en-US" altLang="en-US" b="0" dirty="0"/>
              <a:t>). (2005) World Health Organization </a:t>
            </a:r>
            <a:r>
              <a:rPr lang="en-US" altLang="en-US" b="0" dirty="0" smtClean="0"/>
              <a:t>publication: Preventing Chronic Diseases: A Vital Investment. Pg. 28 The </a:t>
            </a:r>
            <a:r>
              <a:rPr lang="en-US" altLang="en-US" b="0" dirty="0"/>
              <a:t>Stepwise Framework. </a:t>
            </a:r>
            <a:r>
              <a:rPr lang="en-US" altLang="en-US" b="0" dirty="0">
                <a:hlinkClick r:id="rId7" tooltip="URL to table 8.2, the Stepwise Framework"/>
              </a:rPr>
              <a:t>http://</a:t>
            </a:r>
            <a:r>
              <a:rPr lang="en-US" altLang="en-US" b="0" dirty="0" smtClean="0">
                <a:hlinkClick r:id="rId7" tooltip="URL to table 8.2, the Stepwise Framework"/>
              </a:rPr>
              <a:t>www.who.int/chp/chronic_disease_report/full_report.pdf?ua=1</a:t>
            </a:r>
            <a:r>
              <a:rPr lang="en-US" altLang="en-US" b="0" dirty="0" smtClean="0"/>
              <a:t> </a:t>
            </a:r>
            <a:endParaRPr lang="en-US" altLang="en-US" b="0" dirty="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F2A789-1C5F-46E7-84F0-6A6FC2223EC8}" type="slidenum">
              <a:rPr lang="en-US" altLang="en-US" smtClean="0"/>
              <a:pPr/>
              <a:t>20</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435905"/>
          </a:xfrm>
        </p:spPr>
        <p:txBody>
          <a:bodyPr/>
          <a:lstStyle/>
          <a:p>
            <a:r>
              <a:rPr lang="en-US" altLang="en-US" dirty="0"/>
              <a:t>Introduction to Health Care and </a:t>
            </a:r>
            <a:r>
              <a:rPr lang="en-US" altLang="en-US" dirty="0" smtClean="0"/>
              <a:t>Public </a:t>
            </a:r>
            <a:r>
              <a:rPr lang="en-US" altLang="en-US" dirty="0"/>
              <a:t>Health in the </a:t>
            </a:r>
            <a:r>
              <a:rPr lang="en-US" altLang="en-US" dirty="0" smtClean="0"/>
              <a:t>U.S.</a:t>
            </a:r>
            <a:r>
              <a:rPr lang="en-US" dirty="0" smtClean="0"/>
              <a:t/>
            </a:r>
            <a:br>
              <a:rPr lang="en-US" dirty="0" smtClean="0"/>
            </a:br>
            <a:r>
              <a:rPr lang="en-US" altLang="en-US" dirty="0"/>
              <a:t>Public </a:t>
            </a:r>
            <a:r>
              <a:rPr lang="en-US" altLang="en-US" dirty="0" smtClean="0"/>
              <a:t>Health, Part 2</a:t>
            </a:r>
            <a:r>
              <a:rPr lang="en-US" dirty="0" smtClean="0"/>
              <a:t/>
            </a:r>
            <a:br>
              <a:rPr lang="en-US" dirty="0" smtClean="0"/>
            </a:br>
            <a:r>
              <a:rPr lang="en-US" dirty="0" smtClean="0"/>
              <a:t>Lecture </a:t>
            </a:r>
            <a:r>
              <a:rPr lang="en-US" dirty="0"/>
              <a:t>c</a:t>
            </a:r>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1347850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2</a:t>
            </a:r>
            <a:br>
              <a:rPr lang="en-US" dirty="0" smtClean="0"/>
            </a:br>
            <a:r>
              <a:rPr lang="en-US" dirty="0" smtClean="0"/>
              <a:t>Learning Objectives - 2</a:t>
            </a:r>
          </a:p>
        </p:txBody>
      </p:sp>
      <p:sp>
        <p:nvSpPr>
          <p:cNvPr id="13316" name="Text Placeholder 3"/>
          <p:cNvSpPr>
            <a:spLocks noGrp="1"/>
          </p:cNvSpPr>
          <p:nvPr>
            <p:ph sz="quarter" idx="14"/>
          </p:nvPr>
        </p:nvSpPr>
        <p:spPr/>
        <p:txBody>
          <a:bodyPr/>
          <a:lstStyle/>
          <a:p>
            <a:r>
              <a:rPr lang="en-US" altLang="en-US" dirty="0" smtClean="0"/>
              <a:t>Compare and contrast the different types of terrorism and the different public health responses (Lecture b)</a:t>
            </a:r>
          </a:p>
          <a:p>
            <a:r>
              <a:rPr lang="en-US" altLang="en-US" dirty="0" smtClean="0"/>
              <a:t>Describe chronic disease activities and achievements of public health, and the work of public health in the realm of environmental health hazards (Lecture c)</a:t>
            </a:r>
            <a:endParaRPr lang="en-US" alt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7FECCE-FB93-4152-87C4-094CBB8FC017}" type="slidenum">
              <a:rPr lang="en-US" altLang="en-US" smtClean="0"/>
              <a:pPr/>
              <a:t>3</a:t>
            </a:fld>
            <a:endParaRPr lang="en-US" altLang="en-US" dirty="0"/>
          </a:p>
        </p:txBody>
      </p:sp>
    </p:spTree>
    <p:custDataLst>
      <p:tags r:id="rId1"/>
    </p:custDataLst>
    <p:extLst>
      <p:ext uri="{BB962C8B-B14F-4D97-AF65-F5344CB8AC3E}">
        <p14:creationId xmlns:p14="http://schemas.microsoft.com/office/powerpoint/2010/main" val="460332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Chronic Diseases</a:t>
            </a:r>
          </a:p>
        </p:txBody>
      </p:sp>
      <p:sp>
        <p:nvSpPr>
          <p:cNvPr id="15366" name="Content Placeholder 5"/>
          <p:cNvSpPr>
            <a:spLocks noGrp="1"/>
          </p:cNvSpPr>
          <p:nvPr>
            <p:ph sz="quarter" idx="14"/>
          </p:nvPr>
        </p:nvSpPr>
        <p:spPr/>
        <p:txBody>
          <a:bodyPr/>
          <a:lstStyle/>
          <a:p>
            <a:r>
              <a:rPr lang="en-US" altLang="en-US" dirty="0" smtClean="0"/>
              <a:t>The success of public health in combating infectious diseases has led to our current situation, where chronic diseases have taken the stage as the leading causes of death in the U.S.</a:t>
            </a:r>
          </a:p>
          <a:p>
            <a:r>
              <a:rPr lang="en-US" altLang="en-US" dirty="0" smtClean="0"/>
              <a:t>7 of the 10 leading causes of mortality are chronic diseases, led by the top 3: heart disease, cancer, and chronic lower respiratory diseases</a:t>
            </a:r>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70899D-D704-4AE4-8585-FDF78FD99662}" type="slidenum">
              <a:rPr lang="en-US" altLang="en-US" smtClean="0"/>
              <a:pPr/>
              <a:t>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Top 10 Leading Causes of </a:t>
            </a:r>
            <a:br>
              <a:rPr lang="en-US" dirty="0" smtClean="0"/>
            </a:br>
            <a:r>
              <a:rPr lang="en-US" dirty="0" smtClean="0"/>
              <a:t>Mortality in the U.S.</a:t>
            </a:r>
          </a:p>
        </p:txBody>
      </p:sp>
      <p:pic>
        <p:nvPicPr>
          <p:cNvPr id="5" name="Picture Placeholder 4" descr="This table gives the top 10 leading causes of mortality in the U.S., including the number of deaths associated with each.&#10;1. Heart disease, 614,348&#10;2. Cancer, 591,699&#10;3. Chronic lower respiratory diseases, 147,101&#10;4. Accidental injuries, 136, 053&#10;5. Stroke and cerebrovascular diseases, 133,103&#10;6. Alzheimer's disease, 93,541&#10;7. Diabetes, 76,488&#10;8. Influenza and pneumonia, 76,488&#10;9. Nephritis/nephrotis/nephrotic syndrome, 48,146&#10;10. Suicide, 42,773"/>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733" b="-733"/>
          <a:stretch/>
        </p:blipFill>
        <p:spPr/>
      </p:pic>
      <p:sp>
        <p:nvSpPr>
          <p:cNvPr id="7" name="Text Placeholder 6"/>
          <p:cNvSpPr>
            <a:spLocks noGrp="1"/>
          </p:cNvSpPr>
          <p:nvPr>
            <p:ph type="body" sz="quarter" idx="32"/>
          </p:nvPr>
        </p:nvSpPr>
        <p:spPr/>
        <p:txBody>
          <a:bodyPr/>
          <a:lstStyle/>
          <a:p>
            <a:r>
              <a:rPr lang="en-US" dirty="0" smtClean="0"/>
              <a:t>Table 8.1. Top 10 leading causes of mortality in the U.S. Table created with 2014 data published by CDC (CDC, 2016). </a:t>
            </a:r>
            <a:endParaRPr 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43E84A-AD0C-4F38-9045-313347EA42D0}" type="slidenum">
              <a:rPr lang="en-US" altLang="en-US" smtClean="0"/>
              <a:pPr/>
              <a:t>5</a:t>
            </a:fld>
            <a:endParaRPr lang="en-US" altLang="en-US" dirty="0"/>
          </a:p>
        </p:txBody>
      </p:sp>
    </p:spTree>
    <p:custDataLst>
      <p:tags r:id="rId1"/>
    </p:custDataLst>
    <p:extLst>
      <p:ext uri="{BB962C8B-B14F-4D97-AF65-F5344CB8AC3E}">
        <p14:creationId xmlns:p14="http://schemas.microsoft.com/office/powerpoint/2010/main" val="1267869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Chronic Disease Topics</a:t>
            </a:r>
          </a:p>
        </p:txBody>
      </p:sp>
      <p:sp>
        <p:nvSpPr>
          <p:cNvPr id="17414" name="Content Placeholder 5"/>
          <p:cNvSpPr>
            <a:spLocks noGrp="1"/>
          </p:cNvSpPr>
          <p:nvPr>
            <p:ph sz="quarter" idx="14"/>
          </p:nvPr>
        </p:nvSpPr>
        <p:spPr>
          <a:xfrm>
            <a:off x="471970" y="1628618"/>
            <a:ext cx="8229600" cy="4572000"/>
          </a:xfrm>
        </p:spPr>
        <p:txBody>
          <a:bodyPr numCol="2"/>
          <a:lstStyle/>
          <a:p>
            <a:pPr marL="342900" lvl="1" indent="-342900">
              <a:buSzTx/>
              <a:buFont typeface="Arial" panose="020B0604020202020204" pitchFamily="34" charset="0"/>
              <a:buChar char="•"/>
            </a:pPr>
            <a:r>
              <a:rPr lang="en-US" altLang="en-US" dirty="0"/>
              <a:t>Chronic disease topics </a:t>
            </a:r>
            <a:r>
              <a:rPr lang="en-US" altLang="en-US" dirty="0" smtClean="0"/>
              <a:t>include:</a:t>
            </a:r>
          </a:p>
          <a:p>
            <a:pPr lvl="1"/>
            <a:r>
              <a:rPr lang="en-US" altLang="en-US" dirty="0" smtClean="0"/>
              <a:t>Arthritis</a:t>
            </a:r>
          </a:p>
          <a:p>
            <a:pPr lvl="1"/>
            <a:r>
              <a:rPr lang="en-US" altLang="en-US" dirty="0" smtClean="0"/>
              <a:t>Asthma &amp; Allergies</a:t>
            </a:r>
          </a:p>
          <a:p>
            <a:pPr lvl="1"/>
            <a:r>
              <a:rPr lang="en-US" altLang="en-US" dirty="0" smtClean="0"/>
              <a:t>Cancer</a:t>
            </a:r>
          </a:p>
          <a:p>
            <a:pPr lvl="1"/>
            <a:r>
              <a:rPr lang="en-US" altLang="en-US" dirty="0" smtClean="0"/>
              <a:t>Chronic Fatigue Syndrome</a:t>
            </a:r>
          </a:p>
          <a:p>
            <a:pPr lvl="1"/>
            <a:r>
              <a:rPr lang="en-US" altLang="en-US" dirty="0" smtClean="0"/>
              <a:t>Diabetes</a:t>
            </a:r>
          </a:p>
          <a:p>
            <a:pPr lvl="1"/>
            <a:r>
              <a:rPr lang="en-US" altLang="en-US" dirty="0" smtClean="0"/>
              <a:t>Epilepsy</a:t>
            </a:r>
          </a:p>
          <a:p>
            <a:pPr lvl="1"/>
            <a:r>
              <a:rPr lang="en-US" altLang="en-US" dirty="0" smtClean="0"/>
              <a:t>Heart Disease</a:t>
            </a:r>
          </a:p>
          <a:p>
            <a:pPr lvl="1"/>
            <a:r>
              <a:rPr lang="en-US" altLang="en-US" dirty="0" smtClean="0"/>
              <a:t>Hemochromatosis</a:t>
            </a:r>
          </a:p>
          <a:p>
            <a:pPr lvl="1"/>
            <a:r>
              <a:rPr lang="en-US" altLang="en-US" dirty="0" smtClean="0"/>
              <a:t>Hepatitis B</a:t>
            </a:r>
          </a:p>
          <a:p>
            <a:pPr lvl="1"/>
            <a:r>
              <a:rPr lang="en-US" altLang="en-US" dirty="0" smtClean="0"/>
              <a:t>Hepatitis C</a:t>
            </a:r>
          </a:p>
          <a:p>
            <a:pPr lvl="1"/>
            <a:r>
              <a:rPr lang="en-US" altLang="en-US" dirty="0" smtClean="0"/>
              <a:t>Iron Overload</a:t>
            </a:r>
          </a:p>
          <a:p>
            <a:pPr lvl="1"/>
            <a:r>
              <a:rPr lang="en-US" altLang="en-US" dirty="0" smtClean="0"/>
              <a:t>Osteoporosis</a:t>
            </a:r>
          </a:p>
          <a:p>
            <a:pPr lvl="1"/>
            <a:r>
              <a:rPr lang="en-US" altLang="en-US" dirty="0" smtClean="0"/>
              <a:t>Overweight and Obesity</a:t>
            </a:r>
          </a:p>
          <a:p>
            <a:pPr lvl="1"/>
            <a:r>
              <a:rPr lang="en-US" altLang="en-US" dirty="0" smtClean="0"/>
              <a:t>Stroke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B5B48E-CB65-4106-A852-A31B9965766D}" type="slidenum">
              <a:rPr lang="en-US" altLang="en-US" smtClean="0"/>
              <a:pPr/>
              <a:t>6</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Chronic Disease: Prevention</a:t>
            </a:r>
          </a:p>
        </p:txBody>
      </p:sp>
      <p:sp>
        <p:nvSpPr>
          <p:cNvPr id="18438" name="Content Placeholder 5"/>
          <p:cNvSpPr>
            <a:spLocks noGrp="1"/>
          </p:cNvSpPr>
          <p:nvPr>
            <p:ph sz="quarter" idx="14"/>
          </p:nvPr>
        </p:nvSpPr>
        <p:spPr>
          <a:xfrm>
            <a:off x="457200" y="1613848"/>
            <a:ext cx="8229600" cy="4572000"/>
          </a:xfrm>
        </p:spPr>
        <p:txBody>
          <a:bodyPr/>
          <a:lstStyle/>
          <a:p>
            <a:r>
              <a:rPr lang="en-US" altLang="en-US" sz="3000" dirty="0" smtClean="0"/>
              <a:t>CDC estimates that 70% of deaths in the U.S. are now caused by chronic diseases</a:t>
            </a:r>
          </a:p>
          <a:p>
            <a:r>
              <a:rPr lang="en-US" altLang="en-US" sz="3000" dirty="0" smtClean="0"/>
              <a:t>Public health focus: behavior modification</a:t>
            </a:r>
          </a:p>
          <a:p>
            <a:r>
              <a:rPr lang="en-US" altLang="en-US" sz="3000" dirty="0" smtClean="0"/>
              <a:t>Chronic diseases mainly due to four modifiable health risk behaviors</a:t>
            </a:r>
          </a:p>
          <a:p>
            <a:pPr lvl="1"/>
            <a:r>
              <a:rPr lang="en-US" altLang="en-US" sz="2600" dirty="0" smtClean="0"/>
              <a:t>Lack of physical activity</a:t>
            </a:r>
          </a:p>
          <a:p>
            <a:pPr lvl="1"/>
            <a:r>
              <a:rPr lang="en-US" altLang="en-US" sz="2600" dirty="0" smtClean="0"/>
              <a:t>Poor nutrition</a:t>
            </a:r>
          </a:p>
          <a:p>
            <a:pPr lvl="1"/>
            <a:r>
              <a:rPr lang="en-US" altLang="en-US" sz="2600" dirty="0" smtClean="0"/>
              <a:t>Tobacco use</a:t>
            </a:r>
          </a:p>
          <a:p>
            <a:pPr lvl="1"/>
            <a:r>
              <a:rPr lang="en-US" altLang="en-US" sz="2600" dirty="0"/>
              <a:t>E</a:t>
            </a:r>
            <a:r>
              <a:rPr lang="en-US" altLang="en-US" sz="2600" dirty="0" smtClean="0"/>
              <a:t>xcessive alcohol consumption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DAE22B-AC63-4841-927A-24A44BAC8535}" type="slidenum">
              <a:rPr lang="en-US" altLang="en-US" smtClean="0"/>
              <a:pPr/>
              <a:t>7</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Chronic Disease: Education</a:t>
            </a:r>
          </a:p>
        </p:txBody>
      </p:sp>
      <p:sp>
        <p:nvSpPr>
          <p:cNvPr id="19462" name="Content Placeholder 5"/>
          <p:cNvSpPr>
            <a:spLocks noGrp="1"/>
          </p:cNvSpPr>
          <p:nvPr>
            <p:ph sz="quarter" idx="14"/>
          </p:nvPr>
        </p:nvSpPr>
        <p:spPr/>
        <p:txBody>
          <a:bodyPr/>
          <a:lstStyle/>
          <a:p>
            <a:r>
              <a:rPr lang="en-US" altLang="en-US" dirty="0" smtClean="0"/>
              <a:t>Since behavior modification is the main public health goal, the tools to effect that are:</a:t>
            </a:r>
          </a:p>
          <a:p>
            <a:pPr lvl="1"/>
            <a:r>
              <a:rPr lang="en-US" altLang="en-US" dirty="0" smtClean="0"/>
              <a:t>Education and informational materials</a:t>
            </a:r>
          </a:p>
          <a:p>
            <a:pPr lvl="2"/>
            <a:r>
              <a:rPr lang="en-US" altLang="en-US" dirty="0" smtClean="0"/>
              <a:t>For the public</a:t>
            </a:r>
          </a:p>
          <a:p>
            <a:pPr lvl="2"/>
            <a:r>
              <a:rPr lang="en-US" altLang="en-US" dirty="0" smtClean="0"/>
              <a:t>For health care practitioners</a:t>
            </a:r>
          </a:p>
          <a:p>
            <a:pPr lvl="2"/>
            <a:r>
              <a:rPr lang="en-US" altLang="en-US" dirty="0" smtClean="0"/>
              <a:t>For policymakers </a:t>
            </a:r>
          </a:p>
          <a:p>
            <a:pPr lvl="1"/>
            <a:r>
              <a:rPr lang="en-US" altLang="en-US" dirty="0" smtClean="0"/>
              <a:t>Funding opportunities</a:t>
            </a:r>
          </a:p>
          <a:p>
            <a:pPr lvl="1"/>
            <a:r>
              <a:rPr lang="en-US" altLang="en-US" dirty="0" smtClean="0"/>
              <a:t>Recommendations, best practices, guidelines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119DB9-AE6E-42C0-BCCF-462E1A5426F7}" type="slidenum">
              <a:rPr lang="en-US" altLang="en-US" smtClean="0"/>
              <a:pPr/>
              <a:t>8</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World Health Organization (WHO) and Chronic Diseases</a:t>
            </a:r>
          </a:p>
        </p:txBody>
      </p:sp>
      <p:sp>
        <p:nvSpPr>
          <p:cNvPr id="20486" name="Content Placeholder 5"/>
          <p:cNvSpPr>
            <a:spLocks noGrp="1"/>
          </p:cNvSpPr>
          <p:nvPr>
            <p:ph sz="quarter" idx="14"/>
          </p:nvPr>
        </p:nvSpPr>
        <p:spPr/>
        <p:txBody>
          <a:bodyPr/>
          <a:lstStyle/>
          <a:p>
            <a:r>
              <a:rPr lang="en-US" altLang="en-US" dirty="0" smtClean="0"/>
              <a:t>The WHO has developed the “STEPwise Framework”</a:t>
            </a:r>
          </a:p>
          <a:p>
            <a:r>
              <a:rPr lang="en-US" altLang="en-US" dirty="0" smtClean="0"/>
              <a:t>Planning </a:t>
            </a:r>
          </a:p>
          <a:p>
            <a:pPr lvl="1"/>
            <a:r>
              <a:rPr lang="en-US" altLang="en-US" dirty="0" smtClean="0"/>
              <a:t>STEP 1: Estimate population need and advocate for action</a:t>
            </a:r>
          </a:p>
          <a:p>
            <a:pPr lvl="1"/>
            <a:r>
              <a:rPr lang="en-US" altLang="en-US" dirty="0" smtClean="0"/>
              <a:t>STEP 2: Formulate and adopt policy</a:t>
            </a:r>
          </a:p>
          <a:p>
            <a:pPr lvl="1"/>
            <a:r>
              <a:rPr lang="en-US" altLang="en-US" dirty="0" smtClean="0"/>
              <a:t>STEP 3: Identify policy implementation steps</a:t>
            </a:r>
          </a:p>
          <a:p>
            <a:r>
              <a:rPr lang="en-US" altLang="en-US" dirty="0" smtClean="0"/>
              <a:t>Implementation</a:t>
            </a:r>
          </a:p>
          <a:p>
            <a:pPr lvl="1"/>
            <a:r>
              <a:rPr lang="en-US" altLang="en-US" dirty="0" smtClean="0"/>
              <a:t>Table of 3 steps on next slide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E3EF0A-7F66-4892-BAEE-EDB8904F6AC2}" type="slidenum">
              <a:rPr lang="en-US" altLang="en-US" smtClean="0"/>
              <a:pPr/>
              <a:t>9</a:t>
            </a:fld>
            <a:endParaRPr lang="en-US" alt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1750</TotalTime>
  <Words>2014</Words>
  <Application>Microsoft Office PowerPoint</Application>
  <PresentationFormat>On-screen Show (4:3)</PresentationFormat>
  <Paragraphs>224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ONC-Template-FINAL DRAFT</vt:lpstr>
      <vt:lpstr>Introduction to Health Care and Public Health in the U.S.</vt:lpstr>
      <vt:lpstr>Public Health, Part 2 Learning Objectives - 1</vt:lpstr>
      <vt:lpstr>Public Health, Part 2 Learning Objectives - 2</vt:lpstr>
      <vt:lpstr>Chronic Diseases</vt:lpstr>
      <vt:lpstr>Top 10 Leading Causes of  Mortality in the U.S.</vt:lpstr>
      <vt:lpstr>Chronic Disease Topics</vt:lpstr>
      <vt:lpstr>Chronic Disease: Prevention</vt:lpstr>
      <vt:lpstr>Chronic Disease: Education</vt:lpstr>
      <vt:lpstr>World Health Organization (WHO) and Chronic Diseases</vt:lpstr>
      <vt:lpstr>WHO STEPwise Framework</vt:lpstr>
      <vt:lpstr>Environmental Public Health</vt:lpstr>
      <vt:lpstr>Environmental Topics:  By Means of Contact</vt:lpstr>
      <vt:lpstr>Environmental Topics:  By Public Health Programs - 1</vt:lpstr>
      <vt:lpstr>Environmental Topics:  By Public Health Programs - 2</vt:lpstr>
      <vt:lpstr>Overlap of Disease and Environmental Public Health</vt:lpstr>
      <vt:lpstr>Public Health Silos</vt:lpstr>
      <vt:lpstr>Public Health, Part 2 Summary – Lecture c</vt:lpstr>
      <vt:lpstr>Public Health, Part 2 Summary - 1</vt:lpstr>
      <vt:lpstr>Public Health, Part 2 Summary - 2</vt:lpstr>
      <vt:lpstr>Public Health, Part 2 References – Lecture c</vt:lpstr>
      <vt:lpstr>Introduction to Health Care and Public Health in the U.S. Public Health, Part 2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8c: Lecture: Introduction to Health Care and Public Health Part 2</dc:title>
  <dc:subject>Public Health, Part 2, Lecture c</dc:subject>
  <dc:creator>U.S. Department of Health and Human Services, Office of the National Coordinator for Health Information Technology</dc:creator>
  <cp:keywords>Health IT, Health IT Curriculum, Health Care, Introduction to Health Care and Public Health, Public Health</cp:keywords>
  <cp:lastModifiedBy>The Department of Health and Human Services</cp:lastModifiedBy>
  <cp:revision>71</cp:revision>
  <dcterms:created xsi:type="dcterms:W3CDTF">2016-06-25T17:00:38Z</dcterms:created>
  <dcterms:modified xsi:type="dcterms:W3CDTF">2017-05-19T17:48:29Z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8143CE3D-7F88-45FE-96DA-806E9B0126FA</vt:lpwstr>
  </property>
  <property fmtid="{D5CDD505-2E9C-101B-9397-08002B2CF9AE}" pid="3" name="ArticulatePath">
    <vt:lpwstr>Comp1Unit8c-KK-dw-kk</vt:lpwstr>
  </property>
  <property fmtid="{D5CDD505-2E9C-101B-9397-08002B2CF9AE}" pid="4" name="Language">
    <vt:lpwstr>English</vt:lpwstr>
  </property>
</Properties>
</file>